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6" r:id="rId22"/>
    <p:sldId id="276" r:id="rId23"/>
    <p:sldId id="287" r:id="rId24"/>
    <p:sldId id="277" r:id="rId25"/>
    <p:sldId id="278" r:id="rId26"/>
    <p:sldId id="279" r:id="rId27"/>
    <p:sldId id="280" r:id="rId28"/>
    <p:sldId id="281"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77"/>
    <p:restoredTop sz="94557"/>
  </p:normalViewPr>
  <p:slideViewPr>
    <p:cSldViewPr snapToGrid="0" snapToObjects="1">
      <p:cViewPr varScale="1">
        <p:scale>
          <a:sx n="108" d="100"/>
          <a:sy n="108" d="100"/>
        </p:scale>
        <p:origin x="90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15DD6E-2F64-034B-A4D3-8C5557C1D2D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04DC8BE-0702-6C41-AE67-41192EE5E3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FF34B0A-756A-1A4A-90DE-09CF8115D79B}"/>
              </a:ext>
            </a:extLst>
          </p:cNvPr>
          <p:cNvSpPr>
            <a:spLocks noGrp="1"/>
          </p:cNvSpPr>
          <p:nvPr>
            <p:ph type="dt" sz="half" idx="10"/>
          </p:nvPr>
        </p:nvSpPr>
        <p:spPr/>
        <p:txBody>
          <a:bodyPr/>
          <a:lstStyle/>
          <a:p>
            <a:fld id="{493746AE-C9CC-E443-AF2A-7600C38D0BB9}" type="datetimeFigureOut">
              <a:rPr lang="it-IT" smtClean="0"/>
              <a:t>01/11/2019</a:t>
            </a:fld>
            <a:endParaRPr lang="it-IT"/>
          </a:p>
        </p:txBody>
      </p:sp>
      <p:sp>
        <p:nvSpPr>
          <p:cNvPr id="5" name="Segnaposto piè di pagina 4">
            <a:extLst>
              <a:ext uri="{FF2B5EF4-FFF2-40B4-BE49-F238E27FC236}">
                <a16:creationId xmlns:a16="http://schemas.microsoft.com/office/drawing/2014/main" id="{C47FBED5-7F40-7C47-804F-7F6C17E20ED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B7B3C59-8FE0-3B43-A36E-C9F6FC379D9F}"/>
              </a:ext>
            </a:extLst>
          </p:cNvPr>
          <p:cNvSpPr>
            <a:spLocks noGrp="1"/>
          </p:cNvSpPr>
          <p:nvPr>
            <p:ph type="sldNum" sz="quarter" idx="12"/>
          </p:nvPr>
        </p:nvSpPr>
        <p:spPr/>
        <p:txBody>
          <a:bodyPr/>
          <a:lstStyle/>
          <a:p>
            <a:fld id="{10E9559A-508F-C542-A7A5-DD1367169FEE}" type="slidenum">
              <a:rPr lang="it-IT" smtClean="0"/>
              <a:t>‹N›</a:t>
            </a:fld>
            <a:endParaRPr lang="it-IT"/>
          </a:p>
        </p:txBody>
      </p:sp>
    </p:spTree>
    <p:extLst>
      <p:ext uri="{BB962C8B-B14F-4D97-AF65-F5344CB8AC3E}">
        <p14:creationId xmlns:p14="http://schemas.microsoft.com/office/powerpoint/2010/main" val="88720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C2F7C5-7C62-7944-901E-A0F1D00A389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39FE8D7-5CD1-3F4E-9B71-CC2345184FD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C405310-2836-4B46-8434-1A6AFE324C30}"/>
              </a:ext>
            </a:extLst>
          </p:cNvPr>
          <p:cNvSpPr>
            <a:spLocks noGrp="1"/>
          </p:cNvSpPr>
          <p:nvPr>
            <p:ph type="dt" sz="half" idx="10"/>
          </p:nvPr>
        </p:nvSpPr>
        <p:spPr/>
        <p:txBody>
          <a:bodyPr/>
          <a:lstStyle/>
          <a:p>
            <a:fld id="{493746AE-C9CC-E443-AF2A-7600C38D0BB9}" type="datetimeFigureOut">
              <a:rPr lang="it-IT" smtClean="0"/>
              <a:t>01/11/2019</a:t>
            </a:fld>
            <a:endParaRPr lang="it-IT"/>
          </a:p>
        </p:txBody>
      </p:sp>
      <p:sp>
        <p:nvSpPr>
          <p:cNvPr id="5" name="Segnaposto piè di pagina 4">
            <a:extLst>
              <a:ext uri="{FF2B5EF4-FFF2-40B4-BE49-F238E27FC236}">
                <a16:creationId xmlns:a16="http://schemas.microsoft.com/office/drawing/2014/main" id="{94A1922D-4EEB-EA4E-9646-F4A33C82548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32EB482-7DCE-CC42-8C7F-6DB1C8C4A67D}"/>
              </a:ext>
            </a:extLst>
          </p:cNvPr>
          <p:cNvSpPr>
            <a:spLocks noGrp="1"/>
          </p:cNvSpPr>
          <p:nvPr>
            <p:ph type="sldNum" sz="quarter" idx="12"/>
          </p:nvPr>
        </p:nvSpPr>
        <p:spPr/>
        <p:txBody>
          <a:bodyPr/>
          <a:lstStyle/>
          <a:p>
            <a:fld id="{10E9559A-508F-C542-A7A5-DD1367169FEE}" type="slidenum">
              <a:rPr lang="it-IT" smtClean="0"/>
              <a:t>‹N›</a:t>
            </a:fld>
            <a:endParaRPr lang="it-IT"/>
          </a:p>
        </p:txBody>
      </p:sp>
    </p:spTree>
    <p:extLst>
      <p:ext uri="{BB962C8B-B14F-4D97-AF65-F5344CB8AC3E}">
        <p14:creationId xmlns:p14="http://schemas.microsoft.com/office/powerpoint/2010/main" val="205533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2F979E4-6E44-3648-9358-8834F4D3B26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EFCE475-E722-A542-B3A5-7C1D6DC0B60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9925BA-9CE2-9544-B393-0B42F1D65CFA}"/>
              </a:ext>
            </a:extLst>
          </p:cNvPr>
          <p:cNvSpPr>
            <a:spLocks noGrp="1"/>
          </p:cNvSpPr>
          <p:nvPr>
            <p:ph type="dt" sz="half" idx="10"/>
          </p:nvPr>
        </p:nvSpPr>
        <p:spPr/>
        <p:txBody>
          <a:bodyPr/>
          <a:lstStyle/>
          <a:p>
            <a:fld id="{493746AE-C9CC-E443-AF2A-7600C38D0BB9}" type="datetimeFigureOut">
              <a:rPr lang="it-IT" smtClean="0"/>
              <a:t>01/11/2019</a:t>
            </a:fld>
            <a:endParaRPr lang="it-IT"/>
          </a:p>
        </p:txBody>
      </p:sp>
      <p:sp>
        <p:nvSpPr>
          <p:cNvPr id="5" name="Segnaposto piè di pagina 4">
            <a:extLst>
              <a:ext uri="{FF2B5EF4-FFF2-40B4-BE49-F238E27FC236}">
                <a16:creationId xmlns:a16="http://schemas.microsoft.com/office/drawing/2014/main" id="{43244D53-0E5B-5E49-81D2-F74153DAF6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F7DBE48-9EC7-9E4C-B8AE-EAB6FBEE6B0C}"/>
              </a:ext>
            </a:extLst>
          </p:cNvPr>
          <p:cNvSpPr>
            <a:spLocks noGrp="1"/>
          </p:cNvSpPr>
          <p:nvPr>
            <p:ph type="sldNum" sz="quarter" idx="12"/>
          </p:nvPr>
        </p:nvSpPr>
        <p:spPr/>
        <p:txBody>
          <a:bodyPr/>
          <a:lstStyle/>
          <a:p>
            <a:fld id="{10E9559A-508F-C542-A7A5-DD1367169FEE}" type="slidenum">
              <a:rPr lang="it-IT" smtClean="0"/>
              <a:t>‹N›</a:t>
            </a:fld>
            <a:endParaRPr lang="it-IT"/>
          </a:p>
        </p:txBody>
      </p:sp>
    </p:spTree>
    <p:extLst>
      <p:ext uri="{BB962C8B-B14F-4D97-AF65-F5344CB8AC3E}">
        <p14:creationId xmlns:p14="http://schemas.microsoft.com/office/powerpoint/2010/main" val="376431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63035C-C600-D041-B02C-D09223C9126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4F38E7A-9221-D246-A050-BBC7A2393F1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B993288-BF25-3C48-B2C4-AA54813CB936}"/>
              </a:ext>
            </a:extLst>
          </p:cNvPr>
          <p:cNvSpPr>
            <a:spLocks noGrp="1"/>
          </p:cNvSpPr>
          <p:nvPr>
            <p:ph type="dt" sz="half" idx="10"/>
          </p:nvPr>
        </p:nvSpPr>
        <p:spPr/>
        <p:txBody>
          <a:bodyPr/>
          <a:lstStyle/>
          <a:p>
            <a:fld id="{493746AE-C9CC-E443-AF2A-7600C38D0BB9}" type="datetimeFigureOut">
              <a:rPr lang="it-IT" smtClean="0"/>
              <a:t>01/11/2019</a:t>
            </a:fld>
            <a:endParaRPr lang="it-IT"/>
          </a:p>
        </p:txBody>
      </p:sp>
      <p:sp>
        <p:nvSpPr>
          <p:cNvPr id="5" name="Segnaposto piè di pagina 4">
            <a:extLst>
              <a:ext uri="{FF2B5EF4-FFF2-40B4-BE49-F238E27FC236}">
                <a16:creationId xmlns:a16="http://schemas.microsoft.com/office/drawing/2014/main" id="{642E28AB-3C6A-DE46-A158-9F4D0C8F05C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605C610-5C57-7644-BF03-E4F2F79A3B82}"/>
              </a:ext>
            </a:extLst>
          </p:cNvPr>
          <p:cNvSpPr>
            <a:spLocks noGrp="1"/>
          </p:cNvSpPr>
          <p:nvPr>
            <p:ph type="sldNum" sz="quarter" idx="12"/>
          </p:nvPr>
        </p:nvSpPr>
        <p:spPr/>
        <p:txBody>
          <a:bodyPr/>
          <a:lstStyle/>
          <a:p>
            <a:fld id="{10E9559A-508F-C542-A7A5-DD1367169FEE}" type="slidenum">
              <a:rPr lang="it-IT" smtClean="0"/>
              <a:t>‹N›</a:t>
            </a:fld>
            <a:endParaRPr lang="it-IT"/>
          </a:p>
        </p:txBody>
      </p:sp>
    </p:spTree>
    <p:extLst>
      <p:ext uri="{BB962C8B-B14F-4D97-AF65-F5344CB8AC3E}">
        <p14:creationId xmlns:p14="http://schemas.microsoft.com/office/powerpoint/2010/main" val="268218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048358-7AA2-8944-91DD-E1EC638E0EB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EDF965D-DFBE-3247-A366-C53170C0E6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08CD0D1-5DA6-F745-B303-7480AC76B8C9}"/>
              </a:ext>
            </a:extLst>
          </p:cNvPr>
          <p:cNvSpPr>
            <a:spLocks noGrp="1"/>
          </p:cNvSpPr>
          <p:nvPr>
            <p:ph type="dt" sz="half" idx="10"/>
          </p:nvPr>
        </p:nvSpPr>
        <p:spPr/>
        <p:txBody>
          <a:bodyPr/>
          <a:lstStyle/>
          <a:p>
            <a:fld id="{493746AE-C9CC-E443-AF2A-7600C38D0BB9}" type="datetimeFigureOut">
              <a:rPr lang="it-IT" smtClean="0"/>
              <a:t>01/11/2019</a:t>
            </a:fld>
            <a:endParaRPr lang="it-IT"/>
          </a:p>
        </p:txBody>
      </p:sp>
      <p:sp>
        <p:nvSpPr>
          <p:cNvPr id="5" name="Segnaposto piè di pagina 4">
            <a:extLst>
              <a:ext uri="{FF2B5EF4-FFF2-40B4-BE49-F238E27FC236}">
                <a16:creationId xmlns:a16="http://schemas.microsoft.com/office/drawing/2014/main" id="{6A4C1A71-DB8A-6E43-B64B-F5CFD5E3C1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599A0A-BFA3-374D-B69B-DF0D4FCF96C0}"/>
              </a:ext>
            </a:extLst>
          </p:cNvPr>
          <p:cNvSpPr>
            <a:spLocks noGrp="1"/>
          </p:cNvSpPr>
          <p:nvPr>
            <p:ph type="sldNum" sz="quarter" idx="12"/>
          </p:nvPr>
        </p:nvSpPr>
        <p:spPr/>
        <p:txBody>
          <a:bodyPr/>
          <a:lstStyle/>
          <a:p>
            <a:fld id="{10E9559A-508F-C542-A7A5-DD1367169FEE}" type="slidenum">
              <a:rPr lang="it-IT" smtClean="0"/>
              <a:t>‹N›</a:t>
            </a:fld>
            <a:endParaRPr lang="it-IT"/>
          </a:p>
        </p:txBody>
      </p:sp>
    </p:spTree>
    <p:extLst>
      <p:ext uri="{BB962C8B-B14F-4D97-AF65-F5344CB8AC3E}">
        <p14:creationId xmlns:p14="http://schemas.microsoft.com/office/powerpoint/2010/main" val="489498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549288-B679-5B49-8EA6-D1FC32177EB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D90D6A0-5348-E349-8FFD-B7C8601E6AC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AB76020-748E-DA45-984E-E1273EEF078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06B1171-DB69-BE49-9A25-763B77D3143C}"/>
              </a:ext>
            </a:extLst>
          </p:cNvPr>
          <p:cNvSpPr>
            <a:spLocks noGrp="1"/>
          </p:cNvSpPr>
          <p:nvPr>
            <p:ph type="dt" sz="half" idx="10"/>
          </p:nvPr>
        </p:nvSpPr>
        <p:spPr/>
        <p:txBody>
          <a:bodyPr/>
          <a:lstStyle/>
          <a:p>
            <a:fld id="{493746AE-C9CC-E443-AF2A-7600C38D0BB9}" type="datetimeFigureOut">
              <a:rPr lang="it-IT" smtClean="0"/>
              <a:t>01/11/2019</a:t>
            </a:fld>
            <a:endParaRPr lang="it-IT"/>
          </a:p>
        </p:txBody>
      </p:sp>
      <p:sp>
        <p:nvSpPr>
          <p:cNvPr id="6" name="Segnaposto piè di pagina 5">
            <a:extLst>
              <a:ext uri="{FF2B5EF4-FFF2-40B4-BE49-F238E27FC236}">
                <a16:creationId xmlns:a16="http://schemas.microsoft.com/office/drawing/2014/main" id="{276FBB96-B3D1-CD4E-8F6D-4BB288DAA3F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29FF2ED-9AE7-9C4E-8D43-994F6B15C05E}"/>
              </a:ext>
            </a:extLst>
          </p:cNvPr>
          <p:cNvSpPr>
            <a:spLocks noGrp="1"/>
          </p:cNvSpPr>
          <p:nvPr>
            <p:ph type="sldNum" sz="quarter" idx="12"/>
          </p:nvPr>
        </p:nvSpPr>
        <p:spPr/>
        <p:txBody>
          <a:bodyPr/>
          <a:lstStyle/>
          <a:p>
            <a:fld id="{10E9559A-508F-C542-A7A5-DD1367169FEE}" type="slidenum">
              <a:rPr lang="it-IT" smtClean="0"/>
              <a:t>‹N›</a:t>
            </a:fld>
            <a:endParaRPr lang="it-IT"/>
          </a:p>
        </p:txBody>
      </p:sp>
    </p:spTree>
    <p:extLst>
      <p:ext uri="{BB962C8B-B14F-4D97-AF65-F5344CB8AC3E}">
        <p14:creationId xmlns:p14="http://schemas.microsoft.com/office/powerpoint/2010/main" val="391335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F4FF4B-3F79-5A49-90A1-9DAA13107F9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CB4568A-BD73-EC42-8540-25313259FD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9CB0A9D-7BB4-134D-BAEC-56FFB5A9489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8FCAAC0-C1E0-1E45-9638-23C4DE14F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5549E6A-CD79-FD4A-B24F-33B07546B93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5EAAEDC-6382-DD49-A4FD-5C05D820FA2D}"/>
              </a:ext>
            </a:extLst>
          </p:cNvPr>
          <p:cNvSpPr>
            <a:spLocks noGrp="1"/>
          </p:cNvSpPr>
          <p:nvPr>
            <p:ph type="dt" sz="half" idx="10"/>
          </p:nvPr>
        </p:nvSpPr>
        <p:spPr/>
        <p:txBody>
          <a:bodyPr/>
          <a:lstStyle/>
          <a:p>
            <a:fld id="{493746AE-C9CC-E443-AF2A-7600C38D0BB9}" type="datetimeFigureOut">
              <a:rPr lang="it-IT" smtClean="0"/>
              <a:t>01/11/2019</a:t>
            </a:fld>
            <a:endParaRPr lang="it-IT"/>
          </a:p>
        </p:txBody>
      </p:sp>
      <p:sp>
        <p:nvSpPr>
          <p:cNvPr id="8" name="Segnaposto piè di pagina 7">
            <a:extLst>
              <a:ext uri="{FF2B5EF4-FFF2-40B4-BE49-F238E27FC236}">
                <a16:creationId xmlns:a16="http://schemas.microsoft.com/office/drawing/2014/main" id="{45B691FE-0153-034C-864F-AACA01D2245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E6D46FE-9219-DE4B-A68E-9AD610E34C73}"/>
              </a:ext>
            </a:extLst>
          </p:cNvPr>
          <p:cNvSpPr>
            <a:spLocks noGrp="1"/>
          </p:cNvSpPr>
          <p:nvPr>
            <p:ph type="sldNum" sz="quarter" idx="12"/>
          </p:nvPr>
        </p:nvSpPr>
        <p:spPr/>
        <p:txBody>
          <a:bodyPr/>
          <a:lstStyle/>
          <a:p>
            <a:fld id="{10E9559A-508F-C542-A7A5-DD1367169FEE}" type="slidenum">
              <a:rPr lang="it-IT" smtClean="0"/>
              <a:t>‹N›</a:t>
            </a:fld>
            <a:endParaRPr lang="it-IT"/>
          </a:p>
        </p:txBody>
      </p:sp>
    </p:spTree>
    <p:extLst>
      <p:ext uri="{BB962C8B-B14F-4D97-AF65-F5344CB8AC3E}">
        <p14:creationId xmlns:p14="http://schemas.microsoft.com/office/powerpoint/2010/main" val="232995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E54195-9634-C548-8E50-3B4E73FD1CC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8BC73D7-CD57-D64D-8155-11966BCF1504}"/>
              </a:ext>
            </a:extLst>
          </p:cNvPr>
          <p:cNvSpPr>
            <a:spLocks noGrp="1"/>
          </p:cNvSpPr>
          <p:nvPr>
            <p:ph type="dt" sz="half" idx="10"/>
          </p:nvPr>
        </p:nvSpPr>
        <p:spPr/>
        <p:txBody>
          <a:bodyPr/>
          <a:lstStyle/>
          <a:p>
            <a:fld id="{493746AE-C9CC-E443-AF2A-7600C38D0BB9}" type="datetimeFigureOut">
              <a:rPr lang="it-IT" smtClean="0"/>
              <a:t>01/11/2019</a:t>
            </a:fld>
            <a:endParaRPr lang="it-IT"/>
          </a:p>
        </p:txBody>
      </p:sp>
      <p:sp>
        <p:nvSpPr>
          <p:cNvPr id="4" name="Segnaposto piè di pagina 3">
            <a:extLst>
              <a:ext uri="{FF2B5EF4-FFF2-40B4-BE49-F238E27FC236}">
                <a16:creationId xmlns:a16="http://schemas.microsoft.com/office/drawing/2014/main" id="{60B4BB67-7749-A34C-8010-E4323610560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1E661B3-61D7-0E4F-A273-12B9CF0503B8}"/>
              </a:ext>
            </a:extLst>
          </p:cNvPr>
          <p:cNvSpPr>
            <a:spLocks noGrp="1"/>
          </p:cNvSpPr>
          <p:nvPr>
            <p:ph type="sldNum" sz="quarter" idx="12"/>
          </p:nvPr>
        </p:nvSpPr>
        <p:spPr/>
        <p:txBody>
          <a:bodyPr/>
          <a:lstStyle/>
          <a:p>
            <a:fld id="{10E9559A-508F-C542-A7A5-DD1367169FEE}" type="slidenum">
              <a:rPr lang="it-IT" smtClean="0"/>
              <a:t>‹N›</a:t>
            </a:fld>
            <a:endParaRPr lang="it-IT"/>
          </a:p>
        </p:txBody>
      </p:sp>
    </p:spTree>
    <p:extLst>
      <p:ext uri="{BB962C8B-B14F-4D97-AF65-F5344CB8AC3E}">
        <p14:creationId xmlns:p14="http://schemas.microsoft.com/office/powerpoint/2010/main" val="42675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D15A540-5BF1-1A45-A300-63BBFFE9E3DB}"/>
              </a:ext>
            </a:extLst>
          </p:cNvPr>
          <p:cNvSpPr>
            <a:spLocks noGrp="1"/>
          </p:cNvSpPr>
          <p:nvPr>
            <p:ph type="dt" sz="half" idx="10"/>
          </p:nvPr>
        </p:nvSpPr>
        <p:spPr/>
        <p:txBody>
          <a:bodyPr/>
          <a:lstStyle/>
          <a:p>
            <a:fld id="{493746AE-C9CC-E443-AF2A-7600C38D0BB9}" type="datetimeFigureOut">
              <a:rPr lang="it-IT" smtClean="0"/>
              <a:t>01/11/2019</a:t>
            </a:fld>
            <a:endParaRPr lang="it-IT"/>
          </a:p>
        </p:txBody>
      </p:sp>
      <p:sp>
        <p:nvSpPr>
          <p:cNvPr id="3" name="Segnaposto piè di pagina 2">
            <a:extLst>
              <a:ext uri="{FF2B5EF4-FFF2-40B4-BE49-F238E27FC236}">
                <a16:creationId xmlns:a16="http://schemas.microsoft.com/office/drawing/2014/main" id="{806FE063-DA63-3949-B006-661E253DF31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BB3CCC2-EDC8-8E40-B8D6-781D1DD63EA2}"/>
              </a:ext>
            </a:extLst>
          </p:cNvPr>
          <p:cNvSpPr>
            <a:spLocks noGrp="1"/>
          </p:cNvSpPr>
          <p:nvPr>
            <p:ph type="sldNum" sz="quarter" idx="12"/>
          </p:nvPr>
        </p:nvSpPr>
        <p:spPr/>
        <p:txBody>
          <a:bodyPr/>
          <a:lstStyle/>
          <a:p>
            <a:fld id="{10E9559A-508F-C542-A7A5-DD1367169FEE}" type="slidenum">
              <a:rPr lang="it-IT" smtClean="0"/>
              <a:t>‹N›</a:t>
            </a:fld>
            <a:endParaRPr lang="it-IT"/>
          </a:p>
        </p:txBody>
      </p:sp>
    </p:spTree>
    <p:extLst>
      <p:ext uri="{BB962C8B-B14F-4D97-AF65-F5344CB8AC3E}">
        <p14:creationId xmlns:p14="http://schemas.microsoft.com/office/powerpoint/2010/main" val="411523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753A95-071A-FA48-AFBD-46579E0F922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204BF77-0CB1-3F4B-862E-B2ADD5BB2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331F59F-B2C2-4342-818A-48C98602C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D370625-1BB0-B546-85CF-12B759CA4246}"/>
              </a:ext>
            </a:extLst>
          </p:cNvPr>
          <p:cNvSpPr>
            <a:spLocks noGrp="1"/>
          </p:cNvSpPr>
          <p:nvPr>
            <p:ph type="dt" sz="half" idx="10"/>
          </p:nvPr>
        </p:nvSpPr>
        <p:spPr/>
        <p:txBody>
          <a:bodyPr/>
          <a:lstStyle/>
          <a:p>
            <a:fld id="{493746AE-C9CC-E443-AF2A-7600C38D0BB9}" type="datetimeFigureOut">
              <a:rPr lang="it-IT" smtClean="0"/>
              <a:t>01/11/2019</a:t>
            </a:fld>
            <a:endParaRPr lang="it-IT"/>
          </a:p>
        </p:txBody>
      </p:sp>
      <p:sp>
        <p:nvSpPr>
          <p:cNvPr id="6" name="Segnaposto piè di pagina 5">
            <a:extLst>
              <a:ext uri="{FF2B5EF4-FFF2-40B4-BE49-F238E27FC236}">
                <a16:creationId xmlns:a16="http://schemas.microsoft.com/office/drawing/2014/main" id="{DFBD5938-6BBF-794D-9B98-72191A43355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6440A2E-A9DE-854E-B107-9685ACDE85C5}"/>
              </a:ext>
            </a:extLst>
          </p:cNvPr>
          <p:cNvSpPr>
            <a:spLocks noGrp="1"/>
          </p:cNvSpPr>
          <p:nvPr>
            <p:ph type="sldNum" sz="quarter" idx="12"/>
          </p:nvPr>
        </p:nvSpPr>
        <p:spPr/>
        <p:txBody>
          <a:bodyPr/>
          <a:lstStyle/>
          <a:p>
            <a:fld id="{10E9559A-508F-C542-A7A5-DD1367169FEE}" type="slidenum">
              <a:rPr lang="it-IT" smtClean="0"/>
              <a:t>‹N›</a:t>
            </a:fld>
            <a:endParaRPr lang="it-IT"/>
          </a:p>
        </p:txBody>
      </p:sp>
    </p:spTree>
    <p:extLst>
      <p:ext uri="{BB962C8B-B14F-4D97-AF65-F5344CB8AC3E}">
        <p14:creationId xmlns:p14="http://schemas.microsoft.com/office/powerpoint/2010/main" val="291429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319921-1CAA-3846-90CE-5BC78304728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13D9032-C386-FE4B-BF11-D1996AD24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232E3D-58C3-B14F-BAC1-2FEDD8FBE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0F20A7F-A4E2-DB4D-BCDB-72DC2F167AA2}"/>
              </a:ext>
            </a:extLst>
          </p:cNvPr>
          <p:cNvSpPr>
            <a:spLocks noGrp="1"/>
          </p:cNvSpPr>
          <p:nvPr>
            <p:ph type="dt" sz="half" idx="10"/>
          </p:nvPr>
        </p:nvSpPr>
        <p:spPr/>
        <p:txBody>
          <a:bodyPr/>
          <a:lstStyle/>
          <a:p>
            <a:fld id="{493746AE-C9CC-E443-AF2A-7600C38D0BB9}" type="datetimeFigureOut">
              <a:rPr lang="it-IT" smtClean="0"/>
              <a:t>01/11/2019</a:t>
            </a:fld>
            <a:endParaRPr lang="it-IT"/>
          </a:p>
        </p:txBody>
      </p:sp>
      <p:sp>
        <p:nvSpPr>
          <p:cNvPr id="6" name="Segnaposto piè di pagina 5">
            <a:extLst>
              <a:ext uri="{FF2B5EF4-FFF2-40B4-BE49-F238E27FC236}">
                <a16:creationId xmlns:a16="http://schemas.microsoft.com/office/drawing/2014/main" id="{34892D9A-0A6B-314D-A576-91F7FA576C0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B9F2166-C79E-7C4A-AEEF-D0A45B705DE1}"/>
              </a:ext>
            </a:extLst>
          </p:cNvPr>
          <p:cNvSpPr>
            <a:spLocks noGrp="1"/>
          </p:cNvSpPr>
          <p:nvPr>
            <p:ph type="sldNum" sz="quarter" idx="12"/>
          </p:nvPr>
        </p:nvSpPr>
        <p:spPr/>
        <p:txBody>
          <a:bodyPr/>
          <a:lstStyle/>
          <a:p>
            <a:fld id="{10E9559A-508F-C542-A7A5-DD1367169FEE}" type="slidenum">
              <a:rPr lang="it-IT" smtClean="0"/>
              <a:t>‹N›</a:t>
            </a:fld>
            <a:endParaRPr lang="it-IT"/>
          </a:p>
        </p:txBody>
      </p:sp>
    </p:spTree>
    <p:extLst>
      <p:ext uri="{BB962C8B-B14F-4D97-AF65-F5344CB8AC3E}">
        <p14:creationId xmlns:p14="http://schemas.microsoft.com/office/powerpoint/2010/main" val="147430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6BF2005-2922-FF48-96B4-CF7E1561A2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BF6E81C-533B-0E40-8598-FB1697EBE5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3478E88-D965-F347-A8FC-DF5F1382CD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746AE-C9CC-E443-AF2A-7600C38D0BB9}" type="datetimeFigureOut">
              <a:rPr lang="it-IT" smtClean="0"/>
              <a:t>01/11/2019</a:t>
            </a:fld>
            <a:endParaRPr lang="it-IT"/>
          </a:p>
        </p:txBody>
      </p:sp>
      <p:sp>
        <p:nvSpPr>
          <p:cNvPr id="5" name="Segnaposto piè di pagina 4">
            <a:extLst>
              <a:ext uri="{FF2B5EF4-FFF2-40B4-BE49-F238E27FC236}">
                <a16:creationId xmlns:a16="http://schemas.microsoft.com/office/drawing/2014/main" id="{4CE2C880-60FD-F042-A20D-81AB86270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5F996D5-030C-3144-BAB7-0DA1257A6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9559A-508F-C542-A7A5-DD1367169FEE}" type="slidenum">
              <a:rPr lang="it-IT" smtClean="0"/>
              <a:t>‹N›</a:t>
            </a:fld>
            <a:endParaRPr lang="it-IT"/>
          </a:p>
        </p:txBody>
      </p:sp>
    </p:spTree>
    <p:extLst>
      <p:ext uri="{BB962C8B-B14F-4D97-AF65-F5344CB8AC3E}">
        <p14:creationId xmlns:p14="http://schemas.microsoft.com/office/powerpoint/2010/main" val="18521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hyperlink" Target="https://tonyburgess1969.net/2016/07/01/thank-you-you-know-who-you-ar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1333"/>
            <a:ext cx="11458574" cy="6858000"/>
          </a:xfrm>
          <a:prstGeom prst="rect">
            <a:avLst/>
          </a:prstGeom>
        </p:spPr>
      </p:pic>
      <p:sp>
        <p:nvSpPr>
          <p:cNvPr id="5" name="CasellaDiTesto 4">
            <a:extLst>
              <a:ext uri="{FF2B5EF4-FFF2-40B4-BE49-F238E27FC236}">
                <a16:creationId xmlns:a16="http://schemas.microsoft.com/office/drawing/2014/main" id="{B4B4DEB5-BF82-E041-BC3F-B85D9D93C5F1}"/>
              </a:ext>
            </a:extLst>
          </p:cNvPr>
          <p:cNvSpPr txBox="1"/>
          <p:nvPr/>
        </p:nvSpPr>
        <p:spPr>
          <a:xfrm>
            <a:off x="428626" y="2485957"/>
            <a:ext cx="10751982" cy="1569660"/>
          </a:xfrm>
          <a:prstGeom prst="rect">
            <a:avLst/>
          </a:prstGeom>
          <a:noFill/>
        </p:spPr>
        <p:txBody>
          <a:bodyPr wrap="none" rtlCol="0">
            <a:spAutoFit/>
          </a:bodyPr>
          <a:lstStyle/>
          <a:p>
            <a:pPr algn="ctr"/>
            <a:r>
              <a:rPr lang="it-IT" sz="3200" b="1" dirty="0">
                <a:solidFill>
                  <a:srgbClr val="7030A0"/>
                </a:solidFill>
              </a:rPr>
              <a:t>WORKSHOP</a:t>
            </a:r>
          </a:p>
          <a:p>
            <a:pPr algn="ctr"/>
            <a:r>
              <a:rPr lang="it-IT" sz="3200" b="1" dirty="0">
                <a:solidFill>
                  <a:srgbClr val="7030A0"/>
                </a:solidFill>
              </a:rPr>
              <a:t>ISTRUTTORIA FIDI</a:t>
            </a:r>
          </a:p>
          <a:p>
            <a:pPr algn="ctr"/>
            <a:r>
              <a:rPr lang="it-IT" sz="3200" b="1" dirty="0">
                <a:solidFill>
                  <a:srgbClr val="7030A0"/>
                </a:solidFill>
              </a:rPr>
              <a:t>«DAL COLLOQUIO COL CLIENTE ALLA DELIBERA DELLA BANCA»</a:t>
            </a:r>
          </a:p>
        </p:txBody>
      </p:sp>
      <p:sp>
        <p:nvSpPr>
          <p:cNvPr id="7" name="CasellaDiTesto 6">
            <a:extLst>
              <a:ext uri="{FF2B5EF4-FFF2-40B4-BE49-F238E27FC236}">
                <a16:creationId xmlns:a16="http://schemas.microsoft.com/office/drawing/2014/main" id="{4FEAC265-9E7B-E14C-AAC2-CFEC03396CB5}"/>
              </a:ext>
            </a:extLst>
          </p:cNvPr>
          <p:cNvSpPr txBox="1"/>
          <p:nvPr/>
        </p:nvSpPr>
        <p:spPr>
          <a:xfrm>
            <a:off x="8107680" y="5920303"/>
            <a:ext cx="2505622" cy="369332"/>
          </a:xfrm>
          <a:prstGeom prst="rect">
            <a:avLst/>
          </a:prstGeom>
          <a:noFill/>
        </p:spPr>
        <p:txBody>
          <a:bodyPr wrap="none" rtlCol="0">
            <a:spAutoFit/>
          </a:bodyPr>
          <a:lstStyle/>
          <a:p>
            <a:r>
              <a:rPr lang="it-IT" b="1" dirty="0">
                <a:solidFill>
                  <a:srgbClr val="7030A0"/>
                </a:solidFill>
              </a:rPr>
              <a:t>Ferrara, 28 ottobre 2019</a:t>
            </a:r>
          </a:p>
        </p:txBody>
      </p:sp>
    </p:spTree>
    <p:extLst>
      <p:ext uri="{BB962C8B-B14F-4D97-AF65-F5344CB8AC3E}">
        <p14:creationId xmlns:p14="http://schemas.microsoft.com/office/powerpoint/2010/main" val="189314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366713" y="0"/>
            <a:ext cx="11458574" cy="6858000"/>
          </a:xfrm>
          <a:prstGeom prst="rect">
            <a:avLst/>
          </a:prstGeom>
        </p:spPr>
      </p:pic>
      <p:sp>
        <p:nvSpPr>
          <p:cNvPr id="5" name="CasellaDiTesto 4">
            <a:extLst>
              <a:ext uri="{FF2B5EF4-FFF2-40B4-BE49-F238E27FC236}">
                <a16:creationId xmlns:a16="http://schemas.microsoft.com/office/drawing/2014/main" id="{25CB581E-F002-8E49-803A-07D220E88140}"/>
              </a:ext>
            </a:extLst>
          </p:cNvPr>
          <p:cNvSpPr txBox="1"/>
          <p:nvPr/>
        </p:nvSpPr>
        <p:spPr>
          <a:xfrm>
            <a:off x="1524000" y="2019300"/>
            <a:ext cx="9590061" cy="3046988"/>
          </a:xfrm>
          <a:prstGeom prst="rect">
            <a:avLst/>
          </a:prstGeom>
          <a:noFill/>
        </p:spPr>
        <p:txBody>
          <a:bodyPr wrap="none" rtlCol="0">
            <a:spAutoFit/>
          </a:bodyPr>
          <a:lstStyle/>
          <a:p>
            <a:pPr marL="400050" indent="-400050">
              <a:buFont typeface="+mj-lt"/>
              <a:buAutoNum type="romanUcPeriod" startAt="3"/>
            </a:pPr>
            <a:r>
              <a:rPr lang="it-IT" sz="2400" b="1" dirty="0">
                <a:solidFill>
                  <a:srgbClr val="7030A0"/>
                </a:solidFill>
              </a:rPr>
              <a:t>RACCOLTA DEI DOCUMENTI</a:t>
            </a:r>
          </a:p>
          <a:p>
            <a:endParaRPr lang="it-IT" sz="2400" dirty="0"/>
          </a:p>
          <a:p>
            <a:pPr marL="342900" indent="-342900">
              <a:buFont typeface="Arial" panose="020B0604020202020204" pitchFamily="34" charset="0"/>
              <a:buChar char="•"/>
            </a:pPr>
            <a:r>
              <a:rPr lang="it-IT" sz="2400" dirty="0"/>
              <a:t>Visura camerale (CCIAA);</a:t>
            </a:r>
          </a:p>
          <a:p>
            <a:pPr marL="342900" indent="-342900">
              <a:buFont typeface="Arial" panose="020B0604020202020204" pitchFamily="34" charset="0"/>
              <a:buChar char="•"/>
            </a:pPr>
            <a:r>
              <a:rPr lang="it-IT" sz="2400" dirty="0"/>
              <a:t>Bilanci a sezioni divise e contrapposte degli ultimi 3 esercizi;</a:t>
            </a:r>
          </a:p>
          <a:p>
            <a:pPr marL="342900" indent="-342900">
              <a:buFont typeface="Arial" panose="020B0604020202020204" pitchFamily="34" charset="0"/>
              <a:buChar char="•"/>
            </a:pPr>
            <a:r>
              <a:rPr lang="it-IT" sz="2400" dirty="0"/>
              <a:t>Dichiarazioni dei redditi del richiedente e dei garanti (qualora vi fossero);</a:t>
            </a:r>
          </a:p>
          <a:p>
            <a:pPr marL="342900" indent="-342900">
              <a:buFont typeface="Arial" panose="020B0604020202020204" pitchFamily="34" charset="0"/>
              <a:buChar char="•"/>
            </a:pPr>
            <a:r>
              <a:rPr lang="it-IT" sz="2400" dirty="0"/>
              <a:t>Elenco delle banche con cui il richiedente lavora;</a:t>
            </a:r>
          </a:p>
          <a:p>
            <a:pPr marL="342900" indent="-342900">
              <a:buFont typeface="Arial" panose="020B0604020202020204" pitchFamily="34" charset="0"/>
              <a:buChar char="•"/>
            </a:pPr>
            <a:r>
              <a:rPr lang="it-IT" sz="2400" dirty="0"/>
              <a:t>Elenco degli affidamenti bancari in essere c/o gli altri istituti di credito;</a:t>
            </a:r>
          </a:p>
          <a:p>
            <a:pPr marL="342900" indent="-342900">
              <a:buFont typeface="Arial" panose="020B0604020202020204" pitchFamily="34" charset="0"/>
              <a:buChar char="•"/>
            </a:pPr>
            <a:r>
              <a:rPr lang="it-IT" sz="2400" b="1" i="1" dirty="0"/>
              <a:t>BUSINESS PLAN…</a:t>
            </a:r>
          </a:p>
        </p:txBody>
      </p:sp>
    </p:spTree>
    <p:extLst>
      <p:ext uri="{BB962C8B-B14F-4D97-AF65-F5344CB8AC3E}">
        <p14:creationId xmlns:p14="http://schemas.microsoft.com/office/powerpoint/2010/main" val="71398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366713" y="0"/>
            <a:ext cx="11458574" cy="6858000"/>
          </a:xfrm>
          <a:prstGeom prst="rect">
            <a:avLst/>
          </a:prstGeom>
        </p:spPr>
      </p:pic>
      <p:sp>
        <p:nvSpPr>
          <p:cNvPr id="11" name="Segnaposto numero diapositiva 8">
            <a:extLst>
              <a:ext uri="{FF2B5EF4-FFF2-40B4-BE49-F238E27FC236}">
                <a16:creationId xmlns:a16="http://schemas.microsoft.com/office/drawing/2014/main" id="{8C47D086-0390-214D-85A3-0D72DB69DE2E}"/>
              </a:ext>
            </a:extLst>
          </p:cNvPr>
          <p:cNvSpPr>
            <a:spLocks noGrp="1"/>
          </p:cNvSpPr>
          <p:nvPr>
            <p:ph type="sldNum" sz="quarter" idx="12"/>
          </p:nvPr>
        </p:nvSpPr>
        <p:spPr>
          <a:xfrm>
            <a:off x="8610600" y="6356350"/>
            <a:ext cx="2743200" cy="365125"/>
          </a:xfrm>
        </p:spPr>
        <p:txBody>
          <a:bodyPr/>
          <a:lstStyle/>
          <a:p>
            <a:endParaRPr lang="it-IT" dirty="0"/>
          </a:p>
        </p:txBody>
      </p:sp>
      <p:sp>
        <p:nvSpPr>
          <p:cNvPr id="14" name="CasellaDiTesto 13">
            <a:extLst>
              <a:ext uri="{FF2B5EF4-FFF2-40B4-BE49-F238E27FC236}">
                <a16:creationId xmlns:a16="http://schemas.microsoft.com/office/drawing/2014/main" id="{A8734DFD-E03D-3341-84BC-DFCFFC7EAD62}"/>
              </a:ext>
            </a:extLst>
          </p:cNvPr>
          <p:cNvSpPr txBox="1"/>
          <p:nvPr/>
        </p:nvSpPr>
        <p:spPr>
          <a:xfrm>
            <a:off x="5346003" y="6129337"/>
            <a:ext cx="184731" cy="646331"/>
          </a:xfrm>
          <a:prstGeom prst="rect">
            <a:avLst/>
          </a:prstGeom>
          <a:noFill/>
        </p:spPr>
        <p:txBody>
          <a:bodyPr wrap="none" rtlCol="0">
            <a:spAutoFit/>
          </a:bodyPr>
          <a:lstStyle/>
          <a:p>
            <a:endParaRPr lang="it-IT" dirty="0"/>
          </a:p>
          <a:p>
            <a:endParaRPr lang="it-IT" dirty="0"/>
          </a:p>
        </p:txBody>
      </p:sp>
      <p:pic>
        <p:nvPicPr>
          <p:cNvPr id="15" name="Immagine 14" descr="Immagine che contiene strada, screenshot&#10;&#10;Descrizione generata automaticamente">
            <a:extLst>
              <a:ext uri="{FF2B5EF4-FFF2-40B4-BE49-F238E27FC236}">
                <a16:creationId xmlns:a16="http://schemas.microsoft.com/office/drawing/2014/main" id="{D1DEA45E-09D0-1343-9C4C-79F7E4689CF8}"/>
              </a:ext>
            </a:extLst>
          </p:cNvPr>
          <p:cNvPicPr>
            <a:picLocks noChangeAspect="1"/>
          </p:cNvPicPr>
          <p:nvPr/>
        </p:nvPicPr>
        <p:blipFill rotWithShape="1">
          <a:blip r:embed="rId3"/>
          <a:srcRect l="5067" t="13772" r="29549" b="10626"/>
          <a:stretch/>
        </p:blipFill>
        <p:spPr>
          <a:xfrm>
            <a:off x="4179277" y="1035033"/>
            <a:ext cx="7174523" cy="5184792"/>
          </a:xfrm>
          <a:prstGeom prst="rect">
            <a:avLst/>
          </a:prstGeom>
        </p:spPr>
      </p:pic>
      <p:sp>
        <p:nvSpPr>
          <p:cNvPr id="16" name="CasellaDiTesto 15">
            <a:extLst>
              <a:ext uri="{FF2B5EF4-FFF2-40B4-BE49-F238E27FC236}">
                <a16:creationId xmlns:a16="http://schemas.microsoft.com/office/drawing/2014/main" id="{C85A2A1D-A893-CF4C-83C8-7D09C77498CD}"/>
              </a:ext>
            </a:extLst>
          </p:cNvPr>
          <p:cNvSpPr txBox="1"/>
          <p:nvPr/>
        </p:nvSpPr>
        <p:spPr>
          <a:xfrm>
            <a:off x="687423" y="2492078"/>
            <a:ext cx="3020367" cy="3785652"/>
          </a:xfrm>
          <a:prstGeom prst="rect">
            <a:avLst/>
          </a:prstGeom>
          <a:noFill/>
        </p:spPr>
        <p:txBody>
          <a:bodyPr wrap="square" rtlCol="0">
            <a:spAutoFit/>
          </a:bodyPr>
          <a:lstStyle/>
          <a:p>
            <a:pPr algn="just"/>
            <a:r>
              <a:rPr lang="it-IT" sz="2400" b="1" dirty="0"/>
              <a:t>Il Business Plan è un efficace strumento di comunicazione con tutti gli stakeholder:</a:t>
            </a:r>
          </a:p>
          <a:p>
            <a:pPr algn="just"/>
            <a:endParaRPr lang="it-IT" sz="2400" b="1" dirty="0"/>
          </a:p>
          <a:p>
            <a:pPr marL="285750" indent="-285750" algn="just">
              <a:buFont typeface="Arial" panose="020B0604020202020204" pitchFamily="34" charset="0"/>
              <a:buChar char="•"/>
            </a:pPr>
            <a:r>
              <a:rPr lang="it-IT" sz="2400" b="1" dirty="0"/>
              <a:t>Collaboratori;</a:t>
            </a:r>
          </a:p>
          <a:p>
            <a:pPr marL="285750" indent="-285750" algn="just">
              <a:buFont typeface="Arial" panose="020B0604020202020204" pitchFamily="34" charset="0"/>
              <a:buChar char="•"/>
            </a:pPr>
            <a:r>
              <a:rPr lang="it-IT" sz="2400" b="1" dirty="0"/>
              <a:t>Soci;</a:t>
            </a:r>
          </a:p>
          <a:p>
            <a:pPr marL="285750" indent="-285750" algn="just">
              <a:buFont typeface="Arial" panose="020B0604020202020204" pitchFamily="34" charset="0"/>
              <a:buChar char="•"/>
            </a:pPr>
            <a:r>
              <a:rPr lang="it-IT" sz="2400" b="1" dirty="0"/>
              <a:t>Istituti di credito;</a:t>
            </a:r>
          </a:p>
          <a:p>
            <a:pPr marL="285750" indent="-285750" algn="just">
              <a:buFont typeface="Arial" panose="020B0604020202020204" pitchFamily="34" charset="0"/>
              <a:buChar char="•"/>
            </a:pPr>
            <a:r>
              <a:rPr lang="it-IT" sz="2400" b="1" dirty="0"/>
              <a:t>Clienti;</a:t>
            </a:r>
          </a:p>
          <a:p>
            <a:pPr marL="285750" indent="-285750" algn="just">
              <a:buFont typeface="Arial" panose="020B0604020202020204" pitchFamily="34" charset="0"/>
              <a:buChar char="•"/>
            </a:pPr>
            <a:r>
              <a:rPr lang="it-IT" sz="2400" b="1" dirty="0"/>
              <a:t>Fornitori.</a:t>
            </a:r>
          </a:p>
        </p:txBody>
      </p:sp>
      <p:sp>
        <p:nvSpPr>
          <p:cNvPr id="17" name="CasellaDiTesto 16">
            <a:extLst>
              <a:ext uri="{FF2B5EF4-FFF2-40B4-BE49-F238E27FC236}">
                <a16:creationId xmlns:a16="http://schemas.microsoft.com/office/drawing/2014/main" id="{1E380659-1EA6-B445-BCFD-B6F4E5756A69}"/>
              </a:ext>
            </a:extLst>
          </p:cNvPr>
          <p:cNvSpPr txBox="1"/>
          <p:nvPr/>
        </p:nvSpPr>
        <p:spPr>
          <a:xfrm>
            <a:off x="687423" y="1389708"/>
            <a:ext cx="2397003" cy="461665"/>
          </a:xfrm>
          <a:prstGeom prst="rect">
            <a:avLst/>
          </a:prstGeom>
          <a:noFill/>
        </p:spPr>
        <p:txBody>
          <a:bodyPr wrap="none" rtlCol="0">
            <a:spAutoFit/>
          </a:bodyPr>
          <a:lstStyle/>
          <a:p>
            <a:r>
              <a:rPr lang="it-IT" sz="2400" b="1" dirty="0">
                <a:solidFill>
                  <a:srgbClr val="7030A0"/>
                </a:solidFill>
              </a:rPr>
              <a:t>BUSINESS PLAN…</a:t>
            </a:r>
          </a:p>
        </p:txBody>
      </p:sp>
    </p:spTree>
    <p:extLst>
      <p:ext uri="{BB962C8B-B14F-4D97-AF65-F5344CB8AC3E}">
        <p14:creationId xmlns:p14="http://schemas.microsoft.com/office/powerpoint/2010/main" val="130915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5" y="0"/>
            <a:ext cx="11458574" cy="6858000"/>
          </a:xfrm>
          <a:prstGeom prst="rect">
            <a:avLst/>
          </a:prstGeom>
        </p:spPr>
      </p:pic>
      <p:sp>
        <p:nvSpPr>
          <p:cNvPr id="5" name="Rettangolo 4">
            <a:extLst>
              <a:ext uri="{FF2B5EF4-FFF2-40B4-BE49-F238E27FC236}">
                <a16:creationId xmlns:a16="http://schemas.microsoft.com/office/drawing/2014/main" id="{D2DF72E8-F75F-144D-BAE4-757C2F14C7C4}"/>
              </a:ext>
            </a:extLst>
          </p:cNvPr>
          <p:cNvSpPr/>
          <p:nvPr/>
        </p:nvSpPr>
        <p:spPr>
          <a:xfrm>
            <a:off x="783154" y="1351508"/>
            <a:ext cx="10749517" cy="4154984"/>
          </a:xfrm>
          <a:prstGeom prst="rect">
            <a:avLst/>
          </a:prstGeom>
        </p:spPr>
        <p:txBody>
          <a:bodyPr wrap="square">
            <a:spAutoFit/>
          </a:bodyPr>
          <a:lstStyle/>
          <a:p>
            <a:pPr algn="ctr"/>
            <a:r>
              <a:rPr lang="it-IT" sz="2400" b="1" dirty="0"/>
              <a:t>Partiamo dall’assunto che una cosa non spiegata non ha significato!</a:t>
            </a:r>
          </a:p>
          <a:p>
            <a:pPr algn="just"/>
            <a:endParaRPr lang="it-IT" sz="2400" dirty="0"/>
          </a:p>
          <a:p>
            <a:pPr algn="just"/>
            <a:endParaRPr lang="it-IT" sz="2400" dirty="0"/>
          </a:p>
          <a:p>
            <a:pPr algn="just"/>
            <a:r>
              <a:rPr lang="it-IT" sz="2400" dirty="0"/>
              <a:t>Nella redazione di un Business Plan i numeri sembrano essere la variabile di maggiore importanza in assoluto.</a:t>
            </a:r>
          </a:p>
          <a:p>
            <a:pPr algn="just"/>
            <a:endParaRPr lang="it-IT" sz="2400" dirty="0"/>
          </a:p>
          <a:p>
            <a:pPr algn="just"/>
            <a:r>
              <a:rPr lang="it-IT" sz="2400" dirty="0"/>
              <a:t>Ma paradossalmente ciò che conta di più non sono i numeri…</a:t>
            </a:r>
          </a:p>
          <a:p>
            <a:pPr algn="just"/>
            <a:endParaRPr lang="it-IT" sz="2400" dirty="0"/>
          </a:p>
          <a:p>
            <a:pPr algn="just"/>
            <a:r>
              <a:rPr lang="it-IT" sz="2400" i="1" dirty="0"/>
              <a:t>Conta ciò che sta dietro ai numeri!</a:t>
            </a:r>
          </a:p>
          <a:p>
            <a:pPr algn="just"/>
            <a:endParaRPr lang="it-IT" sz="2400" dirty="0"/>
          </a:p>
          <a:p>
            <a:pPr algn="just"/>
            <a:r>
              <a:rPr lang="it-IT" sz="2400" i="1" dirty="0">
                <a:solidFill>
                  <a:srgbClr val="7030A0"/>
                </a:solidFill>
              </a:rPr>
              <a:t>Perché dietro ai numeri c’è il motivo per cui l’impresa crede di poter creare valore.</a:t>
            </a:r>
          </a:p>
        </p:txBody>
      </p:sp>
    </p:spTree>
    <p:extLst>
      <p:ext uri="{BB962C8B-B14F-4D97-AF65-F5344CB8AC3E}">
        <p14:creationId xmlns:p14="http://schemas.microsoft.com/office/powerpoint/2010/main" val="30056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anim calcmode="lin" valueType="num">
                                      <p:cBhvr>
                                        <p:cTn id="2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1000"/>
                                        <p:tgtEl>
                                          <p:spTgt spid="5">
                                            <p:txEl>
                                              <p:pRg st="9" end="9"/>
                                            </p:txEl>
                                          </p:spTgt>
                                        </p:tgtEl>
                                      </p:cBhvr>
                                    </p:animEffect>
                                    <p:anim calcmode="lin" valueType="num">
                                      <p:cBhvr>
                                        <p:cTn id="3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0" y="0"/>
            <a:ext cx="11458574" cy="6858000"/>
          </a:xfrm>
          <a:prstGeom prst="rect">
            <a:avLst/>
          </a:prstGeom>
        </p:spPr>
      </p:pic>
      <p:pic>
        <p:nvPicPr>
          <p:cNvPr id="5" name="Immagine 4">
            <a:extLst>
              <a:ext uri="{FF2B5EF4-FFF2-40B4-BE49-F238E27FC236}">
                <a16:creationId xmlns:a16="http://schemas.microsoft.com/office/drawing/2014/main" id="{2D601266-36DF-A942-863A-C2EE65BA432C}"/>
              </a:ext>
            </a:extLst>
          </p:cNvPr>
          <p:cNvPicPr>
            <a:picLocks noChangeAspect="1"/>
          </p:cNvPicPr>
          <p:nvPr/>
        </p:nvPicPr>
        <p:blipFill rotWithShape="1">
          <a:blip r:embed="rId3"/>
          <a:srcRect l="20074" t="26919" r="40618" b="26555"/>
          <a:stretch/>
        </p:blipFill>
        <p:spPr>
          <a:xfrm>
            <a:off x="781050" y="1406297"/>
            <a:ext cx="6321814" cy="4676732"/>
          </a:xfrm>
          <a:prstGeom prst="rect">
            <a:avLst/>
          </a:prstGeom>
        </p:spPr>
      </p:pic>
      <p:sp>
        <p:nvSpPr>
          <p:cNvPr id="6" name="Rettangolo 5">
            <a:extLst>
              <a:ext uri="{FF2B5EF4-FFF2-40B4-BE49-F238E27FC236}">
                <a16:creationId xmlns:a16="http://schemas.microsoft.com/office/drawing/2014/main" id="{740189C6-6B67-2B4A-A6F6-C8EDDABE6772}"/>
              </a:ext>
            </a:extLst>
          </p:cNvPr>
          <p:cNvSpPr/>
          <p:nvPr/>
        </p:nvSpPr>
        <p:spPr>
          <a:xfrm>
            <a:off x="7216748" y="3374864"/>
            <a:ext cx="4861972" cy="461665"/>
          </a:xfrm>
          <a:prstGeom prst="rect">
            <a:avLst/>
          </a:prstGeom>
        </p:spPr>
        <p:txBody>
          <a:bodyPr wrap="none">
            <a:spAutoFit/>
          </a:bodyPr>
          <a:lstStyle/>
          <a:p>
            <a:r>
              <a:rPr lang="it-IT" sz="2400" b="1" dirty="0">
                <a:solidFill>
                  <a:srgbClr val="7030A0"/>
                </a:solidFill>
              </a:rPr>
              <a:t>L’azienda è in grado di creare valore?</a:t>
            </a:r>
          </a:p>
        </p:txBody>
      </p:sp>
    </p:spTree>
    <p:extLst>
      <p:ext uri="{BB962C8B-B14F-4D97-AF65-F5344CB8AC3E}">
        <p14:creationId xmlns:p14="http://schemas.microsoft.com/office/powerpoint/2010/main" val="15606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5" name="Rettangolo 4">
            <a:extLst>
              <a:ext uri="{FF2B5EF4-FFF2-40B4-BE49-F238E27FC236}">
                <a16:creationId xmlns:a16="http://schemas.microsoft.com/office/drawing/2014/main" id="{3071B9EF-33F2-1C42-A5A5-CAECE625D23D}"/>
              </a:ext>
            </a:extLst>
          </p:cNvPr>
          <p:cNvSpPr/>
          <p:nvPr/>
        </p:nvSpPr>
        <p:spPr>
          <a:xfrm>
            <a:off x="702365" y="2171135"/>
            <a:ext cx="11061009" cy="2677656"/>
          </a:xfrm>
          <a:prstGeom prst="rect">
            <a:avLst/>
          </a:prstGeom>
        </p:spPr>
        <p:txBody>
          <a:bodyPr wrap="square">
            <a:spAutoFit/>
          </a:bodyPr>
          <a:lstStyle/>
          <a:p>
            <a:pPr algn="just"/>
            <a:r>
              <a:rPr lang="it-IT" sz="2400" dirty="0"/>
              <a:t>Prima dell’impresa c’è innanzitutto un imprenditore: </a:t>
            </a:r>
            <a:r>
              <a:rPr lang="it-IT" sz="2400" i="1" dirty="0">
                <a:solidFill>
                  <a:srgbClr val="7030A0"/>
                </a:solidFill>
              </a:rPr>
              <a:t>quando e cosa  trasforma un uomo o una donna in imprenditore?</a:t>
            </a:r>
          </a:p>
          <a:p>
            <a:pPr algn="just"/>
            <a:endParaRPr lang="it-IT" sz="2400" dirty="0"/>
          </a:p>
          <a:p>
            <a:pPr algn="just"/>
            <a:r>
              <a:rPr lang="it-IT" sz="2400" dirty="0">
                <a:solidFill>
                  <a:srgbClr val="7030A0"/>
                </a:solidFill>
              </a:rPr>
              <a:t>Esiste una scuola </a:t>
            </a:r>
            <a:r>
              <a:rPr lang="it-IT" sz="2400" dirty="0"/>
              <a:t>per laurearsi imprenditori?</a:t>
            </a:r>
          </a:p>
          <a:p>
            <a:pPr algn="just"/>
            <a:endParaRPr lang="it-IT" sz="2400" dirty="0"/>
          </a:p>
          <a:p>
            <a:pPr algn="just"/>
            <a:r>
              <a:rPr lang="it-IT" sz="2400" dirty="0">
                <a:solidFill>
                  <a:srgbClr val="7030A0"/>
                </a:solidFill>
              </a:rPr>
              <a:t>Qual è quella forza che rende un uomo o una donna così </a:t>
            </a:r>
            <a:r>
              <a:rPr lang="it-IT" sz="2400" i="1" dirty="0">
                <a:solidFill>
                  <a:srgbClr val="7030A0"/>
                </a:solidFill>
              </a:rPr>
              <a:t>«self </a:t>
            </a:r>
            <a:r>
              <a:rPr lang="it-IT" sz="2400" i="1" dirty="0" err="1">
                <a:solidFill>
                  <a:srgbClr val="7030A0"/>
                </a:solidFill>
              </a:rPr>
              <a:t>confident</a:t>
            </a:r>
            <a:r>
              <a:rPr lang="it-IT" sz="2400" i="1" dirty="0">
                <a:solidFill>
                  <a:srgbClr val="7030A0"/>
                </a:solidFill>
              </a:rPr>
              <a:t>» </a:t>
            </a:r>
            <a:r>
              <a:rPr lang="it-IT" sz="2400" dirty="0"/>
              <a:t>da mettere in gioco tutto ciò che ha?</a:t>
            </a:r>
          </a:p>
        </p:txBody>
      </p:sp>
    </p:spTree>
    <p:extLst>
      <p:ext uri="{BB962C8B-B14F-4D97-AF65-F5344CB8AC3E}">
        <p14:creationId xmlns:p14="http://schemas.microsoft.com/office/powerpoint/2010/main" val="318790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5" name="Rettangolo 4">
            <a:extLst>
              <a:ext uri="{FF2B5EF4-FFF2-40B4-BE49-F238E27FC236}">
                <a16:creationId xmlns:a16="http://schemas.microsoft.com/office/drawing/2014/main" id="{F58A98CC-6D6B-8C42-8DD4-2A1BB1C2C118}"/>
              </a:ext>
            </a:extLst>
          </p:cNvPr>
          <p:cNvSpPr/>
          <p:nvPr/>
        </p:nvSpPr>
        <p:spPr>
          <a:xfrm>
            <a:off x="870087" y="2381664"/>
            <a:ext cx="10453587" cy="1569660"/>
          </a:xfrm>
          <a:prstGeom prst="rect">
            <a:avLst/>
          </a:prstGeom>
        </p:spPr>
        <p:txBody>
          <a:bodyPr wrap="square">
            <a:spAutoFit/>
          </a:bodyPr>
          <a:lstStyle/>
          <a:p>
            <a:pPr algn="just"/>
            <a:r>
              <a:rPr lang="it-IT" sz="2400" dirty="0"/>
              <a:t>UN’IMPRESA CAPACE DI CREARE VALORE PUO’ SOPRAVVIVERE NEL MEDIO LUNGO PERIODO, AVENDO BUONE POSSIBILITA’ DI GENERARE FLUSSI DI CASSA SUFFICIENTI ALLA COPERTURA DEGLI IMPEGNI FINANZIARI ASSUNTI.</a:t>
            </a:r>
          </a:p>
          <a:p>
            <a:pPr algn="just"/>
            <a:r>
              <a:rPr lang="it-IT" sz="2400" dirty="0"/>
              <a:t>SOLO COSI’ AVRA’ SENSO ECONOMICO DI ESISTERE…</a:t>
            </a:r>
          </a:p>
        </p:txBody>
      </p:sp>
    </p:spTree>
    <p:extLst>
      <p:ext uri="{BB962C8B-B14F-4D97-AF65-F5344CB8AC3E}">
        <p14:creationId xmlns:p14="http://schemas.microsoft.com/office/powerpoint/2010/main" val="2934636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pic>
        <p:nvPicPr>
          <p:cNvPr id="5" name="Immagine 4" descr="Immagine che contiene screenshot&#10;&#10;Descrizione generata automaticamente">
            <a:extLst>
              <a:ext uri="{FF2B5EF4-FFF2-40B4-BE49-F238E27FC236}">
                <a16:creationId xmlns:a16="http://schemas.microsoft.com/office/drawing/2014/main" id="{7B09B3B9-80AF-AF49-B7B7-F24E2CF4F912}"/>
              </a:ext>
            </a:extLst>
          </p:cNvPr>
          <p:cNvPicPr>
            <a:picLocks noChangeAspect="1"/>
          </p:cNvPicPr>
          <p:nvPr/>
        </p:nvPicPr>
        <p:blipFill rotWithShape="1">
          <a:blip r:embed="rId3"/>
          <a:srcRect l="6813" t="31208" r="40842" b="18954"/>
          <a:stretch/>
        </p:blipFill>
        <p:spPr>
          <a:xfrm>
            <a:off x="1305497" y="1122363"/>
            <a:ext cx="9704832" cy="5383063"/>
          </a:xfrm>
          <a:prstGeom prst="rect">
            <a:avLst/>
          </a:prstGeom>
        </p:spPr>
      </p:pic>
    </p:spTree>
    <p:extLst>
      <p:ext uri="{BB962C8B-B14F-4D97-AF65-F5344CB8AC3E}">
        <p14:creationId xmlns:p14="http://schemas.microsoft.com/office/powerpoint/2010/main" val="2303357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pic>
        <p:nvPicPr>
          <p:cNvPr id="5" name="Immagine 4" descr="Immagine che contiene screenshot&#10;&#10;Descrizione generata automaticamente">
            <a:extLst>
              <a:ext uri="{FF2B5EF4-FFF2-40B4-BE49-F238E27FC236}">
                <a16:creationId xmlns:a16="http://schemas.microsoft.com/office/drawing/2014/main" id="{7D7C0CB8-4FC0-7840-A8F9-664B90298B58}"/>
              </a:ext>
            </a:extLst>
          </p:cNvPr>
          <p:cNvPicPr>
            <a:picLocks noChangeAspect="1"/>
          </p:cNvPicPr>
          <p:nvPr/>
        </p:nvPicPr>
        <p:blipFill rotWithShape="1">
          <a:blip r:embed="rId3"/>
          <a:srcRect l="8333" t="7645" r="15667" b="8623"/>
          <a:stretch/>
        </p:blipFill>
        <p:spPr>
          <a:xfrm>
            <a:off x="2209832" y="1122363"/>
            <a:ext cx="7534656" cy="5188338"/>
          </a:xfrm>
          <a:prstGeom prst="rect">
            <a:avLst/>
          </a:prstGeom>
        </p:spPr>
      </p:pic>
    </p:spTree>
    <p:extLst>
      <p:ext uri="{BB962C8B-B14F-4D97-AF65-F5344CB8AC3E}">
        <p14:creationId xmlns:p14="http://schemas.microsoft.com/office/powerpoint/2010/main" val="399655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366713" y="-5944"/>
            <a:ext cx="11458574" cy="6858000"/>
          </a:xfrm>
          <a:prstGeom prst="rect">
            <a:avLst/>
          </a:prstGeom>
        </p:spPr>
      </p:pic>
      <p:sp>
        <p:nvSpPr>
          <p:cNvPr id="5" name="Rettangolo 4">
            <a:extLst>
              <a:ext uri="{FF2B5EF4-FFF2-40B4-BE49-F238E27FC236}">
                <a16:creationId xmlns:a16="http://schemas.microsoft.com/office/drawing/2014/main" id="{9BA36D77-1382-3345-B25A-034FD17F0DF5}"/>
              </a:ext>
            </a:extLst>
          </p:cNvPr>
          <p:cNvSpPr/>
          <p:nvPr/>
        </p:nvSpPr>
        <p:spPr>
          <a:xfrm>
            <a:off x="678139" y="2041416"/>
            <a:ext cx="10959548" cy="2677656"/>
          </a:xfrm>
          <a:prstGeom prst="rect">
            <a:avLst/>
          </a:prstGeom>
        </p:spPr>
        <p:txBody>
          <a:bodyPr wrap="square">
            <a:spAutoFit/>
          </a:bodyPr>
          <a:lstStyle/>
          <a:p>
            <a:pPr algn="ctr"/>
            <a:r>
              <a:rPr lang="it-IT" sz="2400" dirty="0"/>
              <a:t>Il primo ingrediente della creazione del valore è la disponibilità di</a:t>
            </a:r>
          </a:p>
          <a:p>
            <a:pPr algn="ctr"/>
            <a:r>
              <a:rPr lang="it-IT" sz="2400" b="1" dirty="0">
                <a:solidFill>
                  <a:srgbClr val="7030A0"/>
                </a:solidFill>
              </a:rPr>
              <a:t>CORE COMPETENCIES </a:t>
            </a:r>
            <a:r>
              <a:rPr lang="it-IT" sz="2400" dirty="0"/>
              <a:t>(COMPETENZE DISTINTIVE).</a:t>
            </a:r>
          </a:p>
          <a:p>
            <a:pPr algn="just"/>
            <a:endParaRPr lang="it-IT" sz="2400" dirty="0"/>
          </a:p>
          <a:p>
            <a:pPr algn="ctr"/>
            <a:r>
              <a:rPr lang="it-IT" sz="2400" b="1" dirty="0">
                <a:solidFill>
                  <a:srgbClr val="7030A0"/>
                </a:solidFill>
              </a:rPr>
              <a:t>COMPETENZA</a:t>
            </a:r>
            <a:r>
              <a:rPr lang="it-IT" sz="2400" dirty="0"/>
              <a:t>: conoscenza, saper fare, </a:t>
            </a:r>
            <a:r>
              <a:rPr lang="it-IT" sz="2400" dirty="0" err="1"/>
              <a:t>know</a:t>
            </a:r>
            <a:r>
              <a:rPr lang="it-IT" sz="2400" dirty="0"/>
              <a:t> </a:t>
            </a:r>
            <a:r>
              <a:rPr lang="it-IT" sz="2400" dirty="0" err="1"/>
              <a:t>how</a:t>
            </a:r>
            <a:r>
              <a:rPr lang="it-IT" sz="2400" dirty="0"/>
              <a:t>.</a:t>
            </a:r>
          </a:p>
          <a:p>
            <a:pPr algn="just"/>
            <a:endParaRPr lang="it-IT" sz="2400" dirty="0"/>
          </a:p>
          <a:p>
            <a:pPr algn="ctr"/>
            <a:r>
              <a:rPr lang="it-IT" sz="2400" b="1" dirty="0">
                <a:solidFill>
                  <a:srgbClr val="7030A0"/>
                </a:solidFill>
              </a:rPr>
              <a:t>DISTINTIVA</a:t>
            </a:r>
            <a:r>
              <a:rPr lang="it-IT" sz="2400" dirty="0"/>
              <a:t>: tale competenza deve distinguere l’impresa da tutte le altre, quindi</a:t>
            </a:r>
          </a:p>
          <a:p>
            <a:pPr algn="ctr"/>
            <a:r>
              <a:rPr lang="it-IT" sz="2400" dirty="0"/>
              <a:t>non deve essere facilmente replicabile da terzi nel breve periodo.</a:t>
            </a:r>
          </a:p>
        </p:txBody>
      </p:sp>
    </p:spTree>
    <p:extLst>
      <p:ext uri="{BB962C8B-B14F-4D97-AF65-F5344CB8AC3E}">
        <p14:creationId xmlns:p14="http://schemas.microsoft.com/office/powerpoint/2010/main" val="391586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5" end="5"/>
                                            </p:txEl>
                                          </p:spTgt>
                                        </p:tgtEl>
                                        <p:attrNameLst>
                                          <p:attrName>style.visibility</p:attrName>
                                        </p:attrNameLst>
                                      </p:cBhvr>
                                      <p:to>
                                        <p:strVal val="visible"/>
                                      </p:to>
                                    </p:set>
                                    <p:animEffect transition="in" filter="fade">
                                      <p:cBhvr>
                                        <p:cTn id="14" dur="1000"/>
                                        <p:tgtEl>
                                          <p:spTgt spid="5">
                                            <p:txEl>
                                              <p:pRg st="5" end="5"/>
                                            </p:txEl>
                                          </p:spTgt>
                                        </p:tgtEl>
                                      </p:cBhvr>
                                    </p:animEffect>
                                    <p:anim calcmode="lin" valueType="num">
                                      <p:cBhvr>
                                        <p:cTn id="1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000"/>
                                        <p:tgtEl>
                                          <p:spTgt spid="5">
                                            <p:txEl>
                                              <p:pRg st="6" end="6"/>
                                            </p:txEl>
                                          </p:spTgt>
                                        </p:tgtEl>
                                      </p:cBhvr>
                                    </p:animEffect>
                                    <p:anim calcmode="lin" valueType="num">
                                      <p:cBhvr>
                                        <p:cTn id="2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5" name="CasellaDiTesto 4">
            <a:extLst>
              <a:ext uri="{FF2B5EF4-FFF2-40B4-BE49-F238E27FC236}">
                <a16:creationId xmlns:a16="http://schemas.microsoft.com/office/drawing/2014/main" id="{EFD09462-A236-564E-94EC-A24BF7344BA3}"/>
              </a:ext>
            </a:extLst>
          </p:cNvPr>
          <p:cNvSpPr txBox="1"/>
          <p:nvPr/>
        </p:nvSpPr>
        <p:spPr>
          <a:xfrm>
            <a:off x="473020" y="1202327"/>
            <a:ext cx="10946347" cy="6555641"/>
          </a:xfrm>
          <a:prstGeom prst="rect">
            <a:avLst/>
          </a:prstGeom>
          <a:noFill/>
        </p:spPr>
        <p:txBody>
          <a:bodyPr wrap="square" rtlCol="0">
            <a:spAutoFit/>
          </a:bodyPr>
          <a:lstStyle/>
          <a:p>
            <a:pPr marL="514350" indent="-514350">
              <a:buFont typeface="+mj-lt"/>
              <a:buAutoNum type="romanUcPeriod" startAt="4"/>
            </a:pPr>
            <a:r>
              <a:rPr lang="it-IT" sz="2400" b="1" dirty="0">
                <a:solidFill>
                  <a:srgbClr val="7030A0"/>
                </a:solidFill>
              </a:rPr>
              <a:t>LAVORAZIONE DELLA PRATICA DI AFFIDAMENTO: L’ISTRUTTORIA DI FIDO</a:t>
            </a:r>
          </a:p>
          <a:p>
            <a:endParaRPr lang="it-IT" sz="2400" dirty="0"/>
          </a:p>
          <a:p>
            <a:pPr algn="just"/>
            <a:r>
              <a:rPr lang="it-IT" sz="2400" dirty="0"/>
              <a:t>In questa fase, la banca mira ad accertare l’esattezza, la validità e la compiutezza dei dati forniti dal soggetto al momento della presentazione della domanda di affidamento, e ad integrarle con ulteriori informazioni raccolte da  fonti e banche dati interne ed esterne.</a:t>
            </a:r>
          </a:p>
          <a:p>
            <a:pPr algn="just"/>
            <a:endParaRPr lang="it-IT" sz="2400" dirty="0"/>
          </a:p>
          <a:p>
            <a:pPr marL="457200" indent="-457200">
              <a:buFont typeface="+mj-lt"/>
              <a:buAutoNum type="alphaUcPeriod"/>
            </a:pPr>
            <a:r>
              <a:rPr lang="it-IT" sz="2400" b="1" dirty="0"/>
              <a:t>Verifica delle banche dati </a:t>
            </a:r>
          </a:p>
          <a:p>
            <a:endParaRPr lang="it-IT" sz="2400" dirty="0"/>
          </a:p>
          <a:p>
            <a:r>
              <a:rPr lang="it-IT" sz="2400" dirty="0"/>
              <a:t>A1. </a:t>
            </a:r>
            <a:r>
              <a:rPr lang="it-IT" sz="2400" i="1" dirty="0"/>
              <a:t>ESTERNE</a:t>
            </a:r>
          </a:p>
          <a:p>
            <a:endParaRPr lang="it-IT" sz="2400" i="1" dirty="0"/>
          </a:p>
          <a:p>
            <a:pPr marL="285750" indent="-285750">
              <a:buFont typeface="Arial" panose="020B0604020202020204" pitchFamily="34" charset="0"/>
              <a:buChar char="•"/>
            </a:pPr>
            <a:r>
              <a:rPr lang="it-IT" sz="2400" dirty="0"/>
              <a:t>CE.RI. (Centrale dei rischi BANKIT);</a:t>
            </a:r>
          </a:p>
          <a:p>
            <a:pPr marL="285750" indent="-285750">
              <a:buFont typeface="Arial" panose="020B0604020202020204" pitchFamily="34" charset="0"/>
              <a:buChar char="•"/>
            </a:pPr>
            <a:r>
              <a:rPr lang="it-IT" sz="2400" dirty="0"/>
              <a:t>CRIF (Centrale dei rischi finanziari);</a:t>
            </a:r>
          </a:p>
          <a:p>
            <a:pPr marL="285750" indent="-285750">
              <a:buFont typeface="Arial" panose="020B0604020202020204" pitchFamily="34" charset="0"/>
              <a:buChar char="•"/>
            </a:pPr>
            <a:r>
              <a:rPr lang="it-IT" sz="2400" dirty="0"/>
              <a:t>CERVED;</a:t>
            </a:r>
          </a:p>
          <a:p>
            <a:pPr marL="285750" indent="-285750">
              <a:buFont typeface="Arial" panose="020B0604020202020204" pitchFamily="34" charset="0"/>
              <a:buChar char="•"/>
            </a:pPr>
            <a:r>
              <a:rPr lang="it-IT" sz="2400" dirty="0"/>
              <a:t>PROTESTI E PREGIUDIZIEVOLI.</a:t>
            </a:r>
          </a:p>
          <a:p>
            <a:pPr marL="285750" indent="-285750">
              <a:buFont typeface="Arial" panose="020B0604020202020204" pitchFamily="34" charset="0"/>
              <a:buChar char="•"/>
            </a:pPr>
            <a:endParaRPr lang="it-IT" sz="2400" dirty="0"/>
          </a:p>
          <a:p>
            <a:endParaRPr lang="it-IT" dirty="0"/>
          </a:p>
          <a:p>
            <a:endParaRPr lang="it-IT" dirty="0"/>
          </a:p>
        </p:txBody>
      </p:sp>
    </p:spTree>
    <p:extLst>
      <p:ext uri="{BB962C8B-B14F-4D97-AF65-F5344CB8AC3E}">
        <p14:creationId xmlns:p14="http://schemas.microsoft.com/office/powerpoint/2010/main" val="856501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6" name="CasellaDiTesto 5">
            <a:extLst>
              <a:ext uri="{FF2B5EF4-FFF2-40B4-BE49-F238E27FC236}">
                <a16:creationId xmlns:a16="http://schemas.microsoft.com/office/drawing/2014/main" id="{AF875351-AEFA-E44E-8B69-0A4DD3813E1B}"/>
              </a:ext>
            </a:extLst>
          </p:cNvPr>
          <p:cNvSpPr txBox="1"/>
          <p:nvPr/>
        </p:nvSpPr>
        <p:spPr>
          <a:xfrm>
            <a:off x="890016" y="1853184"/>
            <a:ext cx="8174471" cy="4431983"/>
          </a:xfrm>
          <a:prstGeom prst="rect">
            <a:avLst/>
          </a:prstGeom>
          <a:noFill/>
        </p:spPr>
        <p:txBody>
          <a:bodyPr wrap="square" rtlCol="0">
            <a:spAutoFit/>
          </a:bodyPr>
          <a:lstStyle/>
          <a:p>
            <a:pPr marL="285750" indent="-285750">
              <a:buFont typeface="Wingdings" pitchFamily="2" charset="2"/>
              <a:buChar char="Ø"/>
            </a:pPr>
            <a:r>
              <a:rPr lang="it-IT" sz="2400" b="1" dirty="0">
                <a:solidFill>
                  <a:srgbClr val="7030A0"/>
                </a:solidFill>
              </a:rPr>
              <a:t>Cos’è un istruttoria fidi?</a:t>
            </a:r>
          </a:p>
          <a:p>
            <a:pPr marL="285750" indent="-285750">
              <a:buFont typeface="Wingdings" pitchFamily="2" charset="2"/>
              <a:buChar char="Ø"/>
            </a:pPr>
            <a:r>
              <a:rPr lang="it-IT" sz="2400" b="1" dirty="0">
                <a:solidFill>
                  <a:srgbClr val="7030A0"/>
                </a:solidFill>
              </a:rPr>
              <a:t>Le fasi dell’istruttoria: </a:t>
            </a:r>
          </a:p>
          <a:p>
            <a:pPr marL="514350" indent="-514350">
              <a:buFont typeface="+mj-lt"/>
              <a:buAutoNum type="romanUcPeriod"/>
            </a:pPr>
            <a:r>
              <a:rPr lang="it-IT" sz="2400" dirty="0"/>
              <a:t>	Il colloquio col cliente;</a:t>
            </a:r>
          </a:p>
          <a:p>
            <a:pPr marL="514350" indent="-514350">
              <a:buFont typeface="+mj-lt"/>
              <a:buAutoNum type="romanUcPeriod"/>
            </a:pPr>
            <a:r>
              <a:rPr lang="it-IT" sz="2400" dirty="0"/>
              <a:t>	Sottoscrizione della richiesta di affidamento;</a:t>
            </a:r>
          </a:p>
          <a:p>
            <a:pPr marL="514350" indent="-514350">
              <a:buFont typeface="+mj-lt"/>
              <a:buAutoNum type="romanUcPeriod"/>
            </a:pPr>
            <a:r>
              <a:rPr lang="it-IT" sz="2400" dirty="0"/>
              <a:t>	Raccolta dei documenti;</a:t>
            </a:r>
          </a:p>
          <a:p>
            <a:pPr marL="514350" indent="-514350">
              <a:buFont typeface="+mj-lt"/>
              <a:buAutoNum type="romanUcPeriod"/>
            </a:pPr>
            <a:r>
              <a:rPr lang="it-IT" sz="2400" dirty="0"/>
              <a:t>	Lavorazione della pratica di affidamento;</a:t>
            </a:r>
          </a:p>
          <a:p>
            <a:pPr marL="514350" indent="-514350">
              <a:buFont typeface="+mj-lt"/>
              <a:buAutoNum type="romanUcPeriod"/>
            </a:pPr>
            <a:r>
              <a:rPr lang="it-IT" sz="2400" dirty="0"/>
              <a:t>	Delibera della banca.</a:t>
            </a:r>
          </a:p>
          <a:p>
            <a:pPr marL="342900" indent="-342900">
              <a:buFont typeface="Wingdings" pitchFamily="2" charset="2"/>
              <a:buChar char="Ø"/>
            </a:pPr>
            <a:r>
              <a:rPr lang="it-IT" sz="2400" b="1" dirty="0">
                <a:solidFill>
                  <a:srgbClr val="7030A0"/>
                </a:solidFill>
              </a:rPr>
              <a:t>Cenni sull’importanza del Business Plan</a:t>
            </a:r>
          </a:p>
          <a:p>
            <a:endParaRPr lang="it-IT" dirty="0"/>
          </a:p>
          <a:p>
            <a:r>
              <a:rPr lang="it-IT" dirty="0"/>
              <a:t>	</a:t>
            </a:r>
          </a:p>
          <a:p>
            <a:r>
              <a:rPr lang="it-IT" dirty="0"/>
              <a:t>	</a:t>
            </a:r>
          </a:p>
          <a:p>
            <a:r>
              <a:rPr lang="it-IT" dirty="0"/>
              <a:t>	</a:t>
            </a:r>
          </a:p>
          <a:p>
            <a:pPr marL="285750" indent="-285750">
              <a:buFont typeface="Wingdings" pitchFamily="2" charset="2"/>
              <a:buChar char="Ø"/>
            </a:pPr>
            <a:endParaRPr lang="it-IT" dirty="0"/>
          </a:p>
        </p:txBody>
      </p:sp>
    </p:spTree>
    <p:extLst>
      <p:ext uri="{BB962C8B-B14F-4D97-AF65-F5344CB8AC3E}">
        <p14:creationId xmlns:p14="http://schemas.microsoft.com/office/powerpoint/2010/main" val="2423094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366713" y="0"/>
            <a:ext cx="11458574" cy="6858000"/>
          </a:xfrm>
          <a:prstGeom prst="rect">
            <a:avLst/>
          </a:prstGeom>
        </p:spPr>
      </p:pic>
      <p:sp>
        <p:nvSpPr>
          <p:cNvPr id="5" name="CasellaDiTesto 4">
            <a:extLst>
              <a:ext uri="{FF2B5EF4-FFF2-40B4-BE49-F238E27FC236}">
                <a16:creationId xmlns:a16="http://schemas.microsoft.com/office/drawing/2014/main" id="{5837F994-3EA8-5544-801B-D108382DAD2D}"/>
              </a:ext>
            </a:extLst>
          </p:cNvPr>
          <p:cNvSpPr txBox="1"/>
          <p:nvPr/>
        </p:nvSpPr>
        <p:spPr>
          <a:xfrm>
            <a:off x="1524000" y="1676400"/>
            <a:ext cx="184731" cy="923330"/>
          </a:xfrm>
          <a:prstGeom prst="rect">
            <a:avLst/>
          </a:prstGeom>
          <a:noFill/>
        </p:spPr>
        <p:txBody>
          <a:bodyPr wrap="none" rtlCol="0">
            <a:spAutoFit/>
          </a:bodyPr>
          <a:lstStyle/>
          <a:p>
            <a:endParaRPr lang="it-IT" dirty="0"/>
          </a:p>
          <a:p>
            <a:endParaRPr lang="it-IT" dirty="0"/>
          </a:p>
          <a:p>
            <a:endParaRPr lang="it-IT" dirty="0"/>
          </a:p>
        </p:txBody>
      </p:sp>
      <p:sp>
        <p:nvSpPr>
          <p:cNvPr id="6" name="Rettangolo 5">
            <a:extLst>
              <a:ext uri="{FF2B5EF4-FFF2-40B4-BE49-F238E27FC236}">
                <a16:creationId xmlns:a16="http://schemas.microsoft.com/office/drawing/2014/main" id="{21756CAF-3018-DD42-A3EE-FC3BD47AA033}"/>
              </a:ext>
            </a:extLst>
          </p:cNvPr>
          <p:cNvSpPr/>
          <p:nvPr/>
        </p:nvSpPr>
        <p:spPr>
          <a:xfrm>
            <a:off x="602511" y="1998294"/>
            <a:ext cx="6096000" cy="1938992"/>
          </a:xfrm>
          <a:prstGeom prst="rect">
            <a:avLst/>
          </a:prstGeom>
        </p:spPr>
        <p:txBody>
          <a:bodyPr>
            <a:spAutoFit/>
          </a:bodyPr>
          <a:lstStyle/>
          <a:p>
            <a:r>
              <a:rPr lang="it-IT" sz="2400" dirty="0"/>
              <a:t>A2. </a:t>
            </a:r>
            <a:r>
              <a:rPr lang="it-IT" sz="2400" i="1" dirty="0"/>
              <a:t>INTERNE</a:t>
            </a:r>
          </a:p>
          <a:p>
            <a:endParaRPr lang="it-IT" sz="2400" dirty="0"/>
          </a:p>
          <a:p>
            <a:pPr marL="285750" indent="-285750">
              <a:buFont typeface="Arial" panose="020B0604020202020204" pitchFamily="34" charset="0"/>
              <a:buChar char="•"/>
            </a:pPr>
            <a:r>
              <a:rPr lang="it-IT" sz="2400" dirty="0"/>
              <a:t>Rating;</a:t>
            </a:r>
          </a:p>
          <a:p>
            <a:pPr marL="285750" indent="-285750">
              <a:buFont typeface="Arial" panose="020B0604020202020204" pitchFamily="34" charset="0"/>
              <a:buChar char="•"/>
            </a:pPr>
            <a:r>
              <a:rPr lang="it-IT" sz="2400" dirty="0" err="1"/>
              <a:t>Andamentale</a:t>
            </a:r>
            <a:r>
              <a:rPr lang="it-IT" sz="2400" dirty="0"/>
              <a:t> di conto corrente;</a:t>
            </a:r>
          </a:p>
          <a:p>
            <a:pPr marL="285750" indent="-285750">
              <a:buFont typeface="Arial" panose="020B0604020202020204" pitchFamily="34" charset="0"/>
              <a:buChar char="•"/>
            </a:pPr>
            <a:r>
              <a:rPr lang="it-IT" sz="2400" dirty="0" err="1"/>
              <a:t>Early</a:t>
            </a:r>
            <a:r>
              <a:rPr lang="it-IT" sz="2400" dirty="0"/>
              <a:t> </a:t>
            </a:r>
            <a:r>
              <a:rPr lang="it-IT" sz="2400" dirty="0" err="1"/>
              <a:t>warning</a:t>
            </a:r>
            <a:r>
              <a:rPr lang="it-IT" sz="2400" dirty="0"/>
              <a:t>.</a:t>
            </a:r>
          </a:p>
        </p:txBody>
      </p:sp>
    </p:spTree>
    <p:extLst>
      <p:ext uri="{BB962C8B-B14F-4D97-AF65-F5344CB8AC3E}">
        <p14:creationId xmlns:p14="http://schemas.microsoft.com/office/powerpoint/2010/main" val="912664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5" name="CasellaDiTesto 4">
            <a:extLst>
              <a:ext uri="{FF2B5EF4-FFF2-40B4-BE49-F238E27FC236}">
                <a16:creationId xmlns:a16="http://schemas.microsoft.com/office/drawing/2014/main" id="{5837F994-3EA8-5544-801B-D108382DAD2D}"/>
              </a:ext>
            </a:extLst>
          </p:cNvPr>
          <p:cNvSpPr txBox="1"/>
          <p:nvPr/>
        </p:nvSpPr>
        <p:spPr>
          <a:xfrm>
            <a:off x="428626" y="1859339"/>
            <a:ext cx="11075802" cy="3139321"/>
          </a:xfrm>
          <a:prstGeom prst="rect">
            <a:avLst/>
          </a:prstGeom>
          <a:noFill/>
        </p:spPr>
        <p:txBody>
          <a:bodyPr wrap="square" rtlCol="0">
            <a:spAutoFit/>
          </a:bodyPr>
          <a:lstStyle/>
          <a:p>
            <a:pPr marL="342900" indent="-342900">
              <a:buFont typeface="+mj-lt"/>
              <a:buAutoNum type="alphaUcPeriod" startAt="2"/>
            </a:pPr>
            <a:r>
              <a:rPr lang="it-IT" sz="2400" b="1" dirty="0"/>
              <a:t>ANALISI DELLE QUALITA’ PERSONALI DEL RICHIEDENTE</a:t>
            </a:r>
          </a:p>
          <a:p>
            <a:endParaRPr lang="it-IT" sz="2400" dirty="0"/>
          </a:p>
          <a:p>
            <a:pPr algn="just"/>
            <a:r>
              <a:rPr lang="it-IT" sz="2400" dirty="0"/>
              <a:t>In relazione a precedenti rapporti che il cliente può aver intrattenuto con la banca e a quelli ancora in essere verificando: la puntualità nei pagamenti, la correttezza nell’uso degli strumenti di pagamento, gli eventuali rapporti con altre banche oltre che le modalità di pagamento e riscossione dei crediti commerciali.</a:t>
            </a:r>
          </a:p>
          <a:p>
            <a:endParaRPr lang="it-IT" dirty="0"/>
          </a:p>
          <a:p>
            <a:endParaRPr lang="it-IT" dirty="0"/>
          </a:p>
          <a:p>
            <a:endParaRPr lang="it-IT" dirty="0"/>
          </a:p>
        </p:txBody>
      </p:sp>
    </p:spTree>
    <p:extLst>
      <p:ext uri="{BB962C8B-B14F-4D97-AF65-F5344CB8AC3E}">
        <p14:creationId xmlns:p14="http://schemas.microsoft.com/office/powerpoint/2010/main" val="34535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366712" y="0"/>
            <a:ext cx="11458574" cy="6858000"/>
          </a:xfrm>
          <a:prstGeom prst="rect">
            <a:avLst/>
          </a:prstGeom>
        </p:spPr>
      </p:pic>
      <p:sp>
        <p:nvSpPr>
          <p:cNvPr id="6" name="CasellaDiTesto 5">
            <a:extLst>
              <a:ext uri="{FF2B5EF4-FFF2-40B4-BE49-F238E27FC236}">
                <a16:creationId xmlns:a16="http://schemas.microsoft.com/office/drawing/2014/main" id="{3C5A33D4-89AC-914A-B23E-F5AFBCA2FBA3}"/>
              </a:ext>
            </a:extLst>
          </p:cNvPr>
          <p:cNvSpPr txBox="1"/>
          <p:nvPr/>
        </p:nvSpPr>
        <p:spPr>
          <a:xfrm>
            <a:off x="551065" y="1494362"/>
            <a:ext cx="11089869" cy="3323987"/>
          </a:xfrm>
          <a:prstGeom prst="rect">
            <a:avLst/>
          </a:prstGeom>
          <a:noFill/>
        </p:spPr>
        <p:txBody>
          <a:bodyPr wrap="square" rtlCol="0">
            <a:spAutoFit/>
          </a:bodyPr>
          <a:lstStyle/>
          <a:p>
            <a:endParaRPr lang="it-IT" sz="2400" dirty="0"/>
          </a:p>
          <a:p>
            <a:pPr marL="342900" indent="-342900">
              <a:buFont typeface="+mj-lt"/>
              <a:buAutoNum type="alphaUcPeriod" startAt="3"/>
            </a:pPr>
            <a:r>
              <a:rPr lang="it-IT" sz="2400" b="1" dirty="0"/>
              <a:t>ANALISI QUALITATIVA</a:t>
            </a:r>
          </a:p>
          <a:p>
            <a:pPr marL="342900" indent="-342900">
              <a:buFont typeface="+mj-lt"/>
              <a:buAutoNum type="alphaUcPeriod" startAt="3"/>
            </a:pPr>
            <a:endParaRPr lang="it-IT" sz="2400" dirty="0"/>
          </a:p>
          <a:p>
            <a:pPr algn="just"/>
            <a:r>
              <a:rPr lang="it-IT" sz="2400" dirty="0"/>
              <a:t>In questa fase la banca esamina le informazioni fornite dal cliente o acquisite sulla base delle interrogazioni precedenti o visitando l’azienda cliente medesima: politiche aziendali, strategie adottate.</a:t>
            </a:r>
          </a:p>
          <a:p>
            <a:pPr algn="just"/>
            <a:r>
              <a:rPr lang="it-IT" sz="2400" dirty="0"/>
              <a:t>L’obiettivo è di valutare il grado di redditività futura che l’azienda sarà in grado di assicurare e di conseguenza, le sue capacità di rimborso.</a:t>
            </a:r>
          </a:p>
          <a:p>
            <a:endParaRPr lang="it-IT" dirty="0"/>
          </a:p>
        </p:txBody>
      </p:sp>
    </p:spTree>
    <p:extLst>
      <p:ext uri="{BB962C8B-B14F-4D97-AF65-F5344CB8AC3E}">
        <p14:creationId xmlns:p14="http://schemas.microsoft.com/office/powerpoint/2010/main" val="3906931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6" name="CasellaDiTesto 5">
            <a:extLst>
              <a:ext uri="{FF2B5EF4-FFF2-40B4-BE49-F238E27FC236}">
                <a16:creationId xmlns:a16="http://schemas.microsoft.com/office/drawing/2014/main" id="{3C5A33D4-89AC-914A-B23E-F5AFBCA2FBA3}"/>
              </a:ext>
            </a:extLst>
          </p:cNvPr>
          <p:cNvSpPr txBox="1"/>
          <p:nvPr/>
        </p:nvSpPr>
        <p:spPr>
          <a:xfrm>
            <a:off x="882501" y="1122363"/>
            <a:ext cx="10699899" cy="5539978"/>
          </a:xfrm>
          <a:prstGeom prst="rect">
            <a:avLst/>
          </a:prstGeom>
          <a:noFill/>
        </p:spPr>
        <p:txBody>
          <a:bodyPr wrap="square" rtlCol="0">
            <a:spAutoFit/>
          </a:bodyPr>
          <a:lstStyle/>
          <a:p>
            <a:pPr marL="342900" indent="-342900">
              <a:buFont typeface="+mj-lt"/>
              <a:buAutoNum type="alphaUcPeriod" startAt="4"/>
            </a:pPr>
            <a:r>
              <a:rPr lang="it-IT" sz="2400" b="1" dirty="0"/>
              <a:t>ANALISI QUANTITATIVA</a:t>
            </a:r>
          </a:p>
          <a:p>
            <a:pPr algn="just"/>
            <a:endParaRPr lang="it-IT" sz="2400" dirty="0"/>
          </a:p>
          <a:p>
            <a:pPr algn="just"/>
            <a:r>
              <a:rPr lang="it-IT" sz="2400" dirty="0"/>
              <a:t>Rappresenta la fase di elaborazione dei dati raccolti a consuntivo, storici e previsionali, al fine di elaborare degli indicatori di sintesi che dovranno essere interpretati dall’operatore bancario.</a:t>
            </a:r>
          </a:p>
          <a:p>
            <a:pPr algn="just"/>
            <a:endParaRPr lang="it-IT" sz="2400" dirty="0"/>
          </a:p>
          <a:p>
            <a:pPr algn="just"/>
            <a:r>
              <a:rPr lang="it-IT" sz="2400" dirty="0"/>
              <a:t>Si procederà pertanto alla:</a:t>
            </a:r>
          </a:p>
          <a:p>
            <a:pPr marL="285750" indent="-285750" algn="just">
              <a:buFont typeface="Arial" panose="020B0604020202020204" pitchFamily="34" charset="0"/>
              <a:buChar char="•"/>
            </a:pPr>
            <a:r>
              <a:rPr lang="it-IT" sz="2400" dirty="0"/>
              <a:t>Riclassificazione dello stato patrimoniale e del conto economico;</a:t>
            </a:r>
          </a:p>
          <a:p>
            <a:pPr marL="285750" indent="-285750" algn="just">
              <a:buFont typeface="Arial" panose="020B0604020202020204" pitchFamily="34" charset="0"/>
              <a:buChar char="•"/>
            </a:pPr>
            <a:r>
              <a:rPr lang="it-IT" sz="2400" dirty="0"/>
              <a:t>Definizione dei principali indici economico/finanziari/patrimoniali per valutare lo stato di «salute» dell’azienda;</a:t>
            </a:r>
          </a:p>
          <a:p>
            <a:pPr marL="285750" indent="-285750" algn="just">
              <a:buFont typeface="Arial" panose="020B0604020202020204" pitchFamily="34" charset="0"/>
              <a:buChar char="•"/>
            </a:pPr>
            <a:r>
              <a:rPr lang="it-IT" sz="2400" dirty="0"/>
              <a:t>Valutazione dei FLUSSI FINANZIARI con particolare riguardo ad eventuali fabbisogni di fondi od </a:t>
            </a:r>
            <a:r>
              <a:rPr lang="it-IT" sz="2400"/>
              <a:t>alla eventuale presenza </a:t>
            </a:r>
            <a:r>
              <a:rPr lang="it-IT" sz="2400" dirty="0"/>
              <a:t>di fonti di risorse da poter utilizzare per la loro copertura;</a:t>
            </a:r>
          </a:p>
          <a:p>
            <a:pPr marL="285750" indent="-285750" algn="just">
              <a:buFont typeface="Arial" panose="020B0604020202020204" pitchFamily="34" charset="0"/>
              <a:buChar char="•"/>
            </a:pPr>
            <a:r>
              <a:rPr lang="it-IT" sz="2400" dirty="0"/>
              <a:t>Valutazione del BUSINESS PLAN dell’operazione.</a:t>
            </a:r>
          </a:p>
          <a:p>
            <a:endParaRPr lang="it-IT" dirty="0"/>
          </a:p>
        </p:txBody>
      </p:sp>
    </p:spTree>
    <p:extLst>
      <p:ext uri="{BB962C8B-B14F-4D97-AF65-F5344CB8AC3E}">
        <p14:creationId xmlns:p14="http://schemas.microsoft.com/office/powerpoint/2010/main" val="397891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6" name="CasellaDiTesto 5">
            <a:extLst>
              <a:ext uri="{FF2B5EF4-FFF2-40B4-BE49-F238E27FC236}">
                <a16:creationId xmlns:a16="http://schemas.microsoft.com/office/drawing/2014/main" id="{43205A24-BEBB-F747-BA61-4B8FE072E36A}"/>
              </a:ext>
            </a:extLst>
          </p:cNvPr>
          <p:cNvSpPr txBox="1"/>
          <p:nvPr/>
        </p:nvSpPr>
        <p:spPr>
          <a:xfrm>
            <a:off x="808517" y="1444480"/>
            <a:ext cx="10707622" cy="3416320"/>
          </a:xfrm>
          <a:prstGeom prst="rect">
            <a:avLst/>
          </a:prstGeom>
          <a:noFill/>
        </p:spPr>
        <p:txBody>
          <a:bodyPr wrap="square" rtlCol="0">
            <a:spAutoFit/>
          </a:bodyPr>
          <a:lstStyle/>
          <a:p>
            <a:pPr marL="342900" indent="-342900">
              <a:buFont typeface="+mj-lt"/>
              <a:buAutoNum type="alphaUcPeriod" startAt="5"/>
            </a:pPr>
            <a:r>
              <a:rPr lang="it-IT" sz="2400" b="1" dirty="0"/>
              <a:t>VALUTAZIONE DI SINTESI</a:t>
            </a:r>
          </a:p>
          <a:p>
            <a:pPr algn="just"/>
            <a:endParaRPr lang="it-IT" sz="2400" dirty="0"/>
          </a:p>
          <a:p>
            <a:pPr algn="just"/>
            <a:r>
              <a:rPr lang="it-IT" sz="2400" dirty="0"/>
              <a:t>Rappresenta la fase in cui la banca procede alla redazione di una relazione di sintesi che metta in evidenza:</a:t>
            </a:r>
          </a:p>
          <a:p>
            <a:pPr algn="just"/>
            <a:endParaRPr lang="it-IT" sz="2400" dirty="0"/>
          </a:p>
          <a:p>
            <a:pPr marL="285750" indent="-285750" algn="just">
              <a:buFont typeface="Arial" panose="020B0604020202020204" pitchFamily="34" charset="0"/>
              <a:buChar char="•"/>
            </a:pPr>
            <a:r>
              <a:rPr lang="it-IT" sz="2400" dirty="0"/>
              <a:t>Tutti gli aspetti, sia positivi che negativi, associati all’accoglimento della richiesta di finanziamento;</a:t>
            </a:r>
          </a:p>
          <a:p>
            <a:pPr marL="285750" indent="-285750" algn="just">
              <a:buFont typeface="Arial" panose="020B0604020202020204" pitchFamily="34" charset="0"/>
              <a:buChar char="•"/>
            </a:pPr>
            <a:r>
              <a:rPr lang="it-IT" sz="2400" dirty="0"/>
              <a:t>Contiene un giudizio finale di merito sull’operazione, basato sulla capacità di reddito futura del richiedente e sulle potenzialità di sviluppo dell’azienda.</a:t>
            </a:r>
          </a:p>
        </p:txBody>
      </p:sp>
    </p:spTree>
    <p:extLst>
      <p:ext uri="{BB962C8B-B14F-4D97-AF65-F5344CB8AC3E}">
        <p14:creationId xmlns:p14="http://schemas.microsoft.com/office/powerpoint/2010/main" val="436021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5" name="CasellaDiTesto 4">
            <a:extLst>
              <a:ext uri="{FF2B5EF4-FFF2-40B4-BE49-F238E27FC236}">
                <a16:creationId xmlns:a16="http://schemas.microsoft.com/office/drawing/2014/main" id="{7739799B-E541-FF4B-8F1B-4D6860A4C24B}"/>
              </a:ext>
            </a:extLst>
          </p:cNvPr>
          <p:cNvSpPr txBox="1"/>
          <p:nvPr/>
        </p:nvSpPr>
        <p:spPr>
          <a:xfrm>
            <a:off x="875636" y="2194133"/>
            <a:ext cx="10440728" cy="2123658"/>
          </a:xfrm>
          <a:prstGeom prst="rect">
            <a:avLst/>
          </a:prstGeom>
          <a:noFill/>
        </p:spPr>
        <p:txBody>
          <a:bodyPr wrap="square" rtlCol="0">
            <a:spAutoFit/>
          </a:bodyPr>
          <a:lstStyle/>
          <a:p>
            <a:pPr marL="342900" indent="-342900">
              <a:buFont typeface="+mj-lt"/>
              <a:buAutoNum type="alphaUcPeriod" startAt="6"/>
            </a:pPr>
            <a:r>
              <a:rPr lang="it-IT" sz="2400" b="1" dirty="0"/>
              <a:t>DELIBERA DELLA BANCA</a:t>
            </a:r>
          </a:p>
          <a:p>
            <a:pPr algn="just"/>
            <a:endParaRPr lang="it-IT" sz="2400" dirty="0"/>
          </a:p>
          <a:p>
            <a:pPr algn="just"/>
            <a:r>
              <a:rPr lang="it-IT" sz="2400" dirty="0"/>
              <a:t>Rappresenta il documento formale sulla base del quale verranno prese le decisioni di affidamento.</a:t>
            </a:r>
          </a:p>
          <a:p>
            <a:endParaRPr lang="it-IT" dirty="0"/>
          </a:p>
          <a:p>
            <a:endParaRPr lang="it-IT" dirty="0"/>
          </a:p>
        </p:txBody>
      </p:sp>
    </p:spTree>
    <p:extLst>
      <p:ext uri="{BB962C8B-B14F-4D97-AF65-F5344CB8AC3E}">
        <p14:creationId xmlns:p14="http://schemas.microsoft.com/office/powerpoint/2010/main" val="3942663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366713" y="0"/>
            <a:ext cx="11458574" cy="6858000"/>
          </a:xfrm>
          <a:prstGeom prst="rect">
            <a:avLst/>
          </a:prstGeom>
        </p:spPr>
      </p:pic>
      <p:sp>
        <p:nvSpPr>
          <p:cNvPr id="5" name="CasellaDiTesto 4">
            <a:extLst>
              <a:ext uri="{FF2B5EF4-FFF2-40B4-BE49-F238E27FC236}">
                <a16:creationId xmlns:a16="http://schemas.microsoft.com/office/drawing/2014/main" id="{03A1344B-04CA-CA4D-BE4D-B53034C63684}"/>
              </a:ext>
            </a:extLst>
          </p:cNvPr>
          <p:cNvSpPr txBox="1"/>
          <p:nvPr/>
        </p:nvSpPr>
        <p:spPr>
          <a:xfrm>
            <a:off x="762000" y="1648047"/>
            <a:ext cx="10118651" cy="830997"/>
          </a:xfrm>
          <a:prstGeom prst="rect">
            <a:avLst/>
          </a:prstGeom>
          <a:noFill/>
        </p:spPr>
        <p:txBody>
          <a:bodyPr wrap="square" rtlCol="0">
            <a:spAutoFit/>
          </a:bodyPr>
          <a:lstStyle/>
          <a:p>
            <a:pPr algn="just"/>
            <a:endParaRPr lang="it-IT" sz="2400" dirty="0"/>
          </a:p>
          <a:p>
            <a:pPr algn="just"/>
            <a:endParaRPr lang="it-IT" sz="2400" dirty="0"/>
          </a:p>
        </p:txBody>
      </p:sp>
      <p:sp>
        <p:nvSpPr>
          <p:cNvPr id="6" name="CasellaDiTesto 5">
            <a:extLst>
              <a:ext uri="{FF2B5EF4-FFF2-40B4-BE49-F238E27FC236}">
                <a16:creationId xmlns:a16="http://schemas.microsoft.com/office/drawing/2014/main" id="{075A309A-EA88-5C42-BD84-E7BE4143E9EF}"/>
              </a:ext>
            </a:extLst>
          </p:cNvPr>
          <p:cNvSpPr txBox="1"/>
          <p:nvPr/>
        </p:nvSpPr>
        <p:spPr>
          <a:xfrm>
            <a:off x="5080177" y="5771969"/>
            <a:ext cx="2031646" cy="461665"/>
          </a:xfrm>
          <a:prstGeom prst="rect">
            <a:avLst/>
          </a:prstGeom>
          <a:noFill/>
        </p:spPr>
        <p:txBody>
          <a:bodyPr wrap="none" rtlCol="0">
            <a:spAutoFit/>
          </a:bodyPr>
          <a:lstStyle/>
          <a:p>
            <a:r>
              <a:rPr lang="it-IT" sz="2400" b="1" dirty="0">
                <a:solidFill>
                  <a:srgbClr val="7030A0"/>
                </a:solidFill>
              </a:rPr>
              <a:t>EFFETTO NEVE</a:t>
            </a:r>
          </a:p>
        </p:txBody>
      </p:sp>
      <p:pic>
        <p:nvPicPr>
          <p:cNvPr id="8" name="Immagine 7" descr="Immagine che contiene screenshot&#10;&#10;Descrizione generata automaticamente">
            <a:extLst>
              <a:ext uri="{FF2B5EF4-FFF2-40B4-BE49-F238E27FC236}">
                <a16:creationId xmlns:a16="http://schemas.microsoft.com/office/drawing/2014/main" id="{341BBBE3-6520-E845-94BC-FD5CE107BD21}"/>
              </a:ext>
            </a:extLst>
          </p:cNvPr>
          <p:cNvPicPr>
            <a:picLocks noChangeAspect="1"/>
          </p:cNvPicPr>
          <p:nvPr/>
        </p:nvPicPr>
        <p:blipFill rotWithShape="1">
          <a:blip r:embed="rId3"/>
          <a:srcRect l="18116" t="26666" r="40097" b="28503"/>
          <a:stretch/>
        </p:blipFill>
        <p:spPr>
          <a:xfrm>
            <a:off x="1311349" y="1122363"/>
            <a:ext cx="9740964" cy="4486907"/>
          </a:xfrm>
          <a:prstGeom prst="rect">
            <a:avLst/>
          </a:prstGeom>
        </p:spPr>
      </p:pic>
    </p:spTree>
    <p:extLst>
      <p:ext uri="{BB962C8B-B14F-4D97-AF65-F5344CB8AC3E}">
        <p14:creationId xmlns:p14="http://schemas.microsoft.com/office/powerpoint/2010/main" val="379918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5" name="Rettangolo 4">
            <a:extLst>
              <a:ext uri="{FF2B5EF4-FFF2-40B4-BE49-F238E27FC236}">
                <a16:creationId xmlns:a16="http://schemas.microsoft.com/office/drawing/2014/main" id="{DE31AEC8-A94D-D645-BA5C-737B6CF1779D}"/>
              </a:ext>
            </a:extLst>
          </p:cNvPr>
          <p:cNvSpPr/>
          <p:nvPr/>
        </p:nvSpPr>
        <p:spPr>
          <a:xfrm>
            <a:off x="901147" y="2133601"/>
            <a:ext cx="10613913" cy="2677656"/>
          </a:xfrm>
          <a:prstGeom prst="rect">
            <a:avLst/>
          </a:prstGeom>
        </p:spPr>
        <p:txBody>
          <a:bodyPr wrap="square">
            <a:spAutoFit/>
          </a:bodyPr>
          <a:lstStyle/>
          <a:p>
            <a:r>
              <a:rPr lang="it-IT" sz="2400" b="1" dirty="0">
                <a:solidFill>
                  <a:srgbClr val="7030A0"/>
                </a:solidFill>
              </a:rPr>
              <a:t>L’ISTRUTTORIA DI FIDO NON FINISCE QUI…</a:t>
            </a:r>
          </a:p>
          <a:p>
            <a:pPr algn="just"/>
            <a:endParaRPr lang="it-IT" sz="2400" dirty="0"/>
          </a:p>
          <a:p>
            <a:pPr algn="just"/>
            <a:r>
              <a:rPr lang="it-IT" sz="2400" dirty="0"/>
              <a:t>In seguito alla concessione del prestito, la banca procede a monitorare durante la vita del finanziamento, l’eventuale insorgenza di patologie che compromettano il regolare recupero del credito erogato, attraverso una revisione periodica degli affidamenti in essere che può avere periodicità annuale ma anche semestrale a seconda delle decisioni e delle motivazioni assunte dal deliberante.</a:t>
            </a:r>
          </a:p>
        </p:txBody>
      </p:sp>
    </p:spTree>
    <p:extLst>
      <p:ext uri="{BB962C8B-B14F-4D97-AF65-F5344CB8AC3E}">
        <p14:creationId xmlns:p14="http://schemas.microsoft.com/office/powerpoint/2010/main" val="321623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pic>
        <p:nvPicPr>
          <p:cNvPr id="5" name="Immagine 4">
            <a:extLst>
              <a:ext uri="{FF2B5EF4-FFF2-40B4-BE49-F238E27FC236}">
                <a16:creationId xmlns:a16="http://schemas.microsoft.com/office/drawing/2014/main" id="{BDC6A0AF-217E-DC4A-ACA5-F7D193C3E36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24000" y="1122363"/>
            <a:ext cx="8695201" cy="4929260"/>
          </a:xfrm>
          <a:prstGeom prst="rect">
            <a:avLst/>
          </a:prstGeom>
        </p:spPr>
      </p:pic>
    </p:spTree>
    <p:extLst>
      <p:ext uri="{BB962C8B-B14F-4D97-AF65-F5344CB8AC3E}">
        <p14:creationId xmlns:p14="http://schemas.microsoft.com/office/powerpoint/2010/main" val="108947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304799" y="0"/>
            <a:ext cx="11458574" cy="6858000"/>
          </a:xfrm>
          <a:prstGeom prst="rect">
            <a:avLst/>
          </a:prstGeom>
        </p:spPr>
      </p:pic>
      <p:sp>
        <p:nvSpPr>
          <p:cNvPr id="5" name="CasellaDiTesto 4">
            <a:extLst>
              <a:ext uri="{FF2B5EF4-FFF2-40B4-BE49-F238E27FC236}">
                <a16:creationId xmlns:a16="http://schemas.microsoft.com/office/drawing/2014/main" id="{58BA95CA-BB0A-B44C-8203-A9419674C386}"/>
              </a:ext>
            </a:extLst>
          </p:cNvPr>
          <p:cNvSpPr txBox="1"/>
          <p:nvPr/>
        </p:nvSpPr>
        <p:spPr>
          <a:xfrm>
            <a:off x="628841" y="1917134"/>
            <a:ext cx="10934317" cy="3785652"/>
          </a:xfrm>
          <a:prstGeom prst="rect">
            <a:avLst/>
          </a:prstGeom>
          <a:noFill/>
        </p:spPr>
        <p:txBody>
          <a:bodyPr wrap="square" rtlCol="0">
            <a:spAutoFit/>
          </a:bodyPr>
          <a:lstStyle/>
          <a:p>
            <a:pPr marL="285750" indent="-285750">
              <a:buFont typeface="Wingdings" pitchFamily="2" charset="2"/>
              <a:buChar char="Ø"/>
            </a:pPr>
            <a:r>
              <a:rPr lang="it-IT" sz="2400" b="1" dirty="0">
                <a:solidFill>
                  <a:srgbClr val="7030A0"/>
                </a:solidFill>
              </a:rPr>
              <a:t>COS’E’ UN ISTRUTTORIA FIDI?</a:t>
            </a:r>
          </a:p>
          <a:p>
            <a:endParaRPr lang="it-IT" sz="2400" dirty="0"/>
          </a:p>
          <a:p>
            <a:pPr algn="just"/>
            <a:r>
              <a:rPr lang="it-IT" sz="2400" dirty="0"/>
              <a:t>Procedura preliminare alla concessione di un FINANZIAMENTO BANCARIO attraverso la quale la banca tende a verificare la capacità di rimborso e la capacità di reddito del richiedente (cliente). </a:t>
            </a:r>
          </a:p>
          <a:p>
            <a:pPr algn="just"/>
            <a:r>
              <a:rPr lang="it-IT" sz="2400" dirty="0"/>
              <a:t>A tal fine, essa procede all’esame di documenti e dati di bilancio presentati dal richiedente stesso oltre che di informazioni raccolte all’esterno e ad eseguire indagini, ricerche, analisi ed elaborazioni destinate a fornire elementi di valutazione ai competenti organi della banca per la formulazione di un giudizio sulla richiesta di affidamento.</a:t>
            </a:r>
          </a:p>
        </p:txBody>
      </p:sp>
    </p:spTree>
    <p:extLst>
      <p:ext uri="{BB962C8B-B14F-4D97-AF65-F5344CB8AC3E}">
        <p14:creationId xmlns:p14="http://schemas.microsoft.com/office/powerpoint/2010/main" val="1038224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6" name="CasellaDiTesto 5">
            <a:extLst>
              <a:ext uri="{FF2B5EF4-FFF2-40B4-BE49-F238E27FC236}">
                <a16:creationId xmlns:a16="http://schemas.microsoft.com/office/drawing/2014/main" id="{C67D6AD3-DF37-FA42-8DF8-8FE3CDD7B564}"/>
              </a:ext>
            </a:extLst>
          </p:cNvPr>
          <p:cNvSpPr txBox="1"/>
          <p:nvPr/>
        </p:nvSpPr>
        <p:spPr>
          <a:xfrm>
            <a:off x="904059" y="2121595"/>
            <a:ext cx="10231262" cy="2308324"/>
          </a:xfrm>
          <a:prstGeom prst="rect">
            <a:avLst/>
          </a:prstGeom>
          <a:noFill/>
        </p:spPr>
        <p:txBody>
          <a:bodyPr wrap="none" rtlCol="0">
            <a:spAutoFit/>
          </a:bodyPr>
          <a:lstStyle/>
          <a:p>
            <a:pPr algn="just"/>
            <a:r>
              <a:rPr lang="it-IT" sz="2400" dirty="0"/>
              <a:t>Ogni operazione di prestito concessa dalle Banche a favore del soggetto che ne </a:t>
            </a:r>
          </a:p>
          <a:p>
            <a:pPr algn="just"/>
            <a:r>
              <a:rPr lang="it-IT" sz="2400" dirty="0"/>
              <a:t>ha fatto richiesta, prevede due FASI PRELIMINARI alla stipula del contratto vero e</a:t>
            </a:r>
          </a:p>
          <a:p>
            <a:pPr algn="just"/>
            <a:r>
              <a:rPr lang="it-IT" sz="2400" dirty="0"/>
              <a:t>proprio:</a:t>
            </a:r>
          </a:p>
          <a:p>
            <a:pPr algn="just"/>
            <a:endParaRPr lang="it-IT" sz="2400" dirty="0"/>
          </a:p>
          <a:p>
            <a:pPr marL="342900" indent="-342900" algn="just">
              <a:buFont typeface="+mj-lt"/>
              <a:buAutoNum type="arabicPeriod"/>
            </a:pPr>
            <a:r>
              <a:rPr lang="it-IT" sz="2400" dirty="0"/>
              <a:t>L’istruttoria di Fido;</a:t>
            </a:r>
          </a:p>
          <a:p>
            <a:pPr marL="342900" indent="-342900" algn="just">
              <a:buFont typeface="+mj-lt"/>
              <a:buAutoNum type="arabicPeriod"/>
            </a:pPr>
            <a:r>
              <a:rPr lang="it-IT" sz="2400" dirty="0"/>
              <a:t>La valutazione delle eventuali garanzie accessorie.</a:t>
            </a:r>
          </a:p>
        </p:txBody>
      </p:sp>
    </p:spTree>
    <p:extLst>
      <p:ext uri="{BB962C8B-B14F-4D97-AF65-F5344CB8AC3E}">
        <p14:creationId xmlns:p14="http://schemas.microsoft.com/office/powerpoint/2010/main" val="2796011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5" name="CasellaDiTesto 4">
            <a:extLst>
              <a:ext uri="{FF2B5EF4-FFF2-40B4-BE49-F238E27FC236}">
                <a16:creationId xmlns:a16="http://schemas.microsoft.com/office/drawing/2014/main" id="{1D27774F-CC59-8E41-9D35-0142758466D4}"/>
              </a:ext>
            </a:extLst>
          </p:cNvPr>
          <p:cNvSpPr txBox="1"/>
          <p:nvPr/>
        </p:nvSpPr>
        <p:spPr>
          <a:xfrm>
            <a:off x="900666" y="1677671"/>
            <a:ext cx="6255046" cy="2954655"/>
          </a:xfrm>
          <a:prstGeom prst="rect">
            <a:avLst/>
          </a:prstGeom>
          <a:noFill/>
        </p:spPr>
        <p:txBody>
          <a:bodyPr wrap="square" rtlCol="0">
            <a:spAutoFit/>
          </a:bodyPr>
          <a:lstStyle/>
          <a:p>
            <a:pPr marL="285750" indent="-285750">
              <a:buFont typeface="Wingdings" pitchFamily="2" charset="2"/>
              <a:buChar char="Ø"/>
            </a:pPr>
            <a:r>
              <a:rPr lang="it-IT" sz="2400" b="1" dirty="0">
                <a:solidFill>
                  <a:srgbClr val="7030A0"/>
                </a:solidFill>
              </a:rPr>
              <a:t>LE FASI DELL’ISTRUTTORIA DI FIDO</a:t>
            </a:r>
          </a:p>
          <a:p>
            <a:endParaRPr lang="it-IT" sz="2400" dirty="0"/>
          </a:p>
          <a:p>
            <a:pPr marL="514350" indent="-514350">
              <a:buFont typeface="+mj-lt"/>
              <a:buAutoNum type="romanUcPeriod"/>
            </a:pPr>
            <a:r>
              <a:rPr lang="it-IT" sz="2400" dirty="0"/>
              <a:t>Colloquio col cliente;</a:t>
            </a:r>
          </a:p>
          <a:p>
            <a:pPr marL="514350" indent="-514350">
              <a:buFont typeface="+mj-lt"/>
              <a:buAutoNum type="romanUcPeriod"/>
            </a:pPr>
            <a:r>
              <a:rPr lang="it-IT" sz="2400" dirty="0"/>
              <a:t>Sottoscrizione della richiesta di affidamento;</a:t>
            </a:r>
          </a:p>
          <a:p>
            <a:pPr marL="514350" indent="-514350">
              <a:buFont typeface="+mj-lt"/>
              <a:buAutoNum type="romanUcPeriod"/>
            </a:pPr>
            <a:r>
              <a:rPr lang="it-IT" sz="2400" dirty="0"/>
              <a:t>Raccolta dei documenti;</a:t>
            </a:r>
          </a:p>
          <a:p>
            <a:pPr marL="514350" indent="-514350">
              <a:buFont typeface="+mj-lt"/>
              <a:buAutoNum type="romanUcPeriod"/>
            </a:pPr>
            <a:r>
              <a:rPr lang="it-IT" sz="2400" dirty="0"/>
              <a:t>Lavorazione della pratica di affidamento;</a:t>
            </a:r>
          </a:p>
          <a:p>
            <a:pPr marL="514350" indent="-514350">
              <a:buFont typeface="+mj-lt"/>
              <a:buAutoNum type="romanUcPeriod"/>
            </a:pPr>
            <a:r>
              <a:rPr lang="it-IT" sz="2400" dirty="0"/>
              <a:t>Delibera della Banca.</a:t>
            </a:r>
          </a:p>
          <a:p>
            <a:endParaRPr lang="it-IT" dirty="0"/>
          </a:p>
        </p:txBody>
      </p:sp>
    </p:spTree>
    <p:extLst>
      <p:ext uri="{BB962C8B-B14F-4D97-AF65-F5344CB8AC3E}">
        <p14:creationId xmlns:p14="http://schemas.microsoft.com/office/powerpoint/2010/main" val="403484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5" name="CasellaDiTesto 4">
            <a:extLst>
              <a:ext uri="{FF2B5EF4-FFF2-40B4-BE49-F238E27FC236}">
                <a16:creationId xmlns:a16="http://schemas.microsoft.com/office/drawing/2014/main" id="{F371D873-331E-BE49-B2F8-9FF7C7130D92}"/>
              </a:ext>
            </a:extLst>
          </p:cNvPr>
          <p:cNvSpPr txBox="1"/>
          <p:nvPr/>
        </p:nvSpPr>
        <p:spPr>
          <a:xfrm>
            <a:off x="933450" y="2001838"/>
            <a:ext cx="9734550" cy="3139321"/>
          </a:xfrm>
          <a:prstGeom prst="rect">
            <a:avLst/>
          </a:prstGeom>
          <a:noFill/>
        </p:spPr>
        <p:txBody>
          <a:bodyPr wrap="square" rtlCol="0">
            <a:spAutoFit/>
          </a:bodyPr>
          <a:lstStyle/>
          <a:p>
            <a:pPr marL="400050" indent="-400050">
              <a:buFont typeface="+mj-lt"/>
              <a:buAutoNum type="romanUcPeriod"/>
            </a:pPr>
            <a:r>
              <a:rPr lang="it-IT" sz="2400" b="1" dirty="0">
                <a:solidFill>
                  <a:srgbClr val="7030A0"/>
                </a:solidFill>
              </a:rPr>
              <a:t>COLLOQUIO COL CLIENTE</a:t>
            </a:r>
          </a:p>
          <a:p>
            <a:endParaRPr lang="it-IT" dirty="0"/>
          </a:p>
          <a:p>
            <a:pPr algn="just"/>
            <a:r>
              <a:rPr lang="it-IT" sz="2400" dirty="0"/>
              <a:t>Due sono le principali TIPOLOGIE DI INFORMAZIONI da ottenere:</a:t>
            </a:r>
          </a:p>
          <a:p>
            <a:pPr algn="just"/>
            <a:endParaRPr lang="it-IT" sz="2400" dirty="0"/>
          </a:p>
          <a:p>
            <a:pPr marL="342900" indent="-342900" algn="just">
              <a:buFont typeface="+mj-lt"/>
              <a:buAutoNum type="arabicPeriod"/>
            </a:pPr>
            <a:r>
              <a:rPr lang="it-IT" sz="2400" i="1" dirty="0"/>
              <a:t>Informazioni sul soggetto richiedente</a:t>
            </a:r>
            <a:r>
              <a:rPr lang="it-IT" sz="2400" dirty="0"/>
              <a:t>, distinguendo se si tratta di un’impresa o di un soggetto privato;</a:t>
            </a:r>
          </a:p>
          <a:p>
            <a:pPr marL="342900" indent="-342900" algn="just">
              <a:buFont typeface="+mj-lt"/>
              <a:buAutoNum type="arabicPeriod"/>
            </a:pPr>
            <a:r>
              <a:rPr lang="it-IT" sz="2400" i="1" dirty="0"/>
              <a:t>Informazioni sulle caratteristiche dell’affidamento </a:t>
            </a:r>
            <a:r>
              <a:rPr lang="it-IT" sz="2400" dirty="0"/>
              <a:t>richiesto.</a:t>
            </a:r>
          </a:p>
          <a:p>
            <a:endParaRPr lang="it-IT" dirty="0"/>
          </a:p>
          <a:p>
            <a:endParaRPr lang="it-IT" dirty="0"/>
          </a:p>
        </p:txBody>
      </p:sp>
    </p:spTree>
    <p:extLst>
      <p:ext uri="{BB962C8B-B14F-4D97-AF65-F5344CB8AC3E}">
        <p14:creationId xmlns:p14="http://schemas.microsoft.com/office/powerpoint/2010/main" val="92669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6" name="CasellaDiTesto 5">
            <a:extLst>
              <a:ext uri="{FF2B5EF4-FFF2-40B4-BE49-F238E27FC236}">
                <a16:creationId xmlns:a16="http://schemas.microsoft.com/office/drawing/2014/main" id="{798A974D-8740-FA4E-A431-4843E270EBC4}"/>
              </a:ext>
            </a:extLst>
          </p:cNvPr>
          <p:cNvSpPr txBox="1"/>
          <p:nvPr/>
        </p:nvSpPr>
        <p:spPr>
          <a:xfrm>
            <a:off x="838200" y="1122363"/>
            <a:ext cx="10515600" cy="4893647"/>
          </a:xfrm>
          <a:prstGeom prst="rect">
            <a:avLst/>
          </a:prstGeom>
          <a:noFill/>
        </p:spPr>
        <p:txBody>
          <a:bodyPr wrap="square" rtlCol="0">
            <a:spAutoFit/>
          </a:bodyPr>
          <a:lstStyle/>
          <a:p>
            <a:pPr marL="457200" indent="-457200">
              <a:buFont typeface="+mj-lt"/>
              <a:buAutoNum type="arabicParenR"/>
            </a:pPr>
            <a:r>
              <a:rPr lang="it-IT" sz="2400" i="1" dirty="0"/>
              <a:t>INFORMAZIONI SUL SOGGETO RICHIEDENTE - </a:t>
            </a:r>
            <a:r>
              <a:rPr lang="it-IT" sz="2400" dirty="0"/>
              <a:t>IMPRESA</a:t>
            </a:r>
          </a:p>
          <a:p>
            <a:pPr algn="just"/>
            <a:endParaRPr lang="it-IT" sz="2400" dirty="0"/>
          </a:p>
          <a:p>
            <a:pPr marL="285750" indent="-285750" algn="just">
              <a:buFont typeface="Arial" panose="020B0604020202020204" pitchFamily="34" charset="0"/>
              <a:buChar char="•"/>
            </a:pPr>
            <a:r>
              <a:rPr lang="it-IT" sz="2400" dirty="0"/>
              <a:t>Ragione sociale o denominazione della società;</a:t>
            </a:r>
          </a:p>
          <a:p>
            <a:pPr marL="285750" indent="-285750" algn="just">
              <a:buFont typeface="Arial" panose="020B0604020202020204" pitchFamily="34" charset="0"/>
              <a:buChar char="•"/>
            </a:pPr>
            <a:r>
              <a:rPr lang="it-IT" sz="2400" dirty="0"/>
              <a:t>Assetto societario: generalità dei soci con posizione rilevante, generalità delle persone che ricoprono cariche sociali all’interno dell’impresa stessa, indicando anche i poteri loro attribuiti per l’ordinaria e la straordinaria amministrazione;</a:t>
            </a:r>
          </a:p>
          <a:p>
            <a:pPr marL="285750" indent="-285750" algn="just">
              <a:buFont typeface="Arial" panose="020B0604020202020204" pitchFamily="34" charset="0"/>
              <a:buChar char="•"/>
            </a:pPr>
            <a:r>
              <a:rPr lang="it-IT" sz="2400" dirty="0"/>
              <a:t>Sede della società;</a:t>
            </a:r>
          </a:p>
          <a:p>
            <a:pPr marL="285750" indent="-285750" algn="just">
              <a:buFont typeface="Arial" panose="020B0604020202020204" pitchFamily="34" charset="0"/>
              <a:buChar char="•"/>
            </a:pPr>
            <a:r>
              <a:rPr lang="it-IT" sz="2400" dirty="0"/>
              <a:t>Notizie sulla struttura tecnico–produttiva, commerciale, amministrativa (FATTURATO) e delle risorse umane (n. dei dipendenti);</a:t>
            </a:r>
          </a:p>
          <a:p>
            <a:pPr marL="285750" indent="-285750" algn="just">
              <a:buFont typeface="Arial" panose="020B0604020202020204" pitchFamily="34" charset="0"/>
              <a:buChar char="•"/>
            </a:pPr>
            <a:r>
              <a:rPr lang="it-IT" sz="2400" dirty="0"/>
              <a:t>Situazione attuale e prospettica del settore economico in cui l’impresa opera;</a:t>
            </a:r>
          </a:p>
          <a:p>
            <a:pPr marL="285750" indent="-285750" algn="just">
              <a:buFont typeface="Arial" panose="020B0604020202020204" pitchFamily="34" charset="0"/>
              <a:buChar char="•"/>
            </a:pPr>
            <a:r>
              <a:rPr lang="it-IT" sz="2400" dirty="0"/>
              <a:t>Quali sono le esigenze e/o bisogni oggetto della richiesta;</a:t>
            </a:r>
          </a:p>
          <a:p>
            <a:pPr marL="285750" indent="-285750" algn="just">
              <a:buFont typeface="Arial" panose="020B0604020202020204" pitchFamily="34" charset="0"/>
              <a:buChar char="•"/>
            </a:pPr>
            <a:r>
              <a:rPr lang="it-IT" sz="2400" dirty="0"/>
              <a:t>Descrizione degli immobili risultanti a bilancio;</a:t>
            </a:r>
          </a:p>
          <a:p>
            <a:pPr marL="285750" indent="-285750" algn="just">
              <a:buFont typeface="Arial" panose="020B0604020202020204" pitchFamily="34" charset="0"/>
              <a:buChar char="•"/>
            </a:pPr>
            <a:r>
              <a:rPr lang="it-IT" sz="2400" dirty="0"/>
              <a:t>Richiesta documentazione.</a:t>
            </a:r>
          </a:p>
        </p:txBody>
      </p:sp>
    </p:spTree>
    <p:extLst>
      <p:ext uri="{BB962C8B-B14F-4D97-AF65-F5344CB8AC3E}">
        <p14:creationId xmlns:p14="http://schemas.microsoft.com/office/powerpoint/2010/main" val="211755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428626" y="0"/>
            <a:ext cx="11458574" cy="6858000"/>
          </a:xfrm>
          <a:prstGeom prst="rect">
            <a:avLst/>
          </a:prstGeom>
        </p:spPr>
      </p:pic>
      <p:sp>
        <p:nvSpPr>
          <p:cNvPr id="5" name="CasellaDiTesto 4">
            <a:extLst>
              <a:ext uri="{FF2B5EF4-FFF2-40B4-BE49-F238E27FC236}">
                <a16:creationId xmlns:a16="http://schemas.microsoft.com/office/drawing/2014/main" id="{7FAABDEE-D793-434B-827F-FA5BD3ECAB71}"/>
              </a:ext>
            </a:extLst>
          </p:cNvPr>
          <p:cNvSpPr txBox="1"/>
          <p:nvPr/>
        </p:nvSpPr>
        <p:spPr>
          <a:xfrm>
            <a:off x="716368" y="1600200"/>
            <a:ext cx="8574142" cy="2677656"/>
          </a:xfrm>
          <a:prstGeom prst="rect">
            <a:avLst/>
          </a:prstGeom>
          <a:noFill/>
        </p:spPr>
        <p:txBody>
          <a:bodyPr wrap="none" rtlCol="0">
            <a:spAutoFit/>
          </a:bodyPr>
          <a:lstStyle/>
          <a:p>
            <a:pPr marL="457200" indent="-457200">
              <a:buFont typeface="+mj-lt"/>
              <a:buAutoNum type="arabicParenR" startAt="2"/>
            </a:pPr>
            <a:r>
              <a:rPr lang="it-IT" sz="2400" i="1" dirty="0"/>
              <a:t>INFORMAZIONI SULLE CARATTERISTICHE DEL FIDO IN RICHIESTA</a:t>
            </a:r>
          </a:p>
          <a:p>
            <a:endParaRPr lang="it-IT" sz="2400" dirty="0"/>
          </a:p>
          <a:p>
            <a:r>
              <a:rPr lang="it-IT" sz="2400" dirty="0"/>
              <a:t>E’ necessario indicare:</a:t>
            </a:r>
          </a:p>
          <a:p>
            <a:endParaRPr lang="it-IT" sz="2400" dirty="0"/>
          </a:p>
          <a:p>
            <a:pPr marL="285750" indent="-285750">
              <a:buFont typeface="Arial" panose="020B0604020202020204" pitchFamily="34" charset="0"/>
              <a:buChar char="•"/>
            </a:pPr>
            <a:r>
              <a:rPr lang="it-IT" sz="2400" dirty="0"/>
              <a:t>La forma tecnica prescelta per il finanziamento;</a:t>
            </a:r>
          </a:p>
          <a:p>
            <a:pPr marL="285750" indent="-285750">
              <a:buFont typeface="Arial" panose="020B0604020202020204" pitchFamily="34" charset="0"/>
              <a:buChar char="•"/>
            </a:pPr>
            <a:r>
              <a:rPr lang="it-IT" sz="2400" dirty="0"/>
              <a:t>La destinazione e la durata prevista;</a:t>
            </a:r>
          </a:p>
          <a:p>
            <a:pPr marL="285750" indent="-285750">
              <a:buFont typeface="Arial" panose="020B0604020202020204" pitchFamily="34" charset="0"/>
              <a:buChar char="•"/>
            </a:pPr>
            <a:r>
              <a:rPr lang="it-IT" sz="2400" dirty="0"/>
              <a:t>Eventuali garanzie offerte.</a:t>
            </a:r>
          </a:p>
        </p:txBody>
      </p:sp>
    </p:spTree>
    <p:extLst>
      <p:ext uri="{BB962C8B-B14F-4D97-AF65-F5344CB8AC3E}">
        <p14:creationId xmlns:p14="http://schemas.microsoft.com/office/powerpoint/2010/main" val="347700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69EBA-E36A-E342-9DCC-FC25BC617D85}"/>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8102B33B-FA1B-D449-8A4E-2908CC7C4DBE}"/>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5DC79080-35AA-E746-8C5C-A0D1ABEB9EFF}"/>
              </a:ext>
            </a:extLst>
          </p:cNvPr>
          <p:cNvPicPr>
            <a:picLocks noChangeAspect="1"/>
          </p:cNvPicPr>
          <p:nvPr/>
        </p:nvPicPr>
        <p:blipFill>
          <a:blip r:embed="rId2"/>
          <a:stretch>
            <a:fillRect/>
          </a:stretch>
        </p:blipFill>
        <p:spPr>
          <a:xfrm>
            <a:off x="366713" y="0"/>
            <a:ext cx="11458574" cy="6858000"/>
          </a:xfrm>
          <a:prstGeom prst="rect">
            <a:avLst/>
          </a:prstGeom>
        </p:spPr>
      </p:pic>
      <p:sp>
        <p:nvSpPr>
          <p:cNvPr id="5" name="CasellaDiTesto 4">
            <a:extLst>
              <a:ext uri="{FF2B5EF4-FFF2-40B4-BE49-F238E27FC236}">
                <a16:creationId xmlns:a16="http://schemas.microsoft.com/office/drawing/2014/main" id="{A585026E-C298-3B4D-BA3D-DF9EE59F4D0D}"/>
              </a:ext>
            </a:extLst>
          </p:cNvPr>
          <p:cNvSpPr txBox="1"/>
          <p:nvPr/>
        </p:nvSpPr>
        <p:spPr>
          <a:xfrm>
            <a:off x="668411" y="1122363"/>
            <a:ext cx="10606087" cy="5539978"/>
          </a:xfrm>
          <a:prstGeom prst="rect">
            <a:avLst/>
          </a:prstGeom>
          <a:noFill/>
        </p:spPr>
        <p:txBody>
          <a:bodyPr wrap="square" rtlCol="0">
            <a:spAutoFit/>
          </a:bodyPr>
          <a:lstStyle/>
          <a:p>
            <a:pPr marL="400050" indent="-400050" algn="just">
              <a:buFont typeface="+mj-lt"/>
              <a:buAutoNum type="romanUcPeriod" startAt="2"/>
            </a:pPr>
            <a:r>
              <a:rPr lang="it-IT" sz="2400" b="1" dirty="0">
                <a:solidFill>
                  <a:srgbClr val="7030A0"/>
                </a:solidFill>
              </a:rPr>
              <a:t>SOTTOSCRIZIONE DELLA RICHIESTA DI AFFIDAMENTO</a:t>
            </a:r>
          </a:p>
          <a:p>
            <a:pPr algn="just"/>
            <a:endParaRPr lang="it-IT" sz="2400" dirty="0"/>
          </a:p>
          <a:p>
            <a:pPr algn="just"/>
            <a:r>
              <a:rPr lang="it-IT" sz="2400" dirty="0"/>
              <a:t>La richiesta di affidamento viene di norma redatta su appositi moduli predisposti dalle banche, il cui contenuto mira a fornire una visione sintetiche dei dati del richiedente e del finanziamento in richiesta:</a:t>
            </a:r>
          </a:p>
          <a:p>
            <a:pPr algn="just"/>
            <a:endParaRPr lang="it-IT" sz="2400" dirty="0"/>
          </a:p>
          <a:p>
            <a:pPr algn="just"/>
            <a:r>
              <a:rPr lang="it-IT" sz="2400" dirty="0"/>
              <a:t>Banca d’Italia ha disposto che la richiesta deve:</a:t>
            </a:r>
          </a:p>
          <a:p>
            <a:pPr marL="342900" indent="-342900" algn="just">
              <a:buFont typeface="Arial" panose="020B0604020202020204" pitchFamily="34" charset="0"/>
              <a:buChar char="•"/>
            </a:pPr>
            <a:r>
              <a:rPr lang="it-IT" sz="2400" dirty="0"/>
              <a:t>Risultare da apposita documentazione formale;</a:t>
            </a:r>
          </a:p>
          <a:p>
            <a:pPr marL="342900" indent="-342900" algn="just">
              <a:buFont typeface="Arial" panose="020B0604020202020204" pitchFamily="34" charset="0"/>
              <a:buChar char="•"/>
            </a:pPr>
            <a:r>
              <a:rPr lang="it-IT" sz="2400" dirty="0"/>
              <a:t>Essere sottoscritta dal soggetto interessato (richiedente);</a:t>
            </a:r>
          </a:p>
          <a:p>
            <a:pPr marL="342900" indent="-342900" algn="just">
              <a:buFont typeface="Arial" panose="020B0604020202020204" pitchFamily="34" charset="0"/>
              <a:buChar char="•"/>
            </a:pPr>
            <a:r>
              <a:rPr lang="it-IT" sz="2400" dirty="0"/>
              <a:t>Evidenziare l’importo e la durata del finanziamento richiesto;</a:t>
            </a:r>
          </a:p>
          <a:p>
            <a:pPr marL="342900" indent="-342900" algn="just">
              <a:buFont typeface="Arial" panose="020B0604020202020204" pitchFamily="34" charset="0"/>
              <a:buChar char="•"/>
            </a:pPr>
            <a:r>
              <a:rPr lang="it-IT" sz="2400" dirty="0"/>
              <a:t>Evidenziare eventuali garanzie prestate a supporto della </a:t>
            </a:r>
            <a:r>
              <a:rPr lang="it-IT" sz="2400" dirty="0" err="1"/>
              <a:t>fattiiblità</a:t>
            </a:r>
            <a:r>
              <a:rPr lang="it-IT" sz="2400" dirty="0"/>
              <a:t> dell’operazione.</a:t>
            </a:r>
          </a:p>
          <a:p>
            <a:pPr algn="just"/>
            <a:endParaRPr lang="it-IT" sz="2400" dirty="0"/>
          </a:p>
          <a:p>
            <a:pPr algn="just"/>
            <a:r>
              <a:rPr lang="it-IT" sz="2400" dirty="0"/>
              <a:t>Sottoscrizione della modulistica relativa alla normativa sulla Privacy.</a:t>
            </a:r>
          </a:p>
          <a:p>
            <a:endParaRPr lang="it-IT" dirty="0"/>
          </a:p>
        </p:txBody>
      </p:sp>
    </p:spTree>
    <p:extLst>
      <p:ext uri="{BB962C8B-B14F-4D97-AF65-F5344CB8AC3E}">
        <p14:creationId xmlns:p14="http://schemas.microsoft.com/office/powerpoint/2010/main" val="40190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1217</Words>
  <Application>Microsoft Office PowerPoint</Application>
  <PresentationFormat>Widescreen</PresentationFormat>
  <Paragraphs>158</Paragraphs>
  <Slides>28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Arial</vt:lpstr>
      <vt:lpstr>Calibri</vt:lpstr>
      <vt:lpstr>Calibri Light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DARIA ROLFINI</dc:creator>
  <cp:lastModifiedBy>Utente</cp:lastModifiedBy>
  <cp:revision>49</cp:revision>
  <dcterms:created xsi:type="dcterms:W3CDTF">2019-10-16T08:56:33Z</dcterms:created>
  <dcterms:modified xsi:type="dcterms:W3CDTF">2019-11-01T08:51:15Z</dcterms:modified>
</cp:coreProperties>
</file>