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Lst>
  <p:notesMasterIdLst>
    <p:notesMasterId r:id="rId21"/>
  </p:notesMasterIdLst>
  <p:handoutMasterIdLst>
    <p:handoutMasterId r:id="rId22"/>
  </p:handoutMasterIdLst>
  <p:sldIdLst>
    <p:sldId id="711" r:id="rId6"/>
    <p:sldId id="733" r:id="rId7"/>
    <p:sldId id="745" r:id="rId8"/>
    <p:sldId id="720" r:id="rId9"/>
    <p:sldId id="713" r:id="rId10"/>
    <p:sldId id="716" r:id="rId11"/>
    <p:sldId id="737" r:id="rId12"/>
    <p:sldId id="740" r:id="rId13"/>
    <p:sldId id="741" r:id="rId14"/>
    <p:sldId id="744" r:id="rId15"/>
    <p:sldId id="723" r:id="rId16"/>
    <p:sldId id="725" r:id="rId17"/>
    <p:sldId id="724" r:id="rId18"/>
    <p:sldId id="729" r:id="rId19"/>
    <p:sldId id="732" r:id="rId20"/>
  </p:sldIdLst>
  <p:sldSz cx="9144000" cy="5143500" type="screen16x9"/>
  <p:notesSz cx="6797675" cy="9926638"/>
  <p:embeddedFontLst>
    <p:embeddedFont>
      <p:font typeface="Broadway" panose="020B0604020202020204" pitchFamily="82" charset="0"/>
      <p:regular r:id="rId23"/>
    </p:embeddedFont>
    <p:embeddedFont>
      <p:font typeface="Calibri" panose="020F050202020403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Segoe UI Light" panose="020B0502040204020203" pitchFamily="34" charset="0"/>
      <p:regular r:id="rId32"/>
      <p:italic r:id="rId33"/>
    </p:embeddedFont>
    <p:embeddedFont>
      <p:font typeface="Segoe UI Semibold" panose="020B0702040204020203" pitchFamily="34" charset="0"/>
      <p:bold r:id="rId34"/>
      <p:boldItalic r:id="rId35"/>
    </p:embeddedFont>
    <p:embeddedFont>
      <p:font typeface="Verdana" panose="020B0604030504040204" pitchFamily="34" charset="0"/>
      <p:regular r:id="rId36"/>
      <p:bold r:id="rId37"/>
      <p:italic r:id="rId38"/>
      <p:boldItalic r:id="rId39"/>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92">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032F8"/>
    <a:srgbClr val="0066CC"/>
    <a:srgbClr val="FFCC00"/>
    <a:srgbClr val="FF0066"/>
    <a:srgbClr val="FF9900"/>
    <a:srgbClr val="33CCFF"/>
    <a:srgbClr val="00CC00"/>
    <a:srgbClr val="49CFA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00" autoAdjust="0"/>
    <p:restoredTop sz="97303" autoAdjust="0"/>
  </p:normalViewPr>
  <p:slideViewPr>
    <p:cSldViewPr snapToGrid="0">
      <p:cViewPr varScale="1">
        <p:scale>
          <a:sx n="151" d="100"/>
          <a:sy n="151" d="100"/>
        </p:scale>
        <p:origin x="846" y="138"/>
      </p:cViewPr>
      <p:guideLst>
        <p:guide orient="horz" pos="1892"/>
        <p:guide pos="2880"/>
      </p:guideLst>
    </p:cSldViewPr>
  </p:slideViewPr>
  <p:outlineViewPr>
    <p:cViewPr>
      <p:scale>
        <a:sx n="33" d="100"/>
        <a:sy n="33" d="100"/>
      </p:scale>
      <p:origin x="0" y="8454"/>
    </p:cViewPr>
  </p:outlineViewPr>
  <p:notesTextViewPr>
    <p:cViewPr>
      <p:scale>
        <a:sx n="25" d="100"/>
        <a:sy n="25" d="100"/>
      </p:scale>
      <p:origin x="0" y="0"/>
    </p:cViewPr>
  </p:notesTextViewPr>
  <p:sorterViewPr>
    <p:cViewPr>
      <p:scale>
        <a:sx n="100" d="100"/>
        <a:sy n="100" d="100"/>
      </p:scale>
      <p:origin x="0" y="804"/>
    </p:cViewPr>
  </p:sorterViewPr>
  <p:notesViewPr>
    <p:cSldViewPr snapToGrid="0" showGuides="1">
      <p:cViewPr varScale="1">
        <p:scale>
          <a:sx n="90" d="100"/>
          <a:sy n="90" d="100"/>
        </p:scale>
        <p:origin x="-371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33DE59-AF27-4BBB-AD5D-A8FB99BD53B9}" type="datetimeFigureOut">
              <a:rPr lang="it-IT" smtClean="0"/>
              <a:t>26/11/2019</a:t>
            </a:fld>
            <a:endParaRPr lang="it-IT"/>
          </a:p>
        </p:txBody>
      </p:sp>
      <p:sp>
        <p:nvSpPr>
          <p:cNvPr id="4" name="Segnaposto piè di pagina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B7D3BF3-A3A4-441C-8287-3086D3AC2C91}" type="slidenum">
              <a:rPr lang="it-IT" smtClean="0"/>
              <a:t>‹N›</a:t>
            </a:fld>
            <a:endParaRPr lang="it-IT"/>
          </a:p>
        </p:txBody>
      </p:sp>
    </p:spTree>
    <p:extLst>
      <p:ext uri="{BB962C8B-B14F-4D97-AF65-F5344CB8AC3E}">
        <p14:creationId xmlns:p14="http://schemas.microsoft.com/office/powerpoint/2010/main" val="973501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DD618C-0A7D-47C5-AC7F-9EE7D5F86D6F}" type="datetimeFigureOut">
              <a:rPr lang="it-IT" smtClean="0"/>
              <a:t>26/11/2019</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81DD325-1E97-40AA-8335-622D05D4E4F3}" type="slidenum">
              <a:rPr lang="it-IT" smtClean="0"/>
              <a:t>‹N›</a:t>
            </a:fld>
            <a:endParaRPr lang="it-IT"/>
          </a:p>
        </p:txBody>
      </p:sp>
    </p:spTree>
    <p:extLst>
      <p:ext uri="{BB962C8B-B14F-4D97-AF65-F5344CB8AC3E}">
        <p14:creationId xmlns:p14="http://schemas.microsoft.com/office/powerpoint/2010/main" val="245941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181DD325-1E97-40AA-8335-622D05D4E4F3}" type="slidenum">
              <a:rPr lang="it-IT" smtClean="0">
                <a:solidFill>
                  <a:prstClr val="black"/>
                </a:solidFill>
              </a:rPr>
              <a:pPr/>
              <a:t>1</a:t>
            </a:fld>
            <a:endParaRPr lang="it-IT">
              <a:solidFill>
                <a:prstClr val="black"/>
              </a:solidFill>
            </a:endParaRPr>
          </a:p>
        </p:txBody>
      </p:sp>
    </p:spTree>
    <p:extLst>
      <p:ext uri="{BB962C8B-B14F-4D97-AF65-F5344CB8AC3E}">
        <p14:creationId xmlns:p14="http://schemas.microsoft.com/office/powerpoint/2010/main" val="1703005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10</a:t>
            </a:fld>
            <a:endParaRPr lang="it-IT" altLang="it-IT"/>
          </a:p>
        </p:txBody>
      </p:sp>
    </p:spTree>
    <p:extLst>
      <p:ext uri="{BB962C8B-B14F-4D97-AF65-F5344CB8AC3E}">
        <p14:creationId xmlns:p14="http://schemas.microsoft.com/office/powerpoint/2010/main" val="147990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11</a:t>
            </a:fld>
            <a:endParaRPr lang="it-IT" altLang="it-IT"/>
          </a:p>
        </p:txBody>
      </p:sp>
    </p:spTree>
    <p:extLst>
      <p:ext uri="{BB962C8B-B14F-4D97-AF65-F5344CB8AC3E}">
        <p14:creationId xmlns:p14="http://schemas.microsoft.com/office/powerpoint/2010/main" val="16514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12</a:t>
            </a:fld>
            <a:endParaRPr lang="it-IT" altLang="it-IT"/>
          </a:p>
        </p:txBody>
      </p:sp>
    </p:spTree>
    <p:extLst>
      <p:ext uri="{BB962C8B-B14F-4D97-AF65-F5344CB8AC3E}">
        <p14:creationId xmlns:p14="http://schemas.microsoft.com/office/powerpoint/2010/main" val="148349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13</a:t>
            </a:fld>
            <a:endParaRPr lang="it-IT" altLang="it-IT"/>
          </a:p>
        </p:txBody>
      </p:sp>
    </p:spTree>
    <p:extLst>
      <p:ext uri="{BB962C8B-B14F-4D97-AF65-F5344CB8AC3E}">
        <p14:creationId xmlns:p14="http://schemas.microsoft.com/office/powerpoint/2010/main" val="293444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14</a:t>
            </a:fld>
            <a:endParaRPr lang="it-IT" altLang="it-IT"/>
          </a:p>
        </p:txBody>
      </p:sp>
    </p:spTree>
    <p:extLst>
      <p:ext uri="{BB962C8B-B14F-4D97-AF65-F5344CB8AC3E}">
        <p14:creationId xmlns:p14="http://schemas.microsoft.com/office/powerpoint/2010/main" val="236016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15</a:t>
            </a:fld>
            <a:endParaRPr lang="it-IT" altLang="it-IT"/>
          </a:p>
        </p:txBody>
      </p:sp>
    </p:spTree>
    <p:extLst>
      <p:ext uri="{BB962C8B-B14F-4D97-AF65-F5344CB8AC3E}">
        <p14:creationId xmlns:p14="http://schemas.microsoft.com/office/powerpoint/2010/main" val="354745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2</a:t>
            </a:fld>
            <a:endParaRPr lang="it-IT" altLang="it-IT"/>
          </a:p>
        </p:txBody>
      </p:sp>
    </p:spTree>
    <p:extLst>
      <p:ext uri="{BB962C8B-B14F-4D97-AF65-F5344CB8AC3E}">
        <p14:creationId xmlns:p14="http://schemas.microsoft.com/office/powerpoint/2010/main" val="62313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3</a:t>
            </a:fld>
            <a:endParaRPr lang="it-IT" altLang="it-IT"/>
          </a:p>
        </p:txBody>
      </p:sp>
    </p:spTree>
    <p:extLst>
      <p:ext uri="{BB962C8B-B14F-4D97-AF65-F5344CB8AC3E}">
        <p14:creationId xmlns:p14="http://schemas.microsoft.com/office/powerpoint/2010/main" val="383220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4</a:t>
            </a:fld>
            <a:endParaRPr lang="it-IT" altLang="it-IT"/>
          </a:p>
        </p:txBody>
      </p:sp>
    </p:spTree>
    <p:extLst>
      <p:ext uri="{BB962C8B-B14F-4D97-AF65-F5344CB8AC3E}">
        <p14:creationId xmlns:p14="http://schemas.microsoft.com/office/powerpoint/2010/main" val="251683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5</a:t>
            </a:fld>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6</a:t>
            </a:fld>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7</a:t>
            </a:fld>
            <a:endParaRPr lang="it-IT" altLang="it-IT"/>
          </a:p>
        </p:txBody>
      </p:sp>
    </p:spTree>
    <p:extLst>
      <p:ext uri="{BB962C8B-B14F-4D97-AF65-F5344CB8AC3E}">
        <p14:creationId xmlns:p14="http://schemas.microsoft.com/office/powerpoint/2010/main" val="410943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8</a:t>
            </a:fld>
            <a:endParaRPr lang="it-IT" altLang="it-IT"/>
          </a:p>
        </p:txBody>
      </p:sp>
    </p:spTree>
    <p:extLst>
      <p:ext uri="{BB962C8B-B14F-4D97-AF65-F5344CB8AC3E}">
        <p14:creationId xmlns:p14="http://schemas.microsoft.com/office/powerpoint/2010/main" val="793141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a:ln/>
        </p:spPr>
      </p:sp>
      <p:sp>
        <p:nvSpPr>
          <p:cNvPr id="163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p>
        </p:txBody>
      </p:sp>
      <p:sp>
        <p:nvSpPr>
          <p:cNvPr id="163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33AB6B9-2021-4FF7-A237-7E0501CD069E}" type="slidenum">
              <a:rPr lang="it-IT" altLang="it-IT" smtClean="0"/>
              <a:pPr algn="r" eaLnBrk="1" hangingPunct="1">
                <a:spcBef>
                  <a:spcPct val="0"/>
                </a:spcBef>
              </a:pPr>
              <a:t>9</a:t>
            </a:fld>
            <a:endParaRPr lang="it-IT" altLang="it-IT"/>
          </a:p>
        </p:txBody>
      </p:sp>
    </p:spTree>
    <p:extLst>
      <p:ext uri="{BB962C8B-B14F-4D97-AF65-F5344CB8AC3E}">
        <p14:creationId xmlns:p14="http://schemas.microsoft.com/office/powerpoint/2010/main" val="62710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75042" y="1450494"/>
            <a:ext cx="8244922" cy="1102519"/>
          </a:xfrm>
        </p:spPr>
        <p:txBody>
          <a:bodyPr lIns="0" tIns="0" rIns="0" bIns="72000" anchor="b" anchorCtr="0">
            <a:normAutofit/>
          </a:bodyPr>
          <a:lstStyle>
            <a:lvl1pPr algn="ctr">
              <a:defRPr sz="3600">
                <a:solidFill>
                  <a:schemeClr val="tx1">
                    <a:lumMod val="95000"/>
                    <a:lumOff val="5000"/>
                  </a:schemeClr>
                </a:solidFill>
                <a:latin typeface="Segoe UI Light" pitchFamily="34" charset="0"/>
              </a:defRPr>
            </a:lvl1pPr>
          </a:lstStyle>
          <a:p>
            <a:r>
              <a:rPr lang="it-IT" dirty="0"/>
              <a:t>Fare clic per modificare lo stile del titolo</a:t>
            </a:r>
          </a:p>
        </p:txBody>
      </p:sp>
      <p:sp>
        <p:nvSpPr>
          <p:cNvPr id="3" name="Sottotitolo 2"/>
          <p:cNvSpPr>
            <a:spLocks noGrp="1"/>
          </p:cNvSpPr>
          <p:nvPr>
            <p:ph type="subTitle" idx="1"/>
          </p:nvPr>
        </p:nvSpPr>
        <p:spPr>
          <a:xfrm>
            <a:off x="575042" y="3232692"/>
            <a:ext cx="8244922" cy="743214"/>
          </a:xfrm>
        </p:spPr>
        <p:txBody>
          <a:bodyPr lIns="0" tIns="72000" rIns="0" bIns="0">
            <a:noAutofit/>
          </a:bodyPr>
          <a:lstStyle>
            <a:lvl1pPr marL="0" indent="0" algn="ctr">
              <a:lnSpc>
                <a:spcPct val="90000"/>
              </a:lnSpc>
              <a:spcBef>
                <a:spcPts val="0"/>
              </a:spcBef>
              <a:buNone/>
              <a:defRPr sz="2400">
                <a:solidFill>
                  <a:schemeClr val="tx1">
                    <a:tint val="7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a:xfrm>
            <a:off x="556636" y="4461960"/>
            <a:ext cx="8263328" cy="486054"/>
          </a:xfrm>
        </p:spPr>
        <p:txBody>
          <a:bodyPr lIns="0" tIns="0" rIns="0" bIns="0" anchor="t" anchorCtr="0"/>
          <a:lstStyle>
            <a:lvl1pPr algn="ctr">
              <a:defRPr sz="2000">
                <a:solidFill>
                  <a:schemeClr val="tx1">
                    <a:lumMod val="95000"/>
                    <a:lumOff val="5000"/>
                  </a:schemeClr>
                </a:solidFill>
              </a:defRPr>
            </a:lvl1pPr>
          </a:lstStyle>
          <a:p>
            <a:r>
              <a:rPr lang="it-IT" dirty="0"/>
              <a:t>Comitato per le tecnologie dell’informazione - 11 luglio 2015</a:t>
            </a:r>
          </a:p>
        </p:txBody>
      </p:sp>
      <p:sp>
        <p:nvSpPr>
          <p:cNvPr id="5" name="Gallone 4"/>
          <p:cNvSpPr/>
          <p:nvPr userDrawn="1"/>
        </p:nvSpPr>
        <p:spPr>
          <a:xfrm>
            <a:off x="808664" y="2692633"/>
            <a:ext cx="7687264" cy="378042"/>
          </a:xfrm>
          <a:prstGeom prst="chevron">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47" name="Gallone 46"/>
          <p:cNvSpPr/>
          <p:nvPr userDrawn="1"/>
        </p:nvSpPr>
        <p:spPr>
          <a:xfrm>
            <a:off x="8388424" y="2692633"/>
            <a:ext cx="504056" cy="378042"/>
          </a:xfrm>
          <a:prstGeom prst="chevron">
            <a:avLst>
              <a:gd name="adj" fmla="val 51512"/>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50" name="Gallone 49"/>
          <p:cNvSpPr/>
          <p:nvPr userDrawn="1"/>
        </p:nvSpPr>
        <p:spPr>
          <a:xfrm>
            <a:off x="304608" y="2692782"/>
            <a:ext cx="504056" cy="378042"/>
          </a:xfrm>
          <a:prstGeom prst="chevron">
            <a:avLst>
              <a:gd name="adj" fmla="val 51512"/>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51" name="Gallone 50"/>
          <p:cNvSpPr/>
          <p:nvPr userDrawn="1"/>
        </p:nvSpPr>
        <p:spPr>
          <a:xfrm>
            <a:off x="0" y="2692633"/>
            <a:ext cx="364156" cy="378042"/>
          </a:xfrm>
          <a:prstGeom prst="chevron">
            <a:avLst>
              <a:gd name="adj" fmla="val 57416"/>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
        <p:nvSpPr>
          <p:cNvPr id="86" name="Gallone 85"/>
          <p:cNvSpPr/>
          <p:nvPr userDrawn="1"/>
        </p:nvSpPr>
        <p:spPr>
          <a:xfrm>
            <a:off x="8788307" y="2692633"/>
            <a:ext cx="364156" cy="378042"/>
          </a:xfrm>
          <a:prstGeom prst="chevron">
            <a:avLst>
              <a:gd name="adj" fmla="val 57416"/>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dirty="0"/>
              <a:t>CTI - 9 luglio 2015</a:t>
            </a:r>
          </a:p>
        </p:txBody>
      </p:sp>
      <p:sp>
        <p:nvSpPr>
          <p:cNvPr id="5" name="Segnaposto piè di pagina 4"/>
          <p:cNvSpPr>
            <a:spLocks noGrp="1"/>
          </p:cNvSpPr>
          <p:nvPr>
            <p:ph type="ftr" sz="quarter" idx="11"/>
          </p:nvPr>
        </p:nvSpPr>
        <p:spPr/>
        <p:txBody>
          <a:bodyPr/>
          <a:lstStyle/>
          <a:p>
            <a:r>
              <a:rPr lang="it-IT"/>
              <a:t>Titolo della presentazione</a:t>
            </a:r>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dirty="0"/>
              <a:t>CTI - 9 luglio 2015</a:t>
            </a:r>
          </a:p>
        </p:txBody>
      </p:sp>
      <p:sp>
        <p:nvSpPr>
          <p:cNvPr id="5" name="Segnaposto piè di pagina 4"/>
          <p:cNvSpPr>
            <a:spLocks noGrp="1"/>
          </p:cNvSpPr>
          <p:nvPr>
            <p:ph type="ftr" sz="quarter" idx="11"/>
          </p:nvPr>
        </p:nvSpPr>
        <p:spPr/>
        <p:txBody>
          <a:bodyPr/>
          <a:lstStyle/>
          <a:p>
            <a:r>
              <a:rPr lang="it-IT"/>
              <a:t>Titolo della presentazione</a:t>
            </a:r>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84415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sp>
        <p:nvSpPr>
          <p:cNvPr id="4" name="Rectangle 4"/>
          <p:cNvSpPr>
            <a:spLocks noChangeArrowheads="1"/>
          </p:cNvSpPr>
          <p:nvPr/>
        </p:nvSpPr>
        <p:spPr bwMode="auto">
          <a:xfrm>
            <a:off x="0" y="4624387"/>
            <a:ext cx="9144000" cy="8215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endParaRPr lang="it-IT" altLang="it-IT"/>
          </a:p>
        </p:txBody>
      </p:sp>
      <p:pic>
        <p:nvPicPr>
          <p:cNvPr id="5" name="Picture 5" descr="Logo x window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4754167"/>
            <a:ext cx="194945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85800" y="1597819"/>
            <a:ext cx="7772400" cy="1102519"/>
          </a:xfrm>
          <a:prstGeom prst="rect">
            <a:avLst/>
          </a:prstGeom>
        </p:spPr>
        <p:txBody>
          <a:bodyPr/>
          <a:lstStyle>
            <a:lvl1pPr>
              <a:defRPr>
                <a:solidFill>
                  <a:srgbClr val="CC0000"/>
                </a:solidFill>
              </a:defRPr>
            </a:lvl1pPr>
          </a:lstStyle>
          <a:p>
            <a:r>
              <a:rPr lang="it-IT"/>
              <a:t>Titolo del modulo</a:t>
            </a:r>
          </a:p>
        </p:txBody>
      </p:sp>
    </p:spTree>
    <p:extLst>
      <p:ext uri="{BB962C8B-B14F-4D97-AF65-F5344CB8AC3E}">
        <p14:creationId xmlns:p14="http://schemas.microsoft.com/office/powerpoint/2010/main" val="1526199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75042" y="1450494"/>
            <a:ext cx="8244922" cy="1102519"/>
          </a:xfrm>
        </p:spPr>
        <p:txBody>
          <a:bodyPr lIns="0" tIns="0" rIns="0" bIns="72000" anchor="b" anchorCtr="0">
            <a:normAutofit/>
          </a:bodyPr>
          <a:lstStyle>
            <a:lvl1pPr algn="ctr">
              <a:defRPr sz="3600">
                <a:solidFill>
                  <a:schemeClr val="tx1">
                    <a:lumMod val="95000"/>
                    <a:lumOff val="5000"/>
                  </a:schemeClr>
                </a:solidFill>
                <a:latin typeface="Segoe UI Light" pitchFamily="34" charset="0"/>
              </a:defRPr>
            </a:lvl1pPr>
          </a:lstStyle>
          <a:p>
            <a:r>
              <a:rPr lang="it-IT" dirty="0"/>
              <a:t>Fare clic per modificare lo stile del titolo</a:t>
            </a:r>
          </a:p>
        </p:txBody>
      </p:sp>
      <p:sp>
        <p:nvSpPr>
          <p:cNvPr id="3" name="Sottotitolo 2"/>
          <p:cNvSpPr>
            <a:spLocks noGrp="1"/>
          </p:cNvSpPr>
          <p:nvPr>
            <p:ph type="subTitle" idx="1"/>
          </p:nvPr>
        </p:nvSpPr>
        <p:spPr>
          <a:xfrm>
            <a:off x="575042" y="3232692"/>
            <a:ext cx="8244922" cy="743214"/>
          </a:xfrm>
        </p:spPr>
        <p:txBody>
          <a:bodyPr lIns="0" tIns="72000" rIns="0" bIns="0">
            <a:noAutofit/>
          </a:bodyPr>
          <a:lstStyle>
            <a:lvl1pPr marL="0" indent="0" algn="ctr">
              <a:lnSpc>
                <a:spcPct val="90000"/>
              </a:lnSpc>
              <a:spcBef>
                <a:spcPts val="0"/>
              </a:spcBef>
              <a:buNone/>
              <a:defRPr sz="2400">
                <a:solidFill>
                  <a:schemeClr val="tx1">
                    <a:tint val="7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p>
        </p:txBody>
      </p:sp>
      <p:sp>
        <p:nvSpPr>
          <p:cNvPr id="4" name="Segnaposto data 3"/>
          <p:cNvSpPr>
            <a:spLocks noGrp="1"/>
          </p:cNvSpPr>
          <p:nvPr>
            <p:ph type="dt" sz="half" idx="10"/>
          </p:nvPr>
        </p:nvSpPr>
        <p:spPr>
          <a:xfrm>
            <a:off x="556636" y="4461960"/>
            <a:ext cx="8263328" cy="486054"/>
          </a:xfrm>
        </p:spPr>
        <p:txBody>
          <a:bodyPr lIns="0" tIns="0" rIns="0" bIns="0" anchor="t" anchorCtr="0"/>
          <a:lstStyle>
            <a:lvl1pPr algn="ctr">
              <a:defRPr sz="2000">
                <a:solidFill>
                  <a:schemeClr val="tx1">
                    <a:lumMod val="95000"/>
                    <a:lumOff val="5000"/>
                  </a:schemeClr>
                </a:solidFill>
              </a:defRPr>
            </a:lvl1pPr>
          </a:lstStyle>
          <a:p>
            <a:r>
              <a:rPr lang="it-IT" dirty="0">
                <a:solidFill>
                  <a:prstClr val="black">
                    <a:lumMod val="95000"/>
                    <a:lumOff val="5000"/>
                  </a:prstClr>
                </a:solidFill>
              </a:rPr>
              <a:t>Comitato per le tecnologie dell’informazione - 11 luglio 2015</a:t>
            </a:r>
          </a:p>
        </p:txBody>
      </p:sp>
      <p:sp>
        <p:nvSpPr>
          <p:cNvPr id="5" name="Gallone 4"/>
          <p:cNvSpPr/>
          <p:nvPr userDrawn="1"/>
        </p:nvSpPr>
        <p:spPr>
          <a:xfrm>
            <a:off x="808664" y="2692633"/>
            <a:ext cx="7687264" cy="378042"/>
          </a:xfrm>
          <a:prstGeom prst="chevron">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7" name="Gallone 46"/>
          <p:cNvSpPr/>
          <p:nvPr userDrawn="1"/>
        </p:nvSpPr>
        <p:spPr>
          <a:xfrm>
            <a:off x="8388424" y="2692633"/>
            <a:ext cx="504056" cy="378042"/>
          </a:xfrm>
          <a:prstGeom prst="chevron">
            <a:avLst>
              <a:gd name="adj" fmla="val 51512"/>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0" name="Gallone 49"/>
          <p:cNvSpPr/>
          <p:nvPr userDrawn="1"/>
        </p:nvSpPr>
        <p:spPr>
          <a:xfrm>
            <a:off x="304608" y="2692782"/>
            <a:ext cx="504056" cy="378042"/>
          </a:xfrm>
          <a:prstGeom prst="chevron">
            <a:avLst>
              <a:gd name="adj" fmla="val 51512"/>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51" name="Gallone 50"/>
          <p:cNvSpPr/>
          <p:nvPr userDrawn="1"/>
        </p:nvSpPr>
        <p:spPr>
          <a:xfrm>
            <a:off x="0" y="2692633"/>
            <a:ext cx="364156" cy="378042"/>
          </a:xfrm>
          <a:prstGeom prst="chevron">
            <a:avLst>
              <a:gd name="adj" fmla="val 57416"/>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86" name="Gallone 85"/>
          <p:cNvSpPr/>
          <p:nvPr userDrawn="1"/>
        </p:nvSpPr>
        <p:spPr>
          <a:xfrm>
            <a:off x="8788307" y="2692633"/>
            <a:ext cx="364156" cy="378042"/>
          </a:xfrm>
          <a:prstGeom prst="chevron">
            <a:avLst>
              <a:gd name="adj" fmla="val 57416"/>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extLst>
      <p:ext uri="{BB962C8B-B14F-4D97-AF65-F5344CB8AC3E}">
        <p14:creationId xmlns:p14="http://schemas.microsoft.com/office/powerpoint/2010/main" val="23731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pSp>
        <p:nvGrpSpPr>
          <p:cNvPr id="13" name="Gruppo 12"/>
          <p:cNvGrpSpPr/>
          <p:nvPr userDrawn="1"/>
        </p:nvGrpSpPr>
        <p:grpSpPr>
          <a:xfrm>
            <a:off x="0" y="0"/>
            <a:ext cx="9144000" cy="789552"/>
            <a:chOff x="0" y="0"/>
            <a:chExt cx="9144000" cy="1052736"/>
          </a:xfrm>
        </p:grpSpPr>
        <p:sp>
          <p:nvSpPr>
            <p:cNvPr id="14" name="Parallelogramma 13"/>
            <p:cNvSpPr/>
            <p:nvPr/>
          </p:nvSpPr>
          <p:spPr>
            <a:xfrm>
              <a:off x="0" y="958416"/>
              <a:ext cx="4572000" cy="94320"/>
            </a:xfrm>
            <a:prstGeom prst="parallelogram">
              <a:avLst>
                <a:gd name="adj" fmla="val 62987"/>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5" name="Parallelogramma 14"/>
            <p:cNvSpPr/>
            <p:nvPr/>
          </p:nvSpPr>
          <p:spPr>
            <a:xfrm flipH="1">
              <a:off x="4572000" y="958416"/>
              <a:ext cx="4572000" cy="94320"/>
            </a:xfrm>
            <a:prstGeom prst="parallelogram">
              <a:avLst>
                <a:gd name="adj" fmla="val 62987"/>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6" name="Rettangolo 15"/>
            <p:cNvSpPr/>
            <p:nvPr/>
          </p:nvSpPr>
          <p:spPr>
            <a:xfrm>
              <a:off x="0" y="0"/>
              <a:ext cx="9144000" cy="958416"/>
            </a:xfrm>
            <a:prstGeom prst="rect">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7" name="Rettangolo 16"/>
            <p:cNvSpPr/>
            <p:nvPr/>
          </p:nvSpPr>
          <p:spPr>
            <a:xfrm>
              <a:off x="0" y="958416"/>
              <a:ext cx="4499992" cy="94320"/>
            </a:xfrm>
            <a:prstGeom prst="rect">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8" name="Rettangolo 17"/>
            <p:cNvSpPr/>
            <p:nvPr/>
          </p:nvSpPr>
          <p:spPr>
            <a:xfrm>
              <a:off x="4644008" y="958416"/>
              <a:ext cx="4499992" cy="94320"/>
            </a:xfrm>
            <a:prstGeom prst="rect">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grpSp>
      <p:sp>
        <p:nvSpPr>
          <p:cNvPr id="2" name="Titolo 1"/>
          <p:cNvSpPr>
            <a:spLocks noGrp="1"/>
          </p:cNvSpPr>
          <p:nvPr>
            <p:ph type="title"/>
          </p:nvPr>
        </p:nvSpPr>
        <p:spPr>
          <a:xfrm>
            <a:off x="1" y="0"/>
            <a:ext cx="9135243" cy="490699"/>
          </a:xfrm>
        </p:spPr>
        <p:txBody>
          <a:bodyPr vert="horz" lIns="180000" tIns="0" rIns="180000" bIns="0" rtlCol="0" anchor="b" anchorCtr="0">
            <a:normAutofit/>
          </a:bodyPr>
          <a:lstStyle>
            <a:lvl1pPr algn="l">
              <a:defRPr lang="it-IT" sz="3200">
                <a:solidFill>
                  <a:schemeClr val="bg1"/>
                </a:solidFill>
                <a:latin typeface="Segoe UI Semibold" pitchFamily="34" charset="0"/>
              </a:defRPr>
            </a:lvl1pPr>
          </a:lstStyle>
          <a:p>
            <a:pPr marL="0" lvl="0" algn="l"/>
            <a:r>
              <a:rPr lang="it-IT" dirty="0"/>
              <a:t>Fare clic per modificare lo stile del titolo</a:t>
            </a:r>
          </a:p>
        </p:txBody>
      </p:sp>
      <p:sp>
        <p:nvSpPr>
          <p:cNvPr id="3" name="Segnaposto contenuto 2"/>
          <p:cNvSpPr>
            <a:spLocks noGrp="1"/>
          </p:cNvSpPr>
          <p:nvPr>
            <p:ph idx="1"/>
          </p:nvPr>
        </p:nvSpPr>
        <p:spPr/>
        <p:txBody>
          <a:bodyPr/>
          <a:lstStyle>
            <a:lvl1pPr marL="342900" indent="-342900">
              <a:buClr>
                <a:srgbClr val="0196D8"/>
              </a:buClr>
              <a:buSzPct val="125000"/>
              <a:buFont typeface="Segoe UI" pitchFamily="34" charset="0"/>
              <a:buChar char="-"/>
              <a:defRPr>
                <a:solidFill>
                  <a:schemeClr val="tx1">
                    <a:lumMod val="95000"/>
                    <a:lumOff val="5000"/>
                  </a:schemeClr>
                </a:solidFill>
                <a:latin typeface="Segoe UI" pitchFamily="34" charset="0"/>
                <a:ea typeface="Segoe UI" pitchFamily="34" charset="0"/>
                <a:cs typeface="Segoe UI" pitchFamily="34" charset="0"/>
              </a:defRPr>
            </a:lvl1pPr>
            <a:lvl2pPr marL="742950" indent="-285750">
              <a:buClr>
                <a:srgbClr val="0196D8"/>
              </a:buClr>
              <a:buFont typeface="Segoe UI" pitchFamily="34" charset="0"/>
              <a:buChar char="="/>
              <a:defRPr>
                <a:solidFill>
                  <a:schemeClr val="tx1">
                    <a:lumMod val="95000"/>
                    <a:lumOff val="5000"/>
                  </a:schemeClr>
                </a:solidFill>
                <a:latin typeface="Segoe UI" pitchFamily="34" charset="0"/>
                <a:ea typeface="Segoe UI" pitchFamily="34" charset="0"/>
                <a:cs typeface="Segoe UI" pitchFamily="34" charset="0"/>
              </a:defRPr>
            </a:lvl2pPr>
            <a:lvl3pPr marL="1143000" indent="-228600">
              <a:buClr>
                <a:srgbClr val="0196D8"/>
              </a:buClr>
              <a:buFont typeface="Segoe UI" pitchFamily="34" charset="0"/>
              <a:buChar char="≡"/>
              <a:defRPr>
                <a:solidFill>
                  <a:schemeClr val="tx1">
                    <a:lumMod val="95000"/>
                    <a:lumOff val="5000"/>
                  </a:schemeClr>
                </a:solidFill>
                <a:latin typeface="Segoe UI" pitchFamily="34" charset="0"/>
                <a:ea typeface="Segoe UI" pitchFamily="34" charset="0"/>
                <a:cs typeface="Segoe UI" pitchFamily="34" charset="0"/>
              </a:defRPr>
            </a:lvl3pPr>
            <a:lvl4pPr>
              <a:defRPr>
                <a:solidFill>
                  <a:schemeClr val="tx1">
                    <a:lumMod val="95000"/>
                    <a:lumOff val="5000"/>
                  </a:schemeClr>
                </a:solidFill>
                <a:latin typeface="Segoe UI" pitchFamily="34" charset="0"/>
                <a:ea typeface="Segoe UI" pitchFamily="34" charset="0"/>
                <a:cs typeface="Segoe UI" pitchFamily="34" charset="0"/>
              </a:defRPr>
            </a:lvl4pPr>
            <a:lvl5pPr>
              <a:defRPr>
                <a:solidFill>
                  <a:schemeClr val="tx1">
                    <a:lumMod val="95000"/>
                    <a:lumOff val="5000"/>
                  </a:schemeClr>
                </a:solidFill>
                <a:latin typeface="Segoe UI" pitchFamily="34" charset="0"/>
                <a:ea typeface="Segoe UI" pitchFamily="34" charset="0"/>
                <a:cs typeface="Segoe UI"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378" y="4883995"/>
            <a:ext cx="4576378" cy="259505"/>
          </a:xfrm>
        </p:spPr>
        <p:txBody>
          <a:bodyPr tIns="0" bIns="0"/>
          <a:lstStyle>
            <a:lvl1pPr>
              <a:defRPr sz="1200">
                <a:solidFill>
                  <a:schemeClr val="tx1">
                    <a:lumMod val="95000"/>
                    <a:lumOff val="5000"/>
                  </a:schemeClr>
                </a:solidFill>
              </a:defRPr>
            </a:lvl1pPr>
          </a:lstStyle>
          <a:p>
            <a:r>
              <a:rPr lang="it-IT" dirty="0">
                <a:solidFill>
                  <a:prstClr val="black">
                    <a:lumMod val="95000"/>
                    <a:lumOff val="5000"/>
                  </a:prstClr>
                </a:solidFill>
              </a:rPr>
              <a:t>CTI - 9 luglio 2015</a:t>
            </a:r>
          </a:p>
        </p:txBody>
      </p:sp>
      <p:sp>
        <p:nvSpPr>
          <p:cNvPr id="5" name="Segnaposto piè di pagina 4"/>
          <p:cNvSpPr>
            <a:spLocks noGrp="1"/>
          </p:cNvSpPr>
          <p:nvPr>
            <p:ph type="ftr" sz="quarter" idx="11"/>
          </p:nvPr>
        </p:nvSpPr>
        <p:spPr>
          <a:xfrm>
            <a:off x="4567622" y="4883994"/>
            <a:ext cx="4576378" cy="259506"/>
          </a:xfrm>
        </p:spPr>
        <p:txBody>
          <a:bodyPr tIns="0" bIns="0"/>
          <a:lstStyle>
            <a:lvl1pPr>
              <a:defRPr sz="1200">
                <a:solidFill>
                  <a:schemeClr val="tx1">
                    <a:lumMod val="95000"/>
                    <a:lumOff val="5000"/>
                  </a:schemeClr>
                </a:solidFill>
              </a:defRPr>
            </a:lvl1pPr>
          </a:lstStyle>
          <a:p>
            <a:r>
              <a:rPr lang="it-IT">
                <a:solidFill>
                  <a:prstClr val="black">
                    <a:lumMod val="95000"/>
                    <a:lumOff val="5000"/>
                  </a:prstClr>
                </a:solidFill>
              </a:rPr>
              <a:t>Titolo della presentazione</a:t>
            </a:r>
            <a:endParaRPr lang="it-IT" dirty="0">
              <a:solidFill>
                <a:prstClr val="black">
                  <a:lumMod val="95000"/>
                  <a:lumOff val="5000"/>
                </a:prstClr>
              </a:solidFill>
            </a:endParaRPr>
          </a:p>
        </p:txBody>
      </p:sp>
      <p:sp>
        <p:nvSpPr>
          <p:cNvPr id="8" name="Segnaposto testo 7"/>
          <p:cNvSpPr>
            <a:spLocks noGrp="1"/>
          </p:cNvSpPr>
          <p:nvPr>
            <p:ph type="body" sz="quarter" idx="13"/>
          </p:nvPr>
        </p:nvSpPr>
        <p:spPr>
          <a:xfrm>
            <a:off x="0" y="490698"/>
            <a:ext cx="9144000" cy="298854"/>
          </a:xfrm>
        </p:spPr>
        <p:txBody>
          <a:bodyPr lIns="180000" tIns="0" rIns="180000" bIns="0">
            <a:noAutofit/>
          </a:bodyPr>
          <a:lstStyle>
            <a:lvl1pPr marL="0" indent="0">
              <a:buNone/>
              <a:defRPr sz="1800">
                <a:solidFill>
                  <a:schemeClr val="bg1"/>
                </a:solidFill>
                <a:latin typeface="Segoe UI Light" pitchFamily="34" charset="0"/>
              </a:defRPr>
            </a:lvl1pPr>
            <a:lvl2pPr marL="457200" indent="0">
              <a:buNone/>
              <a:defRPr sz="1800">
                <a:solidFill>
                  <a:schemeClr val="bg1"/>
                </a:solidFill>
                <a:latin typeface="Segoe UI Light" pitchFamily="34" charset="0"/>
              </a:defRPr>
            </a:lvl2pPr>
            <a:lvl3pPr marL="914400" indent="0">
              <a:buNone/>
              <a:defRPr sz="1800">
                <a:solidFill>
                  <a:schemeClr val="bg1"/>
                </a:solidFill>
                <a:latin typeface="Segoe UI Light" pitchFamily="34" charset="0"/>
              </a:defRPr>
            </a:lvl3pPr>
            <a:lvl4pPr marL="1371600" indent="0">
              <a:buNone/>
              <a:defRPr sz="1800">
                <a:solidFill>
                  <a:schemeClr val="bg1"/>
                </a:solidFill>
                <a:latin typeface="Segoe UI Light" pitchFamily="34" charset="0"/>
              </a:defRPr>
            </a:lvl4pPr>
            <a:lvl5pPr marL="1828800" indent="0">
              <a:buNone/>
              <a:defRPr sz="1800">
                <a:solidFill>
                  <a:schemeClr val="bg1"/>
                </a:solidFill>
                <a:latin typeface="Segoe UI Light"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cxnSp>
        <p:nvCxnSpPr>
          <p:cNvPr id="20" name="Connettore 1 19"/>
          <p:cNvCxnSpPr/>
          <p:nvPr userDrawn="1"/>
        </p:nvCxnSpPr>
        <p:spPr>
          <a:xfrm>
            <a:off x="1" y="4876006"/>
            <a:ext cx="9135243" cy="0"/>
          </a:xfrm>
          <a:prstGeom prst="line">
            <a:avLst/>
          </a:prstGeom>
          <a:noFill/>
          <a:ln w="19050">
            <a:solidFill>
              <a:srgbClr val="0196D8"/>
            </a:solidFill>
          </a:ln>
        </p:spPr>
        <p:style>
          <a:lnRef idx="2">
            <a:schemeClr val="accent1">
              <a:shade val="50000"/>
            </a:schemeClr>
          </a:lnRef>
          <a:fillRef idx="1">
            <a:schemeClr val="accent1"/>
          </a:fillRef>
          <a:effectRef idx="0">
            <a:schemeClr val="accent1"/>
          </a:effectRef>
          <a:fontRef idx="minor">
            <a:schemeClr val="lt1"/>
          </a:fontRef>
        </p:style>
      </p:cxnSp>
      <p:sp>
        <p:nvSpPr>
          <p:cNvPr id="21" name="Ovale 20"/>
          <p:cNvSpPr/>
          <p:nvPr userDrawn="1"/>
        </p:nvSpPr>
        <p:spPr>
          <a:xfrm>
            <a:off x="4298400" y="4801627"/>
            <a:ext cx="547200" cy="546629"/>
          </a:xfrm>
          <a:prstGeom prst="ellipse">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rtlCol="0" anchor="b" anchorCtr="0"/>
          <a:lstStyle/>
          <a:p>
            <a:pPr algn="ctr"/>
            <a:fld id="{4E3589E4-02D2-4356-926F-E6FD6AF3E53E}" type="slidenum">
              <a:rPr lang="it-IT" sz="2000" smtClean="0">
                <a:solidFill>
                  <a:prstClr val="white"/>
                </a:solidFill>
                <a:latin typeface="Segoe UI" pitchFamily="34" charset="0"/>
                <a:ea typeface="Segoe UI" pitchFamily="34" charset="0"/>
                <a:cs typeface="Segoe UI" pitchFamily="34" charset="0"/>
              </a:rPr>
              <a:pPr algn="ctr"/>
              <a:t>‹N›</a:t>
            </a:fld>
            <a:endParaRPr lang="it-IT" sz="2000" dirty="0">
              <a:solidFill>
                <a:prstClr val="white"/>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5858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dirty="0">
                <a:solidFill>
                  <a:prstClr val="black"/>
                </a:solidFill>
              </a:rPr>
              <a:t>CTI - 9 luglio 2015</a:t>
            </a:r>
          </a:p>
        </p:txBody>
      </p:sp>
      <p:sp>
        <p:nvSpPr>
          <p:cNvPr id="5" name="Segnaposto piè di pagina 4"/>
          <p:cNvSpPr>
            <a:spLocks noGrp="1"/>
          </p:cNvSpPr>
          <p:nvPr>
            <p:ph type="ftr" sz="quarter" idx="11"/>
          </p:nvPr>
        </p:nvSpPr>
        <p:spPr/>
        <p:txBody>
          <a:bodyPr/>
          <a:lstStyle/>
          <a:p>
            <a:r>
              <a:rPr lang="it-IT">
                <a:solidFill>
                  <a:prstClr val="black"/>
                </a:solidFill>
              </a:rPr>
              <a:t>Titolo della presentazione</a:t>
            </a: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8855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dirty="0">
                <a:solidFill>
                  <a:prstClr val="black"/>
                </a:solidFill>
              </a:rPr>
              <a:t>CTI - 9 luglio 2015</a:t>
            </a:r>
          </a:p>
        </p:txBody>
      </p:sp>
      <p:sp>
        <p:nvSpPr>
          <p:cNvPr id="6" name="Segnaposto piè di pagina 5"/>
          <p:cNvSpPr>
            <a:spLocks noGrp="1"/>
          </p:cNvSpPr>
          <p:nvPr>
            <p:ph type="ftr" sz="quarter" idx="11"/>
          </p:nvPr>
        </p:nvSpPr>
        <p:spPr/>
        <p:txBody>
          <a:bodyPr/>
          <a:lstStyle/>
          <a:p>
            <a:r>
              <a:rPr lang="it-IT">
                <a:solidFill>
                  <a:prstClr val="black"/>
                </a:solidFill>
              </a:rPr>
              <a:t>Titolo della presentazione</a:t>
            </a: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9511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dirty="0">
                <a:solidFill>
                  <a:prstClr val="black"/>
                </a:solidFill>
              </a:rPr>
              <a:t>CTI - 9 luglio 2015</a:t>
            </a:r>
          </a:p>
        </p:txBody>
      </p:sp>
      <p:sp>
        <p:nvSpPr>
          <p:cNvPr id="8" name="Segnaposto piè di pagina 7"/>
          <p:cNvSpPr>
            <a:spLocks noGrp="1"/>
          </p:cNvSpPr>
          <p:nvPr>
            <p:ph type="ftr" sz="quarter" idx="11"/>
          </p:nvPr>
        </p:nvSpPr>
        <p:spPr/>
        <p:txBody>
          <a:bodyPr/>
          <a:lstStyle/>
          <a:p>
            <a:r>
              <a:rPr lang="it-IT">
                <a:solidFill>
                  <a:prstClr val="black"/>
                </a:solidFill>
              </a:rPr>
              <a:t>Titolo della presentazione</a:t>
            </a:r>
          </a:p>
        </p:txBody>
      </p:sp>
      <p:sp>
        <p:nvSpPr>
          <p:cNvPr id="9" name="Segnaposto numero diapositiva 8"/>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3796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dirty="0">
                <a:solidFill>
                  <a:prstClr val="black"/>
                </a:solidFill>
              </a:rPr>
              <a:t>CTI - 9 luglio 2015</a:t>
            </a:r>
          </a:p>
        </p:txBody>
      </p:sp>
      <p:sp>
        <p:nvSpPr>
          <p:cNvPr id="4" name="Segnaposto piè di pagina 3"/>
          <p:cNvSpPr>
            <a:spLocks noGrp="1"/>
          </p:cNvSpPr>
          <p:nvPr>
            <p:ph type="ftr" sz="quarter" idx="11"/>
          </p:nvPr>
        </p:nvSpPr>
        <p:spPr/>
        <p:txBody>
          <a:bodyPr/>
          <a:lstStyle/>
          <a:p>
            <a:r>
              <a:rPr lang="it-IT">
                <a:solidFill>
                  <a:prstClr val="black"/>
                </a:solidFill>
              </a:rPr>
              <a:t>Titolo della presentazione</a:t>
            </a:r>
          </a:p>
        </p:txBody>
      </p:sp>
      <p:sp>
        <p:nvSpPr>
          <p:cNvPr id="5" name="Segnaposto numero diapositiva 4"/>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dirty="0">
              <a:solidFill>
                <a:prstClr val="black"/>
              </a:solidFill>
            </a:endParaRPr>
          </a:p>
        </p:txBody>
      </p:sp>
    </p:spTree>
    <p:extLst>
      <p:ext uri="{BB962C8B-B14F-4D97-AF65-F5344CB8AC3E}">
        <p14:creationId xmlns:p14="http://schemas.microsoft.com/office/powerpoint/2010/main" val="145097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dirty="0">
                <a:solidFill>
                  <a:prstClr val="black"/>
                </a:solidFill>
              </a:rPr>
              <a:t>Comitato per le tecnologie dell’informazione - 9 luglio 2015</a:t>
            </a:r>
          </a:p>
        </p:txBody>
      </p:sp>
      <p:sp>
        <p:nvSpPr>
          <p:cNvPr id="3" name="Segnaposto piè di pagina 2"/>
          <p:cNvSpPr>
            <a:spLocks noGrp="1"/>
          </p:cNvSpPr>
          <p:nvPr>
            <p:ph type="ftr" sz="quarter" idx="11"/>
          </p:nvPr>
        </p:nvSpPr>
        <p:spPr/>
        <p:txBody>
          <a:bodyPr/>
          <a:lstStyle/>
          <a:p>
            <a:r>
              <a:rPr lang="it-IT">
                <a:solidFill>
                  <a:prstClr val="black"/>
                </a:solidFill>
              </a:rPr>
              <a:t>Titolo della presentazione</a:t>
            </a:r>
          </a:p>
        </p:txBody>
      </p:sp>
      <p:sp>
        <p:nvSpPr>
          <p:cNvPr id="4" name="Segnaposto numero diapositiva 3"/>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5639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pSp>
        <p:nvGrpSpPr>
          <p:cNvPr id="13" name="Gruppo 12"/>
          <p:cNvGrpSpPr/>
          <p:nvPr userDrawn="1"/>
        </p:nvGrpSpPr>
        <p:grpSpPr>
          <a:xfrm>
            <a:off x="0" y="0"/>
            <a:ext cx="9144000" cy="789552"/>
            <a:chOff x="0" y="0"/>
            <a:chExt cx="9144000" cy="1052736"/>
          </a:xfrm>
        </p:grpSpPr>
        <p:sp>
          <p:nvSpPr>
            <p:cNvPr id="14" name="Parallelogramma 13"/>
            <p:cNvSpPr/>
            <p:nvPr/>
          </p:nvSpPr>
          <p:spPr>
            <a:xfrm>
              <a:off x="0" y="958416"/>
              <a:ext cx="4572000" cy="94320"/>
            </a:xfrm>
            <a:prstGeom prst="parallelogram">
              <a:avLst>
                <a:gd name="adj" fmla="val 62987"/>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Parallelogramma 14"/>
            <p:cNvSpPr/>
            <p:nvPr/>
          </p:nvSpPr>
          <p:spPr>
            <a:xfrm flipH="1">
              <a:off x="4572000" y="958416"/>
              <a:ext cx="4572000" cy="94320"/>
            </a:xfrm>
            <a:prstGeom prst="parallelogram">
              <a:avLst>
                <a:gd name="adj" fmla="val 62987"/>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0" y="0"/>
              <a:ext cx="9144000" cy="958416"/>
            </a:xfrm>
            <a:prstGeom prst="rect">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p:cNvSpPr/>
            <p:nvPr/>
          </p:nvSpPr>
          <p:spPr>
            <a:xfrm>
              <a:off x="0" y="958416"/>
              <a:ext cx="4499992" cy="94320"/>
            </a:xfrm>
            <a:prstGeom prst="rect">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4644008" y="958416"/>
              <a:ext cx="4499992" cy="94320"/>
            </a:xfrm>
            <a:prstGeom prst="rect">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olo 1"/>
          <p:cNvSpPr>
            <a:spLocks noGrp="1"/>
          </p:cNvSpPr>
          <p:nvPr>
            <p:ph type="title"/>
          </p:nvPr>
        </p:nvSpPr>
        <p:spPr>
          <a:xfrm>
            <a:off x="1" y="0"/>
            <a:ext cx="9135243" cy="490699"/>
          </a:xfrm>
        </p:spPr>
        <p:txBody>
          <a:bodyPr vert="horz" lIns="180000" tIns="0" rIns="180000" bIns="0" rtlCol="0" anchor="b" anchorCtr="0">
            <a:normAutofit/>
          </a:bodyPr>
          <a:lstStyle>
            <a:lvl1pPr algn="l">
              <a:defRPr lang="it-IT" sz="3200">
                <a:solidFill>
                  <a:schemeClr val="bg1"/>
                </a:solidFill>
                <a:latin typeface="Segoe UI Semibold" pitchFamily="34" charset="0"/>
              </a:defRPr>
            </a:lvl1pPr>
          </a:lstStyle>
          <a:p>
            <a:pPr marL="0" lvl="0" algn="l"/>
            <a:r>
              <a:rPr lang="it-IT" dirty="0"/>
              <a:t>Fare clic per modificare lo stile del titolo</a:t>
            </a:r>
          </a:p>
        </p:txBody>
      </p:sp>
      <p:sp>
        <p:nvSpPr>
          <p:cNvPr id="3" name="Segnaposto contenuto 2"/>
          <p:cNvSpPr>
            <a:spLocks noGrp="1"/>
          </p:cNvSpPr>
          <p:nvPr>
            <p:ph idx="1"/>
          </p:nvPr>
        </p:nvSpPr>
        <p:spPr/>
        <p:txBody>
          <a:bodyPr/>
          <a:lstStyle>
            <a:lvl1pPr marL="342900" indent="-342900">
              <a:buClr>
                <a:srgbClr val="0196D8"/>
              </a:buClr>
              <a:buSzPct val="125000"/>
              <a:buFont typeface="Segoe UI" pitchFamily="34" charset="0"/>
              <a:buChar char="-"/>
              <a:defRPr>
                <a:solidFill>
                  <a:schemeClr val="tx1">
                    <a:lumMod val="95000"/>
                    <a:lumOff val="5000"/>
                  </a:schemeClr>
                </a:solidFill>
                <a:latin typeface="Segoe UI" pitchFamily="34" charset="0"/>
                <a:ea typeface="Segoe UI" pitchFamily="34" charset="0"/>
                <a:cs typeface="Segoe UI" pitchFamily="34" charset="0"/>
              </a:defRPr>
            </a:lvl1pPr>
            <a:lvl2pPr marL="742950" indent="-285750">
              <a:buClr>
                <a:srgbClr val="0196D8"/>
              </a:buClr>
              <a:buFont typeface="Segoe UI" pitchFamily="34" charset="0"/>
              <a:buChar char="="/>
              <a:defRPr>
                <a:solidFill>
                  <a:schemeClr val="tx1">
                    <a:lumMod val="95000"/>
                    <a:lumOff val="5000"/>
                  </a:schemeClr>
                </a:solidFill>
                <a:latin typeface="Segoe UI" pitchFamily="34" charset="0"/>
                <a:ea typeface="Segoe UI" pitchFamily="34" charset="0"/>
                <a:cs typeface="Segoe UI" pitchFamily="34" charset="0"/>
              </a:defRPr>
            </a:lvl2pPr>
            <a:lvl3pPr marL="1143000" indent="-228600">
              <a:buClr>
                <a:srgbClr val="0196D8"/>
              </a:buClr>
              <a:buFont typeface="Segoe UI" pitchFamily="34" charset="0"/>
              <a:buChar char="≡"/>
              <a:defRPr>
                <a:solidFill>
                  <a:schemeClr val="tx1">
                    <a:lumMod val="95000"/>
                    <a:lumOff val="5000"/>
                  </a:schemeClr>
                </a:solidFill>
                <a:latin typeface="Segoe UI" pitchFamily="34" charset="0"/>
                <a:ea typeface="Segoe UI" pitchFamily="34" charset="0"/>
                <a:cs typeface="Segoe UI" pitchFamily="34" charset="0"/>
              </a:defRPr>
            </a:lvl3pPr>
            <a:lvl4pPr>
              <a:defRPr>
                <a:solidFill>
                  <a:schemeClr val="tx1">
                    <a:lumMod val="95000"/>
                    <a:lumOff val="5000"/>
                  </a:schemeClr>
                </a:solidFill>
                <a:latin typeface="Segoe UI" pitchFamily="34" charset="0"/>
                <a:ea typeface="Segoe UI" pitchFamily="34" charset="0"/>
                <a:cs typeface="Segoe UI" pitchFamily="34" charset="0"/>
              </a:defRPr>
            </a:lvl4pPr>
            <a:lvl5pPr>
              <a:defRPr>
                <a:solidFill>
                  <a:schemeClr val="tx1">
                    <a:lumMod val="95000"/>
                    <a:lumOff val="5000"/>
                  </a:schemeClr>
                </a:solidFill>
                <a:latin typeface="Segoe UI" pitchFamily="34" charset="0"/>
                <a:ea typeface="Segoe UI" pitchFamily="34" charset="0"/>
                <a:cs typeface="Segoe UI"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378" y="4883995"/>
            <a:ext cx="4576378" cy="259505"/>
          </a:xfrm>
        </p:spPr>
        <p:txBody>
          <a:bodyPr tIns="0" bIns="0"/>
          <a:lstStyle>
            <a:lvl1pPr>
              <a:defRPr sz="1200">
                <a:solidFill>
                  <a:schemeClr val="tx1">
                    <a:lumMod val="95000"/>
                    <a:lumOff val="5000"/>
                  </a:schemeClr>
                </a:solidFill>
              </a:defRPr>
            </a:lvl1pPr>
          </a:lstStyle>
          <a:p>
            <a:r>
              <a:rPr lang="it-IT" dirty="0"/>
              <a:t>CTI - 9 luglio 2015</a:t>
            </a:r>
          </a:p>
        </p:txBody>
      </p:sp>
      <p:sp>
        <p:nvSpPr>
          <p:cNvPr id="5" name="Segnaposto piè di pagina 4"/>
          <p:cNvSpPr>
            <a:spLocks noGrp="1"/>
          </p:cNvSpPr>
          <p:nvPr>
            <p:ph type="ftr" sz="quarter" idx="11"/>
          </p:nvPr>
        </p:nvSpPr>
        <p:spPr>
          <a:xfrm>
            <a:off x="4567622" y="4883994"/>
            <a:ext cx="4576378" cy="259506"/>
          </a:xfrm>
        </p:spPr>
        <p:txBody>
          <a:bodyPr tIns="0" bIns="0"/>
          <a:lstStyle>
            <a:lvl1pPr>
              <a:defRPr sz="1200">
                <a:solidFill>
                  <a:schemeClr val="tx1">
                    <a:lumMod val="95000"/>
                    <a:lumOff val="5000"/>
                  </a:schemeClr>
                </a:solidFill>
              </a:defRPr>
            </a:lvl1pPr>
          </a:lstStyle>
          <a:p>
            <a:r>
              <a:rPr lang="it-IT"/>
              <a:t>Titolo della presentazione</a:t>
            </a:r>
            <a:endParaRPr lang="it-IT" dirty="0"/>
          </a:p>
        </p:txBody>
      </p:sp>
      <p:sp>
        <p:nvSpPr>
          <p:cNvPr id="8" name="Segnaposto testo 7"/>
          <p:cNvSpPr>
            <a:spLocks noGrp="1"/>
          </p:cNvSpPr>
          <p:nvPr>
            <p:ph type="body" sz="quarter" idx="13"/>
          </p:nvPr>
        </p:nvSpPr>
        <p:spPr>
          <a:xfrm>
            <a:off x="0" y="490698"/>
            <a:ext cx="9144000" cy="298854"/>
          </a:xfrm>
        </p:spPr>
        <p:txBody>
          <a:bodyPr lIns="180000" tIns="0" rIns="180000" bIns="0">
            <a:noAutofit/>
          </a:bodyPr>
          <a:lstStyle>
            <a:lvl1pPr marL="0" indent="0">
              <a:buNone/>
              <a:defRPr sz="1800">
                <a:solidFill>
                  <a:schemeClr val="bg1"/>
                </a:solidFill>
                <a:latin typeface="Segoe UI Light" pitchFamily="34" charset="0"/>
              </a:defRPr>
            </a:lvl1pPr>
            <a:lvl2pPr marL="457200" indent="0">
              <a:buNone/>
              <a:defRPr sz="1800">
                <a:solidFill>
                  <a:schemeClr val="bg1"/>
                </a:solidFill>
                <a:latin typeface="Segoe UI Light" pitchFamily="34" charset="0"/>
              </a:defRPr>
            </a:lvl2pPr>
            <a:lvl3pPr marL="914400" indent="0">
              <a:buNone/>
              <a:defRPr sz="1800">
                <a:solidFill>
                  <a:schemeClr val="bg1"/>
                </a:solidFill>
                <a:latin typeface="Segoe UI Light" pitchFamily="34" charset="0"/>
              </a:defRPr>
            </a:lvl3pPr>
            <a:lvl4pPr marL="1371600" indent="0">
              <a:buNone/>
              <a:defRPr sz="1800">
                <a:solidFill>
                  <a:schemeClr val="bg1"/>
                </a:solidFill>
                <a:latin typeface="Segoe UI Light" pitchFamily="34" charset="0"/>
              </a:defRPr>
            </a:lvl4pPr>
            <a:lvl5pPr marL="1828800" indent="0">
              <a:buNone/>
              <a:defRPr sz="1800">
                <a:solidFill>
                  <a:schemeClr val="bg1"/>
                </a:solidFill>
                <a:latin typeface="Segoe UI Light" pitchFamily="34" charset="0"/>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cxnSp>
        <p:nvCxnSpPr>
          <p:cNvPr id="20" name="Connettore 1 19"/>
          <p:cNvCxnSpPr/>
          <p:nvPr userDrawn="1"/>
        </p:nvCxnSpPr>
        <p:spPr>
          <a:xfrm>
            <a:off x="1" y="4876006"/>
            <a:ext cx="9135243" cy="0"/>
          </a:xfrm>
          <a:prstGeom prst="line">
            <a:avLst/>
          </a:prstGeom>
          <a:noFill/>
          <a:ln w="19050">
            <a:solidFill>
              <a:srgbClr val="0196D8"/>
            </a:solidFill>
          </a:ln>
        </p:spPr>
        <p:style>
          <a:lnRef idx="2">
            <a:schemeClr val="accent1">
              <a:shade val="50000"/>
            </a:schemeClr>
          </a:lnRef>
          <a:fillRef idx="1">
            <a:schemeClr val="accent1"/>
          </a:fillRef>
          <a:effectRef idx="0">
            <a:schemeClr val="accent1"/>
          </a:effectRef>
          <a:fontRef idx="minor">
            <a:schemeClr val="lt1"/>
          </a:fontRef>
        </p:style>
      </p:cxnSp>
      <p:sp>
        <p:nvSpPr>
          <p:cNvPr id="21" name="Ovale 20"/>
          <p:cNvSpPr/>
          <p:nvPr userDrawn="1"/>
        </p:nvSpPr>
        <p:spPr>
          <a:xfrm>
            <a:off x="4298400" y="4801627"/>
            <a:ext cx="547200" cy="546629"/>
          </a:xfrm>
          <a:prstGeom prst="ellipse">
            <a:avLst/>
          </a:prstGeom>
          <a:solidFill>
            <a:srgbClr val="0196D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44000" rtlCol="0" anchor="b" anchorCtr="0"/>
          <a:lstStyle/>
          <a:p>
            <a:pPr lvl="0" algn="ctr"/>
            <a:fld id="{4E3589E4-02D2-4356-926F-E6FD6AF3E53E}" type="slidenum">
              <a:rPr lang="it-IT" sz="2000" smtClean="0">
                <a:latin typeface="Segoe UI" pitchFamily="34" charset="0"/>
                <a:ea typeface="Segoe UI" pitchFamily="34" charset="0"/>
                <a:cs typeface="Segoe UI" pitchFamily="34" charset="0"/>
              </a:rPr>
              <a:t>‹N›</a:t>
            </a:fld>
            <a:endParaRPr lang="it-IT" sz="2000" dirty="0">
              <a:latin typeface="Segoe UI" pitchFamily="34" charset="0"/>
              <a:ea typeface="Segoe UI" pitchFamily="34" charset="0"/>
              <a:cs typeface="Segoe U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dirty="0">
                <a:solidFill>
                  <a:prstClr val="black"/>
                </a:solidFill>
              </a:rPr>
              <a:t>CTI - 9 luglio 2015</a:t>
            </a:r>
          </a:p>
        </p:txBody>
      </p:sp>
      <p:sp>
        <p:nvSpPr>
          <p:cNvPr id="6" name="Segnaposto piè di pagina 5"/>
          <p:cNvSpPr>
            <a:spLocks noGrp="1"/>
          </p:cNvSpPr>
          <p:nvPr>
            <p:ph type="ftr" sz="quarter" idx="11"/>
          </p:nvPr>
        </p:nvSpPr>
        <p:spPr/>
        <p:txBody>
          <a:bodyPr/>
          <a:lstStyle/>
          <a:p>
            <a:r>
              <a:rPr lang="it-IT">
                <a:solidFill>
                  <a:prstClr val="black"/>
                </a:solidFill>
              </a:rPr>
              <a:t>Titolo della presentazione</a:t>
            </a: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82784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dirty="0">
                <a:solidFill>
                  <a:prstClr val="black"/>
                </a:solidFill>
              </a:rPr>
              <a:t>CTI - 9 luglio 2015</a:t>
            </a:r>
          </a:p>
        </p:txBody>
      </p:sp>
      <p:sp>
        <p:nvSpPr>
          <p:cNvPr id="6" name="Segnaposto piè di pagina 5"/>
          <p:cNvSpPr>
            <a:spLocks noGrp="1"/>
          </p:cNvSpPr>
          <p:nvPr>
            <p:ph type="ftr" sz="quarter" idx="11"/>
          </p:nvPr>
        </p:nvSpPr>
        <p:spPr/>
        <p:txBody>
          <a:bodyPr/>
          <a:lstStyle/>
          <a:p>
            <a:r>
              <a:rPr lang="it-IT">
                <a:solidFill>
                  <a:prstClr val="black"/>
                </a:solidFill>
              </a:rPr>
              <a:t>Titolo della presentazione</a:t>
            </a:r>
          </a:p>
        </p:txBody>
      </p:sp>
      <p:sp>
        <p:nvSpPr>
          <p:cNvPr id="7" name="Segnaposto numero diapositiva 6"/>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134832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dirty="0">
                <a:solidFill>
                  <a:prstClr val="black"/>
                </a:solidFill>
              </a:rPr>
              <a:t>CTI - 9 luglio 2015</a:t>
            </a:r>
          </a:p>
        </p:txBody>
      </p:sp>
      <p:sp>
        <p:nvSpPr>
          <p:cNvPr id="5" name="Segnaposto piè di pagina 4"/>
          <p:cNvSpPr>
            <a:spLocks noGrp="1"/>
          </p:cNvSpPr>
          <p:nvPr>
            <p:ph type="ftr" sz="quarter" idx="11"/>
          </p:nvPr>
        </p:nvSpPr>
        <p:spPr/>
        <p:txBody>
          <a:bodyPr/>
          <a:lstStyle/>
          <a:p>
            <a:r>
              <a:rPr lang="it-IT">
                <a:solidFill>
                  <a:prstClr val="black"/>
                </a:solidFill>
              </a:rPr>
              <a:t>Titolo della presentazione</a:t>
            </a: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405552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dirty="0">
                <a:solidFill>
                  <a:prstClr val="black"/>
                </a:solidFill>
              </a:rPr>
              <a:t>CTI - 9 luglio 2015</a:t>
            </a:r>
          </a:p>
        </p:txBody>
      </p:sp>
      <p:sp>
        <p:nvSpPr>
          <p:cNvPr id="5" name="Segnaposto piè di pagina 4"/>
          <p:cNvSpPr>
            <a:spLocks noGrp="1"/>
          </p:cNvSpPr>
          <p:nvPr>
            <p:ph type="ftr" sz="quarter" idx="11"/>
          </p:nvPr>
        </p:nvSpPr>
        <p:spPr/>
        <p:txBody>
          <a:bodyPr/>
          <a:lstStyle/>
          <a:p>
            <a:r>
              <a:rPr lang="it-IT">
                <a:solidFill>
                  <a:prstClr val="black"/>
                </a:solidFill>
              </a:rPr>
              <a:t>Titolo della presentazione</a:t>
            </a:r>
          </a:p>
        </p:txBody>
      </p:sp>
      <p:sp>
        <p:nvSpPr>
          <p:cNvPr id="6" name="Segnaposto numero diapositiva 5"/>
          <p:cNvSpPr>
            <a:spLocks noGrp="1"/>
          </p:cNvSpPr>
          <p:nvPr>
            <p:ph type="sldNum" sz="quarter" idx="12"/>
          </p:nvPr>
        </p:nvSpPr>
        <p:spPr/>
        <p:txBody>
          <a:bodyPr/>
          <a:lstStyle/>
          <a:p>
            <a:fld id="{E7A41E1B-4F70-4964-A407-84C68BE8251C}"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96990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84415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endParaRPr lang="it-IT" altLang="it-IT">
              <a:solidFill>
                <a:prstClr val="black"/>
              </a:solidFill>
            </a:endParaRPr>
          </a:p>
        </p:txBody>
      </p:sp>
      <p:sp>
        <p:nvSpPr>
          <p:cNvPr id="4" name="Rectangle 4"/>
          <p:cNvSpPr>
            <a:spLocks noChangeArrowheads="1"/>
          </p:cNvSpPr>
          <p:nvPr/>
        </p:nvSpPr>
        <p:spPr bwMode="auto">
          <a:xfrm>
            <a:off x="0" y="4624387"/>
            <a:ext cx="9144000" cy="8215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endParaRPr lang="it-IT" altLang="it-IT">
              <a:solidFill>
                <a:prstClr val="black"/>
              </a:solidFill>
            </a:endParaRPr>
          </a:p>
        </p:txBody>
      </p:sp>
      <p:pic>
        <p:nvPicPr>
          <p:cNvPr id="5" name="Picture 5" descr="Logo x window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4754167"/>
            <a:ext cx="194945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685800" y="1597819"/>
            <a:ext cx="7772400" cy="1102519"/>
          </a:xfrm>
          <a:prstGeom prst="rect">
            <a:avLst/>
          </a:prstGeom>
        </p:spPr>
        <p:txBody>
          <a:bodyPr/>
          <a:lstStyle>
            <a:lvl1pPr>
              <a:defRPr>
                <a:solidFill>
                  <a:srgbClr val="CC0000"/>
                </a:solidFill>
              </a:defRPr>
            </a:lvl1pPr>
          </a:lstStyle>
          <a:p>
            <a:r>
              <a:rPr lang="it-IT"/>
              <a:t>Titolo del modulo</a:t>
            </a:r>
          </a:p>
        </p:txBody>
      </p:sp>
    </p:spTree>
    <p:extLst>
      <p:ext uri="{BB962C8B-B14F-4D97-AF65-F5344CB8AC3E}">
        <p14:creationId xmlns:p14="http://schemas.microsoft.com/office/powerpoint/2010/main" val="415282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dirty="0"/>
              <a:t>CTI - 9 luglio 2015</a:t>
            </a:r>
          </a:p>
        </p:txBody>
      </p:sp>
      <p:sp>
        <p:nvSpPr>
          <p:cNvPr id="5" name="Segnaposto piè di pagina 4"/>
          <p:cNvSpPr>
            <a:spLocks noGrp="1"/>
          </p:cNvSpPr>
          <p:nvPr>
            <p:ph type="ftr" sz="quarter" idx="11"/>
          </p:nvPr>
        </p:nvSpPr>
        <p:spPr/>
        <p:txBody>
          <a:bodyPr/>
          <a:lstStyle/>
          <a:p>
            <a:r>
              <a:rPr lang="it-IT"/>
              <a:t>Titolo della presentazione</a:t>
            </a:r>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dirty="0"/>
              <a:t>CTI - 9 luglio 2015</a:t>
            </a:r>
          </a:p>
        </p:txBody>
      </p:sp>
      <p:sp>
        <p:nvSpPr>
          <p:cNvPr id="6" name="Segnaposto piè di pagina 5"/>
          <p:cNvSpPr>
            <a:spLocks noGrp="1"/>
          </p:cNvSpPr>
          <p:nvPr>
            <p:ph type="ftr" sz="quarter" idx="11"/>
          </p:nvPr>
        </p:nvSpPr>
        <p:spPr/>
        <p:txBody>
          <a:bodyPr/>
          <a:lstStyle/>
          <a:p>
            <a:r>
              <a:rPr lang="it-IT"/>
              <a:t>Titolo della presentazione</a:t>
            </a:r>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dirty="0"/>
              <a:t>CTI - 9 luglio 2015</a:t>
            </a:r>
          </a:p>
        </p:txBody>
      </p:sp>
      <p:sp>
        <p:nvSpPr>
          <p:cNvPr id="8" name="Segnaposto piè di pagina 7"/>
          <p:cNvSpPr>
            <a:spLocks noGrp="1"/>
          </p:cNvSpPr>
          <p:nvPr>
            <p:ph type="ftr" sz="quarter" idx="11"/>
          </p:nvPr>
        </p:nvSpPr>
        <p:spPr/>
        <p:txBody>
          <a:bodyPr/>
          <a:lstStyle/>
          <a:p>
            <a:r>
              <a:rPr lang="it-IT"/>
              <a:t>Titolo della presentazione</a:t>
            </a:r>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dirty="0"/>
              <a:t>CTI - 9 luglio 2015</a:t>
            </a:r>
          </a:p>
        </p:txBody>
      </p:sp>
      <p:sp>
        <p:nvSpPr>
          <p:cNvPr id="4" name="Segnaposto piè di pagina 3"/>
          <p:cNvSpPr>
            <a:spLocks noGrp="1"/>
          </p:cNvSpPr>
          <p:nvPr>
            <p:ph type="ftr" sz="quarter" idx="11"/>
          </p:nvPr>
        </p:nvSpPr>
        <p:spPr/>
        <p:txBody>
          <a:bodyPr/>
          <a:lstStyle/>
          <a:p>
            <a:r>
              <a:rPr lang="it-IT"/>
              <a:t>Titolo della presentazione</a:t>
            </a:r>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dirty="0"/>
              <a:t>Comitato per le tecnologie dell’informazione - 9 luglio 2015</a:t>
            </a:r>
          </a:p>
        </p:txBody>
      </p:sp>
      <p:sp>
        <p:nvSpPr>
          <p:cNvPr id="3" name="Segnaposto piè di pagina 2"/>
          <p:cNvSpPr>
            <a:spLocks noGrp="1"/>
          </p:cNvSpPr>
          <p:nvPr>
            <p:ph type="ftr" sz="quarter" idx="11"/>
          </p:nvPr>
        </p:nvSpPr>
        <p:spPr/>
        <p:txBody>
          <a:bodyPr/>
          <a:lstStyle/>
          <a:p>
            <a:r>
              <a:rPr lang="it-IT"/>
              <a:t>Titolo della presentazione</a:t>
            </a:r>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dirty="0"/>
              <a:t>CTI - 9 luglio 2015</a:t>
            </a:r>
          </a:p>
        </p:txBody>
      </p:sp>
      <p:sp>
        <p:nvSpPr>
          <p:cNvPr id="6" name="Segnaposto piè di pagina 5"/>
          <p:cNvSpPr>
            <a:spLocks noGrp="1"/>
          </p:cNvSpPr>
          <p:nvPr>
            <p:ph type="ftr" sz="quarter" idx="11"/>
          </p:nvPr>
        </p:nvSpPr>
        <p:spPr/>
        <p:txBody>
          <a:bodyPr/>
          <a:lstStyle/>
          <a:p>
            <a:r>
              <a:rPr lang="it-IT"/>
              <a:t>Titolo della presentazione</a:t>
            </a:r>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dirty="0"/>
              <a:t>CTI - 9 luglio 2015</a:t>
            </a:r>
          </a:p>
        </p:txBody>
      </p:sp>
      <p:sp>
        <p:nvSpPr>
          <p:cNvPr id="6" name="Segnaposto piè di pagina 5"/>
          <p:cNvSpPr>
            <a:spLocks noGrp="1"/>
          </p:cNvSpPr>
          <p:nvPr>
            <p:ph type="ftr" sz="quarter" idx="11"/>
          </p:nvPr>
        </p:nvSpPr>
        <p:spPr/>
        <p:txBody>
          <a:bodyPr/>
          <a:lstStyle/>
          <a:p>
            <a:r>
              <a:rPr lang="it-IT"/>
              <a:t>Titolo della presentazione</a:t>
            </a:r>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0" y="4948015"/>
            <a:ext cx="4572000" cy="195485"/>
          </a:xfrm>
          <a:prstGeom prst="rect">
            <a:avLst/>
          </a:prstGeom>
        </p:spPr>
        <p:txBody>
          <a:bodyPr vert="horz" lIns="91440" tIns="45720" rIns="91440" bIns="45720" rtlCol="0" anchor="ctr"/>
          <a:lstStyle>
            <a:lvl1pPr algn="l">
              <a:defRPr sz="1100">
                <a:solidFill>
                  <a:schemeClr val="tx1"/>
                </a:solidFill>
                <a:latin typeface="Segoe UI Light" pitchFamily="34" charset="0"/>
                <a:ea typeface="Segoe UI" pitchFamily="34" charset="0"/>
                <a:cs typeface="Segoe UI" pitchFamily="34" charset="0"/>
              </a:defRPr>
            </a:lvl1pPr>
          </a:lstStyle>
          <a:p>
            <a:endParaRPr lang="it-IT" dirty="0"/>
          </a:p>
        </p:txBody>
      </p:sp>
      <p:sp>
        <p:nvSpPr>
          <p:cNvPr id="5" name="Segnaposto piè di pagina 4"/>
          <p:cNvSpPr>
            <a:spLocks noGrp="1"/>
          </p:cNvSpPr>
          <p:nvPr>
            <p:ph type="ftr" sz="quarter" idx="3"/>
          </p:nvPr>
        </p:nvSpPr>
        <p:spPr>
          <a:xfrm>
            <a:off x="4572000" y="4955124"/>
            <a:ext cx="4572000" cy="188376"/>
          </a:xfrm>
          <a:prstGeom prst="rect">
            <a:avLst/>
          </a:prstGeom>
        </p:spPr>
        <p:txBody>
          <a:bodyPr vert="horz" lIns="91440" tIns="45720" rIns="91440" bIns="45720" rtlCol="0" anchor="ctr"/>
          <a:lstStyle>
            <a:lvl1pPr algn="r">
              <a:defRPr sz="1100">
                <a:solidFill>
                  <a:schemeClr val="tx1"/>
                </a:solidFill>
                <a:latin typeface="Segoe UI Light" pitchFamily="34" charset="0"/>
                <a:ea typeface="Segoe UI" pitchFamily="34" charset="0"/>
                <a:cs typeface="Segoe UI" pitchFamily="34" charset="0"/>
              </a:defRPr>
            </a:lvl1pPr>
          </a:lstStyle>
          <a:p>
            <a:r>
              <a:rPr lang="it-IT" dirty="0"/>
              <a:t>Titolo della presentazione</a:t>
            </a:r>
          </a:p>
        </p:txBody>
      </p:sp>
      <p:sp>
        <p:nvSpPr>
          <p:cNvPr id="6" name="Segnaposto numero diapositiva 5"/>
          <p:cNvSpPr>
            <a:spLocks noGrp="1"/>
          </p:cNvSpPr>
          <p:nvPr>
            <p:ph type="sldNum" sz="quarter" idx="4"/>
          </p:nvPr>
        </p:nvSpPr>
        <p:spPr>
          <a:xfrm>
            <a:off x="3505200" y="4948015"/>
            <a:ext cx="2133600" cy="195485"/>
          </a:xfrm>
          <a:prstGeom prst="rect">
            <a:avLst/>
          </a:prstGeom>
        </p:spPr>
        <p:txBody>
          <a:bodyPr vert="horz" lIns="91440" tIns="45720" rIns="91440" bIns="45720" rtlCol="0" anchor="ctr"/>
          <a:lstStyle>
            <a:lvl1pPr algn="ctr">
              <a:defRPr sz="1100">
                <a:solidFill>
                  <a:schemeClr val="tx1"/>
                </a:solidFill>
                <a:latin typeface="Segoe UI Light" pitchFamily="34" charset="0"/>
                <a:ea typeface="Segoe UI" pitchFamily="34" charset="0"/>
                <a:cs typeface="Segoe UI" pitchFamily="34" charset="0"/>
              </a:defRPr>
            </a:lvl1pPr>
          </a:lstStyle>
          <a:p>
            <a:fld id="{E7A41E1B-4F70-4964-A407-84C68BE8251C}"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0" y="4948015"/>
            <a:ext cx="4572000" cy="195485"/>
          </a:xfrm>
          <a:prstGeom prst="rect">
            <a:avLst/>
          </a:prstGeom>
        </p:spPr>
        <p:txBody>
          <a:bodyPr vert="horz" lIns="91440" tIns="45720" rIns="91440" bIns="45720" rtlCol="0" anchor="ctr"/>
          <a:lstStyle>
            <a:lvl1pPr algn="l">
              <a:defRPr sz="1100">
                <a:solidFill>
                  <a:schemeClr val="tx1"/>
                </a:solidFill>
                <a:latin typeface="Segoe UI Light" pitchFamily="34" charset="0"/>
                <a:ea typeface="Segoe UI" pitchFamily="34" charset="0"/>
                <a:cs typeface="Segoe UI" pitchFamily="34" charset="0"/>
              </a:defRPr>
            </a:lvl1pPr>
          </a:lstStyle>
          <a:p>
            <a:endParaRPr lang="it-IT" dirty="0">
              <a:solidFill>
                <a:prstClr val="black"/>
              </a:solidFill>
            </a:endParaRPr>
          </a:p>
        </p:txBody>
      </p:sp>
      <p:sp>
        <p:nvSpPr>
          <p:cNvPr id="5" name="Segnaposto piè di pagina 4"/>
          <p:cNvSpPr>
            <a:spLocks noGrp="1"/>
          </p:cNvSpPr>
          <p:nvPr>
            <p:ph type="ftr" sz="quarter" idx="3"/>
          </p:nvPr>
        </p:nvSpPr>
        <p:spPr>
          <a:xfrm>
            <a:off x="4572000" y="4955124"/>
            <a:ext cx="4572000" cy="188376"/>
          </a:xfrm>
          <a:prstGeom prst="rect">
            <a:avLst/>
          </a:prstGeom>
        </p:spPr>
        <p:txBody>
          <a:bodyPr vert="horz" lIns="91440" tIns="45720" rIns="91440" bIns="45720" rtlCol="0" anchor="ctr"/>
          <a:lstStyle>
            <a:lvl1pPr algn="r">
              <a:defRPr sz="1100">
                <a:solidFill>
                  <a:schemeClr val="tx1"/>
                </a:solidFill>
                <a:latin typeface="Segoe UI Light" pitchFamily="34" charset="0"/>
                <a:ea typeface="Segoe UI" pitchFamily="34" charset="0"/>
                <a:cs typeface="Segoe UI" pitchFamily="34" charset="0"/>
              </a:defRPr>
            </a:lvl1pPr>
          </a:lstStyle>
          <a:p>
            <a:r>
              <a:rPr lang="it-IT" dirty="0">
                <a:solidFill>
                  <a:prstClr val="black"/>
                </a:solidFill>
              </a:rPr>
              <a:t>Titolo della presentazione</a:t>
            </a:r>
          </a:p>
        </p:txBody>
      </p:sp>
      <p:sp>
        <p:nvSpPr>
          <p:cNvPr id="6" name="Segnaposto numero diapositiva 5"/>
          <p:cNvSpPr>
            <a:spLocks noGrp="1"/>
          </p:cNvSpPr>
          <p:nvPr>
            <p:ph type="sldNum" sz="quarter" idx="4"/>
          </p:nvPr>
        </p:nvSpPr>
        <p:spPr>
          <a:xfrm>
            <a:off x="3505200" y="4948015"/>
            <a:ext cx="2133600" cy="195485"/>
          </a:xfrm>
          <a:prstGeom prst="rect">
            <a:avLst/>
          </a:prstGeom>
        </p:spPr>
        <p:txBody>
          <a:bodyPr vert="horz" lIns="91440" tIns="45720" rIns="91440" bIns="45720" rtlCol="0" anchor="ctr"/>
          <a:lstStyle>
            <a:lvl1pPr algn="ctr">
              <a:defRPr sz="1100">
                <a:solidFill>
                  <a:schemeClr val="tx1"/>
                </a:solidFill>
                <a:latin typeface="Segoe UI Light" pitchFamily="34" charset="0"/>
                <a:ea typeface="Segoe UI" pitchFamily="34" charset="0"/>
                <a:cs typeface="Segoe UI" pitchFamily="34" charset="0"/>
              </a:defRPr>
            </a:lvl1pPr>
          </a:lstStyle>
          <a:p>
            <a:fld id="{E7A41E1B-4F70-4964-A407-84C68BE8251C}" type="slidenum">
              <a:rPr lang="it-IT" smtClean="0">
                <a:solidFill>
                  <a:prstClr val="black"/>
                </a:solidFill>
              </a:rPr>
              <a:pPr/>
              <a:t>‹N›</a:t>
            </a:fld>
            <a:endParaRPr lang="it-IT" dirty="0">
              <a:solidFill>
                <a:prstClr val="black"/>
              </a:solidFill>
            </a:endParaRPr>
          </a:p>
        </p:txBody>
      </p:sp>
    </p:spTree>
    <p:extLst>
      <p:ext uri="{BB962C8B-B14F-4D97-AF65-F5344CB8AC3E}">
        <p14:creationId xmlns:p14="http://schemas.microsoft.com/office/powerpoint/2010/main" val="30097120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brocardi.it/dizionario/2170.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10173"/>
            <a:ext cx="9144000" cy="1045845"/>
          </a:xfrm>
        </p:spPr>
        <p:txBody>
          <a:bodyPr anchor="ctr" anchorCtr="0">
            <a:noAutofit/>
          </a:bodyPr>
          <a:lstStyle/>
          <a:p>
            <a:pPr lvl="0">
              <a:spcBef>
                <a:spcPts val="0"/>
              </a:spcBef>
              <a:defRPr/>
            </a:pPr>
            <a:br>
              <a:rPr lang="it-IT" sz="2000" b="1" dirty="0">
                <a:solidFill>
                  <a:srgbClr val="4032F8"/>
                </a:solidFill>
                <a:effectLst>
                  <a:outerShdw blurRad="38100" dist="38100" dir="2700000" algn="tl">
                    <a:srgbClr val="C0C0C0"/>
                  </a:outerShdw>
                </a:effectLst>
                <a:latin typeface="Verdana" pitchFamily="34" charset="0"/>
                <a:sym typeface="Tahoma Negreta" charset="0"/>
              </a:rPr>
            </a:br>
            <a:r>
              <a:rPr lang="it-IT" sz="2000" b="1" dirty="0">
                <a:solidFill>
                  <a:srgbClr val="4032F8"/>
                </a:solidFill>
                <a:effectLst>
                  <a:outerShdw blurRad="38100" dist="38100" dir="2700000" algn="tl">
                    <a:srgbClr val="C0C0C0"/>
                  </a:outerShdw>
                </a:effectLst>
                <a:latin typeface="Verdana" pitchFamily="34" charset="0"/>
                <a:sym typeface="Tahoma Negreta" charset="0"/>
              </a:rPr>
              <a:t>Le decisioni dell’Arbitro:</a:t>
            </a:r>
            <a:br>
              <a:rPr lang="it-IT" sz="2000" b="1" dirty="0">
                <a:solidFill>
                  <a:srgbClr val="4032F8"/>
                </a:solidFill>
                <a:effectLst>
                  <a:outerShdw blurRad="38100" dist="38100" dir="2700000" algn="tl">
                    <a:srgbClr val="C0C0C0"/>
                  </a:outerShdw>
                </a:effectLst>
                <a:latin typeface="Verdana" pitchFamily="34" charset="0"/>
                <a:sym typeface="Tahoma Negreta" charset="0"/>
              </a:rPr>
            </a:br>
            <a:r>
              <a:rPr lang="it-IT" sz="2000" b="1" dirty="0">
                <a:solidFill>
                  <a:srgbClr val="4032F8"/>
                </a:solidFill>
                <a:effectLst>
                  <a:outerShdw blurRad="38100" dist="38100" dir="2700000" algn="tl">
                    <a:srgbClr val="C0C0C0"/>
                  </a:outerShdw>
                </a:effectLst>
                <a:latin typeface="Verdana" pitchFamily="34" charset="0"/>
                <a:sym typeface="Tahoma Negreta" charset="0"/>
              </a:rPr>
              <a:t>usura, anatocismo e clausola </a:t>
            </a:r>
            <a:r>
              <a:rPr lang="it-IT" sz="2000" b="1" i="1" dirty="0" err="1">
                <a:solidFill>
                  <a:srgbClr val="4032F8"/>
                </a:solidFill>
                <a:effectLst>
                  <a:outerShdw blurRad="38100" dist="38100" dir="2700000" algn="tl">
                    <a:srgbClr val="C0C0C0"/>
                  </a:outerShdw>
                </a:effectLst>
                <a:latin typeface="Verdana" pitchFamily="34" charset="0"/>
                <a:sym typeface="Tahoma Negreta" charset="0"/>
              </a:rPr>
              <a:t>floor</a:t>
            </a:r>
            <a:br>
              <a:rPr lang="it-IT" sz="2000" b="1" dirty="0">
                <a:solidFill>
                  <a:srgbClr val="4032F8"/>
                </a:solidFill>
                <a:effectLst>
                  <a:outerShdw blurRad="38100" dist="38100" dir="2700000" algn="tl">
                    <a:srgbClr val="C0C0C0"/>
                  </a:outerShdw>
                </a:effectLst>
                <a:latin typeface="Verdana" pitchFamily="34" charset="0"/>
                <a:sym typeface="Tahoma Negreta" charset="0"/>
              </a:rPr>
            </a:br>
            <a:endParaRPr lang="it-IT" sz="2000" b="1" dirty="0">
              <a:solidFill>
                <a:srgbClr val="4032F8"/>
              </a:solidFill>
              <a:effectLst>
                <a:outerShdw blurRad="38100" dist="38100" dir="2700000" algn="tl">
                  <a:srgbClr val="C0C0C0"/>
                </a:outerShdw>
              </a:effectLst>
              <a:latin typeface="Verdana" pitchFamily="34" charset="0"/>
            </a:endParaRPr>
          </a:p>
        </p:txBody>
      </p:sp>
      <p:sp>
        <p:nvSpPr>
          <p:cNvPr id="5" name="Titolo 1"/>
          <p:cNvSpPr txBox="1">
            <a:spLocks/>
          </p:cNvSpPr>
          <p:nvPr/>
        </p:nvSpPr>
        <p:spPr>
          <a:xfrm>
            <a:off x="381001" y="3221567"/>
            <a:ext cx="8286750" cy="1698776"/>
          </a:xfrm>
          <a:prstGeom prst="rect">
            <a:avLst/>
          </a:prstGeom>
        </p:spPr>
        <p:txBody>
          <a:bodyPr vert="horz" lIns="0" tIns="0" rIns="0" bIns="72000" rtlCol="0" anchor="ctr" anchorCtr="0">
            <a:normAutofit/>
          </a:bodyPr>
          <a:lstStyle>
            <a:lvl1pPr algn="ctr" defTabSz="914400" rtl="0" eaLnBrk="1" latinLnBrk="0" hangingPunct="1">
              <a:spcBef>
                <a:spcPct val="0"/>
              </a:spcBef>
              <a:buNone/>
              <a:defRPr sz="3600" kern="1200">
                <a:solidFill>
                  <a:schemeClr val="tx1">
                    <a:lumMod val="95000"/>
                    <a:lumOff val="5000"/>
                  </a:schemeClr>
                </a:solidFill>
                <a:latin typeface="Segoe UI Light" pitchFamily="34" charset="0"/>
                <a:ea typeface="+mj-ea"/>
                <a:cs typeface="+mj-cs"/>
              </a:defRPr>
            </a:lvl1pPr>
          </a:lstStyle>
          <a:p>
            <a:r>
              <a:rPr lang="it-IT" sz="2800" b="1" dirty="0">
                <a:solidFill>
                  <a:srgbClr val="0070C0"/>
                </a:solidFill>
              </a:rPr>
              <a:t>Giovanni Nesti</a:t>
            </a:r>
            <a:endParaRPr lang="it-IT" sz="2400" b="1" dirty="0">
              <a:solidFill>
                <a:srgbClr val="0070C0"/>
              </a:solidFill>
              <a:effectLst>
                <a:outerShdw blurRad="38100" dist="38100" dir="2700000" algn="tl">
                  <a:srgbClr val="000000">
                    <a:alpha val="43137"/>
                  </a:srgbClr>
                </a:outerShdw>
              </a:effectLst>
            </a:endParaRPr>
          </a:p>
          <a:p>
            <a:r>
              <a:rPr lang="it-IT" sz="2400" b="1" dirty="0">
                <a:solidFill>
                  <a:srgbClr val="0070C0"/>
                </a:solidFill>
              </a:rPr>
              <a:t>Banca d’Italia – Sede di Bologna</a:t>
            </a:r>
          </a:p>
          <a:p>
            <a:r>
              <a:rPr lang="it-IT" sz="2400" b="1" dirty="0">
                <a:solidFill>
                  <a:srgbClr val="0070C0"/>
                </a:solidFill>
              </a:rPr>
              <a:t>Segreteria Tecnica dell’Arbitro Bancario Finanziario</a:t>
            </a:r>
          </a:p>
        </p:txBody>
      </p:sp>
      <p:sp>
        <p:nvSpPr>
          <p:cNvPr id="7" name="Titolo 1"/>
          <p:cNvSpPr txBox="1">
            <a:spLocks/>
          </p:cNvSpPr>
          <p:nvPr/>
        </p:nvSpPr>
        <p:spPr>
          <a:xfrm>
            <a:off x="0" y="-4394"/>
            <a:ext cx="9144000" cy="864204"/>
          </a:xfrm>
          <a:prstGeom prst="rect">
            <a:avLst/>
          </a:prstGeom>
          <a:solidFill>
            <a:schemeClr val="accent4">
              <a:lumMod val="40000"/>
              <a:lumOff val="60000"/>
            </a:schemeClr>
          </a:solidFill>
        </p:spPr>
        <p:txBody>
          <a:bodyPr vert="horz" lIns="91440" tIns="45720" rIns="91440" bIns="45720" rtlCol="0" anchor="ctr">
            <a:noAutofit/>
          </a:bodyPr>
          <a:lstStyle>
            <a:defPPr>
              <a:defRPr lang="it-IT"/>
            </a:defPPr>
            <a:lvl1pPr algn="ctr">
              <a:spcBef>
                <a:spcPct val="0"/>
              </a:spcBef>
              <a:buNone/>
              <a:defRPr sz="3600" b="1">
                <a:solidFill>
                  <a:srgbClr val="003399"/>
                </a:solidFill>
                <a:latin typeface="+mj-lt"/>
                <a:ea typeface="+mj-ea"/>
                <a:cs typeface="+mj-cs"/>
              </a:defRPr>
            </a:lvl1pPr>
          </a:lstStyle>
          <a:p>
            <a:r>
              <a:rPr lang="it-IT" sz="2800" b="0" dirty="0">
                <a:solidFill>
                  <a:srgbClr val="0070C0"/>
                </a:solidFill>
              </a:rPr>
              <a:t>Ferrara, 25 novembre 2019</a:t>
            </a:r>
            <a:endParaRPr lang="it-IT" sz="2800" b="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020" y="1676400"/>
            <a:ext cx="1704762" cy="91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magin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599" y="1856018"/>
            <a:ext cx="2143125" cy="55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74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Delibera CICR </a:t>
            </a:r>
          </a:p>
          <a:p>
            <a:pPr>
              <a:defRPr/>
            </a:pPr>
            <a:r>
              <a:rPr lang="it-IT" sz="3600" b="1" dirty="0">
                <a:solidFill>
                  <a:srgbClr val="003399"/>
                </a:solidFill>
              </a:rPr>
              <a:t>(D.M. n. 343/2016) </a:t>
            </a:r>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
        <p:nvSpPr>
          <p:cNvPr id="4" name="Rettangolo 3"/>
          <p:cNvSpPr/>
          <p:nvPr/>
        </p:nvSpPr>
        <p:spPr>
          <a:xfrm>
            <a:off x="-77821" y="1124543"/>
            <a:ext cx="8651132" cy="3228576"/>
          </a:xfrm>
          <a:prstGeom prst="rect">
            <a:avLst/>
          </a:prstGeom>
        </p:spPr>
        <p:txBody>
          <a:bodyPr wrap="square">
            <a:spAutoFit/>
          </a:bodyPr>
          <a:lstStyle/>
          <a:p>
            <a:pPr lvl="1" algn="just" eaLnBrk="0" fontAlgn="base" hangingPunct="0">
              <a:lnSpc>
                <a:spcPct val="90000"/>
              </a:lnSpc>
              <a:spcBef>
                <a:spcPct val="20000"/>
              </a:spcBef>
              <a:spcAft>
                <a:spcPts val="600"/>
              </a:spcAft>
              <a:buClr>
                <a:srgbClr val="CC0000"/>
              </a:buClr>
              <a:defRPr/>
            </a:pPr>
            <a:r>
              <a:rPr lang="it-IT" b="1" dirty="0">
                <a:solidFill>
                  <a:srgbClr val="333399"/>
                </a:solidFill>
                <a:latin typeface="Verdana"/>
              </a:rPr>
              <a:t>Il  «</a:t>
            </a:r>
            <a:r>
              <a:rPr lang="el-GR" b="1" dirty="0">
                <a:solidFill>
                  <a:srgbClr val="333399"/>
                </a:solidFill>
                <a:latin typeface="Verdana"/>
              </a:rPr>
              <a:t>Δ</a:t>
            </a:r>
            <a:r>
              <a:rPr lang="it-IT" b="1" dirty="0">
                <a:solidFill>
                  <a:srgbClr val="333399"/>
                </a:solidFill>
                <a:latin typeface="Verdana"/>
              </a:rPr>
              <a:t>» fra la legge e la delibera</a:t>
            </a:r>
          </a:p>
          <a:p>
            <a:pPr lvl="1" algn="just" eaLnBrk="0" fontAlgn="base" hangingPunct="0">
              <a:lnSpc>
                <a:spcPct val="90000"/>
              </a:lnSpc>
              <a:spcBef>
                <a:spcPct val="20000"/>
              </a:spcBef>
              <a:spcAft>
                <a:spcPts val="600"/>
              </a:spcAft>
              <a:buClr>
                <a:srgbClr val="CC0000"/>
              </a:buClr>
              <a:defRPr/>
            </a:pPr>
            <a:r>
              <a:rPr lang="it-IT" sz="1600" dirty="0">
                <a:solidFill>
                  <a:srgbClr val="333399"/>
                </a:solidFill>
                <a:latin typeface="Verdana"/>
              </a:rPr>
              <a:t>La delibera: </a:t>
            </a:r>
          </a:p>
          <a:p>
            <a:pPr marL="800100" lvl="1" indent="-342900" algn="just" eaLnBrk="0" fontAlgn="base" hangingPunct="0">
              <a:lnSpc>
                <a:spcPct val="90000"/>
              </a:lnSpc>
              <a:spcBef>
                <a:spcPct val="20000"/>
              </a:spcBef>
              <a:spcAft>
                <a:spcPts val="600"/>
              </a:spcAft>
              <a:buClr>
                <a:srgbClr val="CC0000"/>
              </a:buClr>
              <a:buFont typeface="Wingdings" pitchFamily="2" charset="2"/>
              <a:buChar char="§"/>
              <a:defRPr/>
            </a:pPr>
            <a:r>
              <a:rPr lang="it-IT" sz="1400" dirty="0">
                <a:solidFill>
                  <a:srgbClr val="FF0000"/>
                </a:solidFill>
                <a:latin typeface="Verdana"/>
              </a:rPr>
              <a:t>richiede </a:t>
            </a:r>
            <a:r>
              <a:rPr lang="it-IT" sz="1400" dirty="0">
                <a:solidFill>
                  <a:srgbClr val="333399"/>
                </a:solidFill>
                <a:latin typeface="Verdana"/>
              </a:rPr>
              <a:t>la</a:t>
            </a:r>
            <a:r>
              <a:rPr lang="it-IT" sz="1400" dirty="0">
                <a:solidFill>
                  <a:srgbClr val="FF0000"/>
                </a:solidFill>
                <a:latin typeface="Verdana"/>
              </a:rPr>
              <a:t> contabilizzazione separata </a:t>
            </a:r>
            <a:r>
              <a:rPr lang="it-IT" sz="1400" dirty="0">
                <a:solidFill>
                  <a:srgbClr val="333399"/>
                </a:solidFill>
                <a:latin typeface="Verdana"/>
              </a:rPr>
              <a:t>di interessi e sorte capitale;</a:t>
            </a:r>
          </a:p>
          <a:p>
            <a:pPr marL="800100" lvl="1" indent="-342900" algn="just" eaLnBrk="0" fontAlgn="base" hangingPunct="0">
              <a:lnSpc>
                <a:spcPct val="90000"/>
              </a:lnSpc>
              <a:spcBef>
                <a:spcPct val="20000"/>
              </a:spcBef>
              <a:spcAft>
                <a:spcPts val="600"/>
              </a:spcAft>
              <a:buClr>
                <a:srgbClr val="CC0000"/>
              </a:buClr>
              <a:buFont typeface="Wingdings" pitchFamily="2" charset="2"/>
              <a:buChar char="§"/>
              <a:defRPr/>
            </a:pPr>
            <a:r>
              <a:rPr lang="it-IT" sz="1400" dirty="0">
                <a:solidFill>
                  <a:srgbClr val="FF0000"/>
                </a:solidFill>
                <a:latin typeface="Verdana"/>
              </a:rPr>
              <a:t>chiarisce</a:t>
            </a:r>
            <a:r>
              <a:rPr lang="it-IT" sz="1400" dirty="0">
                <a:solidFill>
                  <a:srgbClr val="333399"/>
                </a:solidFill>
                <a:latin typeface="Verdana"/>
              </a:rPr>
              <a:t> che «</a:t>
            </a:r>
            <a:r>
              <a:rPr lang="it-IT" sz="1400" i="1" dirty="0">
                <a:solidFill>
                  <a:srgbClr val="333399"/>
                </a:solidFill>
                <a:latin typeface="Verdana"/>
              </a:rPr>
              <a:t>al cliente deve comunque essere assicurato un periodo di 30 giorni </a:t>
            </a:r>
            <a:r>
              <a:rPr lang="it-IT" sz="1400" dirty="0">
                <a:solidFill>
                  <a:srgbClr val="333399"/>
                </a:solidFill>
                <a:latin typeface="Verdana"/>
              </a:rPr>
              <a:t>[…] </a:t>
            </a:r>
            <a:r>
              <a:rPr lang="it-IT" sz="1400" i="1" dirty="0">
                <a:solidFill>
                  <a:srgbClr val="333399"/>
                </a:solidFill>
                <a:latin typeface="Verdana"/>
              </a:rPr>
              <a:t>prima che gli interessi maturati divengano esigibili</a:t>
            </a:r>
            <a:r>
              <a:rPr lang="it-IT" sz="1400" dirty="0">
                <a:solidFill>
                  <a:srgbClr val="333399"/>
                </a:solidFill>
                <a:latin typeface="Verdana"/>
              </a:rPr>
              <a:t>»;</a:t>
            </a:r>
          </a:p>
          <a:p>
            <a:pPr marL="800100" lvl="1" indent="-342900" algn="just" eaLnBrk="0" fontAlgn="base" hangingPunct="0">
              <a:lnSpc>
                <a:spcPct val="90000"/>
              </a:lnSpc>
              <a:spcBef>
                <a:spcPct val="20000"/>
              </a:spcBef>
              <a:spcAft>
                <a:spcPts val="600"/>
              </a:spcAft>
              <a:buClr>
                <a:srgbClr val="CC0000"/>
              </a:buClr>
              <a:buFont typeface="Wingdings" pitchFamily="2" charset="2"/>
              <a:buChar char="§"/>
              <a:defRPr/>
            </a:pPr>
            <a:r>
              <a:rPr lang="it-IT" sz="1400" dirty="0">
                <a:solidFill>
                  <a:srgbClr val="FF0000"/>
                </a:solidFill>
                <a:latin typeface="Verdana"/>
              </a:rPr>
              <a:t>conferma</a:t>
            </a:r>
            <a:r>
              <a:rPr lang="it-IT" sz="1400" dirty="0">
                <a:solidFill>
                  <a:srgbClr val="333399"/>
                </a:solidFill>
                <a:latin typeface="Verdana"/>
              </a:rPr>
              <a:t> che, se il contratto lo prevede, «</a:t>
            </a:r>
            <a:r>
              <a:rPr lang="it-IT" sz="1400" i="1" dirty="0">
                <a:solidFill>
                  <a:srgbClr val="333399"/>
                </a:solidFill>
                <a:latin typeface="Verdana"/>
              </a:rPr>
              <a:t>i fondi accreditati sul conto dell’intermediario e destinati ad affluire sul conto del cliente</a:t>
            </a:r>
            <a:r>
              <a:rPr lang="it-IT" sz="1400" dirty="0">
                <a:solidFill>
                  <a:srgbClr val="333399"/>
                </a:solidFill>
                <a:latin typeface="Verdana"/>
              </a:rPr>
              <a:t>» possono essere impiegati per estinguere il debito da interessi;</a:t>
            </a:r>
          </a:p>
          <a:p>
            <a:pPr marL="800100" lvl="1" indent="-342900" algn="just" eaLnBrk="0" fontAlgn="base" hangingPunct="0">
              <a:lnSpc>
                <a:spcPct val="90000"/>
              </a:lnSpc>
              <a:spcBef>
                <a:spcPct val="20000"/>
              </a:spcBef>
              <a:spcAft>
                <a:spcPts val="600"/>
              </a:spcAft>
              <a:buClr>
                <a:srgbClr val="CC0000"/>
              </a:buClr>
              <a:buFont typeface="Wingdings" pitchFamily="2" charset="2"/>
              <a:buChar char="§"/>
              <a:defRPr/>
            </a:pPr>
            <a:r>
              <a:rPr lang="it-IT" sz="1400" dirty="0">
                <a:solidFill>
                  <a:srgbClr val="FF0000"/>
                </a:solidFill>
                <a:latin typeface="Verdana"/>
              </a:rPr>
              <a:t>chiarisce</a:t>
            </a:r>
            <a:r>
              <a:rPr lang="it-IT" sz="1400" dirty="0">
                <a:solidFill>
                  <a:srgbClr val="333399"/>
                </a:solidFill>
                <a:latin typeface="Verdana"/>
              </a:rPr>
              <a:t> cosa accade in caso di </a:t>
            </a:r>
            <a:r>
              <a:rPr lang="it-IT" sz="1400" dirty="0">
                <a:solidFill>
                  <a:srgbClr val="FF0000"/>
                </a:solidFill>
                <a:latin typeface="Verdana"/>
              </a:rPr>
              <a:t>chiusura definitiva del rapporto</a:t>
            </a:r>
            <a:r>
              <a:rPr lang="it-IT" sz="1400" dirty="0">
                <a:solidFill>
                  <a:srgbClr val="333399"/>
                </a:solidFill>
                <a:latin typeface="Verdana"/>
              </a:rPr>
              <a:t> e come vanno trattate le </a:t>
            </a:r>
            <a:r>
              <a:rPr lang="it-IT" sz="1400" dirty="0">
                <a:solidFill>
                  <a:srgbClr val="FF0000"/>
                </a:solidFill>
                <a:latin typeface="Verdana"/>
              </a:rPr>
              <a:t>aperture di credito </a:t>
            </a:r>
            <a:r>
              <a:rPr lang="it-IT" sz="1400" dirty="0" err="1">
                <a:solidFill>
                  <a:srgbClr val="FF0000"/>
                </a:solidFill>
                <a:latin typeface="Verdana"/>
              </a:rPr>
              <a:t>infrannuali</a:t>
            </a:r>
            <a:r>
              <a:rPr lang="it-IT" sz="1400" dirty="0">
                <a:solidFill>
                  <a:srgbClr val="333399"/>
                </a:solidFill>
                <a:latin typeface="Verdana"/>
              </a:rPr>
              <a:t>;</a:t>
            </a:r>
          </a:p>
          <a:p>
            <a:pPr marL="800100" lvl="1" indent="-342900" algn="just" eaLnBrk="0" fontAlgn="base" hangingPunct="0">
              <a:lnSpc>
                <a:spcPct val="90000"/>
              </a:lnSpc>
              <a:spcBef>
                <a:spcPct val="20000"/>
              </a:spcBef>
              <a:spcAft>
                <a:spcPts val="600"/>
              </a:spcAft>
              <a:buClr>
                <a:srgbClr val="CC0000"/>
              </a:buClr>
              <a:buFont typeface="Wingdings" pitchFamily="2" charset="2"/>
              <a:buChar char="§"/>
              <a:defRPr/>
            </a:pPr>
            <a:r>
              <a:rPr lang="it-IT" sz="1400" dirty="0">
                <a:solidFill>
                  <a:srgbClr val="FF0000"/>
                </a:solidFill>
                <a:latin typeface="Verdana"/>
              </a:rPr>
              <a:t>prescrive</a:t>
            </a:r>
            <a:r>
              <a:rPr lang="it-IT" sz="1400" dirty="0">
                <a:solidFill>
                  <a:srgbClr val="333399"/>
                </a:solidFill>
                <a:latin typeface="Verdana"/>
              </a:rPr>
              <a:t> che sull’autorizzazione del cliente all’addebito in conto degli interessi deve essere acquisito il </a:t>
            </a:r>
            <a:r>
              <a:rPr lang="it-IT" sz="1400" dirty="0">
                <a:solidFill>
                  <a:srgbClr val="FF0000"/>
                </a:solidFill>
                <a:latin typeface="Verdana"/>
              </a:rPr>
              <a:t>consenso espresso del cliente</a:t>
            </a:r>
            <a:endParaRPr lang="it-IT" sz="1400" dirty="0">
              <a:solidFill>
                <a:srgbClr val="333399"/>
              </a:solidFill>
              <a:latin typeface="Verdana"/>
            </a:endParaRPr>
          </a:p>
        </p:txBody>
      </p:sp>
    </p:spTree>
    <p:extLst>
      <p:ext uri="{BB962C8B-B14F-4D97-AF65-F5344CB8AC3E}">
        <p14:creationId xmlns:p14="http://schemas.microsoft.com/office/powerpoint/2010/main" val="41193502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Prestiti indicizzati: </a:t>
            </a:r>
          </a:p>
          <a:p>
            <a:pPr>
              <a:defRPr/>
            </a:pPr>
            <a:r>
              <a:rPr lang="it-IT" sz="3600" b="1" dirty="0">
                <a:solidFill>
                  <a:srgbClr val="003399"/>
                </a:solidFill>
              </a:rPr>
              <a:t>valore negativo e clausola </a:t>
            </a:r>
            <a:r>
              <a:rPr lang="it-IT" sz="3600" b="1" i="1" dirty="0" err="1">
                <a:solidFill>
                  <a:srgbClr val="003399"/>
                </a:solidFill>
              </a:rPr>
              <a:t>floor</a:t>
            </a:r>
            <a:endParaRPr lang="it-IT" sz="3600" b="1" i="1" dirty="0">
              <a:solidFill>
                <a:srgbClr val="003399"/>
              </a:solidFill>
            </a:endParaRPr>
          </a:p>
        </p:txBody>
      </p:sp>
      <p:sp>
        <p:nvSpPr>
          <p:cNvPr id="8" name="Rettangolo 7"/>
          <p:cNvSpPr/>
          <p:nvPr/>
        </p:nvSpPr>
        <p:spPr>
          <a:xfrm>
            <a:off x="143508" y="929722"/>
            <a:ext cx="8856984" cy="1077218"/>
          </a:xfrm>
          <a:prstGeom prst="rect">
            <a:avLst/>
          </a:prstGeom>
        </p:spPr>
        <p:txBody>
          <a:bodyPr wrap="square">
            <a:spAutoFit/>
          </a:bodyPr>
          <a:lstStyle/>
          <a:p>
            <a:pPr algn="ctr"/>
            <a:endParaRPr lang="it-IT" sz="1600" u="sng" dirty="0"/>
          </a:p>
          <a:p>
            <a:pPr algn="ctr"/>
            <a:r>
              <a:rPr lang="it-IT" sz="1600" u="sng" dirty="0"/>
              <a:t>TAN</a:t>
            </a:r>
            <a:r>
              <a:rPr lang="it-IT" sz="1600" dirty="0"/>
              <a:t> = </a:t>
            </a:r>
            <a:r>
              <a:rPr lang="it-IT" sz="1600" u="sng" dirty="0"/>
              <a:t>indice di riferimento</a:t>
            </a:r>
            <a:r>
              <a:rPr lang="it-IT" sz="1600" dirty="0"/>
              <a:t> + </a:t>
            </a:r>
            <a:r>
              <a:rPr lang="it-IT" sz="1600" i="1" u="sng" dirty="0"/>
              <a:t>spread</a:t>
            </a:r>
          </a:p>
          <a:p>
            <a:pPr algn="ctr"/>
            <a:endParaRPr lang="it-IT" sz="1600" dirty="0"/>
          </a:p>
          <a:p>
            <a:pPr algn="ctr"/>
            <a:r>
              <a:rPr lang="it-IT" sz="1600" dirty="0"/>
              <a:t>Andamento dell’indice di riferimento EURIBOR 6 mesi</a:t>
            </a:r>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069" y="2195681"/>
            <a:ext cx="70104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4252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Clausola </a:t>
            </a:r>
            <a:r>
              <a:rPr lang="it-IT" sz="3600" b="1" i="1" dirty="0" err="1">
                <a:solidFill>
                  <a:srgbClr val="003399"/>
                </a:solidFill>
              </a:rPr>
              <a:t>floor</a:t>
            </a:r>
            <a:r>
              <a:rPr lang="it-IT" sz="3600" b="1" dirty="0">
                <a:solidFill>
                  <a:srgbClr val="003399"/>
                </a:solidFill>
              </a:rPr>
              <a:t> e trasparenza</a:t>
            </a:r>
          </a:p>
        </p:txBody>
      </p:sp>
      <p:sp>
        <p:nvSpPr>
          <p:cNvPr id="8" name="Rettangolo 7"/>
          <p:cNvSpPr/>
          <p:nvPr/>
        </p:nvSpPr>
        <p:spPr>
          <a:xfrm>
            <a:off x="143508" y="950904"/>
            <a:ext cx="8856984" cy="3539430"/>
          </a:xfrm>
          <a:prstGeom prst="rect">
            <a:avLst/>
          </a:prstGeom>
        </p:spPr>
        <p:txBody>
          <a:bodyPr wrap="square">
            <a:spAutoFit/>
          </a:bodyPr>
          <a:lstStyle/>
          <a:p>
            <a:pPr algn="just">
              <a:defRPr/>
            </a:pPr>
            <a:r>
              <a:rPr lang="it-IT" sz="1600" b="1" u="sng" dirty="0"/>
              <a:t>La posizione dell’ABF</a:t>
            </a:r>
            <a:endParaRPr lang="it-IT" sz="1600" dirty="0"/>
          </a:p>
          <a:p>
            <a:pPr marL="285750" indent="-285750" algn="just">
              <a:buFont typeface="Courier New" panose="02070309020205020404" pitchFamily="49" charset="0"/>
              <a:buChar char="o"/>
              <a:defRPr/>
            </a:pPr>
            <a:r>
              <a:rPr lang="it-IT" sz="1600" dirty="0"/>
              <a:t>la clausola </a:t>
            </a:r>
            <a:r>
              <a:rPr lang="it-IT" sz="1600" i="1" dirty="0" err="1"/>
              <a:t>floor</a:t>
            </a:r>
            <a:r>
              <a:rPr lang="it-IT" sz="1600" dirty="0"/>
              <a:t> è relativa alla misura del carico economico per il cliente (ossia l’oggetto del contratto)</a:t>
            </a:r>
          </a:p>
          <a:p>
            <a:pPr marL="285750" indent="-285750" algn="just">
              <a:buFont typeface="Courier New" panose="02070309020205020404" pitchFamily="49" charset="0"/>
              <a:buChar char="o"/>
              <a:defRPr/>
            </a:pPr>
            <a:r>
              <a:rPr lang="it-IT" sz="1600" dirty="0"/>
              <a:t>pertanto non sindacabile sotto il profilo della </a:t>
            </a:r>
            <a:r>
              <a:rPr lang="it-IT" sz="1600" dirty="0" err="1"/>
              <a:t>vessatorietà</a:t>
            </a:r>
            <a:r>
              <a:rPr lang="it-IT" sz="1600" dirty="0"/>
              <a:t> ex art. 34 c. 2 Cod. del Consumo </a:t>
            </a:r>
            <a:r>
              <a:rPr lang="it-IT" sz="1600" dirty="0">
                <a:solidFill>
                  <a:srgbClr val="0066CC"/>
                </a:solidFill>
              </a:rPr>
              <a:t>se redatta in modo chiaro e comprensibile</a:t>
            </a:r>
          </a:p>
          <a:p>
            <a:pPr marL="285750" indent="-285750" algn="just">
              <a:buFont typeface="Courier New" panose="02070309020205020404" pitchFamily="49" charset="0"/>
              <a:buChar char="o"/>
              <a:defRPr/>
            </a:pPr>
            <a:r>
              <a:rPr lang="it-IT" sz="1600" dirty="0"/>
              <a:t>la clausola soddisfa tale ultimo requisito per il semplice fatto che indica la </a:t>
            </a:r>
            <a:r>
              <a:rPr lang="it-IT" sz="1600" dirty="0">
                <a:solidFill>
                  <a:srgbClr val="0066CC"/>
                </a:solidFill>
              </a:rPr>
              <a:t>misura percentuale del tasso </a:t>
            </a:r>
            <a:r>
              <a:rPr lang="it-IT" sz="1600" i="1" dirty="0" err="1">
                <a:solidFill>
                  <a:srgbClr val="0066CC"/>
                </a:solidFill>
              </a:rPr>
              <a:t>floor</a:t>
            </a:r>
            <a:endParaRPr lang="it-IT" sz="1600" i="1" dirty="0"/>
          </a:p>
          <a:p>
            <a:pPr marL="285750" indent="-285750" algn="just">
              <a:buFont typeface="Courier New" panose="02070309020205020404" pitchFamily="49" charset="0"/>
              <a:buChar char="o"/>
              <a:defRPr/>
            </a:pPr>
            <a:r>
              <a:rPr lang="it-IT" sz="1600" dirty="0"/>
              <a:t>lo squilibrio non può derivare, per ciò solo, dalla previsione di una clausola </a:t>
            </a:r>
            <a:r>
              <a:rPr lang="it-IT" sz="1600" i="1" dirty="0" err="1"/>
              <a:t>floor</a:t>
            </a:r>
            <a:r>
              <a:rPr lang="it-IT" sz="1600" dirty="0"/>
              <a:t> non accompagnata da una </a:t>
            </a:r>
            <a:r>
              <a:rPr lang="it-IT" sz="1600" dirty="0">
                <a:solidFill>
                  <a:srgbClr val="0066CC"/>
                </a:solidFill>
              </a:rPr>
              <a:t>«clausola </a:t>
            </a:r>
            <a:r>
              <a:rPr lang="it-IT" sz="1600" i="1" dirty="0" err="1">
                <a:solidFill>
                  <a:srgbClr val="0066CC"/>
                </a:solidFill>
              </a:rPr>
              <a:t>cap</a:t>
            </a:r>
            <a:r>
              <a:rPr lang="it-IT" sz="1600" dirty="0">
                <a:solidFill>
                  <a:srgbClr val="0066CC"/>
                </a:solidFill>
              </a:rPr>
              <a:t>» </a:t>
            </a:r>
          </a:p>
          <a:p>
            <a:pPr algn="just">
              <a:defRPr/>
            </a:pPr>
            <a:endParaRPr lang="it-IT" sz="1600" dirty="0">
              <a:solidFill>
                <a:srgbClr val="0066CC"/>
              </a:solidFill>
            </a:endParaRPr>
          </a:p>
          <a:p>
            <a:pPr algn="just">
              <a:defRPr/>
            </a:pPr>
            <a:r>
              <a:rPr lang="it-IT" sz="1600" dirty="0"/>
              <a:t>Ex </a:t>
            </a:r>
            <a:r>
              <a:rPr lang="it-IT" sz="1600" dirty="0" err="1"/>
              <a:t>multis</a:t>
            </a:r>
            <a:r>
              <a:rPr lang="it-IT" sz="1600" dirty="0"/>
              <a:t>, cfr. </a:t>
            </a:r>
            <a:r>
              <a:rPr lang="it-IT" sz="1600" b="1" u="sng" dirty="0">
                <a:solidFill>
                  <a:srgbClr val="0066CC"/>
                </a:solidFill>
              </a:rPr>
              <a:t>Collegio di Bologna, decisione n. </a:t>
            </a:r>
            <a:r>
              <a:rPr lang="es-ES" sz="1600" b="1" u="sng" dirty="0">
                <a:solidFill>
                  <a:srgbClr val="0066CC"/>
                </a:solidFill>
              </a:rPr>
              <a:t>16822 del 03 agosto 2018</a:t>
            </a:r>
            <a:endParaRPr lang="it-IT" sz="1600" dirty="0">
              <a:solidFill>
                <a:srgbClr val="0066CC"/>
              </a:solidFill>
            </a:endParaRPr>
          </a:p>
          <a:p>
            <a:pPr algn="just">
              <a:defRPr/>
            </a:pPr>
            <a:endParaRPr lang="it-IT" sz="1600" dirty="0">
              <a:solidFill>
                <a:srgbClr val="0066CC"/>
              </a:solidFill>
            </a:endParaRPr>
          </a:p>
          <a:p>
            <a:pPr>
              <a:defRPr/>
            </a:pPr>
            <a:r>
              <a:rPr lang="it-IT" sz="1600" dirty="0"/>
              <a:t>Possibili osservazioni critiche: la posizione della CGUE sulla trasparenza</a:t>
            </a:r>
          </a:p>
          <a:p>
            <a:pPr algn="just">
              <a:defRPr/>
            </a:pPr>
            <a:endParaRPr lang="it-IT" sz="1600" dirty="0">
              <a:solidFill>
                <a:srgbClr val="0066CC"/>
              </a:solidFill>
            </a:endParaRPr>
          </a:p>
          <a:p>
            <a:pPr algn="just">
              <a:defRPr/>
            </a:pPr>
            <a:endParaRPr lang="it-IT" sz="1600" dirty="0">
              <a:solidFill>
                <a:srgbClr val="0066CC"/>
              </a:solidFill>
            </a:endParaRPr>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20824442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Clausola </a:t>
            </a:r>
            <a:r>
              <a:rPr lang="it-IT" sz="3600" b="1" i="1" dirty="0" err="1">
                <a:solidFill>
                  <a:srgbClr val="003399"/>
                </a:solidFill>
              </a:rPr>
              <a:t>floor</a:t>
            </a:r>
            <a:r>
              <a:rPr lang="it-IT" sz="3600" b="1" dirty="0">
                <a:solidFill>
                  <a:srgbClr val="003399"/>
                </a:solidFill>
              </a:rPr>
              <a:t> «di fatto»</a:t>
            </a:r>
          </a:p>
        </p:txBody>
      </p:sp>
      <p:sp>
        <p:nvSpPr>
          <p:cNvPr id="8" name="Rettangolo 7"/>
          <p:cNvSpPr/>
          <p:nvPr/>
        </p:nvSpPr>
        <p:spPr>
          <a:xfrm>
            <a:off x="143508" y="950904"/>
            <a:ext cx="8856984" cy="4031873"/>
          </a:xfrm>
          <a:prstGeom prst="rect">
            <a:avLst/>
          </a:prstGeom>
        </p:spPr>
        <p:txBody>
          <a:bodyPr wrap="square">
            <a:spAutoFit/>
          </a:bodyPr>
          <a:lstStyle/>
          <a:p>
            <a:pPr lvl="0" algn="just"/>
            <a:r>
              <a:rPr lang="it-IT" sz="1600" dirty="0"/>
              <a:t>Prassi degli intermediari di considerare pari a zero l’</a:t>
            </a:r>
            <a:r>
              <a:rPr lang="it-IT" sz="1600" dirty="0">
                <a:solidFill>
                  <a:srgbClr val="0066CC"/>
                </a:solidFill>
              </a:rPr>
              <a:t>indice di riferimento </a:t>
            </a:r>
            <a:r>
              <a:rPr lang="it-IT" sz="1600" dirty="0"/>
              <a:t>divenuto nel tempo negativo, onde </a:t>
            </a:r>
            <a:r>
              <a:rPr lang="it-IT" sz="1600" dirty="0">
                <a:solidFill>
                  <a:srgbClr val="0066CC"/>
                </a:solidFill>
              </a:rPr>
              <a:t>neutralizzare l’effetto di erosione dello </a:t>
            </a:r>
            <a:r>
              <a:rPr lang="it-IT" sz="1600" i="1" dirty="0">
                <a:solidFill>
                  <a:srgbClr val="0066CC"/>
                </a:solidFill>
              </a:rPr>
              <a:t>spread</a:t>
            </a:r>
            <a:r>
              <a:rPr lang="it-IT" sz="1600" i="1" dirty="0"/>
              <a:t>.</a:t>
            </a:r>
            <a:endParaRPr lang="it-IT" sz="1200" i="1" dirty="0"/>
          </a:p>
          <a:p>
            <a:pPr lvl="0" algn="just"/>
            <a:endParaRPr lang="it-IT" sz="1200" b="1" u="sng" dirty="0">
              <a:solidFill>
                <a:srgbClr val="0066CC"/>
              </a:solidFill>
            </a:endParaRPr>
          </a:p>
          <a:p>
            <a:pPr lvl="0" algn="just"/>
            <a:r>
              <a:rPr lang="it-IT" sz="1400" b="1" u="sng" dirty="0">
                <a:solidFill>
                  <a:srgbClr val="0066CC"/>
                </a:solidFill>
              </a:rPr>
              <a:t>Collegio di Roma, decisione n. 5135 del 11 maggio 2017 </a:t>
            </a:r>
            <a:r>
              <a:rPr lang="it-IT" sz="1400" b="1" dirty="0">
                <a:solidFill>
                  <a:srgbClr val="0066CC"/>
                </a:solidFill>
              </a:rPr>
              <a:t>(esito: cessazione della materia del contendere per rimborso da parte dell’intermediario in corso di procedura)</a:t>
            </a:r>
          </a:p>
          <a:p>
            <a:pPr lvl="0" algn="just"/>
            <a:r>
              <a:rPr lang="it-IT" sz="1400" dirty="0"/>
              <a:t>«</a:t>
            </a:r>
            <a:r>
              <a:rPr lang="it-IT" sz="1400" i="1" dirty="0"/>
              <a:t>La questione sottoposta alla cognizione del Collegio ha ad oggetto la</a:t>
            </a:r>
            <a:r>
              <a:rPr lang="it-IT" sz="1400" i="1" u="sng" dirty="0"/>
              <a:t> corretta determinazione del parametro base di un tasso variabile in un mutuo a tasso variabile, ove il testo contrattuale non preveda alcun tasso minimo (o </a:t>
            </a:r>
            <a:r>
              <a:rPr lang="it-IT" sz="1400" i="1" u="sng" dirty="0" err="1"/>
              <a:t>floor</a:t>
            </a:r>
            <a:r>
              <a:rPr lang="it-IT" sz="1400" i="1" u="sng" dirty="0"/>
              <a:t>).</a:t>
            </a:r>
            <a:r>
              <a:rPr lang="it-IT" sz="1400" i="1" dirty="0"/>
              <a:t> […] L’intermediario si è però discostato dalla corretta applicazione del tasso variabile pattuito in riferimento alle rate relative ai mesi da gennaio a settembre 2016, considerando che l’indice di riferimento, divenuto negativo, dovesse considerarsi come pari a 0.</a:t>
            </a:r>
          </a:p>
          <a:p>
            <a:pPr lvl="0" algn="just"/>
            <a:r>
              <a:rPr lang="it-IT" sz="1400" dirty="0"/>
              <a:t>[…] </a:t>
            </a:r>
            <a:r>
              <a:rPr lang="it-IT" sz="1400" i="1" dirty="0"/>
              <a:t>Nel caso di specie, avevano fondamento le iniziali doglianze della ricorrente che </a:t>
            </a:r>
            <a:r>
              <a:rPr lang="it-IT" sz="1400" i="1" u="sng" dirty="0"/>
              <a:t>contestava all’intermediario di aver applicato un parametro eguale allo 0,00% quando l’</a:t>
            </a:r>
            <a:r>
              <a:rPr lang="it-IT" sz="1400" i="1" u="sng" dirty="0" err="1"/>
              <a:t>Euribor</a:t>
            </a:r>
            <a:r>
              <a:rPr lang="it-IT" sz="1400" i="1" u="sng" dirty="0"/>
              <a:t> aveva assunto valori negativi</a:t>
            </a:r>
            <a:r>
              <a:rPr lang="it-IT" sz="1400" i="1" dirty="0"/>
              <a:t>. </a:t>
            </a:r>
            <a:r>
              <a:rPr lang="it-IT" sz="1400" i="1" u="sng" dirty="0"/>
              <a:t>Tale comportamento dell’intermediario</a:t>
            </a:r>
            <a:r>
              <a:rPr lang="it-IT" sz="1400" i="1" dirty="0"/>
              <a:t>, che aveva sterilizzato i valori negativi del parametro utilizzato per la determinazione del tasso variabile, </a:t>
            </a:r>
            <a:r>
              <a:rPr lang="it-IT" sz="1400" i="1" u="sng" dirty="0"/>
              <a:t>equivaleva, infatti, all’applicazione di un tasso </a:t>
            </a:r>
            <a:r>
              <a:rPr lang="it-IT" sz="1400" i="1" u="sng" dirty="0" err="1"/>
              <a:t>floor</a:t>
            </a:r>
            <a:r>
              <a:rPr lang="it-IT" sz="1400" i="1" u="sng" dirty="0"/>
              <a:t> non previsto dal contratto</a:t>
            </a:r>
            <a:r>
              <a:rPr lang="it-IT" sz="1400" i="1" dirty="0"/>
              <a:t>, in aperta violazione delle previsioni contrattuali, dei principi generali di buona fede e correttezza nell’esecuzione del contratto, nonché degli obblighi di trasparenza previsti dal Testo Unico Bancario e dalle disposizioni della Banca d’Italia, come ricordati dalla Comunicazione della Banca d’Italia sopra citata.</a:t>
            </a:r>
            <a:r>
              <a:rPr lang="it-IT" sz="1400" dirty="0"/>
              <a:t> […]»</a:t>
            </a:r>
            <a:endParaRPr lang="it-IT" sz="1400" i="1" dirty="0"/>
          </a:p>
          <a:p>
            <a:pPr marL="342900" lvl="0" indent="-342900" algn="just">
              <a:buFont typeface="Arial" pitchFamily="34" charset="0"/>
              <a:buChar char="•"/>
            </a:pPr>
            <a:endParaRPr lang="it-IT" sz="1600" dirty="0"/>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129824214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Il problema dei «tassi finiti negativi»: </a:t>
            </a:r>
          </a:p>
          <a:p>
            <a:pPr>
              <a:defRPr/>
            </a:pPr>
            <a:r>
              <a:rPr lang="it-IT" sz="3600" b="1" dirty="0" err="1">
                <a:solidFill>
                  <a:srgbClr val="003399"/>
                </a:solidFill>
              </a:rPr>
              <a:t>Coll</a:t>
            </a:r>
            <a:r>
              <a:rPr lang="it-IT" sz="3600" b="1" dirty="0">
                <a:solidFill>
                  <a:srgbClr val="003399"/>
                </a:solidFill>
              </a:rPr>
              <a:t>. </a:t>
            </a:r>
            <a:r>
              <a:rPr lang="it-IT" sz="3600" b="1" dirty="0" err="1">
                <a:solidFill>
                  <a:srgbClr val="003399"/>
                </a:solidFill>
              </a:rPr>
              <a:t>Coord</a:t>
            </a:r>
            <a:r>
              <a:rPr lang="it-IT" sz="3600" b="1" dirty="0">
                <a:solidFill>
                  <a:srgbClr val="003399"/>
                </a:solidFill>
              </a:rPr>
              <a:t>. n. 24070/18 </a:t>
            </a:r>
          </a:p>
        </p:txBody>
      </p:sp>
      <p:sp>
        <p:nvSpPr>
          <p:cNvPr id="8" name="Rettangolo 7"/>
          <p:cNvSpPr/>
          <p:nvPr/>
        </p:nvSpPr>
        <p:spPr>
          <a:xfrm>
            <a:off x="143508" y="950904"/>
            <a:ext cx="8856984" cy="4262705"/>
          </a:xfrm>
          <a:prstGeom prst="rect">
            <a:avLst/>
          </a:prstGeom>
        </p:spPr>
        <p:txBody>
          <a:bodyPr wrap="square">
            <a:spAutoFit/>
          </a:bodyPr>
          <a:lstStyle/>
          <a:p>
            <a:pPr algn="just"/>
            <a:r>
              <a:rPr lang="it-IT" sz="1600" dirty="0"/>
              <a:t>In mancanza di una valida clausola </a:t>
            </a:r>
            <a:r>
              <a:rPr lang="it-IT" sz="1600" i="1" dirty="0" err="1"/>
              <a:t>floor</a:t>
            </a:r>
            <a:r>
              <a:rPr lang="it-IT" sz="1600" dirty="0"/>
              <a:t>, si pone il problema di eventuali </a:t>
            </a:r>
            <a:r>
              <a:rPr lang="it-IT" sz="1600" b="1" dirty="0">
                <a:solidFill>
                  <a:srgbClr val="0066CC"/>
                </a:solidFill>
              </a:rPr>
              <a:t>«tassi di interesse finiti negativi» </a:t>
            </a:r>
            <a:r>
              <a:rPr lang="it-IT" sz="1600" dirty="0"/>
              <a:t>quando il tasso di riferimento è tanto basso che </a:t>
            </a:r>
            <a:r>
              <a:rPr lang="it-IT" sz="1600" dirty="0">
                <a:solidFill>
                  <a:srgbClr val="0066CC"/>
                </a:solidFill>
              </a:rPr>
              <a:t>lo </a:t>
            </a:r>
            <a:r>
              <a:rPr lang="it-IT" sz="1600" i="1" dirty="0">
                <a:solidFill>
                  <a:srgbClr val="0066CC"/>
                </a:solidFill>
              </a:rPr>
              <a:t>spread </a:t>
            </a:r>
            <a:r>
              <a:rPr lang="it-IT" sz="1600" dirty="0">
                <a:solidFill>
                  <a:srgbClr val="0066CC"/>
                </a:solidFill>
              </a:rPr>
              <a:t>da sommare al tasso di riferimento è insufficiente a riportare il tasso da applicare in territorio positivo</a:t>
            </a:r>
            <a:r>
              <a:rPr lang="it-IT" sz="1600" dirty="0"/>
              <a:t>.</a:t>
            </a:r>
            <a:endParaRPr lang="it-IT" sz="1600" b="1" dirty="0">
              <a:solidFill>
                <a:srgbClr val="0066CC"/>
              </a:solidFill>
            </a:endParaRPr>
          </a:p>
          <a:p>
            <a:pPr algn="just"/>
            <a:endParaRPr lang="it-IT" sz="1600" dirty="0">
              <a:solidFill>
                <a:srgbClr val="0066CC"/>
              </a:solidFill>
            </a:endParaRPr>
          </a:p>
          <a:p>
            <a:pPr algn="just"/>
            <a:r>
              <a:rPr lang="it-IT" sz="1600" u="sng" dirty="0"/>
              <a:t>Soluzione del Collegio di Coordinamento</a:t>
            </a:r>
            <a:r>
              <a:rPr lang="it-IT" sz="1600" dirty="0"/>
              <a:t>: </a:t>
            </a:r>
          </a:p>
          <a:p>
            <a:pPr algn="just"/>
            <a:r>
              <a:rPr lang="it-IT" sz="1600" dirty="0">
                <a:solidFill>
                  <a:srgbClr val="0066CC"/>
                </a:solidFill>
              </a:rPr>
              <a:t>«</a:t>
            </a:r>
            <a:r>
              <a:rPr lang="it-IT" sz="1600" i="1" dirty="0">
                <a:solidFill>
                  <a:srgbClr val="0066CC"/>
                </a:solidFill>
              </a:rPr>
              <a:t>Nel contratto di mutuo non è giuridicamente configurabile un tasso di interesse negativo che incida sul capitale mutuato. Conseguentemente, quando il tasso d’interesse sia stato pattuito in misura variabile, esso non può assumere valore negativo in alcun momento della durata del contratto</a:t>
            </a:r>
            <a:r>
              <a:rPr lang="it-IT" sz="1600" dirty="0">
                <a:solidFill>
                  <a:srgbClr val="0066CC"/>
                </a:solidFill>
              </a:rPr>
              <a:t>».</a:t>
            </a:r>
          </a:p>
          <a:p>
            <a:pPr algn="just"/>
            <a:endParaRPr lang="it-IT" sz="1600" dirty="0">
              <a:solidFill>
                <a:srgbClr val="0066CC"/>
              </a:solidFill>
            </a:endParaRPr>
          </a:p>
          <a:p>
            <a:pPr marL="285750" indent="-285750" algn="just">
              <a:spcAft>
                <a:spcPts val="600"/>
              </a:spcAft>
              <a:buFont typeface="Courier New" panose="02070309020205020404" pitchFamily="49" charset="0"/>
              <a:buChar char="o"/>
            </a:pPr>
            <a:r>
              <a:rPr lang="it-IT" sz="1600" dirty="0"/>
              <a:t>Premessa: in base all’art. 1815 c.c., il mutuo si presume oneroso (c.d. «feneratizio»)</a:t>
            </a:r>
          </a:p>
          <a:p>
            <a:pPr marL="285750" indent="-285750" algn="just">
              <a:spcAft>
                <a:spcPts val="600"/>
              </a:spcAft>
              <a:buFont typeface="Courier New" panose="02070309020205020404" pitchFamily="49" charset="0"/>
              <a:buChar char="o"/>
            </a:pPr>
            <a:r>
              <a:rPr lang="it-IT" sz="1600" dirty="0"/>
              <a:t>argomento economico a favore della configurabilità: remunerazione del </a:t>
            </a:r>
            <a:r>
              <a:rPr lang="it-IT" sz="1600" u="sng" dirty="0"/>
              <a:t>beneficio implicito dal </a:t>
            </a:r>
            <a:r>
              <a:rPr lang="it-IT" sz="1600" u="sng" dirty="0">
                <a:solidFill>
                  <a:srgbClr val="0070C0"/>
                </a:solidFill>
              </a:rPr>
              <a:t>servizio di “custodia” </a:t>
            </a:r>
            <a:r>
              <a:rPr lang="it-IT" sz="1600" u="sng" dirty="0"/>
              <a:t>dei propri fondi </a:t>
            </a:r>
            <a:r>
              <a:rPr lang="it-IT" sz="1600" dirty="0"/>
              <a:t>da parte del mutuatario</a:t>
            </a:r>
          </a:p>
          <a:p>
            <a:pPr marL="285750" indent="-285750" algn="just">
              <a:spcAft>
                <a:spcPts val="600"/>
              </a:spcAft>
              <a:buFont typeface="Courier New" panose="02070309020205020404" pitchFamily="49" charset="0"/>
              <a:buChar char="o"/>
            </a:pPr>
            <a:r>
              <a:rPr lang="it-IT" sz="1600" dirty="0"/>
              <a:t>tuttavia, dal punto di vista giuridico: </a:t>
            </a:r>
            <a:r>
              <a:rPr lang="it-IT" sz="1600" i="1" u="sng" dirty="0"/>
              <a:t>Il servizio di custodia dei fondi da parte del mutuatario</a:t>
            </a:r>
            <a:r>
              <a:rPr lang="it-IT" sz="1600" i="1" dirty="0"/>
              <a:t>, non risultando contrattualmente stabilito, </a:t>
            </a:r>
            <a:r>
              <a:rPr lang="it-IT" sz="1600" i="1" u="sng" dirty="0"/>
              <a:t>rimane </a:t>
            </a:r>
            <a:r>
              <a:rPr lang="it-IT" sz="1600" i="1" u="sng" dirty="0">
                <a:solidFill>
                  <a:srgbClr val="0070C0"/>
                </a:solidFill>
              </a:rPr>
              <a:t>estraneo alla causa</a:t>
            </a:r>
            <a:endParaRPr lang="it-IT" sz="1600" i="1" dirty="0"/>
          </a:p>
          <a:p>
            <a:pPr algn="just"/>
            <a:endParaRPr lang="it-IT" sz="1600" dirty="0">
              <a:solidFill>
                <a:srgbClr val="0066CC"/>
              </a:solidFill>
            </a:endParaRPr>
          </a:p>
          <a:p>
            <a:pPr algn="just"/>
            <a:endParaRPr lang="it-IT" sz="1600" dirty="0"/>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8678886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457200" y="1200151"/>
            <a:ext cx="8229600" cy="3394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it-IT" dirty="0"/>
          </a:p>
          <a:p>
            <a:endParaRPr lang="it-IT" dirty="0"/>
          </a:p>
          <a:p>
            <a:pPr marL="0" indent="0" algn="ctr">
              <a:spcBef>
                <a:spcPct val="0"/>
              </a:spcBef>
              <a:buFont typeface="Arial" pitchFamily="34" charset="0"/>
              <a:buNone/>
            </a:pPr>
            <a:r>
              <a:rPr lang="it-IT" sz="2800" b="1" dirty="0">
                <a:solidFill>
                  <a:srgbClr val="0066CC"/>
                </a:solidFill>
                <a:latin typeface="Arial" panose="020B0604020202020204" pitchFamily="34" charset="0"/>
                <a:ea typeface="+mj-ea"/>
                <a:cs typeface="Arial" panose="020B0604020202020204" pitchFamily="34" charset="0"/>
              </a:rPr>
              <a:t>Grazie per l’attenzione</a:t>
            </a:r>
          </a:p>
        </p:txBody>
      </p:sp>
      <p:sp>
        <p:nvSpPr>
          <p:cNvPr id="4" name="Titolo 1"/>
          <p:cNvSpPr txBox="1">
            <a:spLocks/>
          </p:cNvSpPr>
          <p:nvPr/>
        </p:nvSpPr>
        <p:spPr>
          <a:xfrm>
            <a:off x="0" y="-23574"/>
            <a:ext cx="9144000" cy="857250"/>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r>
              <a:rPr lang="it-IT" altLang="it-IT" sz="3600" b="1" dirty="0">
                <a:solidFill>
                  <a:srgbClr val="003399"/>
                </a:solidFill>
                <a:latin typeface="+mn-lt"/>
                <a:ea typeface="+mn-ea"/>
                <a:cs typeface="+mn-cs"/>
              </a:rPr>
              <a:t>L’Arbitro Bancario e Finanziario</a:t>
            </a:r>
          </a:p>
        </p:txBody>
      </p:sp>
      <p:sp>
        <p:nvSpPr>
          <p:cNvPr id="2" name="Freccia in giù 1"/>
          <p:cNvSpPr/>
          <p:nvPr/>
        </p:nvSpPr>
        <p:spPr>
          <a:xfrm>
            <a:off x="1219200" y="3019425"/>
            <a:ext cx="533400" cy="1285875"/>
          </a:xfrm>
          <a:prstGeom prst="downArrow">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15815948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Focus su specifici argomenti</a:t>
            </a:r>
          </a:p>
        </p:txBody>
      </p:sp>
      <p:sp>
        <p:nvSpPr>
          <p:cNvPr id="8" name="Rettangolo 7"/>
          <p:cNvSpPr/>
          <p:nvPr/>
        </p:nvSpPr>
        <p:spPr>
          <a:xfrm>
            <a:off x="205322" y="897564"/>
            <a:ext cx="8856984" cy="3323987"/>
          </a:xfrm>
          <a:prstGeom prst="rect">
            <a:avLst/>
          </a:prstGeom>
        </p:spPr>
        <p:txBody>
          <a:bodyPr wrap="square">
            <a:spAutoFit/>
          </a:bodyPr>
          <a:lstStyle/>
          <a:p>
            <a:pPr marL="431800" lvl="1" indent="-342900" algn="just">
              <a:buFont typeface="Wingdings" panose="05000000000000000000" pitchFamily="2" charset="2"/>
              <a:buChar char="v"/>
              <a:defRPr/>
            </a:pPr>
            <a:endParaRPr lang="it-IT" sz="2000" b="1" dirty="0"/>
          </a:p>
          <a:p>
            <a:pPr marL="546100" lvl="1" indent="-457200" algn="just">
              <a:spcAft>
                <a:spcPts val="1200"/>
              </a:spcAft>
              <a:buFont typeface="+mj-lt"/>
              <a:buAutoNum type="alphaUcPeriod"/>
              <a:defRPr/>
            </a:pPr>
            <a:r>
              <a:rPr lang="it-IT" sz="2400" b="1" dirty="0"/>
              <a:t>Usura: genetica/sopravvenuta; interessi di mora</a:t>
            </a:r>
          </a:p>
          <a:p>
            <a:pPr marL="546100" lvl="1" indent="-457200" algn="just">
              <a:spcAft>
                <a:spcPts val="1200"/>
              </a:spcAft>
              <a:buFont typeface="+mj-lt"/>
              <a:buAutoNum type="alphaUcPeriod"/>
              <a:defRPr/>
            </a:pPr>
            <a:endParaRPr lang="it-IT" sz="2400" b="1" dirty="0"/>
          </a:p>
          <a:p>
            <a:pPr marL="546100" lvl="1" indent="-457200" algn="just">
              <a:spcAft>
                <a:spcPts val="1200"/>
              </a:spcAft>
              <a:buFont typeface="+mj-lt"/>
              <a:buAutoNum type="alphaUcPeriod"/>
              <a:defRPr/>
            </a:pPr>
            <a:r>
              <a:rPr lang="it-IT" sz="2400" b="1" dirty="0"/>
              <a:t>Anatocismo: nozione e disciplina attuale</a:t>
            </a:r>
          </a:p>
          <a:p>
            <a:pPr marL="546100" lvl="1" indent="-457200" algn="just">
              <a:spcAft>
                <a:spcPts val="1200"/>
              </a:spcAft>
              <a:buFont typeface="+mj-lt"/>
              <a:buAutoNum type="alphaUcPeriod"/>
              <a:defRPr/>
            </a:pPr>
            <a:endParaRPr lang="it-IT" sz="2400" b="1" dirty="0"/>
          </a:p>
          <a:p>
            <a:pPr marL="546100" lvl="1" indent="-457200" algn="just">
              <a:spcAft>
                <a:spcPts val="1200"/>
              </a:spcAft>
              <a:buFont typeface="+mj-lt"/>
              <a:buAutoNum type="alphaUcPeriod"/>
              <a:defRPr/>
            </a:pPr>
            <a:r>
              <a:rPr lang="it-IT" sz="2400" b="1" dirty="0"/>
              <a:t>Prestiti indicizzati: tassi negativi e clausola </a:t>
            </a:r>
            <a:r>
              <a:rPr lang="it-IT" sz="2400" b="1" i="1" dirty="0" err="1"/>
              <a:t>floor</a:t>
            </a:r>
            <a:endParaRPr lang="it-IT" sz="2400" b="1" dirty="0"/>
          </a:p>
          <a:p>
            <a:pPr marL="889000" lvl="2" indent="-342900" algn="just">
              <a:buFont typeface="Arial" panose="020B0604020202020204" pitchFamily="34" charset="0"/>
              <a:buChar char="•"/>
              <a:defRPr/>
            </a:pPr>
            <a:endParaRPr lang="it-IT" sz="2000" dirty="0"/>
          </a:p>
        </p:txBody>
      </p:sp>
    </p:spTree>
    <p:extLst>
      <p:ext uri="{BB962C8B-B14F-4D97-AF65-F5344CB8AC3E}">
        <p14:creationId xmlns:p14="http://schemas.microsoft.com/office/powerpoint/2010/main" val="37136861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I «costi» connessi al contratto con la banca</a:t>
            </a:r>
          </a:p>
        </p:txBody>
      </p:sp>
      <p:sp>
        <p:nvSpPr>
          <p:cNvPr id="8" name="Rettangolo 7"/>
          <p:cNvSpPr/>
          <p:nvPr/>
        </p:nvSpPr>
        <p:spPr>
          <a:xfrm>
            <a:off x="205322" y="897564"/>
            <a:ext cx="8856984" cy="3877985"/>
          </a:xfrm>
          <a:prstGeom prst="rect">
            <a:avLst/>
          </a:prstGeom>
        </p:spPr>
        <p:txBody>
          <a:bodyPr wrap="square">
            <a:spAutoFit/>
          </a:bodyPr>
          <a:lstStyle/>
          <a:p>
            <a:pPr marL="431800" lvl="1" indent="-342900" algn="just">
              <a:spcAft>
                <a:spcPts val="1200"/>
              </a:spcAft>
              <a:buFont typeface="Arial" panose="020B0604020202020204" pitchFamily="34" charset="0"/>
              <a:buChar char="•"/>
              <a:defRPr/>
            </a:pPr>
            <a:r>
              <a:rPr lang="it-IT" sz="2000" dirty="0"/>
              <a:t>La legge (articolo 117 del Testo Unico Bancario) richiede la </a:t>
            </a:r>
            <a:r>
              <a:rPr lang="it-IT" sz="2000" b="1" dirty="0">
                <a:solidFill>
                  <a:srgbClr val="0066CC"/>
                </a:solidFill>
              </a:rPr>
              <a:t>pattuizione scritta </a:t>
            </a:r>
            <a:r>
              <a:rPr lang="it-IT" sz="2000" dirty="0"/>
              <a:t>(a pena di nullità) di tutte le condizioni</a:t>
            </a:r>
          </a:p>
          <a:p>
            <a:pPr marL="431800" lvl="1" indent="-342900" algn="just">
              <a:spcAft>
                <a:spcPts val="1200"/>
              </a:spcAft>
              <a:buFont typeface="Arial" panose="020B0604020202020204" pitchFamily="34" charset="0"/>
              <a:buChar char="•"/>
              <a:defRPr/>
            </a:pPr>
            <a:r>
              <a:rPr lang="it-IT" sz="2000" dirty="0"/>
              <a:t>In generale, il corrispettivo dovuto alla banca può consistere in:</a:t>
            </a:r>
          </a:p>
          <a:p>
            <a:pPr marL="1003300" lvl="2" indent="-457200" algn="just">
              <a:buFont typeface="+mj-lt"/>
              <a:buAutoNum type="alphaLcParenR"/>
              <a:defRPr/>
            </a:pPr>
            <a:r>
              <a:rPr lang="it-IT" b="1" dirty="0">
                <a:solidFill>
                  <a:srgbClr val="0066CC"/>
                </a:solidFill>
              </a:rPr>
              <a:t>interessi</a:t>
            </a:r>
            <a:r>
              <a:rPr lang="it-IT" dirty="0"/>
              <a:t> </a:t>
            </a:r>
            <a:r>
              <a:rPr lang="it-IT" dirty="0">
                <a:sym typeface="Wingdings" panose="05000000000000000000" pitchFamily="2" charset="2"/>
              </a:rPr>
              <a:t> remunerano </a:t>
            </a:r>
            <a:r>
              <a:rPr lang="it-IT" dirty="0">
                <a:solidFill>
                  <a:srgbClr val="0066CC"/>
                </a:solidFill>
                <a:sym typeface="Wingdings" panose="05000000000000000000" pitchFamily="2" charset="2"/>
              </a:rPr>
              <a:t>l’uso del denaro </a:t>
            </a:r>
            <a:r>
              <a:rPr lang="it-IT" dirty="0">
                <a:sym typeface="Wingdings" panose="05000000000000000000" pitchFamily="2" charset="2"/>
              </a:rPr>
              <a:t>prestato dalla banca;</a:t>
            </a:r>
            <a:endParaRPr lang="it-IT" dirty="0"/>
          </a:p>
          <a:p>
            <a:pPr marL="1003300" lvl="2" indent="-457200" algn="just">
              <a:spcBef>
                <a:spcPts val="600"/>
              </a:spcBef>
              <a:buFont typeface="+mj-lt"/>
              <a:buAutoNum type="alphaLcParenR"/>
              <a:defRPr/>
            </a:pPr>
            <a:r>
              <a:rPr lang="it-IT" b="1" dirty="0">
                <a:solidFill>
                  <a:srgbClr val="0066CC"/>
                </a:solidFill>
              </a:rPr>
              <a:t>commissioni</a:t>
            </a:r>
            <a:r>
              <a:rPr lang="it-IT" dirty="0"/>
              <a:t> </a:t>
            </a:r>
            <a:r>
              <a:rPr lang="it-IT" dirty="0">
                <a:sym typeface="Wingdings" panose="05000000000000000000" pitchFamily="2" charset="2"/>
              </a:rPr>
              <a:t> remunerano lo svolgimento di </a:t>
            </a:r>
            <a:r>
              <a:rPr lang="it-IT" dirty="0">
                <a:solidFill>
                  <a:srgbClr val="0066CC"/>
                </a:solidFill>
                <a:sym typeface="Wingdings" panose="05000000000000000000" pitchFamily="2" charset="2"/>
              </a:rPr>
              <a:t>specifici servizi </a:t>
            </a:r>
            <a:r>
              <a:rPr lang="it-IT" dirty="0">
                <a:sym typeface="Wingdings" panose="05000000000000000000" pitchFamily="2" charset="2"/>
              </a:rPr>
              <a:t>da parte della banca</a:t>
            </a:r>
          </a:p>
          <a:p>
            <a:pPr marL="374650" lvl="1" indent="-285750" algn="just">
              <a:spcBef>
                <a:spcPts val="600"/>
              </a:spcBef>
              <a:buFont typeface="Arial" panose="020B0604020202020204" pitchFamily="34" charset="0"/>
              <a:buChar char="•"/>
              <a:defRPr/>
            </a:pPr>
            <a:r>
              <a:rPr lang="it-IT" dirty="0">
                <a:sym typeface="Wingdings" panose="05000000000000000000" pitchFamily="2" charset="2"/>
              </a:rPr>
              <a:t>Le </a:t>
            </a:r>
            <a:r>
              <a:rPr lang="it-IT" b="1" dirty="0">
                <a:solidFill>
                  <a:srgbClr val="0066CC"/>
                </a:solidFill>
                <a:sym typeface="Wingdings" panose="05000000000000000000" pitchFamily="2" charset="2"/>
              </a:rPr>
              <a:t>condizioni economiche </a:t>
            </a:r>
            <a:r>
              <a:rPr lang="it-IT" dirty="0">
                <a:sym typeface="Wingdings" panose="05000000000000000000" pitchFamily="2" charset="2"/>
              </a:rPr>
              <a:t>sono </a:t>
            </a:r>
            <a:r>
              <a:rPr lang="it-IT" b="1" dirty="0">
                <a:solidFill>
                  <a:srgbClr val="0066CC"/>
                </a:solidFill>
                <a:sym typeface="Wingdings" panose="05000000000000000000" pitchFamily="2" charset="2"/>
              </a:rPr>
              <a:t>liberamente determinabili dalle parti</a:t>
            </a:r>
            <a:r>
              <a:rPr lang="it-IT" dirty="0">
                <a:sym typeface="Wingdings" panose="05000000000000000000" pitchFamily="2" charset="2"/>
              </a:rPr>
              <a:t>, salvo alcune eccezioni che riguardano:</a:t>
            </a:r>
          </a:p>
          <a:p>
            <a:pPr marL="831850" lvl="2" indent="-285750" algn="just">
              <a:spcBef>
                <a:spcPts val="600"/>
              </a:spcBef>
              <a:buFont typeface="Arial" panose="020B0604020202020204" pitchFamily="34" charset="0"/>
              <a:buChar char="•"/>
              <a:defRPr/>
            </a:pPr>
            <a:r>
              <a:rPr lang="it-IT" dirty="0">
                <a:sym typeface="Wingdings" panose="05000000000000000000" pitchFamily="2" charset="2"/>
              </a:rPr>
              <a:t>La produzione di «interessi sugli interessi» (</a:t>
            </a:r>
            <a:r>
              <a:rPr lang="it-IT" b="1" dirty="0">
                <a:sym typeface="Wingdings" panose="05000000000000000000" pitchFamily="2" charset="2"/>
              </a:rPr>
              <a:t>anatocismo</a:t>
            </a:r>
            <a:r>
              <a:rPr lang="it-IT" dirty="0">
                <a:sym typeface="Wingdings" panose="05000000000000000000" pitchFamily="2" charset="2"/>
              </a:rPr>
              <a:t>);</a:t>
            </a:r>
          </a:p>
          <a:p>
            <a:pPr marL="831850" lvl="2" indent="-285750" algn="just">
              <a:spcBef>
                <a:spcPts val="600"/>
              </a:spcBef>
              <a:buFont typeface="Arial" panose="020B0604020202020204" pitchFamily="34" charset="0"/>
              <a:buChar char="•"/>
              <a:defRPr/>
            </a:pPr>
            <a:r>
              <a:rPr lang="it-IT" dirty="0">
                <a:sym typeface="Wingdings" panose="05000000000000000000" pitchFamily="2" charset="2"/>
              </a:rPr>
              <a:t>La previsione di un «</a:t>
            </a:r>
            <a:r>
              <a:rPr lang="it-IT" b="1" dirty="0">
                <a:sym typeface="Wingdings" panose="05000000000000000000" pitchFamily="2" charset="2"/>
              </a:rPr>
              <a:t>tetto massimo</a:t>
            </a:r>
            <a:r>
              <a:rPr lang="it-IT" dirty="0">
                <a:sym typeface="Wingdings" panose="05000000000000000000" pitchFamily="2" charset="2"/>
              </a:rPr>
              <a:t>» al tasso di interesse applicabile (</a:t>
            </a:r>
            <a:r>
              <a:rPr lang="it-IT" b="1" dirty="0">
                <a:sym typeface="Wingdings" panose="05000000000000000000" pitchFamily="2" charset="2"/>
              </a:rPr>
              <a:t>usura</a:t>
            </a:r>
            <a:r>
              <a:rPr lang="it-IT" dirty="0">
                <a:sym typeface="Wingdings" panose="05000000000000000000" pitchFamily="2" charset="2"/>
              </a:rPr>
              <a:t>).</a:t>
            </a:r>
          </a:p>
          <a:p>
            <a:pPr marL="431800" lvl="1" indent="-342900" algn="just">
              <a:spcAft>
                <a:spcPts val="1200"/>
              </a:spcAft>
              <a:buFont typeface="Arial" panose="020B0604020202020204" pitchFamily="34" charset="0"/>
              <a:buChar char="•"/>
              <a:defRPr/>
            </a:pPr>
            <a:endParaRPr lang="it-IT" sz="2000" dirty="0"/>
          </a:p>
        </p:txBody>
      </p:sp>
    </p:spTree>
    <p:extLst>
      <p:ext uri="{BB962C8B-B14F-4D97-AF65-F5344CB8AC3E}">
        <p14:creationId xmlns:p14="http://schemas.microsoft.com/office/powerpoint/2010/main" val="2856462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6668"/>
            <a:ext cx="9144000" cy="824355"/>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Gli interessi: usura (art. 1815 c.c.)</a:t>
            </a:r>
          </a:p>
        </p:txBody>
      </p:sp>
      <p:sp>
        <p:nvSpPr>
          <p:cNvPr id="8" name="Rettangolo 7"/>
          <p:cNvSpPr/>
          <p:nvPr/>
        </p:nvSpPr>
        <p:spPr>
          <a:xfrm>
            <a:off x="0" y="679354"/>
            <a:ext cx="9144000" cy="4016484"/>
          </a:xfrm>
          <a:prstGeom prst="rect">
            <a:avLst/>
          </a:prstGeom>
        </p:spPr>
        <p:txBody>
          <a:bodyPr wrap="square">
            <a:spAutoFit/>
          </a:bodyPr>
          <a:lstStyle/>
          <a:p>
            <a:pPr marL="431800" lvl="1" indent="-342900" algn="just">
              <a:spcBef>
                <a:spcPts val="600"/>
              </a:spcBef>
              <a:spcAft>
                <a:spcPts val="1200"/>
              </a:spcAft>
              <a:buFont typeface="Arial" panose="020B0604020202020204" pitchFamily="34" charset="0"/>
              <a:buChar char="•"/>
              <a:defRPr/>
            </a:pPr>
            <a:endParaRPr lang="it-IT" sz="1600" dirty="0"/>
          </a:p>
          <a:p>
            <a:pPr marL="363538" lvl="1" indent="-274638" algn="just">
              <a:spcBef>
                <a:spcPts val="600"/>
              </a:spcBef>
              <a:spcAft>
                <a:spcPts val="1200"/>
              </a:spcAft>
              <a:buFont typeface="Arial" panose="020B0604020202020204" pitchFamily="34" charset="0"/>
              <a:buChar char="•"/>
              <a:defRPr/>
            </a:pPr>
            <a:r>
              <a:rPr lang="it-IT" sz="1600" dirty="0"/>
              <a:t>In generale, il tasso di interesse è </a:t>
            </a:r>
            <a:r>
              <a:rPr lang="it-IT" sz="1600" dirty="0">
                <a:solidFill>
                  <a:srgbClr val="0066CC"/>
                </a:solidFill>
              </a:rPr>
              <a:t>liberamente determinabile </a:t>
            </a:r>
            <a:r>
              <a:rPr lang="it-IT" sz="1600" dirty="0"/>
              <a:t>dal contratto tra banca e cliente</a:t>
            </a:r>
          </a:p>
          <a:p>
            <a:pPr marL="363538" lvl="1" indent="-274638" algn="just">
              <a:spcAft>
                <a:spcPts val="1200"/>
              </a:spcAft>
              <a:buFont typeface="Arial" panose="020B0604020202020204" pitchFamily="34" charset="0"/>
              <a:buChar char="•"/>
              <a:defRPr/>
            </a:pPr>
            <a:r>
              <a:rPr lang="it-IT" sz="1600" dirty="0"/>
              <a:t>Art. 1815, 2^ c., c.c.: «Se sono convenuti </a:t>
            </a:r>
            <a:r>
              <a:rPr lang="it-IT" sz="1600" dirty="0">
                <a:hlinkClick r:id="rId3" tooltip="Dizionario Giuridico: Interessi usurari"/>
              </a:rPr>
              <a:t>interessi usurari</a:t>
            </a:r>
            <a:r>
              <a:rPr lang="it-IT" sz="1600" dirty="0"/>
              <a:t> la clausola è nulla e non sono dovuti interessi»</a:t>
            </a:r>
          </a:p>
          <a:p>
            <a:pPr marL="363538" lvl="1" indent="-274638" algn="just">
              <a:spcAft>
                <a:spcPts val="1200"/>
              </a:spcAft>
              <a:buFont typeface="Arial" panose="020B0604020202020204" pitchFamily="34" charset="0"/>
              <a:buChar char="•"/>
              <a:defRPr/>
            </a:pPr>
            <a:r>
              <a:rPr lang="it-IT" sz="1600" dirty="0"/>
              <a:t>La legge prevede solo un «tetto massimo» (</a:t>
            </a:r>
            <a:r>
              <a:rPr lang="it-IT" sz="1600" b="1" dirty="0">
                <a:solidFill>
                  <a:srgbClr val="0066CC"/>
                </a:solidFill>
              </a:rPr>
              <a:t>il c.d. tasso soglia</a:t>
            </a:r>
            <a:r>
              <a:rPr lang="it-IT" sz="1600" dirty="0"/>
              <a:t>), differenziato in base al tipo di contratto, che deve essere rispettato</a:t>
            </a:r>
            <a:r>
              <a:rPr lang="it-IT" sz="1600" dirty="0">
                <a:solidFill>
                  <a:srgbClr val="0066CC"/>
                </a:solidFill>
              </a:rPr>
              <a:t> </a:t>
            </a:r>
            <a:r>
              <a:rPr lang="it-IT" sz="1600" b="1" dirty="0">
                <a:solidFill>
                  <a:srgbClr val="0066CC"/>
                </a:solidFill>
              </a:rPr>
              <a:t>al momento della conclusione del contratto (c.d. «usura genetica»)</a:t>
            </a:r>
          </a:p>
          <a:p>
            <a:pPr marL="363538" lvl="1" indent="-274638" algn="just">
              <a:buFont typeface="Arial" panose="020B0604020202020204" pitchFamily="34" charset="0"/>
              <a:buChar char="•"/>
              <a:defRPr/>
            </a:pPr>
            <a:r>
              <a:rPr lang="it-IT" sz="1600" dirty="0"/>
              <a:t>Il tasso soglia è dato dal </a:t>
            </a:r>
            <a:r>
              <a:rPr lang="it-IT" sz="1600" dirty="0">
                <a:solidFill>
                  <a:srgbClr val="0066CC"/>
                </a:solidFill>
              </a:rPr>
              <a:t>tasso medio risultante dall'ultima rilevazione effettuata da BI relativamente alla categoria di operazioni in cui il credito è compreso, aumentato di un quarto</a:t>
            </a:r>
            <a:r>
              <a:rPr lang="it-IT" sz="1600" dirty="0"/>
              <a:t>, cui si aggiunge un margine di ulteriori quattro punti percentuali. La differenza tra il limite e il tasso medio non può essere superiore a otto punti percentuali. (</a:t>
            </a:r>
            <a:r>
              <a:rPr lang="it-IT" sz="1600" dirty="0" err="1"/>
              <a:t>n.b.</a:t>
            </a:r>
            <a:r>
              <a:rPr lang="it-IT" sz="1600" dirty="0"/>
              <a:t>: </a:t>
            </a:r>
            <a:r>
              <a:rPr lang="it-IT" sz="1600" dirty="0">
                <a:solidFill>
                  <a:srgbClr val="0066CC"/>
                </a:solidFill>
              </a:rPr>
              <a:t>fino al 2011 il tasso soglia era  uguale al tasso medio aumentato della metà</a:t>
            </a:r>
            <a:r>
              <a:rPr lang="it-IT" sz="1600" dirty="0"/>
              <a:t>)</a:t>
            </a:r>
          </a:p>
          <a:p>
            <a:pPr marL="431800" lvl="1" indent="-342900" algn="just">
              <a:spcAft>
                <a:spcPts val="1200"/>
              </a:spcAft>
              <a:buFont typeface="Arial" panose="020B0604020202020204" pitchFamily="34" charset="0"/>
              <a:buChar char="•"/>
              <a:defRPr/>
            </a:pPr>
            <a:endParaRPr lang="it-IT" sz="2000" dirty="0"/>
          </a:p>
          <a:p>
            <a:pPr marL="431800" lvl="1" indent="-342900" algn="just">
              <a:spcAft>
                <a:spcPts val="1200"/>
              </a:spcAft>
              <a:buFont typeface="Arial" panose="020B0604020202020204" pitchFamily="34" charset="0"/>
              <a:buChar char="•"/>
              <a:defRPr/>
            </a:pPr>
            <a:endParaRPr lang="it-IT" sz="2000" dirty="0"/>
          </a:p>
        </p:txBody>
      </p:sp>
      <p:sp>
        <p:nvSpPr>
          <p:cNvPr id="4" name="CasellaDiTesto 3"/>
          <p:cNvSpPr txBox="1"/>
          <p:nvPr/>
        </p:nvSpPr>
        <p:spPr>
          <a:xfrm>
            <a:off x="2719722" y="3663684"/>
            <a:ext cx="6010276" cy="1292662"/>
          </a:xfrm>
          <a:prstGeom prst="rect">
            <a:avLst/>
          </a:prstGeom>
          <a:noFill/>
        </p:spPr>
        <p:txBody>
          <a:bodyPr wrap="square" rtlCol="0">
            <a:spAutoFit/>
          </a:bodyPr>
          <a:lstStyle/>
          <a:p>
            <a:pPr marL="88900" lvl="1" algn="just">
              <a:defRPr/>
            </a:pPr>
            <a:r>
              <a:rPr lang="it-IT" sz="2000" dirty="0"/>
              <a:t>Esempio con </a:t>
            </a:r>
            <a:r>
              <a:rPr lang="it-IT" sz="2000" dirty="0">
                <a:solidFill>
                  <a:srgbClr val="0066CC"/>
                </a:solidFill>
              </a:rPr>
              <a:t>TEGM 2%</a:t>
            </a:r>
            <a:r>
              <a:rPr lang="it-IT" sz="2000" dirty="0"/>
              <a:t> </a:t>
            </a:r>
          </a:p>
          <a:p>
            <a:pPr marL="266700" lvl="1" indent="-177800" algn="just">
              <a:buFont typeface="Arial" panose="020B0604020202020204" pitchFamily="34" charset="0"/>
              <a:buChar char="•"/>
              <a:defRPr/>
            </a:pPr>
            <a:r>
              <a:rPr lang="it-IT" sz="2000" dirty="0"/>
              <a:t>tasso soglia </a:t>
            </a:r>
            <a:r>
              <a:rPr lang="it-IT" sz="2000" dirty="0">
                <a:solidFill>
                  <a:srgbClr val="0066CC"/>
                </a:solidFill>
              </a:rPr>
              <a:t>ante 2011</a:t>
            </a:r>
            <a:r>
              <a:rPr lang="it-IT" sz="2000" dirty="0"/>
              <a:t> = 3% (TEGM + 50%</a:t>
            </a:r>
          </a:p>
          <a:p>
            <a:pPr marL="266700" lvl="1" indent="-177800" algn="just">
              <a:buFont typeface="Arial" panose="020B0604020202020204" pitchFamily="34" charset="0"/>
              <a:buChar char="•"/>
              <a:defRPr/>
            </a:pPr>
            <a:r>
              <a:rPr lang="it-IT" sz="2000" dirty="0"/>
              <a:t>tasso soglia </a:t>
            </a:r>
            <a:r>
              <a:rPr lang="it-IT" sz="2000" dirty="0">
                <a:solidFill>
                  <a:srgbClr val="0066CC"/>
                </a:solidFill>
              </a:rPr>
              <a:t>post 2011 </a:t>
            </a:r>
            <a:r>
              <a:rPr lang="it-IT" sz="2000" dirty="0"/>
              <a:t>= 6,50 % (TEGM + 25% + 4 p.p.) </a:t>
            </a:r>
          </a:p>
          <a:p>
            <a:endParaRPr lang="it-IT" dirty="0"/>
          </a:p>
        </p:txBody>
      </p:sp>
    </p:spTree>
    <p:extLst>
      <p:ext uri="{BB962C8B-B14F-4D97-AF65-F5344CB8AC3E}">
        <p14:creationId xmlns:p14="http://schemas.microsoft.com/office/powerpoint/2010/main" val="6223937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L’«usura sopravvenuta»</a:t>
            </a:r>
          </a:p>
        </p:txBody>
      </p:sp>
      <p:sp>
        <p:nvSpPr>
          <p:cNvPr id="8" name="Rettangolo 7"/>
          <p:cNvSpPr/>
          <p:nvPr/>
        </p:nvSpPr>
        <p:spPr>
          <a:xfrm>
            <a:off x="143508" y="950904"/>
            <a:ext cx="8856984" cy="3785652"/>
          </a:xfrm>
          <a:prstGeom prst="rect">
            <a:avLst/>
          </a:prstGeom>
        </p:spPr>
        <p:txBody>
          <a:bodyPr wrap="square">
            <a:spAutoFit/>
          </a:bodyPr>
          <a:lstStyle/>
          <a:p>
            <a:pPr algn="just"/>
            <a:r>
              <a:rPr lang="it-IT" sz="1600" dirty="0"/>
              <a:t>All’indomani della entrata in vigore della legge n. 108/1996 si è posto un duplice problema riassunto sotto la formula «</a:t>
            </a:r>
            <a:r>
              <a:rPr lang="it-IT" sz="1600" b="1" dirty="0">
                <a:solidFill>
                  <a:srgbClr val="0066CC"/>
                </a:solidFill>
              </a:rPr>
              <a:t>usura sopravvenuta</a:t>
            </a:r>
            <a:r>
              <a:rPr lang="it-IT" sz="1600" dirty="0"/>
              <a:t>»: (i) applicabilità ai </a:t>
            </a:r>
            <a:r>
              <a:rPr lang="it-IT" sz="1600" dirty="0">
                <a:solidFill>
                  <a:srgbClr val="0066CC"/>
                </a:solidFill>
              </a:rPr>
              <a:t>contratti conclusi in precedenza</a:t>
            </a:r>
            <a:r>
              <a:rPr lang="it-IT" sz="1600" dirty="0"/>
              <a:t>; (ii) applicabilità ai </a:t>
            </a:r>
            <a:r>
              <a:rPr lang="it-IT" sz="1600" dirty="0">
                <a:solidFill>
                  <a:srgbClr val="0066CC"/>
                </a:solidFill>
              </a:rPr>
              <a:t>nuovi contratti </a:t>
            </a:r>
            <a:r>
              <a:rPr lang="it-IT" sz="1600" dirty="0"/>
              <a:t>(post legge n. 108/1996) che divengano usurari nel corso del rapporto. </a:t>
            </a:r>
          </a:p>
          <a:p>
            <a:pPr marL="285750" indent="-285750" algn="just">
              <a:buFont typeface="Arial" panose="020B0604020202020204" pitchFamily="34" charset="0"/>
              <a:buChar char="•"/>
            </a:pPr>
            <a:endParaRPr lang="it-IT" sz="1600" dirty="0"/>
          </a:p>
          <a:p>
            <a:pPr marL="355600" indent="-355600" algn="just">
              <a:buFont typeface="+mj-lt"/>
              <a:buAutoNum type="romanLcPeriod"/>
            </a:pPr>
            <a:r>
              <a:rPr lang="it-IT" sz="1600" dirty="0"/>
              <a:t>Norma d'interpretazione autentica di cui all'art. 1, comma 1, decreto-legge 29 dicembre 2000, n. 394, giudicata costituzionalmente compatibile (Corte </a:t>
            </a:r>
            <a:r>
              <a:rPr lang="it-IT" sz="1600" dirty="0" err="1"/>
              <a:t>cost</a:t>
            </a:r>
            <a:r>
              <a:rPr lang="it-IT" sz="1600" dirty="0"/>
              <a:t>. 25 febbraio 2002, n. 29):</a:t>
            </a:r>
          </a:p>
          <a:p>
            <a:pPr marL="363538" algn="just"/>
            <a:r>
              <a:rPr lang="it-IT" sz="1600" dirty="0"/>
              <a:t>"</a:t>
            </a:r>
            <a:r>
              <a:rPr lang="it-IT" sz="1600" i="1" dirty="0"/>
              <a:t>si intendono usurari gli interessi che superano il limite stabilito dalla legge </a:t>
            </a:r>
            <a:r>
              <a:rPr lang="it-IT" sz="1600" i="1" u="sng" dirty="0"/>
              <a:t>nel momento in cui essi sono promessi o comunque convenuti, a qualunque titolo, </a:t>
            </a:r>
            <a:r>
              <a:rPr lang="it-IT" sz="1600" i="1" dirty="0"/>
              <a:t>indipendentemente dal momento del loro pagamento</a:t>
            </a:r>
            <a:r>
              <a:rPr lang="it-IT" sz="1600" dirty="0"/>
              <a:t>"</a:t>
            </a:r>
          </a:p>
          <a:p>
            <a:pPr marL="355600" indent="-355600" algn="just">
              <a:buFont typeface="+mj-lt"/>
              <a:buAutoNum type="romanLcPeriod"/>
            </a:pPr>
            <a:endParaRPr lang="it-IT" sz="1600" dirty="0"/>
          </a:p>
          <a:p>
            <a:pPr marL="355600" indent="-355600" algn="just">
              <a:buFont typeface="+mj-lt"/>
              <a:buAutoNum type="romanLcPeriod"/>
            </a:pPr>
            <a:r>
              <a:rPr lang="it-IT" sz="1600" dirty="0"/>
              <a:t>Lunghi dubbi degli interpreti (buona fede; invalidità sopravvenuta; eccessiva onerosità sopravvenuta; </a:t>
            </a:r>
            <a:r>
              <a:rPr lang="it-IT" sz="1600" i="1" dirty="0" err="1"/>
              <a:t>exceptio</a:t>
            </a:r>
            <a:r>
              <a:rPr lang="it-IT" sz="1600" i="1" dirty="0"/>
              <a:t> doli</a:t>
            </a:r>
            <a:r>
              <a:rPr lang="it-IT" sz="1600" dirty="0"/>
              <a:t>, ecc.). </a:t>
            </a:r>
          </a:p>
          <a:p>
            <a:pPr marL="355600" algn="just"/>
            <a:r>
              <a:rPr lang="it-IT" sz="1600" dirty="0"/>
              <a:t>Intervento di </a:t>
            </a:r>
            <a:r>
              <a:rPr lang="it-IT" sz="1600" dirty="0" err="1"/>
              <a:t>Cass</a:t>
            </a:r>
            <a:r>
              <a:rPr lang="it-IT" sz="1600" dirty="0"/>
              <a:t>. SS.UU. 24675/17: «</a:t>
            </a:r>
            <a:r>
              <a:rPr lang="it-IT" sz="1600" b="1" dirty="0">
                <a:solidFill>
                  <a:srgbClr val="0066CC"/>
                </a:solidFill>
              </a:rPr>
              <a:t>in tanto è configurabile un illecito civile, in quanto sia configurabile la violazione dell'articolo 644 c.p.</a:t>
            </a:r>
            <a:r>
              <a:rPr lang="it-IT" sz="1600" dirty="0"/>
              <a:t>»</a:t>
            </a:r>
          </a:p>
          <a:p>
            <a:pPr marL="355600" algn="just" defTabSz="355600"/>
            <a:r>
              <a:rPr lang="it-IT" sz="1600" dirty="0"/>
              <a:t>Posizione dell’ABF: da Collegio Coordinamento n. 77/14 a Collegio Coordinamento 7440/18</a:t>
            </a:r>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16472768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L’usura e gli interessi di mora</a:t>
            </a:r>
          </a:p>
        </p:txBody>
      </p:sp>
      <p:sp>
        <p:nvSpPr>
          <p:cNvPr id="8" name="Rettangolo 7"/>
          <p:cNvSpPr/>
          <p:nvPr/>
        </p:nvSpPr>
        <p:spPr>
          <a:xfrm>
            <a:off x="143508" y="950904"/>
            <a:ext cx="8856984" cy="4524315"/>
          </a:xfrm>
          <a:prstGeom prst="rect">
            <a:avLst/>
          </a:prstGeom>
        </p:spPr>
        <p:txBody>
          <a:bodyPr wrap="square">
            <a:spAutoFit/>
          </a:bodyPr>
          <a:lstStyle/>
          <a:p>
            <a:pPr marL="285750" indent="-285750" algn="just">
              <a:buFont typeface="Arial" panose="020B0604020202020204" pitchFamily="34" charset="0"/>
              <a:buChar char="•"/>
            </a:pPr>
            <a:r>
              <a:rPr lang="it-IT" sz="1600" dirty="0"/>
              <a:t>I Decreti ministeriali che rilevano il TEGM non prendono in considerazione gli interessi moratori</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La giurisprudenza della S.C. è ferma nel ritenere che </a:t>
            </a:r>
            <a:r>
              <a:rPr lang="it-IT" sz="1600" b="1" dirty="0">
                <a:solidFill>
                  <a:srgbClr val="0066CC"/>
                </a:solidFill>
              </a:rPr>
              <a:t>la disciplina dell'usura concerne anche gli interessi moratori</a:t>
            </a:r>
            <a:r>
              <a:rPr lang="it-IT" sz="1600" dirty="0">
                <a:solidFill>
                  <a:srgbClr val="0066CC"/>
                </a:solidFill>
              </a:rPr>
              <a:t> </a:t>
            </a:r>
            <a:r>
              <a:rPr lang="it-IT" sz="1600" dirty="0"/>
              <a:t>(da ultimo Cassazione Civile, III sez. n. 26286 del 17 Ottobre 2019)</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Tuttavia, di recente, </a:t>
            </a:r>
            <a:r>
              <a:rPr lang="it-IT" sz="1600" b="1" dirty="0">
                <a:solidFill>
                  <a:srgbClr val="0066CC"/>
                </a:solidFill>
              </a:rPr>
              <a:t>la questione è stata rimessa alle SS.UU. </a:t>
            </a:r>
            <a:r>
              <a:rPr lang="it-IT" sz="1600" dirty="0"/>
              <a:t>(Sez. I, n. </a:t>
            </a:r>
            <a:r>
              <a:rPr lang="it-IT" sz="1600" b="1" dirty="0"/>
              <a:t>26946 del 22 ottobre 2019</a:t>
            </a:r>
            <a:r>
              <a:rPr lang="it-IT" sz="1600" dirty="0"/>
              <a:t>)</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a:t>Posizione dell’ABF (Collegio Coordinamento </a:t>
            </a:r>
            <a:r>
              <a:rPr lang="it-IT" sz="1600" dirty="0" err="1"/>
              <a:t>nn</a:t>
            </a:r>
            <a:r>
              <a:rPr lang="it-IT" sz="1600" dirty="0"/>
              <a:t>. n. 1875/14, n. 3412/14 e n. 3955/14): </a:t>
            </a:r>
          </a:p>
          <a:p>
            <a:pPr marL="742950" lvl="1" indent="-285750" algn="just">
              <a:buFont typeface="Wingdings" panose="05000000000000000000" pitchFamily="2" charset="2"/>
              <a:buChar char="v"/>
            </a:pPr>
            <a:r>
              <a:rPr lang="it-IT" sz="1600" dirty="0"/>
              <a:t>gli interessi moratori non sono sottoposti alla disciplina in tema di usura; </a:t>
            </a:r>
          </a:p>
          <a:p>
            <a:pPr marL="742950" lvl="1" indent="-285750" algn="just">
              <a:buFont typeface="Wingdings" panose="05000000000000000000" pitchFamily="2" charset="2"/>
              <a:buChar char="v"/>
            </a:pPr>
            <a:r>
              <a:rPr lang="it-IT" sz="1600" dirty="0"/>
              <a:t>la clausola relativa agli interessi moratori può essere assimilata ad una clausola penale: </a:t>
            </a:r>
          </a:p>
          <a:p>
            <a:pPr marL="446088" lvl="1" algn="just" defTabSz="717550"/>
            <a:r>
              <a:rPr lang="it-IT" sz="1600" dirty="0"/>
              <a:t>	se </a:t>
            </a:r>
            <a:r>
              <a:rPr lang="it-IT" sz="1600" u="sng" dirty="0"/>
              <a:t>non consumatore</a:t>
            </a:r>
            <a:r>
              <a:rPr lang="it-IT" sz="1600" dirty="0"/>
              <a:t> </a:t>
            </a:r>
            <a:r>
              <a:rPr lang="it-IT" sz="1600" dirty="0">
                <a:sym typeface="Wingdings" panose="05000000000000000000" pitchFamily="2" charset="2"/>
              </a:rPr>
              <a:t> </a:t>
            </a:r>
            <a:r>
              <a:rPr lang="it-IT" sz="1600" dirty="0"/>
              <a:t>art. 1384 c.c. («La penale può essere </a:t>
            </a:r>
            <a:r>
              <a:rPr lang="it-IT" sz="1600" b="1" dirty="0"/>
              <a:t>diminuita equamente dal giudice</a:t>
            </a:r>
            <a:r>
              <a:rPr lang="it-IT" sz="1600" dirty="0"/>
              <a:t>, se l'obbligazione principale è stata eseguita in parte ovvero se l'ammontare della penale è manifestamente eccessivo, avuto riguardo all'interesse che il creditore aveva all'adempimento»); </a:t>
            </a:r>
          </a:p>
          <a:p>
            <a:pPr marL="446088" lvl="1" indent="271463" algn="just"/>
            <a:r>
              <a:rPr lang="it-IT" sz="1600" dirty="0"/>
              <a:t>se </a:t>
            </a:r>
            <a:r>
              <a:rPr lang="it-IT" sz="1600" u="sng" dirty="0"/>
              <a:t>consumatore</a:t>
            </a:r>
            <a:r>
              <a:rPr lang="it-IT" sz="1600" dirty="0"/>
              <a:t> </a:t>
            </a:r>
            <a:r>
              <a:rPr lang="it-IT" sz="1600" dirty="0">
                <a:sym typeface="Wingdings" panose="05000000000000000000" pitchFamily="2" charset="2"/>
              </a:rPr>
              <a:t> </a:t>
            </a:r>
            <a:r>
              <a:rPr lang="it-IT" sz="1600" dirty="0"/>
              <a:t>art. 33, c. 2, </a:t>
            </a:r>
            <a:r>
              <a:rPr lang="it-IT" sz="1600" dirty="0" err="1"/>
              <a:t>lett</a:t>
            </a:r>
            <a:r>
              <a:rPr lang="it-IT" sz="1600" dirty="0"/>
              <a:t>. f, </a:t>
            </a:r>
            <a:r>
              <a:rPr lang="it-IT" sz="1600" dirty="0" err="1"/>
              <a:t>cod.consumo</a:t>
            </a:r>
            <a:r>
              <a:rPr lang="it-IT" sz="1600" dirty="0"/>
              <a:t> (presunzione di «</a:t>
            </a:r>
            <a:r>
              <a:rPr lang="it-IT" sz="1600" b="1" dirty="0"/>
              <a:t>clausola vessatoria</a:t>
            </a:r>
            <a:r>
              <a:rPr lang="it-IT" sz="1600" dirty="0"/>
              <a:t>») </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endParaRPr lang="it-IT" sz="1600" dirty="0"/>
          </a:p>
          <a:p>
            <a:pPr algn="just"/>
            <a:endParaRPr lang="it-IT" sz="1600" dirty="0"/>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14199989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Anatocismo: nozione ed evoluzione normativa</a:t>
            </a:r>
          </a:p>
        </p:txBody>
      </p:sp>
      <p:sp>
        <p:nvSpPr>
          <p:cNvPr id="8" name="Rettangolo 7"/>
          <p:cNvSpPr/>
          <p:nvPr/>
        </p:nvSpPr>
        <p:spPr>
          <a:xfrm>
            <a:off x="143508" y="950904"/>
            <a:ext cx="8856984" cy="3637919"/>
          </a:xfrm>
          <a:prstGeom prst="rect">
            <a:avLst/>
          </a:prstGeom>
        </p:spPr>
        <p:txBody>
          <a:bodyPr wrap="square">
            <a:spAutoFit/>
          </a:bodyPr>
          <a:lstStyle/>
          <a:p>
            <a:pPr indent="19050" algn="just">
              <a:lnSpc>
                <a:spcPct val="80000"/>
              </a:lnSpc>
            </a:pPr>
            <a:r>
              <a:rPr lang="it-IT" altLang="it-IT" sz="1600" dirty="0"/>
              <a:t>Anatocismo è la </a:t>
            </a:r>
            <a:r>
              <a:rPr lang="it-IT" altLang="it-IT" sz="1600" b="1" dirty="0"/>
              <a:t>produzione di interessi da parte di interessi scaduti e non pagati </a:t>
            </a:r>
            <a:r>
              <a:rPr lang="it-IT" altLang="it-IT" sz="1600" dirty="0"/>
              <a:t>(art. 1283 c.c.)</a:t>
            </a:r>
          </a:p>
          <a:p>
            <a:pPr indent="19050" algn="just">
              <a:lnSpc>
                <a:spcPct val="80000"/>
              </a:lnSpc>
            </a:pPr>
            <a:endParaRPr lang="it-IT" altLang="it-IT" sz="1600" dirty="0"/>
          </a:p>
          <a:p>
            <a:pPr marL="285750" indent="-285750" algn="just">
              <a:lnSpc>
                <a:spcPct val="80000"/>
              </a:lnSpc>
              <a:buFont typeface="Arial" panose="020B0604020202020204" pitchFamily="34" charset="0"/>
              <a:buChar char="•"/>
            </a:pPr>
            <a:r>
              <a:rPr lang="it-IT" altLang="it-IT" sz="1600" dirty="0"/>
              <a:t>Cassazione 2374/99; 3096/99:</a:t>
            </a:r>
            <a:r>
              <a:rPr lang="it-IT" altLang="it-IT" sz="1600" i="1" dirty="0"/>
              <a:t> </a:t>
            </a:r>
            <a:r>
              <a:rPr lang="it-IT" altLang="it-IT" sz="1600" dirty="0"/>
              <a:t>le norme bancarie uniformi sono un mero uso negoziale: </a:t>
            </a:r>
            <a:r>
              <a:rPr lang="it-IT" altLang="it-IT" sz="1600" u="sng" dirty="0"/>
              <a:t>le clausole che prevedono interessi </a:t>
            </a:r>
            <a:r>
              <a:rPr lang="it-IT" altLang="it-IT" sz="1600" u="sng" dirty="0" err="1"/>
              <a:t>anatocistici</a:t>
            </a:r>
            <a:r>
              <a:rPr lang="it-IT" altLang="it-IT" sz="1600" u="sng" dirty="0"/>
              <a:t> sono nulle</a:t>
            </a:r>
          </a:p>
          <a:p>
            <a:pPr indent="19050" algn="just">
              <a:lnSpc>
                <a:spcPct val="80000"/>
              </a:lnSpc>
            </a:pPr>
            <a:endParaRPr lang="it-IT" sz="1600" u="sng" dirty="0"/>
          </a:p>
          <a:p>
            <a:pPr marL="285750" indent="-285750" algn="just">
              <a:lnSpc>
                <a:spcPct val="80000"/>
              </a:lnSpc>
              <a:buFont typeface="Arial" panose="020B0604020202020204" pitchFamily="34" charset="0"/>
              <a:buChar char="•"/>
            </a:pPr>
            <a:r>
              <a:rPr lang="en-GB" altLang="it-IT" sz="1600" dirty="0" err="1"/>
              <a:t>d.lgs</a:t>
            </a:r>
            <a:r>
              <a:rPr lang="en-GB" altLang="it-IT" sz="1600" dirty="0"/>
              <a:t>. n. 342/1999 </a:t>
            </a:r>
            <a:r>
              <a:rPr lang="en-GB" altLang="it-IT" sz="1600" dirty="0" err="1"/>
              <a:t>modifica</a:t>
            </a:r>
            <a:r>
              <a:rPr lang="en-GB" altLang="it-IT" sz="1600" dirty="0"/>
              <a:t> l’</a:t>
            </a:r>
            <a:r>
              <a:rPr lang="it-IT" altLang="it-IT" sz="1600" dirty="0"/>
              <a:t>art. 120 del TUB: delega al CICR per stabilire «</a:t>
            </a:r>
            <a:r>
              <a:rPr lang="it-IT" altLang="it-IT" sz="1600" b="1" dirty="0"/>
              <a:t>modalità e criteri</a:t>
            </a:r>
            <a:r>
              <a:rPr lang="it-IT" altLang="it-IT" sz="1600" dirty="0"/>
              <a:t> per la produzione di interessi sugli interessi»; medesima periodicità; norma-ponte (dichiarata illegittima dalla Corte Costituzionale n. 425/00); delibera del CICR 9.2.2000</a:t>
            </a:r>
          </a:p>
          <a:p>
            <a:pPr marL="285750" indent="-285750" algn="just">
              <a:lnSpc>
                <a:spcPct val="80000"/>
              </a:lnSpc>
              <a:buFont typeface="Arial" panose="020B0604020202020204" pitchFamily="34" charset="0"/>
              <a:buChar char="•"/>
            </a:pPr>
            <a:endParaRPr lang="it-IT" altLang="it-IT" sz="1600" dirty="0"/>
          </a:p>
          <a:p>
            <a:pPr marL="285750" indent="-285750" algn="just">
              <a:lnSpc>
                <a:spcPct val="80000"/>
              </a:lnSpc>
              <a:buFont typeface="Arial" panose="020B0604020202020204" pitchFamily="34" charset="0"/>
              <a:buChar char="•"/>
            </a:pPr>
            <a:r>
              <a:rPr lang="en-US" altLang="it-IT" sz="1600" dirty="0"/>
              <a:t>art. 1, comma 629, l. n. 147/2013</a:t>
            </a:r>
            <a:r>
              <a:rPr lang="it-IT" altLang="it-IT" sz="1600" dirty="0"/>
              <a:t>: «</a:t>
            </a:r>
            <a:r>
              <a:rPr lang="it-IT" altLang="it-IT" sz="1600" i="1" dirty="0"/>
              <a:t>gli interessi periodicamente capitalizzati non possano produrre interessi ulteriori che, nelle successive operazioni di capitalizzazione, sono calcolati esclusivamente sulla sorte capitale</a:t>
            </a:r>
            <a:r>
              <a:rPr lang="it-IT" altLang="it-IT" sz="1600" dirty="0"/>
              <a:t>»</a:t>
            </a:r>
          </a:p>
          <a:p>
            <a:pPr marL="285750" indent="-285750" algn="just">
              <a:lnSpc>
                <a:spcPct val="80000"/>
              </a:lnSpc>
              <a:buFont typeface="Arial" panose="020B0604020202020204" pitchFamily="34" charset="0"/>
              <a:buChar char="•"/>
            </a:pPr>
            <a:endParaRPr lang="it-IT" altLang="it-IT" sz="1600" dirty="0"/>
          </a:p>
          <a:p>
            <a:pPr marL="285750" indent="-285750" algn="just">
              <a:lnSpc>
                <a:spcPct val="80000"/>
              </a:lnSpc>
              <a:buFont typeface="Arial" panose="020B0604020202020204" pitchFamily="34" charset="0"/>
              <a:buChar char="•"/>
            </a:pPr>
            <a:r>
              <a:rPr lang="it-IT" altLang="it-IT" sz="1600" dirty="0"/>
              <a:t>decreto legge 14 febbraio 2016, n. 18 (convertito nella legge 8 aprile 2016, n. 49): il «nuovissimo» art. 120 TUB; delibera CICR n. 343/16</a:t>
            </a:r>
          </a:p>
          <a:p>
            <a:pPr marL="285750" indent="-285750" algn="just">
              <a:lnSpc>
                <a:spcPct val="80000"/>
              </a:lnSpc>
              <a:buFont typeface="Arial" panose="020B0604020202020204" pitchFamily="34" charset="0"/>
              <a:buChar char="•"/>
            </a:pPr>
            <a:endParaRPr lang="it-IT" sz="1600" dirty="0"/>
          </a:p>
          <a:p>
            <a:pPr indent="19050" algn="just">
              <a:lnSpc>
                <a:spcPct val="80000"/>
              </a:lnSpc>
            </a:pPr>
            <a:endParaRPr lang="it-IT" altLang="it-IT" sz="1600" dirty="0"/>
          </a:p>
          <a:p>
            <a:pPr indent="19050" algn="ctr">
              <a:lnSpc>
                <a:spcPct val="80000"/>
              </a:lnSpc>
            </a:pPr>
            <a:endParaRPr lang="it-IT" sz="1600" dirty="0"/>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35957463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Il «nuovissimo» art. 120, </a:t>
            </a:r>
          </a:p>
          <a:p>
            <a:pPr>
              <a:defRPr/>
            </a:pPr>
            <a:r>
              <a:rPr lang="it-IT" sz="3600" b="1" dirty="0">
                <a:solidFill>
                  <a:srgbClr val="003399"/>
                </a:solidFill>
              </a:rPr>
              <a:t>secondo comma, del T.U.B.</a:t>
            </a:r>
          </a:p>
        </p:txBody>
      </p:sp>
      <p:sp>
        <p:nvSpPr>
          <p:cNvPr id="8" name="Rettangolo 7"/>
          <p:cNvSpPr/>
          <p:nvPr/>
        </p:nvSpPr>
        <p:spPr>
          <a:xfrm>
            <a:off x="143508" y="950904"/>
            <a:ext cx="8856984" cy="2769989"/>
          </a:xfrm>
          <a:prstGeom prst="rect">
            <a:avLst/>
          </a:prstGeom>
        </p:spPr>
        <p:txBody>
          <a:bodyPr wrap="square">
            <a:spAutoFit/>
          </a:bodyPr>
          <a:lstStyle/>
          <a:p>
            <a:pPr lvl="0" algn="just" fontAlgn="base">
              <a:spcBef>
                <a:spcPts val="600"/>
              </a:spcBef>
              <a:spcAft>
                <a:spcPts val="600"/>
              </a:spcAft>
            </a:pPr>
            <a:endParaRPr lang="it-IT" altLang="it-IT" sz="1600" i="1" dirty="0">
              <a:solidFill>
                <a:srgbClr val="333399"/>
              </a:solidFill>
              <a:latin typeface="Verdana" panose="020B0604030504040204" pitchFamily="34" charset="0"/>
            </a:endParaRPr>
          </a:p>
          <a:p>
            <a:pPr lvl="0" algn="just" fontAlgn="base">
              <a:spcBef>
                <a:spcPts val="600"/>
              </a:spcBef>
              <a:spcAft>
                <a:spcPts val="600"/>
              </a:spcAft>
            </a:pPr>
            <a:r>
              <a:rPr lang="it-IT" altLang="it-IT" sz="1600" i="1" dirty="0">
                <a:solidFill>
                  <a:srgbClr val="333399"/>
                </a:solidFill>
                <a:latin typeface="Verdana" panose="020B0604030504040204" pitchFamily="34" charset="0"/>
              </a:rPr>
              <a:t>Il CICR stabilisce modalità e criteri per la produzione di interessi nelle operazioni poste in essere nell'esercizio dell’attività bancaria, prevedendo in ogni caso che: </a:t>
            </a:r>
          </a:p>
          <a:p>
            <a:pPr lvl="0" algn="just" fontAlgn="base">
              <a:spcBef>
                <a:spcPts val="600"/>
              </a:spcBef>
              <a:spcAft>
                <a:spcPts val="600"/>
              </a:spcAft>
            </a:pPr>
            <a:r>
              <a:rPr lang="it-IT" altLang="it-IT" sz="1600" i="1" dirty="0">
                <a:solidFill>
                  <a:srgbClr val="333399"/>
                </a:solidFill>
                <a:latin typeface="Verdana" panose="020B0604030504040204" pitchFamily="34" charset="0"/>
              </a:rPr>
              <a:t>a) nei rapporti di conto corrente o di conto di pagamento sia assicurata, nei confronti della clientela, la </a:t>
            </a:r>
            <a:r>
              <a:rPr lang="it-IT" altLang="it-IT" sz="1600" i="1" dirty="0">
                <a:solidFill>
                  <a:srgbClr val="FF0000"/>
                </a:solidFill>
                <a:latin typeface="Verdana" panose="020B0604030504040204" pitchFamily="34" charset="0"/>
              </a:rPr>
              <a:t>stessa periodicità nel conteggio degli interessi sia debitori sia creditori</a:t>
            </a:r>
            <a:r>
              <a:rPr lang="it-IT" altLang="it-IT" sz="1600" i="1" dirty="0">
                <a:solidFill>
                  <a:srgbClr val="333399"/>
                </a:solidFill>
                <a:latin typeface="Verdana" panose="020B0604030504040204" pitchFamily="34" charset="0"/>
              </a:rPr>
              <a:t>, comunque </a:t>
            </a:r>
            <a:r>
              <a:rPr lang="it-IT" altLang="it-IT" sz="1600" i="1" dirty="0">
                <a:solidFill>
                  <a:srgbClr val="FF0000"/>
                </a:solidFill>
                <a:latin typeface="Verdana" panose="020B0604030504040204" pitchFamily="34" charset="0"/>
              </a:rPr>
              <a:t>non inferiore ad un anno</a:t>
            </a:r>
            <a:r>
              <a:rPr lang="it-IT" altLang="it-IT" sz="1600" i="1" dirty="0">
                <a:solidFill>
                  <a:srgbClr val="333399"/>
                </a:solidFill>
                <a:latin typeface="Verdana" panose="020B0604030504040204" pitchFamily="34" charset="0"/>
              </a:rPr>
              <a:t>; gli interessi sono </a:t>
            </a:r>
            <a:r>
              <a:rPr lang="it-IT" altLang="it-IT" sz="1600" i="1" dirty="0">
                <a:solidFill>
                  <a:srgbClr val="FF0000"/>
                </a:solidFill>
                <a:latin typeface="Verdana" panose="020B0604030504040204" pitchFamily="34" charset="0"/>
              </a:rPr>
              <a:t>conteggiati il 31 dicembre di ciascun anno</a:t>
            </a:r>
            <a:r>
              <a:rPr lang="it-IT" altLang="it-IT" sz="1600" i="1" dirty="0">
                <a:solidFill>
                  <a:srgbClr val="333399"/>
                </a:solidFill>
                <a:latin typeface="Verdana" panose="020B0604030504040204" pitchFamily="34" charset="0"/>
              </a:rPr>
              <a:t> e, in ogni caso, al termine del rapporto per cui sono dovuti; </a:t>
            </a:r>
          </a:p>
          <a:p>
            <a:pPr algn="just">
              <a:spcBef>
                <a:spcPts val="600"/>
              </a:spcBef>
              <a:spcAft>
                <a:spcPts val="600"/>
              </a:spcAft>
            </a:pPr>
            <a:endParaRPr lang="it-IT" altLang="it-IT" sz="1600" i="1" dirty="0">
              <a:solidFill>
                <a:schemeClr val="accent2"/>
              </a:solidFill>
            </a:endParaRPr>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12626998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3"/>
          <p:cNvSpPr txBox="1">
            <a:spLocks/>
          </p:cNvSpPr>
          <p:nvPr/>
        </p:nvSpPr>
        <p:spPr>
          <a:xfrm>
            <a:off x="0" y="0"/>
            <a:ext cx="9144000" cy="897564"/>
          </a:xfrm>
          <a:prstGeom prst="rect">
            <a:avLst/>
          </a:prstGeom>
          <a:solidFill>
            <a:schemeClr val="accent4">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CC0000"/>
                </a:solidFill>
                <a:latin typeface="+mj-lt"/>
                <a:ea typeface="+mj-ea"/>
                <a:cs typeface="+mj-cs"/>
              </a:defRPr>
            </a:lvl1pPr>
          </a:lstStyle>
          <a:p>
            <a:pPr>
              <a:defRPr/>
            </a:pPr>
            <a:r>
              <a:rPr lang="it-IT" sz="3600" b="1" dirty="0">
                <a:solidFill>
                  <a:srgbClr val="003399"/>
                </a:solidFill>
              </a:rPr>
              <a:t>Il «nuovissimo» art. 120, </a:t>
            </a:r>
          </a:p>
          <a:p>
            <a:pPr>
              <a:defRPr/>
            </a:pPr>
            <a:r>
              <a:rPr lang="it-IT" sz="3600" b="1" dirty="0">
                <a:solidFill>
                  <a:srgbClr val="003399"/>
                </a:solidFill>
              </a:rPr>
              <a:t>secondo comma, del T.U.B.</a:t>
            </a:r>
          </a:p>
        </p:txBody>
      </p:sp>
      <p:sp>
        <p:nvSpPr>
          <p:cNvPr id="8" name="Rettangolo 7"/>
          <p:cNvSpPr/>
          <p:nvPr/>
        </p:nvSpPr>
        <p:spPr>
          <a:xfrm>
            <a:off x="143508" y="950904"/>
            <a:ext cx="8856984" cy="3385542"/>
          </a:xfrm>
          <a:prstGeom prst="rect">
            <a:avLst/>
          </a:prstGeom>
        </p:spPr>
        <p:txBody>
          <a:bodyPr wrap="square">
            <a:spAutoFit/>
          </a:bodyPr>
          <a:lstStyle/>
          <a:p>
            <a:pPr lvl="0" algn="just" fontAlgn="base">
              <a:spcBef>
                <a:spcPts val="600"/>
              </a:spcBef>
              <a:spcAft>
                <a:spcPts val="600"/>
              </a:spcAft>
            </a:pPr>
            <a:endParaRPr lang="it-IT" altLang="it-IT" sz="1400" i="1" dirty="0">
              <a:solidFill>
                <a:srgbClr val="333399"/>
              </a:solidFill>
              <a:latin typeface="Verdana" panose="020B0604030504040204" pitchFamily="34" charset="0"/>
            </a:endParaRPr>
          </a:p>
          <a:p>
            <a:pPr lvl="0" algn="just" fontAlgn="base">
              <a:spcBef>
                <a:spcPts val="600"/>
              </a:spcBef>
              <a:spcAft>
                <a:spcPts val="600"/>
              </a:spcAft>
            </a:pPr>
            <a:r>
              <a:rPr lang="it-IT" altLang="it-IT" sz="1400" i="1" dirty="0">
                <a:solidFill>
                  <a:srgbClr val="333399"/>
                </a:solidFill>
                <a:latin typeface="Verdana" panose="020B0604030504040204" pitchFamily="34" charset="0"/>
              </a:rPr>
              <a:t>b) </a:t>
            </a:r>
            <a:r>
              <a:rPr lang="it-IT" altLang="it-IT" sz="1400" i="1" dirty="0">
                <a:solidFill>
                  <a:srgbClr val="FF0000"/>
                </a:solidFill>
                <a:latin typeface="Verdana" panose="020B0604030504040204" pitchFamily="34" charset="0"/>
              </a:rPr>
              <a:t>gli interessi debitori maturati, ivi compresi quelli relativi a finanziamenti a valere su carte di credito, non possono produrre interessi ulteriori, salvo quelli di mora</a:t>
            </a:r>
            <a:r>
              <a:rPr lang="it-IT" altLang="it-IT" sz="1400" i="1" dirty="0">
                <a:solidFill>
                  <a:srgbClr val="333399"/>
                </a:solidFill>
                <a:latin typeface="Verdana" panose="020B0604030504040204" pitchFamily="34" charset="0"/>
              </a:rPr>
              <a:t>, e sono calcolati esclusivamente sulla sorte capitale; </a:t>
            </a:r>
            <a:r>
              <a:rPr lang="it-IT" altLang="it-IT" sz="1400" i="1" dirty="0">
                <a:solidFill>
                  <a:srgbClr val="FF0000"/>
                </a:solidFill>
                <a:latin typeface="Verdana" panose="020B0604030504040204" pitchFamily="34" charset="0"/>
              </a:rPr>
              <a:t>per le aperture di credito regolate in conto corrente e in conto di pagamento, per gli sconfinamenti anche in assenza di affidamento ovvero oltre il limite del fido</a:t>
            </a:r>
            <a:r>
              <a:rPr lang="it-IT" altLang="it-IT" sz="1400" i="1" dirty="0">
                <a:solidFill>
                  <a:srgbClr val="333399"/>
                </a:solidFill>
                <a:latin typeface="Verdana" panose="020B0604030504040204" pitchFamily="34" charset="0"/>
              </a:rPr>
              <a:t>: </a:t>
            </a:r>
          </a:p>
          <a:p>
            <a:pPr lvl="0" algn="just" fontAlgn="base">
              <a:spcBef>
                <a:spcPts val="600"/>
              </a:spcBef>
              <a:spcAft>
                <a:spcPts val="600"/>
              </a:spcAft>
            </a:pPr>
            <a:r>
              <a:rPr lang="it-IT" altLang="it-IT" sz="1400" i="1" dirty="0">
                <a:solidFill>
                  <a:srgbClr val="333399"/>
                </a:solidFill>
                <a:latin typeface="Verdana" panose="020B0604030504040204" pitchFamily="34" charset="0"/>
              </a:rPr>
              <a:t>1) gli interessi debitori sono </a:t>
            </a:r>
            <a:r>
              <a:rPr lang="it-IT" altLang="it-IT" sz="1400" i="1" dirty="0">
                <a:solidFill>
                  <a:srgbClr val="FF0000"/>
                </a:solidFill>
                <a:latin typeface="Verdana" panose="020B0604030504040204" pitchFamily="34" charset="0"/>
              </a:rPr>
              <a:t>conteggiati al 31 dicembre</a:t>
            </a:r>
            <a:r>
              <a:rPr lang="it-IT" altLang="it-IT" sz="1400" i="1" dirty="0">
                <a:solidFill>
                  <a:srgbClr val="333399"/>
                </a:solidFill>
                <a:latin typeface="Verdana" panose="020B0604030504040204" pitchFamily="34" charset="0"/>
              </a:rPr>
              <a:t> e divengono esigibili il 1º marzo dell'anno successivo a quello in cui sono maturati; nel caso di chiusura definitiva del rapporto, gli interessi sono immediatamente esigibili; </a:t>
            </a:r>
          </a:p>
          <a:p>
            <a:pPr lvl="0" algn="just" fontAlgn="base">
              <a:spcBef>
                <a:spcPts val="600"/>
              </a:spcBef>
              <a:spcAft>
                <a:spcPts val="600"/>
              </a:spcAft>
            </a:pPr>
            <a:r>
              <a:rPr lang="it-IT" altLang="it-IT" sz="1400" i="1" dirty="0">
                <a:solidFill>
                  <a:srgbClr val="333399"/>
                </a:solidFill>
                <a:latin typeface="Verdana" panose="020B0604030504040204" pitchFamily="34" charset="0"/>
              </a:rPr>
              <a:t>2) il cliente può </a:t>
            </a:r>
            <a:r>
              <a:rPr lang="it-IT" altLang="it-IT" sz="1400" i="1" dirty="0">
                <a:solidFill>
                  <a:srgbClr val="FF0000"/>
                </a:solidFill>
                <a:latin typeface="Verdana" panose="020B0604030504040204" pitchFamily="34" charset="0"/>
              </a:rPr>
              <a:t>autorizzare, anche preventivamente,</a:t>
            </a:r>
            <a:r>
              <a:rPr lang="it-IT" altLang="it-IT" sz="1400" i="1" dirty="0">
                <a:solidFill>
                  <a:srgbClr val="333399"/>
                </a:solidFill>
                <a:latin typeface="Verdana" panose="020B0604030504040204" pitchFamily="34" charset="0"/>
              </a:rPr>
              <a:t> </a:t>
            </a:r>
            <a:r>
              <a:rPr lang="it-IT" altLang="it-IT" sz="1400" i="1" dirty="0">
                <a:solidFill>
                  <a:srgbClr val="FF0000"/>
                </a:solidFill>
                <a:latin typeface="Verdana" panose="020B0604030504040204" pitchFamily="34" charset="0"/>
              </a:rPr>
              <a:t>l’addebito degli interessi sul conto</a:t>
            </a:r>
            <a:r>
              <a:rPr lang="it-IT" altLang="it-IT" sz="1400" i="1" dirty="0">
                <a:solidFill>
                  <a:srgbClr val="333399"/>
                </a:solidFill>
                <a:latin typeface="Verdana" panose="020B0604030504040204" pitchFamily="34" charset="0"/>
              </a:rPr>
              <a:t> al momento in cui questi divengono esigibili; in questo caso la </a:t>
            </a:r>
            <a:r>
              <a:rPr lang="it-IT" altLang="it-IT" sz="1400" i="1" dirty="0">
                <a:solidFill>
                  <a:srgbClr val="FF0000"/>
                </a:solidFill>
                <a:latin typeface="Verdana" panose="020B0604030504040204" pitchFamily="34" charset="0"/>
              </a:rPr>
              <a:t>somma addebitata è considerata sorte capitale</a:t>
            </a:r>
            <a:r>
              <a:rPr lang="it-IT" altLang="it-IT" sz="1400" i="1" dirty="0">
                <a:solidFill>
                  <a:srgbClr val="333399"/>
                </a:solidFill>
                <a:latin typeface="Verdana" panose="020B0604030504040204" pitchFamily="34" charset="0"/>
              </a:rPr>
              <a:t>; l’autorizzazione è </a:t>
            </a:r>
            <a:r>
              <a:rPr lang="it-IT" altLang="it-IT" sz="1400" i="1" dirty="0">
                <a:solidFill>
                  <a:srgbClr val="FF0000"/>
                </a:solidFill>
                <a:latin typeface="Verdana" panose="020B0604030504040204" pitchFamily="34" charset="0"/>
              </a:rPr>
              <a:t>revocabile in ogni momento</a:t>
            </a:r>
            <a:r>
              <a:rPr lang="it-IT" altLang="it-IT" sz="1400" i="1" dirty="0">
                <a:solidFill>
                  <a:srgbClr val="333399"/>
                </a:solidFill>
                <a:latin typeface="Verdana" panose="020B0604030504040204" pitchFamily="34" charset="0"/>
              </a:rPr>
              <a:t>, </a:t>
            </a:r>
            <a:r>
              <a:rPr lang="it-IT" altLang="it-IT" sz="1400" i="1" dirty="0" err="1">
                <a:solidFill>
                  <a:srgbClr val="333399"/>
                </a:solidFill>
                <a:latin typeface="Verdana" panose="020B0604030504040204" pitchFamily="34" charset="0"/>
              </a:rPr>
              <a:t>purchè</a:t>
            </a:r>
            <a:r>
              <a:rPr lang="it-IT" altLang="it-IT" sz="1400" i="1" dirty="0">
                <a:solidFill>
                  <a:srgbClr val="333399"/>
                </a:solidFill>
                <a:latin typeface="Verdana" panose="020B0604030504040204" pitchFamily="34" charset="0"/>
              </a:rPr>
              <a:t> prima che l’addebito abbia avuto luogo.</a:t>
            </a:r>
            <a:r>
              <a:rPr lang="it-IT" altLang="it-IT" sz="1600" i="1" dirty="0">
                <a:solidFill>
                  <a:srgbClr val="333399"/>
                </a:solidFill>
                <a:latin typeface="Verdana" panose="020B0604030504040204" pitchFamily="34" charset="0"/>
              </a:rPr>
              <a:t> </a:t>
            </a:r>
            <a:r>
              <a:rPr lang="it-IT" altLang="it-IT" sz="1400" i="1" dirty="0">
                <a:solidFill>
                  <a:schemeClr val="accent2"/>
                </a:solidFill>
              </a:rPr>
              <a:t> </a:t>
            </a:r>
          </a:p>
        </p:txBody>
      </p:sp>
      <p:sp>
        <p:nvSpPr>
          <p:cNvPr id="2" name="Rettangolo 1"/>
          <p:cNvSpPr/>
          <p:nvPr/>
        </p:nvSpPr>
        <p:spPr>
          <a:xfrm>
            <a:off x="289560" y="3855719"/>
            <a:ext cx="6172200" cy="788503"/>
          </a:xfrm>
          <a:prstGeom prst="rect">
            <a:avLst/>
          </a:prstGeom>
          <a:noFill/>
          <a:scene3d>
            <a:camera prst="isometricOffAxis1Right"/>
            <a:lightRig rig="threePt" dir="t"/>
          </a:scene3d>
        </p:spPr>
        <p:txBody>
          <a:bodyPr wrap="square" lIns="91440" tIns="45720" rIns="91440" bIns="45720" rtlCol="0" anchor="ctr">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13800" b="1" cap="none" spc="0" dirty="0">
              <a:ln w="50800"/>
              <a:solidFill>
                <a:schemeClr val="bg1">
                  <a:shade val="50000"/>
                </a:schemeClr>
              </a:solidFill>
              <a:effectLst/>
              <a:latin typeface="Broadway" panose="04040905080B02020502" pitchFamily="82" charset="0"/>
            </a:endParaRPr>
          </a:p>
        </p:txBody>
      </p:sp>
    </p:spTree>
    <p:extLst>
      <p:ext uri="{BB962C8B-B14F-4D97-AF65-F5344CB8AC3E}">
        <p14:creationId xmlns:p14="http://schemas.microsoft.com/office/powerpoint/2010/main" val="69251606"/>
      </p:ext>
    </p:extLst>
  </p:cSld>
  <p:clrMapOvr>
    <a:masterClrMapping/>
  </p:clrMapOvr>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cene3d>
          <a:camera prst="isometricOffAxis1Right"/>
          <a:lightRig rig="threePt" dir="t"/>
        </a:scene3d>
      </a:spPr>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lgn="ctr">
          <a:defRPr sz="13800" b="1" cap="none" spc="0" dirty="0" smtClean="0">
            <a:ln w="50800"/>
            <a:solidFill>
              <a:schemeClr val="bg1">
                <a:shade val="50000"/>
              </a:schemeClr>
            </a:solidFill>
            <a:effectLst/>
            <a:latin typeface="Broadway" panose="04040905080B02020502" pitchFamily="82" charset="0"/>
          </a:defRPr>
        </a:defPPr>
      </a:lstStyle>
    </a:spDef>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cene3d>
          <a:camera prst="isometricOffAxis1Right"/>
          <a:lightRig rig="threePt" dir="t"/>
        </a:scene3d>
      </a:spPr>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defPPr algn="ctr">
          <a:defRPr sz="13800" b="1" cap="none" spc="0" dirty="0" smtClean="0">
            <a:ln w="50800"/>
            <a:solidFill>
              <a:schemeClr val="bg1">
                <a:shade val="50000"/>
              </a:schemeClr>
            </a:solidFill>
            <a:effectLst/>
            <a:latin typeface="Broadway" panose="04040905080B02020502" pitchFamily="82" charset="0"/>
          </a:defRPr>
        </a:defPPr>
      </a:lstStyle>
    </a:sp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1F49E2527054D42A213FFD044224F55" ma:contentTypeVersion="0" ma:contentTypeDescription="Creare un nuovo documento." ma:contentTypeScope="" ma:versionID="e6bc37a8fda152b337d8601d4856a48c">
  <xsd:schema xmlns:xsd="http://www.w3.org/2001/XMLSchema" xmlns:xs="http://www.w3.org/2001/XMLSchema" xmlns:p="http://schemas.microsoft.com/office/2006/metadata/properties" targetNamespace="http://schemas.microsoft.com/office/2006/metadata/properties" ma:root="true" ma:fieldsID="a3eec16d3e841ebf650196acacb84cc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003F6C-2489-4129-B5EB-1B1DD5F6DB8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9D719E3-1DB7-422E-B3FA-A2BDA3304D1D}">
  <ds:schemaRefs>
    <ds:schemaRef ds:uri="http://schemas.microsoft.com/sharepoint/v3/contenttype/forms"/>
  </ds:schemaRefs>
</ds:datastoreItem>
</file>

<file path=customXml/itemProps3.xml><?xml version="1.0" encoding="utf-8"?>
<ds:datastoreItem xmlns:ds="http://schemas.openxmlformats.org/officeDocument/2006/customXml" ds:itemID="{20CEF131-5116-4AC8-A1A0-76AC02618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29937</TotalTime>
  <Words>1986</Words>
  <Application>Microsoft Office PowerPoint</Application>
  <PresentationFormat>Presentazione su schermo (16:9)</PresentationFormat>
  <Paragraphs>134</Paragraphs>
  <Slides>15</Slides>
  <Notes>15</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15</vt:i4>
      </vt:variant>
    </vt:vector>
  </HeadingPairs>
  <TitlesOfParts>
    <vt:vector size="26" baseType="lpstr">
      <vt:lpstr>Segoe UI Light</vt:lpstr>
      <vt:lpstr>Broadway</vt:lpstr>
      <vt:lpstr>Wingdings</vt:lpstr>
      <vt:lpstr>Calibri</vt:lpstr>
      <vt:lpstr>Segoe UI</vt:lpstr>
      <vt:lpstr>Arial</vt:lpstr>
      <vt:lpstr>Courier New</vt:lpstr>
      <vt:lpstr>Segoe UI Semibold</vt:lpstr>
      <vt:lpstr>Verdana</vt:lpstr>
      <vt:lpstr>Tema di Office</vt:lpstr>
      <vt:lpstr>1_Tema di Office</vt:lpstr>
      <vt:lpstr> Le decisioni dell’Arbitro: usura, anatocismo e clausola floor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Nuovo ABF (908-P0388) - CTI 24/03/2016</dc:title>
  <dc:creator>Daniele.Balzi@bancaditalia.it</dc:creator>
  <cp:lastModifiedBy>Utente</cp:lastModifiedBy>
  <cp:revision>1531</cp:revision>
  <cp:lastPrinted>2019-10-08T10:11:00Z</cp:lastPrinted>
  <dcterms:created xsi:type="dcterms:W3CDTF">2014-05-14T08:14:53Z</dcterms:created>
  <dcterms:modified xsi:type="dcterms:W3CDTF">2019-11-26T13:54:59Z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0x01010051F49E2527054D42A213FFD044224F55</vt:lpwstr>
  </property>
</Properties>
</file>