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24"/>
  </p:notesMasterIdLst>
  <p:sldIdLst>
    <p:sldId id="284" r:id="rId3"/>
    <p:sldId id="342" r:id="rId4"/>
    <p:sldId id="357" r:id="rId5"/>
    <p:sldId id="344" r:id="rId6"/>
    <p:sldId id="356" r:id="rId7"/>
    <p:sldId id="358" r:id="rId8"/>
    <p:sldId id="360" r:id="rId9"/>
    <p:sldId id="361" r:id="rId10"/>
    <p:sldId id="345" r:id="rId11"/>
    <p:sldId id="355" r:id="rId12"/>
    <p:sldId id="348" r:id="rId13"/>
    <p:sldId id="362" r:id="rId14"/>
    <p:sldId id="346" r:id="rId15"/>
    <p:sldId id="349" r:id="rId16"/>
    <p:sldId id="350" r:id="rId17"/>
    <p:sldId id="351" r:id="rId18"/>
    <p:sldId id="363" r:id="rId19"/>
    <p:sldId id="352" r:id="rId20"/>
    <p:sldId id="353" r:id="rId21"/>
    <p:sldId id="354" r:id="rId22"/>
    <p:sldId id="274" r:id="rId23"/>
  </p:sldIdLst>
  <p:sldSz cx="9144000" cy="6858000" type="screen4x3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18" autoAdjust="0"/>
  </p:normalViewPr>
  <p:slideViewPr>
    <p:cSldViewPr>
      <p:cViewPr varScale="1">
        <p:scale>
          <a:sx n="106" d="100"/>
          <a:sy n="106" d="100"/>
        </p:scale>
        <p:origin x="176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40E592-5995-4AF2-8B2B-D3CFE218A24B}" type="datetimeFigureOut">
              <a:rPr lang="it-IT" smtClean="0"/>
              <a:t>26/11/2019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299779-F75A-422F-9C73-68FC3DE70F8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2124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43012" name="Segnaposto numero diapos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5C275BC-233D-4227-A076-35A9361B1A14}" type="slidenum">
              <a:rPr lang="it-IT" altLang="it-IT" smtClean="0"/>
              <a:pPr eaLnBrk="1" hangingPunct="1"/>
              <a:t>17</a:t>
            </a:fld>
            <a:endParaRPr lang="it-IT" altLang="it-IT"/>
          </a:p>
        </p:txBody>
      </p:sp>
      <p:sp>
        <p:nvSpPr>
          <p:cNvPr id="2" name="Segnaposto note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3620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6609-69CA-4F6C-AD32-0B78AE9275F4}" type="datetimeFigureOut">
              <a:rPr lang="it-IT" smtClean="0"/>
              <a:t>26/11/2019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397E-5538-4C03-9A94-8A3122E5F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847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6609-69CA-4F6C-AD32-0B78AE9275F4}" type="datetimeFigureOut">
              <a:rPr lang="it-IT" smtClean="0"/>
              <a:t>26/11/2019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397E-5538-4C03-9A94-8A3122E5F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1871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6609-69CA-4F6C-AD32-0B78AE9275F4}" type="datetimeFigureOut">
              <a:rPr lang="it-IT" smtClean="0"/>
              <a:t>26/11/2019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397E-5538-4C03-9A94-8A3122E5F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9632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olo, diagramma o organi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15" y="692151"/>
            <a:ext cx="8207375" cy="865188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78D9D-2352-40FF-A537-EA0207A82120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28111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75042" y="1933993"/>
            <a:ext cx="8244922" cy="1470025"/>
          </a:xfrm>
        </p:spPr>
        <p:txBody>
          <a:bodyPr lIns="0" tIns="0" rIns="0" bIns="72000" anchor="b" anchorCtr="0">
            <a:normAutofit/>
          </a:bodyPr>
          <a:lstStyle>
            <a:lvl1pPr algn="ctr">
              <a:defRPr sz="3600">
                <a:solidFill>
                  <a:schemeClr val="tx1">
                    <a:lumMod val="95000"/>
                    <a:lumOff val="5000"/>
                  </a:schemeClr>
                </a:solidFill>
                <a:latin typeface="Segoe UI Light" pitchFamily="34" charset="0"/>
              </a:defRPr>
            </a:lvl1pPr>
          </a:lstStyle>
          <a:p>
            <a:r>
              <a:rPr lang="it-IT" dirty="0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75042" y="4310256"/>
            <a:ext cx="8244922" cy="990952"/>
          </a:xfrm>
        </p:spPr>
        <p:txBody>
          <a:bodyPr lIns="0" tIns="72000" rIns="0" bIns="0"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556636" y="5949280"/>
            <a:ext cx="8263328" cy="648072"/>
          </a:xfrm>
        </p:spPr>
        <p:txBody>
          <a:bodyPr lIns="0" tIns="0" rIns="0" bIns="0" anchor="t" anchorCtr="0"/>
          <a:lstStyle>
            <a:lvl1pPr algn="ctr">
              <a:defRPr sz="20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it-IT" dirty="0">
                <a:solidFill>
                  <a:prstClr val="black">
                    <a:lumMod val="95000"/>
                    <a:lumOff val="5000"/>
                  </a:prstClr>
                </a:solidFill>
              </a:rPr>
              <a:t>Comitato per le tecnologie dell’informazione - 11 luglio 2015</a:t>
            </a:r>
          </a:p>
        </p:txBody>
      </p:sp>
      <p:sp>
        <p:nvSpPr>
          <p:cNvPr id="5" name="Gallone 4"/>
          <p:cNvSpPr/>
          <p:nvPr userDrawn="1"/>
        </p:nvSpPr>
        <p:spPr>
          <a:xfrm>
            <a:off x="808664" y="3590177"/>
            <a:ext cx="7687264" cy="504056"/>
          </a:xfrm>
          <a:prstGeom prst="chevron">
            <a:avLst/>
          </a:prstGeom>
          <a:solidFill>
            <a:srgbClr val="0196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47" name="Gallone 46"/>
          <p:cNvSpPr/>
          <p:nvPr userDrawn="1"/>
        </p:nvSpPr>
        <p:spPr>
          <a:xfrm>
            <a:off x="8388424" y="3590177"/>
            <a:ext cx="504056" cy="504056"/>
          </a:xfrm>
          <a:prstGeom prst="chevron">
            <a:avLst>
              <a:gd name="adj" fmla="val 51512"/>
            </a:avLst>
          </a:prstGeom>
          <a:solidFill>
            <a:srgbClr val="0196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50" name="Gallone 49"/>
          <p:cNvSpPr/>
          <p:nvPr userDrawn="1"/>
        </p:nvSpPr>
        <p:spPr>
          <a:xfrm>
            <a:off x="304608" y="3590376"/>
            <a:ext cx="504056" cy="504056"/>
          </a:xfrm>
          <a:prstGeom prst="chevron">
            <a:avLst>
              <a:gd name="adj" fmla="val 51512"/>
            </a:avLst>
          </a:prstGeom>
          <a:solidFill>
            <a:srgbClr val="0196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51" name="Gallone 50"/>
          <p:cNvSpPr/>
          <p:nvPr userDrawn="1"/>
        </p:nvSpPr>
        <p:spPr>
          <a:xfrm>
            <a:off x="0" y="3590177"/>
            <a:ext cx="364156" cy="504056"/>
          </a:xfrm>
          <a:prstGeom prst="chevron">
            <a:avLst>
              <a:gd name="adj" fmla="val 57416"/>
            </a:avLst>
          </a:prstGeom>
          <a:solidFill>
            <a:srgbClr val="0196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86" name="Gallone 85"/>
          <p:cNvSpPr/>
          <p:nvPr userDrawn="1"/>
        </p:nvSpPr>
        <p:spPr>
          <a:xfrm>
            <a:off x="8788307" y="3590177"/>
            <a:ext cx="364156" cy="504056"/>
          </a:xfrm>
          <a:prstGeom prst="chevron">
            <a:avLst>
              <a:gd name="adj" fmla="val 57416"/>
            </a:avLst>
          </a:prstGeom>
          <a:solidFill>
            <a:srgbClr val="0196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774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o 12"/>
          <p:cNvGrpSpPr/>
          <p:nvPr userDrawn="1"/>
        </p:nvGrpSpPr>
        <p:grpSpPr>
          <a:xfrm>
            <a:off x="0" y="0"/>
            <a:ext cx="9144000" cy="1052736"/>
            <a:chOff x="0" y="0"/>
            <a:chExt cx="9144000" cy="1052736"/>
          </a:xfrm>
        </p:grpSpPr>
        <p:sp>
          <p:nvSpPr>
            <p:cNvPr id="14" name="Parallelogramma 13"/>
            <p:cNvSpPr/>
            <p:nvPr/>
          </p:nvSpPr>
          <p:spPr>
            <a:xfrm>
              <a:off x="0" y="958416"/>
              <a:ext cx="4572000" cy="94320"/>
            </a:xfrm>
            <a:prstGeom prst="parallelogram">
              <a:avLst>
                <a:gd name="adj" fmla="val 62987"/>
              </a:avLst>
            </a:prstGeom>
            <a:solidFill>
              <a:srgbClr val="0196D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5" name="Parallelogramma 14"/>
            <p:cNvSpPr/>
            <p:nvPr/>
          </p:nvSpPr>
          <p:spPr>
            <a:xfrm flipH="1">
              <a:off x="4572000" y="958416"/>
              <a:ext cx="4572000" cy="94320"/>
            </a:xfrm>
            <a:prstGeom prst="parallelogram">
              <a:avLst>
                <a:gd name="adj" fmla="val 62987"/>
              </a:avLst>
            </a:prstGeom>
            <a:solidFill>
              <a:srgbClr val="0196D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6" name="Rettangolo 15"/>
            <p:cNvSpPr/>
            <p:nvPr/>
          </p:nvSpPr>
          <p:spPr>
            <a:xfrm>
              <a:off x="0" y="0"/>
              <a:ext cx="9144000" cy="958416"/>
            </a:xfrm>
            <a:prstGeom prst="rect">
              <a:avLst/>
            </a:prstGeom>
            <a:solidFill>
              <a:srgbClr val="0196D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7" name="Rettangolo 16"/>
            <p:cNvSpPr/>
            <p:nvPr/>
          </p:nvSpPr>
          <p:spPr>
            <a:xfrm>
              <a:off x="0" y="958416"/>
              <a:ext cx="4499992" cy="94320"/>
            </a:xfrm>
            <a:prstGeom prst="rect">
              <a:avLst/>
            </a:prstGeom>
            <a:solidFill>
              <a:srgbClr val="0196D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prstClr val="white"/>
                </a:solidFill>
              </a:endParaRPr>
            </a:p>
          </p:txBody>
        </p:sp>
        <p:sp>
          <p:nvSpPr>
            <p:cNvPr id="18" name="Rettangolo 17"/>
            <p:cNvSpPr/>
            <p:nvPr/>
          </p:nvSpPr>
          <p:spPr>
            <a:xfrm>
              <a:off x="4644008" y="958416"/>
              <a:ext cx="4499992" cy="94320"/>
            </a:xfrm>
            <a:prstGeom prst="rect">
              <a:avLst/>
            </a:prstGeom>
            <a:solidFill>
              <a:srgbClr val="0196D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solidFill>
                  <a:prstClr val="white"/>
                </a:solidFill>
              </a:endParaRPr>
            </a:p>
          </p:txBody>
        </p:sp>
      </p:grp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" y="1"/>
            <a:ext cx="9135243" cy="654265"/>
          </a:xfrm>
        </p:spPr>
        <p:txBody>
          <a:bodyPr vert="horz" lIns="180000" tIns="0" rIns="180000" bIns="0" rtlCol="0" anchor="b" anchorCtr="0">
            <a:normAutofit/>
          </a:bodyPr>
          <a:lstStyle>
            <a:lvl1pPr algn="l">
              <a:defRPr lang="it-IT" sz="3200">
                <a:solidFill>
                  <a:schemeClr val="bg1"/>
                </a:solidFill>
                <a:latin typeface="Segoe UI Semibold" pitchFamily="34" charset="0"/>
              </a:defRPr>
            </a:lvl1pPr>
          </a:lstStyle>
          <a:p>
            <a:pPr marL="0" lvl="0" algn="l"/>
            <a:r>
              <a:rPr lang="it-IT" dirty="0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196D8"/>
              </a:buClr>
              <a:buSzPct val="125000"/>
              <a:buFont typeface="Segoe UI" pitchFamily="34" charset="0"/>
              <a:buChar char="-"/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>
              <a:buClr>
                <a:srgbClr val="0196D8"/>
              </a:buClr>
              <a:buFont typeface="Segoe UI" pitchFamily="34" charset="0"/>
              <a:buChar char="="/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1143000" indent="-228600">
              <a:buClr>
                <a:srgbClr val="0196D8"/>
              </a:buClr>
              <a:buFont typeface="Segoe UI" pitchFamily="34" charset="0"/>
              <a:buChar char="≡"/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>
              <a:defRPr>
                <a:solidFill>
                  <a:schemeClr val="tx1">
                    <a:lumMod val="95000"/>
                    <a:lumOff val="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-4378" y="6511994"/>
            <a:ext cx="4576378" cy="346007"/>
          </a:xfrm>
        </p:spPr>
        <p:txBody>
          <a:bodyPr tIns="0" bIns="0"/>
          <a:lstStyle>
            <a:lvl1pPr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it-IT" dirty="0">
                <a:solidFill>
                  <a:prstClr val="black">
                    <a:lumMod val="95000"/>
                    <a:lumOff val="5000"/>
                  </a:prstClr>
                </a:solidFill>
              </a:rPr>
              <a:t>CTI - 9 luglio 2015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67622" y="6511992"/>
            <a:ext cx="4576378" cy="346008"/>
          </a:xfrm>
        </p:spPr>
        <p:txBody>
          <a:bodyPr tIns="0" bIns="0"/>
          <a:lstStyle>
            <a:lvl1pPr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it-IT">
                <a:solidFill>
                  <a:prstClr val="black">
                    <a:lumMod val="95000"/>
                    <a:lumOff val="5000"/>
                  </a:prstClr>
                </a:solidFill>
              </a:rPr>
              <a:t>Titolo della presentazione</a:t>
            </a:r>
            <a:endParaRPr lang="it-IT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8" name="Segnaposto testo 7"/>
          <p:cNvSpPr>
            <a:spLocks noGrp="1"/>
          </p:cNvSpPr>
          <p:nvPr>
            <p:ph type="body" sz="quarter" idx="13"/>
          </p:nvPr>
        </p:nvSpPr>
        <p:spPr>
          <a:xfrm>
            <a:off x="0" y="654264"/>
            <a:ext cx="9144000" cy="398472"/>
          </a:xfrm>
        </p:spPr>
        <p:txBody>
          <a:bodyPr lIns="180000" tIns="0" rIns="180000" bIns="0"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  <a:latin typeface="Segoe UI Light" pitchFamily="34" charset="0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  <a:latin typeface="Segoe UI Light" pitchFamily="34" charset="0"/>
              </a:defRPr>
            </a:lvl2pPr>
            <a:lvl3pPr marL="914400" indent="0">
              <a:buNone/>
              <a:defRPr sz="1800">
                <a:solidFill>
                  <a:schemeClr val="bg1"/>
                </a:solidFill>
                <a:latin typeface="Segoe UI Light" pitchFamily="34" charset="0"/>
              </a:defRPr>
            </a:lvl3pPr>
            <a:lvl4pPr marL="1371600" indent="0">
              <a:buNone/>
              <a:defRPr sz="1800">
                <a:solidFill>
                  <a:schemeClr val="bg1"/>
                </a:solidFill>
                <a:latin typeface="Segoe UI Light" pitchFamily="34" charset="0"/>
              </a:defRPr>
            </a:lvl4pPr>
            <a:lvl5pPr marL="1828800" indent="0">
              <a:buNone/>
              <a:defRPr sz="1800">
                <a:solidFill>
                  <a:schemeClr val="bg1"/>
                </a:solidFill>
                <a:latin typeface="Segoe UI Light" pitchFamily="34" charset="0"/>
              </a:defRPr>
            </a:lvl5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cxnSp>
        <p:nvCxnSpPr>
          <p:cNvPr id="20" name="Connettore 1 19"/>
          <p:cNvCxnSpPr/>
          <p:nvPr userDrawn="1"/>
        </p:nvCxnSpPr>
        <p:spPr>
          <a:xfrm>
            <a:off x="2" y="6501341"/>
            <a:ext cx="9135243" cy="0"/>
          </a:xfrm>
          <a:prstGeom prst="line">
            <a:avLst/>
          </a:prstGeom>
          <a:noFill/>
          <a:ln w="19050">
            <a:solidFill>
              <a:srgbClr val="0196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21" name="Ovale 20"/>
          <p:cNvSpPr/>
          <p:nvPr userDrawn="1"/>
        </p:nvSpPr>
        <p:spPr>
          <a:xfrm>
            <a:off x="4298400" y="6402170"/>
            <a:ext cx="547200" cy="728839"/>
          </a:xfrm>
          <a:prstGeom prst="ellipse">
            <a:avLst/>
          </a:prstGeom>
          <a:solidFill>
            <a:srgbClr val="0196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44000" rtlCol="0" anchor="b" anchorCtr="0"/>
          <a:lstStyle/>
          <a:p>
            <a:pPr algn="ctr"/>
            <a:fld id="{4E3589E4-02D2-4356-926F-E6FD6AF3E53E}" type="slidenum">
              <a:rPr lang="it-IT" sz="2000" smtClean="0">
                <a:solidFill>
                  <a:prstClr val="white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pPr algn="ctr"/>
              <a:t>‹N›</a:t>
            </a:fld>
            <a:endParaRPr lang="it-IT" sz="2000" dirty="0">
              <a:solidFill>
                <a:prstClr val="white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042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>
                <a:solidFill>
                  <a:prstClr val="black"/>
                </a:solidFill>
              </a:rPr>
              <a:t>CTI - 9 luglio 2015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Titolo della presentazione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150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>
                <a:solidFill>
                  <a:prstClr val="black"/>
                </a:solidFill>
              </a:rPr>
              <a:t>CTI - 9 luglio 2015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Titolo della presentazione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782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>
                <a:solidFill>
                  <a:prstClr val="black"/>
                </a:solidFill>
              </a:rPr>
              <a:t>CTI - 9 luglio 2015</a:t>
            </a: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Titolo della presentazione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522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>
                <a:solidFill>
                  <a:prstClr val="black"/>
                </a:solidFill>
              </a:rPr>
              <a:t>CTI - 9 luglio 2015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Titolo della presentazione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5202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>
                <a:solidFill>
                  <a:prstClr val="black"/>
                </a:solidFill>
              </a:rPr>
              <a:t>Comitato per le tecnologie dell’informazione - 9 luglio 2015</a:t>
            </a: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Titolo della presentazione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648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6609-69CA-4F6C-AD32-0B78AE9275F4}" type="datetimeFigureOut">
              <a:rPr lang="it-IT" smtClean="0"/>
              <a:t>26/11/2019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397E-5538-4C03-9A94-8A3122E5F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91533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>
                <a:solidFill>
                  <a:prstClr val="black"/>
                </a:solidFill>
              </a:rPr>
              <a:t>CTI - 9 luglio 2015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Titolo della presentazione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126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>
                <a:solidFill>
                  <a:prstClr val="black"/>
                </a:solidFill>
              </a:rPr>
              <a:t>CTI - 9 luglio 2015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Titolo della presentazione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372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>
                <a:solidFill>
                  <a:prstClr val="black"/>
                </a:solidFill>
              </a:rPr>
              <a:t>CTI - 9 luglio 2015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Titolo della presentazione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093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>
                <a:solidFill>
                  <a:prstClr val="black"/>
                </a:solidFill>
              </a:rPr>
              <a:t>CTI - 9 luglio 2015</a:t>
            </a: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/>
                </a:solidFill>
              </a:rPr>
              <a:t>Titolo della presentazione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175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3505200" y="6597354"/>
            <a:ext cx="2133600" cy="260647"/>
          </a:xfrm>
        </p:spPr>
        <p:txBody>
          <a:bodyPr/>
          <a:lstStyle>
            <a:lvl1pPr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‹N›</a:t>
            </a:fld>
            <a:endParaRPr lang="it-IT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cxnSp>
        <p:nvCxnSpPr>
          <p:cNvPr id="7" name="Connettore 1 6"/>
          <p:cNvCxnSpPr/>
          <p:nvPr userDrawn="1"/>
        </p:nvCxnSpPr>
        <p:spPr>
          <a:xfrm>
            <a:off x="4" y="6501341"/>
            <a:ext cx="9135243" cy="0"/>
          </a:xfrm>
          <a:prstGeom prst="line">
            <a:avLst/>
          </a:prstGeom>
          <a:noFill/>
          <a:ln w="19050">
            <a:solidFill>
              <a:srgbClr val="0196D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8" name="Ovale 7"/>
          <p:cNvSpPr/>
          <p:nvPr userDrawn="1"/>
        </p:nvSpPr>
        <p:spPr>
          <a:xfrm>
            <a:off x="4211960" y="6402171"/>
            <a:ext cx="720080" cy="728839"/>
          </a:xfrm>
          <a:prstGeom prst="ellipse">
            <a:avLst/>
          </a:prstGeom>
          <a:solidFill>
            <a:srgbClr val="0196D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144000" rtlCol="0" anchor="b" anchorCtr="0"/>
          <a:lstStyle/>
          <a:p>
            <a:pPr algn="ctr"/>
            <a:fld id="{4E3589E4-02D2-4356-926F-E6FD6AF3E53E}" type="slidenum">
              <a:rPr lang="it-IT" sz="2000" smtClean="0">
                <a:solidFill>
                  <a:prstClr val="white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pPr algn="ctr"/>
              <a:t>‹N›</a:t>
            </a:fld>
            <a:endParaRPr lang="it-IT" sz="2000" dirty="0">
              <a:solidFill>
                <a:prstClr val="white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9" name="Segnaposto data 3"/>
          <p:cNvSpPr>
            <a:spLocks noGrp="1"/>
          </p:cNvSpPr>
          <p:nvPr>
            <p:ph type="dt" sz="half" idx="10"/>
          </p:nvPr>
        </p:nvSpPr>
        <p:spPr>
          <a:xfrm>
            <a:off x="-4378" y="6511995"/>
            <a:ext cx="4576378" cy="346007"/>
          </a:xfrm>
        </p:spPr>
        <p:txBody>
          <a:bodyPr tIns="0" bIns="0"/>
          <a:lstStyle>
            <a:lvl1pPr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it-IT" dirty="0">
                <a:solidFill>
                  <a:prstClr val="black">
                    <a:lumMod val="95000"/>
                    <a:lumOff val="5000"/>
                  </a:prstClr>
                </a:solidFill>
              </a:rPr>
              <a:t>CTI – 9 Luglio  2015</a:t>
            </a:r>
          </a:p>
        </p:txBody>
      </p:sp>
      <p:sp>
        <p:nvSpPr>
          <p:cNvPr id="10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67622" y="6511992"/>
            <a:ext cx="4576378" cy="346008"/>
          </a:xfrm>
        </p:spPr>
        <p:txBody>
          <a:bodyPr tIns="0" bIns="0"/>
          <a:lstStyle>
            <a:lvl1pPr>
              <a:defRPr sz="12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it-IT" dirty="0">
                <a:solidFill>
                  <a:prstClr val="black">
                    <a:lumMod val="95000"/>
                    <a:lumOff val="5000"/>
                  </a:prstClr>
                </a:solidFill>
              </a:rPr>
              <a:t>Piattaforma Gare </a:t>
            </a:r>
            <a:r>
              <a:rPr lang="it-IT" dirty="0" err="1">
                <a:solidFill>
                  <a:prstClr val="black">
                    <a:lumMod val="95000"/>
                    <a:lumOff val="5000"/>
                  </a:prstClr>
                </a:solidFill>
              </a:rPr>
              <a:t>Telemtiche</a:t>
            </a:r>
            <a:endParaRPr lang="it-IT" dirty="0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075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itolo, diagramma o organi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15" y="692151"/>
            <a:ext cx="8207375" cy="865188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  <a:prstGeom prst="rect">
            <a:avLst/>
          </a:prstGeom>
        </p:spPr>
        <p:txBody>
          <a:bodyPr/>
          <a:lstStyle/>
          <a:p>
            <a:pPr lvl="0"/>
            <a:endParaRPr lang="it-IT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it-IT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1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78D9D-2352-40FF-A537-EA0207A82120}" type="slidenum">
              <a:rPr lang="it-IT" altLang="it-IT">
                <a:solidFill>
                  <a:prstClr val="black"/>
                </a:solidFill>
              </a:rPr>
              <a:pPr>
                <a:defRPr/>
              </a:pPr>
              <a:t>‹N›</a:t>
            </a:fld>
            <a:endParaRPr lang="it-IT" alt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760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6609-69CA-4F6C-AD32-0B78AE9275F4}" type="datetimeFigureOut">
              <a:rPr lang="it-IT" smtClean="0"/>
              <a:t>26/11/2019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397E-5538-4C03-9A94-8A3122E5F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446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6609-69CA-4F6C-AD32-0B78AE9275F4}" type="datetimeFigureOut">
              <a:rPr lang="it-IT" smtClean="0"/>
              <a:t>26/11/2019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397E-5538-4C03-9A94-8A3122E5F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8255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6609-69CA-4F6C-AD32-0B78AE9275F4}" type="datetimeFigureOut">
              <a:rPr lang="it-IT" smtClean="0"/>
              <a:t>26/11/2019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397E-5538-4C03-9A94-8A3122E5F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045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6609-69CA-4F6C-AD32-0B78AE9275F4}" type="datetimeFigureOut">
              <a:rPr lang="it-IT" smtClean="0"/>
              <a:t>26/11/2019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397E-5538-4C03-9A94-8A3122E5F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4370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6609-69CA-4F6C-AD32-0B78AE9275F4}" type="datetimeFigureOut">
              <a:rPr lang="it-IT" smtClean="0"/>
              <a:t>26/11/2019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397E-5538-4C03-9A94-8A3122E5F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1868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6609-69CA-4F6C-AD32-0B78AE9275F4}" type="datetimeFigureOut">
              <a:rPr lang="it-IT" smtClean="0"/>
              <a:t>26/11/2019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397E-5538-4C03-9A94-8A3122E5F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1269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6609-69CA-4F6C-AD32-0B78AE9275F4}" type="datetimeFigureOut">
              <a:rPr lang="it-IT" smtClean="0"/>
              <a:t>26/11/2019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1397E-5538-4C03-9A94-8A3122E5F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6379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D6609-69CA-4F6C-AD32-0B78AE9275F4}" type="datetimeFigureOut">
              <a:rPr lang="it-IT" smtClean="0"/>
              <a:t>26/11/2019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1397E-5538-4C03-9A94-8A3122E5F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9236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0" y="6597354"/>
            <a:ext cx="4572000" cy="2606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  <a:latin typeface="Segoe UI Light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endParaRPr lang="it-IT" dirty="0">
              <a:solidFill>
                <a:prstClr val="black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572000" y="6606832"/>
            <a:ext cx="4572000" cy="25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  <a:latin typeface="Segoe UI Light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it-IT" dirty="0">
                <a:solidFill>
                  <a:prstClr val="black"/>
                </a:solidFill>
              </a:rPr>
              <a:t>Titolo della presentazione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3505200" y="6597354"/>
            <a:ext cx="2133600" cy="26064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/>
                </a:solidFill>
                <a:latin typeface="Segoe UI Light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fld id="{E7A41E1B-4F70-4964-A407-84C68BE8251C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706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472607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it-IT" sz="16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sym typeface="Tahoma Negreta" charset="0"/>
            </a:endParaRPr>
          </a:p>
          <a:p>
            <a:pPr marL="0" indent="0" algn="ctr">
              <a:buNone/>
            </a:pPr>
            <a:r>
              <a:rPr lang="it-IT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sym typeface="Tahoma Negreta" charset="0"/>
              </a:rPr>
              <a:t>Ferrara, 25 novembre 2019</a:t>
            </a:r>
          </a:p>
          <a:p>
            <a:pPr marL="0" indent="0" algn="ctr">
              <a:buNone/>
            </a:pPr>
            <a:endParaRPr lang="it-IT" sz="31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sym typeface="Tahoma Negreta" charset="0"/>
            </a:endParaRPr>
          </a:p>
          <a:p>
            <a:pPr marL="0" indent="0" algn="ctr">
              <a:buNone/>
            </a:pPr>
            <a:r>
              <a:rPr lang="it-IT" sz="30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sym typeface="Tahoma Negreta" charset="0"/>
              </a:rPr>
              <a:t>L’ABF E LA VIGILANZA DI TUTELA</a:t>
            </a:r>
            <a:br>
              <a:rPr lang="it-IT" sz="3000" b="1" u="sng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  <a:sym typeface="Tahoma Negreta" charset="0"/>
              </a:rPr>
            </a:br>
            <a:endParaRPr lang="it-IT" sz="3000" b="1" u="sng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sym typeface="Tahoma Negreta" charset="0"/>
            </a:endParaRPr>
          </a:p>
          <a:p>
            <a:pPr marL="0" indent="0" algn="ctr">
              <a:buNone/>
            </a:pPr>
            <a:endParaRPr lang="it-IT" sz="3000" b="1" u="sng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  <a:sym typeface="Tahoma Negreta" charset="0"/>
            </a:endParaRPr>
          </a:p>
          <a:p>
            <a:pPr marL="0" indent="0" algn="ctr">
              <a:buNone/>
            </a:pPr>
            <a:endParaRPr lang="it-IT" sz="24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it-IT" sz="24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it-IT" sz="24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it-IT" sz="2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Stefano Ercoli</a:t>
            </a:r>
            <a:endParaRPr lang="it-IT" sz="2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it-IT" sz="26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Banca d’Italia – Sede di Bologna</a:t>
            </a:r>
          </a:p>
          <a:p>
            <a:pPr marL="0" indent="0" algn="ctr">
              <a:buNone/>
            </a:pPr>
            <a:endParaRPr lang="it-IT" sz="2600" b="1" dirty="0">
              <a:solidFill>
                <a:srgbClr val="C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it-IT" sz="2200" dirty="0">
              <a:solidFill>
                <a:schemeClr val="bg1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703887"/>
            <a:ext cx="1656184" cy="887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magine 1" descr="image0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9467" y="3703887"/>
            <a:ext cx="3432030" cy="887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0" y="18864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dirty="0"/>
              <a:t>Seminario Corso «Diritto Bancario»–Università degli Studi di Ferrara</a:t>
            </a:r>
          </a:p>
        </p:txBody>
      </p:sp>
    </p:spTree>
    <p:extLst>
      <p:ext uri="{BB962C8B-B14F-4D97-AF65-F5344CB8AC3E}">
        <p14:creationId xmlns:p14="http://schemas.microsoft.com/office/powerpoint/2010/main" val="112286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defRPr/>
            </a:pPr>
            <a:r>
              <a:rPr lang="it-IT" sz="3600" b="1" dirty="0">
                <a:solidFill>
                  <a:srgbClr val="003399"/>
                </a:solidFill>
              </a:rPr>
              <a:t>Gli strumenti di Tutela della clientela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86758"/>
            <a:ext cx="8701896" cy="5350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4629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defRPr/>
            </a:pPr>
            <a:r>
              <a:rPr lang="it-IT" sz="3600" b="1" dirty="0">
                <a:solidFill>
                  <a:srgbClr val="003399"/>
                </a:solidFill>
              </a:rPr>
              <a:t>Come assicurare la tutela: Le norme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0" y="1197328"/>
            <a:ext cx="9251504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000000"/>
                </a:solidFill>
                <a:latin typeface="Segoe UI" panose="020B0502040204020203" pitchFamily="34" charset="0"/>
              </a:rPr>
              <a:t>TUB (</a:t>
            </a:r>
            <a:r>
              <a:rPr lang="it-IT" sz="2800" b="1" dirty="0" err="1">
                <a:solidFill>
                  <a:srgbClr val="000000"/>
                </a:solidFill>
                <a:latin typeface="Segoe UI" panose="020B0502040204020203" pitchFamily="34" charset="0"/>
              </a:rPr>
              <a:t>D.Lsg</a:t>
            </a:r>
            <a:r>
              <a:rPr lang="it-IT" sz="2800" b="1" dirty="0">
                <a:solidFill>
                  <a:srgbClr val="000000"/>
                </a:solidFill>
                <a:latin typeface="Segoe UI" panose="020B0502040204020203" pitchFamily="34" charset="0"/>
              </a:rPr>
              <a:t>. 385/1996) – Titolo VI</a:t>
            </a:r>
            <a:endParaRPr lang="it-IT" sz="280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r>
              <a:rPr lang="it-IT" sz="2800" dirty="0">
                <a:solidFill>
                  <a:srgbClr val="000000"/>
                </a:solidFill>
                <a:latin typeface="Arial" panose="020B0604020202020204" pitchFamily="34" charset="0"/>
              </a:rPr>
              <a:t>•</a:t>
            </a:r>
            <a:r>
              <a:rPr lang="it-IT" sz="2400" dirty="0">
                <a:solidFill>
                  <a:srgbClr val="000000"/>
                </a:solidFill>
                <a:latin typeface="Segoe UI" panose="020B0502040204020203" pitchFamily="34" charset="0"/>
              </a:rPr>
              <a:t>Prodotti: Mutui - Credito al consumo - Servizi di pagamento</a:t>
            </a:r>
          </a:p>
          <a:p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</a:rPr>
              <a:t>•</a:t>
            </a:r>
            <a:r>
              <a:rPr lang="it-IT" sz="2400" u="sng" dirty="0">
                <a:solidFill>
                  <a:srgbClr val="000000"/>
                </a:solidFill>
                <a:latin typeface="Segoe UI" panose="020B0502040204020203" pitchFamily="34" charset="0"/>
              </a:rPr>
              <a:t>Poteri di controllo </a:t>
            </a:r>
          </a:p>
          <a:p>
            <a:r>
              <a:rPr lang="it-IT" sz="2400" dirty="0">
                <a:solidFill>
                  <a:srgbClr val="000000"/>
                </a:solidFill>
                <a:latin typeface="Arial" panose="020B0604020202020204" pitchFamily="34" charset="0"/>
              </a:rPr>
              <a:t>•</a:t>
            </a:r>
            <a:r>
              <a:rPr lang="it-IT" sz="2400" u="sng" dirty="0">
                <a:solidFill>
                  <a:srgbClr val="000000"/>
                </a:solidFill>
                <a:latin typeface="Segoe UI" panose="020B0502040204020203" pitchFamily="34" charset="0"/>
              </a:rPr>
              <a:t>Sanzioni</a:t>
            </a:r>
          </a:p>
          <a:p>
            <a:endParaRPr lang="it-IT" sz="9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it-IT" sz="3200" b="1" dirty="0">
                <a:solidFill>
                  <a:srgbClr val="000000"/>
                </a:solidFill>
                <a:latin typeface="Arial" panose="020B0604020202020204" pitchFamily="34" charset="0"/>
              </a:rPr>
              <a:t>Disp.ni di trasparenza e correttezza (</a:t>
            </a:r>
            <a:r>
              <a:rPr lang="it-IT" sz="3200" b="1" dirty="0" err="1">
                <a:solidFill>
                  <a:srgbClr val="000000"/>
                </a:solidFill>
                <a:latin typeface="Arial" panose="020B0604020202020204" pitchFamily="34" charset="0"/>
              </a:rPr>
              <a:t>Provv</a:t>
            </a:r>
            <a:r>
              <a:rPr lang="it-IT" sz="3200" b="1" dirty="0">
                <a:solidFill>
                  <a:srgbClr val="000000"/>
                </a:solidFill>
                <a:latin typeface="Arial" panose="020B0604020202020204" pitchFamily="34" charset="0"/>
              </a:rPr>
              <a:t>. BI)</a:t>
            </a:r>
            <a:endParaRPr lang="it-IT" sz="3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1978025" indent="-1978025"/>
            <a:r>
              <a:rPr lang="it-IT" sz="2400" dirty="0">
                <a:solidFill>
                  <a:srgbClr val="000000"/>
                </a:solidFill>
                <a:latin typeface="Wingdings" panose="05000000000000000000" pitchFamily="2" charset="2"/>
              </a:rPr>
              <a:t></a:t>
            </a:r>
            <a:r>
              <a:rPr lang="it-IT" sz="2400" u="sng" dirty="0">
                <a:solidFill>
                  <a:srgbClr val="000000"/>
                </a:solidFill>
                <a:latin typeface="Segoe UI" panose="020B0502040204020203" pitchFamily="34" charset="0"/>
              </a:rPr>
              <a:t>Trasparenza</a:t>
            </a:r>
            <a:r>
              <a:rPr lang="it-IT" sz="2400" dirty="0">
                <a:solidFill>
                  <a:srgbClr val="000000"/>
                </a:solidFill>
                <a:latin typeface="Segoe UI" panose="020B0502040204020203" pitchFamily="34" charset="0"/>
              </a:rPr>
              <a:t> (</a:t>
            </a:r>
            <a:r>
              <a:rPr lang="it-IT" sz="2400" dirty="0" err="1">
                <a:solidFill>
                  <a:srgbClr val="000000"/>
                </a:solidFill>
                <a:latin typeface="Segoe UI" panose="020B0502040204020203" pitchFamily="34" charset="0"/>
              </a:rPr>
              <a:t>pubbl</a:t>
            </a:r>
            <a:r>
              <a:rPr lang="it-IT" sz="2400" dirty="0">
                <a:solidFill>
                  <a:srgbClr val="000000"/>
                </a:solidFill>
                <a:latin typeface="Segoe UI" panose="020B0502040204020203" pitchFamily="34" charset="0"/>
              </a:rPr>
              <a:t>., </a:t>
            </a:r>
            <a:r>
              <a:rPr lang="it-IT" sz="2400" dirty="0" err="1">
                <a:solidFill>
                  <a:srgbClr val="000000"/>
                </a:solidFill>
                <a:latin typeface="Segoe UI" panose="020B0502040204020203" pitchFamily="34" charset="0"/>
              </a:rPr>
              <a:t>doc.pre</a:t>
            </a:r>
            <a:r>
              <a:rPr lang="it-IT" sz="2400" dirty="0">
                <a:solidFill>
                  <a:srgbClr val="000000"/>
                </a:solidFill>
                <a:latin typeface="Segoe UI" panose="020B0502040204020203" pitchFamily="34" charset="0"/>
              </a:rPr>
              <a:t>-contrattuale, contratti, </a:t>
            </a:r>
            <a:r>
              <a:rPr lang="it-IT" sz="2400" dirty="0" err="1">
                <a:solidFill>
                  <a:srgbClr val="000000"/>
                </a:solidFill>
                <a:latin typeface="Segoe UI" panose="020B0502040204020203" pitchFamily="34" charset="0"/>
              </a:rPr>
              <a:t>info.periodica</a:t>
            </a:r>
            <a:r>
              <a:rPr lang="it-IT" sz="2400" dirty="0">
                <a:solidFill>
                  <a:srgbClr val="000000"/>
                </a:solidFill>
                <a:latin typeface="Segoe UI" panose="020B0502040204020203" pitchFamily="34" charset="0"/>
              </a:rPr>
              <a:t>) </a:t>
            </a:r>
          </a:p>
          <a:p>
            <a:r>
              <a:rPr lang="it-IT" sz="2400" dirty="0">
                <a:solidFill>
                  <a:srgbClr val="000000"/>
                </a:solidFill>
                <a:latin typeface="Wingdings" panose="05000000000000000000" pitchFamily="2" charset="2"/>
              </a:rPr>
              <a:t></a:t>
            </a:r>
            <a:r>
              <a:rPr lang="it-IT" sz="2400" dirty="0">
                <a:solidFill>
                  <a:srgbClr val="000000"/>
                </a:solidFill>
                <a:latin typeface="Segoe UI" panose="020B0502040204020203" pitchFamily="34" charset="0"/>
              </a:rPr>
              <a:t>Norme ad hoc per </a:t>
            </a:r>
            <a:r>
              <a:rPr lang="it-IT" sz="2400" u="sng" dirty="0">
                <a:solidFill>
                  <a:srgbClr val="000000"/>
                </a:solidFill>
                <a:latin typeface="Segoe UI" panose="020B0502040204020203" pitchFamily="34" charset="0"/>
              </a:rPr>
              <a:t>prodotti specifici </a:t>
            </a:r>
          </a:p>
          <a:p>
            <a:pPr marL="1169988" indent="-1169988"/>
            <a:r>
              <a:rPr lang="it-IT" sz="2400" dirty="0">
                <a:solidFill>
                  <a:srgbClr val="000000"/>
                </a:solidFill>
                <a:latin typeface="Wingdings" panose="05000000000000000000" pitchFamily="2" charset="2"/>
              </a:rPr>
              <a:t></a:t>
            </a:r>
            <a:r>
              <a:rPr lang="it-IT" sz="2400" u="sng" dirty="0">
                <a:solidFill>
                  <a:srgbClr val="000000"/>
                </a:solidFill>
                <a:latin typeface="Segoe UI" panose="020B0502040204020203" pitchFamily="34" charset="0"/>
              </a:rPr>
              <a:t>Correttezza comportamenti </a:t>
            </a:r>
            <a:r>
              <a:rPr lang="it-IT" sz="2400" dirty="0">
                <a:solidFill>
                  <a:srgbClr val="000000"/>
                </a:solidFill>
                <a:latin typeface="Segoe UI" panose="020B0502040204020203" pitchFamily="34" charset="0"/>
              </a:rPr>
              <a:t>(distribuzione, remuneraz.ne, reclami) </a:t>
            </a:r>
          </a:p>
          <a:p>
            <a:pPr marL="1169988" indent="-1169988"/>
            <a:r>
              <a:rPr lang="it-IT" sz="2400" dirty="0">
                <a:solidFill>
                  <a:srgbClr val="000000"/>
                </a:solidFill>
                <a:latin typeface="Wingdings" panose="05000000000000000000" pitchFamily="2" charset="2"/>
              </a:rPr>
              <a:t></a:t>
            </a:r>
            <a:r>
              <a:rPr lang="it-IT" sz="2400" u="sng" dirty="0">
                <a:solidFill>
                  <a:srgbClr val="000000"/>
                </a:solidFill>
                <a:latin typeface="Segoe UI" panose="020B0502040204020203" pitchFamily="34" charset="0"/>
              </a:rPr>
              <a:t>Assetti Organizzativi e di Controllo </a:t>
            </a:r>
            <a:r>
              <a:rPr lang="it-IT" sz="2400" dirty="0">
                <a:solidFill>
                  <a:srgbClr val="000000"/>
                </a:solidFill>
                <a:latin typeface="Segoe UI" panose="020B0502040204020203" pitchFamily="34" charset="0"/>
              </a:rPr>
              <a:t>degli intermediari</a:t>
            </a:r>
          </a:p>
          <a:p>
            <a:endParaRPr lang="it-IT" sz="8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it-IT" sz="8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it-IT" sz="2800" b="1" dirty="0">
                <a:solidFill>
                  <a:srgbClr val="000000"/>
                </a:solidFill>
                <a:latin typeface="Arial" panose="020B0604020202020204" pitchFamily="34" charset="0"/>
              </a:rPr>
              <a:t>Orientamenti di Vigilanza</a:t>
            </a:r>
            <a:endParaRPr lang="it-IT" dirty="0"/>
          </a:p>
          <a:p>
            <a:r>
              <a:rPr lang="it-IT" sz="2400" dirty="0">
                <a:solidFill>
                  <a:srgbClr val="000000"/>
                </a:solidFill>
                <a:latin typeface="Segoe UI" panose="020B0502040204020203" pitchFamily="34" charset="0"/>
              </a:rPr>
              <a:t>Uffici reclami; Parametri di indicizzazione dei finanziamenti con valori negativi; Modifica unilaterale condizioni contrattuali; CQS; Remunerazione affidamenti e sconfinamenti </a:t>
            </a:r>
          </a:p>
        </p:txBody>
      </p:sp>
    </p:spTree>
    <p:extLst>
      <p:ext uri="{BB962C8B-B14F-4D97-AF65-F5344CB8AC3E}">
        <p14:creationId xmlns:p14="http://schemas.microsoft.com/office/powerpoint/2010/main" val="15072607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4704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defRPr/>
            </a:pPr>
            <a:r>
              <a:rPr lang="it-IT" sz="3200" b="1" dirty="0">
                <a:solidFill>
                  <a:srgbClr val="003399"/>
                </a:solidFill>
              </a:rPr>
              <a:t>Tutela della clientela: la struttura delle norme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0" y="764704"/>
            <a:ext cx="9197622" cy="6232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/>
              <a:t>NORME «PATERNALISTICHE»</a:t>
            </a:r>
            <a:r>
              <a:rPr lang="it-IT" sz="2400" dirty="0"/>
              <a:t>:</a:t>
            </a:r>
          </a:p>
          <a:p>
            <a:pPr marL="342900" indent="-342900">
              <a:buFontTx/>
              <a:buChar char="-"/>
            </a:pPr>
            <a:r>
              <a:rPr lang="it-IT" sz="2400" u="sng" dirty="0"/>
              <a:t>Nullità </a:t>
            </a:r>
            <a:r>
              <a:rPr lang="it-IT" sz="2400" dirty="0"/>
              <a:t>(art. 117, comma 6, TUB); Correzione clausole economiche</a:t>
            </a:r>
          </a:p>
          <a:p>
            <a:pPr marL="342900" indent="-342900">
              <a:buFontTx/>
              <a:buChar char="-"/>
            </a:pPr>
            <a:r>
              <a:rPr lang="it-IT" sz="2400" u="sng" dirty="0"/>
              <a:t>Tipizzazione contratti </a:t>
            </a:r>
            <a:r>
              <a:rPr lang="it-IT" sz="2400" dirty="0"/>
              <a:t>(art. 117, comma 8, TUB): CD, Buoni Fruttiferi</a:t>
            </a:r>
          </a:p>
          <a:p>
            <a:pPr marL="342900" indent="-342900">
              <a:buFontTx/>
              <a:buChar char="-"/>
            </a:pPr>
            <a:r>
              <a:rPr lang="it-IT" sz="2400" u="sng" dirty="0"/>
              <a:t>Norme Pro-trasparenza</a:t>
            </a:r>
            <a:r>
              <a:rPr lang="it-IT" sz="2400" dirty="0"/>
              <a:t>: Titoli debito banche; </a:t>
            </a:r>
            <a:r>
              <a:rPr lang="it-IT" sz="2400" dirty="0" err="1"/>
              <a:t>Camb.Finanz</a:t>
            </a:r>
            <a:r>
              <a:rPr lang="it-IT" sz="2400" dirty="0"/>
              <a:t>; </a:t>
            </a:r>
            <a:r>
              <a:rPr lang="it-IT" sz="2400" dirty="0" err="1"/>
              <a:t>Cert.Inv</a:t>
            </a:r>
            <a:r>
              <a:rPr lang="it-IT" sz="2400" dirty="0"/>
              <a:t>.</a:t>
            </a:r>
          </a:p>
          <a:p>
            <a:pPr marL="342900" indent="-342900">
              <a:buFontTx/>
              <a:buChar char="-"/>
            </a:pPr>
            <a:r>
              <a:rPr lang="it-IT" sz="2400" u="sng" dirty="0"/>
              <a:t>Norme pro-mobilità</a:t>
            </a:r>
            <a:r>
              <a:rPr lang="it-IT" sz="2400" dirty="0"/>
              <a:t>: portabilità mutui (</a:t>
            </a:r>
            <a:r>
              <a:rPr lang="it-IT" sz="2400" dirty="0" err="1"/>
              <a:t>switching</a:t>
            </a:r>
            <a:r>
              <a:rPr lang="it-IT" sz="2400" dirty="0"/>
              <a:t> </a:t>
            </a:r>
            <a:r>
              <a:rPr lang="it-IT" sz="2400" dirty="0" err="1"/>
              <a:t>costs</a:t>
            </a:r>
            <a:r>
              <a:rPr lang="it-IT" sz="2400" dirty="0"/>
              <a:t>)</a:t>
            </a:r>
          </a:p>
          <a:p>
            <a:pPr>
              <a:spcBef>
                <a:spcPts val="600"/>
              </a:spcBef>
            </a:pPr>
            <a:r>
              <a:rPr lang="it-IT" sz="2400" b="1" dirty="0"/>
              <a:t>NORME DI «TRASPARENZA SOSTANZIALE»</a:t>
            </a:r>
            <a:r>
              <a:rPr lang="it-IT" sz="2400" dirty="0"/>
              <a:t>:</a:t>
            </a:r>
          </a:p>
          <a:p>
            <a:pPr marL="342900" indent="-342900">
              <a:buFontTx/>
              <a:buChar char="-"/>
            </a:pPr>
            <a:r>
              <a:rPr lang="it-IT" sz="2400" dirty="0"/>
              <a:t>Impianto regolamentare basato su </a:t>
            </a:r>
            <a:r>
              <a:rPr lang="it-IT" sz="2400" u="sng" dirty="0"/>
              <a:t>principi di carattere generale</a:t>
            </a:r>
            <a:r>
              <a:rPr lang="it-IT" sz="2400" dirty="0"/>
              <a:t>;</a:t>
            </a:r>
          </a:p>
          <a:p>
            <a:pPr marL="342900" indent="-342900">
              <a:buFontTx/>
              <a:buChar char="-"/>
            </a:pPr>
            <a:r>
              <a:rPr lang="it-IT" sz="2400" u="sng" dirty="0"/>
              <a:t>Prescrizioni di dettaglio contenute al minimo </a:t>
            </a:r>
            <a:r>
              <a:rPr lang="it-IT" sz="2400" dirty="0"/>
              <a:t>(salvo prodotti «sociali»)</a:t>
            </a:r>
          </a:p>
          <a:p>
            <a:pPr marL="342900" indent="-342900">
              <a:buFontTx/>
              <a:buChar char="-"/>
            </a:pPr>
            <a:r>
              <a:rPr lang="it-IT" sz="2400" u="sng" dirty="0"/>
              <a:t>Informazioni salienti </a:t>
            </a:r>
            <a:r>
              <a:rPr lang="it-IT" sz="2400" dirty="0"/>
              <a:t>(caratteristiche, rischi, costi). </a:t>
            </a:r>
            <a:r>
              <a:rPr lang="it-IT" sz="2400" b="1" u="sng" dirty="0"/>
              <a:t>Fogli Informativi</a:t>
            </a:r>
          </a:p>
          <a:p>
            <a:pPr marL="342900" indent="-342900">
              <a:buFontTx/>
              <a:buChar char="-"/>
            </a:pPr>
            <a:r>
              <a:rPr lang="it-IT" sz="2400" u="sng" dirty="0"/>
              <a:t>Linguaggio comprensibile </a:t>
            </a:r>
            <a:r>
              <a:rPr lang="it-IT" sz="2400" dirty="0"/>
              <a:t>(semplicità lessicale; </a:t>
            </a:r>
            <a:r>
              <a:rPr lang="it-IT" sz="2400" dirty="0" err="1"/>
              <a:t>organizz</a:t>
            </a:r>
            <a:r>
              <a:rPr lang="it-IT" sz="2400" dirty="0"/>
              <a:t>. Info; grafica)</a:t>
            </a:r>
          </a:p>
          <a:p>
            <a:pPr marL="342900" indent="-342900">
              <a:buFontTx/>
              <a:buChar char="-"/>
            </a:pPr>
            <a:r>
              <a:rPr lang="it-IT" sz="2400" u="sng" dirty="0"/>
              <a:t>Semplificazione testi regolamentari </a:t>
            </a:r>
            <a:r>
              <a:rPr lang="it-IT" sz="2400" dirty="0"/>
              <a:t>(Guide)</a:t>
            </a:r>
          </a:p>
          <a:p>
            <a:pPr marL="342900" indent="-342900">
              <a:buFontTx/>
              <a:buChar char="-"/>
            </a:pPr>
            <a:r>
              <a:rPr lang="it-IT" sz="2400" u="sng" dirty="0"/>
              <a:t>Agevolare confronto </a:t>
            </a:r>
            <a:r>
              <a:rPr lang="it-IT" sz="2400" dirty="0"/>
              <a:t>(indicatori sintetici di costo: </a:t>
            </a:r>
            <a:r>
              <a:rPr lang="it-IT" sz="2400" b="1" dirty="0"/>
              <a:t>TAEG, ISC</a:t>
            </a:r>
            <a:r>
              <a:rPr lang="it-IT" sz="2400" dirty="0"/>
              <a:t>)</a:t>
            </a:r>
          </a:p>
          <a:p>
            <a:pPr>
              <a:spcBef>
                <a:spcPts val="600"/>
              </a:spcBef>
            </a:pPr>
            <a:r>
              <a:rPr lang="it-IT" sz="2400" b="1" dirty="0"/>
              <a:t>AUTOREGOLAMENTAZIONE (favorita da Approvazione AA. </a:t>
            </a:r>
            <a:r>
              <a:rPr lang="it-IT" sz="2400" b="1" dirty="0" err="1"/>
              <a:t>Vig</a:t>
            </a:r>
            <a:r>
              <a:rPr lang="it-IT" sz="2400" b="1" dirty="0"/>
              <a:t>.)</a:t>
            </a:r>
          </a:p>
          <a:p>
            <a:pPr>
              <a:spcBef>
                <a:spcPts val="600"/>
              </a:spcBef>
            </a:pPr>
            <a:r>
              <a:rPr lang="it-IT" sz="2400" b="1" dirty="0"/>
              <a:t>NORME DI ORGANIZZAZIONE </a:t>
            </a:r>
            <a:r>
              <a:rPr lang="it-IT" sz="2400" dirty="0"/>
              <a:t>(</a:t>
            </a:r>
            <a:r>
              <a:rPr lang="it-IT" sz="2400" u="sng" dirty="0"/>
              <a:t>tensione verso la </a:t>
            </a:r>
            <a:r>
              <a:rPr lang="it-IT" sz="2400" dirty="0"/>
              <a:t>tutela):</a:t>
            </a:r>
          </a:p>
          <a:p>
            <a:pPr marL="342900" indent="-342900">
              <a:buFontTx/>
              <a:buChar char="-"/>
            </a:pPr>
            <a:r>
              <a:rPr lang="it-IT" sz="2400" dirty="0"/>
              <a:t>Sviluppo prodotti (test di comprensione);</a:t>
            </a:r>
          </a:p>
          <a:p>
            <a:pPr marL="342900" indent="-342900">
              <a:buFontTx/>
              <a:buChar char="-"/>
            </a:pPr>
            <a:r>
              <a:rPr lang="it-IT" sz="2400" dirty="0"/>
              <a:t>Attività di commercializzazione (qualità reti distributive; </a:t>
            </a:r>
            <a:r>
              <a:rPr lang="it-IT" sz="2400" dirty="0" err="1"/>
              <a:t>sist.incentivi</a:t>
            </a:r>
            <a:r>
              <a:rPr lang="it-IT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94550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defRPr/>
            </a:pPr>
            <a:r>
              <a:rPr lang="it-IT" sz="3600" b="1" dirty="0">
                <a:solidFill>
                  <a:srgbClr val="003399"/>
                </a:solidFill>
              </a:rPr>
              <a:t>Come assicurare la tutela: Autorità di Vigilanza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07504" y="1197328"/>
            <a:ext cx="9144000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Differenti assetti istituzionali nei diversi paesi. </a:t>
            </a:r>
          </a:p>
          <a:p>
            <a:endParaRPr lang="it-IT" sz="28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it-IT" sz="2800" dirty="0">
                <a:latin typeface="Segoe UI" panose="020B0502040204020203" pitchFamily="34" charset="0"/>
                <a:cs typeface="Segoe UI" panose="020B0502040204020203" pitchFamily="34" charset="0"/>
              </a:rPr>
              <a:t>In Italia:</a:t>
            </a:r>
          </a:p>
          <a:p>
            <a:r>
              <a:rPr lang="it-IT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Consob </a:t>
            </a:r>
            <a:r>
              <a:rPr lang="it-IT" sz="2800" dirty="0">
                <a:latin typeface="Segoe UI" panose="020B0502040204020203" pitchFamily="34" charset="0"/>
                <a:cs typeface="Segoe UI" panose="020B0502040204020203" pitchFamily="34" charset="0"/>
              </a:rPr>
              <a:t>(servizi investimento)</a:t>
            </a:r>
          </a:p>
          <a:p>
            <a:r>
              <a:rPr lang="it-IT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Banca d’ Italia </a:t>
            </a:r>
            <a:r>
              <a:rPr lang="it-IT" sz="2800" dirty="0">
                <a:latin typeface="Segoe UI" panose="020B0502040204020203" pitchFamily="34" charset="0"/>
                <a:cs typeface="Segoe UI" panose="020B0502040204020203" pitchFamily="34" charset="0"/>
              </a:rPr>
              <a:t>(prodotti e servizi bancari)</a:t>
            </a:r>
          </a:p>
          <a:p>
            <a:r>
              <a:rPr lang="it-IT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IVASS </a:t>
            </a:r>
            <a:r>
              <a:rPr lang="it-IT" sz="2800" dirty="0">
                <a:latin typeface="Segoe UI" panose="020B0502040204020203" pitchFamily="34" charset="0"/>
                <a:cs typeface="Segoe UI" panose="020B0502040204020203" pitchFamily="34" charset="0"/>
              </a:rPr>
              <a:t>(assicurazioni)</a:t>
            </a:r>
          </a:p>
          <a:p>
            <a:r>
              <a:rPr lang="it-IT" sz="2800" b="1" dirty="0" err="1">
                <a:latin typeface="Segoe UI" panose="020B0502040204020203" pitchFamily="34" charset="0"/>
                <a:cs typeface="Segoe UI" panose="020B0502040204020203" pitchFamily="34" charset="0"/>
              </a:rPr>
              <a:t>Covip</a:t>
            </a:r>
            <a:r>
              <a:rPr lang="it-IT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it-IT" sz="2800" dirty="0">
                <a:latin typeface="Segoe UI" panose="020B0502040204020203" pitchFamily="34" charset="0"/>
                <a:cs typeface="Segoe UI" panose="020B0502040204020203" pitchFamily="34" charset="0"/>
              </a:rPr>
              <a:t>(fondi pensione)</a:t>
            </a:r>
          </a:p>
          <a:p>
            <a:pPr marL="1258888" indent="-1258888"/>
            <a:r>
              <a:rPr lang="it-IT" sz="2800" b="1" dirty="0">
                <a:latin typeface="Segoe UI" panose="020B0502040204020203" pitchFamily="34" charset="0"/>
                <a:cs typeface="Segoe UI" panose="020B0502040204020203" pitchFamily="34" charset="0"/>
              </a:rPr>
              <a:t>AGCM </a:t>
            </a:r>
            <a:r>
              <a:rPr lang="it-IT" sz="2800" dirty="0">
                <a:latin typeface="Segoe UI" panose="020B0502040204020203" pitchFamily="34" charset="0"/>
                <a:cs typeface="Segoe UI" panose="020B0502040204020203" pitchFamily="34" charset="0"/>
              </a:rPr>
              <a:t>(pratiche </a:t>
            </a:r>
            <a:r>
              <a:rPr lang="it-IT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commerc</a:t>
            </a:r>
            <a:r>
              <a:rPr lang="it-IT" sz="2800" dirty="0">
                <a:latin typeface="Segoe UI" panose="020B0502040204020203" pitchFamily="34" charset="0"/>
                <a:cs typeface="Segoe UI" panose="020B0502040204020203" pitchFamily="34" charset="0"/>
              </a:rPr>
              <a:t>. scorrette – </a:t>
            </a:r>
            <a:r>
              <a:rPr lang="it-IT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pubbl</a:t>
            </a:r>
            <a:r>
              <a:rPr lang="it-IT" sz="2800" dirty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r>
              <a:rPr lang="it-IT" sz="2800" dirty="0" err="1">
                <a:latin typeface="Segoe UI" panose="020B0502040204020203" pitchFamily="34" charset="0"/>
                <a:cs typeface="Segoe UI" panose="020B0502040204020203" pitchFamily="34" charset="0"/>
              </a:rPr>
              <a:t>ingann.le</a:t>
            </a:r>
            <a:r>
              <a:rPr lang="it-IT" sz="2800" dirty="0">
                <a:latin typeface="Segoe UI" panose="020B0502040204020203" pitchFamily="34" charset="0"/>
                <a:cs typeface="Segoe UI" panose="020B0502040204020203" pitchFamily="34" charset="0"/>
              </a:rPr>
              <a:t>)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  <a:p>
            <a:r>
              <a:rPr lang="it-IT" sz="2800" dirty="0">
                <a:latin typeface="Segoe UI" panose="020B0502040204020203" pitchFamily="34" charset="0"/>
                <a:cs typeface="Segoe UI" panose="020B0502040204020203" pitchFamily="34" charset="0"/>
              </a:rPr>
              <a:t>       -  Cooperazione -scambio d’informazione</a:t>
            </a:r>
          </a:p>
          <a:p>
            <a:r>
              <a:rPr lang="it-IT" sz="2800" dirty="0">
                <a:latin typeface="Segoe UI" panose="020B0502040204020203" pitchFamily="34" charset="0"/>
                <a:cs typeface="Segoe UI" panose="020B0502040204020203" pitchFamily="34" charset="0"/>
              </a:rPr>
              <a:t>       -  Protocollo per procedure sanzionatorie</a:t>
            </a:r>
          </a:p>
        </p:txBody>
      </p:sp>
      <p:sp>
        <p:nvSpPr>
          <p:cNvPr id="2" name="Freccia in giù 1"/>
          <p:cNvSpPr/>
          <p:nvPr/>
        </p:nvSpPr>
        <p:spPr>
          <a:xfrm>
            <a:off x="3815408" y="4797152"/>
            <a:ext cx="86409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91553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defRPr/>
            </a:pPr>
            <a:r>
              <a:rPr lang="it-IT" sz="3600" b="1" dirty="0">
                <a:solidFill>
                  <a:srgbClr val="003399"/>
                </a:solidFill>
              </a:rPr>
              <a:t>Come assicurare la tutela: </a:t>
            </a:r>
            <a:br>
              <a:rPr lang="it-IT" sz="3600" b="1" dirty="0">
                <a:solidFill>
                  <a:srgbClr val="003399"/>
                </a:solidFill>
              </a:rPr>
            </a:br>
            <a:r>
              <a:rPr lang="it-IT" sz="3600" b="1" dirty="0">
                <a:solidFill>
                  <a:srgbClr val="003399"/>
                </a:solidFill>
              </a:rPr>
              <a:t>L’</a:t>
            </a:r>
            <a:r>
              <a:rPr lang="it-IT" sz="3600" b="1" dirty="0" err="1">
                <a:solidFill>
                  <a:srgbClr val="003399"/>
                </a:solidFill>
              </a:rPr>
              <a:t>enforcement</a:t>
            </a:r>
            <a:r>
              <a:rPr lang="it-IT" sz="3600" b="1" dirty="0">
                <a:solidFill>
                  <a:srgbClr val="003399"/>
                </a:solidFill>
              </a:rPr>
              <a:t> pubblico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0" y="1197328"/>
            <a:ext cx="925150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000000"/>
                </a:solidFill>
                <a:latin typeface="Segoe UI" panose="020B0502040204020203" pitchFamily="34" charset="0"/>
              </a:rPr>
              <a:t>La vigilanza di </a:t>
            </a:r>
            <a:r>
              <a:rPr lang="it-IT" sz="2800" b="1" dirty="0" err="1">
                <a:solidFill>
                  <a:srgbClr val="000000"/>
                </a:solidFill>
                <a:latin typeface="Segoe UI" panose="020B0502040204020203" pitchFamily="34" charset="0"/>
              </a:rPr>
              <a:t>Compliance</a:t>
            </a:r>
            <a:r>
              <a:rPr lang="it-IT" sz="2800" b="1" dirty="0">
                <a:solidFill>
                  <a:srgbClr val="000000"/>
                </a:solidFill>
                <a:latin typeface="Segoe UI" panose="020B0502040204020203" pitchFamily="34" charset="0"/>
              </a:rPr>
              <a:t>, fatta di…</a:t>
            </a:r>
            <a:endParaRPr lang="it-IT" sz="280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marL="630238" indent="-630238"/>
            <a:endParaRPr lang="it-IT" sz="2800" b="1" dirty="0">
              <a:latin typeface="Segoe UI" panose="020B0502040204020203" pitchFamily="34" charset="0"/>
            </a:endParaRPr>
          </a:p>
          <a:p>
            <a:pPr marL="630238" indent="-630238"/>
            <a:r>
              <a:rPr lang="it-IT" sz="2800" b="1" dirty="0">
                <a:latin typeface="Segoe UI" panose="020B0502040204020203" pitchFamily="34" charset="0"/>
              </a:rPr>
              <a:t>-Raccolta informazioni a distanza</a:t>
            </a:r>
            <a:r>
              <a:rPr lang="it-IT" sz="2800" dirty="0">
                <a:latin typeface="Segoe UI" panose="020B0502040204020203" pitchFamily="34" charset="0"/>
              </a:rPr>
              <a:t> (mercati-</a:t>
            </a:r>
            <a:r>
              <a:rPr lang="it-IT" sz="2800" dirty="0" err="1">
                <a:latin typeface="Segoe UI" panose="020B0502040204020203" pitchFamily="34" charset="0"/>
              </a:rPr>
              <a:t>sing.interm</a:t>
            </a:r>
            <a:r>
              <a:rPr lang="it-IT" sz="2800" dirty="0">
                <a:latin typeface="Segoe UI" panose="020B0502040204020203" pitchFamily="34" charset="0"/>
              </a:rPr>
              <a:t>.)</a:t>
            </a:r>
          </a:p>
          <a:p>
            <a:endParaRPr lang="it-IT" sz="2800" dirty="0">
              <a:latin typeface="Segoe UI" panose="020B0502040204020203" pitchFamily="34" charset="0"/>
            </a:endParaRPr>
          </a:p>
          <a:p>
            <a:pPr marL="630238" indent="-630238"/>
            <a:r>
              <a:rPr lang="it-IT" sz="2800" b="1" dirty="0">
                <a:latin typeface="Segoe UI" panose="020B0502040204020203" pitchFamily="34" charset="0"/>
              </a:rPr>
              <a:t>- Ispezioni su intermediari </a:t>
            </a:r>
            <a:r>
              <a:rPr lang="it-IT" sz="2800" dirty="0">
                <a:latin typeface="Segoe UI" panose="020B0502040204020203" pitchFamily="34" charset="0"/>
              </a:rPr>
              <a:t>(</a:t>
            </a:r>
            <a:r>
              <a:rPr lang="it-IT" sz="2800" dirty="0" err="1">
                <a:latin typeface="Segoe UI" panose="020B0502040204020203" pitchFamily="34" charset="0"/>
              </a:rPr>
              <a:t>compliance</a:t>
            </a:r>
            <a:r>
              <a:rPr lang="it-IT" sz="2800" dirty="0">
                <a:latin typeface="Segoe UI" panose="020B0502040204020203" pitchFamily="34" charset="0"/>
              </a:rPr>
              <a:t>, «</a:t>
            </a:r>
            <a:r>
              <a:rPr lang="it-IT" sz="2800" dirty="0" err="1">
                <a:latin typeface="Segoe UI" panose="020B0502040204020203" pitchFamily="34" charset="0"/>
              </a:rPr>
              <a:t>sportellari</a:t>
            </a:r>
            <a:r>
              <a:rPr lang="it-IT" sz="2800" dirty="0">
                <a:latin typeface="Segoe UI" panose="020B0502040204020203" pitchFamily="34" charset="0"/>
              </a:rPr>
              <a:t>», tematiche) </a:t>
            </a:r>
          </a:p>
          <a:p>
            <a:endParaRPr lang="it-IT" sz="2800" b="1" dirty="0">
              <a:latin typeface="Segoe UI" panose="020B0502040204020203" pitchFamily="34" charset="0"/>
            </a:endParaRPr>
          </a:p>
          <a:p>
            <a:r>
              <a:rPr lang="it-IT" sz="2800" dirty="0">
                <a:latin typeface="Segoe UI" panose="020B0502040204020203" pitchFamily="34" charset="0"/>
              </a:rPr>
              <a:t>-</a:t>
            </a:r>
            <a:r>
              <a:rPr lang="it-IT" sz="2800" b="1" dirty="0">
                <a:latin typeface="Segoe UI" panose="020B0502040204020203" pitchFamily="34" charset="0"/>
              </a:rPr>
              <a:t>Interventi individuali</a:t>
            </a:r>
            <a:r>
              <a:rPr lang="it-IT" sz="2800" dirty="0">
                <a:latin typeface="Segoe UI" panose="020B0502040204020203" pitchFamily="34" charset="0"/>
              </a:rPr>
              <a:t>: Richiami; Restituzioni; Sanzioni</a:t>
            </a:r>
          </a:p>
          <a:p>
            <a:pPr marL="2517775" indent="-2517775"/>
            <a:endParaRPr lang="it-IT" sz="2800" b="1" dirty="0">
              <a:latin typeface="Segoe UI" panose="020B0502040204020203" pitchFamily="34" charset="0"/>
            </a:endParaRPr>
          </a:p>
          <a:p>
            <a:pPr marL="2517775" indent="-2517775"/>
            <a:r>
              <a:rPr lang="it-IT" sz="2800" b="1" dirty="0">
                <a:latin typeface="Segoe UI" panose="020B0502040204020203" pitchFamily="34" charset="0"/>
              </a:rPr>
              <a:t>-</a:t>
            </a:r>
            <a:r>
              <a:rPr lang="it-IT" sz="2800" b="1" dirty="0" err="1">
                <a:latin typeface="Segoe UI" panose="020B0502040204020203" pitchFamily="34" charset="0"/>
              </a:rPr>
              <a:t>Interventi«di</a:t>
            </a:r>
            <a:r>
              <a:rPr lang="it-IT" sz="2800" b="1" dirty="0">
                <a:latin typeface="Segoe UI" panose="020B0502040204020203" pitchFamily="34" charset="0"/>
              </a:rPr>
              <a:t> sistema»</a:t>
            </a:r>
            <a:r>
              <a:rPr lang="it-IT" sz="2800" dirty="0">
                <a:latin typeface="Segoe UI" panose="020B0502040204020203" pitchFamily="34" charset="0"/>
              </a:rPr>
              <a:t>: lettere al mercato, </a:t>
            </a:r>
            <a:r>
              <a:rPr lang="it-IT" sz="2800" i="1" dirty="0" err="1">
                <a:latin typeface="Segoe UI" panose="020B0502040204020203" pitchFamily="34" charset="0"/>
              </a:rPr>
              <a:t>guidelines</a:t>
            </a:r>
            <a:r>
              <a:rPr lang="it-IT" sz="2800" dirty="0">
                <a:latin typeface="Segoe UI" panose="020B0502040204020203" pitchFamily="34" charset="0"/>
              </a:rPr>
              <a:t>, </a:t>
            </a:r>
            <a:r>
              <a:rPr lang="it-IT" sz="2800" i="1" dirty="0">
                <a:latin typeface="Segoe UI" panose="020B0502040204020203" pitchFamily="34" charset="0"/>
              </a:rPr>
              <a:t>best </a:t>
            </a:r>
            <a:r>
              <a:rPr lang="it-IT" sz="2800" i="1" dirty="0" err="1">
                <a:latin typeface="Segoe UI" panose="020B0502040204020203" pitchFamily="34" charset="0"/>
              </a:rPr>
              <a:t>practices</a:t>
            </a:r>
            <a:r>
              <a:rPr lang="it-IT" sz="2800" i="1" dirty="0">
                <a:latin typeface="Segoe UI" panose="020B0502040204020203" pitchFamily="34" charset="0"/>
              </a:rPr>
              <a:t> </a:t>
            </a:r>
            <a:r>
              <a:rPr lang="it-IT" sz="2800" dirty="0">
                <a:latin typeface="Segoe UI" panose="020B0502040204020203" pitchFamily="34" charset="0"/>
              </a:rPr>
              <a:t>per comportamenti attesi</a:t>
            </a:r>
          </a:p>
          <a:p>
            <a:endParaRPr lang="it-IT" sz="2800" dirty="0">
              <a:latin typeface="Segoe UI" panose="020B0502040204020203" pitchFamily="34" charset="0"/>
            </a:endParaRPr>
          </a:p>
          <a:p>
            <a:r>
              <a:rPr lang="it-IT" sz="2800" dirty="0">
                <a:latin typeface="Segoe UI" panose="020B0502040204020203" pitchFamily="34" charset="0"/>
              </a:rPr>
              <a:t> </a:t>
            </a:r>
            <a:endParaRPr lang="it-IT" sz="2800" dirty="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83405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defRPr/>
            </a:pPr>
            <a:r>
              <a:rPr lang="it-IT" sz="3600" b="1" dirty="0">
                <a:solidFill>
                  <a:srgbClr val="003399"/>
                </a:solidFill>
              </a:rPr>
              <a:t>Come assicurare la tutela: </a:t>
            </a:r>
            <a:br>
              <a:rPr lang="it-IT" sz="3600" b="1" dirty="0">
                <a:solidFill>
                  <a:srgbClr val="003399"/>
                </a:solidFill>
              </a:rPr>
            </a:br>
            <a:r>
              <a:rPr lang="it-IT" sz="3600" b="1" dirty="0">
                <a:solidFill>
                  <a:srgbClr val="003399"/>
                </a:solidFill>
              </a:rPr>
              <a:t>L’</a:t>
            </a:r>
            <a:r>
              <a:rPr lang="it-IT" sz="3600" b="1" dirty="0" err="1">
                <a:solidFill>
                  <a:srgbClr val="003399"/>
                </a:solidFill>
              </a:rPr>
              <a:t>enforcement</a:t>
            </a:r>
            <a:r>
              <a:rPr lang="it-IT" sz="3600" b="1" dirty="0">
                <a:solidFill>
                  <a:srgbClr val="003399"/>
                </a:solidFill>
              </a:rPr>
              <a:t> privato: l’ABF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0" y="1197328"/>
            <a:ext cx="9251504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>
                <a:latin typeface="Segoe UI,Bold"/>
              </a:rPr>
              <a:t>Arbitro Bancario Finanziario</a:t>
            </a:r>
          </a:p>
          <a:p>
            <a:r>
              <a:rPr lang="it-IT" sz="2800" dirty="0">
                <a:solidFill>
                  <a:srgbClr val="385723"/>
                </a:solidFill>
                <a:latin typeface="Segoe UI" panose="020B0502040204020203" pitchFamily="34" charset="0"/>
              </a:rPr>
              <a:t>Sistema di risoluzione alternativo delle controversie </a:t>
            </a:r>
          </a:p>
          <a:p>
            <a:r>
              <a:rPr lang="it-IT" sz="2800" dirty="0">
                <a:solidFill>
                  <a:srgbClr val="385723"/>
                </a:solidFill>
                <a:latin typeface="Segoe UI" panose="020B0502040204020203" pitchFamily="34" charset="0"/>
              </a:rPr>
              <a:t>    - attivo dal 2009 con revisione articolazione nel 2016</a:t>
            </a:r>
            <a:endParaRPr lang="it-IT" sz="1050" dirty="0">
              <a:solidFill>
                <a:srgbClr val="898989"/>
              </a:solidFill>
              <a:latin typeface="Calibri" panose="020F0502020204030204" pitchFamily="34" charset="0"/>
            </a:endParaRPr>
          </a:p>
          <a:p>
            <a:pPr marL="457200" indent="-457200">
              <a:spcBef>
                <a:spcPts val="1200"/>
              </a:spcBef>
              <a:buFontTx/>
              <a:buChar char="-"/>
            </a:pPr>
            <a:r>
              <a:rPr lang="it-IT" sz="2800" b="1" dirty="0">
                <a:solidFill>
                  <a:srgbClr val="FF33CD"/>
                </a:solidFill>
                <a:latin typeface="Segoe UI,Bold"/>
              </a:rPr>
              <a:t>Decisorio</a:t>
            </a:r>
          </a:p>
          <a:p>
            <a:pPr marL="457200" indent="-457200">
              <a:buFontTx/>
              <a:buChar char="-"/>
            </a:pPr>
            <a:r>
              <a:rPr lang="it-IT" sz="2800" dirty="0">
                <a:solidFill>
                  <a:srgbClr val="385723"/>
                </a:solidFill>
                <a:latin typeface="Segoe UI" panose="020B0502040204020203" pitchFamily="34" charset="0"/>
              </a:rPr>
              <a:t>Attivato </a:t>
            </a:r>
            <a:r>
              <a:rPr lang="it-IT" sz="2800" b="1" dirty="0">
                <a:solidFill>
                  <a:srgbClr val="FF33CD"/>
                </a:solidFill>
                <a:latin typeface="Segoe UI,Bold"/>
              </a:rPr>
              <a:t>solo dal cliente</a:t>
            </a:r>
          </a:p>
          <a:p>
            <a:pPr marL="457200" indent="-457200">
              <a:buFontTx/>
              <a:buChar char="-"/>
            </a:pPr>
            <a:r>
              <a:rPr lang="it-IT" sz="2800" b="1" dirty="0">
                <a:solidFill>
                  <a:srgbClr val="FF33CD"/>
                </a:solidFill>
                <a:latin typeface="Segoe UI,Bold"/>
              </a:rPr>
              <a:t>Tempi contenuti</a:t>
            </a:r>
          </a:p>
          <a:p>
            <a:pPr marL="457200" indent="-457200">
              <a:buFontTx/>
              <a:buChar char="-"/>
            </a:pPr>
            <a:r>
              <a:rPr lang="it-IT" sz="2800" dirty="0">
                <a:solidFill>
                  <a:srgbClr val="385723"/>
                </a:solidFill>
                <a:latin typeface="Segoe UI" panose="020B0502040204020203" pitchFamily="34" charset="0"/>
              </a:rPr>
              <a:t>Controversie di </a:t>
            </a:r>
            <a:r>
              <a:rPr lang="it-IT" sz="2800" b="1" dirty="0">
                <a:solidFill>
                  <a:srgbClr val="FF33CD"/>
                </a:solidFill>
                <a:latin typeface="Segoe UI,Bold"/>
              </a:rPr>
              <a:t>«piccola» dimensione </a:t>
            </a:r>
            <a:r>
              <a:rPr lang="it-IT" sz="2800" dirty="0">
                <a:solidFill>
                  <a:srgbClr val="385723"/>
                </a:solidFill>
                <a:latin typeface="Segoe UI" panose="020B0502040204020203" pitchFamily="34" charset="0"/>
              </a:rPr>
              <a:t>(&lt; € 100.000)</a:t>
            </a:r>
          </a:p>
          <a:p>
            <a:pPr marL="457200" indent="-457200">
              <a:buFontTx/>
              <a:buChar char="-"/>
            </a:pPr>
            <a:r>
              <a:rPr lang="it-IT" sz="2800" dirty="0">
                <a:solidFill>
                  <a:srgbClr val="385723"/>
                </a:solidFill>
                <a:latin typeface="Segoe UI" panose="020B0502040204020203" pitchFamily="34" charset="0"/>
              </a:rPr>
              <a:t>Controversie su </a:t>
            </a:r>
            <a:r>
              <a:rPr lang="it-IT" sz="2800" b="1" dirty="0">
                <a:solidFill>
                  <a:srgbClr val="FF33CD"/>
                </a:solidFill>
                <a:latin typeface="Segoe UI,Bold"/>
              </a:rPr>
              <a:t>operazioni e servizi bancari e finanziari e servizi pagamento</a:t>
            </a:r>
          </a:p>
          <a:p>
            <a:pPr marL="457200" indent="-457200">
              <a:buFontTx/>
              <a:buChar char="-"/>
            </a:pPr>
            <a:r>
              <a:rPr lang="it-IT" sz="2800" b="1" dirty="0">
                <a:solidFill>
                  <a:srgbClr val="FF33CD"/>
                </a:solidFill>
                <a:latin typeface="Segoe UI,Bold"/>
              </a:rPr>
              <a:t>Sostanziale gratuità</a:t>
            </a:r>
            <a:r>
              <a:rPr lang="it-IT" sz="2800" dirty="0">
                <a:solidFill>
                  <a:srgbClr val="385723"/>
                </a:solidFill>
                <a:latin typeface="Segoe UI" panose="020B0502040204020203" pitchFamily="34" charset="0"/>
              </a:rPr>
              <a:t>, niente assistenza legale</a:t>
            </a:r>
          </a:p>
          <a:p>
            <a:pPr marL="457200" indent="-457200">
              <a:buFontTx/>
              <a:buChar char="-"/>
            </a:pPr>
            <a:r>
              <a:rPr lang="it-IT" sz="2800" dirty="0">
                <a:solidFill>
                  <a:srgbClr val="385723"/>
                </a:solidFill>
                <a:latin typeface="Segoe UI" panose="020B0502040204020203" pitchFamily="34" charset="0"/>
              </a:rPr>
              <a:t>Decide </a:t>
            </a:r>
            <a:r>
              <a:rPr lang="it-IT" sz="2800" b="1" dirty="0">
                <a:solidFill>
                  <a:srgbClr val="FF33CD"/>
                </a:solidFill>
                <a:latin typeface="Segoe UI,Bold"/>
              </a:rPr>
              <a:t>secondo diritto</a:t>
            </a:r>
          </a:p>
          <a:p>
            <a:pPr marL="457200" indent="-457200">
              <a:buFontTx/>
              <a:buChar char="-"/>
            </a:pPr>
            <a:r>
              <a:rPr lang="it-IT" sz="2800" b="1" dirty="0">
                <a:solidFill>
                  <a:srgbClr val="FF33CD"/>
                </a:solidFill>
                <a:latin typeface="Segoe UI,Bold"/>
              </a:rPr>
              <a:t>Non è vincolante</a:t>
            </a:r>
          </a:p>
        </p:txBody>
      </p:sp>
    </p:spTree>
    <p:extLst>
      <p:ext uri="{BB962C8B-B14F-4D97-AF65-F5344CB8AC3E}">
        <p14:creationId xmlns:p14="http://schemas.microsoft.com/office/powerpoint/2010/main" val="15138009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defRPr/>
            </a:pPr>
            <a:r>
              <a:rPr lang="it-IT" sz="3600" b="1" dirty="0">
                <a:solidFill>
                  <a:srgbClr val="003399"/>
                </a:solidFill>
              </a:rPr>
              <a:t>L’ABF: una valutazione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0" y="1197328"/>
            <a:ext cx="9251504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rgbClr val="4F6228"/>
                </a:solidFill>
                <a:latin typeface="Segoe UI,Bold"/>
              </a:rPr>
              <a:t>Tasso di adempimento delle banche elevato </a:t>
            </a:r>
            <a:r>
              <a:rPr lang="it-IT" sz="3200" dirty="0">
                <a:solidFill>
                  <a:srgbClr val="4F6228"/>
                </a:solidFill>
                <a:latin typeface="Segoe UI" panose="020B0502040204020203" pitchFamily="34" charset="0"/>
              </a:rPr>
              <a:t>(99 per cento). Fattori determinanti:</a:t>
            </a:r>
          </a:p>
          <a:p>
            <a:pPr>
              <a:spcBef>
                <a:spcPts val="600"/>
              </a:spcBef>
            </a:pPr>
            <a:r>
              <a:rPr lang="it-IT" sz="3200" b="1" dirty="0">
                <a:solidFill>
                  <a:srgbClr val="FF33CD"/>
                </a:solidFill>
                <a:latin typeface="Segoe UI,Bold"/>
              </a:rPr>
              <a:t>Qualità pronunce</a:t>
            </a:r>
            <a:r>
              <a:rPr lang="it-IT" sz="3200" dirty="0">
                <a:solidFill>
                  <a:srgbClr val="4F6228"/>
                </a:solidFill>
                <a:latin typeface="Segoe UI" panose="020B0502040204020203" pitchFamily="34" charset="0"/>
              </a:rPr>
              <a:t>: </a:t>
            </a:r>
          </a:p>
          <a:p>
            <a:r>
              <a:rPr lang="it-IT" sz="3200" dirty="0">
                <a:solidFill>
                  <a:srgbClr val="4F6228"/>
                </a:solidFill>
                <a:latin typeface="Segoe UI" panose="020B0502040204020203" pitchFamily="34" charset="0"/>
              </a:rPr>
              <a:t>specializzazione dei collegi, tutti esperti di diritto bancario ed economia degli intermediari finanziari</a:t>
            </a:r>
          </a:p>
          <a:p>
            <a:pPr>
              <a:spcBef>
                <a:spcPts val="1200"/>
              </a:spcBef>
            </a:pPr>
            <a:r>
              <a:rPr lang="it-IT" sz="3200" b="1" dirty="0">
                <a:solidFill>
                  <a:srgbClr val="FF33CD"/>
                </a:solidFill>
                <a:latin typeface="Segoe UI,Bold"/>
              </a:rPr>
              <a:t>Uniformità orientamenti</a:t>
            </a:r>
            <a:r>
              <a:rPr lang="it-IT" sz="3200" dirty="0">
                <a:solidFill>
                  <a:srgbClr val="4F6228"/>
                </a:solidFill>
                <a:latin typeface="Segoe UI" panose="020B0502040204020203" pitchFamily="34" charset="0"/>
              </a:rPr>
              <a:t>: </a:t>
            </a:r>
          </a:p>
          <a:p>
            <a:r>
              <a:rPr lang="it-IT" sz="3200" dirty="0">
                <a:solidFill>
                  <a:srgbClr val="4F6228"/>
                </a:solidFill>
                <a:latin typeface="Segoe UI" panose="020B0502040204020203" pitchFamily="34" charset="0"/>
              </a:rPr>
              <a:t>scambi informativi, collegio di coordinamento, conferenza dei collegi</a:t>
            </a:r>
          </a:p>
          <a:p>
            <a:pPr>
              <a:spcBef>
                <a:spcPts val="600"/>
              </a:spcBef>
            </a:pPr>
            <a:r>
              <a:rPr lang="it-IT" sz="3200" b="1" dirty="0">
                <a:solidFill>
                  <a:srgbClr val="FF33CD"/>
                </a:solidFill>
                <a:latin typeface="Segoe UI,Bold"/>
              </a:rPr>
              <a:t>Effetto conformativo sui comportamenti</a:t>
            </a:r>
            <a:r>
              <a:rPr lang="it-IT" sz="3200" dirty="0">
                <a:solidFill>
                  <a:srgbClr val="4F6228"/>
                </a:solidFill>
                <a:latin typeface="Segoe UI" panose="020B0502040204020203" pitchFamily="34" charset="0"/>
              </a:rPr>
              <a:t>, tramite la Vigilanza</a:t>
            </a:r>
            <a:endParaRPr lang="it-IT" sz="2800" b="1" dirty="0">
              <a:solidFill>
                <a:srgbClr val="FF33CD"/>
              </a:solidFill>
              <a:latin typeface="Segoe UI,Bold"/>
            </a:endParaRPr>
          </a:p>
        </p:txBody>
      </p:sp>
    </p:spTree>
    <p:extLst>
      <p:ext uri="{BB962C8B-B14F-4D97-AF65-F5344CB8AC3E}">
        <p14:creationId xmlns:p14="http://schemas.microsoft.com/office/powerpoint/2010/main" val="13519501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91"/>
          <p:cNvSpPr>
            <a:spLocks noChangeArrowheads="1"/>
          </p:cNvSpPr>
          <p:nvPr/>
        </p:nvSpPr>
        <p:spPr bwMode="auto">
          <a:xfrm>
            <a:off x="33921" y="0"/>
            <a:ext cx="9144000" cy="145607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txBody>
          <a:bodyPr anchor="ctr"/>
          <a:lstStyle/>
          <a:p>
            <a:pPr algn="ctr"/>
            <a:r>
              <a:rPr lang="it-IT" sz="3600" b="1" dirty="0">
                <a:solidFill>
                  <a:srgbClr val="003399"/>
                </a:solidFill>
              </a:rPr>
              <a:t>ABF: l’organo decidente </a:t>
            </a:r>
          </a:p>
        </p:txBody>
      </p:sp>
      <p:sp>
        <p:nvSpPr>
          <p:cNvPr id="11268" name="Oval 101"/>
          <p:cNvSpPr>
            <a:spLocks noChangeArrowheads="1"/>
          </p:cNvSpPr>
          <p:nvPr/>
        </p:nvSpPr>
        <p:spPr bwMode="auto">
          <a:xfrm>
            <a:off x="684213" y="1557338"/>
            <a:ext cx="6913562" cy="3816351"/>
          </a:xfrm>
          <a:prstGeom prst="ellipse">
            <a:avLst/>
          </a:prstGeom>
          <a:solidFill>
            <a:srgbClr val="CCFFC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it-IT"/>
          </a:p>
        </p:txBody>
      </p:sp>
      <p:sp>
        <p:nvSpPr>
          <p:cNvPr id="11269" name="Oval 103"/>
          <p:cNvSpPr>
            <a:spLocks noChangeArrowheads="1"/>
          </p:cNvSpPr>
          <p:nvPr/>
        </p:nvSpPr>
        <p:spPr bwMode="auto">
          <a:xfrm>
            <a:off x="3492501" y="1628775"/>
            <a:ext cx="1368425" cy="10795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400" dirty="0">
                <a:ln>
                  <a:solidFill>
                    <a:schemeClr val="tx2">
                      <a:lumMod val="40000"/>
                      <a:lumOff val="60000"/>
                    </a:schemeClr>
                  </a:solidFill>
                </a:ln>
              </a:rPr>
              <a:t>Presidente </a:t>
            </a:r>
          </a:p>
          <a:p>
            <a:pPr algn="ctr"/>
            <a:r>
              <a:rPr lang="it-IT" sz="1400" dirty="0">
                <a:ln>
                  <a:solidFill>
                    <a:schemeClr val="tx2">
                      <a:lumMod val="40000"/>
                      <a:lumOff val="60000"/>
                    </a:schemeClr>
                  </a:solidFill>
                </a:ln>
              </a:rPr>
              <a:t>designato da BI</a:t>
            </a:r>
          </a:p>
        </p:txBody>
      </p:sp>
      <p:sp>
        <p:nvSpPr>
          <p:cNvPr id="11270" name="Oval 104"/>
          <p:cNvSpPr>
            <a:spLocks noChangeArrowheads="1"/>
          </p:cNvSpPr>
          <p:nvPr/>
        </p:nvSpPr>
        <p:spPr bwMode="auto">
          <a:xfrm>
            <a:off x="5508627" y="2276475"/>
            <a:ext cx="1368425" cy="10795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400" dirty="0">
                <a:ln>
                  <a:solidFill>
                    <a:schemeClr val="tx2">
                      <a:lumMod val="40000"/>
                      <a:lumOff val="60000"/>
                    </a:schemeClr>
                  </a:solidFill>
                </a:ln>
              </a:rPr>
              <a:t>componente </a:t>
            </a:r>
          </a:p>
          <a:p>
            <a:pPr algn="ctr"/>
            <a:r>
              <a:rPr lang="it-IT" sz="1400" dirty="0">
                <a:ln>
                  <a:solidFill>
                    <a:schemeClr val="tx2">
                      <a:lumMod val="40000"/>
                      <a:lumOff val="60000"/>
                    </a:schemeClr>
                  </a:solidFill>
                </a:ln>
              </a:rPr>
              <a:t>designato da BI</a:t>
            </a:r>
          </a:p>
        </p:txBody>
      </p:sp>
      <p:sp>
        <p:nvSpPr>
          <p:cNvPr id="11271" name="Oval 105"/>
          <p:cNvSpPr>
            <a:spLocks noChangeArrowheads="1"/>
          </p:cNvSpPr>
          <p:nvPr/>
        </p:nvSpPr>
        <p:spPr bwMode="auto">
          <a:xfrm>
            <a:off x="1403352" y="2349501"/>
            <a:ext cx="1368425" cy="10795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400">
                <a:ln>
                  <a:solidFill>
                    <a:schemeClr val="tx2">
                      <a:lumMod val="40000"/>
                      <a:lumOff val="60000"/>
                    </a:schemeClr>
                  </a:solidFill>
                </a:ln>
              </a:rPr>
              <a:t>componente </a:t>
            </a:r>
          </a:p>
          <a:p>
            <a:pPr algn="ctr"/>
            <a:r>
              <a:rPr lang="it-IT" sz="1400">
                <a:ln>
                  <a:solidFill>
                    <a:schemeClr val="tx2">
                      <a:lumMod val="40000"/>
                      <a:lumOff val="60000"/>
                    </a:schemeClr>
                  </a:solidFill>
                </a:ln>
              </a:rPr>
              <a:t>designato da BI</a:t>
            </a:r>
          </a:p>
        </p:txBody>
      </p:sp>
      <p:sp>
        <p:nvSpPr>
          <p:cNvPr id="11272" name="Oval 106"/>
          <p:cNvSpPr>
            <a:spLocks noChangeArrowheads="1"/>
          </p:cNvSpPr>
          <p:nvPr/>
        </p:nvSpPr>
        <p:spPr bwMode="auto">
          <a:xfrm>
            <a:off x="1403352" y="3644902"/>
            <a:ext cx="2520577" cy="12223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400" dirty="0">
                <a:ln>
                  <a:solidFill>
                    <a:schemeClr val="tx2">
                      <a:lumMod val="40000"/>
                      <a:lumOff val="60000"/>
                    </a:schemeClr>
                  </a:solidFill>
                </a:ln>
              </a:rPr>
              <a:t>componente </a:t>
            </a:r>
          </a:p>
          <a:p>
            <a:pPr algn="ctr"/>
            <a:r>
              <a:rPr lang="it-IT" sz="1400" dirty="0">
                <a:ln>
                  <a:solidFill>
                    <a:schemeClr val="tx2">
                      <a:lumMod val="40000"/>
                      <a:lumOff val="60000"/>
                    </a:schemeClr>
                  </a:solidFill>
                </a:ln>
              </a:rPr>
              <a:t>designato da associazioni </a:t>
            </a:r>
          </a:p>
          <a:p>
            <a:pPr algn="ctr"/>
            <a:r>
              <a:rPr lang="it-IT" sz="1400" dirty="0">
                <a:ln>
                  <a:solidFill>
                    <a:schemeClr val="tx2">
                      <a:lumMod val="40000"/>
                      <a:lumOff val="60000"/>
                    </a:schemeClr>
                  </a:solidFill>
                </a:ln>
              </a:rPr>
              <a:t>Rappresentative dei CLIENTI</a:t>
            </a:r>
          </a:p>
        </p:txBody>
      </p:sp>
      <p:sp>
        <p:nvSpPr>
          <p:cNvPr id="11273" name="Oval 107"/>
          <p:cNvSpPr>
            <a:spLocks noChangeArrowheads="1"/>
          </p:cNvSpPr>
          <p:nvPr/>
        </p:nvSpPr>
        <p:spPr bwMode="auto">
          <a:xfrm>
            <a:off x="4356100" y="3644902"/>
            <a:ext cx="2520950" cy="122237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400" dirty="0">
                <a:ln>
                  <a:solidFill>
                    <a:schemeClr val="tx2">
                      <a:lumMod val="40000"/>
                      <a:lumOff val="60000"/>
                    </a:schemeClr>
                  </a:solidFill>
                </a:ln>
              </a:rPr>
              <a:t>componente  designato da </a:t>
            </a:r>
          </a:p>
          <a:p>
            <a:pPr algn="ctr"/>
            <a:r>
              <a:rPr lang="it-IT" sz="1400" dirty="0">
                <a:ln>
                  <a:solidFill>
                    <a:schemeClr val="tx2">
                      <a:lumMod val="40000"/>
                      <a:lumOff val="60000"/>
                    </a:schemeClr>
                  </a:solidFill>
                </a:ln>
              </a:rPr>
              <a:t>associazioni di INTERMEDIARI</a:t>
            </a:r>
          </a:p>
        </p:txBody>
      </p:sp>
      <p:sp>
        <p:nvSpPr>
          <p:cNvPr id="11274" name="Text Box 108"/>
          <p:cNvSpPr txBox="1">
            <a:spLocks noChangeArrowheads="1"/>
          </p:cNvSpPr>
          <p:nvPr/>
        </p:nvSpPr>
        <p:spPr bwMode="auto">
          <a:xfrm>
            <a:off x="2268538" y="5661025"/>
            <a:ext cx="36004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sz="1500" b="1" i="1"/>
              <a:t>Alternanza in funzione della tipologia delle parti coinvolte nel ricorso</a:t>
            </a:r>
          </a:p>
        </p:txBody>
      </p:sp>
      <p:sp>
        <p:nvSpPr>
          <p:cNvPr id="11275" name="Text Box 134"/>
          <p:cNvSpPr txBox="1">
            <a:spLocks noChangeArrowheads="1"/>
          </p:cNvSpPr>
          <p:nvPr/>
        </p:nvSpPr>
        <p:spPr bwMode="auto">
          <a:xfrm>
            <a:off x="3276600" y="2924175"/>
            <a:ext cx="19446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it-IT" i="1"/>
              <a:t>COLLEGIO GIUDICANTE</a:t>
            </a:r>
          </a:p>
        </p:txBody>
      </p:sp>
      <p:sp>
        <p:nvSpPr>
          <p:cNvPr id="11276" name="Line 135"/>
          <p:cNvSpPr>
            <a:spLocks noChangeShapeType="1"/>
          </p:cNvSpPr>
          <p:nvPr/>
        </p:nvSpPr>
        <p:spPr bwMode="auto">
          <a:xfrm>
            <a:off x="5867402" y="4652963"/>
            <a:ext cx="720725" cy="3603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277" name="Line 136"/>
          <p:cNvSpPr>
            <a:spLocks noChangeShapeType="1"/>
          </p:cNvSpPr>
          <p:nvPr/>
        </p:nvSpPr>
        <p:spPr bwMode="auto">
          <a:xfrm>
            <a:off x="5651502" y="4797425"/>
            <a:ext cx="504825" cy="792163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278" name="Oval 137"/>
          <p:cNvSpPr>
            <a:spLocks noChangeArrowheads="1"/>
          </p:cNvSpPr>
          <p:nvPr/>
        </p:nvSpPr>
        <p:spPr bwMode="auto">
          <a:xfrm>
            <a:off x="6588127" y="4581526"/>
            <a:ext cx="1547813" cy="1008063"/>
          </a:xfrm>
          <a:prstGeom prst="ellipse">
            <a:avLst/>
          </a:prstGeom>
          <a:solidFill>
            <a:srgbClr val="EA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400"/>
              <a:t>Conciliatore/</a:t>
            </a:r>
          </a:p>
          <a:p>
            <a:pPr algn="ctr"/>
            <a:r>
              <a:rPr lang="it-IT" sz="1400"/>
              <a:t>Associazioni</a:t>
            </a:r>
          </a:p>
        </p:txBody>
      </p:sp>
      <p:sp>
        <p:nvSpPr>
          <p:cNvPr id="11279" name="Oval 138"/>
          <p:cNvSpPr>
            <a:spLocks noChangeArrowheads="1"/>
          </p:cNvSpPr>
          <p:nvPr/>
        </p:nvSpPr>
        <p:spPr bwMode="auto">
          <a:xfrm>
            <a:off x="5795963" y="5516563"/>
            <a:ext cx="1547812" cy="1008063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400"/>
              <a:t>Conciliatore/</a:t>
            </a:r>
          </a:p>
          <a:p>
            <a:pPr algn="ctr"/>
            <a:r>
              <a:rPr lang="it-IT" sz="1400"/>
              <a:t>Associazioni</a:t>
            </a:r>
          </a:p>
        </p:txBody>
      </p:sp>
      <p:sp>
        <p:nvSpPr>
          <p:cNvPr id="11280" name="Oval 139"/>
          <p:cNvSpPr>
            <a:spLocks noChangeArrowheads="1"/>
          </p:cNvSpPr>
          <p:nvPr/>
        </p:nvSpPr>
        <p:spPr bwMode="auto">
          <a:xfrm>
            <a:off x="755650" y="5373689"/>
            <a:ext cx="1511300" cy="981075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400"/>
              <a:t>altri clienti</a:t>
            </a:r>
          </a:p>
          <a:p>
            <a:pPr algn="ctr"/>
            <a:r>
              <a:rPr lang="it-IT" sz="1400"/>
              <a:t>(Confindustria </a:t>
            </a:r>
          </a:p>
          <a:p>
            <a:pPr algn="ctr"/>
            <a:r>
              <a:rPr lang="it-IT" sz="1400"/>
              <a:t>e altre ass.)</a:t>
            </a:r>
          </a:p>
        </p:txBody>
      </p:sp>
      <p:sp>
        <p:nvSpPr>
          <p:cNvPr id="11281" name="Oval 140"/>
          <p:cNvSpPr>
            <a:spLocks noChangeArrowheads="1"/>
          </p:cNvSpPr>
          <p:nvPr/>
        </p:nvSpPr>
        <p:spPr bwMode="auto">
          <a:xfrm>
            <a:off x="179390" y="4508500"/>
            <a:ext cx="1368425" cy="933451"/>
          </a:xfrm>
          <a:prstGeom prst="ellipse">
            <a:avLst/>
          </a:prstGeom>
          <a:solidFill>
            <a:srgbClr val="EA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1400"/>
              <a:t>consumatori</a:t>
            </a:r>
          </a:p>
          <a:p>
            <a:pPr algn="ctr"/>
            <a:r>
              <a:rPr lang="it-IT" sz="1400"/>
              <a:t>(CNCU)</a:t>
            </a:r>
          </a:p>
        </p:txBody>
      </p:sp>
      <p:sp>
        <p:nvSpPr>
          <p:cNvPr id="11282" name="Line 141"/>
          <p:cNvSpPr>
            <a:spLocks noChangeShapeType="1"/>
          </p:cNvSpPr>
          <p:nvPr/>
        </p:nvSpPr>
        <p:spPr bwMode="auto">
          <a:xfrm flipH="1">
            <a:off x="1476377" y="4581526"/>
            <a:ext cx="792163" cy="2159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11283" name="Line 142"/>
          <p:cNvSpPr>
            <a:spLocks noChangeShapeType="1"/>
          </p:cNvSpPr>
          <p:nvPr/>
        </p:nvSpPr>
        <p:spPr bwMode="auto">
          <a:xfrm flipH="1">
            <a:off x="2051052" y="4724401"/>
            <a:ext cx="360363" cy="7921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t-IT"/>
          </a:p>
        </p:txBody>
      </p:sp>
      <p:pic>
        <p:nvPicPr>
          <p:cNvPr id="20" name="Immagine 1" descr="image0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16" y="6295733"/>
            <a:ext cx="2211459" cy="562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tangolo 1"/>
          <p:cNvSpPr/>
          <p:nvPr/>
        </p:nvSpPr>
        <p:spPr>
          <a:xfrm>
            <a:off x="7740352" y="2027239"/>
            <a:ext cx="1296144" cy="2409873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Collegio Bologna:</a:t>
            </a:r>
          </a:p>
          <a:p>
            <a:pPr algn="ctr"/>
            <a:r>
              <a:rPr lang="it-IT" dirty="0"/>
              <a:t>18 designati</a:t>
            </a:r>
          </a:p>
        </p:txBody>
      </p:sp>
    </p:spTree>
    <p:extLst>
      <p:ext uri="{BB962C8B-B14F-4D97-AF65-F5344CB8AC3E}">
        <p14:creationId xmlns:p14="http://schemas.microsoft.com/office/powerpoint/2010/main" val="3268719713"/>
      </p:ext>
    </p:extLst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defRPr/>
            </a:pPr>
            <a:r>
              <a:rPr lang="it-IT" sz="3600" b="1" dirty="0">
                <a:solidFill>
                  <a:srgbClr val="003399"/>
                </a:solidFill>
              </a:rPr>
              <a:t>Come assicurare la tutela: </a:t>
            </a:r>
            <a:br>
              <a:rPr lang="it-IT" sz="3600" b="1" dirty="0">
                <a:solidFill>
                  <a:srgbClr val="003399"/>
                </a:solidFill>
              </a:rPr>
            </a:br>
            <a:r>
              <a:rPr lang="it-IT" sz="3600" b="1" dirty="0">
                <a:solidFill>
                  <a:srgbClr val="003399"/>
                </a:solidFill>
              </a:rPr>
              <a:t>L’Educazione Finanziaria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0" y="1197328"/>
            <a:ext cx="9251504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FF33CD"/>
                </a:solidFill>
                <a:latin typeface="Segoe UI,Bold"/>
              </a:rPr>
              <a:t>Componente essenziale</a:t>
            </a:r>
            <a:r>
              <a:rPr lang="it-IT" sz="2800" dirty="0">
                <a:solidFill>
                  <a:srgbClr val="FF33CD"/>
                </a:solidFill>
                <a:latin typeface="Segoe UI,Bold"/>
              </a:rPr>
              <a:t> del sistema … gli altri strumenti da soli non consentono una efficace tutela</a:t>
            </a:r>
          </a:p>
          <a:p>
            <a:pPr>
              <a:spcBef>
                <a:spcPts val="1200"/>
              </a:spcBef>
            </a:pPr>
            <a:r>
              <a:rPr lang="it-IT" sz="2800" dirty="0">
                <a:latin typeface="Segoe UI,Bold"/>
              </a:rPr>
              <a:t>In Italia il livello di partenza è critico. Alcuni esempi</a:t>
            </a:r>
          </a:p>
          <a:p>
            <a:pPr marL="457200" indent="-457200">
              <a:buFontTx/>
              <a:buChar char="-"/>
            </a:pPr>
            <a:r>
              <a:rPr lang="it-IT" sz="2400" dirty="0">
                <a:solidFill>
                  <a:srgbClr val="FF33CD"/>
                </a:solidFill>
                <a:latin typeface="Segoe UI,Bold"/>
              </a:rPr>
              <a:t>Interesse semplice: 47% ok (65% OCSE)</a:t>
            </a:r>
          </a:p>
          <a:p>
            <a:r>
              <a:rPr lang="it-IT" sz="2000" dirty="0">
                <a:solidFill>
                  <a:srgbClr val="000000"/>
                </a:solidFill>
                <a:latin typeface="Segoe UI" panose="020B0502040204020203" pitchFamily="34" charset="0"/>
              </a:rPr>
              <a:t>Supponete di depositare €100 in un conto di deposito remunerato a un tasso di interesse garantito del 2% annuo. Su questo conto non effettuate altre operazioni, né di deposito né di prelievo. Quanto ci sarà sul conto alla fine del primo anno, dopo il pagamento degli interessi e senza considerare le spese?</a:t>
            </a:r>
            <a:endParaRPr lang="it-IT" sz="2000" dirty="0">
              <a:solidFill>
                <a:srgbClr val="FF33CD"/>
              </a:solidFill>
              <a:latin typeface="Segoe UI,Bold"/>
            </a:endParaRPr>
          </a:p>
          <a:p>
            <a:pPr marL="457200" indent="-457200">
              <a:buFontTx/>
              <a:buChar char="-"/>
            </a:pPr>
            <a:r>
              <a:rPr lang="it-IT" sz="2400" dirty="0">
                <a:solidFill>
                  <a:srgbClr val="FF33CD"/>
                </a:solidFill>
                <a:latin typeface="Segoe UI,Bold"/>
              </a:rPr>
              <a:t>Interesse composto: 37% ok (48% OCSE)</a:t>
            </a:r>
          </a:p>
          <a:p>
            <a:r>
              <a:rPr lang="it-IT" sz="2000" dirty="0">
                <a:solidFill>
                  <a:srgbClr val="000000"/>
                </a:solidFill>
                <a:latin typeface="Segoe UI" panose="020B0502040204020203" pitchFamily="34" charset="0"/>
              </a:rPr>
              <a:t>E dopo 5 anni, quanto sarà la cifra disponibile se sul conto non saranno effettuate altre operazioni e non ci saranno spese e continuerà a essere remunerato ad un tasso di interesse garantito del 2% annuo ?</a:t>
            </a:r>
          </a:p>
          <a:p>
            <a:pPr marL="457200" indent="-457200">
              <a:buFontTx/>
              <a:buChar char="-"/>
            </a:pPr>
            <a:r>
              <a:rPr lang="it-IT" sz="2800" dirty="0">
                <a:solidFill>
                  <a:srgbClr val="FF33CD"/>
                </a:solidFill>
                <a:latin typeface="Segoe UI,Bold"/>
              </a:rPr>
              <a:t> </a:t>
            </a:r>
            <a:r>
              <a:rPr lang="it-IT" sz="2400" dirty="0">
                <a:solidFill>
                  <a:srgbClr val="FF33CD"/>
                </a:solidFill>
                <a:latin typeface="Segoe UI,Bold"/>
              </a:rPr>
              <a:t>Rischio/rendimento: 73% ok (83% OCSE) </a:t>
            </a:r>
          </a:p>
          <a:p>
            <a:r>
              <a:rPr lang="it-IT" sz="2000" dirty="0">
                <a:solidFill>
                  <a:srgbClr val="000000"/>
                </a:solidFill>
                <a:latin typeface="Segoe UI" panose="020B0502040204020203" pitchFamily="34" charset="0"/>
              </a:rPr>
              <a:t>Un investimento con un rendimento elevato è probabilmente molto rischioso?</a:t>
            </a:r>
          </a:p>
        </p:txBody>
      </p:sp>
    </p:spTree>
    <p:extLst>
      <p:ext uri="{BB962C8B-B14F-4D97-AF65-F5344CB8AC3E}">
        <p14:creationId xmlns:p14="http://schemas.microsoft.com/office/powerpoint/2010/main" val="33780933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defRPr/>
            </a:pPr>
            <a:r>
              <a:rPr lang="it-IT" sz="3600" b="1" dirty="0">
                <a:solidFill>
                  <a:srgbClr val="003399"/>
                </a:solidFill>
              </a:rPr>
              <a:t>Come assicurare la tutela: </a:t>
            </a:r>
            <a:br>
              <a:rPr lang="it-IT" sz="3600" b="1" dirty="0">
                <a:solidFill>
                  <a:srgbClr val="003399"/>
                </a:solidFill>
              </a:rPr>
            </a:br>
            <a:r>
              <a:rPr lang="it-IT" sz="3600" b="1" dirty="0">
                <a:solidFill>
                  <a:srgbClr val="003399"/>
                </a:solidFill>
              </a:rPr>
              <a:t>L’educazione Finanziaria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0" y="1197327"/>
            <a:ext cx="9251504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>
                <a:solidFill>
                  <a:srgbClr val="FF33CD"/>
                </a:solidFill>
                <a:latin typeface="Segoe UI,Bold"/>
              </a:rPr>
              <a:t>Benefici per il sistema</a:t>
            </a:r>
            <a:endParaRPr lang="it-IT" sz="24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it-IT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Per gli individui : </a:t>
            </a:r>
          </a:p>
          <a:p>
            <a:pPr marL="285750" indent="-285750">
              <a:buFontTx/>
              <a:buChar char="-"/>
            </a:pPr>
            <a:r>
              <a:rPr lang="it-IT" sz="2400" dirty="0">
                <a:latin typeface="Segoe UI" panose="020B0502040204020203" pitchFamily="34" charset="0"/>
                <a:cs typeface="Segoe UI" panose="020B0502040204020203" pitchFamily="34" charset="0"/>
              </a:rPr>
              <a:t>accresce il “benessere finanziario” nel medio/lungo periodo; </a:t>
            </a:r>
          </a:p>
          <a:p>
            <a:pPr marL="285750" indent="-285750">
              <a:buFontTx/>
              <a:buChar char="-"/>
            </a:pPr>
            <a:r>
              <a:rPr lang="it-IT" sz="2400" dirty="0">
                <a:latin typeface="Segoe UI" panose="020B0502040204020203" pitchFamily="34" charset="0"/>
                <a:cs typeface="Segoe UI" panose="020B0502040204020203" pitchFamily="34" charset="0"/>
              </a:rPr>
              <a:t>contribuisce a ridurre le diseguaglianza;</a:t>
            </a:r>
          </a:p>
          <a:p>
            <a:pPr marL="285750" indent="-285750">
              <a:buFontTx/>
              <a:buChar char="-"/>
            </a:pPr>
            <a:r>
              <a:rPr lang="it-IT" sz="2400" dirty="0">
                <a:latin typeface="Segoe UI" panose="020B0502040204020203" pitchFamily="34" charset="0"/>
                <a:cs typeface="Segoe UI" panose="020B0502040204020203" pitchFamily="34" charset="0"/>
              </a:rPr>
              <a:t>riduce rischi da </a:t>
            </a:r>
            <a:r>
              <a:rPr lang="it-IT" sz="2400" dirty="0" err="1">
                <a:latin typeface="Segoe UI" panose="020B0502040204020203" pitchFamily="34" charset="0"/>
                <a:cs typeface="Segoe UI" panose="020B0502040204020203" pitchFamily="34" charset="0"/>
              </a:rPr>
              <a:t>sovraindebitamento</a:t>
            </a:r>
            <a:r>
              <a:rPr lang="it-IT" sz="2400" dirty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endParaRPr lang="it-IT" sz="2400" b="1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it-IT" sz="2400" b="1" dirty="0">
                <a:latin typeface="Segoe UI" panose="020B0502040204020203" pitchFamily="34" charset="0"/>
                <a:cs typeface="Segoe UI" panose="020B0502040204020203" pitchFamily="34" charset="0"/>
              </a:rPr>
              <a:t>• Per i Paesi</a:t>
            </a:r>
          </a:p>
          <a:p>
            <a:pPr marL="285750" indent="-285750">
              <a:buFontTx/>
              <a:buChar char="-"/>
            </a:pPr>
            <a:r>
              <a:rPr lang="it-IT" sz="2400" dirty="0">
                <a:latin typeface="Segoe UI" panose="020B0502040204020203" pitchFamily="34" charset="0"/>
                <a:cs typeface="Segoe UI" panose="020B0502040204020203" pitchFamily="34" charset="0"/>
              </a:rPr>
              <a:t>maggiore “consapevolezza” dei cittadini;</a:t>
            </a:r>
          </a:p>
          <a:p>
            <a:pPr marL="285750" indent="-285750">
              <a:buFontTx/>
              <a:buChar char="-"/>
            </a:pPr>
            <a:r>
              <a:rPr lang="it-IT" sz="2400" dirty="0">
                <a:latin typeface="Segoe UI" panose="020B0502040204020203" pitchFamily="34" charset="0"/>
                <a:cs typeface="Segoe UI" panose="020B0502040204020203" pitchFamily="34" charset="0"/>
              </a:rPr>
              <a:t>Competizione tra prodotti incentrata su aspetti di qualità;</a:t>
            </a:r>
            <a:endParaRPr lang="it-IT" sz="2400" dirty="0">
              <a:solidFill>
                <a:srgbClr val="FF33CD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285750" indent="-285750">
              <a:buFontTx/>
              <a:buChar char="-"/>
            </a:pPr>
            <a:endParaRPr lang="it-IT" b="1" dirty="0"/>
          </a:p>
          <a:p>
            <a:pPr marL="285750" indent="-285750">
              <a:buFontTx/>
              <a:buChar char="-"/>
            </a:pPr>
            <a:endParaRPr lang="it-IT" b="1" dirty="0"/>
          </a:p>
          <a:p>
            <a:r>
              <a:rPr lang="it-IT" sz="2800" b="1" dirty="0">
                <a:solidFill>
                  <a:srgbClr val="FF33CD"/>
                </a:solidFill>
                <a:latin typeface="Segoe UI,Bold"/>
              </a:rPr>
              <a:t>Linee di intervento della Banca d’Italia</a:t>
            </a:r>
          </a:p>
          <a:p>
            <a:pPr marL="285750" indent="-285750">
              <a:buFontTx/>
              <a:buChar char="-"/>
            </a:pPr>
            <a:r>
              <a:rPr lang="it-IT" sz="2400" dirty="0">
                <a:latin typeface="Segoe UI" panose="020B0502040204020203" pitchFamily="34" charset="0"/>
                <a:cs typeface="Segoe UI" panose="020B0502040204020203" pitchFamily="34" charset="0"/>
              </a:rPr>
              <a:t>Giovani (Didattica, Esperienze Scuola / Lavoro)</a:t>
            </a:r>
          </a:p>
          <a:p>
            <a:pPr marL="285750" indent="-285750">
              <a:buFontTx/>
              <a:buChar char="-"/>
            </a:pPr>
            <a:r>
              <a:rPr lang="it-IT" sz="2400" dirty="0">
                <a:latin typeface="Segoe UI" panose="020B0502040204020203" pitchFamily="34" charset="0"/>
                <a:cs typeface="Segoe UI" panose="020B0502040204020203" pitchFamily="34" charset="0"/>
              </a:rPr>
              <a:t>Adulti (Guide, Seminari)</a:t>
            </a:r>
          </a:p>
        </p:txBody>
      </p:sp>
    </p:spTree>
    <p:extLst>
      <p:ext uri="{BB962C8B-B14F-4D97-AF65-F5344CB8AC3E}">
        <p14:creationId xmlns:p14="http://schemas.microsoft.com/office/powerpoint/2010/main" val="2109934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defRPr/>
            </a:pPr>
            <a:r>
              <a:rPr lang="it-IT" sz="3600" b="1" dirty="0">
                <a:solidFill>
                  <a:srgbClr val="003399"/>
                </a:solidFill>
              </a:rPr>
              <a:t>Perché la tutela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241445" y="1844824"/>
            <a:ext cx="8856984" cy="4131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05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r>
              <a:rPr lang="it-IT" sz="28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Siamo in un mercato con </a:t>
            </a:r>
            <a:r>
              <a:rPr lang="it-IT" sz="2800" b="1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asimmetrie informative </a:t>
            </a:r>
            <a:r>
              <a:rPr lang="it-IT" sz="2800" u="sng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tra clienti e intermediari</a:t>
            </a:r>
            <a:r>
              <a:rPr lang="it-IT" sz="28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</a:p>
          <a:p>
            <a:endParaRPr lang="it-IT" sz="2800" dirty="0">
              <a:solidFill>
                <a:srgbClr val="0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L’</a:t>
            </a:r>
            <a:r>
              <a:rPr lang="it-IT" sz="2800" u="sng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adeguatezza </a:t>
            </a:r>
            <a:r>
              <a:rPr lang="it-IT" sz="28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dei prodotti e dei servizi può essere </a:t>
            </a:r>
            <a:r>
              <a:rPr lang="it-IT" sz="2800" u="sng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valutata spesso solo dopo molto tempo</a:t>
            </a:r>
          </a:p>
          <a:p>
            <a:endParaRPr lang="it-IT" sz="2800" dirty="0">
              <a:solidFill>
                <a:srgbClr val="0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28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un </a:t>
            </a:r>
            <a:r>
              <a:rPr lang="it-IT" sz="2800" u="sng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mercato non regolato funziona male </a:t>
            </a:r>
            <a:r>
              <a:rPr lang="it-IT" sz="28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(dispersione nei prezzi, bassa qualità dei prodotti) </a:t>
            </a:r>
            <a:r>
              <a:rPr lang="it-IT" sz="2800" u="sng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 addirittura scompare </a:t>
            </a:r>
            <a:endParaRPr lang="it-IT" sz="2800" u="sng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0510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defRPr/>
            </a:pPr>
            <a:r>
              <a:rPr lang="it-IT" sz="3600" b="1" dirty="0">
                <a:solidFill>
                  <a:srgbClr val="003399"/>
                </a:solidFill>
              </a:rPr>
              <a:t>Conclusioni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0" y="1197327"/>
            <a:ext cx="925150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rgbClr val="588D7E"/>
                </a:solidFill>
                <a:latin typeface="Segoe UI,Bold"/>
              </a:rPr>
              <a:t>L’attenzione per trasparenza e correttezza nei confronti dei clienti è sempre più </a:t>
            </a:r>
            <a:r>
              <a:rPr lang="it-IT" sz="2800" b="1" dirty="0">
                <a:solidFill>
                  <a:srgbClr val="588D7E"/>
                </a:solidFill>
                <a:latin typeface="Segoe UI,Bold"/>
              </a:rPr>
              <a:t>variabile strategica </a:t>
            </a:r>
            <a:r>
              <a:rPr lang="it-IT" sz="2800" dirty="0">
                <a:solidFill>
                  <a:srgbClr val="588D7E"/>
                </a:solidFill>
                <a:latin typeface="Segoe UI,Bold"/>
              </a:rPr>
              <a:t>per gli intermediari</a:t>
            </a:r>
          </a:p>
          <a:p>
            <a:endParaRPr lang="it-IT" sz="2800" b="1" dirty="0">
              <a:solidFill>
                <a:srgbClr val="588D7E"/>
              </a:solidFill>
              <a:latin typeface="Segoe UI,Bold"/>
            </a:endParaRPr>
          </a:p>
          <a:p>
            <a:r>
              <a:rPr lang="it-IT" sz="2800" dirty="0">
                <a:solidFill>
                  <a:srgbClr val="588D7E"/>
                </a:solidFill>
                <a:latin typeface="Segoe UI,Bold"/>
              </a:rPr>
              <a:t>Va assicurata con un </a:t>
            </a:r>
            <a:r>
              <a:rPr lang="it-IT" sz="2800" b="1" dirty="0">
                <a:solidFill>
                  <a:srgbClr val="588D7E"/>
                </a:solidFill>
                <a:latin typeface="Segoe UI,Bold"/>
              </a:rPr>
              <a:t>insieme di strumenti </a:t>
            </a:r>
            <a:r>
              <a:rPr lang="it-IT" sz="2800" dirty="0">
                <a:solidFill>
                  <a:srgbClr val="588D7E"/>
                </a:solidFill>
                <a:latin typeface="Segoe UI,Bold"/>
              </a:rPr>
              <a:t>.. e con la collaborazione di tutti i soggetti coinvolti: autorità, intermediari, cittadini</a:t>
            </a:r>
          </a:p>
          <a:p>
            <a:endParaRPr lang="it-IT" sz="2800" b="1" dirty="0">
              <a:solidFill>
                <a:srgbClr val="588D7E"/>
              </a:solidFill>
              <a:latin typeface="Segoe UI,Bold"/>
            </a:endParaRPr>
          </a:p>
          <a:p>
            <a:r>
              <a:rPr lang="it-IT" sz="2800" b="1" dirty="0">
                <a:solidFill>
                  <a:srgbClr val="588D7E"/>
                </a:solidFill>
                <a:latin typeface="Segoe UI,Bold"/>
              </a:rPr>
              <a:t>Il ruolo dell’ABF è parte importante </a:t>
            </a:r>
            <a:r>
              <a:rPr lang="it-IT" sz="2800" dirty="0">
                <a:solidFill>
                  <a:srgbClr val="588D7E"/>
                </a:solidFill>
                <a:latin typeface="Segoe UI,Bold"/>
              </a:rPr>
              <a:t>di questo percorso</a:t>
            </a:r>
            <a:endParaRPr lang="it-IT" sz="2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5766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400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it-IT" sz="5400" b="1" dirty="0"/>
          </a:p>
          <a:p>
            <a:pPr marL="0" indent="0" algn="ctr">
              <a:buNone/>
            </a:pPr>
            <a:r>
              <a:rPr lang="it-IT" sz="5400" b="1" dirty="0"/>
              <a:t>Grazie</a:t>
            </a:r>
          </a:p>
          <a:p>
            <a:pPr marL="0" indent="0" algn="ctr">
              <a:buNone/>
            </a:pPr>
            <a:endParaRPr lang="it-IT" sz="5400" b="1" dirty="0"/>
          </a:p>
          <a:p>
            <a:pPr marL="0" indent="0">
              <a:buNone/>
            </a:pPr>
            <a:r>
              <a:rPr lang="it-IT" sz="2400" b="1" dirty="0"/>
              <a:t>           </a:t>
            </a:r>
          </a:p>
          <a:p>
            <a:pPr marL="0" indent="0">
              <a:buNone/>
            </a:pPr>
            <a:r>
              <a:rPr lang="it-IT" sz="2400" b="1" dirty="0"/>
              <a:t>           </a:t>
            </a:r>
            <a:r>
              <a:rPr lang="it-IT" sz="2000" b="1" dirty="0"/>
              <a:t>Dott.</a:t>
            </a:r>
            <a:r>
              <a:rPr lang="it-IT" sz="2400" b="1" dirty="0"/>
              <a:t> </a:t>
            </a:r>
            <a:r>
              <a:rPr lang="it-IT" sz="2000" b="1" dirty="0"/>
              <a:t>STEFANO ERCOLI</a:t>
            </a:r>
          </a:p>
          <a:p>
            <a:pPr marL="0" indent="0">
              <a:buNone/>
            </a:pPr>
            <a:r>
              <a:rPr lang="it-IT" sz="2000" b="1" dirty="0"/>
              <a:t>              Titolare Segreteria Tecnica dell’Arbitro Bancario Finanziario</a:t>
            </a:r>
          </a:p>
          <a:p>
            <a:pPr marL="0" indent="0">
              <a:buNone/>
            </a:pPr>
            <a:r>
              <a:rPr lang="it-IT" sz="2000" b="1" dirty="0"/>
              <a:t>              Banca d’Italia – Sede di Bologna</a:t>
            </a:r>
          </a:p>
          <a:p>
            <a:pPr marL="0" indent="0">
              <a:buNone/>
            </a:pPr>
            <a:r>
              <a:rPr lang="it-IT" sz="2000" b="1" dirty="0"/>
              <a:t>              051 – 6430121</a:t>
            </a:r>
          </a:p>
          <a:p>
            <a:pPr marL="0" indent="0">
              <a:buNone/>
            </a:pPr>
            <a:r>
              <a:rPr lang="it-IT" sz="2000" b="1" dirty="0"/>
              <a:t>              @mail: stefano.ercoli@bancaditalia.it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897138"/>
            <a:ext cx="1656184" cy="887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magine 1" descr="image0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911600"/>
            <a:ext cx="3432030" cy="887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45499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defRPr/>
            </a:pPr>
            <a:r>
              <a:rPr lang="it-IT" sz="3600" b="1" dirty="0">
                <a:solidFill>
                  <a:srgbClr val="003399"/>
                </a:solidFill>
              </a:rPr>
              <a:t>Perché la tutela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0" y="1340768"/>
            <a:ext cx="9119422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rgbClr val="000000"/>
                </a:solidFill>
                <a:latin typeface="Segoe UI" panose="020B0502040204020203" pitchFamily="34" charset="0"/>
              </a:rPr>
              <a:t>Sono presenti </a:t>
            </a:r>
            <a:r>
              <a:rPr lang="it-IT" sz="2800" b="1" dirty="0">
                <a:solidFill>
                  <a:srgbClr val="000000"/>
                </a:solidFill>
                <a:latin typeface="Segoe UI" panose="020B0502040204020203" pitchFamily="34" charset="0"/>
              </a:rPr>
              <a:t>distorsioni comportamentali e limitazioni cognitive </a:t>
            </a:r>
            <a:r>
              <a:rPr lang="it-IT" sz="2800" dirty="0">
                <a:solidFill>
                  <a:srgbClr val="000000"/>
                </a:solidFill>
                <a:latin typeface="Segoe UI" panose="020B0502040204020203" pitchFamily="34" charset="0"/>
              </a:rPr>
              <a:t>dei consumatori: </a:t>
            </a:r>
          </a:p>
          <a:p>
            <a:pPr>
              <a:spcBef>
                <a:spcPts val="1200"/>
              </a:spcBef>
            </a:pPr>
            <a:r>
              <a:rPr lang="it-IT" sz="2800" dirty="0">
                <a:solidFill>
                  <a:srgbClr val="000000"/>
                </a:solidFill>
                <a:latin typeface="Wingdings" panose="05000000000000000000" pitchFamily="2" charset="2"/>
              </a:rPr>
              <a:t></a:t>
            </a:r>
            <a:r>
              <a:rPr lang="it-IT" sz="2800" dirty="0">
                <a:solidFill>
                  <a:srgbClr val="000000"/>
                </a:solidFill>
                <a:latin typeface="Segoe UI" panose="020B0502040204020203" pitchFamily="34" charset="0"/>
              </a:rPr>
              <a:t>preferenza (eccessiva) per presente (e sottovalutazione del futuro) </a:t>
            </a:r>
          </a:p>
          <a:p>
            <a:pPr>
              <a:spcBef>
                <a:spcPts val="1200"/>
              </a:spcBef>
            </a:pPr>
            <a:r>
              <a:rPr lang="it-IT" sz="2800" dirty="0">
                <a:solidFill>
                  <a:srgbClr val="000000"/>
                </a:solidFill>
                <a:latin typeface="Wingdings" panose="05000000000000000000" pitchFamily="2" charset="2"/>
              </a:rPr>
              <a:t></a:t>
            </a:r>
            <a:r>
              <a:rPr lang="it-IT" sz="2800" dirty="0">
                <a:solidFill>
                  <a:srgbClr val="000000"/>
                </a:solidFill>
                <a:latin typeface="Segoe UI" panose="020B0502040204020203" pitchFamily="34" charset="0"/>
              </a:rPr>
              <a:t> scorciatoie mentali, selezione arbitraria informazioni, influenze di contesto (information </a:t>
            </a:r>
            <a:r>
              <a:rPr lang="it-IT" sz="2800" dirty="0" err="1">
                <a:solidFill>
                  <a:srgbClr val="000000"/>
                </a:solidFill>
                <a:latin typeface="Segoe UI" panose="020B0502040204020203" pitchFamily="34" charset="0"/>
              </a:rPr>
              <a:t>overload</a:t>
            </a:r>
            <a:r>
              <a:rPr lang="it-IT" sz="2800" dirty="0">
                <a:solidFill>
                  <a:srgbClr val="000000"/>
                </a:solidFill>
                <a:latin typeface="Segoe UI" panose="020B0502040204020203" pitchFamily="34" charset="0"/>
              </a:rPr>
              <a:t>, </a:t>
            </a:r>
            <a:r>
              <a:rPr lang="it-IT" sz="2800" dirty="0" err="1">
                <a:solidFill>
                  <a:srgbClr val="000000"/>
                </a:solidFill>
                <a:latin typeface="Segoe UI" panose="020B0502040204020203" pitchFamily="34" charset="0"/>
              </a:rPr>
              <a:t>risk</a:t>
            </a:r>
            <a:r>
              <a:rPr lang="it-IT" sz="2800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it-IT" sz="2800" dirty="0" err="1">
                <a:solidFill>
                  <a:srgbClr val="000000"/>
                </a:solidFill>
                <a:latin typeface="Segoe UI" panose="020B0502040204020203" pitchFamily="34" charset="0"/>
              </a:rPr>
              <a:t>perception</a:t>
            </a:r>
            <a:r>
              <a:rPr lang="it-IT" sz="2800" dirty="0">
                <a:solidFill>
                  <a:srgbClr val="000000"/>
                </a:solidFill>
                <a:latin typeface="Segoe UI" panose="020B0502040204020203" pitchFamily="34" charset="0"/>
              </a:rPr>
              <a:t> </a:t>
            </a:r>
            <a:r>
              <a:rPr lang="it-IT" sz="2800" dirty="0" err="1">
                <a:solidFill>
                  <a:srgbClr val="000000"/>
                </a:solidFill>
                <a:latin typeface="Segoe UI" panose="020B0502040204020203" pitchFamily="34" charset="0"/>
              </a:rPr>
              <a:t>biases</a:t>
            </a:r>
            <a:r>
              <a:rPr lang="it-IT" sz="2800" dirty="0">
                <a:solidFill>
                  <a:srgbClr val="000000"/>
                </a:solidFill>
                <a:latin typeface="Segoe UI" panose="020B0502040204020203" pitchFamily="34" charset="0"/>
              </a:rPr>
              <a:t>, status quo </a:t>
            </a:r>
            <a:r>
              <a:rPr lang="it-IT" sz="2800" dirty="0" err="1">
                <a:solidFill>
                  <a:srgbClr val="000000"/>
                </a:solidFill>
                <a:latin typeface="Segoe UI" panose="020B0502040204020203" pitchFamily="34" charset="0"/>
              </a:rPr>
              <a:t>biases</a:t>
            </a:r>
            <a:r>
              <a:rPr lang="it-IT" sz="2800" dirty="0">
                <a:solidFill>
                  <a:srgbClr val="000000"/>
                </a:solidFill>
                <a:latin typeface="Segoe UI" panose="020B0502040204020203" pitchFamily="34" charset="0"/>
              </a:rPr>
              <a:t>, </a:t>
            </a:r>
            <a:r>
              <a:rPr lang="it-IT" sz="2800" dirty="0" err="1">
                <a:solidFill>
                  <a:srgbClr val="000000"/>
                </a:solidFill>
                <a:latin typeface="Segoe UI" panose="020B0502040204020203" pitchFamily="34" charset="0"/>
              </a:rPr>
              <a:t>context-framing</a:t>
            </a:r>
            <a:r>
              <a:rPr lang="it-IT" sz="2800" dirty="0">
                <a:solidFill>
                  <a:srgbClr val="000000"/>
                </a:solidFill>
                <a:latin typeface="Segoe UI" panose="020B0502040204020203" pitchFamily="34" charset="0"/>
              </a:rPr>
              <a:t>)</a:t>
            </a:r>
          </a:p>
          <a:p>
            <a:endParaRPr lang="it-IT" sz="280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r>
              <a:rPr lang="it-IT" sz="2800" dirty="0">
                <a:solidFill>
                  <a:srgbClr val="000000"/>
                </a:solidFill>
                <a:latin typeface="Segoe UI" panose="020B0502040204020203" pitchFamily="34" charset="0"/>
              </a:rPr>
              <a:t>.. che </a:t>
            </a:r>
            <a:r>
              <a:rPr lang="it-IT" sz="2800" b="1" dirty="0">
                <a:solidFill>
                  <a:srgbClr val="000000"/>
                </a:solidFill>
                <a:latin typeface="Segoe UI" panose="020B0502040204020203" pitchFamily="34" charset="0"/>
              </a:rPr>
              <a:t>possono essere sfruttate consapevolmente dal produttore </a:t>
            </a:r>
            <a:r>
              <a:rPr lang="it-IT" sz="2800" dirty="0">
                <a:solidFill>
                  <a:srgbClr val="000000"/>
                </a:solidFill>
                <a:latin typeface="Segoe UI" panose="020B0502040204020203" pitchFamily="34" charset="0"/>
              </a:rPr>
              <a:t>(ad esempio aumentando i costi o riducendo la qualità delle componenti non salienti)</a:t>
            </a:r>
            <a:r>
              <a:rPr lang="it-IT" sz="2800" dirty="0">
                <a:solidFill>
                  <a:srgbClr val="000000"/>
                </a:solidFill>
                <a:latin typeface="Arial Black" panose="020B0A04020102020204" pitchFamily="34" charset="0"/>
              </a:rPr>
              <a:t> </a:t>
            </a:r>
            <a:endParaRPr lang="it-IT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4002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defRPr/>
            </a:pPr>
            <a:r>
              <a:rPr lang="it-IT" sz="3600" b="1" dirty="0">
                <a:solidFill>
                  <a:srgbClr val="003399"/>
                </a:solidFill>
              </a:rPr>
              <a:t>Perché la tutela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262438" y="1340768"/>
            <a:ext cx="8856984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140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r>
              <a:rPr lang="it-IT" sz="2800" b="1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Mancanza di «fiducia» nei mercati finanziari </a:t>
            </a:r>
            <a:r>
              <a:rPr lang="it-IT" sz="28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(specie dopo la crisi..)</a:t>
            </a:r>
          </a:p>
          <a:p>
            <a:endParaRPr lang="it-IT" sz="2800" dirty="0">
              <a:solidFill>
                <a:srgbClr val="0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it-IT" sz="28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–Mercati in cui è elevata la «ricerca di rendite» (Zingales, 2015; </a:t>
            </a:r>
            <a:r>
              <a:rPr lang="it-IT" sz="2800" dirty="0" err="1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Stiglitz</a:t>
            </a:r>
            <a:r>
              <a:rPr lang="it-IT" sz="28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2015)</a:t>
            </a:r>
          </a:p>
          <a:p>
            <a:endParaRPr lang="it-IT" sz="2800" dirty="0">
              <a:solidFill>
                <a:srgbClr val="0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it-IT" sz="28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–Imprese in cui la «business culture» più tollerante di comportamenti scorretti (</a:t>
            </a:r>
            <a:r>
              <a:rPr lang="it-IT" sz="2800" dirty="0" err="1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Cohn</a:t>
            </a:r>
            <a:r>
              <a:rPr lang="it-IT" sz="28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it-IT" sz="2800" dirty="0" err="1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Fehr</a:t>
            </a:r>
            <a:r>
              <a:rPr lang="it-IT" sz="28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it-IT" sz="2800" dirty="0" err="1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Maréchal</a:t>
            </a:r>
            <a:r>
              <a:rPr lang="it-IT" sz="28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2014)</a:t>
            </a:r>
          </a:p>
          <a:p>
            <a:endParaRPr lang="it-IT" sz="2800" dirty="0">
              <a:solidFill>
                <a:srgbClr val="00000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it-IT" sz="28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Per ristabilire la fiducia, </a:t>
            </a:r>
            <a:r>
              <a:rPr lang="it-IT" sz="2800" b="1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la sola vigilanza di stabilità non è sufficiente</a:t>
            </a:r>
            <a:r>
              <a:rPr lang="it-IT" sz="28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. Occorre la percezione di una </a:t>
            </a:r>
            <a:r>
              <a:rPr lang="it-IT" sz="2800" b="1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tutela «diretta» </a:t>
            </a:r>
            <a:r>
              <a:rPr lang="it-IT" sz="280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per i clienti</a:t>
            </a:r>
            <a:endParaRPr lang="it-IT" sz="28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46814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defRPr/>
            </a:pPr>
            <a:r>
              <a:rPr lang="it-IT" sz="3600" b="1" dirty="0">
                <a:solidFill>
                  <a:srgbClr val="003399"/>
                </a:solidFill>
              </a:rPr>
              <a:t>IL SISTEMA DELLE TUTELE NEL MERCATO FINANZIARIO</a:t>
            </a:r>
          </a:p>
        </p:txBody>
      </p:sp>
      <p:sp>
        <p:nvSpPr>
          <p:cNvPr id="2" name="Ovale 1"/>
          <p:cNvSpPr/>
          <p:nvPr/>
        </p:nvSpPr>
        <p:spPr>
          <a:xfrm>
            <a:off x="2915816" y="3429000"/>
            <a:ext cx="2664296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/>
              <a:t>FIDUCIA</a:t>
            </a:r>
          </a:p>
        </p:txBody>
      </p:sp>
      <p:sp>
        <p:nvSpPr>
          <p:cNvPr id="3" name="Rettangolo 2"/>
          <p:cNvSpPr/>
          <p:nvPr/>
        </p:nvSpPr>
        <p:spPr>
          <a:xfrm>
            <a:off x="186408" y="1484784"/>
            <a:ext cx="2736304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/>
              <a:t>STABILITA’</a:t>
            </a:r>
            <a:endParaRPr lang="it-IT" dirty="0"/>
          </a:p>
        </p:txBody>
      </p:sp>
      <p:sp>
        <p:nvSpPr>
          <p:cNvPr id="6" name="Rettangolo 5"/>
          <p:cNvSpPr/>
          <p:nvPr/>
        </p:nvSpPr>
        <p:spPr>
          <a:xfrm>
            <a:off x="5940152" y="1537929"/>
            <a:ext cx="2952328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/>
              <a:t>CONCORRENZA</a:t>
            </a:r>
            <a:endParaRPr lang="it-IT" dirty="0"/>
          </a:p>
        </p:txBody>
      </p:sp>
      <p:sp>
        <p:nvSpPr>
          <p:cNvPr id="7" name="Rettangolo 6"/>
          <p:cNvSpPr/>
          <p:nvPr/>
        </p:nvSpPr>
        <p:spPr>
          <a:xfrm>
            <a:off x="2771800" y="5301208"/>
            <a:ext cx="2952328" cy="13681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/>
              <a:t>TUTELA CLIENTI</a:t>
            </a:r>
            <a:endParaRPr lang="it-IT" dirty="0"/>
          </a:p>
        </p:txBody>
      </p:sp>
      <p:cxnSp>
        <p:nvCxnSpPr>
          <p:cNvPr id="8" name="Connettore 2 7"/>
          <p:cNvCxnSpPr>
            <a:stCxn id="3" idx="3"/>
          </p:cNvCxnSpPr>
          <p:nvPr/>
        </p:nvCxnSpPr>
        <p:spPr>
          <a:xfrm>
            <a:off x="2922712" y="2168860"/>
            <a:ext cx="30174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2 10"/>
          <p:cNvCxnSpPr/>
          <p:nvPr/>
        </p:nvCxnSpPr>
        <p:spPr>
          <a:xfrm flipH="1">
            <a:off x="2922712" y="2420888"/>
            <a:ext cx="30174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2 12"/>
          <p:cNvCxnSpPr/>
          <p:nvPr/>
        </p:nvCxnSpPr>
        <p:spPr>
          <a:xfrm>
            <a:off x="584358" y="2819020"/>
            <a:ext cx="2160240" cy="27551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2 15"/>
          <p:cNvCxnSpPr/>
          <p:nvPr/>
        </p:nvCxnSpPr>
        <p:spPr>
          <a:xfrm flipH="1" flipV="1">
            <a:off x="402432" y="2879866"/>
            <a:ext cx="2304256" cy="30792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 flipH="1">
            <a:off x="5724128" y="2906081"/>
            <a:ext cx="2952328" cy="347524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/>
          <p:nvPr/>
        </p:nvCxnSpPr>
        <p:spPr>
          <a:xfrm flipV="1">
            <a:off x="5724128" y="2906081"/>
            <a:ext cx="2376264" cy="27363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1254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defRPr/>
            </a:pPr>
            <a:r>
              <a:rPr lang="it-IT" sz="3600" b="1" dirty="0">
                <a:solidFill>
                  <a:srgbClr val="003399"/>
                </a:solidFill>
              </a:rPr>
              <a:t>Tutela e Stabilità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0" y="1268760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cap="all" dirty="0"/>
              <a:t>Trasparenza e Correttezza dei comportamenti: </a:t>
            </a:r>
            <a:r>
              <a:rPr lang="it-IT" sz="2400" b="1" cap="all" dirty="0"/>
              <a:t>precondizioni della stabilità </a:t>
            </a:r>
            <a:r>
              <a:rPr lang="it-IT" sz="2400" cap="all" dirty="0" err="1"/>
              <a:t>perche</a:t>
            </a:r>
            <a:r>
              <a:rPr lang="it-IT" sz="2400" cap="all" dirty="0"/>
              <a:t>’ incidono sulla fiducia.</a:t>
            </a:r>
          </a:p>
          <a:p>
            <a:endParaRPr lang="it-IT" sz="2400" cap="all" dirty="0"/>
          </a:p>
          <a:p>
            <a:r>
              <a:rPr lang="it-IT" sz="2400" b="1" cap="all" dirty="0"/>
              <a:t>Obiettivi complementari:</a:t>
            </a:r>
          </a:p>
          <a:p>
            <a:pPr marL="342900" indent="-342900">
              <a:buFontTx/>
              <a:buChar char="-"/>
            </a:pPr>
            <a:r>
              <a:rPr lang="it-IT" sz="2400" cap="all" dirty="0"/>
              <a:t>Sistema Stabile </a:t>
            </a:r>
            <a:r>
              <a:rPr lang="it-IT" sz="2400" cap="all" dirty="0" err="1"/>
              <a:t>e’</a:t>
            </a:r>
            <a:r>
              <a:rPr lang="it-IT" sz="2400" cap="all" dirty="0"/>
              <a:t> garanzia per risparmiatori</a:t>
            </a:r>
          </a:p>
          <a:p>
            <a:pPr marL="342900" indent="-342900">
              <a:buFontTx/>
              <a:buChar char="-"/>
            </a:pPr>
            <a:r>
              <a:rPr lang="it-IT" sz="2400" b="1" cap="all" dirty="0"/>
              <a:t>Sistema tutelato </a:t>
            </a:r>
            <a:r>
              <a:rPr lang="it-IT" sz="2400" cap="all" dirty="0"/>
              <a:t>PRESERVA QUALITA’ ATTIVI E LIQUIDITA’</a:t>
            </a:r>
          </a:p>
          <a:p>
            <a:pPr marL="342900" indent="-342900">
              <a:buFontTx/>
              <a:buChar char="-"/>
            </a:pPr>
            <a:endParaRPr lang="it-IT" sz="2400" b="1" cap="all" dirty="0"/>
          </a:p>
          <a:p>
            <a:r>
              <a:rPr lang="it-IT" sz="2400" b="1" cap="all" dirty="0"/>
              <a:t>Quindi Tutela </a:t>
            </a:r>
            <a:r>
              <a:rPr lang="it-IT" sz="2400" b="1" cap="all" dirty="0" err="1"/>
              <a:t>e’</a:t>
            </a:r>
            <a:r>
              <a:rPr lang="it-IT" sz="2400" b="1" cap="all" dirty="0"/>
              <a:t> obiettivo diretto di vigilanza (ART 127 TUB) </a:t>
            </a:r>
            <a:r>
              <a:rPr lang="it-IT" sz="2400" cap="all" dirty="0"/>
              <a:t>(PRESIDIO DI SANA E PRUDENTE GESTIONE)</a:t>
            </a:r>
            <a:endParaRPr lang="it-IT" sz="2400" b="1" cap="all" dirty="0"/>
          </a:p>
          <a:p>
            <a:endParaRPr lang="it-IT" sz="2400" cap="all" dirty="0"/>
          </a:p>
          <a:p>
            <a:r>
              <a:rPr lang="it-IT" sz="2400" cap="all" dirty="0"/>
              <a:t>Opportuno </a:t>
            </a:r>
            <a:r>
              <a:rPr lang="it-IT" sz="2400" b="1" cap="all" dirty="0"/>
              <a:t>l’intervento di un regolatore terzo </a:t>
            </a:r>
            <a:r>
              <a:rPr lang="it-IT" sz="2400" cap="all" dirty="0"/>
              <a:t>per garantire fiducia riducendo asimmetrie informative e </a:t>
            </a:r>
            <a:r>
              <a:rPr lang="it-IT" sz="2400" b="1" cap="all" dirty="0"/>
              <a:t>rendendo TRASPARENTE  </a:t>
            </a:r>
            <a:r>
              <a:rPr lang="it-IT" sz="2400" b="1" cap="all" dirty="0" err="1"/>
              <a:t>l’attivita’</a:t>
            </a:r>
            <a:r>
              <a:rPr lang="it-IT" sz="2400" b="1" cap="all" dirty="0"/>
              <a:t> degli intermediari</a:t>
            </a:r>
          </a:p>
          <a:p>
            <a:endParaRPr lang="it-IT" sz="2400" b="1" cap="all" dirty="0"/>
          </a:p>
          <a:p>
            <a:endParaRPr lang="it-IT" sz="2400" cap="all" dirty="0"/>
          </a:p>
        </p:txBody>
      </p:sp>
    </p:spTree>
    <p:extLst>
      <p:ext uri="{BB962C8B-B14F-4D97-AF65-F5344CB8AC3E}">
        <p14:creationId xmlns:p14="http://schemas.microsoft.com/office/powerpoint/2010/main" val="25500955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796261" y="3212976"/>
            <a:ext cx="8049363" cy="2880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971600" y="3872480"/>
            <a:ext cx="74290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0225" algn="just"/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01.Le Autorità creditizie esercitano i poteri previsti dal presente titolo avendo riguardo, oltre che alle finalità indicate nell’articolo 5, alla </a:t>
            </a:r>
            <a:r>
              <a:rPr lang="it-IT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trasparenza delle condizioni contrattuali e alla correttezza dei rapporti con la clientela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 questi fini la Banca d’Italia, in conformità delle deliberazioni del CICR, può dettare anche disposizioni in materia di organizzazione e controlli interni.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3545270" y="1340768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ART. 5 TUB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3545270" y="3503148"/>
            <a:ext cx="1818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/>
              <a:t>ART. 127 TUB</a:t>
            </a:r>
          </a:p>
        </p:txBody>
      </p:sp>
      <p:sp>
        <p:nvSpPr>
          <p:cNvPr id="8" name="Titolo 3"/>
          <p:cNvSpPr txBox="1">
            <a:spLocks/>
          </p:cNvSpPr>
          <p:nvPr/>
        </p:nvSpPr>
        <p:spPr>
          <a:xfrm>
            <a:off x="0" y="0"/>
            <a:ext cx="9144000" cy="119675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it-IT" sz="3600" b="1" dirty="0">
                <a:solidFill>
                  <a:srgbClr val="003399"/>
                </a:solidFill>
              </a:rPr>
              <a:t>Tutela e Stabilità nell’ordinamento italiano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814652" y="1748822"/>
            <a:ext cx="76043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Le Autorità creditizie esercitano i poteri di Vigilanza ad esse attribuite avendo riguardo alla </a:t>
            </a:r>
            <a:r>
              <a:rPr lang="it-IT" b="1" dirty="0">
                <a:solidFill>
                  <a:srgbClr val="7030A0"/>
                </a:solidFill>
              </a:rPr>
              <a:t>sana e prudente gestione </a:t>
            </a:r>
            <a:r>
              <a:rPr lang="it-IT" dirty="0"/>
              <a:t>dei soggetti vigilati, alla </a:t>
            </a:r>
            <a:r>
              <a:rPr lang="it-IT" b="1" dirty="0">
                <a:solidFill>
                  <a:srgbClr val="7030A0"/>
                </a:solidFill>
              </a:rPr>
              <a:t>stabilità complessiva</a:t>
            </a:r>
            <a:r>
              <a:rPr lang="it-IT" dirty="0"/>
              <a:t>, all’efficienza e alla </a:t>
            </a:r>
            <a:r>
              <a:rPr lang="it-IT" b="1" dirty="0">
                <a:solidFill>
                  <a:srgbClr val="7030A0"/>
                </a:solidFill>
              </a:rPr>
              <a:t>competitività</a:t>
            </a:r>
            <a:r>
              <a:rPr lang="it-IT" dirty="0"/>
              <a:t> del sistema finanziario, nonché </a:t>
            </a:r>
            <a:r>
              <a:rPr lang="it-IT" b="1" dirty="0">
                <a:solidFill>
                  <a:srgbClr val="7030A0"/>
                </a:solidFill>
              </a:rPr>
              <a:t>all’osservanza delle disposizioni i</a:t>
            </a:r>
            <a:r>
              <a:rPr lang="it-IT" dirty="0"/>
              <a:t>n materia creditizia.</a:t>
            </a:r>
          </a:p>
        </p:txBody>
      </p:sp>
    </p:spTree>
    <p:extLst>
      <p:ext uri="{BB962C8B-B14F-4D97-AF65-F5344CB8AC3E}">
        <p14:creationId xmlns:p14="http://schemas.microsoft.com/office/powerpoint/2010/main" val="2798510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76672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defRPr/>
            </a:pPr>
            <a:r>
              <a:rPr lang="it-IT" sz="3600" b="1" dirty="0">
                <a:solidFill>
                  <a:srgbClr val="003399"/>
                </a:solidFill>
              </a:rPr>
              <a:t>Tutela: La dimensione sovranazionale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338020" y="686301"/>
            <a:ext cx="880597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La Commissione Europea nell’intento di realizzare il mercato unico europeo </a:t>
            </a:r>
            <a:r>
              <a:rPr lang="it-IT" sz="2400" u="sng" dirty="0"/>
              <a:t>anche </a:t>
            </a:r>
            <a:r>
              <a:rPr lang="it-IT" sz="2400" dirty="0"/>
              <a:t>nelle tematiche della Tutela della clientela, ha individuato </a:t>
            </a:r>
            <a:r>
              <a:rPr lang="it-IT" sz="2400" b="1" u="sng" dirty="0"/>
              <a:t>tre obiettivi </a:t>
            </a:r>
            <a:r>
              <a:rPr lang="it-IT" sz="2400" u="sng" dirty="0"/>
              <a:t>con i relativi strumenti </a:t>
            </a:r>
            <a:r>
              <a:rPr lang="it-IT" sz="2400" dirty="0"/>
              <a:t>per il conseguimento: </a:t>
            </a:r>
          </a:p>
          <a:p>
            <a:endParaRPr lang="it-IT" sz="2400" dirty="0"/>
          </a:p>
          <a:p>
            <a:pPr marL="342900" indent="-342900">
              <a:buFontTx/>
              <a:buChar char="-"/>
            </a:pPr>
            <a:r>
              <a:rPr lang="it-IT" sz="2400" b="1" dirty="0"/>
              <a:t>Consentire concreti benefici </a:t>
            </a:r>
            <a:r>
              <a:rPr lang="it-IT" sz="2400" dirty="0"/>
              <a:t>per i consumatori (riduzione prezzi; incremento scelta; ampliamento qualità prodotti e servizi); </a:t>
            </a:r>
          </a:p>
          <a:p>
            <a:r>
              <a:rPr lang="it-IT" sz="2400" dirty="0"/>
              <a:t>	         </a:t>
            </a:r>
            <a:r>
              <a:rPr lang="it-IT" sz="2400" b="1" dirty="0"/>
              <a:t>CONCORRENZA/MOBILITA’ CLIENTELA/TRASPARENZA</a:t>
            </a:r>
          </a:p>
          <a:p>
            <a:endParaRPr lang="it-IT" sz="2400" b="1" dirty="0"/>
          </a:p>
          <a:p>
            <a:pPr marL="342900" indent="-342900">
              <a:buFontTx/>
              <a:buChar char="-"/>
            </a:pPr>
            <a:r>
              <a:rPr lang="it-IT" sz="2400" b="1" dirty="0"/>
              <a:t>Rafforzamento della fiducia </a:t>
            </a:r>
            <a:r>
              <a:rPr lang="it-IT" sz="2400" dirty="0"/>
              <a:t>dei consumatori;</a:t>
            </a:r>
          </a:p>
          <a:p>
            <a:r>
              <a:rPr lang="it-IT" sz="2400" dirty="0"/>
              <a:t>                    </a:t>
            </a:r>
            <a:r>
              <a:rPr lang="it-IT" sz="2400" b="1" dirty="0"/>
              <a:t>NORMATIVA DI ARMONIZZ. MASSIMA / SISTEMI ADR</a:t>
            </a:r>
          </a:p>
          <a:p>
            <a:r>
              <a:rPr lang="it-IT" sz="2400" dirty="0"/>
              <a:t>            </a:t>
            </a:r>
          </a:p>
          <a:p>
            <a:pPr marL="342900" indent="-342900">
              <a:buFontTx/>
              <a:buChar char="-"/>
            </a:pPr>
            <a:r>
              <a:rPr lang="it-IT" sz="2400" b="1" dirty="0"/>
              <a:t>Miglioramento della autonomia decisionale </a:t>
            </a:r>
            <a:r>
              <a:rPr lang="it-IT" sz="2400" dirty="0"/>
              <a:t>in materia finanziaria</a:t>
            </a:r>
          </a:p>
          <a:p>
            <a:r>
              <a:rPr lang="it-IT" sz="2400" dirty="0"/>
              <a:t>                      </a:t>
            </a:r>
            <a:r>
              <a:rPr lang="it-IT" sz="2400" b="1" dirty="0"/>
              <a:t>EDUCAZIONE FINANZIARIA</a:t>
            </a:r>
          </a:p>
          <a:p>
            <a:endParaRPr lang="it-IT" sz="2400" dirty="0"/>
          </a:p>
        </p:txBody>
      </p:sp>
      <p:sp>
        <p:nvSpPr>
          <p:cNvPr id="3" name="Freccia a destra 2"/>
          <p:cNvSpPr/>
          <p:nvPr/>
        </p:nvSpPr>
        <p:spPr>
          <a:xfrm>
            <a:off x="755576" y="3030655"/>
            <a:ext cx="93610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Freccia a destra 6"/>
          <p:cNvSpPr/>
          <p:nvPr/>
        </p:nvSpPr>
        <p:spPr>
          <a:xfrm>
            <a:off x="755576" y="4077072"/>
            <a:ext cx="93610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a destra 7"/>
          <p:cNvSpPr/>
          <p:nvPr/>
        </p:nvSpPr>
        <p:spPr>
          <a:xfrm>
            <a:off x="802045" y="5157192"/>
            <a:ext cx="93610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7460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>
              <a:defRPr/>
            </a:pPr>
            <a:r>
              <a:rPr lang="it-IT" sz="3600" b="1" dirty="0">
                <a:solidFill>
                  <a:srgbClr val="003399"/>
                </a:solidFill>
              </a:rPr>
              <a:t>Come assicurare la tutela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0" y="1196752"/>
            <a:ext cx="9144000" cy="5463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solidFill>
                  <a:srgbClr val="000000"/>
                </a:solidFill>
                <a:latin typeface="Segoe UI" panose="020B0502040204020203" pitchFamily="34" charset="0"/>
              </a:rPr>
              <a:t>E’ necessaria una </a:t>
            </a:r>
            <a:r>
              <a:rPr lang="it-IT" sz="3200" b="1" dirty="0">
                <a:solidFill>
                  <a:srgbClr val="000000"/>
                </a:solidFill>
                <a:latin typeface="Segoe UI" panose="020B0502040204020203" pitchFamily="34" charset="0"/>
              </a:rPr>
              <a:t>combinazione di strumenti</a:t>
            </a:r>
            <a:r>
              <a:rPr lang="it-IT" sz="3200" dirty="0">
                <a:solidFill>
                  <a:srgbClr val="000000"/>
                </a:solidFill>
                <a:latin typeface="Segoe UI" panose="020B0502040204020203" pitchFamily="34" charset="0"/>
              </a:rPr>
              <a:t>:</a:t>
            </a:r>
          </a:p>
          <a:p>
            <a:pPr>
              <a:spcBef>
                <a:spcPts val="600"/>
              </a:spcBef>
            </a:pPr>
            <a:r>
              <a:rPr lang="it-IT" sz="3200" dirty="0">
                <a:solidFill>
                  <a:srgbClr val="000000"/>
                </a:solidFill>
                <a:latin typeface="Wingdings" panose="05000000000000000000" pitchFamily="2" charset="2"/>
              </a:rPr>
              <a:t></a:t>
            </a:r>
            <a:r>
              <a:rPr lang="it-IT" sz="3200" b="1" dirty="0">
                <a:solidFill>
                  <a:srgbClr val="000000"/>
                </a:solidFill>
                <a:latin typeface="Segoe UI" panose="020B0502040204020203" pitchFamily="34" charset="0"/>
              </a:rPr>
              <a:t>Regole</a:t>
            </a:r>
            <a:endParaRPr lang="it-IT" sz="320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marL="449263" indent="-449263"/>
            <a:r>
              <a:rPr lang="it-IT" sz="2800" dirty="0">
                <a:solidFill>
                  <a:srgbClr val="000000"/>
                </a:solidFill>
                <a:latin typeface="Courier New" panose="02070309020205020404" pitchFamily="49" charset="0"/>
              </a:rPr>
              <a:t>O </a:t>
            </a:r>
            <a:r>
              <a:rPr lang="it-IT" sz="2800" dirty="0">
                <a:solidFill>
                  <a:srgbClr val="000000"/>
                </a:solidFill>
                <a:latin typeface="Segoe UI" panose="020B0502040204020203" pitchFamily="34" charset="0"/>
              </a:rPr>
              <a:t>Privilegiare </a:t>
            </a:r>
            <a:r>
              <a:rPr lang="it-IT" sz="2800" u="sng" dirty="0">
                <a:solidFill>
                  <a:srgbClr val="000000"/>
                </a:solidFill>
                <a:latin typeface="Segoe UI" panose="020B0502040204020203" pitchFamily="34" charset="0"/>
              </a:rPr>
              <a:t>informazione semplificata e «saliente» in luogo di obblighi «formali»</a:t>
            </a:r>
            <a:endParaRPr lang="it-IT" sz="280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pPr marL="360363" indent="-360363"/>
            <a:r>
              <a:rPr lang="it-IT" sz="2800" dirty="0">
                <a:solidFill>
                  <a:srgbClr val="000000"/>
                </a:solidFill>
                <a:latin typeface="Courier New" panose="02070309020205020404" pitchFamily="49" charset="0"/>
              </a:rPr>
              <a:t>O </a:t>
            </a:r>
            <a:r>
              <a:rPr lang="it-IT" sz="2800" dirty="0">
                <a:solidFill>
                  <a:srgbClr val="000000"/>
                </a:solidFill>
                <a:latin typeface="Segoe UI" panose="020B0502040204020203" pitchFamily="34" charset="0"/>
              </a:rPr>
              <a:t>Attenzione a principi di </a:t>
            </a:r>
            <a:r>
              <a:rPr lang="it-IT" sz="2800" u="sng" dirty="0">
                <a:solidFill>
                  <a:srgbClr val="000000"/>
                </a:solidFill>
                <a:latin typeface="Segoe UI" panose="020B0502040204020203" pitchFamily="34" charset="0"/>
              </a:rPr>
              <a:t>correttezza sostanziale </a:t>
            </a:r>
            <a:r>
              <a:rPr lang="it-IT" sz="2800" dirty="0">
                <a:solidFill>
                  <a:srgbClr val="000000"/>
                </a:solidFill>
                <a:latin typeface="Segoe UI" panose="020B0502040204020203" pitchFamily="34" charset="0"/>
              </a:rPr>
              <a:t>dei comportamenti, presìdi ex-ante (es. disegno prodotti)</a:t>
            </a:r>
          </a:p>
          <a:p>
            <a:pPr>
              <a:spcBef>
                <a:spcPts val="1200"/>
              </a:spcBef>
            </a:pPr>
            <a:r>
              <a:rPr lang="it-IT" sz="3200" dirty="0">
                <a:solidFill>
                  <a:srgbClr val="000000"/>
                </a:solidFill>
                <a:latin typeface="Wingdings" panose="05000000000000000000" pitchFamily="2" charset="2"/>
              </a:rPr>
              <a:t></a:t>
            </a:r>
            <a:r>
              <a:rPr lang="it-IT" sz="3200" b="1" dirty="0" err="1">
                <a:solidFill>
                  <a:srgbClr val="000000"/>
                </a:solidFill>
                <a:latin typeface="Segoe UI" panose="020B0502040204020203" pitchFamily="34" charset="0"/>
              </a:rPr>
              <a:t>Enforcement</a:t>
            </a:r>
            <a:endParaRPr lang="it-IT" sz="3200" dirty="0">
              <a:solidFill>
                <a:srgbClr val="000000"/>
              </a:solidFill>
              <a:latin typeface="Segoe UI" panose="020B0502040204020203" pitchFamily="34" charset="0"/>
            </a:endParaRPr>
          </a:p>
          <a:p>
            <a:r>
              <a:rPr lang="it-IT" sz="2800" dirty="0">
                <a:solidFill>
                  <a:srgbClr val="000000"/>
                </a:solidFill>
                <a:latin typeface="Courier New" panose="02070309020205020404" pitchFamily="49" charset="0"/>
              </a:rPr>
              <a:t>O </a:t>
            </a:r>
            <a:r>
              <a:rPr lang="it-IT" sz="2800" u="sng" dirty="0">
                <a:solidFill>
                  <a:srgbClr val="000000"/>
                </a:solidFill>
                <a:latin typeface="Segoe UI" panose="020B0502040204020203" pitchFamily="34" charset="0"/>
              </a:rPr>
              <a:t>Pubblico </a:t>
            </a:r>
            <a:r>
              <a:rPr lang="it-IT" sz="2800" dirty="0">
                <a:solidFill>
                  <a:srgbClr val="000000"/>
                </a:solidFill>
                <a:latin typeface="Segoe UI" panose="020B0502040204020203" pitchFamily="34" charset="0"/>
              </a:rPr>
              <a:t>(autorità di Regolazione e Vigilanza)</a:t>
            </a:r>
          </a:p>
          <a:p>
            <a:r>
              <a:rPr lang="it-IT" sz="2800" dirty="0">
                <a:solidFill>
                  <a:srgbClr val="000000"/>
                </a:solidFill>
                <a:latin typeface="Courier New" panose="02070309020205020404" pitchFamily="49" charset="0"/>
              </a:rPr>
              <a:t>O </a:t>
            </a:r>
            <a:r>
              <a:rPr lang="it-IT" sz="2800" u="sng" dirty="0">
                <a:solidFill>
                  <a:srgbClr val="000000"/>
                </a:solidFill>
                <a:latin typeface="Segoe UI" panose="020B0502040204020203" pitchFamily="34" charset="0"/>
              </a:rPr>
              <a:t>Privato </a:t>
            </a:r>
            <a:r>
              <a:rPr lang="it-IT" sz="2800" dirty="0">
                <a:solidFill>
                  <a:srgbClr val="000000"/>
                </a:solidFill>
                <a:latin typeface="Segoe UI" panose="020B0502040204020203" pitchFamily="34" charset="0"/>
              </a:rPr>
              <a:t>(ricorso alla giustizia ordinaria e a strumenti alternativi di risoluzione delle controversie)</a:t>
            </a:r>
          </a:p>
          <a:p>
            <a:pPr>
              <a:spcBef>
                <a:spcPts val="1200"/>
              </a:spcBef>
            </a:pPr>
            <a:r>
              <a:rPr lang="it-IT" sz="3200" dirty="0">
                <a:solidFill>
                  <a:srgbClr val="000000"/>
                </a:solidFill>
                <a:latin typeface="Wingdings" panose="05000000000000000000" pitchFamily="2" charset="2"/>
              </a:rPr>
              <a:t></a:t>
            </a:r>
            <a:r>
              <a:rPr lang="it-IT" sz="3200" b="1" dirty="0">
                <a:solidFill>
                  <a:srgbClr val="000000"/>
                </a:solidFill>
                <a:latin typeface="Segoe UI" panose="020B0502040204020203" pitchFamily="34" charset="0"/>
              </a:rPr>
              <a:t>Educazione finanziaria</a:t>
            </a:r>
            <a:endParaRPr lang="it-IT" sz="3200" dirty="0">
              <a:solidFill>
                <a:srgbClr val="000000"/>
              </a:solidFill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6480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scene3d>
          <a:camera prst="isometricOffAxis1Right"/>
          <a:lightRig rig="threePt" dir="t"/>
        </a:scene3d>
      </a:spPr>
      <a:bodyPr wrap="none" lIns="91440" tIns="45720" rIns="91440" bIns="45720">
        <a:spAutoFit/>
        <a:scene3d>
          <a:camera prst="orthographicFront"/>
          <a:lightRig rig="balanced" dir="t">
            <a:rot lat="0" lon="0" rev="2100000"/>
          </a:lightRig>
        </a:scene3d>
        <a:sp3d extrusionH="57150" prstMaterial="metal">
          <a:bevelT w="38100" h="25400"/>
          <a:contourClr>
            <a:schemeClr val="bg2"/>
          </a:contourClr>
        </a:sp3d>
      </a:bodyPr>
      <a:lstStyle>
        <a:defPPr algn="ctr">
          <a:defRPr sz="13800" b="1" cap="none" spc="0" dirty="0" smtClean="0">
            <a:ln w="50800"/>
            <a:solidFill>
              <a:schemeClr val="bg1">
                <a:shade val="50000"/>
              </a:schemeClr>
            </a:solidFill>
            <a:effectLst/>
            <a:latin typeface="Broadway" panose="04040905080B02020502" pitchFamily="82" charset="0"/>
          </a:defRPr>
        </a:defPPr>
      </a:lstStyle>
    </a:sp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2768</TotalTime>
  <Words>1573</Words>
  <Application>Microsoft Office PowerPoint</Application>
  <PresentationFormat>Presentazione su schermo (4:3)</PresentationFormat>
  <Paragraphs>216</Paragraphs>
  <Slides>21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11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21</vt:i4>
      </vt:variant>
    </vt:vector>
  </HeadingPairs>
  <TitlesOfParts>
    <vt:vector size="34" baseType="lpstr">
      <vt:lpstr>Arial</vt:lpstr>
      <vt:lpstr>Arial Black</vt:lpstr>
      <vt:lpstr>Calibri</vt:lpstr>
      <vt:lpstr>Courier New</vt:lpstr>
      <vt:lpstr>Segoe UI</vt:lpstr>
      <vt:lpstr>Segoe UI Light</vt:lpstr>
      <vt:lpstr>Segoe UI Semibold</vt:lpstr>
      <vt:lpstr>Segoe UI,Bold</vt:lpstr>
      <vt:lpstr>Times New Roman</vt:lpstr>
      <vt:lpstr>Verdana</vt:lpstr>
      <vt:lpstr>Wingdings</vt:lpstr>
      <vt:lpstr>Tema di Office</vt:lpstr>
      <vt:lpstr>1_Tema di Office</vt:lpstr>
      <vt:lpstr>Presentazione standard di PowerPoint</vt:lpstr>
      <vt:lpstr>Perché la tutela</vt:lpstr>
      <vt:lpstr>Perché la tutela</vt:lpstr>
      <vt:lpstr>Perché la tutela</vt:lpstr>
      <vt:lpstr>IL SISTEMA DELLE TUTELE NEL MERCATO FINANZIARIO</vt:lpstr>
      <vt:lpstr>Tutela e Stabilità</vt:lpstr>
      <vt:lpstr>Presentazione standard di PowerPoint</vt:lpstr>
      <vt:lpstr>Tutela: La dimensione sovranazionale</vt:lpstr>
      <vt:lpstr>Come assicurare la tutela</vt:lpstr>
      <vt:lpstr>Gli strumenti di Tutela della clientela</vt:lpstr>
      <vt:lpstr>Come assicurare la tutela: Le norme</vt:lpstr>
      <vt:lpstr>Tutela della clientela: la struttura delle norme</vt:lpstr>
      <vt:lpstr>Come assicurare la tutela: Autorità di Vigilanza</vt:lpstr>
      <vt:lpstr>Come assicurare la tutela:  L’enforcement pubblico</vt:lpstr>
      <vt:lpstr>Come assicurare la tutela:  L’enforcement privato: l’ABF</vt:lpstr>
      <vt:lpstr>L’ABF: una valutazione</vt:lpstr>
      <vt:lpstr>Presentazione standard di PowerPoint</vt:lpstr>
      <vt:lpstr>Come assicurare la tutela:  L’Educazione Finanziaria</vt:lpstr>
      <vt:lpstr>Come assicurare la tutela:  L’educazione Finanziaria</vt:lpstr>
      <vt:lpstr>Conclusioni</vt:lpstr>
      <vt:lpstr>Presentazione standard di PowerPoint</vt:lpstr>
    </vt:vector>
  </TitlesOfParts>
  <Company>Banca d'Italia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Stefano Ercoli</dc:creator>
  <cp:lastModifiedBy>Utente</cp:lastModifiedBy>
  <cp:revision>228</cp:revision>
  <cp:lastPrinted>2019-10-28T14:38:57Z</cp:lastPrinted>
  <dcterms:created xsi:type="dcterms:W3CDTF">2018-02-17T12:06:16Z</dcterms:created>
  <dcterms:modified xsi:type="dcterms:W3CDTF">2019-11-26T13:55:20Z</dcterms:modified>
</cp:coreProperties>
</file>