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63" r:id="rId3"/>
    <p:sldId id="259" r:id="rId4"/>
    <p:sldId id="264" r:id="rId5"/>
    <p:sldId id="266" r:id="rId6"/>
    <p:sldId id="260" r:id="rId7"/>
    <p:sldId id="265" r:id="rId8"/>
    <p:sldId id="290" r:id="rId9"/>
    <p:sldId id="291" r:id="rId10"/>
    <p:sldId id="257" r:id="rId11"/>
    <p:sldId id="267" r:id="rId12"/>
    <p:sldId id="262" r:id="rId13"/>
    <p:sldId id="268" r:id="rId14"/>
    <p:sldId id="269" r:id="rId15"/>
    <p:sldId id="270" r:id="rId16"/>
    <p:sldId id="271" r:id="rId17"/>
    <p:sldId id="272" r:id="rId18"/>
    <p:sldId id="273" r:id="rId19"/>
    <p:sldId id="280" r:id="rId20"/>
    <p:sldId id="274" r:id="rId21"/>
    <p:sldId id="275" r:id="rId22"/>
    <p:sldId id="276" r:id="rId23"/>
    <p:sldId id="277" r:id="rId24"/>
    <p:sldId id="281" r:id="rId25"/>
    <p:sldId id="282" r:id="rId26"/>
    <p:sldId id="279" r:id="rId27"/>
    <p:sldId id="283" r:id="rId28"/>
    <p:sldId id="284" r:id="rId29"/>
    <p:sldId id="285" r:id="rId30"/>
    <p:sldId id="289" r:id="rId31"/>
    <p:sldId id="288" r:id="rId32"/>
    <p:sldId id="292" r:id="rId33"/>
    <p:sldId id="293" r:id="rId3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ia nanni" initials="ln" lastIdx="3" clrIdx="0">
    <p:extLst>
      <p:ext uri="{19B8F6BF-5375-455C-9EA6-DF929625EA0E}">
        <p15:presenceInfo xmlns:p15="http://schemas.microsoft.com/office/powerpoint/2012/main" userId="106c14d3c684d39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4A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995" autoAdjust="0"/>
  </p:normalViewPr>
  <p:slideViewPr>
    <p:cSldViewPr snapToGrid="0">
      <p:cViewPr varScale="1">
        <p:scale>
          <a:sx n="102" d="100"/>
          <a:sy n="102" d="100"/>
        </p:scale>
        <p:origin x="9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4E4A57-48CF-4AC9-8688-834091D66E4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30A53BA-005B-41F6-93BD-CF450570C2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AC42E896-C8D1-4A06-BECF-1BF1312A4759}"/>
              </a:ext>
            </a:extLst>
          </p:cNvPr>
          <p:cNvSpPr>
            <a:spLocks noGrp="1"/>
          </p:cNvSpPr>
          <p:nvPr>
            <p:ph type="dt" sz="half" idx="10"/>
          </p:nvPr>
        </p:nvSpPr>
        <p:spPr/>
        <p:txBody>
          <a:bodyPr/>
          <a:lstStyle/>
          <a:p>
            <a:fld id="{3FA7503F-2A62-4415-BDDF-2525886ACB7F}" type="datetimeFigureOut">
              <a:rPr lang="it-IT" smtClean="0"/>
              <a:t>26/11/2019</a:t>
            </a:fld>
            <a:endParaRPr lang="it-IT"/>
          </a:p>
        </p:txBody>
      </p:sp>
      <p:sp>
        <p:nvSpPr>
          <p:cNvPr id="5" name="Segnaposto piè di pagina 4">
            <a:extLst>
              <a:ext uri="{FF2B5EF4-FFF2-40B4-BE49-F238E27FC236}">
                <a16:creationId xmlns:a16="http://schemas.microsoft.com/office/drawing/2014/main" id="{A08323D1-B61C-4393-A1F0-C2881B2C0AB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C42CB20-79E0-428C-9D87-B84E7E3A8FD0}"/>
              </a:ext>
            </a:extLst>
          </p:cNvPr>
          <p:cNvSpPr>
            <a:spLocks noGrp="1"/>
          </p:cNvSpPr>
          <p:nvPr>
            <p:ph type="sldNum" sz="quarter" idx="12"/>
          </p:nvPr>
        </p:nvSpPr>
        <p:spPr/>
        <p:txBody>
          <a:bodyPr/>
          <a:lstStyle/>
          <a:p>
            <a:fld id="{050DBD04-955D-41D1-9F9B-1637DF9DAF9F}" type="slidenum">
              <a:rPr lang="it-IT" smtClean="0"/>
              <a:t>‹N›</a:t>
            </a:fld>
            <a:endParaRPr lang="it-IT"/>
          </a:p>
        </p:txBody>
      </p:sp>
    </p:spTree>
    <p:extLst>
      <p:ext uri="{BB962C8B-B14F-4D97-AF65-F5344CB8AC3E}">
        <p14:creationId xmlns:p14="http://schemas.microsoft.com/office/powerpoint/2010/main" val="3103140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EFF2D5-CA69-4E2D-BF2E-9EA9B6725A9E}"/>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3E61839-1065-4A3A-9051-8F9A1AA7A73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E784974-DE96-43D5-9E94-D126409FBB9E}"/>
              </a:ext>
            </a:extLst>
          </p:cNvPr>
          <p:cNvSpPr>
            <a:spLocks noGrp="1"/>
          </p:cNvSpPr>
          <p:nvPr>
            <p:ph type="dt" sz="half" idx="10"/>
          </p:nvPr>
        </p:nvSpPr>
        <p:spPr/>
        <p:txBody>
          <a:bodyPr/>
          <a:lstStyle/>
          <a:p>
            <a:fld id="{3FA7503F-2A62-4415-BDDF-2525886ACB7F}" type="datetimeFigureOut">
              <a:rPr lang="it-IT" smtClean="0"/>
              <a:t>26/11/2019</a:t>
            </a:fld>
            <a:endParaRPr lang="it-IT"/>
          </a:p>
        </p:txBody>
      </p:sp>
      <p:sp>
        <p:nvSpPr>
          <p:cNvPr id="5" name="Segnaposto piè di pagina 4">
            <a:extLst>
              <a:ext uri="{FF2B5EF4-FFF2-40B4-BE49-F238E27FC236}">
                <a16:creationId xmlns:a16="http://schemas.microsoft.com/office/drawing/2014/main" id="{0367BE43-721C-4234-9DD7-70AD86D106D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008D757-BFA5-4E47-9A61-82A4BB6757F3}"/>
              </a:ext>
            </a:extLst>
          </p:cNvPr>
          <p:cNvSpPr>
            <a:spLocks noGrp="1"/>
          </p:cNvSpPr>
          <p:nvPr>
            <p:ph type="sldNum" sz="quarter" idx="12"/>
          </p:nvPr>
        </p:nvSpPr>
        <p:spPr/>
        <p:txBody>
          <a:bodyPr/>
          <a:lstStyle/>
          <a:p>
            <a:fld id="{050DBD04-955D-41D1-9F9B-1637DF9DAF9F}" type="slidenum">
              <a:rPr lang="it-IT" smtClean="0"/>
              <a:t>‹N›</a:t>
            </a:fld>
            <a:endParaRPr lang="it-IT"/>
          </a:p>
        </p:txBody>
      </p:sp>
    </p:spTree>
    <p:extLst>
      <p:ext uri="{BB962C8B-B14F-4D97-AF65-F5344CB8AC3E}">
        <p14:creationId xmlns:p14="http://schemas.microsoft.com/office/powerpoint/2010/main" val="2009571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685E58C-27F6-4A61-8416-8232CB330C4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F42A3B0-7574-4BC0-AF39-65994792F7A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CDE4948-3571-4249-999B-924079BFC3B4}"/>
              </a:ext>
            </a:extLst>
          </p:cNvPr>
          <p:cNvSpPr>
            <a:spLocks noGrp="1"/>
          </p:cNvSpPr>
          <p:nvPr>
            <p:ph type="dt" sz="half" idx="10"/>
          </p:nvPr>
        </p:nvSpPr>
        <p:spPr/>
        <p:txBody>
          <a:bodyPr/>
          <a:lstStyle/>
          <a:p>
            <a:fld id="{3FA7503F-2A62-4415-BDDF-2525886ACB7F}" type="datetimeFigureOut">
              <a:rPr lang="it-IT" smtClean="0"/>
              <a:t>26/11/2019</a:t>
            </a:fld>
            <a:endParaRPr lang="it-IT"/>
          </a:p>
        </p:txBody>
      </p:sp>
      <p:sp>
        <p:nvSpPr>
          <p:cNvPr id="5" name="Segnaposto piè di pagina 4">
            <a:extLst>
              <a:ext uri="{FF2B5EF4-FFF2-40B4-BE49-F238E27FC236}">
                <a16:creationId xmlns:a16="http://schemas.microsoft.com/office/drawing/2014/main" id="{AD69FBF3-69BF-42CB-B14B-5DA7A8FF32A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35145C6-A20E-4A51-A10C-A1038C79A5D7}"/>
              </a:ext>
            </a:extLst>
          </p:cNvPr>
          <p:cNvSpPr>
            <a:spLocks noGrp="1"/>
          </p:cNvSpPr>
          <p:nvPr>
            <p:ph type="sldNum" sz="quarter" idx="12"/>
          </p:nvPr>
        </p:nvSpPr>
        <p:spPr/>
        <p:txBody>
          <a:bodyPr/>
          <a:lstStyle/>
          <a:p>
            <a:fld id="{050DBD04-955D-41D1-9F9B-1637DF9DAF9F}" type="slidenum">
              <a:rPr lang="it-IT" smtClean="0"/>
              <a:t>‹N›</a:t>
            </a:fld>
            <a:endParaRPr lang="it-IT"/>
          </a:p>
        </p:txBody>
      </p:sp>
    </p:spTree>
    <p:extLst>
      <p:ext uri="{BB962C8B-B14F-4D97-AF65-F5344CB8AC3E}">
        <p14:creationId xmlns:p14="http://schemas.microsoft.com/office/powerpoint/2010/main" val="3421068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4FCB8D-5D0D-4D9C-9391-A51885126F9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95F3B2C-276C-407A-85ED-96024B8CBBF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BB4A532-660D-462F-99CE-EBEFA39DC998}"/>
              </a:ext>
            </a:extLst>
          </p:cNvPr>
          <p:cNvSpPr>
            <a:spLocks noGrp="1"/>
          </p:cNvSpPr>
          <p:nvPr>
            <p:ph type="dt" sz="half" idx="10"/>
          </p:nvPr>
        </p:nvSpPr>
        <p:spPr/>
        <p:txBody>
          <a:bodyPr/>
          <a:lstStyle/>
          <a:p>
            <a:fld id="{3FA7503F-2A62-4415-BDDF-2525886ACB7F}" type="datetimeFigureOut">
              <a:rPr lang="it-IT" smtClean="0"/>
              <a:t>26/11/2019</a:t>
            </a:fld>
            <a:endParaRPr lang="it-IT"/>
          </a:p>
        </p:txBody>
      </p:sp>
      <p:sp>
        <p:nvSpPr>
          <p:cNvPr id="5" name="Segnaposto piè di pagina 4">
            <a:extLst>
              <a:ext uri="{FF2B5EF4-FFF2-40B4-BE49-F238E27FC236}">
                <a16:creationId xmlns:a16="http://schemas.microsoft.com/office/drawing/2014/main" id="{8C325005-05B0-485F-86E1-09F6D3CE9E3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06938B6-DF27-470B-AD0A-989BF04949F9}"/>
              </a:ext>
            </a:extLst>
          </p:cNvPr>
          <p:cNvSpPr>
            <a:spLocks noGrp="1"/>
          </p:cNvSpPr>
          <p:nvPr>
            <p:ph type="sldNum" sz="quarter" idx="12"/>
          </p:nvPr>
        </p:nvSpPr>
        <p:spPr/>
        <p:txBody>
          <a:bodyPr/>
          <a:lstStyle/>
          <a:p>
            <a:fld id="{050DBD04-955D-41D1-9F9B-1637DF9DAF9F}" type="slidenum">
              <a:rPr lang="it-IT" smtClean="0"/>
              <a:t>‹N›</a:t>
            </a:fld>
            <a:endParaRPr lang="it-IT"/>
          </a:p>
        </p:txBody>
      </p:sp>
    </p:spTree>
    <p:extLst>
      <p:ext uri="{BB962C8B-B14F-4D97-AF65-F5344CB8AC3E}">
        <p14:creationId xmlns:p14="http://schemas.microsoft.com/office/powerpoint/2010/main" val="1125185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D26DBE-A68C-421F-ABE0-35E02D8E9EE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4AED308-8F9F-4B94-B2B5-AAEF4A1ECD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2DACD597-CB8E-4F59-81E6-1D658404F606}"/>
              </a:ext>
            </a:extLst>
          </p:cNvPr>
          <p:cNvSpPr>
            <a:spLocks noGrp="1"/>
          </p:cNvSpPr>
          <p:nvPr>
            <p:ph type="dt" sz="half" idx="10"/>
          </p:nvPr>
        </p:nvSpPr>
        <p:spPr/>
        <p:txBody>
          <a:bodyPr/>
          <a:lstStyle/>
          <a:p>
            <a:fld id="{3FA7503F-2A62-4415-BDDF-2525886ACB7F}" type="datetimeFigureOut">
              <a:rPr lang="it-IT" smtClean="0"/>
              <a:t>26/11/2019</a:t>
            </a:fld>
            <a:endParaRPr lang="it-IT"/>
          </a:p>
        </p:txBody>
      </p:sp>
      <p:sp>
        <p:nvSpPr>
          <p:cNvPr id="5" name="Segnaposto piè di pagina 4">
            <a:extLst>
              <a:ext uri="{FF2B5EF4-FFF2-40B4-BE49-F238E27FC236}">
                <a16:creationId xmlns:a16="http://schemas.microsoft.com/office/drawing/2014/main" id="{618604B9-E6AF-4ADF-B579-D4006C4111A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C74E5DC-7F46-4F41-BCC5-952EBAE5B9CE}"/>
              </a:ext>
            </a:extLst>
          </p:cNvPr>
          <p:cNvSpPr>
            <a:spLocks noGrp="1"/>
          </p:cNvSpPr>
          <p:nvPr>
            <p:ph type="sldNum" sz="quarter" idx="12"/>
          </p:nvPr>
        </p:nvSpPr>
        <p:spPr/>
        <p:txBody>
          <a:bodyPr/>
          <a:lstStyle/>
          <a:p>
            <a:fld id="{050DBD04-955D-41D1-9F9B-1637DF9DAF9F}" type="slidenum">
              <a:rPr lang="it-IT" smtClean="0"/>
              <a:t>‹N›</a:t>
            </a:fld>
            <a:endParaRPr lang="it-IT"/>
          </a:p>
        </p:txBody>
      </p:sp>
    </p:spTree>
    <p:extLst>
      <p:ext uri="{BB962C8B-B14F-4D97-AF65-F5344CB8AC3E}">
        <p14:creationId xmlns:p14="http://schemas.microsoft.com/office/powerpoint/2010/main" val="917588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3CA849-07E7-4A98-B55F-9D927D121F1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190A81-C01A-4957-94B9-BC944053CB3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5E5F5A9-0208-468F-B75F-90953D10065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D86CAA7-08A9-4C00-B217-BA16CCC880BF}"/>
              </a:ext>
            </a:extLst>
          </p:cNvPr>
          <p:cNvSpPr>
            <a:spLocks noGrp="1"/>
          </p:cNvSpPr>
          <p:nvPr>
            <p:ph type="dt" sz="half" idx="10"/>
          </p:nvPr>
        </p:nvSpPr>
        <p:spPr/>
        <p:txBody>
          <a:bodyPr/>
          <a:lstStyle/>
          <a:p>
            <a:fld id="{3FA7503F-2A62-4415-BDDF-2525886ACB7F}" type="datetimeFigureOut">
              <a:rPr lang="it-IT" smtClean="0"/>
              <a:t>26/11/2019</a:t>
            </a:fld>
            <a:endParaRPr lang="it-IT"/>
          </a:p>
        </p:txBody>
      </p:sp>
      <p:sp>
        <p:nvSpPr>
          <p:cNvPr id="6" name="Segnaposto piè di pagina 5">
            <a:extLst>
              <a:ext uri="{FF2B5EF4-FFF2-40B4-BE49-F238E27FC236}">
                <a16:creationId xmlns:a16="http://schemas.microsoft.com/office/drawing/2014/main" id="{4153AA8D-8501-4EEF-870D-86D733CFDA1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1C4A485-D6CA-4D5D-946E-D748EA39930F}"/>
              </a:ext>
            </a:extLst>
          </p:cNvPr>
          <p:cNvSpPr>
            <a:spLocks noGrp="1"/>
          </p:cNvSpPr>
          <p:nvPr>
            <p:ph type="sldNum" sz="quarter" idx="12"/>
          </p:nvPr>
        </p:nvSpPr>
        <p:spPr/>
        <p:txBody>
          <a:bodyPr/>
          <a:lstStyle/>
          <a:p>
            <a:fld id="{050DBD04-955D-41D1-9F9B-1637DF9DAF9F}" type="slidenum">
              <a:rPr lang="it-IT" smtClean="0"/>
              <a:t>‹N›</a:t>
            </a:fld>
            <a:endParaRPr lang="it-IT"/>
          </a:p>
        </p:txBody>
      </p:sp>
    </p:spTree>
    <p:extLst>
      <p:ext uri="{BB962C8B-B14F-4D97-AF65-F5344CB8AC3E}">
        <p14:creationId xmlns:p14="http://schemas.microsoft.com/office/powerpoint/2010/main" val="2486563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FA9D62-D366-454E-8F84-48505655281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D519A23-25A3-46C8-8665-59EB3F7227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356329B-82B5-4CC2-A419-3B9F6B39C45B}"/>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11ECEED-6A34-4098-B4CB-977221057F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A615A33E-6432-4112-B9B1-80E2DC7292B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0893C7B-7766-4F61-B176-B74943F246AF}"/>
              </a:ext>
            </a:extLst>
          </p:cNvPr>
          <p:cNvSpPr>
            <a:spLocks noGrp="1"/>
          </p:cNvSpPr>
          <p:nvPr>
            <p:ph type="dt" sz="half" idx="10"/>
          </p:nvPr>
        </p:nvSpPr>
        <p:spPr/>
        <p:txBody>
          <a:bodyPr/>
          <a:lstStyle/>
          <a:p>
            <a:fld id="{3FA7503F-2A62-4415-BDDF-2525886ACB7F}" type="datetimeFigureOut">
              <a:rPr lang="it-IT" smtClean="0"/>
              <a:t>26/11/2019</a:t>
            </a:fld>
            <a:endParaRPr lang="it-IT"/>
          </a:p>
        </p:txBody>
      </p:sp>
      <p:sp>
        <p:nvSpPr>
          <p:cNvPr id="8" name="Segnaposto piè di pagina 7">
            <a:extLst>
              <a:ext uri="{FF2B5EF4-FFF2-40B4-BE49-F238E27FC236}">
                <a16:creationId xmlns:a16="http://schemas.microsoft.com/office/drawing/2014/main" id="{B2E6B4A8-20E0-4FE3-B5F4-1B66A3EF62E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9BA98B8-D52E-48FE-8499-3A3809ECDBE7}"/>
              </a:ext>
            </a:extLst>
          </p:cNvPr>
          <p:cNvSpPr>
            <a:spLocks noGrp="1"/>
          </p:cNvSpPr>
          <p:nvPr>
            <p:ph type="sldNum" sz="quarter" idx="12"/>
          </p:nvPr>
        </p:nvSpPr>
        <p:spPr/>
        <p:txBody>
          <a:bodyPr/>
          <a:lstStyle/>
          <a:p>
            <a:fld id="{050DBD04-955D-41D1-9F9B-1637DF9DAF9F}" type="slidenum">
              <a:rPr lang="it-IT" smtClean="0"/>
              <a:t>‹N›</a:t>
            </a:fld>
            <a:endParaRPr lang="it-IT"/>
          </a:p>
        </p:txBody>
      </p:sp>
    </p:spTree>
    <p:extLst>
      <p:ext uri="{BB962C8B-B14F-4D97-AF65-F5344CB8AC3E}">
        <p14:creationId xmlns:p14="http://schemas.microsoft.com/office/powerpoint/2010/main" val="3956760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16900B-1603-4921-B00F-6CF52EE8186E}"/>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EB59954-B3BB-4343-9D3C-6FF54E04140F}"/>
              </a:ext>
            </a:extLst>
          </p:cNvPr>
          <p:cNvSpPr>
            <a:spLocks noGrp="1"/>
          </p:cNvSpPr>
          <p:nvPr>
            <p:ph type="dt" sz="half" idx="10"/>
          </p:nvPr>
        </p:nvSpPr>
        <p:spPr/>
        <p:txBody>
          <a:bodyPr/>
          <a:lstStyle/>
          <a:p>
            <a:fld id="{3FA7503F-2A62-4415-BDDF-2525886ACB7F}" type="datetimeFigureOut">
              <a:rPr lang="it-IT" smtClean="0"/>
              <a:t>26/11/2019</a:t>
            </a:fld>
            <a:endParaRPr lang="it-IT"/>
          </a:p>
        </p:txBody>
      </p:sp>
      <p:sp>
        <p:nvSpPr>
          <p:cNvPr id="4" name="Segnaposto piè di pagina 3">
            <a:extLst>
              <a:ext uri="{FF2B5EF4-FFF2-40B4-BE49-F238E27FC236}">
                <a16:creationId xmlns:a16="http://schemas.microsoft.com/office/drawing/2014/main" id="{03A5B9A5-9BD0-44AD-9558-4299AB187B5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F7E804C-61DA-4018-9214-497E97993597}"/>
              </a:ext>
            </a:extLst>
          </p:cNvPr>
          <p:cNvSpPr>
            <a:spLocks noGrp="1"/>
          </p:cNvSpPr>
          <p:nvPr>
            <p:ph type="sldNum" sz="quarter" idx="12"/>
          </p:nvPr>
        </p:nvSpPr>
        <p:spPr/>
        <p:txBody>
          <a:bodyPr/>
          <a:lstStyle/>
          <a:p>
            <a:fld id="{050DBD04-955D-41D1-9F9B-1637DF9DAF9F}" type="slidenum">
              <a:rPr lang="it-IT" smtClean="0"/>
              <a:t>‹N›</a:t>
            </a:fld>
            <a:endParaRPr lang="it-IT"/>
          </a:p>
        </p:txBody>
      </p:sp>
    </p:spTree>
    <p:extLst>
      <p:ext uri="{BB962C8B-B14F-4D97-AF65-F5344CB8AC3E}">
        <p14:creationId xmlns:p14="http://schemas.microsoft.com/office/powerpoint/2010/main" val="2595155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61E4F95-AC2F-4A45-BC64-A9AD88694E63}"/>
              </a:ext>
            </a:extLst>
          </p:cNvPr>
          <p:cNvSpPr>
            <a:spLocks noGrp="1"/>
          </p:cNvSpPr>
          <p:nvPr>
            <p:ph type="dt" sz="half" idx="10"/>
          </p:nvPr>
        </p:nvSpPr>
        <p:spPr/>
        <p:txBody>
          <a:bodyPr/>
          <a:lstStyle/>
          <a:p>
            <a:fld id="{3FA7503F-2A62-4415-BDDF-2525886ACB7F}" type="datetimeFigureOut">
              <a:rPr lang="it-IT" smtClean="0"/>
              <a:t>26/11/2019</a:t>
            </a:fld>
            <a:endParaRPr lang="it-IT"/>
          </a:p>
        </p:txBody>
      </p:sp>
      <p:sp>
        <p:nvSpPr>
          <p:cNvPr id="3" name="Segnaposto piè di pagina 2">
            <a:extLst>
              <a:ext uri="{FF2B5EF4-FFF2-40B4-BE49-F238E27FC236}">
                <a16:creationId xmlns:a16="http://schemas.microsoft.com/office/drawing/2014/main" id="{264FC9EC-75ED-4D7E-A7BE-063A91E98F8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0B3DE73-822B-4924-A4F6-1CAA5BD6C810}"/>
              </a:ext>
            </a:extLst>
          </p:cNvPr>
          <p:cNvSpPr>
            <a:spLocks noGrp="1"/>
          </p:cNvSpPr>
          <p:nvPr>
            <p:ph type="sldNum" sz="quarter" idx="12"/>
          </p:nvPr>
        </p:nvSpPr>
        <p:spPr/>
        <p:txBody>
          <a:bodyPr/>
          <a:lstStyle/>
          <a:p>
            <a:fld id="{050DBD04-955D-41D1-9F9B-1637DF9DAF9F}" type="slidenum">
              <a:rPr lang="it-IT" smtClean="0"/>
              <a:t>‹N›</a:t>
            </a:fld>
            <a:endParaRPr lang="it-IT"/>
          </a:p>
        </p:txBody>
      </p:sp>
    </p:spTree>
    <p:extLst>
      <p:ext uri="{BB962C8B-B14F-4D97-AF65-F5344CB8AC3E}">
        <p14:creationId xmlns:p14="http://schemas.microsoft.com/office/powerpoint/2010/main" val="482986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1CCEE5-80AB-496C-802D-33077ACB31A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16E4B89-8545-4B63-8199-BC7B894108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3D00080-6FBA-432D-8F7A-07265A64B6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3A7A9F3-A368-4ACB-B850-3B1918346583}"/>
              </a:ext>
            </a:extLst>
          </p:cNvPr>
          <p:cNvSpPr>
            <a:spLocks noGrp="1"/>
          </p:cNvSpPr>
          <p:nvPr>
            <p:ph type="dt" sz="half" idx="10"/>
          </p:nvPr>
        </p:nvSpPr>
        <p:spPr/>
        <p:txBody>
          <a:bodyPr/>
          <a:lstStyle/>
          <a:p>
            <a:fld id="{3FA7503F-2A62-4415-BDDF-2525886ACB7F}" type="datetimeFigureOut">
              <a:rPr lang="it-IT" smtClean="0"/>
              <a:t>26/11/2019</a:t>
            </a:fld>
            <a:endParaRPr lang="it-IT"/>
          </a:p>
        </p:txBody>
      </p:sp>
      <p:sp>
        <p:nvSpPr>
          <p:cNvPr id="6" name="Segnaposto piè di pagina 5">
            <a:extLst>
              <a:ext uri="{FF2B5EF4-FFF2-40B4-BE49-F238E27FC236}">
                <a16:creationId xmlns:a16="http://schemas.microsoft.com/office/drawing/2014/main" id="{09B85DF6-A1A2-4C0F-9E47-66466CAD547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10E9DF0-3CBF-441D-AF18-E0014B081A9A}"/>
              </a:ext>
            </a:extLst>
          </p:cNvPr>
          <p:cNvSpPr>
            <a:spLocks noGrp="1"/>
          </p:cNvSpPr>
          <p:nvPr>
            <p:ph type="sldNum" sz="quarter" idx="12"/>
          </p:nvPr>
        </p:nvSpPr>
        <p:spPr/>
        <p:txBody>
          <a:bodyPr/>
          <a:lstStyle/>
          <a:p>
            <a:fld id="{050DBD04-955D-41D1-9F9B-1637DF9DAF9F}" type="slidenum">
              <a:rPr lang="it-IT" smtClean="0"/>
              <a:t>‹N›</a:t>
            </a:fld>
            <a:endParaRPr lang="it-IT"/>
          </a:p>
        </p:txBody>
      </p:sp>
    </p:spTree>
    <p:extLst>
      <p:ext uri="{BB962C8B-B14F-4D97-AF65-F5344CB8AC3E}">
        <p14:creationId xmlns:p14="http://schemas.microsoft.com/office/powerpoint/2010/main" val="1495714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6F9E19-C747-4762-AC5E-490A9111636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C0BF2CF8-A4AC-48BD-B687-2297702283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E5793EB1-7637-4A3C-8C40-5EB4B874A8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FDCAC51-9D46-4882-A677-75BA704D5DBB}"/>
              </a:ext>
            </a:extLst>
          </p:cNvPr>
          <p:cNvSpPr>
            <a:spLocks noGrp="1"/>
          </p:cNvSpPr>
          <p:nvPr>
            <p:ph type="dt" sz="half" idx="10"/>
          </p:nvPr>
        </p:nvSpPr>
        <p:spPr/>
        <p:txBody>
          <a:bodyPr/>
          <a:lstStyle/>
          <a:p>
            <a:fld id="{3FA7503F-2A62-4415-BDDF-2525886ACB7F}" type="datetimeFigureOut">
              <a:rPr lang="it-IT" smtClean="0"/>
              <a:t>26/11/2019</a:t>
            </a:fld>
            <a:endParaRPr lang="it-IT"/>
          </a:p>
        </p:txBody>
      </p:sp>
      <p:sp>
        <p:nvSpPr>
          <p:cNvPr id="6" name="Segnaposto piè di pagina 5">
            <a:extLst>
              <a:ext uri="{FF2B5EF4-FFF2-40B4-BE49-F238E27FC236}">
                <a16:creationId xmlns:a16="http://schemas.microsoft.com/office/drawing/2014/main" id="{F7438ACC-8C1B-4930-9F93-8757F0D0C67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C97B20E-8075-469A-84EE-DBBB9984B878}"/>
              </a:ext>
            </a:extLst>
          </p:cNvPr>
          <p:cNvSpPr>
            <a:spLocks noGrp="1"/>
          </p:cNvSpPr>
          <p:nvPr>
            <p:ph type="sldNum" sz="quarter" idx="12"/>
          </p:nvPr>
        </p:nvSpPr>
        <p:spPr/>
        <p:txBody>
          <a:bodyPr/>
          <a:lstStyle/>
          <a:p>
            <a:fld id="{050DBD04-955D-41D1-9F9B-1637DF9DAF9F}" type="slidenum">
              <a:rPr lang="it-IT" smtClean="0"/>
              <a:t>‹N›</a:t>
            </a:fld>
            <a:endParaRPr lang="it-IT"/>
          </a:p>
        </p:txBody>
      </p:sp>
    </p:spTree>
    <p:extLst>
      <p:ext uri="{BB962C8B-B14F-4D97-AF65-F5344CB8AC3E}">
        <p14:creationId xmlns:p14="http://schemas.microsoft.com/office/powerpoint/2010/main" val="997477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41DED54-A499-4C0E-8195-719E52EF7F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897A5AF-068D-4A48-BED8-45C8649959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E1C3F7D-5BFF-48BE-863B-D1407EF423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A7503F-2A62-4415-BDDF-2525886ACB7F}" type="datetimeFigureOut">
              <a:rPr lang="it-IT" smtClean="0"/>
              <a:t>26/11/2019</a:t>
            </a:fld>
            <a:endParaRPr lang="it-IT"/>
          </a:p>
        </p:txBody>
      </p:sp>
      <p:sp>
        <p:nvSpPr>
          <p:cNvPr id="5" name="Segnaposto piè di pagina 4">
            <a:extLst>
              <a:ext uri="{FF2B5EF4-FFF2-40B4-BE49-F238E27FC236}">
                <a16:creationId xmlns:a16="http://schemas.microsoft.com/office/drawing/2014/main" id="{BCC9A8A0-DB78-409E-8448-5DEFBA253C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12CFEEC-9477-4D4F-8B44-8DC4EF14A9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0DBD04-955D-41D1-9F9B-1637DF9DAF9F}" type="slidenum">
              <a:rPr lang="it-IT" smtClean="0"/>
              <a:t>‹N›</a:t>
            </a:fld>
            <a:endParaRPr lang="it-IT"/>
          </a:p>
        </p:txBody>
      </p:sp>
    </p:spTree>
    <p:extLst>
      <p:ext uri="{BB962C8B-B14F-4D97-AF65-F5344CB8AC3E}">
        <p14:creationId xmlns:p14="http://schemas.microsoft.com/office/powerpoint/2010/main" val="6614597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it.wikipedia.org/wiki/Industria"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https://it.wikipedia.org/wiki/Agricoltura" TargetMode="External"/><Relationship Id="rId4" Type="http://schemas.openxmlformats.org/officeDocument/2006/relationships/hyperlink" Target="https://it.wikipedia.org/wiki/Artigianato"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Excel_Worksheet.xlsx"/></Relationships>
</file>

<file path=ppt/slides/_rels/slide3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33.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tonyburgess1969.net/2016/07/01/thank-you-you-know-who-you-are/"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06071" y="91440"/>
            <a:ext cx="9172090" cy="6862812"/>
          </a:xfrm>
          <a:prstGeom prst="rect">
            <a:avLst/>
          </a:prstGeom>
        </p:spPr>
      </p:pic>
      <p:sp>
        <p:nvSpPr>
          <p:cNvPr id="2" name="Rettangolo 1">
            <a:extLst>
              <a:ext uri="{FF2B5EF4-FFF2-40B4-BE49-F238E27FC236}">
                <a16:creationId xmlns:a16="http://schemas.microsoft.com/office/drawing/2014/main" id="{B383B24D-8983-4A72-B3AF-6BFFF8E7DA24}"/>
              </a:ext>
            </a:extLst>
          </p:cNvPr>
          <p:cNvSpPr/>
          <p:nvPr/>
        </p:nvSpPr>
        <p:spPr>
          <a:xfrm>
            <a:off x="2653363" y="-27344272"/>
            <a:ext cx="6096000" cy="1754326"/>
          </a:xfrm>
          <a:prstGeom prst="rect">
            <a:avLst/>
          </a:prstGeom>
        </p:spPr>
        <p:txBody>
          <a:bodyPr>
            <a:spAutoFit/>
          </a:bodyPr>
          <a:lstStyle/>
          <a:p>
            <a:endParaRPr lang="it-IT" dirty="0"/>
          </a:p>
          <a:p>
            <a:endParaRPr lang="it-IT" dirty="0"/>
          </a:p>
          <a:p>
            <a:endParaRPr lang="it-IT" dirty="0"/>
          </a:p>
          <a:p>
            <a:endParaRPr lang="it-IT" dirty="0"/>
          </a:p>
          <a:p>
            <a:endParaRPr lang="it-IT" dirty="0"/>
          </a:p>
          <a:p>
            <a:endParaRPr lang="it-IT" dirty="0"/>
          </a:p>
        </p:txBody>
      </p:sp>
      <p:sp>
        <p:nvSpPr>
          <p:cNvPr id="5" name="CasellaDiTesto 4">
            <a:extLst>
              <a:ext uri="{FF2B5EF4-FFF2-40B4-BE49-F238E27FC236}">
                <a16:creationId xmlns:a16="http://schemas.microsoft.com/office/drawing/2014/main" id="{AE5CC5BC-C746-4089-9065-3121499C8ECC}"/>
              </a:ext>
            </a:extLst>
          </p:cNvPr>
          <p:cNvSpPr txBox="1"/>
          <p:nvPr/>
        </p:nvSpPr>
        <p:spPr>
          <a:xfrm>
            <a:off x="1645446" y="3015014"/>
            <a:ext cx="9172090" cy="1015663"/>
          </a:xfrm>
          <a:prstGeom prst="rect">
            <a:avLst/>
          </a:prstGeom>
          <a:noFill/>
        </p:spPr>
        <p:txBody>
          <a:bodyPr wrap="square" rtlCol="0">
            <a:spAutoFit/>
          </a:bodyPr>
          <a:lstStyle/>
          <a:p>
            <a:pPr algn="ctr"/>
            <a:r>
              <a:rPr lang="it-IT" sz="6000" b="1" dirty="0">
                <a:solidFill>
                  <a:srgbClr val="7030A0"/>
                </a:solidFill>
                <a:latin typeface="Abadi" panose="020B0604020104020204" pitchFamily="34" charset="0"/>
              </a:rPr>
              <a:t>LE GARANZIE BANCARIE</a:t>
            </a:r>
          </a:p>
        </p:txBody>
      </p:sp>
    </p:spTree>
    <p:extLst>
      <p:ext uri="{BB962C8B-B14F-4D97-AF65-F5344CB8AC3E}">
        <p14:creationId xmlns:p14="http://schemas.microsoft.com/office/powerpoint/2010/main" val="1971614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604041" y="0"/>
            <a:ext cx="9179859" cy="6858000"/>
          </a:xfrm>
          <a:prstGeom prst="rect">
            <a:avLst/>
          </a:prstGeom>
        </p:spPr>
      </p:pic>
      <p:sp>
        <p:nvSpPr>
          <p:cNvPr id="7" name="CasellaDiTesto 6">
            <a:extLst>
              <a:ext uri="{FF2B5EF4-FFF2-40B4-BE49-F238E27FC236}">
                <a16:creationId xmlns:a16="http://schemas.microsoft.com/office/drawing/2014/main" id="{70FD80E1-9BE4-4118-A796-5B8F5CD2FA89}"/>
              </a:ext>
            </a:extLst>
          </p:cNvPr>
          <p:cNvSpPr txBox="1"/>
          <p:nvPr/>
        </p:nvSpPr>
        <p:spPr>
          <a:xfrm>
            <a:off x="721178" y="2274838"/>
            <a:ext cx="10749643" cy="4647426"/>
          </a:xfrm>
          <a:prstGeom prst="rect">
            <a:avLst/>
          </a:prstGeom>
          <a:noFill/>
        </p:spPr>
        <p:txBody>
          <a:bodyPr wrap="square" rtlCol="0">
            <a:spAutoFit/>
          </a:bodyPr>
          <a:lstStyle/>
          <a:p>
            <a:r>
              <a:rPr lang="it-IT" dirty="0"/>
              <a:t> </a:t>
            </a:r>
            <a:r>
              <a:rPr lang="it-IT" sz="2400" dirty="0">
                <a:latin typeface="Abadi" panose="020B0604020104020204" pitchFamily="34" charset="0"/>
              </a:rPr>
              <a:t>La fideiussione cd. </a:t>
            </a:r>
            <a:r>
              <a:rPr lang="it-IT" sz="3200" dirty="0">
                <a:latin typeface="Abadi" panose="020B0604020104020204" pitchFamily="34" charset="0"/>
              </a:rPr>
              <a:t>"omnibus" </a:t>
            </a:r>
            <a:r>
              <a:rPr lang="it-IT" sz="2400" dirty="0">
                <a:latin typeface="Abadi" panose="020B0604020104020204" pitchFamily="34" charset="0"/>
              </a:rPr>
              <a:t>è una garanzia personale che, se stipulata, impone al fideiussore il </a:t>
            </a:r>
            <a:r>
              <a:rPr lang="it-IT" sz="3200" dirty="0">
                <a:latin typeface="Abadi" panose="020B0604020104020204" pitchFamily="34" charset="0"/>
              </a:rPr>
              <a:t>pagamento non di un </a:t>
            </a:r>
            <a:r>
              <a:rPr lang="it-IT" sz="3200" b="1" dirty="0">
                <a:latin typeface="Abadi" panose="020B0604020104020204" pitchFamily="34" charset="0"/>
              </a:rPr>
              <a:t>singolo e specifico debito altrui</a:t>
            </a:r>
            <a:r>
              <a:rPr lang="it-IT" sz="2400" dirty="0">
                <a:latin typeface="Abadi" panose="020B0604020104020204" pitchFamily="34" charset="0"/>
              </a:rPr>
              <a:t>, ma genericamente il pagamento </a:t>
            </a:r>
            <a:r>
              <a:rPr lang="it-IT" sz="3200" dirty="0">
                <a:latin typeface="Abadi" panose="020B0604020104020204" pitchFamily="34" charset="0"/>
              </a:rPr>
              <a:t>di tutti i </a:t>
            </a:r>
            <a:r>
              <a:rPr lang="it-IT" sz="3200" b="1" dirty="0">
                <a:latin typeface="Abadi" panose="020B0604020104020204" pitchFamily="34" charset="0"/>
              </a:rPr>
              <a:t>debiti, presenti e futuri</a:t>
            </a:r>
            <a:r>
              <a:rPr lang="it-IT" sz="3200" dirty="0">
                <a:latin typeface="Abadi" panose="020B0604020104020204" pitchFamily="34" charset="0"/>
              </a:rPr>
              <a:t>, </a:t>
            </a:r>
            <a:r>
              <a:rPr lang="it-IT" sz="2400" dirty="0">
                <a:latin typeface="Abadi" panose="020B0604020104020204" pitchFamily="34" charset="0"/>
              </a:rPr>
              <a:t>che il debitore principale ha assunto o, peggio ancora, assumerà nei confronti del creditore (nella prassi spesso un istituto di credito) in dipendenza di qualsivoglia operazione.</a:t>
            </a:r>
          </a:p>
          <a:p>
            <a:r>
              <a:rPr lang="it-IT" sz="2400" dirty="0">
                <a:latin typeface="Abadi" panose="020B0604020104020204" pitchFamily="34" charset="0"/>
              </a:rPr>
              <a:t>Tale fattispecie - proprio per l'aleatorietà che la caratterizza - è stata coniata sulla falsariga della fideiussione per </a:t>
            </a:r>
            <a:r>
              <a:rPr lang="it-IT" sz="2400" u="sng" dirty="0">
                <a:latin typeface="Abadi" panose="020B0604020104020204" pitchFamily="34" charset="0"/>
              </a:rPr>
              <a:t>obbligazioni future</a:t>
            </a:r>
            <a:r>
              <a:rPr lang="it-IT" sz="2400" dirty="0">
                <a:latin typeface="Abadi" panose="020B0604020104020204" pitchFamily="34" charset="0"/>
              </a:rPr>
              <a:t>, di cui agli artt. 1938 e 1956 c.c., e non figura espressamente tra le garanzie personali tipiche del nostro ordinamento giuridico.</a:t>
            </a:r>
            <a:br>
              <a:rPr lang="it-IT" sz="2400" dirty="0">
                <a:latin typeface="Abadi" panose="020B0604020104020204" pitchFamily="34" charset="0"/>
              </a:rPr>
            </a:br>
            <a:endParaRPr lang="it-IT" sz="2400" dirty="0">
              <a:latin typeface="Abadi" panose="020B0604020104020204" pitchFamily="34" charset="0"/>
            </a:endParaRPr>
          </a:p>
        </p:txBody>
      </p:sp>
    </p:spTree>
    <p:extLst>
      <p:ext uri="{BB962C8B-B14F-4D97-AF65-F5344CB8AC3E}">
        <p14:creationId xmlns:p14="http://schemas.microsoft.com/office/powerpoint/2010/main" val="4168786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604041" y="0"/>
            <a:ext cx="9179859" cy="6858000"/>
          </a:xfrm>
          <a:prstGeom prst="rect">
            <a:avLst/>
          </a:prstGeom>
        </p:spPr>
      </p:pic>
      <p:sp>
        <p:nvSpPr>
          <p:cNvPr id="7" name="CasellaDiTesto 6">
            <a:extLst>
              <a:ext uri="{FF2B5EF4-FFF2-40B4-BE49-F238E27FC236}">
                <a16:creationId xmlns:a16="http://schemas.microsoft.com/office/drawing/2014/main" id="{70FD80E1-9BE4-4118-A796-5B8F5CD2FA89}"/>
              </a:ext>
            </a:extLst>
          </p:cNvPr>
          <p:cNvSpPr txBox="1"/>
          <p:nvPr/>
        </p:nvSpPr>
        <p:spPr>
          <a:xfrm>
            <a:off x="745670" y="1752323"/>
            <a:ext cx="10896600" cy="4154984"/>
          </a:xfrm>
          <a:prstGeom prst="rect">
            <a:avLst/>
          </a:prstGeom>
          <a:noFill/>
        </p:spPr>
        <p:txBody>
          <a:bodyPr wrap="square" rtlCol="0">
            <a:spAutoFit/>
          </a:bodyPr>
          <a:lstStyle/>
          <a:p>
            <a:r>
              <a:rPr lang="it-IT" sz="2400" dirty="0">
                <a:latin typeface="Abadi" panose="020B0604020104020204" pitchFamily="34" charset="0"/>
              </a:rPr>
              <a:t>La fideiussione omnibus è stata al centro di un acceso dibattito dottrinale e giurisprudenziale, negli anni '70 e '80, in ordine alla sua stessa ammissibilità, essendo sorto il dubbio che questa tipologia di garanzia potesse porsi in contrasto con l'esigenza che qualsiasi contratto deve sempre avere un oggetto determinato o comunque determinabile, ai sensi del combinato disposto degli artt. 1346 e 1418 c.c.</a:t>
            </a:r>
            <a:br>
              <a:rPr lang="it-IT" sz="2400" dirty="0">
                <a:latin typeface="Abadi" panose="020B0604020104020204" pitchFamily="34" charset="0"/>
              </a:rPr>
            </a:br>
            <a:r>
              <a:rPr lang="it-IT" sz="2400" dirty="0">
                <a:latin typeface="Abadi" panose="020B0604020104020204" pitchFamily="34" charset="0"/>
              </a:rPr>
              <a:t>A porre fine alla vexata quaestio è intervenuto il Legislatore che, con la L. n. 154 del '92 - sulla trasparenza delle operazioni bancarie - ha modificato il testo dell'art. 1938 del c.c., imponendo per le fideiussioni prestate a garanzia di obbligazioni future, la fissazione di un importo massimo garantito, all'evidente fine di limitare quantitativamente l'impegno assunto dal fideiussore.</a:t>
            </a:r>
          </a:p>
        </p:txBody>
      </p:sp>
    </p:spTree>
    <p:extLst>
      <p:ext uri="{BB962C8B-B14F-4D97-AF65-F5344CB8AC3E}">
        <p14:creationId xmlns:p14="http://schemas.microsoft.com/office/powerpoint/2010/main" val="54455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478972" y="1146781"/>
            <a:ext cx="10621478" cy="6032421"/>
          </a:xfrm>
          <a:prstGeom prst="rect">
            <a:avLst/>
          </a:prstGeom>
          <a:noFill/>
        </p:spPr>
        <p:txBody>
          <a:bodyPr wrap="square" rtlCol="0">
            <a:spAutoFit/>
          </a:bodyPr>
          <a:lstStyle/>
          <a:p>
            <a:r>
              <a:rPr lang="it-IT" sz="2400" dirty="0">
                <a:latin typeface="Abadi" panose="020B0604020104020204" pitchFamily="34" charset="0"/>
              </a:rPr>
              <a:t>Esistono però differenti </a:t>
            </a:r>
            <a:r>
              <a:rPr lang="it-IT" sz="2400" b="1" dirty="0">
                <a:latin typeface="Abadi" panose="020B0604020104020204" pitchFamily="34" charset="0"/>
              </a:rPr>
              <a:t>tipologie di fidejussione</a:t>
            </a:r>
            <a:r>
              <a:rPr lang="it-IT" sz="2400" dirty="0">
                <a:latin typeface="Abadi" panose="020B0604020104020204" pitchFamily="34" charset="0"/>
              </a:rPr>
              <a:t>, in base alle esigenze che il contraente ha.</a:t>
            </a:r>
          </a:p>
          <a:p>
            <a:r>
              <a:rPr lang="it-IT" sz="2400" dirty="0">
                <a:latin typeface="Abadi" panose="020B0604020104020204" pitchFamily="34" charset="0"/>
              </a:rPr>
              <a:t>Il significato di fondo rimane però sempre lo stesso, come anche lo scopo di questo contratto assicurativo.</a:t>
            </a:r>
          </a:p>
          <a:p>
            <a:r>
              <a:rPr lang="it-IT" sz="2400" dirty="0">
                <a:latin typeface="Abadi" panose="020B0604020104020204" pitchFamily="34" charset="0"/>
              </a:rPr>
              <a:t>La fideiussione è una </a:t>
            </a:r>
            <a:r>
              <a:rPr lang="it-IT" sz="2400" b="1" dirty="0">
                <a:latin typeface="Abadi" panose="020B0604020104020204" pitchFamily="34" charset="0"/>
              </a:rPr>
              <a:t>polizza assicurativa</a:t>
            </a:r>
            <a:r>
              <a:rPr lang="it-IT" sz="2400" dirty="0">
                <a:latin typeface="Abadi" panose="020B0604020104020204" pitchFamily="34" charset="0"/>
              </a:rPr>
              <a:t> che viene stipulata a garanzia personale.</a:t>
            </a:r>
          </a:p>
          <a:p>
            <a:r>
              <a:rPr lang="it-IT" sz="2400" dirty="0">
                <a:latin typeface="Abadi" panose="020B0604020104020204" pitchFamily="34" charset="0"/>
              </a:rPr>
              <a:t>Con questo contratto il </a:t>
            </a:r>
            <a:r>
              <a:rPr lang="it-IT" sz="2400" b="1" dirty="0">
                <a:latin typeface="Abadi" panose="020B0604020104020204" pitchFamily="34" charset="0"/>
              </a:rPr>
              <a:t>fideiussore</a:t>
            </a:r>
            <a:r>
              <a:rPr lang="it-IT" sz="2400" dirty="0">
                <a:latin typeface="Abadi" panose="020B0604020104020204" pitchFamily="34" charset="0"/>
              </a:rPr>
              <a:t> si obbliga </a:t>
            </a:r>
            <a:r>
              <a:rPr lang="it-IT" sz="2400" b="1" dirty="0">
                <a:latin typeface="Abadi" panose="020B0604020104020204" pitchFamily="34" charset="0"/>
              </a:rPr>
              <a:t>personalmente</a:t>
            </a:r>
            <a:r>
              <a:rPr lang="it-IT" sz="2400" dirty="0">
                <a:latin typeface="Abadi" panose="020B0604020104020204" pitchFamily="34" charset="0"/>
              </a:rPr>
              <a:t> verso il creditore di un terzo soggetto. </a:t>
            </a:r>
            <a:br>
              <a:rPr lang="it-IT" sz="2400" dirty="0">
                <a:latin typeface="Abadi" panose="020B0604020104020204" pitchFamily="34" charset="0"/>
              </a:rPr>
            </a:br>
            <a:r>
              <a:rPr lang="it-IT" sz="2400" dirty="0">
                <a:latin typeface="Abadi" panose="020B0604020104020204" pitchFamily="34" charset="0"/>
              </a:rPr>
              <a:t>Il creditore in questo modo si tutela ulteriormente nei confronti del proprio debitore.</a:t>
            </a:r>
            <a:br>
              <a:rPr lang="it-IT" sz="2400" dirty="0">
                <a:latin typeface="Abadi" panose="020B0604020104020204" pitchFamily="34" charset="0"/>
              </a:rPr>
            </a:br>
            <a:r>
              <a:rPr lang="it-IT" sz="3200" dirty="0">
                <a:latin typeface="Abadi" panose="020B0604020104020204" pitchFamily="34" charset="0"/>
              </a:rPr>
              <a:t>La differenza con il pegno e ipoteca è grandissima, dal momento che la garanzia non è costituita su un bene specifico, ma dall’</a:t>
            </a:r>
            <a:r>
              <a:rPr lang="it-IT" sz="3200" b="1" dirty="0">
                <a:latin typeface="Abadi" panose="020B0604020104020204" pitchFamily="34" charset="0"/>
              </a:rPr>
              <a:t>intero patrimonio</a:t>
            </a:r>
            <a:r>
              <a:rPr lang="it-IT" sz="3200" dirty="0">
                <a:latin typeface="Abadi" panose="020B0604020104020204" pitchFamily="34" charset="0"/>
              </a:rPr>
              <a:t> di una persona, il fideiussore.</a:t>
            </a:r>
          </a:p>
          <a:p>
            <a:endParaRPr lang="it-IT" dirty="0"/>
          </a:p>
        </p:txBody>
      </p:sp>
    </p:spTree>
    <p:extLst>
      <p:ext uri="{BB962C8B-B14F-4D97-AF65-F5344CB8AC3E}">
        <p14:creationId xmlns:p14="http://schemas.microsoft.com/office/powerpoint/2010/main" val="1958820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478972" y="2202695"/>
            <a:ext cx="10643249" cy="3939540"/>
          </a:xfrm>
          <a:prstGeom prst="rect">
            <a:avLst/>
          </a:prstGeom>
          <a:noFill/>
        </p:spPr>
        <p:txBody>
          <a:bodyPr wrap="square" rtlCol="0">
            <a:spAutoFit/>
          </a:bodyPr>
          <a:lstStyle/>
          <a:p>
            <a:r>
              <a:rPr lang="it-IT" sz="2400" dirty="0">
                <a:latin typeface="Abadi" panose="020B0604020104020204" pitchFamily="34" charset="0"/>
              </a:rPr>
              <a:t>Per quanto riguarda la forma richiesta per la stipula del </a:t>
            </a:r>
            <a:r>
              <a:rPr lang="it-IT" sz="3200" b="1" dirty="0">
                <a:latin typeface="Abadi" panose="020B0604020104020204" pitchFamily="34" charset="0"/>
              </a:rPr>
              <a:t>contratto di fideiussione</a:t>
            </a:r>
            <a:r>
              <a:rPr lang="it-IT" sz="3200" dirty="0">
                <a:latin typeface="Abadi" panose="020B0604020104020204" pitchFamily="34" charset="0"/>
              </a:rPr>
              <a:t>, la legge non richiede requisiti formali.</a:t>
            </a:r>
          </a:p>
          <a:p>
            <a:r>
              <a:rPr lang="it-IT" sz="2400" dirty="0">
                <a:latin typeface="Abadi" panose="020B0604020104020204" pitchFamily="34" charset="0"/>
              </a:rPr>
              <a:t>Tuttavia, la volontà di obbligarsi deve essere esternata dal fideiussore in modo chiaro affinché risultino evidenti i limiti e il contenuto della garanzia. </a:t>
            </a:r>
          </a:p>
          <a:p>
            <a:r>
              <a:rPr lang="it-IT" sz="2400" dirty="0">
                <a:latin typeface="Abadi" panose="020B0604020104020204" pitchFamily="34" charset="0"/>
              </a:rPr>
              <a:t>La fideiussione bancaria è quel contrattato che il fideiussore stipula con la banca, che si prende l’onere di pagare quanto dovuto dal </a:t>
            </a:r>
            <a:r>
              <a:rPr lang="it-IT" sz="2400" b="1" dirty="0">
                <a:latin typeface="Abadi" panose="020B0604020104020204" pitchFamily="34" charset="0"/>
              </a:rPr>
              <a:t>fideiussore</a:t>
            </a:r>
            <a:r>
              <a:rPr lang="it-IT" sz="2400" dirty="0">
                <a:latin typeface="Abadi" panose="020B0604020104020204" pitchFamily="34" charset="0"/>
              </a:rPr>
              <a:t> nel caso in cui costui non potesse pagare.</a:t>
            </a:r>
            <a:br>
              <a:rPr lang="it-IT" sz="2400" dirty="0">
                <a:latin typeface="Abadi" panose="020B0604020104020204" pitchFamily="34" charset="0"/>
              </a:rPr>
            </a:br>
            <a:r>
              <a:rPr lang="it-IT" sz="2400" dirty="0">
                <a:latin typeface="Abadi" panose="020B0604020104020204" pitchFamily="34" charset="0"/>
              </a:rPr>
              <a:t>In parole povere si fa </a:t>
            </a:r>
            <a:r>
              <a:rPr lang="it-IT" sz="2400" b="1" dirty="0">
                <a:latin typeface="Abadi" panose="020B0604020104020204" pitchFamily="34" charset="0"/>
              </a:rPr>
              <a:t>garante della somma che una persona terza sta prestando a costui.</a:t>
            </a:r>
          </a:p>
          <a:p>
            <a:endParaRPr lang="it-IT" dirty="0"/>
          </a:p>
        </p:txBody>
      </p:sp>
    </p:spTree>
    <p:extLst>
      <p:ext uri="{BB962C8B-B14F-4D97-AF65-F5344CB8AC3E}">
        <p14:creationId xmlns:p14="http://schemas.microsoft.com/office/powerpoint/2010/main" val="3050011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533400" y="2100552"/>
            <a:ext cx="10523507" cy="3293209"/>
          </a:xfrm>
          <a:prstGeom prst="rect">
            <a:avLst/>
          </a:prstGeom>
          <a:noFill/>
        </p:spPr>
        <p:txBody>
          <a:bodyPr wrap="square" rtlCol="0">
            <a:spAutoFit/>
          </a:bodyPr>
          <a:lstStyle/>
          <a:p>
            <a:pPr algn="ctr"/>
            <a:r>
              <a:rPr lang="it-IT" sz="4000" b="1" dirty="0">
                <a:solidFill>
                  <a:srgbClr val="7030A0"/>
                </a:solidFill>
                <a:latin typeface="Abadi" panose="020B0604020104020204" pitchFamily="34" charset="0"/>
              </a:rPr>
              <a:t>CONFIDI</a:t>
            </a:r>
          </a:p>
          <a:p>
            <a:endParaRPr lang="it-IT" sz="2400" b="1" dirty="0">
              <a:latin typeface="Abadi" panose="020B0604020104020204" pitchFamily="34" charset="0"/>
            </a:endParaRPr>
          </a:p>
          <a:p>
            <a:endParaRPr lang="it-IT" sz="2400" b="1" dirty="0">
              <a:latin typeface="Abadi" panose="020B0604020104020204" pitchFamily="34" charset="0"/>
            </a:endParaRPr>
          </a:p>
          <a:p>
            <a:r>
              <a:rPr lang="it-IT" sz="2400" b="1" dirty="0">
                <a:latin typeface="Abadi" panose="020B0604020104020204" pitchFamily="34" charset="0"/>
              </a:rPr>
              <a:t>Confidi</a:t>
            </a:r>
            <a:r>
              <a:rPr lang="it-IT" sz="2400" dirty="0">
                <a:latin typeface="Abadi" panose="020B0604020104020204" pitchFamily="34" charset="0"/>
              </a:rPr>
              <a:t>, acronimo di "consorzio di garanzia collettiva dei fidi", è un consorzio italiano che svolge attività di prestazione di garanzie per agevolare le imprese  nell'accesso ai finanziamenti, a breve medio e lungo termine, destinati alle attività economiche e produttive. </a:t>
            </a:r>
          </a:p>
          <a:p>
            <a:r>
              <a:rPr lang="it-IT" sz="2400" dirty="0">
                <a:latin typeface="Abadi" panose="020B0604020104020204" pitchFamily="34" charset="0"/>
              </a:rPr>
              <a:t>I confidi sono disciplinati dal Testo Unico Bancario (TUB) </a:t>
            </a:r>
            <a:r>
              <a:rPr lang="it-IT" sz="2400" dirty="0" err="1">
                <a:latin typeface="Abadi" panose="020B0604020104020204" pitchFamily="34" charset="0"/>
              </a:rPr>
              <a:t>D.Lgs.</a:t>
            </a:r>
            <a:r>
              <a:rPr lang="it-IT" sz="2400" dirty="0">
                <a:latin typeface="Abadi" panose="020B0604020104020204" pitchFamily="34" charset="0"/>
              </a:rPr>
              <a:t> 385 del 1993. </a:t>
            </a:r>
            <a:endParaRPr lang="it-IT" dirty="0">
              <a:latin typeface="Abadi" panose="020B0604020104020204" pitchFamily="34" charset="0"/>
            </a:endParaRPr>
          </a:p>
        </p:txBody>
      </p:sp>
    </p:spTree>
    <p:extLst>
      <p:ext uri="{BB962C8B-B14F-4D97-AF65-F5344CB8AC3E}">
        <p14:creationId xmlns:p14="http://schemas.microsoft.com/office/powerpoint/2010/main" val="550730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555171" y="2884323"/>
            <a:ext cx="10523507" cy="1938992"/>
          </a:xfrm>
          <a:prstGeom prst="rect">
            <a:avLst/>
          </a:prstGeom>
          <a:noFill/>
        </p:spPr>
        <p:txBody>
          <a:bodyPr wrap="square" rtlCol="0">
            <a:spAutoFit/>
          </a:bodyPr>
          <a:lstStyle/>
          <a:p>
            <a:r>
              <a:rPr lang="it-IT" sz="2400" dirty="0">
                <a:latin typeface="Abadi" panose="020B0604020104020204" pitchFamily="34" charset="0"/>
              </a:rPr>
              <a:t>I confidi nascono come espressione delle associazioni di categoria nei comparti dell</a:t>
            </a:r>
            <a:r>
              <a:rPr lang="it-IT" sz="2400" dirty="0">
                <a:latin typeface="Abadi" panose="020B0604020104020204" pitchFamily="34" charset="0"/>
                <a:hlinkClick r:id="rId3" tooltip="Industria"/>
              </a:rPr>
              <a:t>’</a:t>
            </a:r>
            <a:r>
              <a:rPr lang="it-IT" sz="2400" dirty="0">
                <a:latin typeface="Abadi" panose="020B0604020104020204" pitchFamily="34" charset="0"/>
              </a:rPr>
              <a:t>industria, del commercio, dell</a:t>
            </a:r>
            <a:r>
              <a:rPr lang="it-IT" sz="2400" dirty="0">
                <a:latin typeface="Abadi" panose="020B0604020104020204" pitchFamily="34" charset="0"/>
                <a:hlinkClick r:id="rId4" tooltip="Artigianato"/>
              </a:rPr>
              <a:t>’</a:t>
            </a:r>
            <a:r>
              <a:rPr lang="it-IT" sz="2400" dirty="0">
                <a:latin typeface="Abadi" panose="020B0604020104020204" pitchFamily="34" charset="0"/>
              </a:rPr>
              <a:t>artigianato e dell</a:t>
            </a:r>
            <a:r>
              <a:rPr lang="it-IT" sz="2400" dirty="0">
                <a:latin typeface="Abadi" panose="020B0604020104020204" pitchFamily="34" charset="0"/>
                <a:hlinkClick r:id="rId5" tooltip="Agricoltura"/>
              </a:rPr>
              <a:t>’</a:t>
            </a:r>
            <a:r>
              <a:rPr lang="it-IT" sz="2400" dirty="0">
                <a:latin typeface="Abadi" panose="020B0604020104020204" pitchFamily="34" charset="0"/>
              </a:rPr>
              <a:t>agricoltura, basandosi su principi di mutualità e solidarietà.</a:t>
            </a:r>
          </a:p>
          <a:p>
            <a:r>
              <a:rPr lang="it-IT" sz="2400" dirty="0">
                <a:latin typeface="Abadi" panose="020B0604020104020204" pitchFamily="34" charset="0"/>
              </a:rPr>
              <a:t>I primi consorzi fidi, o cooperative di garanzia, vengono costituiti già nel 1956 per facilitare l'accesso al credito alle piccole imprese</a:t>
            </a:r>
          </a:p>
        </p:txBody>
      </p:sp>
    </p:spTree>
    <p:extLst>
      <p:ext uri="{BB962C8B-B14F-4D97-AF65-F5344CB8AC3E}">
        <p14:creationId xmlns:p14="http://schemas.microsoft.com/office/powerpoint/2010/main" val="626313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478972" y="1985112"/>
            <a:ext cx="10523507" cy="4278094"/>
          </a:xfrm>
          <a:prstGeom prst="rect">
            <a:avLst/>
          </a:prstGeom>
          <a:noFill/>
        </p:spPr>
        <p:txBody>
          <a:bodyPr wrap="square" rtlCol="0">
            <a:spAutoFit/>
          </a:bodyPr>
          <a:lstStyle/>
          <a:p>
            <a:endParaRPr lang="it-IT" dirty="0"/>
          </a:p>
          <a:p>
            <a:r>
              <a:rPr lang="it-IT" sz="3200" dirty="0">
                <a:latin typeface="Abadi" panose="020B0604020104020204" pitchFamily="34" charset="0"/>
              </a:rPr>
              <a:t>VANTAGGI DELL’UTILIZZO DEI CONFIDI</a:t>
            </a:r>
          </a:p>
          <a:p>
            <a:endParaRPr lang="it-IT" sz="2400" dirty="0">
              <a:latin typeface="Abadi" panose="020B0604020104020204" pitchFamily="34" charset="0"/>
            </a:endParaRPr>
          </a:p>
          <a:p>
            <a:pPr marL="285750" indent="-285750">
              <a:buFont typeface="Arial" panose="020B0604020202020204" pitchFamily="34" charset="0"/>
              <a:buChar char="•"/>
            </a:pPr>
            <a:r>
              <a:rPr lang="it-IT" sz="2400" dirty="0">
                <a:latin typeface="Abadi" panose="020B0604020104020204" pitchFamily="34" charset="0"/>
              </a:rPr>
              <a:t>Ampliamento delle capacità di credito</a:t>
            </a:r>
          </a:p>
          <a:p>
            <a:pPr marL="285750" indent="-285750">
              <a:buFont typeface="Arial" panose="020B0604020202020204" pitchFamily="34" charset="0"/>
              <a:buChar char="•"/>
            </a:pPr>
            <a:r>
              <a:rPr lang="it-IT" sz="2400" dirty="0">
                <a:latin typeface="Abadi" panose="020B0604020104020204" pitchFamily="34" charset="0"/>
              </a:rPr>
              <a:t>Riduzione del costo del denaro</a:t>
            </a:r>
          </a:p>
          <a:p>
            <a:pPr marL="285750" indent="-285750">
              <a:buFont typeface="Arial" panose="020B0604020202020204" pitchFamily="34" charset="0"/>
              <a:buChar char="•"/>
            </a:pPr>
            <a:r>
              <a:rPr lang="it-IT" sz="2400" dirty="0">
                <a:latin typeface="Abadi" panose="020B0604020104020204" pitchFamily="34" charset="0"/>
              </a:rPr>
              <a:t>Trasparenza e certezza delle condizioni</a:t>
            </a:r>
          </a:p>
          <a:p>
            <a:pPr marL="285750" indent="-285750">
              <a:buFont typeface="Arial" panose="020B0604020202020204" pitchFamily="34" charset="0"/>
              <a:buChar char="•"/>
            </a:pPr>
            <a:r>
              <a:rPr lang="it-IT" sz="2400" dirty="0">
                <a:latin typeface="Abadi" panose="020B0604020104020204" pitchFamily="34" charset="0"/>
              </a:rPr>
              <a:t>Miglioramento della valutazione del merito creditizio dell’impresa</a:t>
            </a:r>
          </a:p>
          <a:p>
            <a:pPr marL="285750" indent="-285750">
              <a:buFont typeface="Arial" panose="020B0604020202020204" pitchFamily="34" charset="0"/>
              <a:buChar char="•"/>
            </a:pPr>
            <a:r>
              <a:rPr lang="it-IT" sz="2400" dirty="0">
                <a:latin typeface="Abadi" panose="020B0604020104020204" pitchFamily="34" charset="0"/>
              </a:rPr>
              <a:t>Riduzione del rischio finanziario</a:t>
            </a:r>
          </a:p>
          <a:p>
            <a:pPr marL="285750" indent="-285750">
              <a:buFont typeface="Arial" panose="020B0604020202020204" pitchFamily="34" charset="0"/>
              <a:buChar char="•"/>
            </a:pPr>
            <a:r>
              <a:rPr lang="it-IT" sz="2400" dirty="0">
                <a:latin typeface="Abadi" panose="020B0604020104020204" pitchFamily="34" charset="0"/>
              </a:rPr>
              <a:t>Reperimento di clientela selezionata</a:t>
            </a:r>
          </a:p>
          <a:p>
            <a:endParaRPr lang="it-IT" dirty="0"/>
          </a:p>
          <a:p>
            <a:endParaRPr lang="it-IT" dirty="0"/>
          </a:p>
          <a:p>
            <a:pPr marL="285750" indent="-285750">
              <a:buFont typeface="Arial" panose="020B0604020202020204" pitchFamily="34" charset="0"/>
              <a:buChar char="•"/>
            </a:pPr>
            <a:endParaRPr lang="it-IT" dirty="0"/>
          </a:p>
        </p:txBody>
      </p:sp>
    </p:spTree>
    <p:extLst>
      <p:ext uri="{BB962C8B-B14F-4D97-AF65-F5344CB8AC3E}">
        <p14:creationId xmlns:p14="http://schemas.microsoft.com/office/powerpoint/2010/main" val="2858156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anim calcmode="lin" valueType="num">
                                      <p:cBhvr>
                                        <p:cTn id="7"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8">
                                            <p:txEl>
                                              <p:pRg st="3" end="3"/>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xEl>
                                              <p:pRg st="4" end="4"/>
                                            </p:txEl>
                                          </p:spTgt>
                                        </p:tgtEl>
                                        <p:attrNameLst>
                                          <p:attrName>style.visibility</p:attrName>
                                        </p:attrNameLst>
                                      </p:cBhvr>
                                      <p:to>
                                        <p:strVal val="visible"/>
                                      </p:to>
                                    </p:set>
                                    <p:anim calcmode="lin" valueType="num">
                                      <p:cBhvr>
                                        <p:cTn id="14"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16" dur="500"/>
                                        <p:tgtEl>
                                          <p:spTgt spid="8">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8">
                                            <p:txEl>
                                              <p:pRg st="5" end="5"/>
                                            </p:txEl>
                                          </p:spTgt>
                                        </p:tgtEl>
                                        <p:attrNameLst>
                                          <p:attrName>style.visibility</p:attrName>
                                        </p:attrNameLst>
                                      </p:cBhvr>
                                      <p:to>
                                        <p:strVal val="visible"/>
                                      </p:to>
                                    </p:set>
                                    <p:anim calcmode="lin" valueType="num">
                                      <p:cBhvr>
                                        <p:cTn id="21" dur="500" fill="hold"/>
                                        <p:tgtEl>
                                          <p:spTgt spid="8">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8">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8">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8">
                                            <p:txEl>
                                              <p:pRg st="6" end="6"/>
                                            </p:txEl>
                                          </p:spTgt>
                                        </p:tgtEl>
                                        <p:attrNameLst>
                                          <p:attrName>style.visibility</p:attrName>
                                        </p:attrNameLst>
                                      </p:cBhvr>
                                      <p:to>
                                        <p:strVal val="visible"/>
                                      </p:to>
                                    </p:set>
                                    <p:anim calcmode="lin" valueType="num">
                                      <p:cBhvr>
                                        <p:cTn id="28" dur="500" fill="hold"/>
                                        <p:tgtEl>
                                          <p:spTgt spid="8">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8">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anim calcmode="lin" valueType="num">
                                      <p:cBhvr>
                                        <p:cTn id="35" dur="500" fill="hold"/>
                                        <p:tgtEl>
                                          <p:spTgt spid="8">
                                            <p:txEl>
                                              <p:pRg st="7" end="7"/>
                                            </p:txEl>
                                          </p:spTgt>
                                        </p:tgtEl>
                                        <p:attrNameLst>
                                          <p:attrName>ppt_w</p:attrName>
                                        </p:attrNameLst>
                                      </p:cBhvr>
                                      <p:tavLst>
                                        <p:tav tm="0">
                                          <p:val>
                                            <p:fltVal val="0"/>
                                          </p:val>
                                        </p:tav>
                                        <p:tav tm="100000">
                                          <p:val>
                                            <p:strVal val="#ppt_w"/>
                                          </p:val>
                                        </p:tav>
                                      </p:tavLst>
                                    </p:anim>
                                    <p:anim calcmode="lin" valueType="num">
                                      <p:cBhvr>
                                        <p:cTn id="36" dur="500" fill="hold"/>
                                        <p:tgtEl>
                                          <p:spTgt spid="8">
                                            <p:txEl>
                                              <p:pRg st="7" end="7"/>
                                            </p:txEl>
                                          </p:spTgt>
                                        </p:tgtEl>
                                        <p:attrNameLst>
                                          <p:attrName>ppt_h</p:attrName>
                                        </p:attrNameLst>
                                      </p:cBhvr>
                                      <p:tavLst>
                                        <p:tav tm="0">
                                          <p:val>
                                            <p:fltVal val="0"/>
                                          </p:val>
                                        </p:tav>
                                        <p:tav tm="100000">
                                          <p:val>
                                            <p:strVal val="#ppt_h"/>
                                          </p:val>
                                        </p:tav>
                                      </p:tavLst>
                                    </p:anim>
                                    <p:animEffect transition="in" filter="fade">
                                      <p:cBhvr>
                                        <p:cTn id="37" dur="500"/>
                                        <p:tgtEl>
                                          <p:spTgt spid="8">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8">
                                            <p:txEl>
                                              <p:pRg st="8" end="8"/>
                                            </p:txEl>
                                          </p:spTgt>
                                        </p:tgtEl>
                                        <p:attrNameLst>
                                          <p:attrName>style.visibility</p:attrName>
                                        </p:attrNameLst>
                                      </p:cBhvr>
                                      <p:to>
                                        <p:strVal val="visible"/>
                                      </p:to>
                                    </p:set>
                                    <p:anim calcmode="lin" valueType="num">
                                      <p:cBhvr>
                                        <p:cTn id="42" dur="500" fill="hold"/>
                                        <p:tgtEl>
                                          <p:spTgt spid="8">
                                            <p:txEl>
                                              <p:pRg st="8" end="8"/>
                                            </p:txEl>
                                          </p:spTgt>
                                        </p:tgtEl>
                                        <p:attrNameLst>
                                          <p:attrName>ppt_w</p:attrName>
                                        </p:attrNameLst>
                                      </p:cBhvr>
                                      <p:tavLst>
                                        <p:tav tm="0">
                                          <p:val>
                                            <p:fltVal val="0"/>
                                          </p:val>
                                        </p:tav>
                                        <p:tav tm="100000">
                                          <p:val>
                                            <p:strVal val="#ppt_w"/>
                                          </p:val>
                                        </p:tav>
                                      </p:tavLst>
                                    </p:anim>
                                    <p:anim calcmode="lin" valueType="num">
                                      <p:cBhvr>
                                        <p:cTn id="43" dur="500" fill="hold"/>
                                        <p:tgtEl>
                                          <p:spTgt spid="8">
                                            <p:txEl>
                                              <p:pRg st="8" end="8"/>
                                            </p:txEl>
                                          </p:spTgt>
                                        </p:tgtEl>
                                        <p:attrNameLst>
                                          <p:attrName>ppt_h</p:attrName>
                                        </p:attrNameLst>
                                      </p:cBhvr>
                                      <p:tavLst>
                                        <p:tav tm="0">
                                          <p:val>
                                            <p:fltVal val="0"/>
                                          </p:val>
                                        </p:tav>
                                        <p:tav tm="100000">
                                          <p:val>
                                            <p:strVal val="#ppt_h"/>
                                          </p:val>
                                        </p:tav>
                                      </p:tavLst>
                                    </p:anim>
                                    <p:animEffect transition="in" filter="fade">
                                      <p:cBhvr>
                                        <p:cTn id="44"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489857" y="1414753"/>
            <a:ext cx="10523507" cy="5570756"/>
          </a:xfrm>
          <a:prstGeom prst="rect">
            <a:avLst/>
          </a:prstGeom>
          <a:noFill/>
        </p:spPr>
        <p:txBody>
          <a:bodyPr wrap="square" rtlCol="0">
            <a:spAutoFit/>
          </a:bodyPr>
          <a:lstStyle/>
          <a:p>
            <a:endParaRPr lang="it-IT" dirty="0"/>
          </a:p>
          <a:p>
            <a:r>
              <a:rPr lang="it-IT" sz="2800" b="1" dirty="0">
                <a:latin typeface="Abadi" panose="020B0604020104020204" pitchFamily="34" charset="0"/>
              </a:rPr>
              <a:t>A CHI È RIVOLTO</a:t>
            </a:r>
          </a:p>
          <a:p>
            <a:r>
              <a:rPr lang="it-IT" sz="2400" dirty="0">
                <a:latin typeface="Abadi" panose="020B0604020104020204" pitchFamily="34" charset="0"/>
              </a:rPr>
              <a:t>A </a:t>
            </a:r>
            <a:r>
              <a:rPr lang="it-IT" sz="2400" b="1" dirty="0">
                <a:latin typeface="Abadi" panose="020B0604020104020204" pitchFamily="34" charset="0"/>
              </a:rPr>
              <a:t>tutte le imprese </a:t>
            </a:r>
            <a:r>
              <a:rPr lang="it-IT" sz="2400" dirty="0">
                <a:latin typeface="Abadi" panose="020B0604020104020204" pitchFamily="34" charset="0"/>
              </a:rPr>
              <a:t>che hanno bisogno non solo di una garanzia affidabile per accedere al credito, ma anche di far parte di un consorzio di imprese operanti in un determinato settore.</a:t>
            </a:r>
            <a:br>
              <a:rPr lang="it-IT" sz="2400" dirty="0">
                <a:latin typeface="Abadi" panose="020B0604020104020204" pitchFamily="34" charset="0"/>
              </a:rPr>
            </a:br>
            <a:r>
              <a:rPr lang="it-IT" sz="2400" dirty="0">
                <a:latin typeface="Abadi" panose="020B0604020104020204" pitchFamily="34" charset="0"/>
              </a:rPr>
              <a:t>Possono accedere ai servizi dei Confidi operanti nei vari settori tutte le PMI ubicate sul territorio nazionale. </a:t>
            </a:r>
          </a:p>
          <a:p>
            <a:endParaRPr lang="it-IT" sz="2400" dirty="0">
              <a:latin typeface="Abadi" panose="020B0604020104020204" pitchFamily="34" charset="0"/>
            </a:endParaRPr>
          </a:p>
          <a:p>
            <a:r>
              <a:rPr lang="it-IT" sz="2800" b="1" dirty="0">
                <a:latin typeface="Abadi" panose="020B0604020104020204" pitchFamily="34" charset="0"/>
              </a:rPr>
              <a:t>FINALITÁ: PERCHÉ RIVOLGERSI A UN CONFIDI</a:t>
            </a:r>
          </a:p>
          <a:p>
            <a:r>
              <a:rPr lang="it-IT" sz="2400" dirty="0">
                <a:latin typeface="Abadi" panose="020B0604020104020204" pitchFamily="34" charset="0"/>
              </a:rPr>
              <a:t>Perché l’impresa si assicura un garante affidabile nella richiesta di credito, assicurandosi molte possibilità in più di accesso ai finanziamenti. </a:t>
            </a:r>
          </a:p>
          <a:p>
            <a:r>
              <a:rPr lang="it-IT" sz="2400" dirty="0">
                <a:latin typeface="Abadi" panose="020B0604020104020204" pitchFamily="34" charset="0"/>
              </a:rPr>
              <a:t>L’attività dei Confidi minimizza i rischi per le banche dovuti a eventuali insolvenze dei clienti: per questo l’erogazione del credito è più protetta e agevolata. </a:t>
            </a:r>
          </a:p>
          <a:p>
            <a:endParaRPr lang="it-IT" dirty="0"/>
          </a:p>
        </p:txBody>
      </p:sp>
    </p:spTree>
    <p:extLst>
      <p:ext uri="{BB962C8B-B14F-4D97-AF65-F5344CB8AC3E}">
        <p14:creationId xmlns:p14="http://schemas.microsoft.com/office/powerpoint/2010/main" val="1317441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533400" y="2100552"/>
            <a:ext cx="10523507" cy="4493538"/>
          </a:xfrm>
          <a:prstGeom prst="rect">
            <a:avLst/>
          </a:prstGeom>
          <a:noFill/>
        </p:spPr>
        <p:txBody>
          <a:bodyPr wrap="square" rtlCol="0">
            <a:spAutoFit/>
          </a:bodyPr>
          <a:lstStyle/>
          <a:p>
            <a:r>
              <a:rPr lang="it-IT" sz="2800" b="1" dirty="0">
                <a:latin typeface="Abadi" panose="020B0604020104020204" pitchFamily="34" charset="0"/>
              </a:rPr>
              <a:t>COME FUNZIONA</a:t>
            </a:r>
          </a:p>
          <a:p>
            <a:r>
              <a:rPr lang="it-IT" sz="2400" dirty="0">
                <a:latin typeface="Abadi" panose="020B0604020104020204" pitchFamily="34" charset="0"/>
              </a:rPr>
              <a:t>La domanda di garanzia deve essere presentata al Confidi (con cui l’impresa sarà associata) utilizzando la modulistica prevista dalla convenzione appositamente stipulata tra la Banca ed il Confidi stesso.</a:t>
            </a:r>
          </a:p>
          <a:p>
            <a:r>
              <a:rPr lang="it-IT" sz="2400" dirty="0">
                <a:latin typeface="Abadi" panose="020B0604020104020204" pitchFamily="34" charset="0"/>
              </a:rPr>
              <a:t>Mentre la banca svolge la propria istruttoria riguardo al finanziamento chiesto, anche il Confidi analizza la richiesta di garanzia per il credito a cui si vuole accedere. </a:t>
            </a:r>
          </a:p>
          <a:p>
            <a:r>
              <a:rPr lang="it-IT" sz="2400" dirty="0">
                <a:latin typeface="Abadi" panose="020B0604020104020204" pitchFamily="34" charset="0"/>
              </a:rPr>
              <a:t>Una volta terminata l’istruttoria, la banca invia la propria delibera al Confidi. Acquisita tale delibera, il Confidi comunica sia alla banca che all’impresa richiedente il risultato della propria analisi: se positiva, la garanzia sarà attivata e verrà stipulata l’erogazione del finanziamento garantito all’impresa. </a:t>
            </a:r>
          </a:p>
          <a:p>
            <a:endParaRPr lang="it-IT" dirty="0"/>
          </a:p>
        </p:txBody>
      </p:sp>
    </p:spTree>
    <p:extLst>
      <p:ext uri="{BB962C8B-B14F-4D97-AF65-F5344CB8AC3E}">
        <p14:creationId xmlns:p14="http://schemas.microsoft.com/office/powerpoint/2010/main" val="1529682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533400" y="2100552"/>
            <a:ext cx="10523507" cy="2677656"/>
          </a:xfrm>
          <a:prstGeom prst="rect">
            <a:avLst/>
          </a:prstGeom>
          <a:noFill/>
        </p:spPr>
        <p:txBody>
          <a:bodyPr wrap="square" rtlCol="0">
            <a:spAutoFit/>
          </a:bodyPr>
          <a:lstStyle/>
          <a:p>
            <a:r>
              <a:rPr lang="it-IT" sz="2400" dirty="0">
                <a:latin typeface="Abadi" panose="020B0604020104020204" pitchFamily="34" charset="0"/>
              </a:rPr>
              <a:t>Ovviamente questa attività ha un suo </a:t>
            </a:r>
            <a:r>
              <a:rPr lang="it-IT" sz="2400" b="1" dirty="0">
                <a:latin typeface="Abadi" panose="020B0604020104020204" pitchFamily="34" charset="0"/>
              </a:rPr>
              <a:t>prezzo</a:t>
            </a:r>
            <a:r>
              <a:rPr lang="it-IT" sz="2400" dirty="0">
                <a:latin typeface="Abadi" panose="020B0604020104020204" pitchFamily="34" charset="0"/>
              </a:rPr>
              <a:t>: anche se si tratta di soggetti che non operano secondo la logica del profitto, sono comunque imprese e, in quanto tali, tenute a rispettare un vincolo di economicità per garantirsi autonomia gestionale e sostenibilità nella crescita.</a:t>
            </a:r>
          </a:p>
          <a:p>
            <a:r>
              <a:rPr lang="it-IT" sz="2400" dirty="0">
                <a:latin typeface="Abadi" panose="020B0604020104020204" pitchFamily="34" charset="0"/>
              </a:rPr>
              <a:t>L’impresa che si rivolge al Confidi verserà una quota associativa (è necessario essere associati se si vuole usufruire dei servizi offerti dal Confidi), un contributo a fondo rischi, più una commissione passiva.</a:t>
            </a:r>
          </a:p>
        </p:txBody>
      </p:sp>
    </p:spTree>
    <p:extLst>
      <p:ext uri="{BB962C8B-B14F-4D97-AF65-F5344CB8AC3E}">
        <p14:creationId xmlns:p14="http://schemas.microsoft.com/office/powerpoint/2010/main" val="1194720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06071" y="91440"/>
            <a:ext cx="9172090" cy="6766560"/>
          </a:xfrm>
          <a:prstGeom prst="rect">
            <a:avLst/>
          </a:prstGeom>
        </p:spPr>
      </p:pic>
      <p:sp>
        <p:nvSpPr>
          <p:cNvPr id="2" name="Rettangolo 1">
            <a:extLst>
              <a:ext uri="{FF2B5EF4-FFF2-40B4-BE49-F238E27FC236}">
                <a16:creationId xmlns:a16="http://schemas.microsoft.com/office/drawing/2014/main" id="{B383B24D-8983-4A72-B3AF-6BFFF8E7DA24}"/>
              </a:ext>
            </a:extLst>
          </p:cNvPr>
          <p:cNvSpPr/>
          <p:nvPr/>
        </p:nvSpPr>
        <p:spPr>
          <a:xfrm>
            <a:off x="2653363" y="-27344272"/>
            <a:ext cx="6096000" cy="1754326"/>
          </a:xfrm>
          <a:prstGeom prst="rect">
            <a:avLst/>
          </a:prstGeom>
        </p:spPr>
        <p:txBody>
          <a:bodyPr>
            <a:spAutoFit/>
          </a:bodyPr>
          <a:lstStyle/>
          <a:p>
            <a:endParaRPr lang="it-IT" dirty="0"/>
          </a:p>
          <a:p>
            <a:endParaRPr lang="it-IT" dirty="0"/>
          </a:p>
          <a:p>
            <a:endParaRPr lang="it-IT" dirty="0"/>
          </a:p>
          <a:p>
            <a:endParaRPr lang="it-IT" dirty="0"/>
          </a:p>
          <a:p>
            <a:endParaRPr lang="it-IT" dirty="0"/>
          </a:p>
          <a:p>
            <a:endParaRPr lang="it-IT" dirty="0"/>
          </a:p>
        </p:txBody>
      </p:sp>
      <p:sp>
        <p:nvSpPr>
          <p:cNvPr id="5" name="CasellaDiTesto 4">
            <a:extLst>
              <a:ext uri="{FF2B5EF4-FFF2-40B4-BE49-F238E27FC236}">
                <a16:creationId xmlns:a16="http://schemas.microsoft.com/office/drawing/2014/main" id="{AE5CC5BC-C746-4089-9065-3121499C8ECC}"/>
              </a:ext>
            </a:extLst>
          </p:cNvPr>
          <p:cNvSpPr txBox="1"/>
          <p:nvPr/>
        </p:nvSpPr>
        <p:spPr>
          <a:xfrm>
            <a:off x="1799449" y="1536174"/>
            <a:ext cx="9172090" cy="3785652"/>
          </a:xfrm>
          <a:prstGeom prst="rect">
            <a:avLst/>
          </a:prstGeom>
          <a:noFill/>
        </p:spPr>
        <p:txBody>
          <a:bodyPr wrap="square" rtlCol="0">
            <a:spAutoFit/>
          </a:bodyPr>
          <a:lstStyle/>
          <a:p>
            <a:pPr algn="ctr"/>
            <a:r>
              <a:rPr lang="it-IT" sz="6000" dirty="0">
                <a:solidFill>
                  <a:srgbClr val="7030A0"/>
                </a:solidFill>
                <a:latin typeface="Abadi" panose="020B0604020104020204" pitchFamily="34" charset="0"/>
              </a:rPr>
              <a:t>GARANZIE REALI:</a:t>
            </a:r>
          </a:p>
          <a:p>
            <a:pPr algn="ctr"/>
            <a:endParaRPr lang="it-IT" sz="6000" dirty="0">
              <a:solidFill>
                <a:srgbClr val="7030A0"/>
              </a:solidFill>
              <a:latin typeface="Abadi" panose="020B0604020104020204" pitchFamily="34" charset="0"/>
            </a:endParaRPr>
          </a:p>
          <a:p>
            <a:pPr marL="857250" indent="-857250">
              <a:buFont typeface="Arial" panose="020B0604020202020204" pitchFamily="34" charset="0"/>
              <a:buChar char="•"/>
            </a:pPr>
            <a:r>
              <a:rPr lang="it-IT" sz="6000" dirty="0">
                <a:solidFill>
                  <a:srgbClr val="7030A0"/>
                </a:solidFill>
                <a:latin typeface="Abadi" panose="020B0604020104020204" pitchFamily="34" charset="0"/>
              </a:rPr>
              <a:t>PEGNO</a:t>
            </a:r>
          </a:p>
          <a:p>
            <a:pPr marL="857250" indent="-857250">
              <a:buFont typeface="Arial" panose="020B0604020202020204" pitchFamily="34" charset="0"/>
              <a:buChar char="•"/>
            </a:pPr>
            <a:r>
              <a:rPr lang="it-IT" sz="6000" dirty="0">
                <a:solidFill>
                  <a:srgbClr val="7030A0"/>
                </a:solidFill>
                <a:latin typeface="Abadi" panose="020B0604020104020204" pitchFamily="34" charset="0"/>
              </a:rPr>
              <a:t>IPOTECA</a:t>
            </a:r>
          </a:p>
        </p:txBody>
      </p:sp>
    </p:spTree>
    <p:extLst>
      <p:ext uri="{BB962C8B-B14F-4D97-AF65-F5344CB8AC3E}">
        <p14:creationId xmlns:p14="http://schemas.microsoft.com/office/powerpoint/2010/main" val="3673390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1000"/>
                                        <p:tgtEl>
                                          <p:spTgt spid="5">
                                            <p:txEl>
                                              <p:pRg st="2" end="2"/>
                                            </p:txEl>
                                          </p:spTgt>
                                        </p:tgtEl>
                                      </p:cBhvr>
                                    </p:animEffect>
                                    <p:anim calcmode="lin" valueType="num">
                                      <p:cBhvr>
                                        <p:cTn id="14"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1000"/>
                                        <p:tgtEl>
                                          <p:spTgt spid="5">
                                            <p:txEl>
                                              <p:pRg st="3" end="3"/>
                                            </p:txEl>
                                          </p:spTgt>
                                        </p:tgtEl>
                                      </p:cBhvr>
                                    </p:animEffect>
                                    <p:anim calcmode="lin" valueType="num">
                                      <p:cBhvr>
                                        <p:cTn id="21"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544286" y="2285218"/>
            <a:ext cx="11381014" cy="3416320"/>
          </a:xfrm>
          <a:prstGeom prst="rect">
            <a:avLst/>
          </a:prstGeom>
          <a:noFill/>
        </p:spPr>
        <p:txBody>
          <a:bodyPr wrap="square" rtlCol="0">
            <a:spAutoFit/>
          </a:bodyPr>
          <a:lstStyle/>
          <a:p>
            <a:r>
              <a:rPr lang="it-IT" sz="2400" dirty="0">
                <a:latin typeface="Abadi" panose="020B0604020104020204" pitchFamily="34" charset="0"/>
              </a:rPr>
              <a:t>Fino all’emanazione delle disposizioni di vigilanza prudenziale per gli intermediari bancari attuative dell’Accordo internazionale c.d. “Basilea 2”, l’intervento dei Confidi era ininfluente al fine della </a:t>
            </a:r>
            <a:r>
              <a:rPr lang="it-IT" sz="2400" b="1" dirty="0">
                <a:latin typeface="Abadi" panose="020B0604020104020204" pitchFamily="34" charset="0"/>
              </a:rPr>
              <a:t>mitigazione del rischio di credito delle banche</a:t>
            </a:r>
            <a:r>
              <a:rPr lang="it-IT" sz="2400" dirty="0">
                <a:latin typeface="Abadi" panose="020B0604020104020204" pitchFamily="34" charset="0"/>
              </a:rPr>
              <a:t>.</a:t>
            </a:r>
          </a:p>
          <a:p>
            <a:r>
              <a:rPr lang="it-IT" sz="2400" dirty="0">
                <a:latin typeface="Abadi" panose="020B0604020104020204" pitchFamily="34" charset="0"/>
              </a:rPr>
              <a:t>La regolamentazione attribuiva, infatti, una ponderazione agevolata (pari al 20%) solo nel caso di garanzie rilasciate da altre banche o da imprese di investimento.</a:t>
            </a:r>
          </a:p>
          <a:p>
            <a:r>
              <a:rPr lang="it-IT" sz="2400" dirty="0">
                <a:latin typeface="Abadi" panose="020B0604020104020204" pitchFamily="34" charset="0"/>
              </a:rPr>
              <a:t>Tale situazione è stata profondamente modificata dalla normativa prudenziale successiva all’Accordo “Basilea 2”, la quale ha disciplinato con maggiore dettaglio il tema della mitigazione del rischio, attribuendo alle garanzie consortili maggior “valore” qualora siano in possesso di ben individuati requisiti generali e specifici </a:t>
            </a:r>
          </a:p>
        </p:txBody>
      </p:sp>
    </p:spTree>
    <p:extLst>
      <p:ext uri="{BB962C8B-B14F-4D97-AF65-F5344CB8AC3E}">
        <p14:creationId xmlns:p14="http://schemas.microsoft.com/office/powerpoint/2010/main" val="1150704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533400" y="2100552"/>
            <a:ext cx="10523507" cy="4154984"/>
          </a:xfrm>
          <a:prstGeom prst="rect">
            <a:avLst/>
          </a:prstGeom>
          <a:noFill/>
        </p:spPr>
        <p:txBody>
          <a:bodyPr wrap="square" rtlCol="0">
            <a:spAutoFit/>
          </a:bodyPr>
          <a:lstStyle/>
          <a:p>
            <a:r>
              <a:rPr lang="it-IT" sz="2400" dirty="0">
                <a:latin typeface="Abadi" panose="020B0604020104020204" pitchFamily="34" charset="0"/>
              </a:rPr>
              <a:t>La garanzia consortile è un’obbligazione che il Confidi assume verso un terzo creditore, che può essere una Banca e/o un Intermediario Finanziario convenzionati, per assicurare l’adempimento di una obbligazione (tipicamente, la restituzione di un prestito) di un’impresa socia che quindi assume la veste di debitore principale. </a:t>
            </a:r>
          </a:p>
          <a:p>
            <a:r>
              <a:rPr lang="it-IT" sz="2400" dirty="0">
                <a:latin typeface="Abadi" panose="020B0604020104020204" pitchFamily="34" charset="0"/>
              </a:rPr>
              <a:t>La garanzia pertanto assume la veste di una </a:t>
            </a:r>
            <a:r>
              <a:rPr lang="it-IT" sz="2400" b="1" dirty="0">
                <a:latin typeface="Abadi" panose="020B0604020104020204" pitchFamily="34" charset="0"/>
              </a:rPr>
              <a:t>obbligazione accessoria</a:t>
            </a:r>
            <a:r>
              <a:rPr lang="it-IT" sz="2400" dirty="0">
                <a:latin typeface="Abadi" panose="020B0604020104020204" pitchFamily="34" charset="0"/>
              </a:rPr>
              <a:t>; quindi, se </a:t>
            </a:r>
            <a:r>
              <a:rPr lang="it-IT" sz="2400" b="1" dirty="0">
                <a:latin typeface="Abadi" panose="020B0604020104020204" pitchFamily="34" charset="0"/>
              </a:rPr>
              <a:t>non sorge o si estingue l’obbligazione principale assunta dall’impresa socia</a:t>
            </a:r>
            <a:r>
              <a:rPr lang="it-IT" sz="2400" dirty="0">
                <a:latin typeface="Abadi" panose="020B0604020104020204" pitchFamily="34" charset="0"/>
              </a:rPr>
              <a:t>, </a:t>
            </a:r>
            <a:r>
              <a:rPr lang="it-IT" sz="2400" b="1" dirty="0">
                <a:latin typeface="Abadi" panose="020B0604020104020204" pitchFamily="34" charset="0"/>
              </a:rPr>
              <a:t>viene meno anche l’efficacia dell’obbligazione accessoria assunta dal Confidi</a:t>
            </a:r>
            <a:r>
              <a:rPr lang="it-IT" sz="2400" dirty="0">
                <a:latin typeface="Abadi" panose="020B0604020104020204" pitchFamily="34" charset="0"/>
              </a:rPr>
              <a:t>.</a:t>
            </a:r>
          </a:p>
          <a:p>
            <a:r>
              <a:rPr lang="it-IT" sz="2400" dirty="0">
                <a:latin typeface="Abadi" panose="020B0604020104020204" pitchFamily="34" charset="0"/>
              </a:rPr>
              <a:t>La garanzia consortile viene rilasciata per iscritto tramite l’invio di un certificato di garanzia all’impresa socia e al soggetto finanziatore convenzionato con il Confidi.</a:t>
            </a:r>
          </a:p>
        </p:txBody>
      </p:sp>
    </p:spTree>
    <p:extLst>
      <p:ext uri="{BB962C8B-B14F-4D97-AF65-F5344CB8AC3E}">
        <p14:creationId xmlns:p14="http://schemas.microsoft.com/office/powerpoint/2010/main" val="1207489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665516" y="2339256"/>
            <a:ext cx="10523507" cy="2862322"/>
          </a:xfrm>
          <a:prstGeom prst="rect">
            <a:avLst/>
          </a:prstGeom>
          <a:noFill/>
        </p:spPr>
        <p:txBody>
          <a:bodyPr wrap="square" rtlCol="0">
            <a:spAutoFit/>
          </a:bodyPr>
          <a:lstStyle/>
          <a:p>
            <a:r>
              <a:rPr lang="it-IT" sz="2400" dirty="0">
                <a:latin typeface="Abadi" panose="020B0604020104020204" pitchFamily="34" charset="0"/>
              </a:rPr>
              <a:t>L’escussione da parte della banca  è legata al tipo di garanzia concessa dal Confidi:</a:t>
            </a:r>
          </a:p>
          <a:p>
            <a:endParaRPr lang="it-IT" sz="2400" dirty="0">
              <a:latin typeface="Abadi" panose="020B0604020104020204" pitchFamily="34" charset="0"/>
            </a:endParaRPr>
          </a:p>
          <a:p>
            <a:pPr marL="342900" indent="-342900">
              <a:buFont typeface="Arial" panose="020B0604020202020204" pitchFamily="34" charset="0"/>
              <a:buChar char="•"/>
            </a:pPr>
            <a:r>
              <a:rPr lang="it-IT" sz="3600" dirty="0">
                <a:latin typeface="Abadi" panose="020B0604020104020204" pitchFamily="34" charset="0"/>
              </a:rPr>
              <a:t>garanzie sussidiarie</a:t>
            </a:r>
          </a:p>
          <a:p>
            <a:endParaRPr lang="it-IT" sz="3600" dirty="0">
              <a:latin typeface="Abadi" panose="020B0604020104020204" pitchFamily="34" charset="0"/>
            </a:endParaRPr>
          </a:p>
          <a:p>
            <a:pPr marL="342900" indent="-342900">
              <a:buFont typeface="Arial" panose="020B0604020202020204" pitchFamily="34" charset="0"/>
              <a:buChar char="•"/>
            </a:pPr>
            <a:r>
              <a:rPr lang="it-IT" sz="3600" dirty="0">
                <a:latin typeface="Abadi" panose="020B0604020104020204" pitchFamily="34" charset="0"/>
              </a:rPr>
              <a:t>garanzie a prima richiesta</a:t>
            </a:r>
            <a:endParaRPr lang="it-IT" sz="3600" dirty="0"/>
          </a:p>
        </p:txBody>
      </p:sp>
    </p:spTree>
    <p:extLst>
      <p:ext uri="{BB962C8B-B14F-4D97-AF65-F5344CB8AC3E}">
        <p14:creationId xmlns:p14="http://schemas.microsoft.com/office/powerpoint/2010/main" val="1496868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wipe(down)">
                                      <p:cBhvr>
                                        <p:cTn id="7" dur="500"/>
                                        <p:tgtEl>
                                          <p:spTgt spid="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xEl>
                                              <p:pRg st="4" end="4"/>
                                            </p:txEl>
                                          </p:spTgt>
                                        </p:tgtEl>
                                        <p:attrNameLst>
                                          <p:attrName>style.visibility</p:attrName>
                                        </p:attrNameLst>
                                      </p:cBhvr>
                                      <p:to>
                                        <p:strVal val="visible"/>
                                      </p:to>
                                    </p:set>
                                    <p:animEffect transition="in" filter="wipe(down)">
                                      <p:cBhvr>
                                        <p:cTn id="12"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687288" y="1839294"/>
            <a:ext cx="10523507" cy="4524315"/>
          </a:xfrm>
          <a:prstGeom prst="rect">
            <a:avLst/>
          </a:prstGeom>
          <a:noFill/>
        </p:spPr>
        <p:txBody>
          <a:bodyPr wrap="square" rtlCol="0">
            <a:spAutoFit/>
          </a:bodyPr>
          <a:lstStyle/>
          <a:p>
            <a:r>
              <a:rPr lang="it-IT" sz="2400" u="sng" dirty="0">
                <a:latin typeface="Abadi" panose="020B0604020104020204" pitchFamily="34" charset="0"/>
              </a:rPr>
              <a:t>GARANZIA SUSSIDIARIA</a:t>
            </a:r>
          </a:p>
          <a:p>
            <a:r>
              <a:rPr lang="it-IT" sz="2400" dirty="0">
                <a:latin typeface="Abadi" panose="020B0604020104020204" pitchFamily="34" charset="0"/>
              </a:rPr>
              <a:t>al verificarsi del mancato rimborso da parte dell’impresa garantita, sulla base delle convenzioni in essere con le banche convenzionate al Confidi, la banca provvede ad </a:t>
            </a:r>
            <a:r>
              <a:rPr lang="it-IT" sz="2400" b="1" dirty="0">
                <a:latin typeface="Abadi" panose="020B0604020104020204" pitchFamily="34" charset="0"/>
              </a:rPr>
              <a:t>inviare all’impresa l’intimazione al pagamento </a:t>
            </a:r>
            <a:r>
              <a:rPr lang="it-IT" sz="2400" dirty="0">
                <a:latin typeface="Abadi" panose="020B0604020104020204" pitchFamily="34" charset="0"/>
              </a:rPr>
              <a:t>dell’ammontare dell’esposizione (rate insolute, capitale residuo e interessi di mora) e ricorre a tutte le azioni legali necessarie al recupero del credito.</a:t>
            </a:r>
          </a:p>
          <a:p>
            <a:r>
              <a:rPr lang="it-IT" sz="2400" dirty="0">
                <a:latin typeface="Abadi" panose="020B0604020104020204" pitchFamily="34" charset="0"/>
              </a:rPr>
              <a:t>Una volta che si sono </a:t>
            </a:r>
            <a:r>
              <a:rPr lang="it-IT" sz="2400" b="1" dirty="0">
                <a:latin typeface="Abadi" panose="020B0604020104020204" pitchFamily="34" charset="0"/>
              </a:rPr>
              <a:t>concluse le procedure stragiudiziali e giudiziali </a:t>
            </a:r>
            <a:r>
              <a:rPr lang="it-IT" sz="2400" dirty="0">
                <a:latin typeface="Abadi" panose="020B0604020104020204" pitchFamily="34" charset="0"/>
              </a:rPr>
              <a:t>di recupero intraprese dalla stessa, qualora non ci sia stato il rimborso integrale degli importi dovuti da parte dell’impresa (o il rimborso sia solo parziale), l’istituto di credito può richiedere l’attivazione della garanzia prestata dal Confidi – nei limiti della percentuale deliberata – a copertura della perdita definitiva subita.</a:t>
            </a:r>
          </a:p>
        </p:txBody>
      </p:sp>
    </p:spTree>
    <p:extLst>
      <p:ext uri="{BB962C8B-B14F-4D97-AF65-F5344CB8AC3E}">
        <p14:creationId xmlns:p14="http://schemas.microsoft.com/office/powerpoint/2010/main" val="242319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687287" y="1806085"/>
            <a:ext cx="10523507" cy="4801314"/>
          </a:xfrm>
          <a:prstGeom prst="rect">
            <a:avLst/>
          </a:prstGeom>
          <a:noFill/>
        </p:spPr>
        <p:txBody>
          <a:bodyPr wrap="square" rtlCol="0">
            <a:spAutoFit/>
          </a:bodyPr>
          <a:lstStyle/>
          <a:p>
            <a:r>
              <a:rPr lang="it-IT" sz="2400" u="sng" dirty="0">
                <a:latin typeface="Abadi" panose="020B0604020104020204" pitchFamily="34" charset="0"/>
              </a:rPr>
              <a:t>GARANZIA A PRIMA RICHIESTA</a:t>
            </a:r>
          </a:p>
          <a:p>
            <a:r>
              <a:rPr lang="it-IT" sz="2400" dirty="0">
                <a:latin typeface="Abadi" panose="020B0604020104020204" pitchFamily="34" charset="0"/>
              </a:rPr>
              <a:t>il Confidi risponde delle obbligazioni assunte (garanzie rilasciate) al momento del verificarsi del </a:t>
            </a:r>
            <a:r>
              <a:rPr lang="it-IT" sz="2400" i="1" dirty="0">
                <a:latin typeface="Abadi" panose="020B0604020104020204" pitchFamily="34" charset="0"/>
              </a:rPr>
              <a:t>default</a:t>
            </a:r>
            <a:r>
              <a:rPr lang="it-IT" sz="2400" dirty="0">
                <a:latin typeface="Abadi" panose="020B0604020104020204" pitchFamily="34" charset="0"/>
              </a:rPr>
              <a:t> dell’azienda, e viene escusso a semplice richiesta della Banca garantita.</a:t>
            </a:r>
          </a:p>
          <a:p>
            <a:r>
              <a:rPr lang="it-IT" sz="2400" dirty="0">
                <a:latin typeface="Abadi" panose="020B0604020104020204" pitchFamily="34" charset="0"/>
              </a:rPr>
              <a:t>Le azioni di recupero sull’obbligato principale e sui </a:t>
            </a:r>
            <a:r>
              <a:rPr lang="it-IT" sz="2400" dirty="0" err="1">
                <a:latin typeface="Abadi" panose="020B0604020104020204" pitchFamily="34" charset="0"/>
              </a:rPr>
              <a:t>controgaranti</a:t>
            </a:r>
            <a:r>
              <a:rPr lang="it-IT" sz="2400" dirty="0">
                <a:latin typeface="Abadi" panose="020B0604020104020204" pitchFamily="34" charset="0"/>
              </a:rPr>
              <a:t> sono poi a carico del Confidi stesso.</a:t>
            </a:r>
          </a:p>
          <a:p>
            <a:r>
              <a:rPr lang="it-IT" sz="2400" dirty="0">
                <a:latin typeface="Abadi" panose="020B0604020104020204" pitchFamily="34" charset="0"/>
              </a:rPr>
              <a:t>Il Confidi interviene tipicamente al momento dell’appostazione a sofferenza (più raramente, a incaglio) dei debitori originari da parte della banca.</a:t>
            </a:r>
          </a:p>
          <a:p>
            <a:r>
              <a:rPr lang="it-IT" sz="2400" dirty="0">
                <a:latin typeface="Abadi" panose="020B0604020104020204" pitchFamily="34" charset="0"/>
              </a:rPr>
              <a:t>Il pagamento può avvenire attraverso la corresponsione di una somma in acconto e con un conguaglio al termine delle procedure esecutive.</a:t>
            </a:r>
          </a:p>
          <a:p>
            <a:r>
              <a:rPr lang="it-IT" sz="2400" dirty="0">
                <a:latin typeface="Abadi" panose="020B0604020104020204" pitchFamily="34" charset="0"/>
              </a:rPr>
              <a:t>La copertura delle perdite sostenute dalla banca convenzionata è generalmente parziale.</a:t>
            </a:r>
          </a:p>
          <a:p>
            <a:endParaRPr lang="it-IT" dirty="0"/>
          </a:p>
        </p:txBody>
      </p:sp>
    </p:spTree>
    <p:extLst>
      <p:ext uri="{BB962C8B-B14F-4D97-AF65-F5344CB8AC3E}">
        <p14:creationId xmlns:p14="http://schemas.microsoft.com/office/powerpoint/2010/main" val="3229462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578430" y="1687354"/>
            <a:ext cx="10523507" cy="4832092"/>
          </a:xfrm>
          <a:prstGeom prst="rect">
            <a:avLst/>
          </a:prstGeom>
          <a:noFill/>
        </p:spPr>
        <p:txBody>
          <a:bodyPr wrap="square" rtlCol="0">
            <a:spAutoFit/>
          </a:bodyPr>
          <a:lstStyle/>
          <a:p>
            <a:pPr algn="ctr"/>
            <a:r>
              <a:rPr lang="it-IT" sz="4000" dirty="0">
                <a:solidFill>
                  <a:srgbClr val="7030A0"/>
                </a:solidFill>
                <a:latin typeface="Abadi" panose="020B0604020104020204" pitchFamily="34" charset="0"/>
              </a:rPr>
              <a:t>FONDO DI GARANZIA DEL MISE</a:t>
            </a:r>
          </a:p>
          <a:p>
            <a:endParaRPr lang="it-IT" sz="2400" dirty="0">
              <a:latin typeface="Abadi" panose="020B0604020104020204" pitchFamily="34" charset="0"/>
            </a:endParaRPr>
          </a:p>
          <a:p>
            <a:endParaRPr lang="it-IT" sz="2400" dirty="0">
              <a:latin typeface="Abadi" panose="020B0604020104020204" pitchFamily="34" charset="0"/>
            </a:endParaRPr>
          </a:p>
          <a:p>
            <a:r>
              <a:rPr lang="it-IT" sz="2400" dirty="0">
                <a:latin typeface="Abadi" panose="020B0604020104020204" pitchFamily="34" charset="0"/>
              </a:rPr>
              <a:t>Il Fondo di Garanzia per le PMI è uno strumento istituito con Legge n. 662/96 (art. 2, comma 100, lettera a) e operativo dal 2000.</a:t>
            </a:r>
          </a:p>
          <a:p>
            <a:br>
              <a:rPr lang="it-IT" sz="2400" dirty="0">
                <a:latin typeface="Abadi" panose="020B0604020104020204" pitchFamily="34" charset="0"/>
              </a:rPr>
            </a:br>
            <a:r>
              <a:rPr lang="it-IT" sz="2800" b="1" dirty="0">
                <a:latin typeface="Abadi" panose="020B0604020104020204" pitchFamily="34" charset="0"/>
              </a:rPr>
              <a:t>A COSA SERVE?</a:t>
            </a:r>
            <a:br>
              <a:rPr lang="it-IT" sz="2400" dirty="0">
                <a:latin typeface="Abadi" panose="020B0604020104020204" pitchFamily="34" charset="0"/>
              </a:rPr>
            </a:br>
            <a:r>
              <a:rPr lang="it-IT" sz="2400" dirty="0">
                <a:latin typeface="Abadi" panose="020B0604020104020204" pitchFamily="34" charset="0"/>
              </a:rPr>
              <a:t>Con il Fondo di garanzia per le piccole e medie imprese, l'Unione europea e lo Stato Italiano affiancano le imprese e i professionisti che hanno difficoltà ad accedere al credito bancario perché non dispongono di sufficienti garanzie.</a:t>
            </a:r>
          </a:p>
          <a:p>
            <a:r>
              <a:rPr lang="it-IT" sz="2400" dirty="0">
                <a:latin typeface="Abadi" panose="020B0604020104020204" pitchFamily="34" charset="0"/>
              </a:rPr>
              <a:t>La garanzia pubblica, in pratica, sostituisce le costose garanzie normalmente richieste per ottenere un finanziamento.</a:t>
            </a:r>
          </a:p>
        </p:txBody>
      </p:sp>
    </p:spTree>
    <p:extLst>
      <p:ext uri="{BB962C8B-B14F-4D97-AF65-F5344CB8AC3E}">
        <p14:creationId xmlns:p14="http://schemas.microsoft.com/office/powerpoint/2010/main" val="36412698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632859" y="2056227"/>
            <a:ext cx="10523507" cy="4124206"/>
          </a:xfrm>
          <a:prstGeom prst="rect">
            <a:avLst/>
          </a:prstGeom>
          <a:noFill/>
        </p:spPr>
        <p:txBody>
          <a:bodyPr wrap="square" rtlCol="0">
            <a:spAutoFit/>
          </a:bodyPr>
          <a:lstStyle/>
          <a:p>
            <a:r>
              <a:rPr lang="it-IT" sz="2800" b="1" dirty="0">
                <a:latin typeface="Abadi" panose="020B0604020104020204" pitchFamily="34" charset="0"/>
              </a:rPr>
              <a:t>COME FUNZIONA IL FONDO DI GARANZIA?</a:t>
            </a:r>
          </a:p>
          <a:p>
            <a:r>
              <a:rPr lang="it-IT" sz="2400" dirty="0">
                <a:latin typeface="Abadi" panose="020B0604020104020204" pitchFamily="34" charset="0"/>
              </a:rPr>
              <a:t>La garanzia del Fondo è una agevolazione del Ministero dello sviluppo economico, finanziata anche con risorse europee, che può essere </a:t>
            </a:r>
            <a:r>
              <a:rPr lang="it-IT" sz="2400" b="1" dirty="0">
                <a:latin typeface="Abadi" panose="020B0604020104020204" pitchFamily="34" charset="0"/>
              </a:rPr>
              <a:t>attivata solo a fronte di finanziamenti concessi da banche, società di leasing e altri intermediari finanziari a favore di imprese e professionisti.</a:t>
            </a:r>
          </a:p>
          <a:p>
            <a:r>
              <a:rPr lang="it-IT" sz="2400" dirty="0">
                <a:latin typeface="Abadi" panose="020B0604020104020204" pitchFamily="34" charset="0"/>
              </a:rPr>
              <a:t>Il Fondo non interviene direttamente nel rapporto tra banca e cliente.</a:t>
            </a:r>
          </a:p>
          <a:p>
            <a:r>
              <a:rPr lang="it-IT" sz="2400" dirty="0">
                <a:latin typeface="Abadi" panose="020B0604020104020204" pitchFamily="34" charset="0"/>
              </a:rPr>
              <a:t>Tassi di interesse, condizioni di rimborso ecc., sono lasciati alla contrattazione tra le parti.</a:t>
            </a:r>
          </a:p>
          <a:p>
            <a:r>
              <a:rPr lang="it-IT" sz="2400" dirty="0">
                <a:latin typeface="Abadi" panose="020B0604020104020204" pitchFamily="34" charset="0"/>
              </a:rPr>
              <a:t>Ma sulla parte garantita dal Fondo non possono essere acquisite garanzie reali, assicurative o bancarie.</a:t>
            </a:r>
          </a:p>
          <a:p>
            <a:endParaRPr lang="it-IT" dirty="0"/>
          </a:p>
        </p:txBody>
      </p:sp>
    </p:spTree>
    <p:extLst>
      <p:ext uri="{BB962C8B-B14F-4D97-AF65-F5344CB8AC3E}">
        <p14:creationId xmlns:p14="http://schemas.microsoft.com/office/powerpoint/2010/main" val="1115143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632859" y="2056227"/>
            <a:ext cx="10523507" cy="4493538"/>
          </a:xfrm>
          <a:prstGeom prst="rect">
            <a:avLst/>
          </a:prstGeom>
          <a:noFill/>
        </p:spPr>
        <p:txBody>
          <a:bodyPr wrap="square" rtlCol="0">
            <a:spAutoFit/>
          </a:bodyPr>
          <a:lstStyle/>
          <a:p>
            <a:r>
              <a:rPr lang="it-IT" sz="2800" b="1" dirty="0">
                <a:latin typeface="Abadi" panose="020B0604020104020204" pitchFamily="34" charset="0"/>
              </a:rPr>
              <a:t>A CHI SI RIVOLGE?</a:t>
            </a:r>
          </a:p>
          <a:p>
            <a:r>
              <a:rPr lang="it-IT" sz="2400" dirty="0">
                <a:latin typeface="Abadi" panose="020B0604020104020204" pitchFamily="34" charset="0"/>
              </a:rPr>
              <a:t>Possono essere garantite le imprese di micro, piccole o medie dimensioni (PMI) iscritte al Registro delle Imprese e i professionisti iscritti agli ordini professionali o aderenti ad associazioni professionali iscritte all'apposito elenco del Ministero dello Sviluppo Economico.</a:t>
            </a:r>
          </a:p>
          <a:p>
            <a:r>
              <a:rPr lang="it-IT" sz="2400" dirty="0">
                <a:latin typeface="Abadi" panose="020B0604020104020204" pitchFamily="34" charset="0"/>
              </a:rPr>
              <a:t>L'impresa e il professionista devono essere valutati in grado di rimborsare il finanziamento garantito. </a:t>
            </a:r>
          </a:p>
          <a:p>
            <a:r>
              <a:rPr lang="it-IT" sz="2400" dirty="0">
                <a:latin typeface="Abadi" panose="020B0604020104020204" pitchFamily="34" charset="0"/>
              </a:rPr>
              <a:t>Devono perciò essere considerati economicamente e finanziariamente sani sulla base di appositi modelli di valutazione che utilizzano i dati di bilancio (o delle dichiarazioni fiscali) degli ultimi due esercizi.</a:t>
            </a:r>
          </a:p>
          <a:p>
            <a:r>
              <a:rPr lang="it-IT" sz="2400" dirty="0">
                <a:latin typeface="Abadi" panose="020B0604020104020204" pitchFamily="34" charset="0"/>
              </a:rPr>
              <a:t>Le start up sono invece valutate sulla base di piani previsionali.</a:t>
            </a:r>
          </a:p>
          <a:p>
            <a:endParaRPr lang="it-IT" dirty="0"/>
          </a:p>
        </p:txBody>
      </p:sp>
    </p:spTree>
    <p:extLst>
      <p:ext uri="{BB962C8B-B14F-4D97-AF65-F5344CB8AC3E}">
        <p14:creationId xmlns:p14="http://schemas.microsoft.com/office/powerpoint/2010/main" val="12369340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632859" y="2056227"/>
            <a:ext cx="10523507" cy="3785652"/>
          </a:xfrm>
          <a:prstGeom prst="rect">
            <a:avLst/>
          </a:prstGeom>
          <a:noFill/>
        </p:spPr>
        <p:txBody>
          <a:bodyPr wrap="square" rtlCol="0">
            <a:spAutoFit/>
          </a:bodyPr>
          <a:lstStyle/>
          <a:p>
            <a:r>
              <a:rPr lang="it-IT" sz="2400" dirty="0">
                <a:latin typeface="Abadi" panose="020B0604020104020204" pitchFamily="34" charset="0"/>
              </a:rPr>
              <a:t>La garanzia concorre a un trasferimento del rischio di credito, </a:t>
            </a:r>
            <a:r>
              <a:rPr lang="it-IT" sz="2400" i="1" dirty="0">
                <a:latin typeface="Abadi" panose="020B0604020104020204" pitchFamily="34" charset="0"/>
              </a:rPr>
              <a:t>in toto</a:t>
            </a:r>
            <a:r>
              <a:rPr lang="it-IT" sz="2400" dirty="0">
                <a:latin typeface="Abadi" panose="020B0604020104020204" pitchFamily="34" charset="0"/>
              </a:rPr>
              <a:t> o in parte, su altri soggetti o su beni diversi, abbattendo per tal via la perdita che può originare dal </a:t>
            </a:r>
            <a:r>
              <a:rPr lang="it-IT" sz="2400" i="1" dirty="0">
                <a:latin typeface="Abadi" panose="020B0604020104020204" pitchFamily="34" charset="0"/>
              </a:rPr>
              <a:t>default</a:t>
            </a:r>
            <a:r>
              <a:rPr lang="it-IT" sz="2400" dirty="0">
                <a:latin typeface="Abadi" panose="020B0604020104020204" pitchFamily="34" charset="0"/>
              </a:rPr>
              <a:t> del debitore principale.</a:t>
            </a:r>
          </a:p>
          <a:p>
            <a:r>
              <a:rPr lang="it-IT" sz="2400" dirty="0">
                <a:latin typeface="Abadi" panose="020B0604020104020204" pitchFamily="34" charset="0"/>
              </a:rPr>
              <a:t>È evidente che l’effettivo valore di recupero in caso di inadempienza del debitore dipende da una molteplicità di fattori: </a:t>
            </a:r>
          </a:p>
          <a:p>
            <a:pPr marL="342900" indent="-342900">
              <a:buFont typeface="Arial" panose="020B0604020202020204" pitchFamily="34" charset="0"/>
              <a:buChar char="•"/>
            </a:pPr>
            <a:r>
              <a:rPr lang="it-IT" sz="2400" dirty="0">
                <a:latin typeface="Abadi" panose="020B0604020104020204" pitchFamily="34" charset="0"/>
              </a:rPr>
              <a:t>la tipologia della protezione,</a:t>
            </a:r>
          </a:p>
          <a:p>
            <a:pPr marL="342900" indent="-342900">
              <a:buFont typeface="Arial" panose="020B0604020202020204" pitchFamily="34" charset="0"/>
              <a:buChar char="•"/>
            </a:pPr>
            <a:r>
              <a:rPr lang="it-IT" sz="2400" dirty="0">
                <a:latin typeface="Abadi" panose="020B0604020104020204" pitchFamily="34" charset="0"/>
              </a:rPr>
              <a:t>il livello di copertura della medesima rispetto all’esposizione,</a:t>
            </a:r>
          </a:p>
          <a:p>
            <a:pPr marL="342900" indent="-342900">
              <a:buFont typeface="Arial" panose="020B0604020202020204" pitchFamily="34" charset="0"/>
              <a:buChar char="•"/>
            </a:pPr>
            <a:r>
              <a:rPr lang="it-IT" sz="2400" dirty="0">
                <a:latin typeface="Abadi" panose="020B0604020104020204" pitchFamily="34" charset="0"/>
              </a:rPr>
              <a:t>la facilità e la tempistica di escussione della stessa,</a:t>
            </a:r>
          </a:p>
          <a:p>
            <a:r>
              <a:rPr lang="it-IT" sz="2400" dirty="0">
                <a:latin typeface="Abadi" panose="020B0604020104020204" pitchFamily="34" charset="0"/>
              </a:rPr>
              <a:t>variabili in grado di incidere differentemente sulle condizioni contrattuali relative al rapporto di finanziamento, </a:t>
            </a:r>
            <a:r>
              <a:rPr lang="it-IT" sz="2400" i="1" dirty="0">
                <a:latin typeface="Abadi" panose="020B0604020104020204" pitchFamily="34" charset="0"/>
              </a:rPr>
              <a:t>in primis</a:t>
            </a:r>
            <a:r>
              <a:rPr lang="it-IT" sz="2400" dirty="0">
                <a:latin typeface="Abadi" panose="020B0604020104020204" pitchFamily="34" charset="0"/>
              </a:rPr>
              <a:t> sul prezzo del credito.</a:t>
            </a:r>
          </a:p>
        </p:txBody>
      </p:sp>
    </p:spTree>
    <p:extLst>
      <p:ext uri="{BB962C8B-B14F-4D97-AF65-F5344CB8AC3E}">
        <p14:creationId xmlns:p14="http://schemas.microsoft.com/office/powerpoint/2010/main" val="1722489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632859" y="2056227"/>
            <a:ext cx="10523507" cy="4154984"/>
          </a:xfrm>
          <a:prstGeom prst="rect">
            <a:avLst/>
          </a:prstGeom>
          <a:noFill/>
        </p:spPr>
        <p:txBody>
          <a:bodyPr wrap="square" rtlCol="0">
            <a:spAutoFit/>
          </a:bodyPr>
          <a:lstStyle/>
          <a:p>
            <a:r>
              <a:rPr lang="it-IT" sz="2400" dirty="0">
                <a:latin typeface="Abadi" panose="020B0604020104020204" pitchFamily="34" charset="0"/>
              </a:rPr>
              <a:t>Le disposizioni di vigilanza successive all’Accordo “Basilea 2” avevano valorizzato la possibilità di ridurre gli assorbimenti patrimoniali in presenza di tecniche di attenuazione del rischio di credito.</a:t>
            </a:r>
          </a:p>
          <a:p>
            <a:r>
              <a:rPr lang="it-IT" sz="2400" b="1" dirty="0">
                <a:latin typeface="Abadi" panose="020B0604020104020204" pitchFamily="34" charset="0"/>
              </a:rPr>
              <a:t>Obiettivi- </a:t>
            </a:r>
          </a:p>
          <a:p>
            <a:pPr marL="342900" indent="-342900">
              <a:buFont typeface="Arial" panose="020B0604020202020204" pitchFamily="34" charset="0"/>
              <a:buChar char="•"/>
            </a:pPr>
            <a:r>
              <a:rPr lang="it-IT" sz="2400" dirty="0">
                <a:latin typeface="Abadi" panose="020B0604020104020204" pitchFamily="34" charset="0"/>
              </a:rPr>
              <a:t>Assicurare che l’assorbimento di capitale delle banche sia maggiormente risk-sensitive- </a:t>
            </a:r>
          </a:p>
          <a:p>
            <a:pPr marL="342900" indent="-342900">
              <a:buFont typeface="Arial" panose="020B0604020202020204" pitchFamily="34" charset="0"/>
              <a:buChar char="•"/>
            </a:pPr>
            <a:r>
              <a:rPr lang="it-IT" sz="2400" dirty="0">
                <a:latin typeface="Abadi" panose="020B0604020104020204" pitchFamily="34" charset="0"/>
              </a:rPr>
              <a:t>Introdurre requisiti patrimoniali per il rischio operativo- </a:t>
            </a:r>
          </a:p>
          <a:p>
            <a:pPr marL="342900" indent="-342900">
              <a:buFont typeface="Arial" panose="020B0604020202020204" pitchFamily="34" charset="0"/>
              <a:buChar char="•"/>
            </a:pPr>
            <a:r>
              <a:rPr lang="it-IT" sz="2400" dirty="0">
                <a:latin typeface="Abadi" panose="020B0604020104020204" pitchFamily="34" charset="0"/>
              </a:rPr>
              <a:t>Migliorare il livello di convergenza tra capitale economico (assorbito) e capitale di vigilanza (assorbito)- </a:t>
            </a:r>
          </a:p>
          <a:p>
            <a:pPr marL="342900" indent="-342900">
              <a:buFont typeface="Arial" panose="020B0604020202020204" pitchFamily="34" charset="0"/>
              <a:buChar char="•"/>
            </a:pPr>
            <a:r>
              <a:rPr lang="it-IT" sz="2400" dirty="0">
                <a:latin typeface="Abadi" panose="020B0604020104020204" pitchFamily="34" charset="0"/>
              </a:rPr>
              <a:t>Incoraggiare le banche all’utilizzo di sistemi interni per il calcolo dei rischi</a:t>
            </a:r>
          </a:p>
          <a:p>
            <a:endParaRPr lang="it-IT" sz="2400" dirty="0">
              <a:latin typeface="Abadi" panose="020B0604020104020204" pitchFamily="34" charset="0"/>
            </a:endParaRPr>
          </a:p>
        </p:txBody>
      </p:sp>
    </p:spTree>
    <p:extLst>
      <p:ext uri="{BB962C8B-B14F-4D97-AF65-F5344CB8AC3E}">
        <p14:creationId xmlns:p14="http://schemas.microsoft.com/office/powerpoint/2010/main" val="1823424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06070" y="313966"/>
            <a:ext cx="9179859" cy="6501909"/>
          </a:xfrm>
          <a:prstGeom prst="rect">
            <a:avLst/>
          </a:prstGeom>
        </p:spPr>
      </p:pic>
      <p:sp>
        <p:nvSpPr>
          <p:cNvPr id="2" name="Rettangolo 1">
            <a:extLst>
              <a:ext uri="{FF2B5EF4-FFF2-40B4-BE49-F238E27FC236}">
                <a16:creationId xmlns:a16="http://schemas.microsoft.com/office/drawing/2014/main" id="{B383B24D-8983-4A72-B3AF-6BFFF8E7DA24}"/>
              </a:ext>
            </a:extLst>
          </p:cNvPr>
          <p:cNvSpPr/>
          <p:nvPr/>
        </p:nvSpPr>
        <p:spPr>
          <a:xfrm>
            <a:off x="2653363" y="-27344272"/>
            <a:ext cx="6096000" cy="1754326"/>
          </a:xfrm>
          <a:prstGeom prst="rect">
            <a:avLst/>
          </a:prstGeom>
        </p:spPr>
        <p:txBody>
          <a:bodyPr>
            <a:spAutoFit/>
          </a:bodyPr>
          <a:lstStyle/>
          <a:p>
            <a:endParaRPr lang="it-IT" dirty="0"/>
          </a:p>
          <a:p>
            <a:endParaRPr lang="it-IT" dirty="0"/>
          </a:p>
          <a:p>
            <a:endParaRPr lang="it-IT" dirty="0"/>
          </a:p>
          <a:p>
            <a:endParaRPr lang="it-IT" dirty="0"/>
          </a:p>
          <a:p>
            <a:endParaRPr lang="it-IT" dirty="0"/>
          </a:p>
          <a:p>
            <a:endParaRPr lang="it-IT" dirty="0"/>
          </a:p>
        </p:txBody>
      </p:sp>
      <p:sp>
        <p:nvSpPr>
          <p:cNvPr id="3" name="Rectangle 1">
            <a:extLst>
              <a:ext uri="{FF2B5EF4-FFF2-40B4-BE49-F238E27FC236}">
                <a16:creationId xmlns:a16="http://schemas.microsoft.com/office/drawing/2014/main" id="{01D581F0-C1F0-42D9-ACDC-8FE1C2B141AF}"/>
              </a:ext>
            </a:extLst>
          </p:cNvPr>
          <p:cNvSpPr>
            <a:spLocks noChangeArrowheads="1"/>
          </p:cNvSpPr>
          <p:nvPr/>
        </p:nvSpPr>
        <p:spPr bwMode="auto">
          <a:xfrm>
            <a:off x="511629" y="1053897"/>
            <a:ext cx="11075344" cy="6417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800" b="0" i="1" u="none" strike="noStrike" cap="none" normalizeH="0" baseline="0" dirty="0">
                <a:ln>
                  <a:noFill/>
                </a:ln>
                <a:solidFill>
                  <a:schemeClr val="tx1"/>
                </a:solidFill>
                <a:effectLst/>
                <a:latin typeface="Arial" panose="020B0604020202020204" pitchFamily="34" charset="0"/>
              </a:rPr>
              <a:t>  </a:t>
            </a:r>
            <a:r>
              <a:rPr kumimoji="0" lang="it-IT" altLang="it-IT" sz="6700" b="0" i="1" u="none" strike="noStrike" cap="none" normalizeH="0" baseline="0" dirty="0">
                <a:ln>
                  <a:noFill/>
                </a:ln>
                <a:solidFill>
                  <a:schemeClr val="tx1"/>
                </a:solidFill>
                <a:effectLst/>
                <a:latin typeface="Arial" panose="020B0604020202020204" pitchFamily="34" charset="0"/>
              </a:rPr>
              <a:t>  </a:t>
            </a:r>
            <a:r>
              <a:rPr lang="it-IT" altLang="it-IT" sz="4800" b="0" dirty="0">
                <a:solidFill>
                  <a:srgbClr val="7030A0"/>
                </a:solidFill>
                <a:latin typeface="Abadi" panose="020B0604020104020204" pitchFamily="34" charset="0"/>
              </a:rPr>
              <a:t>CODICE CIVILE </a:t>
            </a:r>
          </a:p>
          <a:p>
            <a:pPr marL="0" marR="0" lvl="0" indent="0" algn="ctr" defTabSz="914400" rtl="0" eaLnBrk="0" fontAlgn="base" latinLnBrk="0" hangingPunct="0">
              <a:lnSpc>
                <a:spcPct val="100000"/>
              </a:lnSpc>
              <a:spcBef>
                <a:spcPct val="0"/>
              </a:spcBef>
              <a:spcAft>
                <a:spcPct val="0"/>
              </a:spcAft>
              <a:buClrTx/>
              <a:buSzTx/>
              <a:buFontTx/>
              <a:buNone/>
              <a:tabLst/>
            </a:pPr>
            <a:endParaRPr lang="it-IT" altLang="it-IT" sz="3200" b="0" dirty="0">
              <a:solidFill>
                <a:srgbClr val="7030A0"/>
              </a:solidFill>
              <a:latin typeface="Abadi" panose="020B0604020104020204" pitchFamily="34" charset="0"/>
            </a:endParaRPr>
          </a:p>
          <a:p>
            <a:pPr lvl="0" eaLnBrk="0" fontAlgn="base" hangingPunct="0">
              <a:spcBef>
                <a:spcPct val="0"/>
              </a:spcBef>
              <a:spcAft>
                <a:spcPct val="0"/>
              </a:spcAft>
            </a:pPr>
            <a:r>
              <a:rPr lang="it-IT" altLang="it-IT" sz="3200" dirty="0">
                <a:latin typeface="Abadi" panose="020B0604020104020204" pitchFamily="34" charset="0"/>
              </a:rPr>
              <a:t>LIBRO SESTO: DELLA TUTELA DEI DIRITTI </a:t>
            </a:r>
          </a:p>
          <a:p>
            <a:pPr lvl="0" eaLnBrk="0" fontAlgn="base" hangingPunct="0">
              <a:spcBef>
                <a:spcPct val="0"/>
              </a:spcBef>
              <a:spcAft>
                <a:spcPct val="0"/>
              </a:spcAft>
            </a:pPr>
            <a:endParaRPr lang="it-IT" altLang="it-IT" dirty="0">
              <a:latin typeface="Abadi" panose="020B0604020104020204" pitchFamily="34" charset="0"/>
            </a:endParaRPr>
          </a:p>
          <a:p>
            <a:pPr lvl="0" eaLnBrk="0" fontAlgn="base" hangingPunct="0">
              <a:spcBef>
                <a:spcPct val="0"/>
              </a:spcBef>
              <a:spcAft>
                <a:spcPct val="0"/>
              </a:spcAft>
            </a:pPr>
            <a:r>
              <a:rPr lang="it-IT" altLang="it-IT" sz="2400" dirty="0">
                <a:latin typeface="Abadi" panose="020B0604020104020204" pitchFamily="34" charset="0"/>
              </a:rPr>
              <a:t>CAPO III DEL PEGNO</a:t>
            </a:r>
          </a:p>
          <a:p>
            <a:pPr lvl="0" eaLnBrk="0" fontAlgn="base" hangingPunct="0">
              <a:spcBef>
                <a:spcPct val="0"/>
              </a:spcBef>
              <a:spcAft>
                <a:spcPct val="0"/>
              </a:spcAft>
            </a:pPr>
            <a:endParaRPr lang="it-IT" altLang="it-IT" dirty="0">
              <a:latin typeface="Abadi" panose="020B0604020104020204" pitchFamily="34" charset="0"/>
            </a:endParaRPr>
          </a:p>
          <a:p>
            <a:pPr lvl="0" eaLnBrk="0" fontAlgn="base" hangingPunct="0">
              <a:spcBef>
                <a:spcPct val="0"/>
              </a:spcBef>
              <a:spcAft>
                <a:spcPct val="0"/>
              </a:spcAft>
            </a:pPr>
            <a:r>
              <a:rPr lang="it-IT" altLang="it-IT" sz="2800" i="1" u="sng" dirty="0">
                <a:latin typeface="Abadi" panose="020B0604020104020204" pitchFamily="34" charset="0"/>
              </a:rPr>
              <a:t>PEGNO</a:t>
            </a:r>
            <a:r>
              <a:rPr lang="it-IT" altLang="it-IT" sz="2800" dirty="0">
                <a:latin typeface="Abadi" panose="020B0604020104020204" pitchFamily="34" charset="0"/>
              </a:rPr>
              <a:t> art. 2786 C.C. « il pegno si costituisce con la consegna al creditore della cosa o del documento che conferisce l’esclusiva disponibilità della cosa.»</a:t>
            </a:r>
          </a:p>
          <a:p>
            <a:pPr marL="0" marR="0" lvl="0" indent="0" algn="l" defTabSz="914400" rtl="0" eaLnBrk="0" fontAlgn="base" latinLnBrk="0" hangingPunct="0">
              <a:lnSpc>
                <a:spcPct val="100000"/>
              </a:lnSpc>
              <a:spcBef>
                <a:spcPct val="0"/>
              </a:spcBef>
              <a:spcAft>
                <a:spcPct val="0"/>
              </a:spcAft>
              <a:buClrTx/>
              <a:buSzTx/>
              <a:buFontTx/>
              <a:buNone/>
              <a:tabLst/>
            </a:pPr>
            <a:endParaRPr lang="it-IT" altLang="it-IT" sz="2800" dirty="0">
              <a:latin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it-IT" altLang="it-IT" dirty="0">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endParaRPr lang="it-IT" altLang="it-IT" dirty="0">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endParaRPr kumimoji="0" lang="it-IT" altLang="it-IT" sz="1800" i="0" u="none" strike="noStrike" cap="none" normalizeH="0" baseline="0" dirty="0">
              <a:ln>
                <a:noFill/>
              </a:ln>
              <a:solidFill>
                <a:schemeClr val="tx1"/>
              </a:solidFill>
              <a:effectLst/>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endParaRPr lang="it-IT" altLang="it-IT" dirty="0">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endParaRPr lang="it-IT" altLang="it-IT" b="0" dirty="0">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endParaRPr lang="it-IT" altLang="it-IT" b="0" dirty="0">
              <a:latin typeface="Arial" panose="020B0604020202020204" pitchFamily="34" charset="0"/>
            </a:endParaRPr>
          </a:p>
        </p:txBody>
      </p:sp>
    </p:spTree>
    <p:extLst>
      <p:ext uri="{BB962C8B-B14F-4D97-AF65-F5344CB8AC3E}">
        <p14:creationId xmlns:p14="http://schemas.microsoft.com/office/powerpoint/2010/main" val="21600244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2ED7DD16-7787-4C32-B136-DE7327ABFA2D}"/>
              </a:ext>
            </a:extLst>
          </p:cNvPr>
          <p:cNvSpPr txBox="1"/>
          <p:nvPr/>
        </p:nvSpPr>
        <p:spPr>
          <a:xfrm>
            <a:off x="632859" y="2056227"/>
            <a:ext cx="10523507" cy="1938992"/>
          </a:xfrm>
          <a:prstGeom prst="rect">
            <a:avLst/>
          </a:prstGeom>
          <a:noFill/>
        </p:spPr>
        <p:txBody>
          <a:bodyPr wrap="square" rtlCol="0">
            <a:spAutoFit/>
          </a:bodyPr>
          <a:lstStyle/>
          <a:p>
            <a:r>
              <a:rPr lang="it-IT" sz="2400" dirty="0">
                <a:latin typeface="Abadi" panose="020B0604020104020204" pitchFamily="34" charset="0"/>
              </a:rPr>
              <a:t>Obiettivi- Assicurare che l’assorbimento di capitale delle banche sia maggiormente risk-sensitive- Introdurre requisiti patrimoniali per il rischio operativo- Migliorare il livello di convergenza tra capitale economico (assorbito) e capitale di vigilanza (assorbito)- Incoraggiare le banche all’utilizzo di sistemi interni per il calcolo dei rischi</a:t>
            </a:r>
          </a:p>
        </p:txBody>
      </p:sp>
    </p:spTree>
    <p:extLst>
      <p:ext uri="{BB962C8B-B14F-4D97-AF65-F5344CB8AC3E}">
        <p14:creationId xmlns:p14="http://schemas.microsoft.com/office/powerpoint/2010/main" val="3159856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3"/>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graphicFrame>
        <p:nvGraphicFramePr>
          <p:cNvPr id="3" name="Oggetto 2">
            <a:extLst>
              <a:ext uri="{FF2B5EF4-FFF2-40B4-BE49-F238E27FC236}">
                <a16:creationId xmlns:a16="http://schemas.microsoft.com/office/drawing/2014/main" id="{4D03C3F8-394B-4DF3-9D1D-95F9395342D0}"/>
              </a:ext>
            </a:extLst>
          </p:cNvPr>
          <p:cNvGraphicFramePr>
            <a:graphicFrameLocks noChangeAspect="1"/>
          </p:cNvGraphicFramePr>
          <p:nvPr>
            <p:extLst>
              <p:ext uri="{D42A27DB-BD31-4B8C-83A1-F6EECF244321}">
                <p14:modId xmlns:p14="http://schemas.microsoft.com/office/powerpoint/2010/main" val="2383964903"/>
              </p:ext>
            </p:extLst>
          </p:nvPr>
        </p:nvGraphicFramePr>
        <p:xfrm>
          <a:off x="1235665" y="1564254"/>
          <a:ext cx="9521021" cy="3729491"/>
        </p:xfrm>
        <a:graphic>
          <a:graphicData uri="http://schemas.openxmlformats.org/presentationml/2006/ole">
            <mc:AlternateContent xmlns:mc="http://schemas.openxmlformats.org/markup-compatibility/2006">
              <mc:Choice xmlns:v="urn:schemas-microsoft-com:vml" Requires="v">
                <p:oleObj spid="_x0000_s1040" name="Worksheet" r:id="rId4" imgW="4749887" imgH="1860388" progId="Excel.Sheet.12">
                  <p:embed/>
                </p:oleObj>
              </mc:Choice>
              <mc:Fallback>
                <p:oleObj name="Worksheet" r:id="rId4" imgW="4749887" imgH="1860388" progId="Excel.Sheet.12">
                  <p:embed/>
                  <p:pic>
                    <p:nvPicPr>
                      <p:cNvPr id="0" name=""/>
                      <p:cNvPicPr/>
                      <p:nvPr/>
                    </p:nvPicPr>
                    <p:blipFill>
                      <a:blip r:embed="rId5"/>
                      <a:stretch>
                        <a:fillRect/>
                      </a:stretch>
                    </p:blipFill>
                    <p:spPr>
                      <a:xfrm>
                        <a:off x="1235665" y="1564254"/>
                        <a:ext cx="9521021" cy="3729491"/>
                      </a:xfrm>
                      <a:prstGeom prst="rect">
                        <a:avLst/>
                      </a:prstGeom>
                    </p:spPr>
                  </p:pic>
                </p:oleObj>
              </mc:Fallback>
            </mc:AlternateContent>
          </a:graphicData>
        </a:graphic>
      </p:graphicFrame>
    </p:spTree>
    <p:extLst>
      <p:ext uri="{BB962C8B-B14F-4D97-AF65-F5344CB8AC3E}">
        <p14:creationId xmlns:p14="http://schemas.microsoft.com/office/powerpoint/2010/main" val="37185890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tangolo con angoli arrotondati 14">
            <a:extLst>
              <a:ext uri="{FF2B5EF4-FFF2-40B4-BE49-F238E27FC236}">
                <a16:creationId xmlns:a16="http://schemas.microsoft.com/office/drawing/2014/main" id="{CBB2E20E-9F0D-4475-B9C8-E144603D3230}"/>
              </a:ext>
            </a:extLst>
          </p:cNvPr>
          <p:cNvSpPr/>
          <p:nvPr/>
        </p:nvSpPr>
        <p:spPr>
          <a:xfrm>
            <a:off x="1992086" y="2100552"/>
            <a:ext cx="1153885" cy="78163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14" name="Rettangolo con angoli arrotondati 13">
            <a:extLst>
              <a:ext uri="{FF2B5EF4-FFF2-40B4-BE49-F238E27FC236}">
                <a16:creationId xmlns:a16="http://schemas.microsoft.com/office/drawing/2014/main" id="{A5725A89-AF7A-4A9E-A298-074F1657F983}"/>
              </a:ext>
            </a:extLst>
          </p:cNvPr>
          <p:cNvSpPr/>
          <p:nvPr/>
        </p:nvSpPr>
        <p:spPr>
          <a:xfrm>
            <a:off x="1992086" y="2100552"/>
            <a:ext cx="1153885" cy="7816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06069" y="52473"/>
            <a:ext cx="9179859" cy="6858000"/>
          </a:xfrm>
          <a:prstGeom prst="rect">
            <a:avLst/>
          </a:prstGeom>
        </p:spPr>
      </p:pic>
      <p:sp>
        <p:nvSpPr>
          <p:cNvPr id="3" name="CasellaDiTesto 2">
            <a:extLst>
              <a:ext uri="{FF2B5EF4-FFF2-40B4-BE49-F238E27FC236}">
                <a16:creationId xmlns:a16="http://schemas.microsoft.com/office/drawing/2014/main" id="{B9CB18E2-423A-4A96-A146-D492E675C42E}"/>
              </a:ext>
            </a:extLst>
          </p:cNvPr>
          <p:cNvSpPr txBox="1"/>
          <p:nvPr/>
        </p:nvSpPr>
        <p:spPr>
          <a:xfrm>
            <a:off x="1048868" y="2949522"/>
            <a:ext cx="5047130" cy="1569660"/>
          </a:xfrm>
          <a:prstGeom prst="rect">
            <a:avLst/>
          </a:prstGeom>
          <a:noFill/>
        </p:spPr>
        <p:txBody>
          <a:bodyPr wrap="square" rtlCol="0">
            <a:spAutoFit/>
          </a:bodyPr>
          <a:lstStyle/>
          <a:p>
            <a:r>
              <a:rPr lang="it-IT" sz="2400" dirty="0">
                <a:latin typeface="Abadi" panose="020B0604020104020204" pitchFamily="34" charset="0"/>
              </a:rPr>
              <a:t>Lucia Nanni </a:t>
            </a:r>
          </a:p>
          <a:p>
            <a:r>
              <a:rPr lang="it-IT" sz="2400" dirty="0">
                <a:latin typeface="Abadi" panose="020B0604020104020204" pitchFamily="34" charset="0"/>
              </a:rPr>
              <a:t>+39 329 6274850</a:t>
            </a:r>
          </a:p>
          <a:p>
            <a:r>
              <a:rPr lang="it-IT" sz="2400" dirty="0">
                <a:latin typeface="Abadi" panose="020B0604020104020204" pitchFamily="34" charset="0"/>
              </a:rPr>
              <a:t>Daria Rolfini</a:t>
            </a:r>
          </a:p>
          <a:p>
            <a:r>
              <a:rPr lang="it-IT" sz="2400" dirty="0">
                <a:latin typeface="Abadi" panose="020B0604020104020204" pitchFamily="34" charset="0"/>
              </a:rPr>
              <a:t>+39 344 1820241</a:t>
            </a:r>
          </a:p>
        </p:txBody>
      </p:sp>
      <p:pic>
        <p:nvPicPr>
          <p:cNvPr id="7" name="Elemento grafico 6" descr="Smartphone">
            <a:extLst>
              <a:ext uri="{FF2B5EF4-FFF2-40B4-BE49-F238E27FC236}">
                <a16:creationId xmlns:a16="http://schemas.microsoft.com/office/drawing/2014/main" id="{BAF87A98-0AB5-4945-9F8B-D131716C740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52246" y="1957559"/>
            <a:ext cx="914400" cy="914400"/>
          </a:xfrm>
          <a:prstGeom prst="rect">
            <a:avLst/>
          </a:prstGeom>
        </p:spPr>
      </p:pic>
      <p:sp>
        <p:nvSpPr>
          <p:cNvPr id="8" name="CasellaDiTesto 7">
            <a:extLst>
              <a:ext uri="{FF2B5EF4-FFF2-40B4-BE49-F238E27FC236}">
                <a16:creationId xmlns:a16="http://schemas.microsoft.com/office/drawing/2014/main" id="{38515956-D05F-4C2D-BA68-81765D25BE1F}"/>
              </a:ext>
            </a:extLst>
          </p:cNvPr>
          <p:cNvSpPr txBox="1"/>
          <p:nvPr/>
        </p:nvSpPr>
        <p:spPr>
          <a:xfrm>
            <a:off x="7508837" y="2949522"/>
            <a:ext cx="3896765" cy="1200329"/>
          </a:xfrm>
          <a:prstGeom prst="rect">
            <a:avLst/>
          </a:prstGeom>
          <a:noFill/>
        </p:spPr>
        <p:txBody>
          <a:bodyPr wrap="square" rtlCol="0">
            <a:spAutoFit/>
          </a:bodyPr>
          <a:lstStyle/>
          <a:p>
            <a:r>
              <a:rPr lang="it-IT" sz="2400" dirty="0">
                <a:latin typeface="Abadi" panose="020B0604020104020204" pitchFamily="34" charset="0"/>
              </a:rPr>
              <a:t>Viale Cavour, 34 </a:t>
            </a:r>
          </a:p>
          <a:p>
            <a:r>
              <a:rPr lang="it-IT" sz="2400" dirty="0">
                <a:latin typeface="Abadi" panose="020B0604020104020204" pitchFamily="34" charset="0"/>
              </a:rPr>
              <a:t>44121 Ferrara (ITALY)</a:t>
            </a:r>
          </a:p>
          <a:p>
            <a:r>
              <a:rPr lang="it-IT" sz="2400" dirty="0">
                <a:latin typeface="Abadi" panose="020B0604020104020204" pitchFamily="34" charset="0"/>
              </a:rPr>
              <a:t>P.IVA 02035720388</a:t>
            </a:r>
          </a:p>
        </p:txBody>
      </p:sp>
      <p:pic>
        <p:nvPicPr>
          <p:cNvPr id="10" name="Elemento grafico 9" descr="Abitazione">
            <a:extLst>
              <a:ext uri="{FF2B5EF4-FFF2-40B4-BE49-F238E27FC236}">
                <a16:creationId xmlns:a16="http://schemas.microsoft.com/office/drawing/2014/main" id="{4A35A8F0-CD80-4AB6-B684-4255103F3CE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542820" y="1898423"/>
            <a:ext cx="914400" cy="914400"/>
          </a:xfrm>
          <a:prstGeom prst="rect">
            <a:avLst/>
          </a:prstGeom>
        </p:spPr>
      </p:pic>
      <p:sp>
        <p:nvSpPr>
          <p:cNvPr id="11" name="CasellaDiTesto 10">
            <a:extLst>
              <a:ext uri="{FF2B5EF4-FFF2-40B4-BE49-F238E27FC236}">
                <a16:creationId xmlns:a16="http://schemas.microsoft.com/office/drawing/2014/main" id="{59F6482E-B56D-4F89-8AD1-FFF6C1A8B47B}"/>
              </a:ext>
            </a:extLst>
          </p:cNvPr>
          <p:cNvSpPr txBox="1"/>
          <p:nvPr/>
        </p:nvSpPr>
        <p:spPr>
          <a:xfrm>
            <a:off x="4336195" y="5452879"/>
            <a:ext cx="3661123" cy="461665"/>
          </a:xfrm>
          <a:prstGeom prst="rect">
            <a:avLst/>
          </a:prstGeom>
          <a:noFill/>
        </p:spPr>
        <p:txBody>
          <a:bodyPr wrap="square" rtlCol="0">
            <a:spAutoFit/>
          </a:bodyPr>
          <a:lstStyle/>
          <a:p>
            <a:r>
              <a:rPr lang="it-IT" sz="2400" dirty="0">
                <a:latin typeface="Abadi" panose="020B0604020104020204" pitchFamily="34" charset="0"/>
              </a:rPr>
              <a:t>info@dielleconsultingsrl.it</a:t>
            </a:r>
          </a:p>
        </p:txBody>
      </p:sp>
      <p:pic>
        <p:nvPicPr>
          <p:cNvPr id="13" name="Elemento grafico 12" descr="Busta">
            <a:extLst>
              <a:ext uri="{FF2B5EF4-FFF2-40B4-BE49-F238E27FC236}">
                <a16:creationId xmlns:a16="http://schemas.microsoft.com/office/drawing/2014/main" id="{A3B2B2C4-6B61-4A29-BB61-68C8366B96E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528181" y="4465881"/>
            <a:ext cx="914400" cy="914400"/>
          </a:xfrm>
          <a:prstGeom prst="rect">
            <a:avLst/>
          </a:prstGeom>
        </p:spPr>
      </p:pic>
      <p:sp>
        <p:nvSpPr>
          <p:cNvPr id="19" name="Rettangolo con angoli arrotondati 18">
            <a:extLst>
              <a:ext uri="{FF2B5EF4-FFF2-40B4-BE49-F238E27FC236}">
                <a16:creationId xmlns:a16="http://schemas.microsoft.com/office/drawing/2014/main" id="{5CF7FB56-3E4C-4C2A-8755-3741F09967C3}"/>
              </a:ext>
            </a:extLst>
          </p:cNvPr>
          <p:cNvSpPr/>
          <p:nvPr/>
        </p:nvSpPr>
        <p:spPr>
          <a:xfrm>
            <a:off x="1992086" y="1957559"/>
            <a:ext cx="974560" cy="924626"/>
          </a:xfrm>
          <a:prstGeom prst="roundRect">
            <a:avLst/>
          </a:prstGeom>
          <a:noFill/>
          <a:ln w="539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Rettangolo con angoli arrotondati 19">
            <a:extLst>
              <a:ext uri="{FF2B5EF4-FFF2-40B4-BE49-F238E27FC236}">
                <a16:creationId xmlns:a16="http://schemas.microsoft.com/office/drawing/2014/main" id="{0A2B87F6-1AD5-4311-8585-805B91B59516}"/>
              </a:ext>
            </a:extLst>
          </p:cNvPr>
          <p:cNvSpPr/>
          <p:nvPr/>
        </p:nvSpPr>
        <p:spPr>
          <a:xfrm>
            <a:off x="8512740" y="1947333"/>
            <a:ext cx="974560" cy="924626"/>
          </a:xfrm>
          <a:prstGeom prst="roundRect">
            <a:avLst/>
          </a:prstGeom>
          <a:noFill/>
          <a:ln w="539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Rettangolo con angoli arrotondati 20">
            <a:extLst>
              <a:ext uri="{FF2B5EF4-FFF2-40B4-BE49-F238E27FC236}">
                <a16:creationId xmlns:a16="http://schemas.microsoft.com/office/drawing/2014/main" id="{3E947B92-B33F-45BC-AECC-87F2F859FDE2}"/>
              </a:ext>
            </a:extLst>
          </p:cNvPr>
          <p:cNvSpPr/>
          <p:nvPr/>
        </p:nvSpPr>
        <p:spPr>
          <a:xfrm>
            <a:off x="5498101" y="4455655"/>
            <a:ext cx="974560" cy="924626"/>
          </a:xfrm>
          <a:prstGeom prst="roundRect">
            <a:avLst/>
          </a:prstGeom>
          <a:noFill/>
          <a:ln w="539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542689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76827" y="0"/>
            <a:ext cx="9179859" cy="6858000"/>
          </a:xfrm>
          <a:prstGeom prst="rect">
            <a:avLst/>
          </a:prstGeom>
        </p:spPr>
      </p:pic>
      <p:sp>
        <p:nvSpPr>
          <p:cNvPr id="2" name="CasellaDiTesto 1">
            <a:extLst>
              <a:ext uri="{FF2B5EF4-FFF2-40B4-BE49-F238E27FC236}">
                <a16:creationId xmlns:a16="http://schemas.microsoft.com/office/drawing/2014/main" id="{C1F2FCD5-C737-4344-BA4C-71C15E5A2979}"/>
              </a:ext>
            </a:extLst>
          </p:cNvPr>
          <p:cNvSpPr txBox="1"/>
          <p:nvPr/>
        </p:nvSpPr>
        <p:spPr>
          <a:xfrm>
            <a:off x="1828800" y="1915886"/>
            <a:ext cx="8675914" cy="369332"/>
          </a:xfrm>
          <a:prstGeom prst="rect">
            <a:avLst/>
          </a:prstGeom>
          <a:noFill/>
        </p:spPr>
        <p:txBody>
          <a:bodyPr wrap="square" rtlCol="0">
            <a:spAutoFit/>
          </a:bodyPr>
          <a:lstStyle/>
          <a:p>
            <a:endParaRPr lang="it-IT" dirty="0"/>
          </a:p>
        </p:txBody>
      </p:sp>
      <p:pic>
        <p:nvPicPr>
          <p:cNvPr id="5" name="Immagine 4">
            <a:extLst>
              <a:ext uri="{FF2B5EF4-FFF2-40B4-BE49-F238E27FC236}">
                <a16:creationId xmlns:a16="http://schemas.microsoft.com/office/drawing/2014/main" id="{B28EEB22-46EF-43D3-8E8E-CD0E04BE0610}"/>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1524000" y="1122363"/>
            <a:ext cx="8695201" cy="4929260"/>
          </a:xfrm>
          <a:prstGeom prst="rect">
            <a:avLst/>
          </a:prstGeom>
        </p:spPr>
      </p:pic>
    </p:spTree>
    <p:extLst>
      <p:ext uri="{BB962C8B-B14F-4D97-AF65-F5344CB8AC3E}">
        <p14:creationId xmlns:p14="http://schemas.microsoft.com/office/powerpoint/2010/main" val="2399564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06070" y="313966"/>
            <a:ext cx="9179859" cy="6544034"/>
          </a:xfrm>
          <a:prstGeom prst="rect">
            <a:avLst/>
          </a:prstGeom>
        </p:spPr>
      </p:pic>
      <p:sp>
        <p:nvSpPr>
          <p:cNvPr id="2" name="Rettangolo 1">
            <a:extLst>
              <a:ext uri="{FF2B5EF4-FFF2-40B4-BE49-F238E27FC236}">
                <a16:creationId xmlns:a16="http://schemas.microsoft.com/office/drawing/2014/main" id="{B383B24D-8983-4A72-B3AF-6BFFF8E7DA24}"/>
              </a:ext>
            </a:extLst>
          </p:cNvPr>
          <p:cNvSpPr/>
          <p:nvPr/>
        </p:nvSpPr>
        <p:spPr>
          <a:xfrm>
            <a:off x="2653363" y="-27344272"/>
            <a:ext cx="6096000" cy="1754326"/>
          </a:xfrm>
          <a:prstGeom prst="rect">
            <a:avLst/>
          </a:prstGeom>
        </p:spPr>
        <p:txBody>
          <a:bodyPr>
            <a:spAutoFit/>
          </a:bodyPr>
          <a:lstStyle/>
          <a:p>
            <a:endParaRPr lang="it-IT" dirty="0"/>
          </a:p>
          <a:p>
            <a:endParaRPr lang="it-IT" dirty="0"/>
          </a:p>
          <a:p>
            <a:endParaRPr lang="it-IT" dirty="0"/>
          </a:p>
          <a:p>
            <a:endParaRPr lang="it-IT" dirty="0"/>
          </a:p>
          <a:p>
            <a:endParaRPr lang="it-IT" dirty="0"/>
          </a:p>
          <a:p>
            <a:endParaRPr lang="it-IT" dirty="0"/>
          </a:p>
        </p:txBody>
      </p:sp>
      <p:sp>
        <p:nvSpPr>
          <p:cNvPr id="3" name="Rectangle 1">
            <a:extLst>
              <a:ext uri="{FF2B5EF4-FFF2-40B4-BE49-F238E27FC236}">
                <a16:creationId xmlns:a16="http://schemas.microsoft.com/office/drawing/2014/main" id="{01D581F0-C1F0-42D9-ACDC-8FE1C2B141AF}"/>
              </a:ext>
            </a:extLst>
          </p:cNvPr>
          <p:cNvSpPr>
            <a:spLocks noChangeArrowheads="1"/>
          </p:cNvSpPr>
          <p:nvPr/>
        </p:nvSpPr>
        <p:spPr bwMode="auto">
          <a:xfrm>
            <a:off x="359229" y="2830286"/>
            <a:ext cx="11710851" cy="3270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1" u="none" strike="noStrike" cap="none" normalizeH="0" baseline="0" dirty="0">
                <a:ln>
                  <a:noFill/>
                </a:ln>
                <a:solidFill>
                  <a:schemeClr val="tx1"/>
                </a:solidFill>
                <a:effectLst/>
                <a:latin typeface="Arial" panose="020B0604020202020204" pitchFamily="34" charset="0"/>
              </a:rPr>
              <a:t> </a:t>
            </a:r>
            <a:r>
              <a:rPr lang="it-IT" altLang="it-IT" sz="2400" dirty="0">
                <a:latin typeface="Abadi" panose="020B0604020104020204" pitchFamily="34" charset="0"/>
              </a:rPr>
              <a:t>CAPO IV DELLE IPOTECHE </a:t>
            </a:r>
          </a:p>
          <a:p>
            <a:pPr marR="0" lvl="0" algn="l" defTabSz="914400" rtl="0" eaLnBrk="0" fontAlgn="base" latinLnBrk="0" hangingPunct="0">
              <a:lnSpc>
                <a:spcPct val="100000"/>
              </a:lnSpc>
              <a:spcBef>
                <a:spcPct val="0"/>
              </a:spcBef>
              <a:spcAft>
                <a:spcPct val="0"/>
              </a:spcAft>
              <a:buClrTx/>
              <a:buSzTx/>
              <a:tabLst/>
            </a:pPr>
            <a:endParaRPr lang="it-IT" altLang="it-IT" b="0" dirty="0">
              <a:latin typeface="Abadi" panose="020B0604020104020204" pitchFamily="34" charset="0"/>
            </a:endParaRPr>
          </a:p>
          <a:p>
            <a:pPr marR="0" lvl="0" algn="l" defTabSz="914400" rtl="0" eaLnBrk="0" fontAlgn="base" latinLnBrk="0" hangingPunct="0">
              <a:lnSpc>
                <a:spcPct val="100000"/>
              </a:lnSpc>
              <a:spcBef>
                <a:spcPct val="0"/>
              </a:spcBef>
              <a:spcAft>
                <a:spcPct val="0"/>
              </a:spcAft>
              <a:buClrTx/>
              <a:buSzTx/>
              <a:tabLst/>
            </a:pPr>
            <a:r>
              <a:rPr kumimoji="0" lang="it-IT" altLang="it-IT" sz="2800" i="1" u="sng" strike="noStrike" cap="none" normalizeH="0" baseline="0" dirty="0">
                <a:ln>
                  <a:noFill/>
                </a:ln>
                <a:solidFill>
                  <a:schemeClr val="tx1"/>
                </a:solidFill>
                <a:effectLst/>
                <a:latin typeface="Abadi" panose="020B0604020104020204" pitchFamily="34" charset="0"/>
              </a:rPr>
              <a:t>IPOTECA  </a:t>
            </a:r>
            <a:r>
              <a:rPr kumimoji="0" lang="it-IT" altLang="it-IT" sz="2800" i="0" u="none" strike="noStrike" cap="none" normalizeH="0" baseline="0" dirty="0">
                <a:ln>
                  <a:noFill/>
                </a:ln>
                <a:solidFill>
                  <a:schemeClr val="tx1"/>
                </a:solidFill>
                <a:effectLst/>
                <a:latin typeface="Abadi" panose="020B0604020104020204" pitchFamily="34" charset="0"/>
              </a:rPr>
              <a:t>art. 2808 C.C. «l’ipoteca attribuisce al creditore il diritto di espropriare, anche in confronto del terzo acquirente, i beni vincolati a garanzia del suo credito e di essere soddisfatto con preferenza sul prezzo ricavato dall’espropriazione.»</a:t>
            </a:r>
            <a:endParaRPr kumimoji="0" lang="it-IT" altLang="it-IT" sz="1800" i="0" u="none" strike="noStrike" cap="none" normalizeH="0" baseline="0" dirty="0">
              <a:ln>
                <a:noFill/>
              </a:ln>
              <a:solidFill>
                <a:schemeClr val="tx1"/>
              </a:solidFill>
              <a:effectLst/>
              <a:latin typeface="Abadi" panose="020B0604020104020204" pitchFamily="34" charset="0"/>
            </a:endParaRPr>
          </a:p>
          <a:p>
            <a:pPr marR="0" lvl="0" algn="l" defTabSz="914400" rtl="0" eaLnBrk="0" fontAlgn="base" latinLnBrk="0" hangingPunct="0">
              <a:lnSpc>
                <a:spcPct val="100000"/>
              </a:lnSpc>
              <a:spcBef>
                <a:spcPct val="0"/>
              </a:spcBef>
              <a:spcAft>
                <a:spcPct val="0"/>
              </a:spcAft>
              <a:buClrTx/>
              <a:buSzTx/>
              <a:tabLst/>
            </a:pPr>
            <a:endParaRPr lang="it-IT" altLang="it-IT" dirty="0">
              <a:latin typeface="Abadi" panose="020B0604020104020204" pitchFamily="34" charset="0"/>
            </a:endParaRPr>
          </a:p>
          <a:p>
            <a:pPr marR="0" lvl="0" algn="l" defTabSz="914400" rtl="0" eaLnBrk="0" fontAlgn="base" latinLnBrk="0" hangingPunct="0">
              <a:lnSpc>
                <a:spcPct val="100000"/>
              </a:lnSpc>
              <a:spcBef>
                <a:spcPct val="0"/>
              </a:spcBef>
              <a:spcAft>
                <a:spcPct val="0"/>
              </a:spcAft>
              <a:buClrTx/>
              <a:buSzTx/>
              <a:tabLst/>
            </a:pPr>
            <a:endParaRPr lang="it-IT" altLang="it-IT" b="0" dirty="0">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endParaRPr lang="it-IT" altLang="it-IT" b="0" dirty="0">
              <a:latin typeface="Arial" panose="020B0604020202020204" pitchFamily="34" charset="0"/>
            </a:endParaRPr>
          </a:p>
        </p:txBody>
      </p:sp>
    </p:spTree>
    <p:extLst>
      <p:ext uri="{BB962C8B-B14F-4D97-AF65-F5344CB8AC3E}">
        <p14:creationId xmlns:p14="http://schemas.microsoft.com/office/powerpoint/2010/main" val="893534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06070" y="313966"/>
            <a:ext cx="9179859" cy="6544034"/>
          </a:xfrm>
          <a:prstGeom prst="rect">
            <a:avLst/>
          </a:prstGeom>
        </p:spPr>
      </p:pic>
      <p:sp>
        <p:nvSpPr>
          <p:cNvPr id="2" name="Rettangolo 1">
            <a:extLst>
              <a:ext uri="{FF2B5EF4-FFF2-40B4-BE49-F238E27FC236}">
                <a16:creationId xmlns:a16="http://schemas.microsoft.com/office/drawing/2014/main" id="{B383B24D-8983-4A72-B3AF-6BFFF8E7DA24}"/>
              </a:ext>
            </a:extLst>
          </p:cNvPr>
          <p:cNvSpPr/>
          <p:nvPr/>
        </p:nvSpPr>
        <p:spPr>
          <a:xfrm>
            <a:off x="2653363" y="-27344272"/>
            <a:ext cx="6096000" cy="1754326"/>
          </a:xfrm>
          <a:prstGeom prst="rect">
            <a:avLst/>
          </a:prstGeom>
        </p:spPr>
        <p:txBody>
          <a:bodyPr>
            <a:spAutoFit/>
          </a:bodyPr>
          <a:lstStyle/>
          <a:p>
            <a:endParaRPr lang="it-IT" dirty="0"/>
          </a:p>
          <a:p>
            <a:endParaRPr lang="it-IT" dirty="0"/>
          </a:p>
          <a:p>
            <a:endParaRPr lang="it-IT" dirty="0"/>
          </a:p>
          <a:p>
            <a:endParaRPr lang="it-IT" dirty="0"/>
          </a:p>
          <a:p>
            <a:endParaRPr lang="it-IT" dirty="0"/>
          </a:p>
          <a:p>
            <a:endParaRPr lang="it-IT" dirty="0"/>
          </a:p>
        </p:txBody>
      </p:sp>
      <p:sp>
        <p:nvSpPr>
          <p:cNvPr id="3" name="Rectangle 1">
            <a:extLst>
              <a:ext uri="{FF2B5EF4-FFF2-40B4-BE49-F238E27FC236}">
                <a16:creationId xmlns:a16="http://schemas.microsoft.com/office/drawing/2014/main" id="{01D581F0-C1F0-42D9-ACDC-8FE1C2B141AF}"/>
              </a:ext>
            </a:extLst>
          </p:cNvPr>
          <p:cNvSpPr>
            <a:spLocks noChangeArrowheads="1"/>
          </p:cNvSpPr>
          <p:nvPr/>
        </p:nvSpPr>
        <p:spPr bwMode="auto">
          <a:xfrm>
            <a:off x="239486" y="1060610"/>
            <a:ext cx="11710851" cy="443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it-IT" altLang="it-IT" sz="4000" b="0" dirty="0">
                <a:solidFill>
                  <a:srgbClr val="7030A0"/>
                </a:solidFill>
                <a:latin typeface="Abadi" panose="020B0604020104020204" pitchFamily="34" charset="0"/>
              </a:rPr>
              <a:t>IPOTECA</a:t>
            </a:r>
          </a:p>
          <a:p>
            <a:pPr marL="0" marR="0" lvl="0" indent="0" algn="l" defTabSz="914400" rtl="0" eaLnBrk="0" fontAlgn="base" latinLnBrk="0" hangingPunct="0">
              <a:lnSpc>
                <a:spcPct val="100000"/>
              </a:lnSpc>
              <a:spcBef>
                <a:spcPct val="0"/>
              </a:spcBef>
              <a:spcAft>
                <a:spcPct val="0"/>
              </a:spcAft>
              <a:buClrTx/>
              <a:buSzTx/>
              <a:buFontTx/>
              <a:buNone/>
              <a:tabLst/>
            </a:pPr>
            <a:endParaRPr lang="it-IT" altLang="it-IT" dirty="0">
              <a:latin typeface="Abadi" panose="020B06040201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it-IT" altLang="it-IT" sz="2800" dirty="0">
              <a:latin typeface="Abadi" panose="020B0604020104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lang="it-IT" altLang="it-IT" sz="2800" b="0" dirty="0">
                <a:latin typeface="Abadi" panose="020B0604020104020204" pitchFamily="34" charset="0"/>
              </a:rPr>
              <a:t>	 VOLONTARIA</a:t>
            </a:r>
          </a:p>
          <a:p>
            <a:pPr marL="0" marR="0" lvl="0" indent="0" defTabSz="914400" rtl="0" eaLnBrk="0" fontAlgn="base" latinLnBrk="0" hangingPunct="0">
              <a:lnSpc>
                <a:spcPct val="100000"/>
              </a:lnSpc>
              <a:spcBef>
                <a:spcPct val="0"/>
              </a:spcBef>
              <a:spcAft>
                <a:spcPct val="0"/>
              </a:spcAft>
              <a:buClrTx/>
              <a:buSzTx/>
              <a:buFontTx/>
              <a:buNone/>
              <a:tabLst/>
            </a:pPr>
            <a:endParaRPr lang="it-IT" altLang="it-IT" sz="2800" b="0" dirty="0">
              <a:latin typeface="Abadi" panose="020B0604020104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it-IT" altLang="it-IT" sz="2800" dirty="0">
              <a:latin typeface="Abadi" panose="020B0604020104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lang="it-IT" altLang="it-IT" sz="2800" b="0" dirty="0">
                <a:latin typeface="Abadi" panose="020B0604020104020204" pitchFamily="34" charset="0"/>
              </a:rPr>
              <a:t>	 LEGALE</a:t>
            </a:r>
          </a:p>
          <a:p>
            <a:pPr marL="0" marR="0" lvl="0" indent="0" defTabSz="914400" rtl="0" eaLnBrk="0" fontAlgn="base" latinLnBrk="0" hangingPunct="0">
              <a:lnSpc>
                <a:spcPct val="100000"/>
              </a:lnSpc>
              <a:spcBef>
                <a:spcPct val="0"/>
              </a:spcBef>
              <a:spcAft>
                <a:spcPct val="0"/>
              </a:spcAft>
              <a:buClrTx/>
              <a:buSzTx/>
              <a:buFontTx/>
              <a:buNone/>
              <a:tabLst/>
            </a:pPr>
            <a:endParaRPr lang="it-IT" altLang="it-IT" sz="2800" b="0" dirty="0">
              <a:latin typeface="Abadi" panose="020B0604020104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it-IT" altLang="it-IT" sz="2800" dirty="0">
              <a:latin typeface="Abadi" panose="020B0604020104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lang="it-IT" altLang="it-IT" sz="2800" b="0" dirty="0">
                <a:latin typeface="Abadi" panose="020B0604020104020204" pitchFamily="34" charset="0"/>
              </a:rPr>
              <a:t>	 GIUDIZIALE</a:t>
            </a:r>
          </a:p>
        </p:txBody>
      </p:sp>
      <p:pic>
        <p:nvPicPr>
          <p:cNvPr id="7" name="Elemento grafico 6" descr="Freccia leggermente curva">
            <a:extLst>
              <a:ext uri="{FF2B5EF4-FFF2-40B4-BE49-F238E27FC236}">
                <a16:creationId xmlns:a16="http://schemas.microsoft.com/office/drawing/2014/main" id="{D6EDF7D2-0B46-4AF9-923C-10BCB37860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8493" y="2258675"/>
            <a:ext cx="914400" cy="914400"/>
          </a:xfrm>
          <a:prstGeom prst="rect">
            <a:avLst/>
          </a:prstGeom>
        </p:spPr>
      </p:pic>
      <p:pic>
        <p:nvPicPr>
          <p:cNvPr id="8" name="Elemento grafico 7" descr="Freccia leggermente curva">
            <a:extLst>
              <a:ext uri="{FF2B5EF4-FFF2-40B4-BE49-F238E27FC236}">
                <a16:creationId xmlns:a16="http://schemas.microsoft.com/office/drawing/2014/main" id="{BA53F026-7DD8-4DDC-928D-359974262EA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8493" y="3546397"/>
            <a:ext cx="914400" cy="914400"/>
          </a:xfrm>
          <a:prstGeom prst="rect">
            <a:avLst/>
          </a:prstGeom>
        </p:spPr>
      </p:pic>
      <p:pic>
        <p:nvPicPr>
          <p:cNvPr id="10" name="Elemento grafico 9" descr="Freccia leggermente curva">
            <a:extLst>
              <a:ext uri="{FF2B5EF4-FFF2-40B4-BE49-F238E27FC236}">
                <a16:creationId xmlns:a16="http://schemas.microsoft.com/office/drawing/2014/main" id="{8000ACF8-90D1-4DE4-AB27-AF41709681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8493" y="4763251"/>
            <a:ext cx="914400" cy="914400"/>
          </a:xfrm>
          <a:prstGeom prst="rect">
            <a:avLst/>
          </a:prstGeom>
        </p:spPr>
      </p:pic>
    </p:spTree>
    <p:extLst>
      <p:ext uri="{BB962C8B-B14F-4D97-AF65-F5344CB8AC3E}">
        <p14:creationId xmlns:p14="http://schemas.microsoft.com/office/powerpoint/2010/main" val="1968220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 calcmode="lin" valueType="num">
                                      <p:cBhvr additive="base">
                                        <p:cTn id="1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06070" y="96252"/>
            <a:ext cx="9179859" cy="6663777"/>
          </a:xfrm>
          <a:prstGeom prst="rect">
            <a:avLst/>
          </a:prstGeom>
        </p:spPr>
      </p:pic>
      <p:sp>
        <p:nvSpPr>
          <p:cNvPr id="2" name="Rettangolo 1">
            <a:extLst>
              <a:ext uri="{FF2B5EF4-FFF2-40B4-BE49-F238E27FC236}">
                <a16:creationId xmlns:a16="http://schemas.microsoft.com/office/drawing/2014/main" id="{B383B24D-8983-4A72-B3AF-6BFFF8E7DA24}"/>
              </a:ext>
            </a:extLst>
          </p:cNvPr>
          <p:cNvSpPr/>
          <p:nvPr/>
        </p:nvSpPr>
        <p:spPr>
          <a:xfrm>
            <a:off x="2653363" y="-27344272"/>
            <a:ext cx="6096000" cy="1754326"/>
          </a:xfrm>
          <a:prstGeom prst="rect">
            <a:avLst/>
          </a:prstGeom>
        </p:spPr>
        <p:txBody>
          <a:bodyPr>
            <a:spAutoFit/>
          </a:bodyPr>
          <a:lstStyle/>
          <a:p>
            <a:endParaRPr lang="it-IT" dirty="0"/>
          </a:p>
          <a:p>
            <a:endParaRPr lang="it-IT" dirty="0"/>
          </a:p>
          <a:p>
            <a:endParaRPr lang="it-IT" dirty="0"/>
          </a:p>
          <a:p>
            <a:endParaRPr lang="it-IT" dirty="0"/>
          </a:p>
          <a:p>
            <a:endParaRPr lang="it-IT" dirty="0"/>
          </a:p>
          <a:p>
            <a:endParaRPr lang="it-IT" dirty="0"/>
          </a:p>
        </p:txBody>
      </p:sp>
      <p:sp>
        <p:nvSpPr>
          <p:cNvPr id="3" name="Rectangle 1">
            <a:extLst>
              <a:ext uri="{FF2B5EF4-FFF2-40B4-BE49-F238E27FC236}">
                <a16:creationId xmlns:a16="http://schemas.microsoft.com/office/drawing/2014/main" id="{01D581F0-C1F0-42D9-ACDC-8FE1C2B141AF}"/>
              </a:ext>
            </a:extLst>
          </p:cNvPr>
          <p:cNvSpPr>
            <a:spLocks noChangeArrowheads="1"/>
          </p:cNvSpPr>
          <p:nvPr/>
        </p:nvSpPr>
        <p:spPr bwMode="auto">
          <a:xfrm>
            <a:off x="960180" y="1709371"/>
            <a:ext cx="10097466" cy="363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it-IT" altLang="it-IT" sz="1800" b="0" i="1" u="none" strike="noStrike" cap="none" normalizeH="0" baseline="0" dirty="0">
                <a:ln>
                  <a:noFill/>
                </a:ln>
                <a:solidFill>
                  <a:schemeClr val="tx1"/>
                </a:solidFill>
                <a:effectLst/>
                <a:latin typeface="Abadi" panose="020B0604020104020204" pitchFamily="34" charset="0"/>
              </a:rPr>
              <a:t> </a:t>
            </a:r>
            <a:r>
              <a:rPr lang="it-IT" altLang="it-IT" sz="3200" dirty="0">
                <a:latin typeface="Abadi" panose="020B0604020104020204" pitchFamily="34" charset="0"/>
              </a:rPr>
              <a:t>LIBRO QUARTO: DELLE OBBLIGAZIONI</a:t>
            </a:r>
          </a:p>
          <a:p>
            <a:pPr eaLnBrk="0" fontAlgn="base" hangingPunct="0">
              <a:spcBef>
                <a:spcPct val="0"/>
              </a:spcBef>
              <a:spcAft>
                <a:spcPct val="0"/>
              </a:spcAft>
            </a:pPr>
            <a:r>
              <a:rPr lang="it-IT" altLang="it-IT" sz="3200" dirty="0">
                <a:latin typeface="Abadi" panose="020B0604020104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it-IT" altLang="it-IT" sz="2400" dirty="0">
                <a:latin typeface="Abadi" panose="020B0604020104020204" pitchFamily="34" charset="0"/>
              </a:rPr>
              <a:t>CAPO XXII DELLA FIDEJUSSIONE</a:t>
            </a:r>
          </a:p>
          <a:p>
            <a:pPr marL="0" marR="0" lvl="0" indent="0" algn="l" defTabSz="914400" rtl="0" eaLnBrk="0" fontAlgn="base" latinLnBrk="0" hangingPunct="0">
              <a:lnSpc>
                <a:spcPct val="100000"/>
              </a:lnSpc>
              <a:spcBef>
                <a:spcPct val="0"/>
              </a:spcBef>
              <a:spcAft>
                <a:spcPct val="0"/>
              </a:spcAft>
              <a:buClrTx/>
              <a:buSzTx/>
              <a:buFontTx/>
              <a:buNone/>
              <a:tabLst/>
            </a:pPr>
            <a:endParaRPr lang="it-IT" altLang="it-IT" sz="2400" b="1" dirty="0">
              <a:latin typeface="Abadi" panose="020B0604020104020204" pitchFamily="34" charset="0"/>
            </a:endParaRPr>
          </a:p>
          <a:p>
            <a:pPr marR="0" lvl="0" algn="l" defTabSz="914400" rtl="0" eaLnBrk="0" fontAlgn="base" latinLnBrk="0" hangingPunct="0">
              <a:lnSpc>
                <a:spcPct val="100000"/>
              </a:lnSpc>
              <a:spcBef>
                <a:spcPct val="0"/>
              </a:spcBef>
              <a:spcAft>
                <a:spcPct val="0"/>
              </a:spcAft>
              <a:buClrTx/>
              <a:buSzTx/>
              <a:tabLst/>
            </a:pPr>
            <a:r>
              <a:rPr kumimoji="0" lang="it-IT" altLang="it-IT" sz="2800" i="1" u="none" strike="noStrike" cap="none" normalizeH="0" baseline="0" dirty="0">
                <a:ln>
                  <a:noFill/>
                </a:ln>
                <a:solidFill>
                  <a:schemeClr val="tx1"/>
                </a:solidFill>
                <a:effectLst/>
                <a:latin typeface="Abadi" panose="020B0604020104020204" pitchFamily="34" charset="0"/>
              </a:rPr>
              <a:t>FIDEJUSSIONE</a:t>
            </a:r>
            <a:r>
              <a:rPr kumimoji="0" lang="it-IT" altLang="it-IT" sz="2800" u="none" strike="noStrike" cap="none" normalizeH="0" baseline="0" dirty="0">
                <a:ln>
                  <a:noFill/>
                </a:ln>
                <a:solidFill>
                  <a:schemeClr val="tx1"/>
                </a:solidFill>
                <a:effectLst/>
                <a:latin typeface="Abadi" panose="020B0604020104020204" pitchFamily="34" charset="0"/>
              </a:rPr>
              <a:t> art. 1936 C.C. « </a:t>
            </a:r>
            <a:r>
              <a:rPr kumimoji="0" lang="it-IT" altLang="it-IT" sz="2800" u="none" strike="noStrike" cap="none" normalizeH="0" baseline="0" dirty="0" err="1">
                <a:ln>
                  <a:noFill/>
                </a:ln>
                <a:solidFill>
                  <a:schemeClr val="tx1"/>
                </a:solidFill>
                <a:effectLst/>
                <a:latin typeface="Abadi" panose="020B0604020104020204" pitchFamily="34" charset="0"/>
              </a:rPr>
              <a:t>e’</a:t>
            </a:r>
            <a:r>
              <a:rPr kumimoji="0" lang="it-IT" altLang="it-IT" sz="2800" u="none" strike="noStrike" cap="none" normalizeH="0" baseline="0" dirty="0">
                <a:ln>
                  <a:noFill/>
                </a:ln>
                <a:solidFill>
                  <a:schemeClr val="tx1"/>
                </a:solidFill>
                <a:effectLst/>
                <a:latin typeface="Abadi" panose="020B0604020104020204" pitchFamily="34" charset="0"/>
              </a:rPr>
              <a:t> </a:t>
            </a:r>
            <a:r>
              <a:rPr kumimoji="0" lang="it-IT" altLang="it-IT" sz="2800" u="none" strike="noStrike" cap="none" normalizeH="0" baseline="0" dirty="0" err="1">
                <a:ln>
                  <a:noFill/>
                </a:ln>
                <a:solidFill>
                  <a:schemeClr val="tx1"/>
                </a:solidFill>
                <a:effectLst/>
                <a:latin typeface="Abadi" panose="020B0604020104020204" pitchFamily="34" charset="0"/>
              </a:rPr>
              <a:t>fidejussore</a:t>
            </a:r>
            <a:r>
              <a:rPr kumimoji="0" lang="it-IT" altLang="it-IT" sz="2800" u="none" strike="noStrike" cap="none" normalizeH="0" baseline="0" dirty="0">
                <a:ln>
                  <a:noFill/>
                </a:ln>
                <a:solidFill>
                  <a:schemeClr val="tx1"/>
                </a:solidFill>
                <a:effectLst/>
                <a:latin typeface="Abadi" panose="020B0604020104020204" pitchFamily="34" charset="0"/>
              </a:rPr>
              <a:t> colui che, obbligandosi personalmente verso il creditore, garantisce l’adempimento di un’obbligazione altrui».</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it-IT" altLang="it-IT" dirty="0">
              <a:latin typeface="Abadi" panose="020B0604020104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it-IT" altLang="it-IT" sz="160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93299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06070" y="96252"/>
            <a:ext cx="9179859" cy="6663777"/>
          </a:xfrm>
          <a:prstGeom prst="rect">
            <a:avLst/>
          </a:prstGeom>
        </p:spPr>
      </p:pic>
      <p:sp>
        <p:nvSpPr>
          <p:cNvPr id="2" name="Rettangolo 1">
            <a:extLst>
              <a:ext uri="{FF2B5EF4-FFF2-40B4-BE49-F238E27FC236}">
                <a16:creationId xmlns:a16="http://schemas.microsoft.com/office/drawing/2014/main" id="{B383B24D-8983-4A72-B3AF-6BFFF8E7DA24}"/>
              </a:ext>
            </a:extLst>
          </p:cNvPr>
          <p:cNvSpPr/>
          <p:nvPr/>
        </p:nvSpPr>
        <p:spPr>
          <a:xfrm>
            <a:off x="2653363" y="-27344272"/>
            <a:ext cx="6096000" cy="1754326"/>
          </a:xfrm>
          <a:prstGeom prst="rect">
            <a:avLst/>
          </a:prstGeom>
        </p:spPr>
        <p:txBody>
          <a:bodyPr>
            <a:spAutoFit/>
          </a:bodyPr>
          <a:lstStyle/>
          <a:p>
            <a:endParaRPr lang="it-IT" dirty="0"/>
          </a:p>
          <a:p>
            <a:endParaRPr lang="it-IT" dirty="0"/>
          </a:p>
          <a:p>
            <a:endParaRPr lang="it-IT" dirty="0"/>
          </a:p>
          <a:p>
            <a:endParaRPr lang="it-IT" dirty="0"/>
          </a:p>
          <a:p>
            <a:endParaRPr lang="it-IT" dirty="0"/>
          </a:p>
          <a:p>
            <a:endParaRPr lang="it-IT" dirty="0"/>
          </a:p>
        </p:txBody>
      </p:sp>
      <p:sp>
        <p:nvSpPr>
          <p:cNvPr id="3" name="Rectangle 1">
            <a:extLst>
              <a:ext uri="{FF2B5EF4-FFF2-40B4-BE49-F238E27FC236}">
                <a16:creationId xmlns:a16="http://schemas.microsoft.com/office/drawing/2014/main" id="{01D581F0-C1F0-42D9-ACDC-8FE1C2B141AF}"/>
              </a:ext>
            </a:extLst>
          </p:cNvPr>
          <p:cNvSpPr>
            <a:spLocks noChangeArrowheads="1"/>
          </p:cNvSpPr>
          <p:nvPr/>
        </p:nvSpPr>
        <p:spPr bwMode="auto">
          <a:xfrm>
            <a:off x="1047266" y="1240011"/>
            <a:ext cx="10097466" cy="4570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it-IT" altLang="it-IT" sz="1800" b="0" i="1" u="none" strike="noStrike" cap="none" normalizeH="0" baseline="0" dirty="0">
                <a:ln>
                  <a:noFill/>
                </a:ln>
                <a:solidFill>
                  <a:schemeClr val="tx1"/>
                </a:solidFill>
                <a:effectLst/>
                <a:latin typeface="Arial" panose="020B0604020202020204" pitchFamily="34" charset="0"/>
              </a:rPr>
              <a:t>  </a:t>
            </a:r>
            <a:r>
              <a:rPr kumimoji="0" lang="it-IT" altLang="it-IT" sz="6700" b="0" i="1" u="none" strike="noStrike" cap="none" normalizeH="0" baseline="0" dirty="0">
                <a:ln>
                  <a:noFill/>
                </a:ln>
                <a:solidFill>
                  <a:schemeClr val="tx1"/>
                </a:solidFill>
                <a:effectLst/>
                <a:latin typeface="Arial" panose="020B0604020202020204" pitchFamily="34" charset="0"/>
              </a:rPr>
              <a:t>   </a:t>
            </a:r>
            <a:endParaRPr lang="it-IT" altLang="it-IT" dirty="0">
              <a:latin typeface="Abadi" panose="020B0604020104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it-IT" altLang="it-IT" dirty="0">
              <a:latin typeface="Abadi" panose="020B0604020104020204" pitchFamily="34" charset="0"/>
            </a:endParaRPr>
          </a:p>
          <a:p>
            <a:pPr marR="0" lvl="0" algn="ctr" defTabSz="914400" rtl="0" eaLnBrk="0" fontAlgn="base" latinLnBrk="0" hangingPunct="0">
              <a:lnSpc>
                <a:spcPct val="100000"/>
              </a:lnSpc>
              <a:spcBef>
                <a:spcPct val="0"/>
              </a:spcBef>
              <a:spcAft>
                <a:spcPct val="0"/>
              </a:spcAft>
              <a:buClrTx/>
              <a:buSzTx/>
              <a:tabLst/>
            </a:pPr>
            <a:r>
              <a:rPr kumimoji="0" lang="it-IT" altLang="it-IT" sz="3200" u="none" strike="noStrike" cap="none" normalizeH="0" baseline="0" dirty="0">
                <a:ln>
                  <a:noFill/>
                </a:ln>
                <a:solidFill>
                  <a:srgbClr val="7030A0"/>
                </a:solidFill>
                <a:effectLst/>
                <a:latin typeface="Abadi" panose="020B0604020104020204" pitchFamily="34" charset="0"/>
              </a:rPr>
              <a:t>FIDEJUSSIONE BANCARIA</a:t>
            </a:r>
          </a:p>
          <a:p>
            <a:pPr marR="0" lvl="0" algn="ctr" defTabSz="914400" rtl="0" eaLnBrk="0" fontAlgn="base" latinLnBrk="0" hangingPunct="0">
              <a:lnSpc>
                <a:spcPct val="100000"/>
              </a:lnSpc>
              <a:spcBef>
                <a:spcPct val="0"/>
              </a:spcBef>
              <a:spcAft>
                <a:spcPct val="0"/>
              </a:spcAft>
              <a:buClrTx/>
              <a:buSzTx/>
              <a:tabLst/>
            </a:pPr>
            <a:r>
              <a:rPr kumimoji="0" lang="it-IT" altLang="it-IT" sz="3200" u="none" strike="noStrike" cap="none" normalizeH="0" baseline="0" dirty="0">
                <a:ln>
                  <a:noFill/>
                </a:ln>
                <a:solidFill>
                  <a:srgbClr val="7030A0"/>
                </a:solidFill>
                <a:effectLst/>
                <a:latin typeface="Abadi" panose="020B0604020104020204" pitchFamily="34" charset="0"/>
              </a:rPr>
              <a:t>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it-IT" altLang="it-IT" dirty="0">
              <a:latin typeface="Abadi" panose="020B0604020104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it-IT" altLang="it-IT" sz="3600" u="none" strike="noStrike" cap="none" normalizeH="0" baseline="0" dirty="0">
                <a:ln>
                  <a:noFill/>
                </a:ln>
                <a:solidFill>
                  <a:schemeClr val="tx1"/>
                </a:solidFill>
                <a:effectLst/>
                <a:latin typeface="Abadi" panose="020B0604020104020204" pitchFamily="34" charset="0"/>
              </a:rPr>
              <a:t>OMNIBUS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it-IT" altLang="it-IT" sz="3600" u="none" strike="noStrike" cap="none" normalizeH="0" baseline="0" dirty="0">
              <a:ln>
                <a:noFill/>
              </a:ln>
              <a:solidFill>
                <a:schemeClr val="tx1"/>
              </a:solidFill>
              <a:effectLst/>
              <a:latin typeface="Abadi" panose="020B0604020104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it-IT" altLang="it-IT" sz="3600" dirty="0">
                <a:latin typeface="Abadi" panose="020B0604020104020204" pitchFamily="34" charset="0"/>
              </a:rPr>
              <a:t>SPECIFICA</a:t>
            </a:r>
            <a:endParaRPr kumimoji="0" lang="it-IT" altLang="it-IT" sz="3600" u="none" strike="noStrike" cap="none" normalizeH="0" baseline="0" dirty="0">
              <a:ln>
                <a:noFill/>
              </a:ln>
              <a:solidFill>
                <a:schemeClr val="tx1"/>
              </a:solidFill>
              <a:effectLst/>
              <a:latin typeface="Abadi" panose="020B0604020104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it-IT" altLang="it-IT" sz="160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48348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06070" y="96252"/>
            <a:ext cx="9179859" cy="6663777"/>
          </a:xfrm>
          <a:prstGeom prst="rect">
            <a:avLst/>
          </a:prstGeom>
        </p:spPr>
      </p:pic>
      <p:sp>
        <p:nvSpPr>
          <p:cNvPr id="2" name="Rettangolo 1">
            <a:extLst>
              <a:ext uri="{FF2B5EF4-FFF2-40B4-BE49-F238E27FC236}">
                <a16:creationId xmlns:a16="http://schemas.microsoft.com/office/drawing/2014/main" id="{B383B24D-8983-4A72-B3AF-6BFFF8E7DA24}"/>
              </a:ext>
            </a:extLst>
          </p:cNvPr>
          <p:cNvSpPr/>
          <p:nvPr/>
        </p:nvSpPr>
        <p:spPr>
          <a:xfrm>
            <a:off x="2653363" y="-27344272"/>
            <a:ext cx="6096000" cy="1754326"/>
          </a:xfrm>
          <a:prstGeom prst="rect">
            <a:avLst/>
          </a:prstGeom>
        </p:spPr>
        <p:txBody>
          <a:bodyPr>
            <a:spAutoFit/>
          </a:bodyPr>
          <a:lstStyle/>
          <a:p>
            <a:endParaRPr lang="it-IT" dirty="0"/>
          </a:p>
          <a:p>
            <a:endParaRPr lang="it-IT" dirty="0"/>
          </a:p>
          <a:p>
            <a:endParaRPr lang="it-IT" dirty="0"/>
          </a:p>
          <a:p>
            <a:endParaRPr lang="it-IT" dirty="0"/>
          </a:p>
          <a:p>
            <a:endParaRPr lang="it-IT" dirty="0"/>
          </a:p>
          <a:p>
            <a:endParaRPr lang="it-IT" dirty="0"/>
          </a:p>
        </p:txBody>
      </p:sp>
      <p:sp>
        <p:nvSpPr>
          <p:cNvPr id="3" name="Rectangle 1">
            <a:extLst>
              <a:ext uri="{FF2B5EF4-FFF2-40B4-BE49-F238E27FC236}">
                <a16:creationId xmlns:a16="http://schemas.microsoft.com/office/drawing/2014/main" id="{01D581F0-C1F0-42D9-ACDC-8FE1C2B141AF}"/>
              </a:ext>
            </a:extLst>
          </p:cNvPr>
          <p:cNvSpPr>
            <a:spLocks noChangeArrowheads="1"/>
          </p:cNvSpPr>
          <p:nvPr/>
        </p:nvSpPr>
        <p:spPr bwMode="auto">
          <a:xfrm>
            <a:off x="1047266" y="793735"/>
            <a:ext cx="10097466" cy="5463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it-IT" altLang="it-IT" sz="1800" b="0" i="1" u="none" strike="noStrike" cap="none" normalizeH="0" baseline="0" dirty="0">
                <a:ln>
                  <a:noFill/>
                </a:ln>
                <a:solidFill>
                  <a:schemeClr val="tx1"/>
                </a:solidFill>
                <a:effectLst/>
                <a:latin typeface="Arial" panose="020B0604020202020204" pitchFamily="34" charset="0"/>
              </a:rPr>
              <a:t>  </a:t>
            </a:r>
            <a:r>
              <a:rPr kumimoji="0" lang="it-IT" altLang="it-IT" sz="6700" b="0" i="1" u="none" strike="noStrike" cap="none" normalizeH="0" baseline="0" dirty="0">
                <a:ln>
                  <a:noFill/>
                </a:ln>
                <a:solidFill>
                  <a:schemeClr val="tx1"/>
                </a:solidFill>
                <a:effectLst/>
                <a:latin typeface="Arial" panose="020B0604020202020204" pitchFamily="34" charset="0"/>
              </a:rPr>
              <a:t>   </a:t>
            </a:r>
            <a:endParaRPr lang="it-IT" altLang="it-IT" dirty="0">
              <a:latin typeface="Abadi" panose="020B0604020104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it-IT" altLang="it-IT" dirty="0">
              <a:latin typeface="Abadi" panose="020B0604020104020204" pitchFamily="34" charset="0"/>
            </a:endParaRPr>
          </a:p>
          <a:p>
            <a:r>
              <a:rPr lang="it-IT" sz="2400" dirty="0">
                <a:latin typeface="Abadi" panose="020B0604020104020204" pitchFamily="34" charset="0"/>
              </a:rPr>
              <a:t>La </a:t>
            </a:r>
            <a:r>
              <a:rPr lang="it-IT" sz="2400" b="1" dirty="0">
                <a:latin typeface="Abadi" panose="020B0604020104020204" pitchFamily="34" charset="0"/>
              </a:rPr>
              <a:t>fideiussione</a:t>
            </a:r>
            <a:r>
              <a:rPr lang="it-IT" sz="2400" dirty="0">
                <a:latin typeface="Abadi" panose="020B0604020104020204" pitchFamily="34" charset="0"/>
              </a:rPr>
              <a:t> </a:t>
            </a:r>
            <a:r>
              <a:rPr lang="it-IT" sz="3200" dirty="0">
                <a:latin typeface="Abadi" panose="020B0604020104020204" pitchFamily="34" charset="0"/>
              </a:rPr>
              <a:t>è il contratto mediante il quale una persona (fideiussore) garantisce, con il proprio patrimonio l’adempimento di un’obbligazione contratta da altra persona.</a:t>
            </a:r>
          </a:p>
          <a:p>
            <a:r>
              <a:rPr lang="it-IT" sz="2400" dirty="0">
                <a:latin typeface="Abadi" panose="020B0604020104020204" pitchFamily="34" charset="0"/>
              </a:rPr>
              <a:t>Questa è la più classica delle definizioni che si possono dare per la </a:t>
            </a:r>
            <a:r>
              <a:rPr lang="it-IT" sz="2400" b="1" dirty="0">
                <a:latin typeface="Abadi" panose="020B0604020104020204" pitchFamily="34" charset="0"/>
              </a:rPr>
              <a:t>fideiussione bancaria</a:t>
            </a:r>
            <a:r>
              <a:rPr lang="it-IT" sz="2400" dirty="0">
                <a:latin typeface="Abadi" panose="020B0604020104020204" pitchFamily="34" charset="0"/>
              </a:rPr>
              <a:t>.</a:t>
            </a:r>
          </a:p>
          <a:p>
            <a:r>
              <a:rPr lang="it-IT" sz="2400" dirty="0">
                <a:latin typeface="Abadi" panose="020B0604020104020204" pitchFamily="34" charset="0"/>
              </a:rPr>
              <a:t>Si dovrà stipulare un contratto di fideiussione in differenti casi, ma lo scopo sarà sempre lo stesso: avere una </a:t>
            </a:r>
            <a:r>
              <a:rPr lang="it-IT" sz="2400" b="1" dirty="0">
                <a:latin typeface="Abadi" panose="020B0604020104020204" pitchFamily="34" charset="0"/>
              </a:rPr>
              <a:t>garanzia</a:t>
            </a:r>
            <a:r>
              <a:rPr lang="it-IT" sz="2400" dirty="0">
                <a:latin typeface="Abadi" panose="020B0604020104020204" pitchFamily="34" charset="0"/>
              </a:rPr>
              <a:t> per un prestito di denaro.</a:t>
            </a:r>
          </a:p>
          <a:p>
            <a:r>
              <a:rPr lang="it-IT" sz="2400" dirty="0">
                <a:latin typeface="Abadi" panose="020B0604020104020204" pitchFamily="34" charset="0"/>
              </a:rPr>
              <a:t>Le polizze di fideiussione bancaria sono infatti ideate proprio per questo.</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it-IT" altLang="it-IT" sz="160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203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D2DB76C-D32B-4FCC-A78C-BA48805C1B38}"/>
              </a:ext>
            </a:extLst>
          </p:cNvPr>
          <p:cNvPicPr>
            <a:picLocks noChangeAspect="1"/>
          </p:cNvPicPr>
          <p:nvPr/>
        </p:nvPicPr>
        <p:blipFill>
          <a:blip r:embed="rId2"/>
          <a:stretch>
            <a:fillRect/>
          </a:stretch>
        </p:blipFill>
        <p:spPr>
          <a:xfrm>
            <a:off x="1506070" y="96252"/>
            <a:ext cx="9179859" cy="6663777"/>
          </a:xfrm>
          <a:prstGeom prst="rect">
            <a:avLst/>
          </a:prstGeom>
        </p:spPr>
      </p:pic>
      <p:sp>
        <p:nvSpPr>
          <p:cNvPr id="2" name="Rettangolo 1">
            <a:extLst>
              <a:ext uri="{FF2B5EF4-FFF2-40B4-BE49-F238E27FC236}">
                <a16:creationId xmlns:a16="http://schemas.microsoft.com/office/drawing/2014/main" id="{B383B24D-8983-4A72-B3AF-6BFFF8E7DA24}"/>
              </a:ext>
            </a:extLst>
          </p:cNvPr>
          <p:cNvSpPr/>
          <p:nvPr/>
        </p:nvSpPr>
        <p:spPr>
          <a:xfrm>
            <a:off x="2653363" y="-27344272"/>
            <a:ext cx="6096000" cy="1754326"/>
          </a:xfrm>
          <a:prstGeom prst="rect">
            <a:avLst/>
          </a:prstGeom>
        </p:spPr>
        <p:txBody>
          <a:bodyPr>
            <a:spAutoFit/>
          </a:bodyPr>
          <a:lstStyle/>
          <a:p>
            <a:endParaRPr lang="it-IT" dirty="0"/>
          </a:p>
          <a:p>
            <a:endParaRPr lang="it-IT" dirty="0"/>
          </a:p>
          <a:p>
            <a:endParaRPr lang="it-IT" dirty="0"/>
          </a:p>
          <a:p>
            <a:endParaRPr lang="it-IT" dirty="0"/>
          </a:p>
          <a:p>
            <a:endParaRPr lang="it-IT" dirty="0"/>
          </a:p>
          <a:p>
            <a:endParaRPr lang="it-IT" dirty="0"/>
          </a:p>
        </p:txBody>
      </p:sp>
      <p:sp>
        <p:nvSpPr>
          <p:cNvPr id="3" name="Rectangle 1">
            <a:extLst>
              <a:ext uri="{FF2B5EF4-FFF2-40B4-BE49-F238E27FC236}">
                <a16:creationId xmlns:a16="http://schemas.microsoft.com/office/drawing/2014/main" id="{01D581F0-C1F0-42D9-ACDC-8FE1C2B141AF}"/>
              </a:ext>
            </a:extLst>
          </p:cNvPr>
          <p:cNvSpPr>
            <a:spLocks noChangeArrowheads="1"/>
          </p:cNvSpPr>
          <p:nvPr/>
        </p:nvSpPr>
        <p:spPr bwMode="auto">
          <a:xfrm>
            <a:off x="1047266" y="670625"/>
            <a:ext cx="10097466" cy="5709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it-IT" altLang="it-IT" sz="1800" b="0" i="1" u="none" strike="noStrike" cap="none" normalizeH="0" baseline="0" dirty="0">
                <a:ln>
                  <a:noFill/>
                </a:ln>
                <a:solidFill>
                  <a:schemeClr val="tx1"/>
                </a:solidFill>
                <a:effectLst/>
                <a:latin typeface="Arial" panose="020B0604020202020204" pitchFamily="34" charset="0"/>
              </a:rPr>
              <a:t>  </a:t>
            </a:r>
            <a:r>
              <a:rPr kumimoji="0" lang="it-IT" altLang="it-IT" sz="6700" b="0" i="1" u="none" strike="noStrike" cap="none" normalizeH="0" baseline="0" dirty="0">
                <a:ln>
                  <a:noFill/>
                </a:ln>
                <a:solidFill>
                  <a:schemeClr val="tx1"/>
                </a:solidFill>
                <a:effectLst/>
                <a:latin typeface="Arial" panose="020B0604020202020204" pitchFamily="34" charset="0"/>
              </a:rPr>
              <a:t>   </a:t>
            </a:r>
            <a:endParaRPr lang="it-IT" altLang="it-IT" dirty="0">
              <a:latin typeface="Abadi" panose="020B0604020104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it-IT" altLang="it-IT" dirty="0">
              <a:latin typeface="Abadi" panose="020B0604020104020204" pitchFamily="34" charset="0"/>
            </a:endParaRPr>
          </a:p>
          <a:p>
            <a:r>
              <a:rPr lang="it-IT" sz="2400" dirty="0">
                <a:latin typeface="Abadi" panose="020B0604020104020204" pitchFamily="34" charset="0"/>
              </a:rPr>
              <a:t>Le garanzie del credito costituiscono, nel nostro ordinamento come in qualsiasi ordinamento normativo, fondamentali strumenti giuridici di rafforzamento della tutela del creditore, </a:t>
            </a:r>
            <a:r>
              <a:rPr lang="it-IT" sz="3600" dirty="0">
                <a:latin typeface="Abadi" panose="020B0604020104020204" pitchFamily="34" charset="0"/>
              </a:rPr>
              <a:t>che </a:t>
            </a:r>
            <a:r>
              <a:rPr lang="it-IT" sz="3600" b="1" dirty="0">
                <a:latin typeface="Abadi" panose="020B0604020104020204" pitchFamily="34" charset="0"/>
              </a:rPr>
              <a:t>rendono più sicura la realizzazione del credito</a:t>
            </a:r>
            <a:r>
              <a:rPr lang="it-IT" sz="3600" dirty="0">
                <a:latin typeface="Abadi" panose="020B0604020104020204" pitchFamily="34" charset="0"/>
              </a:rPr>
              <a:t> e comportano una </a:t>
            </a:r>
            <a:r>
              <a:rPr lang="it-IT" sz="3600" b="1" dirty="0">
                <a:latin typeface="Abadi" panose="020B0604020104020204" pitchFamily="34" charset="0"/>
              </a:rPr>
              <a:t>maggiore probabilità di soddisfazione del diritto del creditore.</a:t>
            </a:r>
          </a:p>
          <a:p>
            <a:r>
              <a:rPr lang="it-IT" sz="2400" dirty="0">
                <a:latin typeface="Abadi" panose="020B0604020104020204" pitchFamily="34" charset="0"/>
              </a:rPr>
              <a:t>Le garanzie personali, in particolare, sono quelle maggiormente utilizzate a sostegno dei finanziamenti erogati dagli intermediari finanziari alle imprese individuali e collettive, piccole e medio-grandi.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it-IT" altLang="it-IT" sz="160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47005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2294</Words>
  <Application>Microsoft Office PowerPoint</Application>
  <PresentationFormat>Widescreen</PresentationFormat>
  <Paragraphs>187</Paragraphs>
  <Slides>33</Slides>
  <Notes>0</Notes>
  <HiddenSlides>0</HiddenSlides>
  <MMClips>0</MMClips>
  <ScaleCrop>false</ScaleCrop>
  <HeadingPairs>
    <vt:vector size="8" baseType="variant">
      <vt:variant>
        <vt:lpstr>Caratteri utilizzati</vt:lpstr>
      </vt:variant>
      <vt:variant>
        <vt:i4>4</vt:i4>
      </vt:variant>
      <vt:variant>
        <vt:lpstr>Tema</vt:lpstr>
      </vt:variant>
      <vt:variant>
        <vt:i4>1</vt:i4>
      </vt:variant>
      <vt:variant>
        <vt:lpstr>Server OLE incorporati</vt:lpstr>
      </vt:variant>
      <vt:variant>
        <vt:i4>1</vt:i4>
      </vt:variant>
      <vt:variant>
        <vt:lpstr>Titoli diapositive</vt:lpstr>
      </vt:variant>
      <vt:variant>
        <vt:i4>33</vt:i4>
      </vt:variant>
    </vt:vector>
  </HeadingPairs>
  <TitlesOfParts>
    <vt:vector size="39" baseType="lpstr">
      <vt:lpstr>Abadi</vt:lpstr>
      <vt:lpstr>Arial</vt:lpstr>
      <vt:lpstr>Calibri</vt:lpstr>
      <vt:lpstr>Calibri Light</vt:lpstr>
      <vt:lpstr>Tema di Office</vt:lpstr>
      <vt:lpstr>Worksheet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lucia nanni</dc:creator>
  <cp:lastModifiedBy>Utente</cp:lastModifiedBy>
  <cp:revision>65</cp:revision>
  <dcterms:created xsi:type="dcterms:W3CDTF">2019-10-23T07:36:05Z</dcterms:created>
  <dcterms:modified xsi:type="dcterms:W3CDTF">2019-11-26T14:02:38Z</dcterms:modified>
</cp:coreProperties>
</file>