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3" r:id="rId3"/>
    <p:sldId id="271" r:id="rId4"/>
    <p:sldId id="278" r:id="rId5"/>
    <p:sldId id="264" r:id="rId6"/>
    <p:sldId id="265" r:id="rId7"/>
    <p:sldId id="257" r:id="rId8"/>
    <p:sldId id="277" r:id="rId9"/>
    <p:sldId id="266" r:id="rId10"/>
    <p:sldId id="275" r:id="rId11"/>
    <p:sldId id="279" r:id="rId12"/>
    <p:sldId id="280" r:id="rId13"/>
    <p:sldId id="282" r:id="rId14"/>
    <p:sldId id="281" r:id="rId15"/>
    <p:sldId id="283" r:id="rId16"/>
    <p:sldId id="285" r:id="rId1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2" autoAdjust="0"/>
    <p:restoredTop sz="94662" autoAdjust="0"/>
  </p:normalViewPr>
  <p:slideViewPr>
    <p:cSldViewPr>
      <p:cViewPr varScale="1">
        <p:scale>
          <a:sx n="109" d="100"/>
          <a:sy n="109" d="100"/>
        </p:scale>
        <p:origin x="95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DFD569-8964-4CA2-B497-5499D24F369A}" type="datetimeFigureOut">
              <a:rPr lang="it-IT" smtClean="0"/>
              <a:t>30/10/2017</a:t>
            </a:fld>
            <a:endParaRPr lang="it-IT"/>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3C802-F514-4276-A12E-57DE6C8D170E}" type="slidenum">
              <a:rPr lang="it-IT" smtClean="0"/>
              <a:t>‹N›</a:t>
            </a:fld>
            <a:endParaRPr lang="it-IT"/>
          </a:p>
        </p:txBody>
      </p:sp>
    </p:spTree>
    <p:extLst>
      <p:ext uri="{BB962C8B-B14F-4D97-AF65-F5344CB8AC3E}">
        <p14:creationId xmlns:p14="http://schemas.microsoft.com/office/powerpoint/2010/main" val="2472243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smtClean="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3</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3497206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smtClean="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4</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1634796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smtClean="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11</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796441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Segnaposto immagine diapositiva 1"/>
          <p:cNvSpPr>
            <a:spLocks noGrp="1" noRot="1" noChangeAspect="1" noTextEdit="1"/>
          </p:cNvSpPr>
          <p:nvPr>
            <p:ph type="sldImg"/>
          </p:nvPr>
        </p:nvSpPr>
        <p:spPr>
          <a:ln/>
        </p:spPr>
      </p:sp>
      <p:sp>
        <p:nvSpPr>
          <p:cNvPr id="310275" name="Segnaposto note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t-IT" altLang="it-IT" dirty="0" smtClean="0"/>
          </a:p>
        </p:txBody>
      </p:sp>
      <p:sp>
        <p:nvSpPr>
          <p:cNvPr id="310276" name="Segnaposto numero diapositiva 3"/>
          <p:cNvSpPr txBox="1">
            <a:spLocks noGrp="1"/>
          </p:cNvSpPr>
          <p:nvPr/>
        </p:nvSpPr>
        <p:spPr bwMode="auto">
          <a:xfrm>
            <a:off x="3843338" y="9423400"/>
            <a:ext cx="2938462"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r">
              <a:spcBef>
                <a:spcPct val="0"/>
              </a:spcBef>
              <a:buClrTx/>
              <a:buFontTx/>
              <a:buNone/>
            </a:pPr>
            <a:fld id="{1B83668E-4313-4BE3-AFC5-8AC09321FB01}" type="slidenum">
              <a:rPr lang="it-IT" altLang="it-IT" sz="1200">
                <a:solidFill>
                  <a:schemeClr val="tx1"/>
                </a:solidFill>
                <a:latin typeface="Times New Roman" panose="02020603050405020304" pitchFamily="18" charset="0"/>
              </a:rPr>
              <a:pPr algn="r">
                <a:spcBef>
                  <a:spcPct val="0"/>
                </a:spcBef>
                <a:buClrTx/>
                <a:buFontTx/>
                <a:buNone/>
              </a:pPr>
              <a:t>15</a:t>
            </a:fld>
            <a:endParaRPr lang="it-IT" altLang="it-IT" sz="1200">
              <a:solidFill>
                <a:schemeClr val="tx1"/>
              </a:solidFill>
              <a:latin typeface="Times New Roman" panose="02020603050405020304" pitchFamily="18" charset="0"/>
            </a:endParaRPr>
          </a:p>
        </p:txBody>
      </p:sp>
    </p:spTree>
    <p:extLst>
      <p:ext uri="{BB962C8B-B14F-4D97-AF65-F5344CB8AC3E}">
        <p14:creationId xmlns:p14="http://schemas.microsoft.com/office/powerpoint/2010/main" val="10701394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30/10/2017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79096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30/10/2017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595993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30/10/2017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0065839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F7EA6AE-FE0A-477A-9CFD-3FB20EC7FEBF}" type="datetimeFigureOut">
              <a:rPr lang="it-IT" smtClean="0"/>
              <a:t>30/10/2017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1825796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4F7EA6AE-FE0A-477A-9CFD-3FB20EC7FEBF}" type="datetimeFigureOut">
              <a:rPr lang="it-IT" smtClean="0"/>
              <a:t>30/10/2017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443178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4F7EA6AE-FE0A-477A-9CFD-3FB20EC7FEBF}" type="datetimeFigureOut">
              <a:rPr lang="it-IT" smtClean="0"/>
              <a:t>30/10/2017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6060254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4F7EA6AE-FE0A-477A-9CFD-3FB20EC7FEBF}" type="datetimeFigureOut">
              <a:rPr lang="it-IT" smtClean="0"/>
              <a:t>30/10/2017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365850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4F7EA6AE-FE0A-477A-9CFD-3FB20EC7FEBF}" type="datetimeFigureOut">
              <a:rPr lang="it-IT" smtClean="0"/>
              <a:t>30/10/2017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454320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4F7EA6AE-FE0A-477A-9CFD-3FB20EC7FEBF}" type="datetimeFigureOut">
              <a:rPr lang="it-IT" smtClean="0"/>
              <a:t>30/10/2017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207210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30/10/2017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293457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4F7EA6AE-FE0A-477A-9CFD-3FB20EC7FEBF}" type="datetimeFigureOut">
              <a:rPr lang="it-IT" smtClean="0"/>
              <a:t>30/10/2017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E70AE239-67BD-4C4A-B4CC-93FC75AA9468}" type="slidenum">
              <a:rPr lang="it-IT" smtClean="0"/>
              <a:t>‹N›</a:t>
            </a:fld>
            <a:endParaRPr lang="it-IT"/>
          </a:p>
        </p:txBody>
      </p:sp>
    </p:spTree>
    <p:extLst>
      <p:ext uri="{BB962C8B-B14F-4D97-AF65-F5344CB8AC3E}">
        <p14:creationId xmlns:p14="http://schemas.microsoft.com/office/powerpoint/2010/main" val="3576134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7EA6AE-FE0A-477A-9CFD-3FB20EC7FEBF}" type="datetimeFigureOut">
              <a:rPr lang="it-IT" smtClean="0"/>
              <a:t>30/10/2017</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0AE239-67BD-4C4A-B4CC-93FC75AA9468}" type="slidenum">
              <a:rPr lang="it-IT" smtClean="0"/>
              <a:t>‹N›</a:t>
            </a:fld>
            <a:endParaRPr lang="it-IT"/>
          </a:p>
        </p:txBody>
      </p:sp>
    </p:spTree>
    <p:extLst>
      <p:ext uri="{BB962C8B-B14F-4D97-AF65-F5344CB8AC3E}">
        <p14:creationId xmlns:p14="http://schemas.microsoft.com/office/powerpoint/2010/main" val="33838289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88639"/>
            <a:ext cx="4392488" cy="19522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20272" y="6243273"/>
            <a:ext cx="1871440" cy="487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CasellaDiTesto 3"/>
          <p:cNvSpPr txBox="1"/>
          <p:nvPr/>
        </p:nvSpPr>
        <p:spPr>
          <a:xfrm>
            <a:off x="683568" y="2420888"/>
            <a:ext cx="8208144" cy="3416320"/>
          </a:xfrm>
          <a:prstGeom prst="rect">
            <a:avLst/>
          </a:prstGeom>
          <a:noFill/>
        </p:spPr>
        <p:txBody>
          <a:bodyPr wrap="square" rtlCol="0">
            <a:spAutoFit/>
          </a:bodyPr>
          <a:lstStyle/>
          <a:p>
            <a:pPr algn="ctr"/>
            <a:r>
              <a:rPr lang="it-IT" sz="5400" b="1" i="1" dirty="0" smtClean="0">
                <a:solidFill>
                  <a:schemeClr val="tx2"/>
                </a:solidFill>
                <a:latin typeface="+mj-lt"/>
                <a:ea typeface="+mj-ea"/>
                <a:cs typeface="+mj-cs"/>
              </a:rPr>
              <a:t>Il processo del credito </a:t>
            </a:r>
          </a:p>
          <a:p>
            <a:pPr algn="ctr"/>
            <a:r>
              <a:rPr lang="it-IT" sz="5400" b="1" i="1" dirty="0" smtClean="0">
                <a:solidFill>
                  <a:schemeClr val="tx2"/>
                </a:solidFill>
                <a:latin typeface="+mj-lt"/>
                <a:ea typeface="+mj-ea"/>
                <a:cs typeface="+mj-cs"/>
              </a:rPr>
              <a:t>e</a:t>
            </a:r>
            <a:endParaRPr lang="it-IT" sz="5400" b="1" i="1" dirty="0">
              <a:solidFill>
                <a:schemeClr val="tx2"/>
              </a:solidFill>
              <a:latin typeface="+mj-lt"/>
              <a:ea typeface="+mj-ea"/>
              <a:cs typeface="+mj-cs"/>
            </a:endParaRPr>
          </a:p>
          <a:p>
            <a:pPr algn="ctr"/>
            <a:r>
              <a:rPr lang="it-IT" sz="5400" b="1" i="1" dirty="0" smtClean="0">
                <a:solidFill>
                  <a:schemeClr val="tx2"/>
                </a:solidFill>
                <a:latin typeface="+mj-lt"/>
                <a:ea typeface="+mj-ea"/>
                <a:cs typeface="+mj-cs"/>
              </a:rPr>
              <a:t>La </a:t>
            </a:r>
            <a:r>
              <a:rPr lang="it-IT" sz="5400" b="1" i="1" dirty="0" smtClean="0">
                <a:solidFill>
                  <a:schemeClr val="tx2"/>
                </a:solidFill>
                <a:latin typeface="+mj-lt"/>
                <a:ea typeface="+mj-ea"/>
                <a:cs typeface="+mj-cs"/>
              </a:rPr>
              <a:t>nuova disciplina del leasing finanziario</a:t>
            </a:r>
            <a:endParaRPr lang="it-IT" sz="5400" b="1" i="1" dirty="0">
              <a:solidFill>
                <a:schemeClr val="tx2"/>
              </a:solidFill>
              <a:latin typeface="+mj-lt"/>
              <a:ea typeface="+mj-ea"/>
              <a:cs typeface="+mj-cs"/>
            </a:endParaRPr>
          </a:p>
        </p:txBody>
      </p:sp>
      <p:sp>
        <p:nvSpPr>
          <p:cNvPr id="6" name="CasellaDiTesto 5"/>
          <p:cNvSpPr txBox="1"/>
          <p:nvPr/>
        </p:nvSpPr>
        <p:spPr>
          <a:xfrm>
            <a:off x="251520" y="6381328"/>
            <a:ext cx="1872208" cy="338554"/>
          </a:xfrm>
          <a:prstGeom prst="rect">
            <a:avLst/>
          </a:prstGeom>
          <a:noFill/>
        </p:spPr>
        <p:txBody>
          <a:bodyPr wrap="square" rtlCol="0">
            <a:spAutoFit/>
          </a:bodyPr>
          <a:lstStyle/>
          <a:p>
            <a:r>
              <a:rPr lang="it-IT" sz="1600" b="1" i="1" dirty="0">
                <a:solidFill>
                  <a:schemeClr val="tx2"/>
                </a:solidFill>
                <a:latin typeface="+mj-lt"/>
                <a:ea typeface="+mj-ea"/>
                <a:cs typeface="+mj-cs"/>
              </a:rPr>
              <a:t>31 ottobre 2017</a:t>
            </a:r>
          </a:p>
        </p:txBody>
      </p:sp>
    </p:spTree>
    <p:extLst>
      <p:ext uri="{BB962C8B-B14F-4D97-AF65-F5344CB8AC3E}">
        <p14:creationId xmlns:p14="http://schemas.microsoft.com/office/powerpoint/2010/main" val="5639220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12377" y="188640"/>
            <a:ext cx="8508095" cy="584775"/>
          </a:xfrm>
          <a:prstGeom prst="rect">
            <a:avLst/>
          </a:prstGeom>
          <a:noFill/>
        </p:spPr>
        <p:txBody>
          <a:bodyPr wrap="square" rtlCol="0">
            <a:spAutoFit/>
          </a:bodyPr>
          <a:lstStyle/>
          <a:p>
            <a:pPr algn="ctr"/>
            <a:r>
              <a:rPr lang="it-IT" sz="3200" b="1" i="1" dirty="0" smtClean="0">
                <a:solidFill>
                  <a:srgbClr val="00CC00"/>
                </a:solidFill>
                <a:latin typeface="+mj-lt"/>
                <a:ea typeface="+mj-ea"/>
                <a:cs typeface="+mj-cs"/>
              </a:rPr>
              <a:t>Definizione di locazione finanziaria (comma 136)</a:t>
            </a:r>
            <a:endParaRPr lang="it-IT" sz="32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312377" y="2996952"/>
            <a:ext cx="8236087" cy="3785652"/>
          </a:xfrm>
          <a:prstGeom prst="rect">
            <a:avLst/>
          </a:prstGeom>
          <a:noFill/>
        </p:spPr>
        <p:txBody>
          <a:bodyPr wrap="square" rtlCol="0">
            <a:spAutoFit/>
          </a:bodyPr>
          <a:lstStyle/>
          <a:p>
            <a:pPr marL="457200" indent="-457200">
              <a:buFont typeface="Arial" panose="020B0604020202020204" pitchFamily="34" charset="0"/>
              <a:buChar char="•"/>
            </a:pPr>
            <a:r>
              <a:rPr lang="it-IT" sz="2000" i="1" dirty="0">
                <a:solidFill>
                  <a:schemeClr val="tx2"/>
                </a:solidFill>
                <a:latin typeface="+mj-lt"/>
                <a:ea typeface="+mj-ea"/>
                <a:cs typeface="+mj-cs"/>
              </a:rPr>
              <a:t>Prodotto finanziario solo per banche o intermediari finanziari ex art. 106</a:t>
            </a:r>
          </a:p>
          <a:p>
            <a:pPr marL="457200" indent="-457200">
              <a:buFont typeface="Arial" panose="020B0604020202020204" pitchFamily="34" charset="0"/>
              <a:buChar char="•"/>
            </a:pPr>
            <a:r>
              <a:rPr lang="it-IT" sz="2000" i="1" dirty="0" smtClean="0">
                <a:solidFill>
                  <a:schemeClr val="tx2"/>
                </a:solidFill>
                <a:latin typeface="+mj-lt"/>
                <a:ea typeface="+mj-ea"/>
                <a:cs typeface="+mj-cs"/>
              </a:rPr>
              <a:t>Bene scelto dall’utilizzatore che si assume tutti i rischi, anche di perimento.</a:t>
            </a:r>
          </a:p>
          <a:p>
            <a:pPr marL="457200" indent="-457200">
              <a:buFont typeface="Arial" panose="020B0604020202020204" pitchFamily="34" charset="0"/>
              <a:buChar char="•"/>
            </a:pPr>
            <a:r>
              <a:rPr lang="it-IT" sz="2000" i="1" dirty="0" smtClean="0">
                <a:solidFill>
                  <a:schemeClr val="tx2"/>
                </a:solidFill>
                <a:latin typeface="+mj-lt"/>
                <a:ea typeface="+mj-ea"/>
                <a:cs typeface="+mj-cs"/>
              </a:rPr>
              <a:t>Contratto </a:t>
            </a:r>
            <a:r>
              <a:rPr lang="it-IT" sz="2000" i="1" dirty="0">
                <a:solidFill>
                  <a:schemeClr val="tx2"/>
                </a:solidFill>
                <a:latin typeface="+mj-lt"/>
                <a:ea typeface="+mj-ea"/>
                <a:cs typeface="+mj-cs"/>
              </a:rPr>
              <a:t>di durata il cui corrispettivo va calcolato secondo criteri finanziari e quindi tenendo conto non soltanto del costo del bene, ma anche del prezzo pattuito per l’opzione d’acquisto finale e della durata del contratto. </a:t>
            </a:r>
          </a:p>
          <a:p>
            <a:pPr marL="457200" indent="-457200">
              <a:buFont typeface="Arial" panose="020B0604020202020204" pitchFamily="34" charset="0"/>
              <a:buChar char="•"/>
            </a:pPr>
            <a:r>
              <a:rPr lang="it-IT" sz="2000" i="1" dirty="0" smtClean="0">
                <a:solidFill>
                  <a:schemeClr val="tx2"/>
                </a:solidFill>
                <a:latin typeface="+mj-lt"/>
                <a:ea typeface="+mj-ea"/>
                <a:cs typeface="+mj-cs"/>
              </a:rPr>
              <a:t>Elemento </a:t>
            </a:r>
            <a:r>
              <a:rPr lang="it-IT" sz="2000" i="1" dirty="0">
                <a:solidFill>
                  <a:schemeClr val="tx2"/>
                </a:solidFill>
                <a:latin typeface="+mj-lt"/>
                <a:ea typeface="+mj-ea"/>
                <a:cs typeface="+mj-cs"/>
              </a:rPr>
              <a:t>essenziale del contratto è la previsione dell’opzione finale di acquisto del bene a favore dell’utilizzatore ad un prezzo prestabilito. Alla scadenza, l’utilizzatore ha il diritto di divenire proprietario del bene esercitando l’opzione di riscatto; in caso contrario ha l’obbligo di restituire il bene  al </a:t>
            </a:r>
            <a:r>
              <a:rPr lang="it-IT" sz="2000" i="1" dirty="0" smtClean="0">
                <a:solidFill>
                  <a:schemeClr val="tx2"/>
                </a:solidFill>
                <a:latin typeface="+mj-lt"/>
                <a:ea typeface="+mj-ea"/>
                <a:cs typeface="+mj-cs"/>
              </a:rPr>
              <a:t>concedente.</a:t>
            </a:r>
            <a:endParaRPr lang="it-IT" sz="2000" i="1" dirty="0">
              <a:solidFill>
                <a:schemeClr val="tx2"/>
              </a:solidFill>
              <a:latin typeface="+mj-lt"/>
              <a:ea typeface="+mj-ea"/>
              <a:cs typeface="+mj-cs"/>
            </a:endParaRPr>
          </a:p>
        </p:txBody>
      </p:sp>
      <p:sp>
        <p:nvSpPr>
          <p:cNvPr id="3" name="Rettangolo 2"/>
          <p:cNvSpPr/>
          <p:nvPr/>
        </p:nvSpPr>
        <p:spPr>
          <a:xfrm>
            <a:off x="179512" y="836712"/>
            <a:ext cx="4572000" cy="2123658"/>
          </a:xfrm>
          <a:prstGeom prst="rect">
            <a:avLst/>
          </a:prstGeom>
        </p:spPr>
        <p:txBody>
          <a:bodyPr>
            <a:spAutoFit/>
          </a:bodyPr>
          <a:lstStyle/>
          <a:p>
            <a:pPr algn="just"/>
            <a:r>
              <a:rPr lang="it-IT" sz="1200" dirty="0">
                <a:solidFill>
                  <a:srgbClr val="000000"/>
                </a:solidFill>
                <a:latin typeface="Times New Roman" panose="02020603050405020304" pitchFamily="18" charset="0"/>
                <a:ea typeface="Calibri" panose="020F0502020204030204" pitchFamily="34" charset="0"/>
              </a:rPr>
              <a:t>136. Per locazione finanziaria si intende il contratto con il quale la </a:t>
            </a:r>
            <a:r>
              <a:rPr lang="it-IT" sz="1200" b="1" dirty="0">
                <a:solidFill>
                  <a:srgbClr val="000000"/>
                </a:solidFill>
                <a:latin typeface="Times New Roman" panose="02020603050405020304" pitchFamily="18" charset="0"/>
                <a:ea typeface="Calibri" panose="020F0502020204030204" pitchFamily="34" charset="0"/>
              </a:rPr>
              <a:t>banca</a:t>
            </a:r>
            <a:r>
              <a:rPr lang="it-IT" sz="1200" dirty="0">
                <a:solidFill>
                  <a:srgbClr val="000000"/>
                </a:solidFill>
                <a:latin typeface="Times New Roman" panose="02020603050405020304" pitchFamily="18" charset="0"/>
                <a:ea typeface="Calibri" panose="020F0502020204030204" pitchFamily="34" charset="0"/>
              </a:rPr>
              <a:t> o </a:t>
            </a:r>
            <a:r>
              <a:rPr lang="it-IT" sz="1200" b="1" dirty="0">
                <a:solidFill>
                  <a:srgbClr val="000000"/>
                </a:solidFill>
                <a:latin typeface="Times New Roman" panose="02020603050405020304" pitchFamily="18" charset="0"/>
                <a:ea typeface="Calibri" panose="020F0502020204030204" pitchFamily="34" charset="0"/>
              </a:rPr>
              <a:t>l'intermediario finanziario</a:t>
            </a:r>
            <a:r>
              <a:rPr lang="it-IT" sz="1200" dirty="0">
                <a:solidFill>
                  <a:srgbClr val="000000"/>
                </a:solidFill>
                <a:latin typeface="Times New Roman" panose="02020603050405020304" pitchFamily="18" charset="0"/>
                <a:ea typeface="Calibri" panose="020F0502020204030204" pitchFamily="34" charset="0"/>
              </a:rPr>
              <a:t> iscritto nell'albo di cui all'articolo </a:t>
            </a:r>
            <a:r>
              <a:rPr lang="it-IT" sz="1200" b="1" dirty="0">
                <a:solidFill>
                  <a:srgbClr val="000000"/>
                </a:solidFill>
                <a:latin typeface="Times New Roman" panose="02020603050405020304" pitchFamily="18" charset="0"/>
                <a:ea typeface="Calibri" panose="020F0502020204030204" pitchFamily="34" charset="0"/>
              </a:rPr>
              <a:t>106</a:t>
            </a:r>
            <a:r>
              <a:rPr lang="it-IT" sz="1200" dirty="0">
                <a:solidFill>
                  <a:srgbClr val="000000"/>
                </a:solidFill>
                <a:latin typeface="Times New Roman" panose="02020603050405020304" pitchFamily="18" charset="0"/>
                <a:ea typeface="Calibri" panose="020F0502020204030204" pitchFamily="34" charset="0"/>
              </a:rPr>
              <a:t> del decreto legislativo 1 settembre 1993, n. 385, si obbliga ad acquistare o a far costruire un bene su </a:t>
            </a:r>
            <a:r>
              <a:rPr lang="it-IT" sz="1200" b="1" dirty="0">
                <a:solidFill>
                  <a:srgbClr val="000000"/>
                </a:solidFill>
                <a:latin typeface="Times New Roman" panose="02020603050405020304" pitchFamily="18" charset="0"/>
                <a:ea typeface="Calibri" panose="020F0502020204030204" pitchFamily="34" charset="0"/>
              </a:rPr>
              <a:t>scelta</a:t>
            </a:r>
            <a:r>
              <a:rPr lang="it-IT" sz="1200" dirty="0">
                <a:solidFill>
                  <a:srgbClr val="000000"/>
                </a:solidFill>
                <a:latin typeface="Times New Roman" panose="02020603050405020304" pitchFamily="18" charset="0"/>
                <a:ea typeface="Calibri" panose="020F0502020204030204" pitchFamily="34" charset="0"/>
              </a:rPr>
              <a:t> e secondo le </a:t>
            </a:r>
            <a:r>
              <a:rPr lang="it-IT" sz="1200" b="1" dirty="0">
                <a:solidFill>
                  <a:srgbClr val="000000"/>
                </a:solidFill>
                <a:latin typeface="Times New Roman" panose="02020603050405020304" pitchFamily="18" charset="0"/>
                <a:ea typeface="Calibri" panose="020F0502020204030204" pitchFamily="34" charset="0"/>
              </a:rPr>
              <a:t>indicazioni dell'utilizzatore</a:t>
            </a:r>
            <a:r>
              <a:rPr lang="it-IT" sz="1200" dirty="0">
                <a:solidFill>
                  <a:srgbClr val="000000"/>
                </a:solidFill>
                <a:latin typeface="Times New Roman" panose="02020603050405020304" pitchFamily="18" charset="0"/>
                <a:ea typeface="Calibri" panose="020F0502020204030204" pitchFamily="34" charset="0"/>
              </a:rPr>
              <a:t>, che ne assume tutti i </a:t>
            </a:r>
            <a:r>
              <a:rPr lang="it-IT" sz="1200" b="1" dirty="0">
                <a:solidFill>
                  <a:srgbClr val="000000"/>
                </a:solidFill>
                <a:latin typeface="Times New Roman" panose="02020603050405020304" pitchFamily="18" charset="0"/>
                <a:ea typeface="Calibri" panose="020F0502020204030204" pitchFamily="34" charset="0"/>
              </a:rPr>
              <a:t>rischi</a:t>
            </a:r>
            <a:r>
              <a:rPr lang="it-IT" sz="1200" dirty="0">
                <a:solidFill>
                  <a:srgbClr val="000000"/>
                </a:solidFill>
                <a:latin typeface="Times New Roman" panose="02020603050405020304" pitchFamily="18" charset="0"/>
                <a:ea typeface="Calibri" panose="020F0502020204030204" pitchFamily="34" charset="0"/>
              </a:rPr>
              <a:t>, anche di </a:t>
            </a:r>
            <a:r>
              <a:rPr lang="it-IT" sz="1200" b="1" dirty="0">
                <a:solidFill>
                  <a:srgbClr val="000000"/>
                </a:solidFill>
                <a:latin typeface="Times New Roman" panose="02020603050405020304" pitchFamily="18" charset="0"/>
                <a:ea typeface="Calibri" panose="020F0502020204030204" pitchFamily="34" charset="0"/>
              </a:rPr>
              <a:t>perimento</a:t>
            </a:r>
            <a:r>
              <a:rPr lang="it-IT" sz="1200" dirty="0">
                <a:solidFill>
                  <a:srgbClr val="000000"/>
                </a:solidFill>
                <a:latin typeface="Times New Roman" panose="02020603050405020304" pitchFamily="18" charset="0"/>
                <a:ea typeface="Calibri" panose="020F0502020204030204" pitchFamily="34" charset="0"/>
              </a:rPr>
              <a:t>, e lo fa mettere a disposizione per un dato tempo verso un determinato </a:t>
            </a:r>
            <a:r>
              <a:rPr lang="it-IT" sz="1200" b="1" dirty="0">
                <a:solidFill>
                  <a:srgbClr val="000000"/>
                </a:solidFill>
                <a:latin typeface="Times New Roman" panose="02020603050405020304" pitchFamily="18" charset="0"/>
                <a:ea typeface="Calibri" panose="020F0502020204030204" pitchFamily="34" charset="0"/>
              </a:rPr>
              <a:t>corrispettivo che tiene conto del prezzo di acquisto o di costruzione e della durata del contratto</a:t>
            </a:r>
            <a:r>
              <a:rPr lang="it-IT" sz="1200" dirty="0">
                <a:solidFill>
                  <a:srgbClr val="000000"/>
                </a:solidFill>
                <a:latin typeface="Times New Roman" panose="02020603050405020304" pitchFamily="18" charset="0"/>
                <a:ea typeface="Calibri" panose="020F0502020204030204" pitchFamily="34" charset="0"/>
              </a:rPr>
              <a:t>. Alla scadenza del contratto l'utilizzatore ha </a:t>
            </a:r>
            <a:r>
              <a:rPr lang="it-IT" sz="1200" b="1" dirty="0">
                <a:solidFill>
                  <a:srgbClr val="000000"/>
                </a:solidFill>
                <a:latin typeface="Times New Roman" panose="02020603050405020304" pitchFamily="18" charset="0"/>
                <a:ea typeface="Calibri" panose="020F0502020204030204" pitchFamily="34" charset="0"/>
              </a:rPr>
              <a:t>diritto di acquistare la </a:t>
            </a:r>
            <a:r>
              <a:rPr lang="it-IT" sz="1200" b="1" dirty="0" smtClean="0">
                <a:solidFill>
                  <a:srgbClr val="000000"/>
                </a:solidFill>
                <a:latin typeface="Times New Roman" panose="02020603050405020304" pitchFamily="18" charset="0"/>
                <a:ea typeface="Calibri" panose="020F0502020204030204" pitchFamily="34" charset="0"/>
              </a:rPr>
              <a:t>proprietà </a:t>
            </a:r>
            <a:r>
              <a:rPr lang="it-IT" sz="1200" b="1" dirty="0">
                <a:solidFill>
                  <a:srgbClr val="000000"/>
                </a:solidFill>
                <a:latin typeface="Times New Roman" panose="02020603050405020304" pitchFamily="18" charset="0"/>
                <a:ea typeface="Calibri" panose="020F0502020204030204" pitchFamily="34" charset="0"/>
              </a:rPr>
              <a:t>del bene ad un prezzo prestabilito </a:t>
            </a:r>
            <a:r>
              <a:rPr lang="it-IT" sz="1200" dirty="0">
                <a:solidFill>
                  <a:srgbClr val="000000"/>
                </a:solidFill>
                <a:latin typeface="Times New Roman" panose="02020603050405020304" pitchFamily="18" charset="0"/>
                <a:ea typeface="Calibri" panose="020F0502020204030204" pitchFamily="34" charset="0"/>
              </a:rPr>
              <a:t>ovvero, in caso di mancato esercizio del diritto, </a:t>
            </a:r>
            <a:r>
              <a:rPr lang="it-IT" sz="1200" b="1" dirty="0">
                <a:solidFill>
                  <a:srgbClr val="000000"/>
                </a:solidFill>
                <a:latin typeface="Times New Roman" panose="02020603050405020304" pitchFamily="18" charset="0"/>
                <a:ea typeface="Calibri" panose="020F0502020204030204" pitchFamily="34" charset="0"/>
              </a:rPr>
              <a:t>l'obbligo di restituirlo</a:t>
            </a:r>
            <a:r>
              <a:rPr lang="it-IT" sz="1200" dirty="0">
                <a:solidFill>
                  <a:srgbClr val="000000"/>
                </a:solidFill>
                <a:latin typeface="Times New Roman" panose="02020603050405020304" pitchFamily="18" charset="0"/>
                <a:ea typeface="Calibri" panose="020F0502020204030204" pitchFamily="34" charset="0"/>
              </a:rPr>
              <a:t>.</a:t>
            </a:r>
            <a:endParaRPr lang="it-IT" sz="1200" dirty="0">
              <a:latin typeface="Times New Roman" panose="02020603050405020304" pitchFamily="18" charset="0"/>
              <a:ea typeface="Calibri" panose="020F0502020204030204" pitchFamily="34" charset="0"/>
            </a:endParaRPr>
          </a:p>
        </p:txBody>
      </p:sp>
      <p:sp>
        <p:nvSpPr>
          <p:cNvPr id="5" name="Rettangolo 4"/>
          <p:cNvSpPr/>
          <p:nvPr/>
        </p:nvSpPr>
        <p:spPr>
          <a:xfrm>
            <a:off x="5004047" y="908720"/>
            <a:ext cx="4020427" cy="1477328"/>
          </a:xfrm>
          <a:prstGeom prst="rect">
            <a:avLst/>
          </a:prstGeom>
        </p:spPr>
        <p:txBody>
          <a:bodyPr wrap="square">
            <a:spAutoFit/>
          </a:bodyPr>
          <a:lstStyle/>
          <a:p>
            <a:pPr marL="457200" indent="-457200">
              <a:buFont typeface="Arial" panose="020B0604020202020204" pitchFamily="34" charset="0"/>
              <a:buChar char="•"/>
            </a:pPr>
            <a:r>
              <a:rPr lang="it-IT" i="1" dirty="0">
                <a:solidFill>
                  <a:schemeClr val="tx2"/>
                </a:solidFill>
              </a:rPr>
              <a:t>Grazie a questa norma si supera la dualità tra la natura finanziaria o di godimento del contratto ovvero </a:t>
            </a:r>
            <a:r>
              <a:rPr lang="it-IT" i="1" dirty="0" smtClean="0">
                <a:solidFill>
                  <a:schemeClr val="tx2"/>
                </a:solidFill>
              </a:rPr>
              <a:t>se considerare il leasing «traslativo» </a:t>
            </a:r>
            <a:r>
              <a:rPr lang="it-IT" i="1" dirty="0">
                <a:solidFill>
                  <a:schemeClr val="tx2"/>
                </a:solidFill>
              </a:rPr>
              <a:t>o di </a:t>
            </a:r>
            <a:r>
              <a:rPr lang="it-IT" i="1" dirty="0" smtClean="0">
                <a:solidFill>
                  <a:schemeClr val="tx2"/>
                </a:solidFill>
              </a:rPr>
              <a:t>«godimento».</a:t>
            </a:r>
            <a:endParaRPr lang="it-IT" i="1" dirty="0">
              <a:solidFill>
                <a:schemeClr val="tx2"/>
              </a:solidFill>
            </a:endParaRPr>
          </a:p>
        </p:txBody>
      </p:sp>
    </p:spTree>
    <p:extLst>
      <p:ext uri="{BB962C8B-B14F-4D97-AF65-F5344CB8AC3E}">
        <p14:creationId xmlns:p14="http://schemas.microsoft.com/office/powerpoint/2010/main" val="2536835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a:xfrm>
            <a:off x="85205" y="274638"/>
            <a:ext cx="8879283" cy="1143000"/>
          </a:xfrm>
        </p:spPr>
        <p:txBody>
          <a:bodyPr>
            <a:normAutofit/>
          </a:bodyPr>
          <a:lstStyle/>
          <a:p>
            <a:r>
              <a:rPr lang="en-GB" altLang="it-IT" sz="3200" b="1" i="1" dirty="0" err="1">
                <a:solidFill>
                  <a:srgbClr val="00CC00"/>
                </a:solidFill>
              </a:rPr>
              <a:t>L’impatto</a:t>
            </a:r>
            <a:r>
              <a:rPr lang="en-GB" altLang="it-IT" sz="3200" b="1" i="1" dirty="0">
                <a:solidFill>
                  <a:srgbClr val="00CC00"/>
                </a:solidFill>
              </a:rPr>
              <a:t> </a:t>
            </a:r>
            <a:r>
              <a:rPr lang="en-GB" altLang="it-IT" sz="3200" b="1" i="1" dirty="0" err="1">
                <a:solidFill>
                  <a:srgbClr val="00CC00"/>
                </a:solidFill>
              </a:rPr>
              <a:t>sul</a:t>
            </a:r>
            <a:r>
              <a:rPr lang="en-GB" altLang="it-IT" sz="3200" b="1" i="1" dirty="0">
                <a:solidFill>
                  <a:srgbClr val="00CC00"/>
                </a:solidFill>
              </a:rPr>
              <a:t> </a:t>
            </a:r>
            <a:r>
              <a:rPr lang="en-GB" altLang="it-IT" sz="3200" b="1" i="1" dirty="0" err="1">
                <a:solidFill>
                  <a:srgbClr val="00CC00"/>
                </a:solidFill>
              </a:rPr>
              <a:t>processo</a:t>
            </a:r>
            <a:r>
              <a:rPr lang="en-GB" altLang="it-IT" sz="3200" b="1" i="1" dirty="0">
                <a:solidFill>
                  <a:srgbClr val="00CC00"/>
                </a:solidFill>
              </a:rPr>
              <a:t> del </a:t>
            </a:r>
            <a:r>
              <a:rPr lang="en-GB" altLang="it-IT" sz="3200" b="1" i="1" dirty="0" err="1" smtClean="0">
                <a:solidFill>
                  <a:srgbClr val="00CC00"/>
                </a:solidFill>
              </a:rPr>
              <a:t>credito</a:t>
            </a:r>
            <a:r>
              <a:rPr lang="en-GB" altLang="it-IT" sz="3200" b="1" i="1" dirty="0" smtClean="0">
                <a:solidFill>
                  <a:srgbClr val="00CC00"/>
                </a:solidFill>
              </a:rPr>
              <a:t> (comma 136)</a:t>
            </a:r>
            <a:endParaRPr lang="it-IT" altLang="it-IT" sz="32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smtClean="0">
                  <a:solidFill>
                    <a:srgbClr val="33CC33"/>
                  </a:solidFill>
                </a:rPr>
                <a:t>Caratteristiche</a:t>
              </a:r>
              <a:r>
                <a:rPr lang="en-US" altLang="it-IT" sz="1400" b="1" dirty="0" smtClean="0">
                  <a:solidFill>
                    <a:srgbClr val="33CC33"/>
                  </a:solidFill>
                </a:rPr>
                <a:t> </a:t>
              </a:r>
              <a:r>
                <a:rPr lang="en-US" altLang="it-IT" sz="1400" b="1" dirty="0" err="1" smtClean="0">
                  <a:solidFill>
                    <a:srgbClr val="33CC33"/>
                  </a:solidFill>
                </a:rPr>
                <a:t>nel</a:t>
              </a:r>
              <a:r>
                <a:rPr lang="en-US" altLang="it-IT" sz="1400" b="1" dirty="0" smtClean="0">
                  <a:solidFill>
                    <a:srgbClr val="33CC33"/>
                  </a:solidFill>
                </a:rPr>
                <a:t> leasing</a:t>
              </a:r>
              <a:endParaRPr lang="en-US" altLang="it-IT" sz="1400" b="1" dirty="0">
                <a:solidFill>
                  <a:srgbClr val="33CC33"/>
                </a:solidFill>
              </a:endParaRP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smtClean="0">
                <a:solidFill>
                  <a:schemeClr val="tx1"/>
                </a:solidFill>
              </a:rPr>
              <a:t>Acquisizione</a:t>
            </a:r>
            <a:r>
              <a:rPr lang="en-GB" altLang="it-IT" sz="1400" dirty="0" smtClean="0">
                <a:solidFill>
                  <a:schemeClr val="tx1"/>
                </a:solidFill>
              </a:rPr>
              <a:t> </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Istruttoria</a:t>
            </a:r>
            <a:r>
              <a:rPr lang="en-GB" altLang="it-IT" sz="1200" dirty="0" smtClean="0">
                <a:solidFill>
                  <a:schemeClr val="tx1"/>
                </a:solidFill>
              </a:rPr>
              <a:t> e </a:t>
            </a:r>
            <a:r>
              <a:rPr lang="en-GB" altLang="it-IT" sz="1200" dirty="0" err="1" smtClean="0">
                <a:solidFill>
                  <a:schemeClr val="tx1"/>
                </a:solidFill>
              </a:rPr>
              <a:t>Delibera</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Stipula</a:t>
            </a:r>
            <a:r>
              <a:rPr lang="en-GB" altLang="it-IT" sz="1200" dirty="0" smtClean="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962387" cy="963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Chiusura</a:t>
            </a:r>
            <a:r>
              <a:rPr lang="en-GB" altLang="it-IT" sz="1400" dirty="0">
                <a:solidFill>
                  <a:schemeClr val="tx1"/>
                </a:solidFill>
              </a:rPr>
              <a:t> </a:t>
            </a:r>
            <a:r>
              <a:rPr lang="en-GB" altLang="it-IT" sz="1400" dirty="0" err="1">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smtClean="0">
                <a:solidFill>
                  <a:schemeClr val="tx1"/>
                </a:solidFill>
              </a:rPr>
              <a:t>amministrativa</a:t>
            </a:r>
            <a:endParaRPr lang="en-GB" altLang="it-IT" sz="1200" dirty="0">
              <a:solidFill>
                <a:schemeClr val="tx1"/>
              </a:solidFill>
            </a:endParaRPr>
          </a:p>
        </p:txBody>
      </p:sp>
      <p:sp>
        <p:nvSpPr>
          <p:cNvPr id="309268" name="Rectangle 7"/>
          <p:cNvSpPr>
            <a:spLocks noChangeArrowheads="1"/>
          </p:cNvSpPr>
          <p:nvPr/>
        </p:nvSpPr>
        <p:spPr bwMode="gray">
          <a:xfrm>
            <a:off x="3648434" y="4286250"/>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Contenzioso</a:t>
            </a:r>
            <a:r>
              <a:rPr lang="en-GB" altLang="it-IT" sz="1200" dirty="0" smtClean="0">
                <a:solidFill>
                  <a:schemeClr val="tx1"/>
                </a:solidFill>
              </a:rPr>
              <a:t>/</a:t>
            </a:r>
            <a:r>
              <a:rPr lang="en-GB" altLang="it-IT" sz="1200" dirty="0" err="1" smtClean="0">
                <a:solidFill>
                  <a:schemeClr val="tx1"/>
                </a:solidFill>
              </a:rPr>
              <a:t>recupero</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smtClean="0">
                <a:solidFill>
                  <a:schemeClr val="tx1"/>
                </a:solidFill>
              </a:rPr>
              <a:t>contratto</a:t>
            </a:r>
            <a:endParaRPr lang="en-GB" altLang="it-IT" sz="1200" dirty="0" smtClean="0">
              <a:solidFill>
                <a:schemeClr val="tx1"/>
              </a:solidFill>
            </a:endParaRPr>
          </a:p>
        </p:txBody>
      </p:sp>
      <p:sp>
        <p:nvSpPr>
          <p:cNvPr id="14" name="Line 10"/>
          <p:cNvSpPr>
            <a:spLocks noChangeShapeType="1"/>
          </p:cNvSpPr>
          <p:nvPr/>
        </p:nvSpPr>
        <p:spPr bwMode="auto">
          <a:xfrm>
            <a:off x="1213034" y="2241273"/>
            <a:ext cx="858797" cy="1904554"/>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5" name="CasellaDiTesto 14"/>
          <p:cNvSpPr txBox="1"/>
          <p:nvPr/>
        </p:nvSpPr>
        <p:spPr>
          <a:xfrm>
            <a:off x="214214" y="1784302"/>
            <a:ext cx="1857618" cy="523220"/>
          </a:xfrm>
          <a:prstGeom prst="rect">
            <a:avLst/>
          </a:prstGeom>
          <a:noFill/>
        </p:spPr>
        <p:txBody>
          <a:bodyPr wrap="square" rtlCol="0">
            <a:spAutoFit/>
          </a:bodyPr>
          <a:lstStyle/>
          <a:p>
            <a:r>
              <a:rPr lang="it-IT" sz="1400" dirty="0" smtClean="0"/>
              <a:t>136. Definizione di locazione finanziaria</a:t>
            </a:r>
            <a:endParaRPr lang="it-IT" sz="1400" dirty="0"/>
          </a:p>
        </p:txBody>
      </p:sp>
      <p:sp>
        <p:nvSpPr>
          <p:cNvPr id="16" name="Line 10"/>
          <p:cNvSpPr>
            <a:spLocks noChangeShapeType="1"/>
          </p:cNvSpPr>
          <p:nvPr/>
        </p:nvSpPr>
        <p:spPr bwMode="auto">
          <a:xfrm>
            <a:off x="1893382" y="2032089"/>
            <a:ext cx="2174561" cy="1574083"/>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7" name="Line 10"/>
          <p:cNvSpPr>
            <a:spLocks noChangeShapeType="1"/>
          </p:cNvSpPr>
          <p:nvPr/>
        </p:nvSpPr>
        <p:spPr bwMode="auto">
          <a:xfrm>
            <a:off x="1977258" y="2020683"/>
            <a:ext cx="4682974" cy="1585490"/>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pic>
        <p:nvPicPr>
          <p:cNvPr id="1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539503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85205" y="548680"/>
            <a:ext cx="8662491" cy="461665"/>
          </a:xfrm>
          <a:prstGeom prst="rect">
            <a:avLst/>
          </a:prstGeom>
          <a:noFill/>
        </p:spPr>
        <p:txBody>
          <a:bodyPr wrap="square" rtlCol="0">
            <a:spAutoFit/>
          </a:bodyPr>
          <a:lstStyle/>
          <a:p>
            <a:pPr algn="ctr"/>
            <a:r>
              <a:rPr lang="it-IT" sz="2400" b="1" i="1" dirty="0">
                <a:solidFill>
                  <a:srgbClr val="00CC00"/>
                </a:solidFill>
                <a:latin typeface="+mj-lt"/>
                <a:ea typeface="+mj-ea"/>
                <a:cs typeface="+mj-cs"/>
              </a:rPr>
              <a:t>Definizione di grave inadempimento dell’utilizzatore </a:t>
            </a:r>
            <a:r>
              <a:rPr lang="it-IT" sz="2400" b="1" i="1" dirty="0" smtClean="0">
                <a:solidFill>
                  <a:srgbClr val="00CC00"/>
                </a:solidFill>
                <a:latin typeface="+mj-lt"/>
                <a:ea typeface="+mj-ea"/>
                <a:cs typeface="+mj-cs"/>
              </a:rPr>
              <a:t>(comma </a:t>
            </a:r>
            <a:r>
              <a:rPr lang="it-IT" sz="2400" b="1" i="1" dirty="0">
                <a:solidFill>
                  <a:srgbClr val="00CC00"/>
                </a:solidFill>
                <a:latin typeface="+mj-lt"/>
                <a:ea typeface="+mj-ea"/>
                <a:cs typeface="+mj-cs"/>
              </a:rPr>
              <a:t>137</a:t>
            </a:r>
            <a:r>
              <a:rPr lang="it-IT" sz="2400" b="1" i="1" dirty="0" smtClean="0">
                <a:solidFill>
                  <a:srgbClr val="00CC00"/>
                </a:solidFill>
                <a:latin typeface="+mj-lt"/>
                <a:ea typeface="+mj-ea"/>
                <a:cs typeface="+mj-cs"/>
              </a:rPr>
              <a:t>)</a:t>
            </a:r>
            <a:endParaRPr lang="it-IT" sz="2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303359" y="2595676"/>
            <a:ext cx="8064128" cy="3170099"/>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Attualmente non esiste una norma che quantifica il numero di rate </a:t>
            </a:r>
            <a:r>
              <a:rPr lang="it-IT" sz="2000" i="1" dirty="0" err="1">
                <a:solidFill>
                  <a:schemeClr val="tx2"/>
                </a:solidFill>
                <a:latin typeface="+mj-lt"/>
                <a:ea typeface="+mj-ea"/>
                <a:cs typeface="+mj-cs"/>
              </a:rPr>
              <a:t>impagate</a:t>
            </a:r>
            <a:r>
              <a:rPr lang="it-IT" sz="2000" i="1" dirty="0">
                <a:solidFill>
                  <a:schemeClr val="tx2"/>
                </a:solidFill>
                <a:latin typeface="+mj-lt"/>
                <a:ea typeface="+mj-ea"/>
                <a:cs typeface="+mj-cs"/>
              </a:rPr>
              <a:t> che fanno scattare la risoluzione per i mutui o finanziamenti chirografari alle imprese, per cui questa potrebbe essere dichiarata anche in caso di mancato pagamento di una sola rata. In questo modo si è cercato di prevedere un inadempimento qualificato, in analogia a quanto previsto nell’art. 1525 c.c. o in materia di mutuo fondiario dall’art. </a:t>
            </a:r>
            <a:r>
              <a:rPr lang="it-IT" sz="2000" i="1" dirty="0">
                <a:solidFill>
                  <a:schemeClr val="tx2"/>
                </a:solidFill>
                <a:latin typeface="+mj-lt"/>
                <a:ea typeface="+mj-ea"/>
                <a:cs typeface="+mj-cs"/>
              </a:rPr>
              <a:t>40, comma 2, </a:t>
            </a:r>
            <a:r>
              <a:rPr lang="it-IT" sz="2000" i="1" dirty="0" smtClean="0">
                <a:solidFill>
                  <a:schemeClr val="tx2"/>
                </a:solidFill>
                <a:latin typeface="+mj-lt"/>
                <a:ea typeface="+mj-ea"/>
                <a:cs typeface="+mj-cs"/>
              </a:rPr>
              <a:t>del </a:t>
            </a:r>
            <a:r>
              <a:rPr lang="it-IT" sz="2000" i="1" dirty="0" err="1" smtClean="0">
                <a:solidFill>
                  <a:schemeClr val="tx2"/>
                </a:solidFill>
                <a:latin typeface="+mj-lt"/>
                <a:ea typeface="+mj-ea"/>
                <a:cs typeface="+mj-cs"/>
              </a:rPr>
              <a:t>t.u</a:t>
            </a:r>
            <a:r>
              <a:rPr lang="it-IT" sz="2000" i="1" dirty="0" err="1">
                <a:solidFill>
                  <a:schemeClr val="tx2"/>
                </a:solidFill>
                <a:latin typeface="+mj-lt"/>
                <a:ea typeface="+mj-ea"/>
                <a:cs typeface="+mj-cs"/>
              </a:rPr>
              <a:t>.</a:t>
            </a:r>
            <a:r>
              <a:rPr lang="it-IT" sz="2000" i="1" dirty="0">
                <a:solidFill>
                  <a:schemeClr val="tx2"/>
                </a:solidFill>
                <a:latin typeface="+mj-lt"/>
                <a:ea typeface="+mj-ea"/>
                <a:cs typeface="+mj-cs"/>
              </a:rPr>
              <a:t> </a:t>
            </a:r>
            <a:r>
              <a:rPr lang="it-IT" sz="2000" i="1" dirty="0" smtClean="0">
                <a:solidFill>
                  <a:schemeClr val="tx2"/>
                </a:solidFill>
                <a:latin typeface="+mj-lt"/>
                <a:ea typeface="+mj-ea"/>
                <a:cs typeface="+mj-cs"/>
              </a:rPr>
              <a:t>bancario.</a:t>
            </a:r>
            <a:endParaRPr lang="it-IT" sz="2000" i="1" dirty="0">
              <a:solidFill>
                <a:schemeClr val="tx2"/>
              </a:solidFill>
              <a:latin typeface="+mj-lt"/>
              <a:ea typeface="+mj-ea"/>
              <a:cs typeface="+mj-cs"/>
            </a:endParaRPr>
          </a:p>
          <a:p>
            <a:pPr marL="342900" indent="-342900">
              <a:buFont typeface="Arial" panose="020B0604020202020204" pitchFamily="34" charset="0"/>
              <a:buChar char="•"/>
            </a:pPr>
            <a:r>
              <a:rPr lang="it-IT" sz="2000" i="1" dirty="0" smtClean="0">
                <a:solidFill>
                  <a:schemeClr val="tx2"/>
                </a:solidFill>
                <a:latin typeface="+mj-lt"/>
                <a:ea typeface="+mj-ea"/>
                <a:cs typeface="+mj-cs"/>
              </a:rPr>
              <a:t>Questo comma cerca </a:t>
            </a:r>
            <a:r>
              <a:rPr lang="it-IT" sz="2000" i="1" dirty="0">
                <a:solidFill>
                  <a:schemeClr val="tx2"/>
                </a:solidFill>
                <a:latin typeface="+mj-lt"/>
                <a:ea typeface="+mj-ea"/>
                <a:cs typeface="+mj-cs"/>
              </a:rPr>
              <a:t>di colmare un vuoto normativo a tutela dell’utilizzatore, seppur inadempiente, prevedendo il concetto di grave inadempimento</a:t>
            </a:r>
            <a:r>
              <a:rPr lang="it-IT" sz="2000" i="1" dirty="0" smtClean="0">
                <a:solidFill>
                  <a:schemeClr val="tx2"/>
                </a:solidFill>
                <a:latin typeface="+mj-lt"/>
                <a:ea typeface="+mj-ea"/>
                <a:cs typeface="+mj-cs"/>
              </a:rPr>
              <a:t>.</a:t>
            </a:r>
            <a:endParaRPr lang="it-IT" sz="2000" i="1" dirty="0">
              <a:solidFill>
                <a:schemeClr val="tx2"/>
              </a:solidFill>
              <a:latin typeface="+mj-lt"/>
              <a:ea typeface="+mj-ea"/>
              <a:cs typeface="+mj-cs"/>
            </a:endParaRPr>
          </a:p>
        </p:txBody>
      </p:sp>
      <p:sp>
        <p:nvSpPr>
          <p:cNvPr id="3" name="Rettangolo 2"/>
          <p:cNvSpPr/>
          <p:nvPr/>
        </p:nvSpPr>
        <p:spPr>
          <a:xfrm>
            <a:off x="179512" y="1159748"/>
            <a:ext cx="4572000" cy="1015663"/>
          </a:xfrm>
          <a:prstGeom prst="rect">
            <a:avLst/>
          </a:prstGeom>
        </p:spPr>
        <p:txBody>
          <a:bodyPr>
            <a:spAutoFit/>
          </a:bodyPr>
          <a:lstStyle/>
          <a:p>
            <a:pPr algn="just"/>
            <a:r>
              <a:rPr lang="it-IT" sz="1200" dirty="0" smtClean="0">
                <a:solidFill>
                  <a:srgbClr val="000000"/>
                </a:solidFill>
                <a:latin typeface="Times New Roman" panose="02020603050405020304" pitchFamily="18" charset="0"/>
                <a:ea typeface="Calibri" panose="020F0502020204030204" pitchFamily="34" charset="0"/>
              </a:rPr>
              <a:t>137</a:t>
            </a:r>
            <a:r>
              <a:rPr lang="it-IT" sz="1200" dirty="0">
                <a:solidFill>
                  <a:srgbClr val="000000"/>
                </a:solidFill>
                <a:latin typeface="Times New Roman" panose="02020603050405020304" pitchFamily="18" charset="0"/>
                <a:ea typeface="Calibri" panose="020F0502020204030204" pitchFamily="34" charset="0"/>
              </a:rPr>
              <a:t>. </a:t>
            </a:r>
            <a:r>
              <a:rPr lang="it-IT" sz="1200" dirty="0">
                <a:solidFill>
                  <a:srgbClr val="000000"/>
                </a:solidFill>
                <a:latin typeface="Times New Roman" panose="02020603050405020304" pitchFamily="18" charset="0"/>
                <a:ea typeface="Calibri" panose="020F0502020204030204" pitchFamily="34" charset="0"/>
              </a:rPr>
              <a:t>Costituisce </a:t>
            </a:r>
            <a:r>
              <a:rPr lang="it-IT" sz="1200" b="1" dirty="0">
                <a:solidFill>
                  <a:srgbClr val="000000"/>
                </a:solidFill>
                <a:latin typeface="Times New Roman" panose="02020603050405020304" pitchFamily="18" charset="0"/>
                <a:ea typeface="Calibri" panose="020F0502020204030204" pitchFamily="34" charset="0"/>
              </a:rPr>
              <a:t>grave inadempimento </a:t>
            </a:r>
            <a:r>
              <a:rPr lang="it-IT" sz="1200" dirty="0">
                <a:solidFill>
                  <a:srgbClr val="000000"/>
                </a:solidFill>
                <a:latin typeface="Times New Roman" panose="02020603050405020304" pitchFamily="18" charset="0"/>
                <a:ea typeface="Calibri" panose="020F0502020204030204" pitchFamily="34" charset="0"/>
              </a:rPr>
              <a:t>dell'utilizzatore il mancato pagamento di almeno sei canoni mensili o due canoni trimestrali anche non consecutivi o un importo equivalente per i leasing immobiliari, ovvero quattro canoni mensili anche non consecutivi o un importo equivalente per gli altri contratti di locazione finanziaria</a:t>
            </a:r>
            <a:r>
              <a:rPr lang="it-IT" sz="1200" dirty="0">
                <a:solidFill>
                  <a:srgbClr val="000000"/>
                </a:solidFill>
                <a:latin typeface="Times New Roman" panose="02020603050405020304" pitchFamily="18" charset="0"/>
                <a:ea typeface="Calibri" panose="020F0502020204030204" pitchFamily="34" charset="0"/>
              </a:rPr>
              <a:t>.</a:t>
            </a:r>
            <a:endParaRPr lang="it-IT" sz="1200" dirty="0">
              <a:solidFill>
                <a:srgbClr val="000000"/>
              </a:solidFill>
              <a:latin typeface="Times New Roman" panose="02020603050405020304" pitchFamily="18" charset="0"/>
              <a:ea typeface="Calibri" panose="020F0502020204030204" pitchFamily="34" charset="0"/>
            </a:endParaRPr>
          </a:p>
        </p:txBody>
      </p:sp>
      <p:sp>
        <p:nvSpPr>
          <p:cNvPr id="5" name="Rettangolo 4"/>
          <p:cNvSpPr/>
          <p:nvPr/>
        </p:nvSpPr>
        <p:spPr>
          <a:xfrm>
            <a:off x="4969666" y="1159748"/>
            <a:ext cx="4020427" cy="1200329"/>
          </a:xfrm>
          <a:prstGeom prst="rect">
            <a:avLst/>
          </a:prstGeom>
        </p:spPr>
        <p:txBody>
          <a:bodyPr wrap="square">
            <a:spAutoFit/>
          </a:bodyPr>
          <a:lstStyle/>
          <a:p>
            <a:pPr marL="457200" indent="-457200">
              <a:buFont typeface="Arial" panose="020B0604020202020204" pitchFamily="34" charset="0"/>
              <a:buChar char="•"/>
            </a:pPr>
            <a:r>
              <a:rPr lang="it-IT" i="1" dirty="0">
                <a:solidFill>
                  <a:schemeClr val="tx2"/>
                </a:solidFill>
              </a:rPr>
              <a:t>Perché una norma che quantifica il numero delle rate non pagate per far scattare la risoluzione </a:t>
            </a:r>
            <a:r>
              <a:rPr lang="it-IT" i="1" dirty="0">
                <a:solidFill>
                  <a:schemeClr val="tx2"/>
                </a:solidFill>
              </a:rPr>
              <a:t>l’inadempimento?</a:t>
            </a:r>
            <a:endParaRPr lang="it-IT" i="1" dirty="0">
              <a:solidFill>
                <a:schemeClr val="tx2"/>
              </a:solidFill>
            </a:endParaRPr>
          </a:p>
        </p:txBody>
      </p:sp>
    </p:spTree>
    <p:extLst>
      <p:ext uri="{BB962C8B-B14F-4D97-AF65-F5344CB8AC3E}">
        <p14:creationId xmlns:p14="http://schemas.microsoft.com/office/powerpoint/2010/main" val="805830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5536" y="179530"/>
            <a:ext cx="7848872" cy="830997"/>
          </a:xfrm>
          <a:prstGeom prst="rect">
            <a:avLst/>
          </a:prstGeom>
          <a:noFill/>
        </p:spPr>
        <p:txBody>
          <a:bodyPr wrap="square" rtlCol="0">
            <a:spAutoFit/>
          </a:bodyPr>
          <a:lstStyle/>
          <a:p>
            <a:pPr algn="ctr"/>
            <a:r>
              <a:rPr lang="it-IT" sz="2400" b="1" i="1" dirty="0">
                <a:solidFill>
                  <a:srgbClr val="00CC00"/>
                </a:solidFill>
                <a:latin typeface="+mj-lt"/>
                <a:ea typeface="+mj-ea"/>
                <a:cs typeface="+mj-cs"/>
              </a:rPr>
              <a:t>Disciplina della risoluzione del contratto per grave inadempimento </a:t>
            </a:r>
            <a:r>
              <a:rPr lang="it-IT" sz="2400" b="1" i="1" dirty="0" smtClean="0">
                <a:solidFill>
                  <a:srgbClr val="00CC00"/>
                </a:solidFill>
                <a:latin typeface="+mj-lt"/>
                <a:ea typeface="+mj-ea"/>
                <a:cs typeface="+mj-cs"/>
              </a:rPr>
              <a:t>(comma </a:t>
            </a:r>
            <a:r>
              <a:rPr lang="it-IT" sz="2400" b="1" i="1" dirty="0">
                <a:solidFill>
                  <a:srgbClr val="00CC00"/>
                </a:solidFill>
                <a:latin typeface="+mj-lt"/>
                <a:ea typeface="+mj-ea"/>
                <a:cs typeface="+mj-cs"/>
              </a:rPr>
              <a:t>138</a:t>
            </a:r>
            <a:r>
              <a:rPr lang="it-IT" sz="2400" b="1" i="1" dirty="0" smtClean="0">
                <a:solidFill>
                  <a:srgbClr val="00CC00"/>
                </a:solidFill>
                <a:latin typeface="+mj-lt"/>
                <a:ea typeface="+mj-ea"/>
                <a:cs typeface="+mj-cs"/>
              </a:rPr>
              <a:t>)</a:t>
            </a:r>
            <a:endParaRPr lang="it-IT" sz="2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ttangolo 2"/>
          <p:cNvSpPr/>
          <p:nvPr/>
        </p:nvSpPr>
        <p:spPr>
          <a:xfrm>
            <a:off x="179512" y="980728"/>
            <a:ext cx="4968552" cy="3323987"/>
          </a:xfrm>
          <a:prstGeom prst="rect">
            <a:avLst/>
          </a:prstGeom>
        </p:spPr>
        <p:txBody>
          <a:bodyPr wrap="square">
            <a:spAutoFit/>
          </a:bodyPr>
          <a:lstStyle/>
          <a:p>
            <a:pPr algn="just"/>
            <a:r>
              <a:rPr lang="it-IT" sz="1400" dirty="0" smtClean="0">
                <a:solidFill>
                  <a:srgbClr val="000000"/>
                </a:solidFill>
                <a:latin typeface="Times New Roman" panose="02020603050405020304" pitchFamily="18" charset="0"/>
                <a:ea typeface="Calibri" panose="020F0502020204030204" pitchFamily="34" charset="0"/>
              </a:rPr>
              <a:t>138</a:t>
            </a:r>
            <a:r>
              <a:rPr lang="it-IT" sz="1400" dirty="0">
                <a:solidFill>
                  <a:srgbClr val="000000"/>
                </a:solidFill>
                <a:latin typeface="Times New Roman" panose="02020603050405020304" pitchFamily="18" charset="0"/>
                <a:ea typeface="Calibri" panose="020F0502020204030204" pitchFamily="34" charset="0"/>
              </a:rPr>
              <a:t>. In caso di risoluzione del contratto per l'inadempimento dell'utilizzatore ai sensi del comma 137, il </a:t>
            </a:r>
            <a:r>
              <a:rPr lang="it-IT" sz="1400" b="1" dirty="0">
                <a:solidFill>
                  <a:srgbClr val="000000"/>
                </a:solidFill>
                <a:latin typeface="Times New Roman" panose="02020603050405020304" pitchFamily="18" charset="0"/>
                <a:ea typeface="Calibri" panose="020F0502020204030204" pitchFamily="34" charset="0"/>
              </a:rPr>
              <a:t>concedente ha diritto alla restituzione del bene</a:t>
            </a:r>
            <a:r>
              <a:rPr lang="it-IT" sz="1400" dirty="0">
                <a:solidFill>
                  <a:srgbClr val="000000"/>
                </a:solidFill>
                <a:latin typeface="Times New Roman" panose="02020603050405020304" pitchFamily="18" charset="0"/>
                <a:ea typeface="Calibri" panose="020F0502020204030204" pitchFamily="34" charset="0"/>
              </a:rPr>
              <a:t> ed è </a:t>
            </a:r>
            <a:r>
              <a:rPr lang="it-IT" sz="1400" b="1" dirty="0">
                <a:solidFill>
                  <a:srgbClr val="000000"/>
                </a:solidFill>
                <a:latin typeface="Times New Roman" panose="02020603050405020304" pitchFamily="18" charset="0"/>
                <a:ea typeface="Calibri" panose="020F0502020204030204" pitchFamily="34" charset="0"/>
              </a:rPr>
              <a:t>tenuto a corrispondere all'utilizzatore quanto ricavato dalla vendita o da altra collocazione del bene,</a:t>
            </a:r>
            <a:r>
              <a:rPr lang="it-IT" sz="1400" dirty="0">
                <a:solidFill>
                  <a:srgbClr val="000000"/>
                </a:solidFill>
                <a:latin typeface="Times New Roman" panose="02020603050405020304" pitchFamily="18" charset="0"/>
                <a:ea typeface="Calibri" panose="020F0502020204030204" pitchFamily="34" charset="0"/>
              </a:rPr>
              <a:t> effettuata ai </a:t>
            </a:r>
            <a:r>
              <a:rPr lang="it-IT" sz="1400" b="1" dirty="0">
                <a:solidFill>
                  <a:srgbClr val="000000"/>
                </a:solidFill>
                <a:latin typeface="Times New Roman" panose="02020603050405020304" pitchFamily="18" charset="0"/>
                <a:ea typeface="Calibri" panose="020F0502020204030204" pitchFamily="34" charset="0"/>
              </a:rPr>
              <a:t>valori di mercato</a:t>
            </a:r>
            <a:r>
              <a:rPr lang="it-IT" sz="1400" dirty="0">
                <a:solidFill>
                  <a:srgbClr val="000000"/>
                </a:solidFill>
                <a:latin typeface="Times New Roman" panose="02020603050405020304" pitchFamily="18" charset="0"/>
                <a:ea typeface="Calibri" panose="020F0502020204030204" pitchFamily="34" charset="0"/>
              </a:rPr>
              <a:t>, dedotta la somma pari all'ammontare dei canoni scaduti e non pagati fino alla data della risoluzione, dei canoni a scadere, solo in linea capitale, e del prezzo pattuito per l'esercizio dell'opzione finale di acquisto, </a:t>
            </a:r>
            <a:r>
              <a:rPr lang="it-IT" sz="1400" dirty="0" smtClean="0">
                <a:solidFill>
                  <a:srgbClr val="000000"/>
                </a:solidFill>
                <a:latin typeface="Times New Roman" panose="02020603050405020304" pitchFamily="18" charset="0"/>
                <a:ea typeface="Calibri" panose="020F0502020204030204" pitchFamily="34" charset="0"/>
              </a:rPr>
              <a:t>nonché́ </a:t>
            </a:r>
            <a:r>
              <a:rPr lang="it-IT" sz="1400" dirty="0">
                <a:solidFill>
                  <a:srgbClr val="000000"/>
                </a:solidFill>
                <a:latin typeface="Times New Roman" panose="02020603050405020304" pitchFamily="18" charset="0"/>
                <a:ea typeface="Calibri" panose="020F0502020204030204" pitchFamily="34" charset="0"/>
              </a:rPr>
              <a:t>le spese anticipate per il recupero del bene, la stima e la sua conservazione per il tempo necessario alla vendita. </a:t>
            </a:r>
            <a:r>
              <a:rPr lang="it-IT" sz="1400" dirty="0">
                <a:solidFill>
                  <a:srgbClr val="000000"/>
                </a:solidFill>
                <a:latin typeface="Times New Roman" panose="02020603050405020304" pitchFamily="18" charset="0"/>
                <a:ea typeface="Calibri" panose="020F0502020204030204" pitchFamily="34" charset="0"/>
              </a:rPr>
              <a:t>Resta fermo nella misura residua il </a:t>
            </a:r>
            <a:r>
              <a:rPr lang="it-IT" sz="1400" b="1" dirty="0">
                <a:solidFill>
                  <a:srgbClr val="000000"/>
                </a:solidFill>
                <a:latin typeface="Times New Roman" panose="02020603050405020304" pitchFamily="18" charset="0"/>
                <a:ea typeface="Calibri" panose="020F0502020204030204" pitchFamily="34" charset="0"/>
              </a:rPr>
              <a:t>diritto di credito del concedente </a:t>
            </a:r>
            <a:r>
              <a:rPr lang="it-IT" sz="1400" dirty="0">
                <a:solidFill>
                  <a:srgbClr val="000000"/>
                </a:solidFill>
                <a:latin typeface="Times New Roman" panose="02020603050405020304" pitchFamily="18" charset="0"/>
                <a:ea typeface="Calibri" panose="020F0502020204030204" pitchFamily="34" charset="0"/>
              </a:rPr>
              <a:t>nei confronti dell’utilizzatore quando il valore realizzato con la vendita o altra collocazione del bene è inferiore all’ammontare dell’importo dovuto dall’utilizzatore a norma del periodo precedente</a:t>
            </a:r>
            <a:r>
              <a:rPr lang="it-IT" sz="1400" dirty="0">
                <a:solidFill>
                  <a:srgbClr val="000000"/>
                </a:solidFill>
                <a:latin typeface="Times New Roman" panose="02020603050405020304" pitchFamily="18" charset="0"/>
                <a:ea typeface="Calibri" panose="020F0502020204030204" pitchFamily="34" charset="0"/>
              </a:rPr>
              <a:t>.</a:t>
            </a:r>
            <a:endParaRPr lang="it-IT" sz="1400" dirty="0">
              <a:solidFill>
                <a:srgbClr val="000000"/>
              </a:solidFill>
              <a:latin typeface="Times New Roman" panose="02020603050405020304" pitchFamily="18" charset="0"/>
              <a:ea typeface="Calibri" panose="020F0502020204030204" pitchFamily="34" charset="0"/>
            </a:endParaRPr>
          </a:p>
        </p:txBody>
      </p:sp>
      <p:sp>
        <p:nvSpPr>
          <p:cNvPr id="7" name="CasellaDiTesto 6"/>
          <p:cNvSpPr txBox="1"/>
          <p:nvPr/>
        </p:nvSpPr>
        <p:spPr>
          <a:xfrm>
            <a:off x="5292080" y="1162487"/>
            <a:ext cx="3672408" cy="2862322"/>
          </a:xfrm>
          <a:prstGeom prst="rect">
            <a:avLst/>
          </a:prstGeom>
          <a:noFill/>
        </p:spPr>
        <p:txBody>
          <a:bodyPr wrap="square" rtlCol="0">
            <a:spAutoFit/>
          </a:bodyPr>
          <a:lstStyle/>
          <a:p>
            <a:pPr marL="342900" indent="-342900">
              <a:buFont typeface="Arial" panose="020B0604020202020204" pitchFamily="34" charset="0"/>
              <a:buChar char="•"/>
            </a:pPr>
            <a:r>
              <a:rPr lang="it-IT" sz="2000" i="1" dirty="0" smtClean="0">
                <a:solidFill>
                  <a:schemeClr val="tx2"/>
                </a:solidFill>
                <a:latin typeface="+mj-lt"/>
                <a:ea typeface="+mj-ea"/>
                <a:cs typeface="+mj-cs"/>
              </a:rPr>
              <a:t>Diritto del concedente di ottenere la restituzione del bene.</a:t>
            </a:r>
          </a:p>
          <a:p>
            <a:pPr marL="342900" indent="-342900">
              <a:buFont typeface="Arial" panose="020B0604020202020204" pitchFamily="34" charset="0"/>
              <a:buChar char="•"/>
            </a:pPr>
            <a:r>
              <a:rPr lang="it-IT" sz="2000" i="1" dirty="0" smtClean="0">
                <a:solidFill>
                  <a:schemeClr val="tx2"/>
                </a:solidFill>
                <a:latin typeface="+mj-lt"/>
                <a:ea typeface="+mj-ea"/>
                <a:cs typeface="+mj-cs"/>
              </a:rPr>
              <a:t>Criteri di vendita e ricollocazione del bene: valori di mercato (?).</a:t>
            </a:r>
            <a:endParaRPr lang="it-IT" sz="2000" i="1" dirty="0">
              <a:solidFill>
                <a:schemeClr val="tx2"/>
              </a:solidFill>
              <a:latin typeface="+mj-lt"/>
              <a:ea typeface="+mj-ea"/>
              <a:cs typeface="+mj-cs"/>
            </a:endParaRPr>
          </a:p>
          <a:p>
            <a:pPr marL="342900" indent="-342900">
              <a:buFont typeface="Arial" panose="020B0604020202020204" pitchFamily="34" charset="0"/>
              <a:buChar char="•"/>
            </a:pPr>
            <a:r>
              <a:rPr lang="it-IT" sz="2000" i="1" dirty="0" smtClean="0">
                <a:solidFill>
                  <a:schemeClr val="tx2"/>
                </a:solidFill>
                <a:latin typeface="+mj-lt"/>
                <a:ea typeface="+mj-ea"/>
                <a:cs typeface="+mj-cs"/>
              </a:rPr>
              <a:t>Calcolo dell’importo dovuto dall’utilizzatore e diritto di credito del concedente.</a:t>
            </a:r>
            <a:endParaRPr lang="it-IT" sz="2000" i="1" dirty="0">
              <a:solidFill>
                <a:schemeClr val="tx2"/>
              </a:solidFill>
              <a:latin typeface="+mj-lt"/>
              <a:ea typeface="+mj-ea"/>
              <a:cs typeface="+mj-cs"/>
            </a:endParaRPr>
          </a:p>
        </p:txBody>
      </p:sp>
    </p:spTree>
    <p:extLst>
      <p:ext uri="{BB962C8B-B14F-4D97-AF65-F5344CB8AC3E}">
        <p14:creationId xmlns:p14="http://schemas.microsoft.com/office/powerpoint/2010/main" val="3328191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79512" y="179530"/>
            <a:ext cx="8712968" cy="830997"/>
          </a:xfrm>
          <a:prstGeom prst="rect">
            <a:avLst/>
          </a:prstGeom>
          <a:noFill/>
        </p:spPr>
        <p:txBody>
          <a:bodyPr wrap="square" rtlCol="0">
            <a:spAutoFit/>
          </a:bodyPr>
          <a:lstStyle/>
          <a:p>
            <a:pPr algn="ctr"/>
            <a:r>
              <a:rPr lang="it-IT" sz="2400" b="1" i="1" dirty="0">
                <a:solidFill>
                  <a:srgbClr val="00CC00"/>
                </a:solidFill>
                <a:latin typeface="+mj-lt"/>
                <a:ea typeface="+mj-ea"/>
                <a:cs typeface="+mj-cs"/>
              </a:rPr>
              <a:t>Disciplina delle modalità di vendita del bene rinveniente dalla risoluzione del contratto </a:t>
            </a:r>
            <a:r>
              <a:rPr lang="it-IT" sz="2400" b="1" i="1" dirty="0" smtClean="0">
                <a:solidFill>
                  <a:srgbClr val="00CC00"/>
                </a:solidFill>
                <a:latin typeface="+mj-lt"/>
                <a:ea typeface="+mj-ea"/>
                <a:cs typeface="+mj-cs"/>
              </a:rPr>
              <a:t>(comma 139)</a:t>
            </a:r>
            <a:endParaRPr lang="it-IT" sz="2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5240887" y="1628800"/>
            <a:ext cx="3672408" cy="1015663"/>
          </a:xfrm>
          <a:prstGeom prst="rect">
            <a:avLst/>
          </a:prstGeom>
          <a:noFill/>
        </p:spPr>
        <p:txBody>
          <a:bodyPr wrap="square" rtlCol="0">
            <a:spAutoFit/>
          </a:bodyPr>
          <a:lstStyle/>
          <a:p>
            <a:pPr marL="342900" indent="-342900">
              <a:buFont typeface="Arial" panose="020B0604020202020204" pitchFamily="34" charset="0"/>
              <a:buChar char="•"/>
            </a:pPr>
            <a:r>
              <a:rPr lang="it-IT" sz="2000" i="1" dirty="0" smtClean="0">
                <a:solidFill>
                  <a:schemeClr val="tx2"/>
                </a:solidFill>
                <a:latin typeface="+mj-lt"/>
                <a:ea typeface="+mj-ea"/>
                <a:cs typeface="+mj-cs"/>
              </a:rPr>
              <a:t>Esiste </a:t>
            </a:r>
            <a:r>
              <a:rPr lang="it-IT" sz="2000" i="1" dirty="0">
                <a:solidFill>
                  <a:schemeClr val="tx2"/>
                </a:solidFill>
                <a:latin typeface="+mj-lt"/>
                <a:ea typeface="+mj-ea"/>
                <a:cs typeface="+mj-cs"/>
              </a:rPr>
              <a:t>il rischio di ingiustificato arricchimento da parte della società di leasing</a:t>
            </a:r>
            <a:r>
              <a:rPr lang="it-IT" sz="2000" i="1" dirty="0" smtClean="0">
                <a:solidFill>
                  <a:schemeClr val="tx2"/>
                </a:solidFill>
                <a:latin typeface="+mj-lt"/>
                <a:ea typeface="+mj-ea"/>
                <a:cs typeface="+mj-cs"/>
              </a:rPr>
              <a:t>?</a:t>
            </a:r>
            <a:endParaRPr lang="it-IT" sz="2000" i="1" dirty="0">
              <a:solidFill>
                <a:schemeClr val="tx2"/>
              </a:solidFill>
              <a:latin typeface="+mj-lt"/>
              <a:ea typeface="+mj-ea"/>
              <a:cs typeface="+mj-cs"/>
            </a:endParaRPr>
          </a:p>
        </p:txBody>
      </p:sp>
      <p:sp>
        <p:nvSpPr>
          <p:cNvPr id="3" name="Rettangolo 2"/>
          <p:cNvSpPr/>
          <p:nvPr/>
        </p:nvSpPr>
        <p:spPr>
          <a:xfrm>
            <a:off x="179512" y="1102092"/>
            <a:ext cx="4968552" cy="3046988"/>
          </a:xfrm>
          <a:prstGeom prst="rect">
            <a:avLst/>
          </a:prstGeom>
        </p:spPr>
        <p:txBody>
          <a:bodyPr wrap="square">
            <a:spAutoFit/>
          </a:bodyPr>
          <a:lstStyle/>
          <a:p>
            <a:pPr algn="just"/>
            <a:r>
              <a:rPr lang="it-IT" sz="1200" dirty="0" smtClean="0">
                <a:solidFill>
                  <a:srgbClr val="000000"/>
                </a:solidFill>
                <a:latin typeface="Times New Roman" panose="02020603050405020304" pitchFamily="18" charset="0"/>
                <a:ea typeface="Calibri" panose="020F0502020204030204" pitchFamily="34" charset="0"/>
              </a:rPr>
              <a:t>139</a:t>
            </a:r>
            <a:r>
              <a:rPr lang="it-IT" sz="1200" dirty="0">
                <a:solidFill>
                  <a:srgbClr val="000000"/>
                </a:solidFill>
                <a:latin typeface="Times New Roman" panose="02020603050405020304" pitchFamily="18" charset="0"/>
                <a:ea typeface="Calibri" panose="020F0502020204030204" pitchFamily="34" charset="0"/>
              </a:rPr>
              <a:t>. </a:t>
            </a:r>
            <a:r>
              <a:rPr lang="it-IT" sz="1200" dirty="0">
                <a:solidFill>
                  <a:srgbClr val="000000"/>
                </a:solidFill>
                <a:latin typeface="Times New Roman" panose="02020603050405020304" pitchFamily="18" charset="0"/>
                <a:ea typeface="Calibri" panose="020F0502020204030204" pitchFamily="34" charset="0"/>
              </a:rPr>
              <a:t>Ai fini di cui al comma 138, il concedente procede alla vendita o ricollocazione del bene sulla base dei valori risultanti da </a:t>
            </a:r>
            <a:r>
              <a:rPr lang="it-IT" sz="1200" b="1" dirty="0">
                <a:solidFill>
                  <a:srgbClr val="000000"/>
                </a:solidFill>
                <a:latin typeface="Times New Roman" panose="02020603050405020304" pitchFamily="18" charset="0"/>
                <a:ea typeface="Calibri" panose="020F0502020204030204" pitchFamily="34" charset="0"/>
              </a:rPr>
              <a:t>pubbliche rilevazioni di mercato </a:t>
            </a:r>
            <a:r>
              <a:rPr lang="it-IT" sz="1200" dirty="0">
                <a:solidFill>
                  <a:srgbClr val="000000"/>
                </a:solidFill>
                <a:latin typeface="Times New Roman" panose="02020603050405020304" pitchFamily="18" charset="0"/>
                <a:ea typeface="Calibri" panose="020F0502020204030204" pitchFamily="34" charset="0"/>
              </a:rPr>
              <a:t>elaborate da </a:t>
            </a:r>
            <a:r>
              <a:rPr lang="it-IT" sz="1200" b="1" dirty="0">
                <a:solidFill>
                  <a:srgbClr val="000000"/>
                </a:solidFill>
                <a:latin typeface="Times New Roman" panose="02020603050405020304" pitchFamily="18" charset="0"/>
                <a:ea typeface="Calibri" panose="020F0502020204030204" pitchFamily="34" charset="0"/>
              </a:rPr>
              <a:t>soggetti specializzati</a:t>
            </a:r>
            <a:r>
              <a:rPr lang="it-IT" sz="1200" dirty="0">
                <a:solidFill>
                  <a:srgbClr val="000000"/>
                </a:solidFill>
                <a:latin typeface="Times New Roman" panose="02020603050405020304" pitchFamily="18" charset="0"/>
                <a:ea typeface="Calibri" panose="020F0502020204030204" pitchFamily="34" charset="0"/>
              </a:rPr>
              <a:t>. </a:t>
            </a:r>
            <a:r>
              <a:rPr lang="it-IT" sz="1200" dirty="0">
                <a:solidFill>
                  <a:srgbClr val="000000"/>
                </a:solidFill>
                <a:latin typeface="Times New Roman" panose="02020603050405020304" pitchFamily="18" charset="0"/>
                <a:ea typeface="Calibri" panose="020F0502020204030204" pitchFamily="34" charset="0"/>
              </a:rPr>
              <a:t>Quando non è possibile far riferimento ai predetti valori, </a:t>
            </a:r>
            <a:r>
              <a:rPr lang="it-IT" sz="1200" dirty="0" smtClean="0">
                <a:solidFill>
                  <a:srgbClr val="000000"/>
                </a:solidFill>
                <a:latin typeface="Times New Roman" panose="02020603050405020304" pitchFamily="18" charset="0"/>
                <a:ea typeface="Calibri" panose="020F0502020204030204" pitchFamily="34" charset="0"/>
              </a:rPr>
              <a:t>procede </a:t>
            </a:r>
            <a:r>
              <a:rPr lang="it-IT" sz="1200" dirty="0">
                <a:solidFill>
                  <a:srgbClr val="000000"/>
                </a:solidFill>
                <a:latin typeface="Times New Roman" panose="02020603050405020304" pitchFamily="18" charset="0"/>
                <a:ea typeface="Calibri" panose="020F0502020204030204" pitchFamily="34" charset="0"/>
              </a:rPr>
              <a:t>alla vendita sulla base di una stima effettuata da un perito scelto dalle parti di comune accordo nei venti giorni successivi alla risoluzione del contratto o, in caso di mancato accordo nel predetto termine, da un perito indipendente scelto dal concedente in una rosa di almeno tre operatori esperti, previamente comunicati all'utilizzatore, che </a:t>
            </a:r>
            <a:r>
              <a:rPr lang="it-IT" sz="1200" dirty="0" smtClean="0">
                <a:solidFill>
                  <a:srgbClr val="000000"/>
                </a:solidFill>
                <a:latin typeface="Times New Roman" panose="02020603050405020304" pitchFamily="18" charset="0"/>
                <a:ea typeface="Calibri" panose="020F0502020204030204" pitchFamily="34" charset="0"/>
              </a:rPr>
              <a:t>può </a:t>
            </a:r>
            <a:r>
              <a:rPr lang="it-IT" sz="1200" dirty="0">
                <a:solidFill>
                  <a:srgbClr val="000000"/>
                </a:solidFill>
                <a:latin typeface="Times New Roman" panose="02020603050405020304" pitchFamily="18" charset="0"/>
                <a:ea typeface="Calibri" panose="020F0502020204030204" pitchFamily="34" charset="0"/>
              </a:rPr>
              <a:t>esprimere la sua preferenza vincolante ai fini della nomina entro dieci giorni dal ricevimento della predetta comunicazione. </a:t>
            </a:r>
            <a:r>
              <a:rPr lang="it-IT" sz="1200" dirty="0">
                <a:solidFill>
                  <a:srgbClr val="000000"/>
                </a:solidFill>
                <a:latin typeface="Times New Roman" panose="02020603050405020304" pitchFamily="18" charset="0"/>
                <a:ea typeface="Calibri" panose="020F0502020204030204" pitchFamily="34" charset="0"/>
              </a:rPr>
              <a:t>Il perito è </a:t>
            </a:r>
            <a:r>
              <a:rPr lang="it-IT" sz="1200" b="1" dirty="0">
                <a:solidFill>
                  <a:srgbClr val="000000"/>
                </a:solidFill>
                <a:latin typeface="Times New Roman" panose="02020603050405020304" pitchFamily="18" charset="0"/>
                <a:ea typeface="Calibri" panose="020F0502020204030204" pitchFamily="34" charset="0"/>
              </a:rPr>
              <a:t>indipendente</a:t>
            </a:r>
            <a:r>
              <a:rPr lang="it-IT" sz="1200" dirty="0">
                <a:solidFill>
                  <a:srgbClr val="000000"/>
                </a:solidFill>
                <a:latin typeface="Times New Roman" panose="02020603050405020304" pitchFamily="18" charset="0"/>
                <a:ea typeface="Calibri" panose="020F0502020204030204" pitchFamily="34" charset="0"/>
              </a:rPr>
              <a:t> quando non è legato al concedente da rapporti di natura personale o di lavoro tali da compromettere l'indipendenza di giudizio. </a:t>
            </a:r>
            <a:r>
              <a:rPr lang="it-IT" sz="1200" dirty="0">
                <a:solidFill>
                  <a:srgbClr val="000000"/>
                </a:solidFill>
                <a:latin typeface="Times New Roman" panose="02020603050405020304" pitchFamily="18" charset="0"/>
                <a:ea typeface="Calibri" panose="020F0502020204030204" pitchFamily="34" charset="0"/>
              </a:rPr>
              <a:t>Nella procedura di vendita o ricollocazione il concedente si attiene a criteri di </a:t>
            </a:r>
            <a:r>
              <a:rPr lang="it-IT" sz="1200" b="1" dirty="0" smtClean="0">
                <a:solidFill>
                  <a:srgbClr val="000000"/>
                </a:solidFill>
                <a:latin typeface="Times New Roman" panose="02020603050405020304" pitchFamily="18" charset="0"/>
                <a:ea typeface="Calibri" panose="020F0502020204030204" pitchFamily="34" charset="0"/>
              </a:rPr>
              <a:t>celerità, </a:t>
            </a:r>
            <a:r>
              <a:rPr lang="it-IT" sz="1200" b="1" dirty="0">
                <a:solidFill>
                  <a:srgbClr val="000000"/>
                </a:solidFill>
                <a:latin typeface="Times New Roman" panose="02020603050405020304" pitchFamily="18" charset="0"/>
                <a:ea typeface="Calibri" panose="020F0502020204030204" pitchFamily="34" charset="0"/>
              </a:rPr>
              <a:t>trasparenza e </a:t>
            </a:r>
            <a:r>
              <a:rPr lang="it-IT" sz="1200" b="1" dirty="0" smtClean="0">
                <a:solidFill>
                  <a:srgbClr val="000000"/>
                </a:solidFill>
                <a:latin typeface="Times New Roman" panose="02020603050405020304" pitchFamily="18" charset="0"/>
                <a:ea typeface="Calibri" panose="020F0502020204030204" pitchFamily="34" charset="0"/>
              </a:rPr>
              <a:t>pubblicità </a:t>
            </a:r>
            <a:r>
              <a:rPr lang="it-IT" sz="1200" dirty="0" smtClean="0">
                <a:solidFill>
                  <a:srgbClr val="000000"/>
                </a:solidFill>
                <a:latin typeface="Times New Roman" panose="02020603050405020304" pitchFamily="18" charset="0"/>
                <a:ea typeface="Calibri" panose="020F0502020204030204" pitchFamily="34" charset="0"/>
              </a:rPr>
              <a:t>adottando modalità </a:t>
            </a:r>
            <a:r>
              <a:rPr lang="it-IT" sz="1200" dirty="0">
                <a:solidFill>
                  <a:srgbClr val="000000"/>
                </a:solidFill>
                <a:latin typeface="Times New Roman" panose="02020603050405020304" pitchFamily="18" charset="0"/>
                <a:ea typeface="Calibri" panose="020F0502020204030204" pitchFamily="34" charset="0"/>
              </a:rPr>
              <a:t>tali da consentire l'individuazione del migliore offerente possibile con </a:t>
            </a:r>
            <a:r>
              <a:rPr lang="it-IT" sz="1200" b="1" dirty="0">
                <a:solidFill>
                  <a:srgbClr val="000000"/>
                </a:solidFill>
                <a:latin typeface="Times New Roman" panose="02020603050405020304" pitchFamily="18" charset="0"/>
                <a:ea typeface="Calibri" panose="020F0502020204030204" pitchFamily="34" charset="0"/>
              </a:rPr>
              <a:t>obbligo di informazione dell'utilizzatore</a:t>
            </a:r>
            <a:r>
              <a:rPr lang="it-IT" sz="1200" dirty="0">
                <a:solidFill>
                  <a:srgbClr val="000000"/>
                </a:solidFill>
                <a:latin typeface="Times New Roman" panose="02020603050405020304" pitchFamily="18" charset="0"/>
                <a:ea typeface="Calibri" panose="020F0502020204030204" pitchFamily="34" charset="0"/>
              </a:rPr>
              <a:t>.</a:t>
            </a:r>
            <a:endParaRPr lang="it-IT" sz="1200" dirty="0">
              <a:solidFill>
                <a:srgbClr val="000000"/>
              </a:solidFill>
              <a:latin typeface="Times New Roman" panose="02020603050405020304" pitchFamily="18" charset="0"/>
              <a:ea typeface="Calibri" panose="020F0502020204030204" pitchFamily="34" charset="0"/>
            </a:endParaRPr>
          </a:p>
        </p:txBody>
      </p:sp>
      <p:sp>
        <p:nvSpPr>
          <p:cNvPr id="8" name="CasellaDiTesto 7"/>
          <p:cNvSpPr txBox="1"/>
          <p:nvPr/>
        </p:nvSpPr>
        <p:spPr>
          <a:xfrm>
            <a:off x="171718" y="4293096"/>
            <a:ext cx="8064128" cy="2031325"/>
          </a:xfrm>
          <a:prstGeom prst="rect">
            <a:avLst/>
          </a:prstGeom>
          <a:noFill/>
        </p:spPr>
        <p:txBody>
          <a:bodyPr wrap="square" rtlCol="0">
            <a:spAutoFit/>
          </a:bodyPr>
          <a:lstStyle/>
          <a:p>
            <a:pPr marL="342900" indent="-342900">
              <a:buFont typeface="Arial" panose="020B0604020202020204" pitchFamily="34" charset="0"/>
              <a:buChar char="•"/>
            </a:pPr>
            <a:r>
              <a:rPr lang="it-IT" i="1" dirty="0">
                <a:solidFill>
                  <a:schemeClr val="tx2"/>
                </a:solidFill>
                <a:latin typeface="+mj-lt"/>
                <a:ea typeface="+mj-ea"/>
                <a:cs typeface="+mj-cs"/>
              </a:rPr>
              <a:t>La previsione che quanto ricavato dalla vendita o riallocazione del bene viene detratto da quanto dovuto dall’utilizzatore impedisce l’insorgere di un ingiustificato </a:t>
            </a:r>
            <a:r>
              <a:rPr lang="it-IT" i="1" dirty="0" smtClean="0">
                <a:solidFill>
                  <a:schemeClr val="tx2"/>
                </a:solidFill>
                <a:latin typeface="+mj-lt"/>
                <a:ea typeface="+mj-ea"/>
                <a:cs typeface="+mj-cs"/>
              </a:rPr>
              <a:t>arricchimento. </a:t>
            </a:r>
          </a:p>
          <a:p>
            <a:pPr marL="342900" indent="-342900">
              <a:buFont typeface="Arial" panose="020B0604020202020204" pitchFamily="34" charset="0"/>
              <a:buChar char="•"/>
            </a:pPr>
            <a:r>
              <a:rPr lang="it-IT" i="1" dirty="0" smtClean="0">
                <a:solidFill>
                  <a:schemeClr val="tx2"/>
                </a:solidFill>
                <a:latin typeface="+mj-lt"/>
                <a:ea typeface="+mj-ea"/>
                <a:cs typeface="+mj-cs"/>
              </a:rPr>
              <a:t>La </a:t>
            </a:r>
            <a:r>
              <a:rPr lang="it-IT" i="1" dirty="0">
                <a:solidFill>
                  <a:schemeClr val="tx2"/>
                </a:solidFill>
                <a:latin typeface="+mj-lt"/>
                <a:ea typeface="+mj-ea"/>
                <a:cs typeface="+mj-cs"/>
              </a:rPr>
              <a:t>nuova norma prevede espressamente che nelle attività di vendita e ricollocazione del bene la società di leasing si attenga a criteri di celerità, trasparenza e pubblicità adottando modalità tali da consentire l’individuazione del miglior offerente possibile con obbligo di informazione dell’utilizzatore</a:t>
            </a:r>
            <a:r>
              <a:rPr lang="it-IT" i="1" dirty="0" smtClean="0">
                <a:solidFill>
                  <a:schemeClr val="tx2"/>
                </a:solidFill>
                <a:latin typeface="+mj-lt"/>
                <a:ea typeface="+mj-ea"/>
                <a:cs typeface="+mj-cs"/>
              </a:rPr>
              <a:t>.</a:t>
            </a:r>
            <a:endParaRPr lang="it-IT" i="1" dirty="0">
              <a:solidFill>
                <a:schemeClr val="tx2"/>
              </a:solidFill>
              <a:latin typeface="+mj-lt"/>
              <a:ea typeface="+mj-ea"/>
              <a:cs typeface="+mj-cs"/>
            </a:endParaRPr>
          </a:p>
        </p:txBody>
      </p:sp>
    </p:spTree>
    <p:extLst>
      <p:ext uri="{BB962C8B-B14F-4D97-AF65-F5344CB8AC3E}">
        <p14:creationId xmlns:p14="http://schemas.microsoft.com/office/powerpoint/2010/main" val="16543082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fontScale="90000"/>
          </a:bodyPr>
          <a:lstStyle/>
          <a:p>
            <a:r>
              <a:rPr lang="en-GB" altLang="it-IT" sz="4000" b="1" i="1" dirty="0" err="1">
                <a:solidFill>
                  <a:srgbClr val="00CC00"/>
                </a:solidFill>
              </a:rPr>
              <a:t>L’impatto</a:t>
            </a:r>
            <a:r>
              <a:rPr lang="en-GB" altLang="it-IT" sz="4000" b="1" i="1" dirty="0">
                <a:solidFill>
                  <a:srgbClr val="00CC00"/>
                </a:solidFill>
              </a:rPr>
              <a:t> </a:t>
            </a:r>
            <a:r>
              <a:rPr lang="en-GB" altLang="it-IT" sz="4000" b="1" i="1" dirty="0" err="1">
                <a:solidFill>
                  <a:srgbClr val="00CC00"/>
                </a:solidFill>
              </a:rPr>
              <a:t>sul</a:t>
            </a:r>
            <a:r>
              <a:rPr lang="en-GB" altLang="it-IT" sz="4000" b="1" i="1" dirty="0">
                <a:solidFill>
                  <a:srgbClr val="00CC00"/>
                </a:solidFill>
              </a:rPr>
              <a:t>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smtClean="0">
                <a:solidFill>
                  <a:srgbClr val="00CC00"/>
                </a:solidFill>
              </a:rPr>
              <a:t>credito</a:t>
            </a:r>
            <a:r>
              <a:rPr lang="en-GB" altLang="it-IT" sz="4000" b="1" i="1" dirty="0" smtClean="0">
                <a:solidFill>
                  <a:srgbClr val="00CC00"/>
                </a:solidFill>
              </a:rPr>
              <a:t/>
            </a:r>
            <a:br>
              <a:rPr lang="en-GB" altLang="it-IT" sz="4000" b="1" i="1" dirty="0" smtClean="0">
                <a:solidFill>
                  <a:srgbClr val="00CC00"/>
                </a:solidFill>
              </a:rPr>
            </a:br>
            <a:r>
              <a:rPr lang="en-GB" altLang="it-IT" sz="4000" b="1" i="1" dirty="0" smtClean="0">
                <a:solidFill>
                  <a:srgbClr val="00CC00"/>
                </a:solidFill>
              </a:rPr>
              <a:t> (</a:t>
            </a:r>
            <a:r>
              <a:rPr lang="en-GB" altLang="it-IT" sz="4000" b="1" i="1" dirty="0" err="1" smtClean="0">
                <a:solidFill>
                  <a:srgbClr val="00CC00"/>
                </a:solidFill>
              </a:rPr>
              <a:t>commi</a:t>
            </a:r>
            <a:r>
              <a:rPr lang="en-GB" altLang="it-IT" sz="4000" b="1" i="1" dirty="0" smtClean="0">
                <a:solidFill>
                  <a:srgbClr val="00CC00"/>
                </a:solidFill>
              </a:rPr>
              <a:t> 137-138-139)</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smtClean="0">
                  <a:solidFill>
                    <a:srgbClr val="33CC33"/>
                  </a:solidFill>
                </a:rPr>
                <a:t>Caratteristiche</a:t>
              </a:r>
              <a:r>
                <a:rPr lang="en-US" altLang="it-IT" sz="1400" b="1" dirty="0" smtClean="0">
                  <a:solidFill>
                    <a:srgbClr val="33CC33"/>
                  </a:solidFill>
                </a:rPr>
                <a:t> </a:t>
              </a:r>
              <a:r>
                <a:rPr lang="en-US" altLang="it-IT" sz="1400" b="1" dirty="0" err="1" smtClean="0">
                  <a:solidFill>
                    <a:srgbClr val="33CC33"/>
                  </a:solidFill>
                </a:rPr>
                <a:t>nel</a:t>
              </a:r>
              <a:r>
                <a:rPr lang="en-US" altLang="it-IT" sz="1400" b="1" dirty="0" smtClean="0">
                  <a:solidFill>
                    <a:srgbClr val="33CC33"/>
                  </a:solidFill>
                </a:rPr>
                <a:t> leasing</a:t>
              </a:r>
              <a:endParaRPr lang="en-US" altLang="it-IT" sz="1400" b="1" dirty="0">
                <a:solidFill>
                  <a:srgbClr val="33CC33"/>
                </a:solidFill>
              </a:endParaRP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smtClean="0">
                <a:solidFill>
                  <a:schemeClr val="tx1"/>
                </a:solidFill>
              </a:rPr>
              <a:t>Acquisizione</a:t>
            </a:r>
            <a:r>
              <a:rPr lang="en-GB" altLang="it-IT" sz="1400" dirty="0" smtClean="0">
                <a:solidFill>
                  <a:schemeClr val="tx1"/>
                </a:solidFill>
              </a:rPr>
              <a:t> </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Istruttoria</a:t>
            </a:r>
            <a:r>
              <a:rPr lang="en-GB" altLang="it-IT" sz="1200" dirty="0" smtClean="0">
                <a:solidFill>
                  <a:schemeClr val="tx1"/>
                </a:solidFill>
              </a:rPr>
              <a:t> e </a:t>
            </a:r>
            <a:r>
              <a:rPr lang="en-GB" altLang="it-IT" sz="1200" dirty="0" err="1" smtClean="0">
                <a:solidFill>
                  <a:schemeClr val="tx1"/>
                </a:solidFill>
              </a:rPr>
              <a:t>Delibera</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Stipula</a:t>
            </a:r>
            <a:r>
              <a:rPr lang="en-GB" altLang="it-IT" sz="1200" dirty="0" smtClean="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962387" cy="9634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a:solidFill>
                  <a:schemeClr val="tx1"/>
                </a:solidFill>
              </a:rPr>
              <a:t>Chiusura</a:t>
            </a:r>
            <a:r>
              <a:rPr lang="en-GB" altLang="it-IT" sz="1400" dirty="0">
                <a:solidFill>
                  <a:schemeClr val="tx1"/>
                </a:solidFill>
              </a:rPr>
              <a:t> </a:t>
            </a:r>
            <a:r>
              <a:rPr lang="en-GB" altLang="it-IT" sz="1400" dirty="0" err="1">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Vendita</a:t>
            </a:r>
            <a:r>
              <a:rPr lang="en-GB" altLang="it-IT" sz="1200" dirty="0">
                <a:solidFill>
                  <a:schemeClr val="tx1"/>
                </a:solidFill>
              </a:rPr>
              <a:t> 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Chiusura</a:t>
            </a:r>
            <a:r>
              <a:rPr lang="en-GB" altLang="it-IT" sz="1200" dirty="0">
                <a:solidFill>
                  <a:schemeClr val="tx1"/>
                </a:solidFill>
              </a:rPr>
              <a:t> </a:t>
            </a:r>
            <a:r>
              <a:rPr lang="en-GB" altLang="it-IT" sz="1200" dirty="0" err="1" smtClean="0">
                <a:solidFill>
                  <a:schemeClr val="tx1"/>
                </a:solidFill>
              </a:rPr>
              <a:t>amministrativa</a:t>
            </a:r>
            <a:endParaRPr lang="en-GB" altLang="it-IT" sz="1200" dirty="0">
              <a:solidFill>
                <a:schemeClr val="tx1"/>
              </a:solidFill>
            </a:endParaRPr>
          </a:p>
        </p:txBody>
      </p:sp>
      <p:sp>
        <p:nvSpPr>
          <p:cNvPr id="309268" name="Rectangle 7"/>
          <p:cNvSpPr>
            <a:spLocks noChangeArrowheads="1"/>
          </p:cNvSpPr>
          <p:nvPr/>
        </p:nvSpPr>
        <p:spPr bwMode="gray">
          <a:xfrm>
            <a:off x="3648434" y="4286250"/>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Contenzioso</a:t>
            </a:r>
            <a:r>
              <a:rPr lang="en-GB" altLang="it-IT" sz="1200" dirty="0" smtClean="0">
                <a:solidFill>
                  <a:schemeClr val="tx1"/>
                </a:solidFill>
              </a:rPr>
              <a:t>/</a:t>
            </a:r>
            <a:r>
              <a:rPr lang="en-GB" altLang="it-IT" sz="1200" dirty="0" err="1" smtClean="0">
                <a:solidFill>
                  <a:schemeClr val="tx1"/>
                </a:solidFill>
              </a:rPr>
              <a:t>recupero</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smtClean="0">
                <a:solidFill>
                  <a:schemeClr val="tx1"/>
                </a:solidFill>
              </a:rPr>
              <a:t>contratto</a:t>
            </a:r>
            <a:endParaRPr lang="en-GB" altLang="it-IT" sz="1200" dirty="0" smtClean="0">
              <a:solidFill>
                <a:schemeClr val="tx1"/>
              </a:solidFill>
            </a:endParaRPr>
          </a:p>
        </p:txBody>
      </p:sp>
      <p:sp>
        <p:nvSpPr>
          <p:cNvPr id="15" name="CasellaDiTesto 14"/>
          <p:cNvSpPr txBox="1"/>
          <p:nvPr/>
        </p:nvSpPr>
        <p:spPr>
          <a:xfrm>
            <a:off x="139564" y="1668121"/>
            <a:ext cx="1857618" cy="738664"/>
          </a:xfrm>
          <a:prstGeom prst="rect">
            <a:avLst/>
          </a:prstGeom>
          <a:noFill/>
        </p:spPr>
        <p:txBody>
          <a:bodyPr wrap="square" rtlCol="0">
            <a:spAutoFit/>
          </a:bodyPr>
          <a:lstStyle/>
          <a:p>
            <a:r>
              <a:rPr lang="it-IT" sz="1400" dirty="0" smtClean="0"/>
              <a:t>137. </a:t>
            </a:r>
            <a:r>
              <a:rPr lang="it-IT" sz="1400" dirty="0"/>
              <a:t>Definizione di grave inadempimento dell’utilizzatore </a:t>
            </a:r>
          </a:p>
        </p:txBody>
      </p:sp>
      <p:sp>
        <p:nvSpPr>
          <p:cNvPr id="17" name="Line 10"/>
          <p:cNvSpPr>
            <a:spLocks noChangeShapeType="1"/>
          </p:cNvSpPr>
          <p:nvPr/>
        </p:nvSpPr>
        <p:spPr bwMode="auto">
          <a:xfrm>
            <a:off x="1427983" y="2276872"/>
            <a:ext cx="3029731" cy="2006711"/>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8" name="CasellaDiTesto 17"/>
          <p:cNvSpPr txBox="1"/>
          <p:nvPr/>
        </p:nvSpPr>
        <p:spPr>
          <a:xfrm>
            <a:off x="2123728" y="1659068"/>
            <a:ext cx="2105940" cy="738664"/>
          </a:xfrm>
          <a:prstGeom prst="rect">
            <a:avLst/>
          </a:prstGeom>
          <a:noFill/>
        </p:spPr>
        <p:txBody>
          <a:bodyPr wrap="square" rtlCol="0">
            <a:spAutoFit/>
          </a:bodyPr>
          <a:lstStyle/>
          <a:p>
            <a:r>
              <a:rPr lang="it-IT" sz="1400" dirty="0" smtClean="0"/>
              <a:t>138. </a:t>
            </a:r>
            <a:r>
              <a:rPr lang="it-IT" sz="1400" dirty="0"/>
              <a:t>Disciplina della risoluzione del contratto per grave inadempimento </a:t>
            </a:r>
          </a:p>
        </p:txBody>
      </p:sp>
      <p:sp>
        <p:nvSpPr>
          <p:cNvPr id="19" name="CasellaDiTesto 18"/>
          <p:cNvSpPr txBox="1"/>
          <p:nvPr/>
        </p:nvSpPr>
        <p:spPr>
          <a:xfrm>
            <a:off x="4541809" y="1628800"/>
            <a:ext cx="2616038" cy="738664"/>
          </a:xfrm>
          <a:prstGeom prst="rect">
            <a:avLst/>
          </a:prstGeom>
          <a:noFill/>
        </p:spPr>
        <p:txBody>
          <a:bodyPr wrap="square" rtlCol="0">
            <a:spAutoFit/>
          </a:bodyPr>
          <a:lstStyle/>
          <a:p>
            <a:r>
              <a:rPr lang="it-IT" sz="1400" dirty="0" smtClean="0"/>
              <a:t>139. </a:t>
            </a:r>
            <a:r>
              <a:rPr lang="it-IT" sz="1400" dirty="0"/>
              <a:t>Disciplina delle modalità di vendita del bene rinveniente dalla risoluzione del contratto </a:t>
            </a:r>
          </a:p>
        </p:txBody>
      </p:sp>
      <p:sp>
        <p:nvSpPr>
          <p:cNvPr id="20" name="Line 10"/>
          <p:cNvSpPr>
            <a:spLocks noChangeShapeType="1"/>
          </p:cNvSpPr>
          <p:nvPr/>
        </p:nvSpPr>
        <p:spPr bwMode="auto">
          <a:xfrm>
            <a:off x="3491880" y="2397732"/>
            <a:ext cx="1123966" cy="196737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21" name="Line 10"/>
          <p:cNvSpPr>
            <a:spLocks noChangeShapeType="1"/>
          </p:cNvSpPr>
          <p:nvPr/>
        </p:nvSpPr>
        <p:spPr bwMode="auto">
          <a:xfrm flipH="1">
            <a:off x="4671980" y="2406785"/>
            <a:ext cx="1071738" cy="1958319"/>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pic>
        <p:nvPicPr>
          <p:cNvPr id="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9546149"/>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179512" y="179530"/>
            <a:ext cx="8712968" cy="830997"/>
          </a:xfrm>
          <a:prstGeom prst="rect">
            <a:avLst/>
          </a:prstGeom>
          <a:noFill/>
        </p:spPr>
        <p:txBody>
          <a:bodyPr wrap="square" rtlCol="0">
            <a:spAutoFit/>
          </a:bodyPr>
          <a:lstStyle/>
          <a:p>
            <a:pPr algn="ctr"/>
            <a:r>
              <a:rPr lang="it-IT" sz="2400" b="1" i="1" dirty="0" smtClean="0">
                <a:solidFill>
                  <a:srgbClr val="00CC00"/>
                </a:solidFill>
                <a:latin typeface="+mj-lt"/>
                <a:ea typeface="+mj-ea"/>
                <a:cs typeface="+mj-cs"/>
              </a:rPr>
              <a:t>Il </a:t>
            </a:r>
            <a:r>
              <a:rPr lang="it-IT" sz="2400" b="1" i="1" dirty="0">
                <a:solidFill>
                  <a:srgbClr val="00CC00"/>
                </a:solidFill>
                <a:latin typeface="+mj-lt"/>
                <a:ea typeface="+mj-ea"/>
                <a:cs typeface="+mj-cs"/>
              </a:rPr>
              <a:t>coordinamento con le disposizioni fallimentari e quelle relative al leasing abitativo </a:t>
            </a:r>
            <a:r>
              <a:rPr lang="it-IT" sz="2400" b="1" i="1" dirty="0" smtClean="0">
                <a:solidFill>
                  <a:srgbClr val="00CC00"/>
                </a:solidFill>
                <a:latin typeface="+mj-lt"/>
                <a:ea typeface="+mj-ea"/>
                <a:cs typeface="+mj-cs"/>
              </a:rPr>
              <a:t>(comma 140)</a:t>
            </a:r>
            <a:endParaRPr lang="it-IT" sz="2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ttangolo 2"/>
          <p:cNvSpPr/>
          <p:nvPr/>
        </p:nvSpPr>
        <p:spPr>
          <a:xfrm>
            <a:off x="179512" y="1340768"/>
            <a:ext cx="4968552" cy="830997"/>
          </a:xfrm>
          <a:prstGeom prst="rect">
            <a:avLst/>
          </a:prstGeom>
        </p:spPr>
        <p:txBody>
          <a:bodyPr wrap="square">
            <a:spAutoFit/>
          </a:bodyPr>
          <a:lstStyle/>
          <a:p>
            <a:pPr algn="just"/>
            <a:r>
              <a:rPr lang="it-IT" sz="1200" dirty="0" smtClean="0">
                <a:solidFill>
                  <a:srgbClr val="000000"/>
                </a:solidFill>
                <a:latin typeface="Times New Roman" panose="02020603050405020304" pitchFamily="18" charset="0"/>
                <a:ea typeface="Calibri" panose="020F0502020204030204" pitchFamily="34" charset="0"/>
              </a:rPr>
              <a:t>140</a:t>
            </a:r>
            <a:r>
              <a:rPr lang="it-IT" sz="1200" dirty="0">
                <a:solidFill>
                  <a:srgbClr val="000000"/>
                </a:solidFill>
                <a:latin typeface="Times New Roman" panose="02020603050405020304" pitchFamily="18" charset="0"/>
                <a:ea typeface="Calibri" panose="020F0502020204030204" pitchFamily="34" charset="0"/>
              </a:rPr>
              <a:t>. </a:t>
            </a:r>
            <a:r>
              <a:rPr lang="it-IT" sz="1200" dirty="0">
                <a:solidFill>
                  <a:srgbClr val="000000"/>
                </a:solidFill>
                <a:latin typeface="Times New Roman" panose="02020603050405020304" pitchFamily="18" charset="0"/>
                <a:ea typeface="Calibri" panose="020F0502020204030204" pitchFamily="34" charset="0"/>
              </a:rPr>
              <a:t>Restano ferme le previsioni di cui al comma 72-quater del regio decreto 16 marzo 1942 n. 267 e si applica, in caso di </a:t>
            </a:r>
            <a:r>
              <a:rPr lang="it-IT" sz="1200" b="1" dirty="0">
                <a:solidFill>
                  <a:srgbClr val="000000"/>
                </a:solidFill>
                <a:latin typeface="Times New Roman" panose="02020603050405020304" pitchFamily="18" charset="0"/>
                <a:ea typeface="Calibri" panose="020F0502020204030204" pitchFamily="34" charset="0"/>
              </a:rPr>
              <a:t>immobili da adibire ad abitazione principale</a:t>
            </a:r>
            <a:r>
              <a:rPr lang="it-IT" sz="1200" dirty="0">
                <a:solidFill>
                  <a:srgbClr val="000000"/>
                </a:solidFill>
                <a:latin typeface="Times New Roman" panose="02020603050405020304" pitchFamily="18" charset="0"/>
                <a:ea typeface="Calibri" panose="020F0502020204030204" pitchFamily="34" charset="0"/>
              </a:rPr>
              <a:t>, l'articolo 1, comma 76, 77, 78, 79, 80 e 81, della legge 28 dicembre 2015, n. 208.»</a:t>
            </a:r>
            <a:r>
              <a:rPr lang="it-IT" sz="1200" dirty="0">
                <a:solidFill>
                  <a:srgbClr val="000000"/>
                </a:solidFill>
                <a:latin typeface="Times New Roman" panose="02020603050405020304" pitchFamily="18" charset="0"/>
                <a:ea typeface="Calibri" panose="020F0502020204030204" pitchFamily="34" charset="0"/>
              </a:rPr>
              <a:t>.</a:t>
            </a:r>
            <a:endParaRPr lang="it-IT" sz="1200" dirty="0">
              <a:solidFill>
                <a:srgbClr val="000000"/>
              </a:solidFill>
              <a:latin typeface="Times New Roman" panose="02020603050405020304" pitchFamily="18" charset="0"/>
              <a:ea typeface="Calibri" panose="020F0502020204030204" pitchFamily="34" charset="0"/>
            </a:endParaRPr>
          </a:p>
        </p:txBody>
      </p:sp>
      <p:sp>
        <p:nvSpPr>
          <p:cNvPr id="8" name="CasellaDiTesto 7"/>
          <p:cNvSpPr txBox="1"/>
          <p:nvPr/>
        </p:nvSpPr>
        <p:spPr>
          <a:xfrm>
            <a:off x="312378" y="2708920"/>
            <a:ext cx="8064128" cy="3477875"/>
          </a:xfrm>
          <a:prstGeom prst="rect">
            <a:avLst/>
          </a:prstGeom>
          <a:noFill/>
        </p:spPr>
        <p:txBody>
          <a:bodyPr wrap="square" rtlCol="0">
            <a:spAutoFit/>
          </a:bodyPr>
          <a:lstStyle/>
          <a:p>
            <a:pPr marL="342900" indent="-342900">
              <a:buFont typeface="Arial" panose="020B0604020202020204" pitchFamily="34" charset="0"/>
              <a:buChar char="•"/>
            </a:pPr>
            <a:r>
              <a:rPr lang="it-IT" sz="2000" i="1" dirty="0">
                <a:solidFill>
                  <a:schemeClr val="tx2"/>
                </a:solidFill>
                <a:latin typeface="+mj-lt"/>
                <a:ea typeface="+mj-ea"/>
                <a:cs typeface="+mj-cs"/>
              </a:rPr>
              <a:t>Il comma 140 richiama una serie di norme a carattere speciale che continuano ad applicarsi a particolari fattispecie della locazione finanziaria.</a:t>
            </a:r>
          </a:p>
          <a:p>
            <a:pPr marL="342900" indent="-342900">
              <a:buFont typeface="Arial" panose="020B0604020202020204" pitchFamily="34" charset="0"/>
              <a:buChar char="•"/>
            </a:pPr>
            <a:r>
              <a:rPr lang="it-IT" sz="2000" i="1" dirty="0">
                <a:solidFill>
                  <a:schemeClr val="tx2"/>
                </a:solidFill>
                <a:latin typeface="+mj-lt"/>
                <a:ea typeface="+mj-ea"/>
                <a:cs typeface="+mj-cs"/>
              </a:rPr>
              <a:t>In considerazione del principio generale del nostro ordinamento in base al quale le norme speciali prevalgono su quelle generali anche se successive, è pacifico ritenere che l’art. 72-quater della legge fallimentare e la disciplina del c.d. leasing abitativo si applicano alla disciplina del leasing nel caso di fallimento per la prima o di vendita dell’abitazione principale nel secondo caso.</a:t>
            </a:r>
          </a:p>
          <a:p>
            <a:pPr marL="342900" indent="-342900">
              <a:buFont typeface="Arial" panose="020B0604020202020204" pitchFamily="34" charset="0"/>
              <a:buChar char="•"/>
            </a:pPr>
            <a:r>
              <a:rPr lang="it-IT" sz="2000" i="1" dirty="0" smtClean="0">
                <a:solidFill>
                  <a:schemeClr val="tx2"/>
                </a:solidFill>
                <a:latin typeface="+mj-lt"/>
                <a:ea typeface="+mj-ea"/>
                <a:cs typeface="+mj-cs"/>
              </a:rPr>
              <a:t>Il </a:t>
            </a:r>
            <a:r>
              <a:rPr lang="it-IT" sz="2000" i="1" dirty="0">
                <a:solidFill>
                  <a:schemeClr val="tx2"/>
                </a:solidFill>
                <a:latin typeface="+mj-lt"/>
                <a:ea typeface="+mj-ea"/>
                <a:cs typeface="+mj-cs"/>
              </a:rPr>
              <a:t>comma può essere letto nel senso di fornire maggior forza alla legge n.124/2017 come disciplina generale della locazione </a:t>
            </a:r>
            <a:r>
              <a:rPr lang="it-IT" sz="2000" i="1" dirty="0" smtClean="0">
                <a:solidFill>
                  <a:schemeClr val="tx2"/>
                </a:solidFill>
                <a:latin typeface="+mj-lt"/>
                <a:ea typeface="+mj-ea"/>
                <a:cs typeface="+mj-cs"/>
              </a:rPr>
              <a:t>finanziaria.</a:t>
            </a:r>
            <a:endParaRPr lang="it-IT" sz="2000" i="1" dirty="0">
              <a:solidFill>
                <a:schemeClr val="tx2"/>
              </a:solidFill>
              <a:latin typeface="+mj-lt"/>
              <a:ea typeface="+mj-ea"/>
              <a:cs typeface="+mj-cs"/>
            </a:endParaRPr>
          </a:p>
        </p:txBody>
      </p:sp>
      <p:sp>
        <p:nvSpPr>
          <p:cNvPr id="9" name="CasellaDiTesto 8"/>
          <p:cNvSpPr txBox="1"/>
          <p:nvPr/>
        </p:nvSpPr>
        <p:spPr>
          <a:xfrm>
            <a:off x="5471592" y="1372706"/>
            <a:ext cx="3076873" cy="400110"/>
          </a:xfrm>
          <a:prstGeom prst="rect">
            <a:avLst/>
          </a:prstGeom>
          <a:noFill/>
        </p:spPr>
        <p:txBody>
          <a:bodyPr wrap="square" rtlCol="0">
            <a:spAutoFit/>
          </a:bodyPr>
          <a:lstStyle/>
          <a:p>
            <a:pPr marL="342900" indent="-342900">
              <a:buFont typeface="Arial" panose="020B0604020202020204" pitchFamily="34" charset="0"/>
              <a:buChar char="•"/>
            </a:pPr>
            <a:r>
              <a:rPr lang="it-IT" sz="2000" i="1" dirty="0" smtClean="0">
                <a:solidFill>
                  <a:schemeClr val="tx2"/>
                </a:solidFill>
                <a:latin typeface="+mj-lt"/>
                <a:ea typeface="+mj-ea"/>
                <a:cs typeface="+mj-cs"/>
              </a:rPr>
              <a:t>Leasing abitativo</a:t>
            </a:r>
            <a:endParaRPr lang="it-IT" sz="2000" i="1" dirty="0">
              <a:solidFill>
                <a:schemeClr val="tx2"/>
              </a:solidFill>
              <a:latin typeface="+mj-lt"/>
              <a:ea typeface="+mj-ea"/>
              <a:cs typeface="+mj-cs"/>
            </a:endParaRPr>
          </a:p>
        </p:txBody>
      </p:sp>
    </p:spTree>
    <p:extLst>
      <p:ext uri="{BB962C8B-B14F-4D97-AF65-F5344CB8AC3E}">
        <p14:creationId xmlns:p14="http://schemas.microsoft.com/office/powerpoint/2010/main" val="38056003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604144" y="2564904"/>
            <a:ext cx="8208144" cy="923330"/>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Il </a:t>
            </a:r>
            <a:r>
              <a:rPr lang="it-IT" sz="5400" b="1" i="1" dirty="0" smtClean="0">
                <a:solidFill>
                  <a:srgbClr val="00CC00"/>
                </a:solidFill>
                <a:latin typeface="+mj-lt"/>
                <a:ea typeface="+mj-ea"/>
                <a:cs typeface="+mj-cs"/>
              </a:rPr>
              <a:t>processo del credito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54438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a:bodyPr>
          <a:lstStyle/>
          <a:p>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smtClean="0">
                  <a:solidFill>
                    <a:srgbClr val="33CC33"/>
                  </a:solidFill>
                </a:rPr>
                <a:t>Caratteristiche</a:t>
              </a:r>
              <a:r>
                <a:rPr lang="en-US" altLang="it-IT" sz="1400" b="1" dirty="0" smtClean="0">
                  <a:solidFill>
                    <a:srgbClr val="33CC33"/>
                  </a:solidFill>
                </a:rPr>
                <a:t> </a:t>
              </a:r>
              <a:r>
                <a:rPr lang="en-US" altLang="it-IT" sz="1400" b="1" dirty="0" err="1" smtClean="0">
                  <a:solidFill>
                    <a:srgbClr val="33CC33"/>
                  </a:solidFill>
                </a:rPr>
                <a:t>nel</a:t>
              </a:r>
              <a:r>
                <a:rPr lang="en-US" altLang="it-IT" sz="1400" b="1" dirty="0" smtClean="0">
                  <a:solidFill>
                    <a:srgbClr val="33CC33"/>
                  </a:solidFill>
                </a:rPr>
                <a:t> leasing</a:t>
              </a:r>
              <a:endParaRPr lang="en-US" altLang="it-IT" sz="1400" b="1" dirty="0">
                <a:solidFill>
                  <a:srgbClr val="33CC33"/>
                </a:solidFill>
              </a:endParaRP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smtClean="0">
                <a:solidFill>
                  <a:schemeClr val="tx1"/>
                </a:solidFill>
              </a:rPr>
              <a:t>Acquisizione</a:t>
            </a:r>
            <a:r>
              <a:rPr lang="en-GB" altLang="it-IT" sz="1400" dirty="0" smtClean="0">
                <a:solidFill>
                  <a:schemeClr val="tx1"/>
                </a:solidFill>
              </a:rPr>
              <a:t> </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Istruttoria</a:t>
            </a:r>
            <a:r>
              <a:rPr lang="en-GB" altLang="it-IT" sz="1200" dirty="0" smtClean="0">
                <a:solidFill>
                  <a:schemeClr val="tx1"/>
                </a:solidFill>
              </a:rPr>
              <a:t> e </a:t>
            </a:r>
            <a:r>
              <a:rPr lang="en-GB" altLang="it-IT" sz="1200" dirty="0" err="1" smtClean="0">
                <a:solidFill>
                  <a:schemeClr val="tx1"/>
                </a:solidFill>
              </a:rPr>
              <a:t>Delibera</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Stipula</a:t>
            </a:r>
            <a:r>
              <a:rPr lang="en-GB" altLang="it-IT" sz="1200" dirty="0" smtClean="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528816"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End of Term</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Vendita</a:t>
            </a:r>
            <a:r>
              <a:rPr lang="en-GB" altLang="it-IT" sz="1200" dirty="0">
                <a:solidFill>
                  <a:schemeClr val="tx1"/>
                </a:solidFill>
              </a:rPr>
              <a:t> </a:t>
            </a:r>
            <a:r>
              <a:rPr lang="en-GB" altLang="it-IT" sz="1200" dirty="0" smtClean="0">
                <a:solidFill>
                  <a:schemeClr val="tx1"/>
                </a:solidFill>
              </a:rPr>
              <a:t>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Chiusura</a:t>
            </a:r>
            <a:r>
              <a:rPr lang="en-GB" altLang="it-IT" sz="1200" dirty="0" smtClean="0">
                <a:solidFill>
                  <a:schemeClr val="tx1"/>
                </a:solidFill>
              </a:rPr>
              <a:t> </a:t>
            </a:r>
            <a:r>
              <a:rPr lang="en-GB" altLang="it-IT" sz="1200" dirty="0" err="1" smtClean="0">
                <a:solidFill>
                  <a:schemeClr val="tx1"/>
                </a:solidFill>
              </a:rPr>
              <a:t>ctr</a:t>
            </a:r>
            <a:endParaRPr lang="en-GB" altLang="it-IT" sz="1200" dirty="0">
              <a:solidFill>
                <a:schemeClr val="tx1"/>
              </a:solidFill>
            </a:endParaRPr>
          </a:p>
          <a:p>
            <a:pPr lvl="2" eaLnBrk="1" hangingPunct="1">
              <a:lnSpc>
                <a:spcPct val="106000"/>
              </a:lnSpc>
              <a:spcBef>
                <a:spcPct val="40000"/>
              </a:spcBef>
              <a:buClr>
                <a:schemeClr val="tx1"/>
              </a:buClr>
              <a:buFont typeface="Times" panose="02020603050405020304" pitchFamily="18" charset="0"/>
              <a:buNone/>
            </a:pPr>
            <a:endParaRPr lang="en-US" altLang="it-IT" sz="1200" dirty="0">
              <a:solidFill>
                <a:schemeClr val="tx1"/>
              </a:solidFill>
            </a:endParaRPr>
          </a:p>
        </p:txBody>
      </p:sp>
      <p:sp>
        <p:nvSpPr>
          <p:cNvPr id="309268" name="Rectangle 7"/>
          <p:cNvSpPr>
            <a:spLocks noChangeArrowheads="1"/>
          </p:cNvSpPr>
          <p:nvPr/>
        </p:nvSpPr>
        <p:spPr bwMode="gray">
          <a:xfrm>
            <a:off x="3648434" y="4286250"/>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Contenzioso</a:t>
            </a:r>
            <a:r>
              <a:rPr lang="en-GB" altLang="it-IT" sz="1200" dirty="0" smtClean="0">
                <a:solidFill>
                  <a:schemeClr val="tx1"/>
                </a:solidFill>
              </a:rPr>
              <a:t>/</a:t>
            </a:r>
            <a:r>
              <a:rPr lang="en-GB" altLang="it-IT" sz="1200" dirty="0" err="1" smtClean="0">
                <a:solidFill>
                  <a:schemeClr val="tx1"/>
                </a:solidFill>
              </a:rPr>
              <a:t>recupero</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smtClean="0">
                <a:solidFill>
                  <a:schemeClr val="tx1"/>
                </a:solidFill>
              </a:rPr>
              <a:t>contratto</a:t>
            </a:r>
            <a:endParaRPr lang="en-GB" altLang="it-IT" sz="1200" dirty="0" smtClean="0">
              <a:solidFill>
                <a:schemeClr val="tx1"/>
              </a:solidFill>
            </a:endParaRPr>
          </a:p>
        </p:txBody>
      </p:sp>
      <p:pic>
        <p:nvPicPr>
          <p:cNvPr id="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9535668"/>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idx="4294967295"/>
          </p:nvPr>
        </p:nvSpPr>
        <p:spPr/>
        <p:txBody>
          <a:bodyPr>
            <a:normAutofit/>
          </a:bodyPr>
          <a:lstStyle/>
          <a:p>
            <a:r>
              <a:rPr lang="en-GB" altLang="it-IT" sz="4000" b="1" i="1" dirty="0">
                <a:solidFill>
                  <a:srgbClr val="00CC00"/>
                </a:solidFill>
              </a:rPr>
              <a:t>Il </a:t>
            </a:r>
            <a:r>
              <a:rPr lang="en-GB" altLang="it-IT" sz="4000" b="1" i="1" dirty="0" err="1">
                <a:solidFill>
                  <a:srgbClr val="00CC00"/>
                </a:solidFill>
              </a:rPr>
              <a:t>processo</a:t>
            </a:r>
            <a:r>
              <a:rPr lang="en-GB" altLang="it-IT" sz="4000" b="1" i="1" dirty="0">
                <a:solidFill>
                  <a:srgbClr val="00CC00"/>
                </a:solidFill>
              </a:rPr>
              <a:t> del </a:t>
            </a:r>
            <a:r>
              <a:rPr lang="en-GB" altLang="it-IT" sz="4000" b="1" i="1" dirty="0" err="1">
                <a:solidFill>
                  <a:srgbClr val="00CC00"/>
                </a:solidFill>
              </a:rPr>
              <a:t>credito</a:t>
            </a:r>
            <a:endParaRPr lang="it-IT" altLang="it-IT" sz="4000" b="1" i="1" dirty="0">
              <a:solidFill>
                <a:srgbClr val="00CC00"/>
              </a:solidFill>
            </a:endParaRPr>
          </a:p>
        </p:txBody>
      </p:sp>
      <p:grpSp>
        <p:nvGrpSpPr>
          <p:cNvPr id="309251" name="Group 3"/>
          <p:cNvGrpSpPr>
            <a:grpSpLocks/>
          </p:cNvGrpSpPr>
          <p:nvPr/>
        </p:nvGrpSpPr>
        <p:grpSpPr bwMode="auto">
          <a:xfrm>
            <a:off x="909644" y="1395715"/>
            <a:ext cx="6786562" cy="203278"/>
            <a:chOff x="268" y="726"/>
            <a:chExt cx="1054" cy="70"/>
          </a:xfrm>
        </p:grpSpPr>
        <p:sp>
          <p:nvSpPr>
            <p:cNvPr id="5" name="Line 4"/>
            <p:cNvSpPr>
              <a:spLocks noChangeShapeType="1"/>
            </p:cNvSpPr>
            <p:nvPr/>
          </p:nvSpPr>
          <p:spPr bwMode="gray">
            <a:xfrm>
              <a:off x="268" y="763"/>
              <a:ext cx="1054"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wrap="none" anchor="ctr" anchorCtr="1"/>
            <a:lstStyle/>
            <a:p>
              <a:pPr>
                <a:defRPr/>
              </a:pPr>
              <a:endParaRPr lang="it-IT" dirty="0"/>
            </a:p>
          </p:txBody>
        </p:sp>
        <p:sp>
          <p:nvSpPr>
            <p:cNvPr id="309253" name="Rectangle 5"/>
            <p:cNvSpPr>
              <a:spLocks noChangeArrowheads="1"/>
            </p:cNvSpPr>
            <p:nvPr/>
          </p:nvSpPr>
          <p:spPr bwMode="gray">
            <a:xfrm>
              <a:off x="602" y="726"/>
              <a:ext cx="396" cy="70"/>
            </a:xfrm>
            <a:prstGeom prst="rect">
              <a:avLst/>
            </a:prstGeom>
            <a:solidFill>
              <a:schemeClr val="bg1"/>
            </a:solidFill>
            <a:ln>
              <a:noFill/>
            </a:ln>
            <a:extLst>
              <a:ext uri="{91240B29-F687-4F45-9708-019B960494DF}">
                <a14:hiddenLine xmlns:a14="http://schemas.microsoft.com/office/drawing/2010/main" w="12700" cap="rnd" algn="ctr">
                  <a:solidFill>
                    <a:srgbClr val="000000"/>
                  </a:solidFill>
                  <a:miter lim="800000"/>
                  <a:headEnd/>
                  <a:tailEnd/>
                </a14:hiddenLine>
              </a:ext>
            </a:extLst>
          </p:spPr>
          <p:txBody>
            <a:bodyPr wrap="square" lIns="72000" tIns="0" rIns="72000" bIns="0" anchor="ctr" anchorCtr="1">
              <a:spAutoFit/>
            </a:bodyPr>
            <a:lstStyle>
              <a:lvl1pPr eaLnBrk="0" hangingPunct="0">
                <a:defRPr sz="2000">
                  <a:solidFill>
                    <a:srgbClr val="3366CC"/>
                  </a:solidFill>
                  <a:latin typeface="Arial" panose="020B0604020202020204" pitchFamily="34" charset="0"/>
                </a:defRPr>
              </a:lvl1pPr>
              <a:lvl2pPr marL="742950" indent="-285750" eaLnBrk="0" hangingPunct="0">
                <a:defRPr sz="2000">
                  <a:solidFill>
                    <a:srgbClr val="3366CC"/>
                  </a:solidFill>
                  <a:latin typeface="Arial" panose="020B0604020202020204" pitchFamily="34" charset="0"/>
                </a:defRPr>
              </a:lvl2pPr>
              <a:lvl3pPr marL="1143000" indent="-228600"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algn="ctr" eaLnBrk="1" hangingPunct="1">
                <a:lnSpc>
                  <a:spcPct val="95000"/>
                </a:lnSpc>
                <a:spcBef>
                  <a:spcPct val="0"/>
                </a:spcBef>
                <a:buFont typeface="Times" panose="02020603050405020304" pitchFamily="18" charset="0"/>
                <a:buNone/>
              </a:pPr>
              <a:r>
                <a:rPr lang="en-US" altLang="it-IT" sz="1400" b="1" dirty="0" err="1" smtClean="0">
                  <a:solidFill>
                    <a:srgbClr val="33CC33"/>
                  </a:solidFill>
                </a:rPr>
                <a:t>Caratteristiche</a:t>
              </a:r>
              <a:r>
                <a:rPr lang="en-US" altLang="it-IT" sz="1400" b="1" dirty="0" smtClean="0">
                  <a:solidFill>
                    <a:srgbClr val="33CC33"/>
                  </a:solidFill>
                </a:rPr>
                <a:t> </a:t>
              </a:r>
              <a:r>
                <a:rPr lang="en-US" altLang="it-IT" sz="1400" b="1" dirty="0" err="1" smtClean="0">
                  <a:solidFill>
                    <a:srgbClr val="33CC33"/>
                  </a:solidFill>
                </a:rPr>
                <a:t>nel</a:t>
              </a:r>
              <a:r>
                <a:rPr lang="en-US" altLang="it-IT" sz="1400" b="1" dirty="0" smtClean="0">
                  <a:solidFill>
                    <a:srgbClr val="33CC33"/>
                  </a:solidFill>
                </a:rPr>
                <a:t> leasing</a:t>
              </a:r>
              <a:endParaRPr lang="en-US" altLang="it-IT" sz="1400" b="1" dirty="0">
                <a:solidFill>
                  <a:srgbClr val="33CC33"/>
                </a:solidFill>
              </a:endParaRPr>
            </a:p>
          </p:txBody>
        </p:sp>
      </p:grpSp>
      <p:sp>
        <p:nvSpPr>
          <p:cNvPr id="7" name="Freeform 2"/>
          <p:cNvSpPr>
            <a:spLocks/>
          </p:cNvSpPr>
          <p:nvPr/>
        </p:nvSpPr>
        <p:spPr bwMode="blackWhite">
          <a:xfrm>
            <a:off x="5611789" y="1935157"/>
            <a:ext cx="2517988" cy="4195762"/>
          </a:xfrm>
          <a:custGeom>
            <a:avLst/>
            <a:gdLst/>
            <a:ahLst/>
            <a:cxnLst>
              <a:cxn ang="0">
                <a:pos x="0" y="2187"/>
              </a:cxn>
              <a:cxn ang="0">
                <a:pos x="784" y="2187"/>
              </a:cxn>
              <a:cxn ang="0">
                <a:pos x="784" y="2590"/>
              </a:cxn>
              <a:cxn ang="0">
                <a:pos x="1330" y="1295"/>
              </a:cxn>
              <a:cxn ang="0">
                <a:pos x="784" y="0"/>
              </a:cxn>
              <a:cxn ang="0">
                <a:pos x="784" y="393"/>
              </a:cxn>
              <a:cxn ang="0">
                <a:pos x="0" y="393"/>
              </a:cxn>
              <a:cxn ang="0">
                <a:pos x="352" y="1295"/>
              </a:cxn>
              <a:cxn ang="0">
                <a:pos x="0" y="2187"/>
              </a:cxn>
            </a:cxnLst>
            <a:rect l="0" t="0" r="r" b="b"/>
            <a:pathLst>
              <a:path w="1331" h="2591">
                <a:moveTo>
                  <a:pt x="0" y="2187"/>
                </a:moveTo>
                <a:lnTo>
                  <a:pt x="784" y="2187"/>
                </a:lnTo>
                <a:lnTo>
                  <a:pt x="784" y="2590"/>
                </a:lnTo>
                <a:lnTo>
                  <a:pt x="1330" y="1295"/>
                </a:lnTo>
                <a:lnTo>
                  <a:pt x="784" y="0"/>
                </a:lnTo>
                <a:lnTo>
                  <a:pt x="784" y="393"/>
                </a:lnTo>
                <a:lnTo>
                  <a:pt x="0" y="393"/>
                </a:lnTo>
                <a:lnTo>
                  <a:pt x="352" y="1295"/>
                </a:lnTo>
                <a:lnTo>
                  <a:pt x="0" y="2187"/>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8" name="Freeform 3"/>
          <p:cNvSpPr>
            <a:spLocks/>
          </p:cNvSpPr>
          <p:nvPr/>
        </p:nvSpPr>
        <p:spPr bwMode="blackWhite">
          <a:xfrm>
            <a:off x="3179739" y="2571744"/>
            <a:ext cx="2870200" cy="1403350"/>
          </a:xfrm>
          <a:custGeom>
            <a:avLst/>
            <a:gdLst/>
            <a:ahLst/>
            <a:cxnLst>
              <a:cxn ang="0">
                <a:pos x="1298" y="0"/>
              </a:cxn>
              <a:cxn ang="0">
                <a:pos x="1635" y="866"/>
              </a:cxn>
              <a:cxn ang="0">
                <a:pos x="368" y="866"/>
              </a:cxn>
              <a:cxn ang="0">
                <a:pos x="0" y="0"/>
              </a:cxn>
              <a:cxn ang="0">
                <a:pos x="1298" y="0"/>
              </a:cxn>
            </a:cxnLst>
            <a:rect l="0" t="0" r="r" b="b"/>
            <a:pathLst>
              <a:path w="1636" h="867">
                <a:moveTo>
                  <a:pt x="1298" y="0"/>
                </a:moveTo>
                <a:lnTo>
                  <a:pt x="1635" y="866"/>
                </a:lnTo>
                <a:lnTo>
                  <a:pt x="368" y="866"/>
                </a:lnTo>
                <a:lnTo>
                  <a:pt x="0" y="0"/>
                </a:lnTo>
                <a:lnTo>
                  <a:pt x="1298" y="0"/>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9" name="Freeform 4"/>
          <p:cNvSpPr>
            <a:spLocks/>
          </p:cNvSpPr>
          <p:nvPr/>
        </p:nvSpPr>
        <p:spPr bwMode="blackWhite">
          <a:xfrm>
            <a:off x="3179739" y="4076694"/>
            <a:ext cx="2870200" cy="1403350"/>
          </a:xfrm>
          <a:custGeom>
            <a:avLst/>
            <a:gdLst/>
            <a:ahLst/>
            <a:cxnLst>
              <a:cxn ang="0">
                <a:pos x="1298" y="866"/>
              </a:cxn>
              <a:cxn ang="0">
                <a:pos x="1635" y="0"/>
              </a:cxn>
              <a:cxn ang="0">
                <a:pos x="352" y="0"/>
              </a:cxn>
              <a:cxn ang="0">
                <a:pos x="0" y="866"/>
              </a:cxn>
              <a:cxn ang="0">
                <a:pos x="1298" y="866"/>
              </a:cxn>
            </a:cxnLst>
            <a:rect l="0" t="0" r="r" b="b"/>
            <a:pathLst>
              <a:path w="1636" h="867">
                <a:moveTo>
                  <a:pt x="1298" y="866"/>
                </a:moveTo>
                <a:lnTo>
                  <a:pt x="1635" y="0"/>
                </a:lnTo>
                <a:lnTo>
                  <a:pt x="352" y="0"/>
                </a:lnTo>
                <a:lnTo>
                  <a:pt x="0" y="866"/>
                </a:lnTo>
                <a:lnTo>
                  <a:pt x="1298" y="866"/>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0" name="Freeform 5"/>
          <p:cNvSpPr>
            <a:spLocks/>
          </p:cNvSpPr>
          <p:nvPr/>
        </p:nvSpPr>
        <p:spPr bwMode="blackWhite">
          <a:xfrm>
            <a:off x="1214414" y="2571744"/>
            <a:ext cx="2460625" cy="2894013"/>
          </a:xfrm>
          <a:custGeom>
            <a:avLst/>
            <a:gdLst/>
            <a:ahLst/>
            <a:cxnLst>
              <a:cxn ang="0">
                <a:pos x="1401" y="884"/>
              </a:cxn>
              <a:cxn ang="0">
                <a:pos x="1032" y="0"/>
              </a:cxn>
              <a:cxn ang="0">
                <a:pos x="0" y="0"/>
              </a:cxn>
              <a:cxn ang="0">
                <a:pos x="0" y="1786"/>
              </a:cxn>
              <a:cxn ang="0">
                <a:pos x="1032" y="1786"/>
              </a:cxn>
              <a:cxn ang="0">
                <a:pos x="1401" y="884"/>
              </a:cxn>
            </a:cxnLst>
            <a:rect l="0" t="0" r="r" b="b"/>
            <a:pathLst>
              <a:path w="1402" h="1787">
                <a:moveTo>
                  <a:pt x="1401" y="884"/>
                </a:moveTo>
                <a:lnTo>
                  <a:pt x="1032" y="0"/>
                </a:lnTo>
                <a:lnTo>
                  <a:pt x="0" y="0"/>
                </a:lnTo>
                <a:lnTo>
                  <a:pt x="0" y="1786"/>
                </a:lnTo>
                <a:lnTo>
                  <a:pt x="1032" y="1786"/>
                </a:lnTo>
                <a:lnTo>
                  <a:pt x="1401" y="884"/>
                </a:lnTo>
              </a:path>
            </a:pathLst>
          </a:custGeom>
          <a:ln>
            <a:headEnd/>
            <a:tailEnd/>
          </a:ln>
          <a:effectLst>
            <a:innerShdw blurRad="63500" dist="50800" dir="13500000">
              <a:prstClr val="black">
                <a:alpha val="50000"/>
              </a:prstClr>
            </a:innerShdw>
          </a:effectLst>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09266" name="Rectangle 7"/>
          <p:cNvSpPr>
            <a:spLocks noChangeArrowheads="1"/>
          </p:cNvSpPr>
          <p:nvPr/>
        </p:nvSpPr>
        <p:spPr bwMode="gray">
          <a:xfrm>
            <a:off x="1427982" y="2780928"/>
            <a:ext cx="1847874" cy="1502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smtClean="0">
                <a:solidFill>
                  <a:schemeClr val="tx1"/>
                </a:solidFill>
              </a:rPr>
              <a:t>Acquisizione</a:t>
            </a:r>
            <a:r>
              <a:rPr lang="en-GB" altLang="it-IT" sz="1400" dirty="0" smtClean="0">
                <a:solidFill>
                  <a:schemeClr val="tx1"/>
                </a:solidFill>
              </a:rPr>
              <a:t> </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Commerciale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Istruttoria</a:t>
            </a:r>
            <a:r>
              <a:rPr lang="en-GB" altLang="it-IT" sz="1200" dirty="0" smtClean="0">
                <a:solidFill>
                  <a:schemeClr val="tx1"/>
                </a:solidFill>
              </a:rPr>
              <a:t> e </a:t>
            </a:r>
            <a:r>
              <a:rPr lang="en-GB" altLang="it-IT" sz="1200" dirty="0" err="1" smtClean="0">
                <a:solidFill>
                  <a:schemeClr val="tx1"/>
                </a:solidFill>
              </a:rPr>
              <a:t>Delibera</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Stipula</a:t>
            </a:r>
            <a:r>
              <a:rPr lang="en-GB" altLang="it-IT" sz="1200" dirty="0" smtClean="0">
                <a:solidFill>
                  <a:schemeClr val="tx1"/>
                </a:solidFill>
              </a:rPr>
              <a:t> </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Decorrenza</a:t>
            </a:r>
            <a:endParaRPr lang="en-US" altLang="it-IT" sz="1200" dirty="0">
              <a:solidFill>
                <a:schemeClr val="tx1"/>
              </a:solidFill>
            </a:endParaRPr>
          </a:p>
        </p:txBody>
      </p:sp>
      <p:sp>
        <p:nvSpPr>
          <p:cNvPr id="309267" name="Rectangle 7"/>
          <p:cNvSpPr>
            <a:spLocks noChangeArrowheads="1"/>
          </p:cNvSpPr>
          <p:nvPr/>
        </p:nvSpPr>
        <p:spPr bwMode="gray">
          <a:xfrm>
            <a:off x="6167390" y="3606172"/>
            <a:ext cx="1819299" cy="1233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err="1" smtClean="0">
                <a:solidFill>
                  <a:schemeClr val="tx1"/>
                </a:solidFill>
              </a:rPr>
              <a:t>Chiusura</a:t>
            </a:r>
            <a:r>
              <a:rPr lang="en-GB" altLang="it-IT" sz="1400" dirty="0" smtClean="0">
                <a:solidFill>
                  <a:schemeClr val="tx1"/>
                </a:solidFill>
              </a:rPr>
              <a:t> </a:t>
            </a:r>
            <a:r>
              <a:rPr lang="en-GB" altLang="it-IT" sz="1400" dirty="0" err="1" smtClean="0">
                <a:solidFill>
                  <a:schemeClr val="tx1"/>
                </a:solidFill>
              </a:rPr>
              <a:t>contratto</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Vendita</a:t>
            </a:r>
            <a:r>
              <a:rPr lang="en-GB" altLang="it-IT" sz="1200" dirty="0">
                <a:solidFill>
                  <a:schemeClr val="tx1"/>
                </a:solidFill>
              </a:rPr>
              <a:t> </a:t>
            </a:r>
            <a:r>
              <a:rPr lang="en-GB" altLang="it-IT" sz="1200" dirty="0" smtClean="0">
                <a:solidFill>
                  <a:schemeClr val="tx1"/>
                </a:solidFill>
              </a:rPr>
              <a:t>bene</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Chiusura</a:t>
            </a:r>
            <a:r>
              <a:rPr lang="en-GB" altLang="it-IT" sz="1200" dirty="0" smtClean="0">
                <a:solidFill>
                  <a:schemeClr val="tx1"/>
                </a:solidFill>
              </a:rPr>
              <a:t> </a:t>
            </a:r>
            <a:r>
              <a:rPr lang="en-GB" altLang="it-IT" sz="1200" dirty="0" err="1" smtClean="0">
                <a:solidFill>
                  <a:schemeClr val="tx1"/>
                </a:solidFill>
              </a:rPr>
              <a:t>amministrativa</a:t>
            </a:r>
            <a:endParaRPr lang="en-GB" altLang="it-IT" sz="1200" dirty="0">
              <a:solidFill>
                <a:schemeClr val="tx1"/>
              </a:solidFill>
            </a:endParaRPr>
          </a:p>
          <a:p>
            <a:pPr lvl="2" eaLnBrk="1" hangingPunct="1">
              <a:lnSpc>
                <a:spcPct val="106000"/>
              </a:lnSpc>
              <a:spcBef>
                <a:spcPct val="40000"/>
              </a:spcBef>
              <a:buClr>
                <a:schemeClr val="tx1"/>
              </a:buClr>
              <a:buFont typeface="Times" panose="02020603050405020304" pitchFamily="18" charset="0"/>
              <a:buNone/>
            </a:pPr>
            <a:endParaRPr lang="en-US" altLang="it-IT" sz="1200" dirty="0">
              <a:solidFill>
                <a:schemeClr val="tx1"/>
              </a:solidFill>
            </a:endParaRPr>
          </a:p>
        </p:txBody>
      </p:sp>
      <p:sp>
        <p:nvSpPr>
          <p:cNvPr id="309268" name="Rectangle 7"/>
          <p:cNvSpPr>
            <a:spLocks noChangeArrowheads="1"/>
          </p:cNvSpPr>
          <p:nvPr/>
        </p:nvSpPr>
        <p:spPr bwMode="gray">
          <a:xfrm>
            <a:off x="3648434" y="4293096"/>
            <a:ext cx="2133597"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crediti</a:t>
            </a:r>
          </a:p>
          <a:p>
            <a:pPr lvl="1" eaLnBrk="1" hangingPunct="1">
              <a:lnSpc>
                <a:spcPct val="106000"/>
              </a:lnSpc>
              <a:spcBef>
                <a:spcPct val="40000"/>
              </a:spcBef>
              <a:buClr>
                <a:schemeClr val="tx1"/>
              </a:buClr>
              <a:buFont typeface="Arial" panose="020B0604020202020204" pitchFamily="34" charset="0"/>
              <a:buChar char="–"/>
            </a:pPr>
            <a:r>
              <a:rPr lang="en-GB" altLang="it-IT" sz="1200" dirty="0" err="1" smtClean="0">
                <a:solidFill>
                  <a:schemeClr val="tx1"/>
                </a:solidFill>
              </a:rPr>
              <a:t>Contenzioso</a:t>
            </a:r>
            <a:r>
              <a:rPr lang="en-GB" altLang="it-IT" sz="1200" dirty="0" smtClean="0">
                <a:solidFill>
                  <a:schemeClr val="tx1"/>
                </a:solidFill>
              </a:rPr>
              <a:t>/</a:t>
            </a:r>
            <a:r>
              <a:rPr lang="en-GB" altLang="it-IT" sz="1200" dirty="0" err="1" smtClean="0">
                <a:solidFill>
                  <a:schemeClr val="tx1"/>
                </a:solidFill>
              </a:rPr>
              <a:t>recupero</a:t>
            </a:r>
            <a:endParaRPr lang="en-GB" altLang="it-IT" sz="1200" dirty="0" smtClean="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Legale</a:t>
            </a:r>
          </a:p>
          <a:p>
            <a:pPr lvl="1" eaLnBrk="1" hangingPunct="1">
              <a:lnSpc>
                <a:spcPct val="106000"/>
              </a:lnSpc>
              <a:spcBef>
                <a:spcPct val="40000"/>
              </a:spcBef>
              <a:buClr>
                <a:schemeClr val="tx1"/>
              </a:buClr>
              <a:buFont typeface="Arial" panose="020B0604020202020204" pitchFamily="34" charset="0"/>
              <a:buChar char="–"/>
            </a:pPr>
            <a:r>
              <a:rPr lang="en-GB" altLang="it-IT" sz="1200" dirty="0" smtClean="0">
                <a:solidFill>
                  <a:schemeClr val="tx1"/>
                </a:solidFill>
              </a:rPr>
              <a:t>Gestione bene</a:t>
            </a:r>
            <a:endParaRPr lang="en-US" altLang="it-IT" sz="1200" dirty="0">
              <a:solidFill>
                <a:schemeClr val="tx1"/>
              </a:solidFill>
            </a:endParaRPr>
          </a:p>
        </p:txBody>
      </p:sp>
      <p:sp>
        <p:nvSpPr>
          <p:cNvPr id="309269" name="Rectangle 7"/>
          <p:cNvSpPr>
            <a:spLocks noChangeArrowheads="1"/>
          </p:cNvSpPr>
          <p:nvPr/>
        </p:nvSpPr>
        <p:spPr bwMode="gray">
          <a:xfrm>
            <a:off x="3491880" y="2727649"/>
            <a:ext cx="2035814" cy="10372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lIns="0" tIns="0" rIns="0" bIns="0">
            <a:spAutoFit/>
          </a:bodyPr>
          <a:lstStyle>
            <a:lvl1pPr marL="177800" indent="-177800" eaLnBrk="0" hangingPunct="0">
              <a:defRPr sz="2000">
                <a:solidFill>
                  <a:srgbClr val="3366CC"/>
                </a:solidFill>
                <a:latin typeface="Arial" panose="020B0604020202020204" pitchFamily="34" charset="0"/>
              </a:defRPr>
            </a:lvl1pPr>
            <a:lvl2pPr marL="628650" indent="-177800" eaLnBrk="0" hangingPunct="0">
              <a:defRPr sz="2000">
                <a:solidFill>
                  <a:srgbClr val="3366CC"/>
                </a:solidFill>
                <a:latin typeface="Arial" panose="020B0604020202020204" pitchFamily="34" charset="0"/>
              </a:defRPr>
            </a:lvl2pPr>
            <a:lvl3pPr marL="1060450" indent="-180975" eaLnBrk="0" hangingPunct="0">
              <a:defRPr sz="2000">
                <a:solidFill>
                  <a:srgbClr val="3366CC"/>
                </a:solidFill>
                <a:latin typeface="Arial" panose="020B0604020202020204" pitchFamily="34" charset="0"/>
              </a:defRPr>
            </a:lvl3pPr>
            <a:lvl4pPr marL="1600200" indent="-228600" eaLnBrk="0" hangingPunct="0">
              <a:defRPr sz="2000">
                <a:solidFill>
                  <a:srgbClr val="3366CC"/>
                </a:solidFill>
                <a:latin typeface="Arial" panose="020B0604020202020204" pitchFamily="34" charset="0"/>
              </a:defRPr>
            </a:lvl4pPr>
            <a:lvl5pPr marL="2057400" indent="-228600" eaLnBrk="0" hangingPunct="0">
              <a:defRPr sz="2000">
                <a:solidFill>
                  <a:srgbClr val="3366CC"/>
                </a:solidFill>
                <a:latin typeface="Arial" panose="020B0604020202020204" pitchFamily="34" charset="0"/>
              </a:defRPr>
            </a:lvl5pPr>
            <a:lvl6pPr marL="25146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6pPr>
            <a:lvl7pPr marL="29718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7pPr>
            <a:lvl8pPr marL="34290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8pPr>
            <a:lvl9pPr marL="3886200" indent="-228600" eaLnBrk="0" fontAlgn="base" hangingPunct="0">
              <a:spcBef>
                <a:spcPct val="20000"/>
              </a:spcBef>
              <a:spcAft>
                <a:spcPct val="0"/>
              </a:spcAft>
              <a:buClr>
                <a:srgbClr val="003399"/>
              </a:buClr>
              <a:buFont typeface="Times" panose="02020603050405020304" pitchFamily="18" charset="0"/>
              <a:buChar char="–"/>
              <a:defRPr sz="2000">
                <a:solidFill>
                  <a:srgbClr val="3366CC"/>
                </a:solidFill>
                <a:latin typeface="Arial" panose="020B0604020202020204" pitchFamily="34" charset="0"/>
              </a:defRPr>
            </a:lvl9pPr>
          </a:lstStyle>
          <a:p>
            <a:pPr eaLnBrk="1" hangingPunct="1">
              <a:lnSpc>
                <a:spcPct val="106000"/>
              </a:lnSpc>
              <a:spcBef>
                <a:spcPct val="80000"/>
              </a:spcBef>
              <a:buClr>
                <a:schemeClr val="tx1"/>
              </a:buClr>
              <a:buFont typeface="Wingdings 2" panose="05020102010507070707" pitchFamily="18" charset="2"/>
              <a:buChar char="¡"/>
            </a:pPr>
            <a:r>
              <a:rPr lang="en-GB" altLang="it-IT" sz="1400" dirty="0" smtClean="0">
                <a:solidFill>
                  <a:schemeClr val="tx1"/>
                </a:solidFill>
              </a:rPr>
              <a:t>Gestione </a:t>
            </a:r>
            <a:r>
              <a:rPr lang="en-GB" altLang="it-IT" sz="1400" dirty="0" err="1" smtClean="0">
                <a:solidFill>
                  <a:schemeClr val="tx1"/>
                </a:solidFill>
              </a:rPr>
              <a:t>ordinaria</a:t>
            </a:r>
            <a:endParaRPr lang="en-GB" altLang="it-IT" sz="14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Fatturazione</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Incassi</a:t>
            </a:r>
            <a:endParaRPr lang="en-GB" altLang="it-IT" sz="1200" dirty="0">
              <a:solidFill>
                <a:schemeClr val="tx1"/>
              </a:solidFill>
            </a:endParaRPr>
          </a:p>
          <a:p>
            <a:pPr lvl="1" eaLnBrk="1" hangingPunct="1">
              <a:lnSpc>
                <a:spcPct val="106000"/>
              </a:lnSpc>
              <a:spcBef>
                <a:spcPct val="40000"/>
              </a:spcBef>
              <a:buClr>
                <a:schemeClr val="tx1"/>
              </a:buClr>
              <a:buFont typeface="Arial" panose="020B0604020202020204" pitchFamily="34" charset="0"/>
              <a:buChar char="–"/>
            </a:pPr>
            <a:r>
              <a:rPr lang="en-GB" altLang="it-IT" sz="1200" dirty="0" err="1">
                <a:solidFill>
                  <a:schemeClr val="tx1"/>
                </a:solidFill>
              </a:rPr>
              <a:t>Eventi</a:t>
            </a:r>
            <a:r>
              <a:rPr lang="en-GB" altLang="it-IT" sz="1200" dirty="0">
                <a:solidFill>
                  <a:schemeClr val="tx1"/>
                </a:solidFill>
              </a:rPr>
              <a:t> post </a:t>
            </a:r>
            <a:r>
              <a:rPr lang="en-GB" altLang="it-IT" sz="1200" dirty="0" err="1" smtClean="0">
                <a:solidFill>
                  <a:schemeClr val="tx1"/>
                </a:solidFill>
              </a:rPr>
              <a:t>contratto</a:t>
            </a:r>
            <a:endParaRPr lang="en-GB" altLang="it-IT" sz="1200" dirty="0" smtClean="0">
              <a:solidFill>
                <a:schemeClr val="tx1"/>
              </a:solidFill>
            </a:endParaRPr>
          </a:p>
        </p:txBody>
      </p:sp>
      <p:grpSp>
        <p:nvGrpSpPr>
          <p:cNvPr id="6" name="Gruppo 5"/>
          <p:cNvGrpSpPr/>
          <p:nvPr/>
        </p:nvGrpSpPr>
        <p:grpSpPr>
          <a:xfrm>
            <a:off x="214214" y="1784302"/>
            <a:ext cx="1857618" cy="1711414"/>
            <a:chOff x="214214" y="1784302"/>
            <a:chExt cx="1857618" cy="1711414"/>
          </a:xfrm>
        </p:grpSpPr>
        <p:sp>
          <p:nvSpPr>
            <p:cNvPr id="14" name="Line 10"/>
            <p:cNvSpPr>
              <a:spLocks noChangeShapeType="1"/>
            </p:cNvSpPr>
            <p:nvPr/>
          </p:nvSpPr>
          <p:spPr bwMode="auto">
            <a:xfrm>
              <a:off x="1096963" y="2522965"/>
              <a:ext cx="758777" cy="972751"/>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3" name="CasellaDiTesto 2"/>
            <p:cNvSpPr txBox="1"/>
            <p:nvPr/>
          </p:nvSpPr>
          <p:spPr>
            <a:xfrm>
              <a:off x="214214" y="1784302"/>
              <a:ext cx="1857618" cy="738664"/>
            </a:xfrm>
            <a:prstGeom prst="rect">
              <a:avLst/>
            </a:prstGeom>
            <a:noFill/>
          </p:spPr>
          <p:txBody>
            <a:bodyPr wrap="square" rtlCol="0">
              <a:spAutoFit/>
            </a:bodyPr>
            <a:lstStyle/>
            <a:p>
              <a:r>
                <a:rPr lang="it-IT" sz="1400" dirty="0" smtClean="0"/>
                <a:t>Non solo merito di credito «cliente»:</a:t>
              </a:r>
            </a:p>
            <a:p>
              <a:r>
                <a:rPr lang="it-IT" sz="1400" dirty="0" smtClean="0"/>
                <a:t>Bene/fornitore</a:t>
              </a:r>
              <a:endParaRPr lang="it-IT" sz="1400" dirty="0"/>
            </a:p>
          </p:txBody>
        </p:sp>
      </p:grpSp>
      <p:grpSp>
        <p:nvGrpSpPr>
          <p:cNvPr id="11" name="Gruppo 10"/>
          <p:cNvGrpSpPr/>
          <p:nvPr/>
        </p:nvGrpSpPr>
        <p:grpSpPr>
          <a:xfrm>
            <a:off x="-41116" y="3903888"/>
            <a:ext cx="1953306" cy="743251"/>
            <a:chOff x="-41116" y="3903888"/>
            <a:chExt cx="1953306" cy="743251"/>
          </a:xfrm>
        </p:grpSpPr>
        <p:sp>
          <p:nvSpPr>
            <p:cNvPr id="16" name="Line 10"/>
            <p:cNvSpPr>
              <a:spLocks noChangeShapeType="1"/>
            </p:cNvSpPr>
            <p:nvPr/>
          </p:nvSpPr>
          <p:spPr bwMode="auto">
            <a:xfrm flipV="1">
              <a:off x="994411" y="3903888"/>
              <a:ext cx="917779" cy="27135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7" name="CasellaDiTesto 16"/>
            <p:cNvSpPr txBox="1"/>
            <p:nvPr/>
          </p:nvSpPr>
          <p:spPr>
            <a:xfrm>
              <a:off x="-41116" y="4123919"/>
              <a:ext cx="1896856" cy="523220"/>
            </a:xfrm>
            <a:prstGeom prst="rect">
              <a:avLst/>
            </a:prstGeom>
            <a:noFill/>
          </p:spPr>
          <p:txBody>
            <a:bodyPr wrap="square" rtlCol="0">
              <a:spAutoFit/>
            </a:bodyPr>
            <a:lstStyle/>
            <a:p>
              <a:r>
                <a:rPr lang="it-IT" sz="1400" dirty="0" smtClean="0"/>
                <a:t>Contratto con il cliente</a:t>
              </a:r>
            </a:p>
            <a:p>
              <a:r>
                <a:rPr lang="it-IT" sz="1400" dirty="0" smtClean="0"/>
                <a:t>Ordine al fornitore</a:t>
              </a:r>
              <a:endParaRPr lang="it-IT" sz="1400" dirty="0"/>
            </a:p>
          </p:txBody>
        </p:sp>
      </p:grpSp>
      <p:grpSp>
        <p:nvGrpSpPr>
          <p:cNvPr id="12" name="Gruppo 11"/>
          <p:cNvGrpSpPr/>
          <p:nvPr/>
        </p:nvGrpSpPr>
        <p:grpSpPr>
          <a:xfrm>
            <a:off x="700929" y="4283582"/>
            <a:ext cx="2683309" cy="2403781"/>
            <a:chOff x="700929" y="4283582"/>
            <a:chExt cx="2683309" cy="2403781"/>
          </a:xfrm>
        </p:grpSpPr>
        <p:sp>
          <p:nvSpPr>
            <p:cNvPr id="18" name="Line 10"/>
            <p:cNvSpPr>
              <a:spLocks noChangeShapeType="1"/>
            </p:cNvSpPr>
            <p:nvPr/>
          </p:nvSpPr>
          <p:spPr bwMode="auto">
            <a:xfrm flipV="1">
              <a:off x="1645334" y="4283582"/>
              <a:ext cx="537864" cy="1485034"/>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19" name="CasellaDiTesto 18"/>
            <p:cNvSpPr txBox="1"/>
            <p:nvPr/>
          </p:nvSpPr>
          <p:spPr>
            <a:xfrm>
              <a:off x="700929" y="5733256"/>
              <a:ext cx="2683309" cy="954107"/>
            </a:xfrm>
            <a:prstGeom prst="rect">
              <a:avLst/>
            </a:prstGeom>
            <a:noFill/>
          </p:spPr>
          <p:txBody>
            <a:bodyPr wrap="square" rtlCol="0">
              <a:spAutoFit/>
            </a:bodyPr>
            <a:lstStyle/>
            <a:p>
              <a:r>
                <a:rPr lang="it-IT" sz="1400" dirty="0" smtClean="0"/>
                <a:t>Consegna del bene</a:t>
              </a:r>
            </a:p>
            <a:p>
              <a:r>
                <a:rPr lang="it-IT" sz="1400" dirty="0" smtClean="0"/>
                <a:t>Collaudo, CE, pagamento bolli/imposte, immatricolazioni, pagamento fornitore, ecc.</a:t>
              </a:r>
              <a:endParaRPr lang="it-IT" sz="1400" dirty="0"/>
            </a:p>
          </p:txBody>
        </p:sp>
      </p:grpSp>
      <p:grpSp>
        <p:nvGrpSpPr>
          <p:cNvPr id="13" name="Gruppo 12"/>
          <p:cNvGrpSpPr/>
          <p:nvPr/>
        </p:nvGrpSpPr>
        <p:grpSpPr>
          <a:xfrm>
            <a:off x="3635896" y="1682224"/>
            <a:ext cx="2739181" cy="1867009"/>
            <a:chOff x="3635896" y="1682224"/>
            <a:chExt cx="2739181" cy="1867009"/>
          </a:xfrm>
        </p:grpSpPr>
        <p:sp>
          <p:nvSpPr>
            <p:cNvPr id="20" name="Line 10"/>
            <p:cNvSpPr>
              <a:spLocks noChangeShapeType="1"/>
            </p:cNvSpPr>
            <p:nvPr/>
          </p:nvSpPr>
          <p:spPr bwMode="auto">
            <a:xfrm>
              <a:off x="4999038" y="2390389"/>
              <a:ext cx="26553" cy="1158844"/>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21" name="CasellaDiTesto 20"/>
            <p:cNvSpPr txBox="1"/>
            <p:nvPr/>
          </p:nvSpPr>
          <p:spPr>
            <a:xfrm>
              <a:off x="3635896" y="1682224"/>
              <a:ext cx="2739181" cy="738664"/>
            </a:xfrm>
            <a:prstGeom prst="rect">
              <a:avLst/>
            </a:prstGeom>
            <a:noFill/>
          </p:spPr>
          <p:txBody>
            <a:bodyPr wrap="square" rtlCol="0">
              <a:spAutoFit/>
            </a:bodyPr>
            <a:lstStyle/>
            <a:p>
              <a:r>
                <a:rPr lang="it-IT" sz="1400" dirty="0" smtClean="0"/>
                <a:t>Sinistri, furti, malfunzionamenti, manutenzione, subentri, richieste di chiusura anticipata, ecc.</a:t>
              </a:r>
              <a:endParaRPr lang="it-IT" sz="1400" dirty="0"/>
            </a:p>
          </p:txBody>
        </p:sp>
      </p:grpSp>
      <p:grpSp>
        <p:nvGrpSpPr>
          <p:cNvPr id="24" name="Gruppo 23"/>
          <p:cNvGrpSpPr/>
          <p:nvPr/>
        </p:nvGrpSpPr>
        <p:grpSpPr>
          <a:xfrm>
            <a:off x="3534389" y="4797152"/>
            <a:ext cx="2637307" cy="1962219"/>
            <a:chOff x="3534389" y="4797152"/>
            <a:chExt cx="2637307" cy="1962219"/>
          </a:xfrm>
        </p:grpSpPr>
        <p:sp>
          <p:nvSpPr>
            <p:cNvPr id="22" name="CasellaDiTesto 21"/>
            <p:cNvSpPr txBox="1"/>
            <p:nvPr/>
          </p:nvSpPr>
          <p:spPr>
            <a:xfrm>
              <a:off x="3534389" y="5805264"/>
              <a:ext cx="2633001" cy="954107"/>
            </a:xfrm>
            <a:prstGeom prst="rect">
              <a:avLst/>
            </a:prstGeom>
            <a:noFill/>
          </p:spPr>
          <p:txBody>
            <a:bodyPr wrap="square" rtlCol="0">
              <a:spAutoFit/>
            </a:bodyPr>
            <a:lstStyle/>
            <a:p>
              <a:r>
                <a:rPr lang="it-IT" sz="1400" dirty="0" smtClean="0"/>
                <a:t>A volte a causa di: sinistri, furti, malfunzionamenti, manutenzione, subentri, richieste di chiusura anticipata, ecc.</a:t>
              </a:r>
              <a:endParaRPr lang="it-IT" sz="1400" dirty="0"/>
            </a:p>
          </p:txBody>
        </p:sp>
        <p:sp>
          <p:nvSpPr>
            <p:cNvPr id="23" name="Line 10"/>
            <p:cNvSpPr>
              <a:spLocks noChangeShapeType="1"/>
            </p:cNvSpPr>
            <p:nvPr/>
          </p:nvSpPr>
          <p:spPr bwMode="auto">
            <a:xfrm flipV="1">
              <a:off x="4852565" y="4797152"/>
              <a:ext cx="78003" cy="100811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sp>
          <p:nvSpPr>
            <p:cNvPr id="4" name="Rettangolo 3"/>
            <p:cNvSpPr/>
            <p:nvPr/>
          </p:nvSpPr>
          <p:spPr>
            <a:xfrm rot="600000">
              <a:off x="5761007" y="5521639"/>
              <a:ext cx="410689" cy="923330"/>
            </a:xfrm>
            <a:prstGeom prst="rect">
              <a:avLst/>
            </a:prstGeom>
            <a:noFill/>
          </p:spPr>
          <p:txBody>
            <a:bodyPr wrap="none" lIns="91440" tIns="45720" rIns="91440" bIns="45720">
              <a:spAutoFit/>
              <a:scene3d>
                <a:camera prst="orthographicFront"/>
                <a:lightRig rig="harsh" dir="t"/>
              </a:scene3d>
              <a:sp3d extrusionH="57150" prstMaterial="matte">
                <a:bevelT w="63500" h="12700" prst="angle"/>
                <a:contourClr>
                  <a:schemeClr val="bg1">
                    <a:lumMod val="65000"/>
                  </a:schemeClr>
                </a:contourClr>
              </a:sp3d>
            </a:bodyPr>
            <a:lstStyle/>
            <a:p>
              <a:pPr algn="ctr"/>
              <a:r>
                <a:rPr lang="it-IT" sz="5400" b="1" cap="none" spc="0" dirty="0" smtClean="0">
                  <a:ln/>
                  <a:solidFill>
                    <a:schemeClr val="accent3"/>
                  </a:solidFill>
                  <a:effectLst/>
                </a:rPr>
                <a:t>!</a:t>
              </a:r>
              <a:endParaRPr lang="it-IT" sz="5400" b="1" cap="none" spc="0" dirty="0">
                <a:ln/>
                <a:solidFill>
                  <a:schemeClr val="accent3"/>
                </a:solidFill>
                <a:effectLst/>
              </a:endParaRPr>
            </a:p>
          </p:txBody>
        </p:sp>
      </p:grpSp>
      <p:grpSp>
        <p:nvGrpSpPr>
          <p:cNvPr id="15" name="Gruppo 14"/>
          <p:cNvGrpSpPr/>
          <p:nvPr/>
        </p:nvGrpSpPr>
        <p:grpSpPr>
          <a:xfrm>
            <a:off x="7346993" y="1772816"/>
            <a:ext cx="1797008" cy="1833356"/>
            <a:chOff x="7346993" y="1772816"/>
            <a:chExt cx="1797008" cy="1833356"/>
          </a:xfrm>
        </p:grpSpPr>
        <p:sp>
          <p:nvSpPr>
            <p:cNvPr id="25" name="CasellaDiTesto 24"/>
            <p:cNvSpPr txBox="1"/>
            <p:nvPr/>
          </p:nvSpPr>
          <p:spPr>
            <a:xfrm>
              <a:off x="7346993" y="1772816"/>
              <a:ext cx="1797008" cy="738664"/>
            </a:xfrm>
            <a:prstGeom prst="rect">
              <a:avLst/>
            </a:prstGeom>
            <a:noFill/>
          </p:spPr>
          <p:txBody>
            <a:bodyPr wrap="square" rtlCol="0">
              <a:spAutoFit/>
            </a:bodyPr>
            <a:lstStyle/>
            <a:p>
              <a:r>
                <a:rPr lang="it-IT" sz="1400" dirty="0" smtClean="0"/>
                <a:t>Se il cliente non esercita opzione di acquisto </a:t>
              </a:r>
              <a:r>
                <a:rPr lang="it-IT" sz="1400" dirty="0" smtClean="0">
                  <a:sym typeface="Wingdings" panose="05000000000000000000" pitchFamily="2" charset="2"/>
                </a:rPr>
                <a:t> fornitore?</a:t>
              </a:r>
              <a:endParaRPr lang="it-IT" sz="1400" dirty="0"/>
            </a:p>
          </p:txBody>
        </p:sp>
        <p:sp>
          <p:nvSpPr>
            <p:cNvPr id="26" name="Line 10"/>
            <p:cNvSpPr>
              <a:spLocks noChangeShapeType="1"/>
            </p:cNvSpPr>
            <p:nvPr/>
          </p:nvSpPr>
          <p:spPr bwMode="auto">
            <a:xfrm flipH="1">
              <a:off x="7503587" y="2511480"/>
              <a:ext cx="665302" cy="1094692"/>
            </a:xfrm>
            <a:prstGeom prst="line">
              <a:avLst/>
            </a:prstGeom>
            <a:ln>
              <a:headEnd type="none" w="sm" len="sm"/>
              <a:tailEnd type="triangle" w="med" len="lg"/>
            </a:ln>
          </p:spPr>
          <p:style>
            <a:lnRef idx="1">
              <a:schemeClr val="accent4"/>
            </a:lnRef>
            <a:fillRef idx="2">
              <a:schemeClr val="accent4"/>
            </a:fillRef>
            <a:effectRef idx="1">
              <a:schemeClr val="accent4"/>
            </a:effectRef>
            <a:fontRef idx="minor">
              <a:schemeClr val="dk1"/>
            </a:fontRef>
          </p:style>
          <p:txBody>
            <a:bodyPr/>
            <a:lstStyle/>
            <a:p>
              <a:pPr>
                <a:defRPr/>
              </a:pPr>
              <a:endParaRPr lang="it-IT"/>
            </a:p>
          </p:txBody>
        </p:sp>
      </p:grpSp>
      <p:pic>
        <p:nvPicPr>
          <p:cNvPr id="27"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553247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arn(inVertic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arn(inVertic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arn(inVertic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barn(inVertical)">
                                      <p:cBhvr>
                                        <p:cTn id="3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604144" y="2564904"/>
            <a:ext cx="8208144" cy="1754326"/>
          </a:xfrm>
          <a:prstGeom prst="rect">
            <a:avLst/>
          </a:prstGeom>
          <a:noFill/>
        </p:spPr>
        <p:txBody>
          <a:bodyPr wrap="square" rtlCol="0">
            <a:spAutoFit/>
          </a:bodyPr>
          <a:lstStyle/>
          <a:p>
            <a:pPr algn="ctr"/>
            <a:r>
              <a:rPr lang="it-IT" sz="5400" b="1" i="1" dirty="0" smtClean="0">
                <a:solidFill>
                  <a:srgbClr val="00CC00"/>
                </a:solidFill>
                <a:latin typeface="+mj-lt"/>
                <a:ea typeface="+mj-ea"/>
                <a:cs typeface="+mj-cs"/>
              </a:rPr>
              <a:t>La nuova disciplina del leasing finanziario</a:t>
            </a:r>
            <a:endParaRPr lang="it-IT" sz="54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9745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it-IT" sz="4000" b="1" i="1" dirty="0" smtClean="0">
                <a:solidFill>
                  <a:srgbClr val="00CC00"/>
                </a:solidFill>
                <a:latin typeface="+mj-lt"/>
                <a:ea typeface="+mj-ea"/>
                <a:cs typeface="+mj-cs"/>
              </a:rPr>
              <a:t>Introduzione</a:t>
            </a:r>
            <a:endParaRPr lang="it-IT" sz="40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454059" y="1412776"/>
            <a:ext cx="8064128" cy="3970318"/>
          </a:xfrm>
          <a:prstGeom prst="rect">
            <a:avLst/>
          </a:prstGeom>
          <a:noFill/>
        </p:spPr>
        <p:txBody>
          <a:bodyPr wrap="square" rtlCol="0">
            <a:spAutoFit/>
          </a:bodyPr>
          <a:lstStyle/>
          <a:p>
            <a:pPr marL="457200" indent="-457200">
              <a:buFont typeface="Arial" panose="020B0604020202020204" pitchFamily="34" charset="0"/>
              <a:buChar char="•"/>
            </a:pPr>
            <a:r>
              <a:rPr lang="it-IT" sz="2800" i="1" dirty="0">
                <a:solidFill>
                  <a:schemeClr val="tx2"/>
                </a:solidFill>
                <a:latin typeface="+mj-lt"/>
                <a:ea typeface="+mj-ea"/>
                <a:cs typeface="+mj-cs"/>
              </a:rPr>
              <a:t>Il 14 Agosto U.S. è stata pubblicata in Gazzetta Ufficiale la Legge n. 124 del 4 Agosto 2017 denominata “Legge annuale per il mercato e la concorrenza” contenente, nei commi dal 136 al 140 una nuova regolamentazione sul Leasing Finanziario. </a:t>
            </a:r>
          </a:p>
          <a:p>
            <a:pPr marL="457200" indent="-457200">
              <a:buFont typeface="Arial" panose="020B0604020202020204" pitchFamily="34" charset="0"/>
              <a:buChar char="•"/>
            </a:pPr>
            <a:r>
              <a:rPr lang="it-IT" sz="2800" i="1" dirty="0">
                <a:solidFill>
                  <a:schemeClr val="tx2"/>
                </a:solidFill>
                <a:latin typeface="+mj-lt"/>
                <a:ea typeface="+mj-ea"/>
                <a:cs typeface="+mj-cs"/>
              </a:rPr>
              <a:t>La Legge è entrata in vigore il 29 </a:t>
            </a:r>
            <a:r>
              <a:rPr lang="it-IT" sz="2800" i="1" dirty="0" smtClean="0">
                <a:solidFill>
                  <a:schemeClr val="tx2"/>
                </a:solidFill>
                <a:latin typeface="+mj-lt"/>
                <a:ea typeface="+mj-ea"/>
                <a:cs typeface="+mj-cs"/>
              </a:rPr>
              <a:t>Agosto ed è applicabile a tutti i contratti in decorrenza a quella data.</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2966565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584775"/>
          </a:xfrm>
          <a:prstGeom prst="rect">
            <a:avLst/>
          </a:prstGeom>
          <a:noFill/>
        </p:spPr>
        <p:txBody>
          <a:bodyPr wrap="square" rtlCol="0">
            <a:spAutoFit/>
          </a:bodyPr>
          <a:lstStyle/>
          <a:p>
            <a:pPr algn="ctr"/>
            <a:r>
              <a:rPr lang="it-IT" sz="3200" b="1" i="1" dirty="0" smtClean="0">
                <a:solidFill>
                  <a:srgbClr val="00CC00"/>
                </a:solidFill>
                <a:latin typeface="+mj-lt"/>
                <a:ea typeface="+mj-ea"/>
                <a:cs typeface="+mj-cs"/>
              </a:rPr>
              <a:t>C’era </a:t>
            </a:r>
            <a:r>
              <a:rPr lang="it-IT" sz="3200" b="1" i="1" dirty="0">
                <a:solidFill>
                  <a:srgbClr val="00CC00"/>
                </a:solidFill>
                <a:latin typeface="+mj-lt"/>
                <a:ea typeface="+mj-ea"/>
                <a:cs typeface="+mj-cs"/>
              </a:rPr>
              <a:t>necessità di una definizione di </a:t>
            </a:r>
            <a:r>
              <a:rPr lang="it-IT" sz="3200" b="1" i="1" dirty="0" smtClean="0">
                <a:solidFill>
                  <a:srgbClr val="00CC00"/>
                </a:solidFill>
                <a:latin typeface="+mj-lt"/>
                <a:ea typeface="+mj-ea"/>
                <a:cs typeface="+mj-cs"/>
              </a:rPr>
              <a:t>leasing?</a:t>
            </a:r>
            <a:endParaRPr lang="it-IT" sz="32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11560" y="1674905"/>
            <a:ext cx="8064128" cy="2677656"/>
          </a:xfrm>
          <a:prstGeom prst="rect">
            <a:avLst/>
          </a:prstGeom>
          <a:noFill/>
        </p:spPr>
        <p:txBody>
          <a:bodyPr wrap="square" rtlCol="0">
            <a:spAutoFit/>
          </a:bodyPr>
          <a:lstStyle/>
          <a:p>
            <a:pPr marL="457200" indent="-457200">
              <a:buFont typeface="Arial" panose="020B0604020202020204" pitchFamily="34" charset="0"/>
              <a:buChar char="•"/>
            </a:pPr>
            <a:r>
              <a:rPr lang="it-IT" sz="2800" i="1" dirty="0" smtClean="0">
                <a:solidFill>
                  <a:schemeClr val="tx2"/>
                </a:solidFill>
                <a:latin typeface="+mj-lt"/>
                <a:ea typeface="+mj-ea"/>
                <a:cs typeface="+mj-cs"/>
              </a:rPr>
              <a:t>(sembra di) Si</a:t>
            </a:r>
            <a:r>
              <a:rPr lang="it-IT" sz="2800" i="1" dirty="0">
                <a:solidFill>
                  <a:schemeClr val="tx2"/>
                </a:solidFill>
                <a:latin typeface="+mj-lt"/>
                <a:ea typeface="+mj-ea"/>
                <a:cs typeface="+mj-cs"/>
              </a:rPr>
              <a:t>.</a:t>
            </a:r>
          </a:p>
          <a:p>
            <a:pPr marL="457200" indent="-457200">
              <a:buFont typeface="Arial" panose="020B0604020202020204" pitchFamily="34" charset="0"/>
              <a:buChar char="•"/>
            </a:pPr>
            <a:r>
              <a:rPr lang="it-IT" sz="2800" i="1" dirty="0" smtClean="0">
                <a:solidFill>
                  <a:schemeClr val="tx2"/>
                </a:solidFill>
                <a:latin typeface="+mj-lt"/>
                <a:ea typeface="+mj-ea"/>
                <a:cs typeface="+mj-cs"/>
              </a:rPr>
              <a:t>Con </a:t>
            </a:r>
            <a:r>
              <a:rPr lang="it-IT" sz="2800" i="1" dirty="0">
                <a:solidFill>
                  <a:schemeClr val="tx2"/>
                </a:solidFill>
                <a:latin typeface="+mj-lt"/>
                <a:ea typeface="+mj-ea"/>
                <a:cs typeface="+mj-cs"/>
              </a:rPr>
              <a:t>l’introduzione di una specifica definizione e disciplina del contratto di leasing finanziario cessano le incertezze ed i contrasti attualmente presenti nella giurisprudenza di legittimità e di merito, favorendo la certezza del </a:t>
            </a:r>
            <a:r>
              <a:rPr lang="it-IT" sz="2800" i="1" dirty="0" smtClean="0">
                <a:solidFill>
                  <a:schemeClr val="tx2"/>
                </a:solidFill>
                <a:latin typeface="+mj-lt"/>
                <a:ea typeface="+mj-ea"/>
                <a:cs typeface="+mj-cs"/>
              </a:rPr>
              <a:t>diritto.</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20771088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it-IT" sz="4000" b="1" i="1" dirty="0" smtClean="0">
                <a:solidFill>
                  <a:srgbClr val="00CC00"/>
                </a:solidFill>
                <a:latin typeface="+mj-lt"/>
                <a:ea typeface="+mj-ea"/>
                <a:cs typeface="+mj-cs"/>
              </a:rPr>
              <a:t>Da contratto </a:t>
            </a:r>
            <a:r>
              <a:rPr lang="it-IT" sz="4000" b="1" i="1" dirty="0" smtClean="0">
                <a:solidFill>
                  <a:srgbClr val="00CC00"/>
                </a:solidFill>
                <a:latin typeface="+mj-lt"/>
                <a:ea typeface="+mj-ea"/>
                <a:cs typeface="+mj-cs"/>
              </a:rPr>
              <a:t>atipico a contratto tipico</a:t>
            </a:r>
            <a:endParaRPr lang="it-IT" sz="40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CasellaDiTesto 1"/>
          <p:cNvSpPr txBox="1"/>
          <p:nvPr/>
        </p:nvSpPr>
        <p:spPr>
          <a:xfrm>
            <a:off x="611560" y="1674905"/>
            <a:ext cx="8064128" cy="4832092"/>
          </a:xfrm>
          <a:prstGeom prst="rect">
            <a:avLst/>
          </a:prstGeom>
          <a:noFill/>
        </p:spPr>
        <p:txBody>
          <a:bodyPr wrap="square" rtlCol="0">
            <a:spAutoFit/>
          </a:bodyPr>
          <a:lstStyle/>
          <a:p>
            <a:pPr marL="457200" indent="-457200">
              <a:buFont typeface="Arial" panose="020B0604020202020204" pitchFamily="34" charset="0"/>
              <a:buChar char="•"/>
            </a:pPr>
            <a:r>
              <a:rPr lang="it-IT" sz="2800" i="1" dirty="0" smtClean="0">
                <a:solidFill>
                  <a:schemeClr val="tx2"/>
                </a:solidFill>
                <a:latin typeface="+mj-lt"/>
                <a:ea typeface="+mj-ea"/>
                <a:cs typeface="+mj-cs"/>
              </a:rPr>
              <a:t>Il contratto di leasing, utilizzato in Italia fin dagli anni ‘70 è stato per anni studiato come caso scuola in quanto esempio di contratto «atipico</a:t>
            </a:r>
            <a:r>
              <a:rPr lang="it-IT" sz="2800" i="1" dirty="0" smtClean="0">
                <a:solidFill>
                  <a:schemeClr val="tx2"/>
                </a:solidFill>
                <a:latin typeface="+mj-lt"/>
                <a:ea typeface="+mj-ea"/>
                <a:cs typeface="+mj-cs"/>
              </a:rPr>
              <a:t>».</a:t>
            </a:r>
            <a:endParaRPr lang="it-IT" sz="2800" i="1" dirty="0" smtClean="0">
              <a:solidFill>
                <a:schemeClr val="tx2"/>
              </a:solidFill>
              <a:latin typeface="+mj-lt"/>
              <a:ea typeface="+mj-ea"/>
              <a:cs typeface="+mj-cs"/>
            </a:endParaRPr>
          </a:p>
          <a:p>
            <a:pPr marL="457200" indent="-457200">
              <a:buFont typeface="Arial" panose="020B0604020202020204" pitchFamily="34" charset="0"/>
              <a:buChar char="•"/>
            </a:pPr>
            <a:r>
              <a:rPr lang="it-IT" sz="2800" i="1" dirty="0" smtClean="0">
                <a:solidFill>
                  <a:schemeClr val="tx2"/>
                </a:solidFill>
                <a:latin typeface="+mj-lt"/>
                <a:ea typeface="+mj-ea"/>
                <a:cs typeface="+mj-cs"/>
              </a:rPr>
              <a:t>Nel corso degli anni è stato quindi normato facendo riferimento a casi simili o materie analoghe.</a:t>
            </a:r>
          </a:p>
          <a:p>
            <a:pPr marL="457200" indent="-457200">
              <a:buFont typeface="Arial" panose="020B0604020202020204" pitchFamily="34" charset="0"/>
              <a:buChar char="•"/>
            </a:pPr>
            <a:r>
              <a:rPr lang="it-IT" sz="2800" i="1" dirty="0" smtClean="0">
                <a:solidFill>
                  <a:schemeClr val="tx2"/>
                </a:solidFill>
                <a:latin typeface="+mj-lt"/>
                <a:ea typeface="+mj-ea"/>
                <a:cs typeface="+mj-cs"/>
              </a:rPr>
              <a:t>Nello specifico venivano usate norme che riguardano la locazione (contratto tipico) per disciplinare gli aspetti inerenti il godimento del bene da parte dell’utilizzatore e quelle sulla compravendita per quanto attiene per esempio il diritto al </a:t>
            </a:r>
            <a:r>
              <a:rPr lang="it-IT" sz="2800" i="1" dirty="0" smtClean="0">
                <a:solidFill>
                  <a:schemeClr val="tx2"/>
                </a:solidFill>
                <a:latin typeface="+mj-lt"/>
                <a:ea typeface="+mj-ea"/>
                <a:cs typeface="+mj-cs"/>
              </a:rPr>
              <a:t>riscatto.</a:t>
            </a:r>
            <a:endParaRPr lang="it-IT" sz="2800" i="1" dirty="0">
              <a:solidFill>
                <a:schemeClr val="tx2"/>
              </a:solidFill>
              <a:latin typeface="+mj-lt"/>
              <a:ea typeface="+mj-ea"/>
              <a:cs typeface="+mj-cs"/>
            </a:endParaRPr>
          </a:p>
        </p:txBody>
      </p:sp>
    </p:spTree>
    <p:extLst>
      <p:ext uri="{BB962C8B-B14F-4D97-AF65-F5344CB8AC3E}">
        <p14:creationId xmlns:p14="http://schemas.microsoft.com/office/powerpoint/2010/main" val="10126560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39552" y="548680"/>
            <a:ext cx="8208144" cy="707886"/>
          </a:xfrm>
          <a:prstGeom prst="rect">
            <a:avLst/>
          </a:prstGeom>
          <a:noFill/>
        </p:spPr>
        <p:txBody>
          <a:bodyPr wrap="square" rtlCol="0">
            <a:spAutoFit/>
          </a:bodyPr>
          <a:lstStyle/>
          <a:p>
            <a:pPr algn="ctr"/>
            <a:r>
              <a:rPr lang="it-IT" sz="4000" b="1" i="1" dirty="0">
                <a:solidFill>
                  <a:srgbClr val="00CC00"/>
                </a:solidFill>
                <a:latin typeface="+mj-lt"/>
                <a:ea typeface="+mj-ea"/>
                <a:cs typeface="+mj-cs"/>
              </a:rPr>
              <a:t>Ora</a:t>
            </a:r>
            <a:r>
              <a:rPr lang="it-IT" sz="4000" b="1" i="1" dirty="0" smtClean="0">
                <a:solidFill>
                  <a:srgbClr val="00CC00"/>
                </a:solidFill>
                <a:latin typeface="+mj-lt"/>
                <a:ea typeface="+mj-ea"/>
                <a:cs typeface="+mj-cs"/>
              </a:rPr>
              <a:t> esistono 5 commi…</a:t>
            </a:r>
            <a:endParaRPr lang="it-IT" sz="4000" b="1" i="1" dirty="0">
              <a:solidFill>
                <a:srgbClr val="00CC00"/>
              </a:solidFill>
              <a:latin typeface="+mj-lt"/>
              <a:ea typeface="+mj-ea"/>
              <a:cs typeface="+mj-cs"/>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205" y="6237312"/>
            <a:ext cx="454347" cy="539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48465" y="6237312"/>
            <a:ext cx="487361" cy="543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3" name="Tabella 2"/>
          <p:cNvGraphicFramePr>
            <a:graphicFrameLocks noGrp="1"/>
          </p:cNvGraphicFramePr>
          <p:nvPr>
            <p:extLst>
              <p:ext uri="{D42A27DB-BD31-4B8C-83A1-F6EECF244321}">
                <p14:modId xmlns:p14="http://schemas.microsoft.com/office/powerpoint/2010/main" val="1833804874"/>
              </p:ext>
            </p:extLst>
          </p:nvPr>
        </p:nvGraphicFramePr>
        <p:xfrm>
          <a:off x="827584" y="1556792"/>
          <a:ext cx="7632848" cy="4198095"/>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195598096"/>
                    </a:ext>
                  </a:extLst>
                </a:gridCol>
                <a:gridCol w="6552728">
                  <a:extLst>
                    <a:ext uri="{9D8B030D-6E8A-4147-A177-3AD203B41FA5}">
                      <a16:colId xmlns:a16="http://schemas.microsoft.com/office/drawing/2014/main" val="1012102781"/>
                    </a:ext>
                  </a:extLst>
                </a:gridCol>
              </a:tblGrid>
              <a:tr h="449055">
                <a:tc>
                  <a:txBody>
                    <a:bodyPr/>
                    <a:lstStyle/>
                    <a:p>
                      <a:r>
                        <a:rPr lang="it-IT" sz="2000" dirty="0" smtClean="0"/>
                        <a:t>Comma</a:t>
                      </a:r>
                      <a:endParaRPr lang="it-IT" sz="2000" dirty="0"/>
                    </a:p>
                  </a:txBody>
                  <a:tcPr/>
                </a:tc>
                <a:tc>
                  <a:txBody>
                    <a:bodyPr/>
                    <a:lstStyle/>
                    <a:p>
                      <a:r>
                        <a:rPr lang="it-IT" sz="2000" dirty="0" smtClean="0"/>
                        <a:t>Argomento</a:t>
                      </a:r>
                      <a:endParaRPr lang="it-IT" sz="2000" dirty="0"/>
                    </a:p>
                  </a:txBody>
                  <a:tcPr/>
                </a:tc>
                <a:extLst>
                  <a:ext uri="{0D108BD9-81ED-4DB2-BD59-A6C34878D82A}">
                    <a16:rowId xmlns:a16="http://schemas.microsoft.com/office/drawing/2014/main" val="3456516440"/>
                  </a:ext>
                </a:extLst>
              </a:tr>
              <a:tr h="449055">
                <a:tc>
                  <a:txBody>
                    <a:bodyPr/>
                    <a:lstStyle/>
                    <a:p>
                      <a:r>
                        <a:rPr lang="it-IT" sz="2400" dirty="0" smtClean="0">
                          <a:solidFill>
                            <a:srgbClr val="002060"/>
                          </a:solidFill>
                        </a:rPr>
                        <a:t>136</a:t>
                      </a:r>
                      <a:endParaRPr lang="it-IT" sz="2400" dirty="0">
                        <a:solidFill>
                          <a:srgbClr val="002060"/>
                        </a:solidFill>
                      </a:endParaRPr>
                    </a:p>
                  </a:txBody>
                  <a:tcPr/>
                </a:tc>
                <a:tc>
                  <a:txBody>
                    <a:bodyPr/>
                    <a:lstStyle/>
                    <a:p>
                      <a:r>
                        <a:rPr lang="it-IT" sz="2400" i="1" kern="1200" dirty="0" smtClean="0">
                          <a:solidFill>
                            <a:schemeClr val="tx2"/>
                          </a:solidFill>
                          <a:latin typeface="+mn-lt"/>
                          <a:ea typeface="+mn-ea"/>
                          <a:cs typeface="+mn-cs"/>
                        </a:rPr>
                        <a:t>Definizione di locazione finanziaria</a:t>
                      </a:r>
                      <a:endParaRPr lang="it-IT" sz="2400" dirty="0"/>
                    </a:p>
                  </a:txBody>
                  <a:tcPr/>
                </a:tc>
                <a:extLst>
                  <a:ext uri="{0D108BD9-81ED-4DB2-BD59-A6C34878D82A}">
                    <a16:rowId xmlns:a16="http://schemas.microsoft.com/office/drawing/2014/main" val="864448561"/>
                  </a:ext>
                </a:extLst>
              </a:tr>
              <a:tr h="449055">
                <a:tc>
                  <a:txBody>
                    <a:bodyPr/>
                    <a:lstStyle/>
                    <a:p>
                      <a:r>
                        <a:rPr lang="it-IT" sz="2400" dirty="0" smtClean="0">
                          <a:solidFill>
                            <a:srgbClr val="002060"/>
                          </a:solidFill>
                        </a:rPr>
                        <a:t>137</a:t>
                      </a:r>
                      <a:endParaRPr lang="it-IT" sz="2400" dirty="0">
                        <a:solidFill>
                          <a:srgbClr val="002060"/>
                        </a:solidFill>
                      </a:endParaRPr>
                    </a:p>
                  </a:txBody>
                  <a:tcPr/>
                </a:tc>
                <a:tc>
                  <a:txBody>
                    <a:bodyPr/>
                    <a:lstStyle/>
                    <a:p>
                      <a:r>
                        <a:rPr lang="it-IT" sz="2400" i="1" kern="1200" dirty="0" smtClean="0">
                          <a:solidFill>
                            <a:schemeClr val="tx2"/>
                          </a:solidFill>
                          <a:latin typeface="+mn-lt"/>
                          <a:ea typeface="+mn-ea"/>
                          <a:cs typeface="+mn-cs"/>
                        </a:rPr>
                        <a:t>Definizione di grave inadempimento dell’utilizzatore </a:t>
                      </a:r>
                      <a:endParaRPr lang="it-IT" sz="2400" dirty="0"/>
                    </a:p>
                  </a:txBody>
                  <a:tcPr/>
                </a:tc>
                <a:extLst>
                  <a:ext uri="{0D108BD9-81ED-4DB2-BD59-A6C34878D82A}">
                    <a16:rowId xmlns:a16="http://schemas.microsoft.com/office/drawing/2014/main" val="1315986068"/>
                  </a:ext>
                </a:extLst>
              </a:tr>
              <a:tr h="775081">
                <a:tc>
                  <a:txBody>
                    <a:bodyPr/>
                    <a:lstStyle/>
                    <a:p>
                      <a:r>
                        <a:rPr lang="it-IT" sz="2400" dirty="0" smtClean="0">
                          <a:solidFill>
                            <a:srgbClr val="002060"/>
                          </a:solidFill>
                        </a:rPr>
                        <a:t>138</a:t>
                      </a:r>
                      <a:endParaRPr lang="it-IT" sz="2400" dirty="0">
                        <a:solidFill>
                          <a:srgbClr val="002060"/>
                        </a:solidFill>
                      </a:endParaRPr>
                    </a:p>
                  </a:txBody>
                  <a:tcPr/>
                </a:tc>
                <a:tc>
                  <a:txBody>
                    <a:bodyPr/>
                    <a:lstStyle/>
                    <a:p>
                      <a:r>
                        <a:rPr lang="it-IT" sz="2400" i="1" kern="1200" dirty="0" smtClean="0">
                          <a:solidFill>
                            <a:schemeClr val="tx2"/>
                          </a:solidFill>
                          <a:latin typeface="+mn-lt"/>
                          <a:ea typeface="+mn-ea"/>
                          <a:cs typeface="+mn-cs"/>
                        </a:rPr>
                        <a:t>Disciplina della risoluzione del contratto per grave inadempimento </a:t>
                      </a:r>
                      <a:endParaRPr lang="it-IT" sz="2400" dirty="0"/>
                    </a:p>
                  </a:txBody>
                  <a:tcPr/>
                </a:tc>
                <a:extLst>
                  <a:ext uri="{0D108BD9-81ED-4DB2-BD59-A6C34878D82A}">
                    <a16:rowId xmlns:a16="http://schemas.microsoft.com/office/drawing/2014/main" val="2472318380"/>
                  </a:ext>
                </a:extLst>
              </a:tr>
              <a:tr h="775081">
                <a:tc>
                  <a:txBody>
                    <a:bodyPr/>
                    <a:lstStyle/>
                    <a:p>
                      <a:r>
                        <a:rPr lang="it-IT" sz="2400" dirty="0" smtClean="0">
                          <a:solidFill>
                            <a:srgbClr val="002060"/>
                          </a:solidFill>
                        </a:rPr>
                        <a:t>139</a:t>
                      </a:r>
                      <a:endParaRPr lang="it-IT" sz="2400" dirty="0">
                        <a:solidFill>
                          <a:srgbClr val="002060"/>
                        </a:solidFill>
                      </a:endParaRPr>
                    </a:p>
                  </a:txBody>
                  <a:tcPr/>
                </a:tc>
                <a:tc>
                  <a:txBody>
                    <a:bodyPr/>
                    <a:lstStyle/>
                    <a:p>
                      <a:r>
                        <a:rPr lang="it-IT" sz="2400" i="1" kern="1200" dirty="0" smtClean="0">
                          <a:solidFill>
                            <a:schemeClr val="tx2"/>
                          </a:solidFill>
                          <a:latin typeface="+mn-lt"/>
                          <a:ea typeface="+mn-ea"/>
                          <a:cs typeface="+mn-cs"/>
                        </a:rPr>
                        <a:t>Disciplina delle modalità di vendita del bene rinveniente dalla risoluzione del contratto </a:t>
                      </a:r>
                      <a:endParaRPr lang="it-IT" sz="2400" dirty="0"/>
                    </a:p>
                  </a:txBody>
                  <a:tcPr/>
                </a:tc>
                <a:extLst>
                  <a:ext uri="{0D108BD9-81ED-4DB2-BD59-A6C34878D82A}">
                    <a16:rowId xmlns:a16="http://schemas.microsoft.com/office/drawing/2014/main" val="2526401406"/>
                  </a:ext>
                </a:extLst>
              </a:tr>
              <a:tr h="775081">
                <a:tc>
                  <a:txBody>
                    <a:bodyPr/>
                    <a:lstStyle/>
                    <a:p>
                      <a:r>
                        <a:rPr lang="it-IT" sz="2400" dirty="0" smtClean="0">
                          <a:solidFill>
                            <a:srgbClr val="002060"/>
                          </a:solidFill>
                        </a:rPr>
                        <a:t>140</a:t>
                      </a:r>
                      <a:endParaRPr lang="it-IT" sz="2400" dirty="0">
                        <a:solidFill>
                          <a:srgbClr val="002060"/>
                        </a:solidFill>
                      </a:endParaRPr>
                    </a:p>
                  </a:txBody>
                  <a:tcPr/>
                </a:tc>
                <a:tc>
                  <a:txBody>
                    <a:bodyPr/>
                    <a:lstStyle/>
                    <a:p>
                      <a:r>
                        <a:rPr lang="it-IT" sz="2400" i="1" kern="1200" dirty="0" smtClean="0">
                          <a:solidFill>
                            <a:schemeClr val="tx2"/>
                          </a:solidFill>
                          <a:latin typeface="+mn-lt"/>
                          <a:ea typeface="+mn-ea"/>
                          <a:cs typeface="+mn-cs"/>
                        </a:rPr>
                        <a:t>Il coordinamento con le disposizioni fallimentari e quelle relative al leasing abitativo </a:t>
                      </a:r>
                      <a:endParaRPr lang="it-IT" sz="2400" dirty="0"/>
                    </a:p>
                  </a:txBody>
                  <a:tcPr/>
                </a:tc>
                <a:extLst>
                  <a:ext uri="{0D108BD9-81ED-4DB2-BD59-A6C34878D82A}">
                    <a16:rowId xmlns:a16="http://schemas.microsoft.com/office/drawing/2014/main" val="4021214115"/>
                  </a:ext>
                </a:extLst>
              </a:tr>
            </a:tbl>
          </a:graphicData>
        </a:graphic>
      </p:graphicFrame>
    </p:spTree>
    <p:extLst>
      <p:ext uri="{BB962C8B-B14F-4D97-AF65-F5344CB8AC3E}">
        <p14:creationId xmlns:p14="http://schemas.microsoft.com/office/powerpoint/2010/main" val="394921541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441</TotalTime>
  <Words>1660</Words>
  <Application>Microsoft Office PowerPoint</Application>
  <PresentationFormat>Presentazione su schermo (4:3)</PresentationFormat>
  <Paragraphs>147</Paragraphs>
  <Slides>16</Slides>
  <Notes>4</Notes>
  <HiddenSlides>1</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16</vt:i4>
      </vt:variant>
    </vt:vector>
  </HeadingPairs>
  <TitlesOfParts>
    <vt:vector size="23" baseType="lpstr">
      <vt:lpstr>Arial</vt:lpstr>
      <vt:lpstr>Calibri</vt:lpstr>
      <vt:lpstr>Times</vt:lpstr>
      <vt:lpstr>Times New Roman</vt:lpstr>
      <vt:lpstr>Wingdings</vt:lpstr>
      <vt:lpstr>Wingdings 2</vt:lpstr>
      <vt:lpstr>Tema di Office</vt:lpstr>
      <vt:lpstr>Presentazione standard di PowerPoint</vt:lpstr>
      <vt:lpstr>Presentazione standard di PowerPoint</vt:lpstr>
      <vt:lpstr>Il processo del credito</vt:lpstr>
      <vt:lpstr>Il processo del credito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L’impatto sul processo del credito (comma 136)</vt:lpstr>
      <vt:lpstr>Presentazione standard di PowerPoint</vt:lpstr>
      <vt:lpstr>Presentazione standard di PowerPoint</vt:lpstr>
      <vt:lpstr>Presentazione standard di PowerPoint</vt:lpstr>
      <vt:lpstr>L’impatto sul processo del credito  (commi 137-138-139)</vt:lpstr>
      <vt:lpstr>Presentazione standard di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Cavallini Riccardo (BCC Lease)</dc:creator>
  <cp:lastModifiedBy>Campanelli Roberta (BCC Lease)</cp:lastModifiedBy>
  <cp:revision>89</cp:revision>
  <dcterms:created xsi:type="dcterms:W3CDTF">2017-10-20T10:31:07Z</dcterms:created>
  <dcterms:modified xsi:type="dcterms:W3CDTF">2017-10-30T14:12:05Z</dcterms:modified>
</cp:coreProperties>
</file>