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8" r:id="rId1"/>
  </p:sldMasterIdLst>
  <p:notesMasterIdLst>
    <p:notesMasterId r:id="rId36"/>
  </p:notesMasterIdLst>
  <p:sldIdLst>
    <p:sldId id="318" r:id="rId2"/>
    <p:sldId id="364" r:id="rId3"/>
    <p:sldId id="367" r:id="rId4"/>
    <p:sldId id="370" r:id="rId5"/>
    <p:sldId id="369" r:id="rId6"/>
    <p:sldId id="372" r:id="rId7"/>
    <p:sldId id="373" r:id="rId8"/>
    <p:sldId id="368" r:id="rId9"/>
    <p:sldId id="374" r:id="rId10"/>
    <p:sldId id="366"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 id="391" r:id="rId28"/>
    <p:sldId id="392" r:id="rId29"/>
    <p:sldId id="393" r:id="rId30"/>
    <p:sldId id="394" r:id="rId31"/>
    <p:sldId id="395" r:id="rId32"/>
    <p:sldId id="396" r:id="rId33"/>
    <p:sldId id="397" r:id="rId34"/>
    <p:sldId id="398" r:id="rId35"/>
  </p:sldIdLst>
  <p:sldSz cx="9144000" cy="5143500" type="screen16x9"/>
  <p:notesSz cx="6797675" cy="9926638"/>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66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67" autoAdjust="0"/>
    <p:restoredTop sz="94660"/>
  </p:normalViewPr>
  <p:slideViewPr>
    <p:cSldViewPr>
      <p:cViewPr varScale="1">
        <p:scale>
          <a:sx n="90" d="100"/>
          <a:sy n="90" d="100"/>
        </p:scale>
        <p:origin x="90" y="198"/>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CD75443-EE7C-4D5D-A5D6-5081B022E541}" type="datetimeFigureOut">
              <a:rPr lang="it-IT" smtClean="0"/>
              <a:t>08/10/2018</a:t>
            </a:fld>
            <a:endParaRPr lang="it-IT"/>
          </a:p>
        </p:txBody>
      </p:sp>
      <p:sp>
        <p:nvSpPr>
          <p:cNvPr id="4" name="Segnaposto immagine diapositiva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99899CB4-AFD3-44EC-9DCA-B9ACB0C537CA}" type="slidenum">
              <a:rPr lang="it-IT" smtClean="0"/>
              <a:t>‹N›</a:t>
            </a:fld>
            <a:endParaRPr lang="it-IT"/>
          </a:p>
        </p:txBody>
      </p:sp>
    </p:spTree>
    <p:extLst>
      <p:ext uri="{BB962C8B-B14F-4D97-AF65-F5344CB8AC3E}">
        <p14:creationId xmlns:p14="http://schemas.microsoft.com/office/powerpoint/2010/main" val="132903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Date Placeholder 29"/>
          <p:cNvSpPr>
            <a:spLocks noGrp="1"/>
          </p:cNvSpPr>
          <p:nvPr>
            <p:ph type="dt" sz="half" idx="10"/>
          </p:nvPr>
        </p:nvSpPr>
        <p:spPr/>
        <p:txBody>
          <a:bodyPr/>
          <a:lstStyle/>
          <a:p>
            <a:pPr>
              <a:defRPr/>
            </a:pPr>
            <a:endParaRPr lang="it-IT"/>
          </a:p>
        </p:txBody>
      </p:sp>
      <p:sp>
        <p:nvSpPr>
          <p:cNvPr id="19" name="Footer Placeholder 18"/>
          <p:cNvSpPr>
            <a:spLocks noGrp="1"/>
          </p:cNvSpPr>
          <p:nvPr>
            <p:ph type="ftr" sz="quarter" idx="11"/>
          </p:nvPr>
        </p:nvSpPr>
        <p:spPr/>
        <p:txBody>
          <a:bodyPr/>
          <a:lstStyle/>
          <a:p>
            <a:pPr>
              <a:defRPr/>
            </a:pPr>
            <a:endParaRPr lang="it-IT"/>
          </a:p>
        </p:txBody>
      </p:sp>
      <p:sp>
        <p:nvSpPr>
          <p:cNvPr id="27" name="Slide Number Placeholder 26"/>
          <p:cNvSpPr>
            <a:spLocks noGrp="1"/>
          </p:cNvSpPr>
          <p:nvPr>
            <p:ph type="sldNum" sz="quarter" idx="12"/>
          </p:nvPr>
        </p:nvSpPr>
        <p:spPr/>
        <p:txBody>
          <a:bodyPr/>
          <a:lstStyle/>
          <a:p>
            <a:pPr>
              <a:defRPr/>
            </a:pPr>
            <a:fld id="{7D1747A9-BAE3-4E20-B4C7-4CD852620B84}"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E86AAE7B-407C-4F15-BD4A-E6062FCB187F}"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06B8AB9C-980C-4E8F-9562-76D7D40C0980}"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Content Placeholder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EF5A8DE-92B6-408B-BCB9-B0270A422986}"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FCCE3581-E251-45C6-8D15-3EB3B123AEB8}"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it-IT" smtClean="0"/>
              <a:t>Fare clic per modificare lo stile del titolo</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18208610-E892-428D-984F-4579E373395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Date Placeholder 6"/>
          <p:cNvSpPr>
            <a:spLocks noGrp="1"/>
          </p:cNvSpPr>
          <p:nvPr>
            <p:ph type="dt" sz="half" idx="10"/>
          </p:nvPr>
        </p:nvSpPr>
        <p:spPr/>
        <p:txBody>
          <a:bodyPr/>
          <a:lstStyle/>
          <a:p>
            <a:pPr>
              <a:defRPr/>
            </a:pPr>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22E08E29-88BD-4A40-85CC-E319C3438C45}"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Date Placeholder 2"/>
          <p:cNvSpPr>
            <a:spLocks noGrp="1"/>
          </p:cNvSpPr>
          <p:nvPr>
            <p:ph type="dt" sz="half" idx="10"/>
          </p:nvPr>
        </p:nvSpPr>
        <p:spPr/>
        <p:txBody>
          <a:bodyPr/>
          <a:lstStyle/>
          <a:p>
            <a:pPr>
              <a:defRPr/>
            </a:pPr>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AB651F51-974A-4514-9DBC-BF559B774E0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158EC3A7-1C65-4028-A752-A88BBB7D4568}"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03096797-0DDE-41FF-BC4A-3B9A49E1E869}"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a:xfrm>
            <a:off x="8077200" y="4767263"/>
            <a:ext cx="609600" cy="273844"/>
          </a:xfrm>
        </p:spPr>
        <p:txBody>
          <a:bodyPr/>
          <a:lstStyle/>
          <a:p>
            <a:pPr>
              <a:defRPr/>
            </a:pPr>
            <a:fld id="{0FD367DA-04F2-4F2B-A934-A9F6A2ADFFBE}" type="slidenum">
              <a:rPr lang="it-IT" smtClean="0"/>
              <a:pPr>
                <a:defRPr/>
              </a:pPr>
              <a:t>‹N›</a:t>
            </a:fld>
            <a:endParaRPr lang="it-IT"/>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AF9A9B2-8DAC-4901-99CC-2B4B22403904}" type="slidenum">
              <a:rPr lang="it-IT" smtClean="0"/>
              <a:pPr>
                <a:defRPr/>
              </a:pPr>
              <a:t>‹N›</a:t>
            </a:fld>
            <a:endParaRPr lang="it-IT"/>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Lst>
  <p:transition>
    <p:dissolv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www.ilcaso.it/giurisprudenza/archivio/ban.php?id_cont=9041.php"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it-IT" dirty="0" smtClean="0">
                <a:solidFill>
                  <a:schemeClr val="tx1"/>
                </a:solidFill>
              </a:rPr>
              <a:t>Contratti bancari e assicurativi</a:t>
            </a:r>
          </a:p>
        </p:txBody>
      </p:sp>
      <p:sp>
        <p:nvSpPr>
          <p:cNvPr id="2" name="Sottotitolo 1"/>
          <p:cNvSpPr>
            <a:spLocks noGrp="1"/>
          </p:cNvSpPr>
          <p:nvPr>
            <p:ph type="subTitle" idx="1"/>
          </p:nvPr>
        </p:nvSpPr>
        <p:spPr/>
        <p:txBody>
          <a:bodyPr>
            <a:normAutofit/>
          </a:bodyPr>
          <a:lstStyle/>
          <a:p>
            <a:r>
              <a:rPr lang="it-IT" dirty="0" smtClean="0"/>
              <a:t>DOCENTE: Tania Tomasi</a:t>
            </a:r>
          </a:p>
          <a:p>
            <a:r>
              <a:rPr lang="it-IT" dirty="0" smtClean="0"/>
              <a:t>Università </a:t>
            </a:r>
            <a:r>
              <a:rPr lang="it-IT" dirty="0" smtClean="0"/>
              <a:t>degli Studi di Ferrara</a:t>
            </a:r>
            <a:endParaRPr lang="it-IT"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206375"/>
            <a:ext cx="8229600" cy="637183"/>
          </a:xfrm>
        </p:spPr>
        <p:txBody>
          <a:bodyPr>
            <a:normAutofit/>
          </a:bodyPr>
          <a:lstStyle/>
          <a:p>
            <a:pPr algn="ctr"/>
            <a:r>
              <a:rPr lang="it-IT" sz="2000" i="1" dirty="0" smtClean="0">
                <a:solidFill>
                  <a:schemeClr val="bg2">
                    <a:lumMod val="50000"/>
                  </a:schemeClr>
                </a:solidFill>
              </a:rPr>
              <a:t>(continuo) raccolta del risparmio presso i soci</a:t>
            </a:r>
            <a:endParaRPr lang="it-IT" sz="2000" dirty="0">
              <a:solidFill>
                <a:schemeClr val="bg2">
                  <a:lumMod val="50000"/>
                </a:schemeClr>
              </a:solidFill>
            </a:endParaRPr>
          </a:p>
        </p:txBody>
      </p:sp>
      <p:sp>
        <p:nvSpPr>
          <p:cNvPr id="2" name="Segnaposto contenuto 1"/>
          <p:cNvSpPr>
            <a:spLocks noGrp="1"/>
          </p:cNvSpPr>
          <p:nvPr>
            <p:ph idx="1"/>
          </p:nvPr>
        </p:nvSpPr>
        <p:spPr>
          <a:xfrm>
            <a:off x="457200" y="915566"/>
            <a:ext cx="8229600" cy="3827884"/>
          </a:xfrm>
          <a:solidFill>
            <a:schemeClr val="accent3">
              <a:lumMod val="20000"/>
              <a:lumOff val="80000"/>
            </a:schemeClr>
          </a:solidFill>
        </p:spPr>
        <p:txBody>
          <a:bodyPr>
            <a:normAutofit/>
          </a:bodyPr>
          <a:lstStyle/>
          <a:p>
            <a:pPr marL="109537" lvl="1" indent="0">
              <a:spcBef>
                <a:spcPts val="400"/>
              </a:spcBef>
              <a:buSzPct val="68000"/>
              <a:buNone/>
            </a:pPr>
            <a:r>
              <a:rPr lang="it-IT" sz="1400" b="1" dirty="0"/>
              <a:t>Schemi di garanzia dei prestiti sociali </a:t>
            </a:r>
            <a:endParaRPr lang="it-IT" sz="1400" b="1" dirty="0" smtClean="0"/>
          </a:p>
          <a:p>
            <a:pPr marL="109537" lvl="1" indent="0">
              <a:spcBef>
                <a:spcPts val="400"/>
              </a:spcBef>
              <a:buSzPct val="68000"/>
              <a:buNone/>
            </a:pPr>
            <a:endParaRPr lang="it-IT" sz="1400" dirty="0"/>
          </a:p>
          <a:p>
            <a:pPr marL="109537" lvl="1" indent="0" algn="just">
              <a:spcBef>
                <a:spcPts val="400"/>
              </a:spcBef>
              <a:buSzPct val="68000"/>
              <a:buNone/>
            </a:pPr>
            <a:r>
              <a:rPr lang="it-IT" sz="1400" dirty="0" smtClean="0"/>
              <a:t>Gli </a:t>
            </a:r>
            <a:r>
              <a:rPr lang="it-IT" sz="1400" dirty="0"/>
              <a:t>schemi di garanzia dei prestiti sociali devono essere promossi dalle associazioni di categoria ovvero direttamente dalle cooperative interessate, eventualmente nell'ambito di iniziative di tipo consortile, a condizione che il progetto risulti condiviso, nel suo complesso, dalle rispettive associazioni di categoria. In tali casi, in particolare, è opportuno che le cooperative sottopongano all'approvazione dei propri organismi associativi i regolamenti contenenti la disciplina del funzionamento degli schemi di cui le medesime si sono rese promotrici. In ogni caso, gli schemi sopra indicati prevedono, per le ipotesi di fallimento, liquidazione coatta amministrativa o concordato preventivo della società cooperativa, il rimborso dei prestiti effettuati dai soci in una misura almeno pari al 30 per cento. Nell'ambito di ciascuno schema di garanzia è necessario che l'ammontare complessivo dei prestiti sociali delle cooperative aderenti (non garantiti da soggetti vigilati) non superi un limite pari a tre volte la somma dei patrimoni delle cooperative medesime. </a:t>
            </a:r>
            <a:endParaRPr lang="it-IT" sz="1800" dirty="0"/>
          </a:p>
        </p:txBody>
      </p:sp>
    </p:spTree>
    <p:extLst>
      <p:ext uri="{BB962C8B-B14F-4D97-AF65-F5344CB8AC3E}">
        <p14:creationId xmlns:p14="http://schemas.microsoft.com/office/powerpoint/2010/main" val="4232615312"/>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67544" y="699543"/>
            <a:ext cx="8229600" cy="432048"/>
          </a:xfrm>
        </p:spPr>
        <p:txBody>
          <a:bodyPr>
            <a:normAutofit/>
          </a:bodyPr>
          <a:lstStyle/>
          <a:p>
            <a:pPr algn="ctr"/>
            <a:r>
              <a:rPr lang="it-IT" sz="2000" dirty="0">
                <a:solidFill>
                  <a:schemeClr val="bg2">
                    <a:lumMod val="75000"/>
                  </a:schemeClr>
                </a:solidFill>
              </a:rPr>
              <a:t>RACCOLTA DEL RISPARMIO PRESSO DIPENDENTI </a:t>
            </a:r>
            <a:endParaRPr lang="it-IT" sz="2000" i="1" dirty="0">
              <a:solidFill>
                <a:schemeClr val="bg2">
                  <a:lumMod val="75000"/>
                </a:schemeClr>
              </a:solidFill>
            </a:endParaRPr>
          </a:p>
        </p:txBody>
      </p:sp>
      <p:sp>
        <p:nvSpPr>
          <p:cNvPr id="2" name="Segnaposto contenuto 1"/>
          <p:cNvSpPr>
            <a:spLocks noGrp="1"/>
          </p:cNvSpPr>
          <p:nvPr>
            <p:ph idx="1"/>
          </p:nvPr>
        </p:nvSpPr>
        <p:spPr>
          <a:xfrm>
            <a:off x="457200" y="1347614"/>
            <a:ext cx="8229600" cy="3395836"/>
          </a:xfrm>
          <a:solidFill>
            <a:schemeClr val="accent3">
              <a:lumMod val="20000"/>
              <a:lumOff val="80000"/>
            </a:schemeClr>
          </a:solidFill>
        </p:spPr>
        <p:txBody>
          <a:bodyPr>
            <a:normAutofit/>
          </a:bodyPr>
          <a:lstStyle/>
          <a:p>
            <a:pPr marL="109537" lvl="1" indent="0">
              <a:spcBef>
                <a:spcPts val="400"/>
              </a:spcBef>
              <a:buSzPct val="68000"/>
              <a:buNone/>
            </a:pPr>
            <a:r>
              <a:rPr lang="it-IT" sz="1400" dirty="0" smtClean="0"/>
              <a:t>Le </a:t>
            </a:r>
            <a:r>
              <a:rPr lang="it-IT" sz="1400" dirty="0"/>
              <a:t>società possono raccogliere risparmio presso i propri dipendenti, con modalità diverse dall’emissione di strumenti </a:t>
            </a:r>
            <a:r>
              <a:rPr lang="it-IT" sz="1400" dirty="0" smtClean="0"/>
              <a:t>finanziari, </a:t>
            </a:r>
            <a:r>
              <a:rPr lang="it-IT" sz="1400" dirty="0"/>
              <a:t>purché: </a:t>
            </a:r>
            <a:endParaRPr lang="it-IT" sz="1400" dirty="0" smtClean="0"/>
          </a:p>
          <a:p>
            <a:pPr marL="109537" lvl="1" indent="0">
              <a:spcBef>
                <a:spcPts val="400"/>
              </a:spcBef>
              <a:buSzPct val="68000"/>
              <a:buNone/>
            </a:pPr>
            <a:r>
              <a:rPr lang="it-IT" sz="1400" dirty="0" smtClean="0"/>
              <a:t>— </a:t>
            </a:r>
            <a:r>
              <a:rPr lang="it-IT" sz="1400" dirty="0"/>
              <a:t>tale facoltà sia prevista nello statuto della società; </a:t>
            </a:r>
            <a:endParaRPr lang="it-IT" sz="1400" dirty="0" smtClean="0"/>
          </a:p>
          <a:p>
            <a:pPr marL="109537" lvl="1" indent="0">
              <a:spcBef>
                <a:spcPts val="400"/>
              </a:spcBef>
              <a:buSzPct val="68000"/>
              <a:buNone/>
            </a:pPr>
            <a:r>
              <a:rPr lang="it-IT" sz="1400" dirty="0" smtClean="0"/>
              <a:t>— </a:t>
            </a:r>
            <a:r>
              <a:rPr lang="it-IT" sz="1400" dirty="0"/>
              <a:t>l'ammontare della raccolta sia contenuto entro il limite complessivo del patrimonio. Per le società cooperative l'ammontare della raccolta presso dipendenti, unitamente a quello della raccolta presso soci, deve essere ricompreso nei limiti previsti dalla </a:t>
            </a:r>
            <a:r>
              <a:rPr lang="it-IT" sz="1400" dirty="0" smtClean="0"/>
              <a:t>Istruzioni con </a:t>
            </a:r>
            <a:r>
              <a:rPr lang="it-IT" sz="1400" dirty="0"/>
              <a:t>riferimento alle cooperative aventi più di 50 soci. </a:t>
            </a:r>
            <a:endParaRPr lang="it-IT" sz="1400" dirty="0" smtClean="0"/>
          </a:p>
          <a:p>
            <a:pPr marL="109537" lvl="1" indent="0">
              <a:spcBef>
                <a:spcPts val="400"/>
              </a:spcBef>
              <a:buSzPct val="68000"/>
              <a:buNone/>
            </a:pPr>
            <a:r>
              <a:rPr lang="it-IT" sz="1400" dirty="0" smtClean="0"/>
              <a:t>La </a:t>
            </a:r>
            <a:r>
              <a:rPr lang="it-IT" sz="1400" dirty="0"/>
              <a:t>raccolta presso dipendenti non può comunque avvenire con strumenti "a vista" o collegati all'emissione o alla gestione di mezzi di pagamento. </a:t>
            </a:r>
            <a:endParaRPr lang="it-IT" sz="1400" dirty="0" smtClean="0"/>
          </a:p>
        </p:txBody>
      </p:sp>
    </p:spTree>
    <p:extLst>
      <p:ext uri="{BB962C8B-B14F-4D97-AF65-F5344CB8AC3E}">
        <p14:creationId xmlns:p14="http://schemas.microsoft.com/office/powerpoint/2010/main" val="1043881223"/>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395536" y="483519"/>
            <a:ext cx="8229600" cy="432048"/>
          </a:xfrm>
        </p:spPr>
        <p:txBody>
          <a:bodyPr>
            <a:normAutofit/>
          </a:bodyPr>
          <a:lstStyle/>
          <a:p>
            <a:pPr algn="ctr"/>
            <a:r>
              <a:rPr lang="it-IT" sz="2000" dirty="0" smtClean="0">
                <a:solidFill>
                  <a:schemeClr val="bg2">
                    <a:lumMod val="75000"/>
                  </a:schemeClr>
                </a:solidFill>
              </a:rPr>
              <a:t>RACCOLTA </a:t>
            </a:r>
            <a:r>
              <a:rPr lang="it-IT" sz="2000" dirty="0">
                <a:solidFill>
                  <a:schemeClr val="bg2">
                    <a:lumMod val="75000"/>
                  </a:schemeClr>
                </a:solidFill>
              </a:rPr>
              <a:t>NELL'AMBITO DI </a:t>
            </a:r>
            <a:r>
              <a:rPr lang="it-IT" sz="2000" dirty="0" smtClean="0">
                <a:solidFill>
                  <a:schemeClr val="bg2">
                    <a:lumMod val="75000"/>
                  </a:schemeClr>
                </a:solidFill>
              </a:rPr>
              <a:t>GRUPPI</a:t>
            </a:r>
            <a:endParaRPr lang="it-IT" sz="2000" dirty="0">
              <a:solidFill>
                <a:schemeClr val="bg2">
                  <a:lumMod val="75000"/>
                </a:schemeClr>
              </a:solidFill>
            </a:endParaRPr>
          </a:p>
        </p:txBody>
      </p:sp>
      <p:sp>
        <p:nvSpPr>
          <p:cNvPr id="2" name="Segnaposto contenuto 1"/>
          <p:cNvSpPr>
            <a:spLocks noGrp="1"/>
          </p:cNvSpPr>
          <p:nvPr>
            <p:ph idx="1"/>
          </p:nvPr>
        </p:nvSpPr>
        <p:spPr>
          <a:xfrm>
            <a:off x="457200" y="1131590"/>
            <a:ext cx="8229600" cy="3611860"/>
          </a:xfrm>
          <a:solidFill>
            <a:schemeClr val="accent3">
              <a:lumMod val="20000"/>
              <a:lumOff val="80000"/>
            </a:schemeClr>
          </a:solidFill>
        </p:spPr>
        <p:txBody>
          <a:bodyPr>
            <a:normAutofit/>
          </a:bodyPr>
          <a:lstStyle/>
          <a:p>
            <a:pPr marL="109537" lvl="1" indent="0">
              <a:spcBef>
                <a:spcPts val="400"/>
              </a:spcBef>
              <a:buSzPct val="68000"/>
              <a:buNone/>
            </a:pPr>
            <a:r>
              <a:rPr lang="it-IT" sz="1400" dirty="0" smtClean="0"/>
              <a:t>Le </a:t>
            </a:r>
            <a:r>
              <a:rPr lang="it-IT" sz="1400" dirty="0"/>
              <a:t>società possono raccogliere risparmio, senza alcun limite, presso società controllanti, controllate o collegate ai sensi dell'art. 2359 del codice civile e presso controllate da una stessa controllante. </a:t>
            </a:r>
            <a:endParaRPr lang="it-IT" sz="1400" dirty="0" smtClean="0"/>
          </a:p>
          <a:p>
            <a:pPr marL="109537" lvl="1" indent="0">
              <a:spcBef>
                <a:spcPts val="400"/>
              </a:spcBef>
              <a:buSzPct val="68000"/>
              <a:buNone/>
            </a:pPr>
            <a:endParaRPr lang="it-IT" sz="1400" dirty="0"/>
          </a:p>
          <a:p>
            <a:pPr marL="109537" lvl="1" indent="0">
              <a:spcBef>
                <a:spcPts val="400"/>
              </a:spcBef>
              <a:buSzPct val="68000"/>
              <a:buNone/>
            </a:pPr>
            <a:r>
              <a:rPr lang="it-IT" sz="1400" dirty="0" smtClean="0"/>
              <a:t>Nel </a:t>
            </a:r>
            <a:r>
              <a:rPr lang="it-IT" sz="1400" dirty="0"/>
              <a:t>caso in cui più soggetti di natura cooperativa detengano una partecipazione al capitale di una società che svolge attività di concessione di finanziamenti, la raccolta di risparmio effettuata da tale società presso le cooperative e/o le società da queste ultime controllate non è sottoposta ad alcun vincolo purché i finanziamenti della partecipata siano rivolti, in via esclusiva, alle cooperative partecipanti e/o alle loro controllate e la complessiva operatività della società medesima sia rivolta, in via prevalente, ai rapporti con le cooperative </a:t>
            </a:r>
            <a:r>
              <a:rPr lang="it-IT" sz="1400" dirty="0" smtClean="0"/>
              <a:t>.</a:t>
            </a:r>
          </a:p>
          <a:p>
            <a:pPr marL="109537" lvl="1" indent="0">
              <a:spcBef>
                <a:spcPts val="400"/>
              </a:spcBef>
              <a:buSzPct val="68000"/>
              <a:buNone/>
            </a:pPr>
            <a:endParaRPr lang="it-IT" sz="1400" dirty="0"/>
          </a:p>
          <a:p>
            <a:pPr marL="109537" lvl="1" indent="0">
              <a:spcBef>
                <a:spcPts val="400"/>
              </a:spcBef>
              <a:buSzPct val="68000"/>
              <a:buNone/>
            </a:pPr>
            <a:r>
              <a:rPr lang="it-IT" sz="1400" dirty="0" smtClean="0"/>
              <a:t> </a:t>
            </a:r>
            <a:r>
              <a:rPr lang="it-IT" sz="1400" dirty="0"/>
              <a:t>Ai fini della presente disciplina sono equiparati ai soggetti di natura cooperativa le società, le associazioni o altre istituzioni non aventi finalità lucrative che perseguono statutariamente e in via prevalente scopi mutualistici o solidaristici. </a:t>
            </a:r>
            <a:endParaRPr lang="it-IT" sz="1400" b="1" u="sng" dirty="0" smtClean="0"/>
          </a:p>
        </p:txBody>
      </p:sp>
    </p:spTree>
    <p:extLst>
      <p:ext uri="{BB962C8B-B14F-4D97-AF65-F5344CB8AC3E}">
        <p14:creationId xmlns:p14="http://schemas.microsoft.com/office/powerpoint/2010/main" val="1225396176"/>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206375"/>
            <a:ext cx="8229600" cy="709191"/>
          </a:xfrm>
        </p:spPr>
        <p:txBody>
          <a:bodyPr>
            <a:normAutofit/>
          </a:bodyPr>
          <a:lstStyle/>
          <a:p>
            <a:pPr algn="ctr"/>
            <a:r>
              <a:rPr lang="it-IT" sz="2000" dirty="0" smtClean="0">
                <a:solidFill>
                  <a:schemeClr val="bg2">
                    <a:lumMod val="75000"/>
                  </a:schemeClr>
                </a:solidFill>
              </a:rPr>
              <a:t>RACCOLTA </a:t>
            </a:r>
            <a:r>
              <a:rPr lang="it-IT" sz="2000" dirty="0">
                <a:solidFill>
                  <a:schemeClr val="bg2">
                    <a:lumMod val="75000"/>
                  </a:schemeClr>
                </a:solidFill>
              </a:rPr>
              <a:t>DELLE SOCIETA’ </a:t>
            </a:r>
            <a:r>
              <a:rPr lang="it-IT" sz="2000" dirty="0" smtClean="0">
                <a:solidFill>
                  <a:schemeClr val="bg2">
                    <a:lumMod val="75000"/>
                  </a:schemeClr>
                </a:solidFill>
              </a:rPr>
              <a:t>FINANZIARIE</a:t>
            </a:r>
            <a:endParaRPr lang="it-IT" sz="2000" dirty="0">
              <a:solidFill>
                <a:schemeClr val="bg2">
                  <a:lumMod val="75000"/>
                </a:schemeClr>
              </a:solidFill>
            </a:endParaRPr>
          </a:p>
        </p:txBody>
      </p:sp>
      <p:sp>
        <p:nvSpPr>
          <p:cNvPr id="2" name="Segnaposto contenuto 1"/>
          <p:cNvSpPr>
            <a:spLocks noGrp="1"/>
          </p:cNvSpPr>
          <p:nvPr>
            <p:ph idx="1"/>
          </p:nvPr>
        </p:nvSpPr>
        <p:spPr>
          <a:xfrm>
            <a:off x="457200" y="1131590"/>
            <a:ext cx="8229600" cy="3611860"/>
          </a:xfrm>
          <a:solidFill>
            <a:schemeClr val="accent3">
              <a:lumMod val="20000"/>
              <a:lumOff val="80000"/>
            </a:schemeClr>
          </a:solidFill>
        </p:spPr>
        <p:txBody>
          <a:bodyPr>
            <a:normAutofit/>
          </a:bodyPr>
          <a:lstStyle/>
          <a:p>
            <a:pPr marL="109537" lvl="1" indent="0">
              <a:spcBef>
                <a:spcPts val="400"/>
              </a:spcBef>
              <a:buSzPct val="68000"/>
              <a:buNone/>
            </a:pPr>
            <a:r>
              <a:rPr lang="it-IT" sz="1200" dirty="0" smtClean="0"/>
              <a:t>Le </a:t>
            </a:r>
            <a:r>
              <a:rPr lang="it-IT" sz="1200" dirty="0"/>
              <a:t>società che svolgono l’attività di concessione di finanziamenti tra il pubblico sotto qualsiasi forma possono emettere strumenti finanziari di raccolta entro il limite complessivo del patrimonio. </a:t>
            </a:r>
            <a:endParaRPr lang="it-IT" sz="1200" dirty="0" smtClean="0"/>
          </a:p>
          <a:p>
            <a:pPr marL="109537" lvl="1" indent="0">
              <a:spcBef>
                <a:spcPts val="400"/>
              </a:spcBef>
              <a:buSzPct val="68000"/>
              <a:buNone/>
            </a:pPr>
            <a:endParaRPr lang="it-IT" sz="1200" dirty="0"/>
          </a:p>
          <a:p>
            <a:pPr marL="109537" lvl="1" indent="0" algn="just">
              <a:spcBef>
                <a:spcPts val="400"/>
              </a:spcBef>
              <a:buSzPct val="68000"/>
              <a:buNone/>
            </a:pPr>
            <a:r>
              <a:rPr lang="it-IT" sz="1200" dirty="0" smtClean="0"/>
              <a:t>Per </a:t>
            </a:r>
            <a:r>
              <a:rPr lang="it-IT" sz="1200" dirty="0"/>
              <a:t>le società che svolgono attività di concessione di finanziamenti tra il pubblico iscritte nell’elenco speciale di cui all’art. 107 del T.U., l’emissione di strumenti finanziari di raccolta è consentita per somma complessivamente non eccedente il doppio del patrimonio. </a:t>
            </a:r>
            <a:endParaRPr lang="it-IT" sz="1200" dirty="0" smtClean="0"/>
          </a:p>
          <a:p>
            <a:pPr marL="109537" lvl="1" indent="0" algn="just">
              <a:spcBef>
                <a:spcPts val="400"/>
              </a:spcBef>
              <a:buSzPct val="68000"/>
              <a:buNone/>
            </a:pPr>
            <a:r>
              <a:rPr lang="it-IT" sz="1200" dirty="0" smtClean="0"/>
              <a:t>Tale </a:t>
            </a:r>
            <a:r>
              <a:rPr lang="it-IT" sz="1200" dirty="0"/>
              <a:t>limite è elevato fino al quintuplo ove le predette società abbiano azioni quotate in mercati regolamentati e gli strumenti finanziari di raccolta siano anch’essi destinati alla quotazione in mercati regolamentati. </a:t>
            </a:r>
            <a:endParaRPr lang="it-IT" sz="1200" dirty="0" smtClean="0"/>
          </a:p>
          <a:p>
            <a:pPr marL="109537" lvl="1" indent="0" algn="just">
              <a:spcBef>
                <a:spcPts val="400"/>
              </a:spcBef>
              <a:buSzPct val="68000"/>
              <a:buNone/>
            </a:pPr>
            <a:endParaRPr lang="it-IT" sz="1200" dirty="0" smtClean="0"/>
          </a:p>
          <a:p>
            <a:pPr marL="109537" lvl="1" indent="0" algn="just">
              <a:spcBef>
                <a:spcPts val="400"/>
              </a:spcBef>
              <a:buSzPct val="68000"/>
              <a:buNone/>
            </a:pPr>
            <a:r>
              <a:rPr lang="it-IT" sz="1200" dirty="0" smtClean="0"/>
              <a:t>Al </a:t>
            </a:r>
            <a:r>
              <a:rPr lang="it-IT" sz="1200" dirty="0"/>
              <a:t>computo dei predetti limiti concorrono gli importi relativi a garanzie comunque prestate dalla società per obbligazioni e altri strumenti finanziari di raccolta emessi da altre società, anche estere. </a:t>
            </a:r>
            <a:endParaRPr lang="it-IT" sz="1200" dirty="0" smtClean="0"/>
          </a:p>
          <a:p>
            <a:pPr marL="109537" lvl="1" indent="0" algn="just">
              <a:spcBef>
                <a:spcPts val="400"/>
              </a:spcBef>
              <a:buSzPct val="68000"/>
              <a:buNone/>
            </a:pPr>
            <a:endParaRPr lang="it-IT" sz="1200" dirty="0" smtClean="0"/>
          </a:p>
          <a:p>
            <a:pPr marL="109537" lvl="1" indent="0" algn="just">
              <a:spcBef>
                <a:spcPts val="400"/>
              </a:spcBef>
              <a:buSzPct val="68000"/>
              <a:buNone/>
            </a:pPr>
            <a:r>
              <a:rPr lang="it-IT" sz="1200" dirty="0" smtClean="0"/>
              <a:t>Per </a:t>
            </a:r>
            <a:r>
              <a:rPr lang="it-IT" sz="1200" dirty="0"/>
              <a:t>le società </a:t>
            </a:r>
            <a:r>
              <a:rPr lang="it-IT" sz="1200" dirty="0" smtClean="0"/>
              <a:t>costituite </a:t>
            </a:r>
            <a:r>
              <a:rPr lang="it-IT" sz="1200" dirty="0"/>
              <a:t>in forma di società a responsabilità limitata o di società cooperativa cui si applicano le norme sulla società a responsabilità limitata, la raccolta viene effettuata in osservanza di quanto previsto, rispettivamente, dagli articoli 2483 e 2526 del codice civile. Alle società di cui alla presente sezione, costituite in forma cooperativa, non è consentita la raccolta del risparmio presso soci con modalità diverse dall’emissione di strumenti finanziari. </a:t>
            </a:r>
            <a:endParaRPr lang="it-IT" sz="1200" b="1" dirty="0" smtClean="0"/>
          </a:p>
        </p:txBody>
      </p:sp>
    </p:spTree>
    <p:extLst>
      <p:ext uri="{BB962C8B-B14F-4D97-AF65-F5344CB8AC3E}">
        <p14:creationId xmlns:p14="http://schemas.microsoft.com/office/powerpoint/2010/main" val="1276049158"/>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pPr>
                <a:defRPr/>
              </a:pPr>
              <a:t>14</a:t>
            </a:fld>
            <a:endParaRPr lang="en-US" dirty="0"/>
          </a:p>
        </p:txBody>
      </p:sp>
      <p:sp>
        <p:nvSpPr>
          <p:cNvPr id="10" name="Titolo 2"/>
          <p:cNvSpPr>
            <a:spLocks noGrp="1"/>
          </p:cNvSpPr>
          <p:nvPr>
            <p:ph type="title" idx="4294967295"/>
          </p:nvPr>
        </p:nvSpPr>
        <p:spPr>
          <a:xfrm>
            <a:off x="1331640" y="205979"/>
            <a:ext cx="7812360" cy="857250"/>
          </a:xfrm>
        </p:spPr>
        <p:txBody>
          <a:bodyPr>
            <a:normAutofit/>
          </a:bodyPr>
          <a:lstStyle/>
          <a:p>
            <a:pPr algn="ctr"/>
            <a:r>
              <a:rPr lang="it-IT" altLang="it-IT" sz="2000" b="1" dirty="0" smtClean="0">
                <a:solidFill>
                  <a:schemeClr val="tx2"/>
                </a:solidFill>
                <a:effectLst/>
                <a:latin typeface="Calibri" panose="020F0502020204030204" pitchFamily="34" charset="0"/>
              </a:rPr>
              <a:t>OPERAZIONI ATTIVE</a:t>
            </a:r>
            <a:endParaRPr lang="it-IT" altLang="it-IT" sz="2000" b="1" dirty="0">
              <a:solidFill>
                <a:schemeClr val="tx2"/>
              </a:solidFill>
              <a:effectLst/>
              <a:latin typeface="Calibri" panose="020F050202020403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840" y="1147012"/>
            <a:ext cx="744352" cy="7748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3"/>
          <p:cNvSpPr txBox="1">
            <a:spLocks noChangeArrowheads="1"/>
          </p:cNvSpPr>
          <p:nvPr/>
        </p:nvSpPr>
        <p:spPr>
          <a:xfrm>
            <a:off x="2499674" y="1275606"/>
            <a:ext cx="5672726" cy="2288696"/>
          </a:xfrm>
          <a:prstGeom prst="rect">
            <a:avLst/>
          </a:prstGeom>
        </p:spPr>
        <p:txBody>
          <a:bodyPr>
            <a:normAutofit fontScale="92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265112" indent="0" algn="just">
              <a:lnSpc>
                <a:spcPct val="90000"/>
              </a:lnSpc>
              <a:buClr>
                <a:schemeClr val="accent3">
                  <a:lumMod val="75000"/>
                </a:schemeClr>
              </a:buClr>
              <a:buNone/>
              <a:tabLst>
                <a:tab pos="542925" algn="l"/>
              </a:tabLst>
            </a:pPr>
            <a:r>
              <a:rPr lang="it-IT" altLang="it-IT" sz="2000" dirty="0" smtClean="0">
                <a:solidFill>
                  <a:schemeClr val="accent2"/>
                </a:solidFill>
                <a:latin typeface="Calibri" panose="020F0502020204030204" pitchFamily="34" charset="0"/>
              </a:rPr>
              <a:t>ESERCIZIO DEL CREDITO </a:t>
            </a:r>
            <a:r>
              <a:rPr lang="it-IT" altLang="it-IT" sz="1400" dirty="0" smtClean="0">
                <a:solidFill>
                  <a:schemeClr val="accent2"/>
                </a:solidFill>
                <a:latin typeface="Calibri" panose="020F0502020204030204" pitchFamily="34" charset="0"/>
              </a:rPr>
              <a:t>(manca </a:t>
            </a:r>
            <a:r>
              <a:rPr lang="it-IT" altLang="it-IT" sz="1400" dirty="0" err="1" smtClean="0">
                <a:solidFill>
                  <a:schemeClr val="accent2"/>
                </a:solidFill>
                <a:latin typeface="Calibri" panose="020F0502020204030204" pitchFamily="34" charset="0"/>
              </a:rPr>
              <a:t>def</a:t>
            </a:r>
            <a:r>
              <a:rPr lang="it-IT" altLang="it-IT" sz="1400" dirty="0" smtClean="0">
                <a:solidFill>
                  <a:schemeClr val="accent2"/>
                </a:solidFill>
                <a:latin typeface="Calibri" panose="020F0502020204030204" pitchFamily="34" charset="0"/>
              </a:rPr>
              <a:t>. </a:t>
            </a:r>
            <a:r>
              <a:rPr lang="it-IT" altLang="it-IT" sz="1400" dirty="0">
                <a:solidFill>
                  <a:schemeClr val="accent2"/>
                </a:solidFill>
                <a:latin typeface="Calibri" panose="020F0502020204030204" pitchFamily="34" charset="0"/>
              </a:rPr>
              <a:t>l</a:t>
            </a:r>
            <a:r>
              <a:rPr lang="it-IT" altLang="it-IT" sz="1400" dirty="0" smtClean="0">
                <a:solidFill>
                  <a:schemeClr val="accent2"/>
                </a:solidFill>
                <a:latin typeface="Calibri" panose="020F0502020204030204" pitchFamily="34" charset="0"/>
              </a:rPr>
              <a:t>eg.va espressa)</a:t>
            </a:r>
            <a:endParaRPr lang="it-IT" altLang="it-IT" sz="1400" dirty="0">
              <a:solidFill>
                <a:schemeClr val="accent2"/>
              </a:solidFill>
              <a:latin typeface="Calibri" panose="020F0502020204030204" pitchFamily="34" charset="0"/>
            </a:endParaRPr>
          </a:p>
          <a:p>
            <a:pPr marL="265112" indent="0" algn="just">
              <a:lnSpc>
                <a:spcPct val="90000"/>
              </a:lnSpc>
              <a:buClr>
                <a:schemeClr val="accent3">
                  <a:lumMod val="75000"/>
                </a:schemeClr>
              </a:buClr>
              <a:buNone/>
              <a:tabLst>
                <a:tab pos="542925" algn="l"/>
              </a:tabLst>
            </a:pPr>
            <a:endParaRPr lang="it-IT" altLang="it-IT" sz="2000" dirty="0" smtClean="0">
              <a:latin typeface="Calibri" panose="020F0502020204030204" pitchFamily="34" charset="0"/>
            </a:endParaRPr>
          </a:p>
          <a:p>
            <a:pPr marL="265112" indent="0" algn="just">
              <a:lnSpc>
                <a:spcPct val="90000"/>
              </a:lnSpc>
              <a:buClr>
                <a:schemeClr val="accent3">
                  <a:lumMod val="75000"/>
                </a:schemeClr>
              </a:buClr>
              <a:buNone/>
              <a:tabLst>
                <a:tab pos="542925" algn="l"/>
              </a:tabLst>
            </a:pPr>
            <a:endParaRPr lang="it-IT" altLang="it-IT" sz="2000" dirty="0" smtClean="0">
              <a:latin typeface="Calibri" panose="020F0502020204030204" pitchFamily="34" charset="0"/>
            </a:endParaRPr>
          </a:p>
          <a:p>
            <a:pPr marL="265112" indent="0" algn="just">
              <a:buClr>
                <a:schemeClr val="accent3">
                  <a:lumMod val="75000"/>
                </a:schemeClr>
              </a:buClr>
              <a:buNone/>
              <a:tabLst>
                <a:tab pos="542925" algn="l"/>
              </a:tabLst>
            </a:pPr>
            <a:r>
              <a:rPr lang="it-IT" altLang="it-IT" sz="1400" dirty="0">
                <a:latin typeface="Calibri" panose="020F0502020204030204" pitchFamily="34" charset="0"/>
              </a:rPr>
              <a:t>c</a:t>
            </a:r>
            <a:r>
              <a:rPr lang="it-IT" altLang="it-IT" sz="1400" dirty="0" smtClean="0">
                <a:latin typeface="Calibri" panose="020F0502020204030204" pitchFamily="34" charset="0"/>
              </a:rPr>
              <a:t>ompimento di operazioni di prestito </a:t>
            </a:r>
            <a:r>
              <a:rPr lang="it-IT" altLang="it-IT" sz="1400" i="1" dirty="0" smtClean="0">
                <a:latin typeface="Calibri" panose="020F0502020204030204" pitchFamily="34" charset="0"/>
              </a:rPr>
              <a:t>ex </a:t>
            </a:r>
            <a:r>
              <a:rPr lang="it-IT" altLang="it-IT" sz="1400" dirty="0" smtClean="0">
                <a:latin typeface="Calibri" panose="020F0502020204030204" pitchFamily="34" charset="0"/>
              </a:rPr>
              <a:t>art. 1, co. 2, </a:t>
            </a:r>
            <a:r>
              <a:rPr lang="it-IT" altLang="it-IT" sz="1400" dirty="0" err="1" smtClean="0">
                <a:latin typeface="Calibri" panose="020F0502020204030204" pitchFamily="34" charset="0"/>
              </a:rPr>
              <a:t>lett</a:t>
            </a:r>
            <a:r>
              <a:rPr lang="it-IT" altLang="it-IT" sz="1400" dirty="0" smtClean="0">
                <a:latin typeface="Calibri" panose="020F0502020204030204" pitchFamily="34" charset="0"/>
              </a:rPr>
              <a:t>. f, n. 2 TUB e</a:t>
            </a:r>
          </a:p>
          <a:p>
            <a:pPr marL="265112" indent="0" algn="just">
              <a:buClr>
                <a:schemeClr val="accent3">
                  <a:lumMod val="75000"/>
                </a:schemeClr>
              </a:buClr>
              <a:buNone/>
              <a:tabLst>
                <a:tab pos="542925" algn="l"/>
              </a:tabLst>
            </a:pPr>
            <a:r>
              <a:rPr lang="it-IT" altLang="it-IT" sz="1400" dirty="0" smtClean="0">
                <a:latin typeface="Calibri" panose="020F0502020204030204" pitchFamily="34" charset="0"/>
              </a:rPr>
              <a:t>concessione di finanziamenti nei cfr. del pubblico (art. 106 TUB – riserva di attività agli intermediari autorizzati da banca d’Italia).</a:t>
            </a:r>
          </a:p>
          <a:p>
            <a:pPr marL="265112" indent="0" algn="just">
              <a:buClr>
                <a:schemeClr val="accent3">
                  <a:lumMod val="75000"/>
                </a:schemeClr>
              </a:buClr>
              <a:buNone/>
              <a:tabLst>
                <a:tab pos="542925" algn="l"/>
              </a:tabLst>
            </a:pPr>
            <a:r>
              <a:rPr lang="it-IT" altLang="it-IT" sz="1400" dirty="0" smtClean="0">
                <a:latin typeface="Calibri" panose="020F0502020204030204" pitchFamily="34" charset="0"/>
              </a:rPr>
              <a:t>In sintesi: attività di finanziamento a titolo di prestito (attività di concessione delle disponibilità di denaro con obbligo di restituzione: obbligo che qualifica quindi tali attività come NEGOZI CON CAUSA DI PRESTITO e non di conferimento di capitale di rischio.</a:t>
            </a:r>
            <a:endParaRPr lang="it-IT" altLang="it-IT" sz="1400" dirty="0">
              <a:latin typeface="Calibri" panose="020F0502020204030204" pitchFamily="34" charset="0"/>
            </a:endParaRPr>
          </a:p>
          <a:p>
            <a:pPr marL="265112" indent="0" algn="just">
              <a:lnSpc>
                <a:spcPct val="90000"/>
              </a:lnSpc>
              <a:buClr>
                <a:schemeClr val="accent3">
                  <a:lumMod val="75000"/>
                </a:schemeClr>
              </a:buClr>
              <a:buNone/>
              <a:tabLst>
                <a:tab pos="542925" algn="l"/>
              </a:tabLst>
            </a:pPr>
            <a:endParaRPr lang="it-IT" altLang="it-IT" sz="2000" dirty="0" smtClean="0">
              <a:solidFill>
                <a:schemeClr val="accent2"/>
              </a:solidFill>
              <a:latin typeface="Calibri" panose="020F0502020204030204" pitchFamily="34" charset="0"/>
            </a:endParaRP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5931" y="1646125"/>
            <a:ext cx="5730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1631168"/>
      </p:ext>
    </p:extLst>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2" name="Text Box 4"/>
          <p:cNvSpPr txBox="1">
            <a:spLocks noChangeArrowheads="1"/>
          </p:cNvSpPr>
          <p:nvPr/>
        </p:nvSpPr>
        <p:spPr bwMode="auto">
          <a:xfrm>
            <a:off x="1187624" y="1347614"/>
            <a:ext cx="6840760" cy="2585323"/>
          </a:xfrm>
          <a:prstGeom prst="rect">
            <a:avLst/>
          </a:prstGeom>
          <a:solidFill>
            <a:schemeClr val="accent3">
              <a:lumMod val="20000"/>
              <a:lumOff val="80000"/>
            </a:schemeClr>
          </a:solidFill>
          <a:ln w="12700">
            <a:solidFill>
              <a:schemeClr val="tx2"/>
            </a:solidFill>
          </a:ln>
          <a:effectLst>
            <a:outerShdw blurRad="50800" dist="38100" dir="2700000" algn="tl" rotWithShape="0">
              <a:prstClr val="black">
                <a:alpha val="40000"/>
              </a:prstClr>
            </a:outerShdw>
          </a:effectLst>
          <a:extLst/>
        </p:spPr>
        <p:txBody>
          <a:bodyPr wrap="square">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666750" indent="-28575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lvl="2" algn="just" eaLnBrk="0" hangingPunct="0">
              <a:buFont typeface="Wingdings" pitchFamily="2" charset="2"/>
              <a:buNone/>
            </a:pPr>
            <a:r>
              <a:rPr lang="it-IT" altLang="it-IT" b="1" i="1" dirty="0" smtClean="0">
                <a:solidFill>
                  <a:srgbClr val="1C1C78"/>
                </a:solidFill>
                <a:latin typeface="Bookman Old Style" pitchFamily="18" charset="0"/>
              </a:rPr>
              <a:t>- Mutuo art. 1813 cc</a:t>
            </a:r>
          </a:p>
          <a:p>
            <a:pPr lvl="2" algn="just" eaLnBrk="0" hangingPunct="0">
              <a:buFont typeface="Wingdings" pitchFamily="2" charset="2"/>
              <a:buNone/>
            </a:pPr>
            <a:r>
              <a:rPr lang="it-IT" altLang="it-IT" b="1" i="1" dirty="0" smtClean="0">
                <a:solidFill>
                  <a:srgbClr val="1C1C78"/>
                </a:solidFill>
                <a:latin typeface="Bookman Old Style" pitchFamily="18" charset="0"/>
              </a:rPr>
              <a:t>- Apertura di credito art. 1842 cc</a:t>
            </a:r>
          </a:p>
          <a:p>
            <a:pPr lvl="2" algn="just" eaLnBrk="0" hangingPunct="0">
              <a:buFont typeface="Wingdings" pitchFamily="2" charset="2"/>
              <a:buNone/>
            </a:pPr>
            <a:r>
              <a:rPr lang="it-IT" altLang="it-IT" b="1" i="1" dirty="0" smtClean="0">
                <a:solidFill>
                  <a:srgbClr val="1C1C78"/>
                </a:solidFill>
                <a:latin typeface="Bookman Old Style" pitchFamily="18" charset="0"/>
              </a:rPr>
              <a:t>- Anticipazione bancaria art. 1846 cc</a:t>
            </a:r>
          </a:p>
          <a:p>
            <a:pPr lvl="2" algn="just" eaLnBrk="0" hangingPunct="0">
              <a:buFont typeface="Wingdings" pitchFamily="2" charset="2"/>
              <a:buNone/>
            </a:pPr>
            <a:r>
              <a:rPr lang="it-IT" altLang="it-IT" b="1" i="1" dirty="0" smtClean="0">
                <a:solidFill>
                  <a:srgbClr val="1C1C78"/>
                </a:solidFill>
                <a:latin typeface="Bookman Old Style" pitchFamily="18" charset="0"/>
              </a:rPr>
              <a:t>- Sconto art. 1858 cc</a:t>
            </a:r>
          </a:p>
          <a:p>
            <a:pPr lvl="2" algn="just" eaLnBrk="0" hangingPunct="0">
              <a:buFont typeface="Wingdings" pitchFamily="2" charset="2"/>
              <a:buNone/>
            </a:pPr>
            <a:r>
              <a:rPr lang="it-IT" altLang="it-IT" b="1" i="1" dirty="0" smtClean="0">
                <a:solidFill>
                  <a:srgbClr val="1C1C78"/>
                </a:solidFill>
                <a:latin typeface="Bookman Old Style" pitchFamily="18" charset="0"/>
              </a:rPr>
              <a:t>+</a:t>
            </a:r>
          </a:p>
          <a:p>
            <a:pPr lvl="2" algn="just" eaLnBrk="0" hangingPunct="0">
              <a:buFont typeface="Wingdings" pitchFamily="2" charset="2"/>
              <a:buNone/>
            </a:pPr>
            <a:r>
              <a:rPr lang="it-IT" altLang="it-IT" b="1" i="1" dirty="0" smtClean="0">
                <a:solidFill>
                  <a:srgbClr val="1C1C78"/>
                </a:solidFill>
                <a:latin typeface="Bookman Old Style" pitchFamily="18" charset="0"/>
              </a:rPr>
              <a:t>- Operazioni di credito speciale artt. 38ss TUB: </a:t>
            </a:r>
          </a:p>
          <a:p>
            <a:pPr lvl="2" algn="just" eaLnBrk="0" hangingPunct="0">
              <a:buFont typeface="Wingdings" pitchFamily="2" charset="2"/>
              <a:buNone/>
            </a:pPr>
            <a:r>
              <a:rPr lang="it-IT" altLang="it-IT" b="1" i="1" dirty="0">
                <a:solidFill>
                  <a:srgbClr val="1C1C78"/>
                </a:solidFill>
                <a:latin typeface="Bookman Old Style" pitchFamily="18" charset="0"/>
              </a:rPr>
              <a:t>	</a:t>
            </a:r>
            <a:r>
              <a:rPr lang="it-IT" altLang="it-IT" b="1" i="1" dirty="0" smtClean="0">
                <a:solidFill>
                  <a:srgbClr val="1C1C78"/>
                </a:solidFill>
                <a:latin typeface="Bookman Old Style" pitchFamily="18" charset="0"/>
              </a:rPr>
              <a:t>credito fondiario, agrario, peschereccio, pratiche di operazioni di finanziamento ex leggi speciali</a:t>
            </a:r>
            <a:endParaRPr lang="it-IT" altLang="it-IT" b="1" i="1" dirty="0">
              <a:solidFill>
                <a:srgbClr val="1C1C78"/>
              </a:solidFill>
              <a:latin typeface="Bookman Old Style" pitchFamily="18" charset="0"/>
            </a:endParaRPr>
          </a:p>
        </p:txBody>
      </p:sp>
      <p:sp>
        <p:nvSpPr>
          <p:cNvPr id="8" name="Titolo 2"/>
          <p:cNvSpPr txBox="1">
            <a:spLocks/>
          </p:cNvSpPr>
          <p:nvPr/>
        </p:nvSpPr>
        <p:spPr>
          <a:xfrm>
            <a:off x="1354808" y="573528"/>
            <a:ext cx="7499350" cy="857250"/>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pPr algn="just">
              <a:spcAft>
                <a:spcPts val="1000"/>
              </a:spcAft>
            </a:pPr>
            <a:endParaRPr lang="it-IT" sz="2000" b="1" dirty="0" smtClean="0">
              <a:effectLst/>
              <a:latin typeface="Times New Roman"/>
              <a:ea typeface="Calibri"/>
            </a:endParaRPr>
          </a:p>
          <a:p>
            <a:pPr algn="just">
              <a:spcAft>
                <a:spcPts val="1000"/>
              </a:spcAft>
            </a:pPr>
            <a:r>
              <a:rPr lang="it-IT" sz="2000" b="1" dirty="0" smtClean="0">
                <a:effectLst/>
                <a:latin typeface="Times New Roman"/>
                <a:ea typeface="Calibri"/>
              </a:rPr>
              <a:t>Forme classiche di erogazione del credito</a:t>
            </a:r>
            <a:endParaRPr lang="it-IT" sz="2000" dirty="0">
              <a:effectLst/>
              <a:latin typeface="Times New Roman"/>
              <a:ea typeface="Calibri"/>
            </a:endParaRPr>
          </a:p>
          <a:p>
            <a:endParaRPr lang="en-GB" altLang="it-IT" sz="2000" b="1" dirty="0">
              <a:effectLst/>
              <a:latin typeface="Calibri" pitchFamily="34" charset="0"/>
            </a:endParaRPr>
          </a:p>
        </p:txBody>
      </p:sp>
      <p:sp>
        <p:nvSpPr>
          <p:cNvPr id="2" name="Segnaposto numero diapositiva 1"/>
          <p:cNvSpPr>
            <a:spLocks noGrp="1"/>
          </p:cNvSpPr>
          <p:nvPr>
            <p:ph type="sldNum" sz="quarter" idx="12"/>
          </p:nvPr>
        </p:nvSpPr>
        <p:spPr/>
        <p:txBody>
          <a:bodyPr/>
          <a:lstStyle/>
          <a:p>
            <a:pPr>
              <a:defRPr/>
            </a:pPr>
            <a:fld id="{EF065379-D573-4EA2-8B1D-E411B236B083}" type="slidenum">
              <a:rPr lang="en-US" smtClean="0"/>
              <a:pPr>
                <a:defRPr/>
              </a:pPr>
              <a:t>15</a:t>
            </a:fld>
            <a:endParaRPr lang="en-US" dirty="0"/>
          </a:p>
        </p:txBody>
      </p:sp>
    </p:spTree>
    <p:extLst>
      <p:ext uri="{BB962C8B-B14F-4D97-AF65-F5344CB8AC3E}">
        <p14:creationId xmlns:p14="http://schemas.microsoft.com/office/powerpoint/2010/main" val="1317820423"/>
      </p:ext>
    </p:extLst>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2" name="Text Box 4"/>
          <p:cNvSpPr txBox="1">
            <a:spLocks noChangeArrowheads="1"/>
          </p:cNvSpPr>
          <p:nvPr/>
        </p:nvSpPr>
        <p:spPr bwMode="auto">
          <a:xfrm>
            <a:off x="1187624" y="1347614"/>
            <a:ext cx="6840760" cy="2308324"/>
          </a:xfrm>
          <a:prstGeom prst="rect">
            <a:avLst/>
          </a:prstGeom>
          <a:solidFill>
            <a:schemeClr val="accent3">
              <a:lumMod val="20000"/>
              <a:lumOff val="80000"/>
            </a:schemeClr>
          </a:solidFill>
          <a:ln w="12700">
            <a:solidFill>
              <a:schemeClr val="tx2"/>
            </a:solidFill>
          </a:ln>
          <a:effectLst>
            <a:outerShdw blurRad="50800" dist="38100" dir="2700000" algn="tl" rotWithShape="0">
              <a:prstClr val="black">
                <a:alpha val="40000"/>
              </a:prstClr>
            </a:outerShdw>
          </a:effectLst>
          <a:extLst/>
        </p:spPr>
        <p:txBody>
          <a:bodyPr wrap="square">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666750" indent="-28575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lvl="2" algn="just" eaLnBrk="0" hangingPunct="0">
              <a:buFont typeface="Wingdings" pitchFamily="2" charset="2"/>
              <a:buNone/>
            </a:pPr>
            <a:r>
              <a:rPr lang="it-IT" altLang="it-IT" b="1" i="1" dirty="0" smtClean="0">
                <a:solidFill>
                  <a:srgbClr val="1C1C78"/>
                </a:solidFill>
                <a:latin typeface="Bookman Old Style" pitchFamily="18" charset="0"/>
              </a:rPr>
              <a:t>+ </a:t>
            </a:r>
            <a:r>
              <a:rPr lang="it-IT" altLang="it-IT" b="1" i="1" dirty="0">
                <a:solidFill>
                  <a:srgbClr val="1C1C78"/>
                </a:solidFill>
                <a:latin typeface="Bookman Old Style" pitchFamily="18" charset="0"/>
              </a:rPr>
              <a:t>CREDITI DI </a:t>
            </a:r>
            <a:r>
              <a:rPr lang="it-IT" altLang="it-IT" b="1" i="1" dirty="0" smtClean="0">
                <a:solidFill>
                  <a:srgbClr val="1C1C78"/>
                </a:solidFill>
                <a:latin typeface="Bookman Old Style" pitchFamily="18" charset="0"/>
              </a:rPr>
              <a:t>FIRMA:</a:t>
            </a:r>
          </a:p>
          <a:p>
            <a:pPr lvl="2" algn="just" eaLnBrk="0" hangingPunct="0">
              <a:buFont typeface="Wingdings" pitchFamily="2" charset="2"/>
              <a:buNone/>
            </a:pPr>
            <a:r>
              <a:rPr lang="it-IT" altLang="it-IT" b="1" i="1" dirty="0">
                <a:solidFill>
                  <a:srgbClr val="1C1C78"/>
                </a:solidFill>
                <a:latin typeface="Bookman Old Style" pitchFamily="18" charset="0"/>
              </a:rPr>
              <a:t>	</a:t>
            </a:r>
            <a:r>
              <a:rPr lang="it-IT" altLang="it-IT" b="1" i="1" dirty="0" smtClean="0">
                <a:solidFill>
                  <a:srgbClr val="1C1C78"/>
                </a:solidFill>
                <a:latin typeface="Bookman Old Style" pitchFamily="18" charset="0"/>
              </a:rPr>
              <a:t>si ritiene che nel concetto di OPERAZIONI CREDITIZIE appartengano anche questa tipologia, es. emissione di fideiussione, oltre a garanzia e crediti documentari, strumenti attraverso i quali la banca non fornisce direttamente denaro al cliente, ma gli consente di ottenerne da terzi o di non sborsarne.</a:t>
            </a:r>
            <a:endParaRPr lang="it-IT" altLang="it-IT" b="1" i="1" dirty="0">
              <a:solidFill>
                <a:srgbClr val="1C1C78"/>
              </a:solidFill>
              <a:latin typeface="Bookman Old Style" pitchFamily="18" charset="0"/>
            </a:endParaRPr>
          </a:p>
        </p:txBody>
      </p:sp>
      <p:sp>
        <p:nvSpPr>
          <p:cNvPr id="8" name="Titolo 2"/>
          <p:cNvSpPr txBox="1">
            <a:spLocks/>
          </p:cNvSpPr>
          <p:nvPr/>
        </p:nvSpPr>
        <p:spPr>
          <a:xfrm>
            <a:off x="1354808" y="573528"/>
            <a:ext cx="7499350" cy="857250"/>
          </a:xfrm>
          <a:prstGeom prst="rect">
            <a:avLst/>
          </a:prstGeom>
        </p:spPr>
        <p:txBody>
          <a:bodyPr anchor="ctr">
            <a:norm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pPr algn="just">
              <a:spcAft>
                <a:spcPts val="1000"/>
              </a:spcAft>
            </a:pPr>
            <a:endParaRPr lang="it-IT" sz="2000" b="1" dirty="0" smtClean="0">
              <a:effectLst/>
              <a:latin typeface="Times New Roman"/>
              <a:ea typeface="Calibri"/>
            </a:endParaRPr>
          </a:p>
          <a:p>
            <a:endParaRPr lang="en-GB" altLang="it-IT" sz="2000" b="1" dirty="0">
              <a:effectLst/>
              <a:latin typeface="Calibri" pitchFamily="34" charset="0"/>
            </a:endParaRPr>
          </a:p>
        </p:txBody>
      </p:sp>
      <p:sp>
        <p:nvSpPr>
          <p:cNvPr id="2" name="Segnaposto numero diapositiva 1"/>
          <p:cNvSpPr>
            <a:spLocks noGrp="1"/>
          </p:cNvSpPr>
          <p:nvPr>
            <p:ph type="sldNum" sz="quarter" idx="12"/>
          </p:nvPr>
        </p:nvSpPr>
        <p:spPr/>
        <p:txBody>
          <a:bodyPr/>
          <a:lstStyle/>
          <a:p>
            <a:pPr>
              <a:defRPr/>
            </a:pPr>
            <a:fld id="{EF065379-D573-4EA2-8B1D-E411B236B083}" type="slidenum">
              <a:rPr lang="en-US" smtClean="0"/>
              <a:pPr>
                <a:defRPr/>
              </a:pPr>
              <a:t>16</a:t>
            </a:fld>
            <a:endParaRPr lang="en-US" dirty="0"/>
          </a:p>
        </p:txBody>
      </p:sp>
    </p:spTree>
    <p:extLst>
      <p:ext uri="{BB962C8B-B14F-4D97-AF65-F5344CB8AC3E}">
        <p14:creationId xmlns:p14="http://schemas.microsoft.com/office/powerpoint/2010/main" val="2615042050"/>
      </p:ext>
    </p:extLst>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17</a:t>
            </a:fld>
            <a:endParaRPr lang="en-US" dirty="0">
              <a:solidFill>
                <a:srgbClr val="04617B">
                  <a:shade val="90000"/>
                </a:srgbClr>
              </a:solidFill>
            </a:endParaRPr>
          </a:p>
        </p:txBody>
      </p:sp>
      <p:sp>
        <p:nvSpPr>
          <p:cNvPr id="3" name="Titolo 2"/>
          <p:cNvSpPr>
            <a:spLocks noGrp="1"/>
          </p:cNvSpPr>
          <p:nvPr>
            <p:ph type="title" idx="4294967295"/>
          </p:nvPr>
        </p:nvSpPr>
        <p:spPr>
          <a:xfrm>
            <a:off x="1644650" y="555526"/>
            <a:ext cx="7499350" cy="864096"/>
          </a:xfrm>
        </p:spPr>
        <p:txBody>
          <a:bodyPr>
            <a:normAutofit fontScale="90000"/>
          </a:bodyPr>
          <a:lstStyle/>
          <a:p>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i="1" dirty="0" smtClean="0"/>
              <a:t>Da </a:t>
            </a:r>
            <a:r>
              <a:rPr lang="it-IT" sz="2000" i="1" dirty="0"/>
              <a:t>quanto detto emerge che </a:t>
            </a:r>
            <a:r>
              <a:rPr lang="it-IT" sz="2000" i="1" dirty="0" smtClean="0"/>
              <a:t>le operazioni ATTIVE e quelle PASSIVE vengono esercitate congiuntamente: IL RISPARMIO è in larga parte impiegato dalle banche in OPERAZIONI DI CREDITO. Esercizio congiunto 1+2:</a:t>
            </a:r>
            <a:endParaRPr lang="it-IT" sz="2000" i="1" dirty="0"/>
          </a:p>
        </p:txBody>
      </p:sp>
      <p:grpSp>
        <p:nvGrpSpPr>
          <p:cNvPr id="12" name="Gruppo 11"/>
          <p:cNvGrpSpPr/>
          <p:nvPr/>
        </p:nvGrpSpPr>
        <p:grpSpPr>
          <a:xfrm>
            <a:off x="1259632" y="1540717"/>
            <a:ext cx="7128792" cy="3213357"/>
            <a:chOff x="899592" y="2240868"/>
            <a:chExt cx="7128792" cy="4284476"/>
          </a:xfrm>
        </p:grpSpPr>
        <p:sp>
          <p:nvSpPr>
            <p:cNvPr id="8" name="Rettangolo arrotondato 7"/>
            <p:cNvSpPr/>
            <p:nvPr/>
          </p:nvSpPr>
          <p:spPr>
            <a:xfrm>
              <a:off x="1408494" y="3045813"/>
              <a:ext cx="6192688" cy="864095"/>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altLang="it-IT" sz="1400" dirty="0" smtClean="0">
                  <a:solidFill>
                    <a:srgbClr val="04617B"/>
                  </a:solidFill>
                  <a:latin typeface="Calibri" panose="020F0502020204030204" pitchFamily="34" charset="0"/>
                </a:rPr>
                <a:t>1. Obbligo di restituire al depositante (oltre agli interessi), assumendosi il rischio dell’impiego che farà di tali somme</a:t>
              </a:r>
              <a:r>
                <a:rPr lang="it-IT" altLang="it-IT" sz="2000" dirty="0" smtClean="0">
                  <a:solidFill>
                    <a:srgbClr val="04617B"/>
                  </a:solidFill>
                  <a:latin typeface="Calibri" panose="020F0502020204030204" pitchFamily="34" charset="0"/>
                </a:rPr>
                <a:t> </a:t>
              </a:r>
              <a:endParaRPr lang="it-IT" dirty="0">
                <a:solidFill>
                  <a:srgbClr val="04617B"/>
                </a:solidFill>
                <a:latin typeface="Calibri" panose="020F0502020204030204" pitchFamily="34" charset="0"/>
              </a:endParaRPr>
            </a:p>
          </p:txBody>
        </p:sp>
        <p:sp>
          <p:nvSpPr>
            <p:cNvPr id="9" name="Rettangolo arrotondato 8"/>
            <p:cNvSpPr/>
            <p:nvPr/>
          </p:nvSpPr>
          <p:spPr>
            <a:xfrm>
              <a:off x="1408494" y="4095632"/>
              <a:ext cx="6192688" cy="689783"/>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dirty="0" smtClean="0">
                  <a:solidFill>
                    <a:srgbClr val="FF0000"/>
                  </a:solidFill>
                  <a:latin typeface="Calibri" panose="020F0502020204030204" pitchFamily="34" charset="0"/>
                </a:rPr>
                <a:t>Banca INTERMEDIARIA</a:t>
              </a:r>
              <a:endParaRPr lang="it-IT" dirty="0">
                <a:solidFill>
                  <a:srgbClr val="FF0000"/>
                </a:solidFill>
                <a:latin typeface="Calibri" panose="020F0502020204030204" pitchFamily="34" charset="0"/>
              </a:endParaRPr>
            </a:p>
          </p:txBody>
        </p:sp>
        <p:sp>
          <p:nvSpPr>
            <p:cNvPr id="10" name="Rettangolo arrotondato 9"/>
            <p:cNvSpPr/>
            <p:nvPr/>
          </p:nvSpPr>
          <p:spPr>
            <a:xfrm>
              <a:off x="1408494" y="4918020"/>
              <a:ext cx="6192688" cy="648072"/>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sz="1400" dirty="0" smtClean="0">
                  <a:solidFill>
                    <a:srgbClr val="04617B"/>
                  </a:solidFill>
                  <a:latin typeface="Calibri" panose="020F0502020204030204" pitchFamily="34" charset="0"/>
                </a:rPr>
                <a:t>2. Ottiene la restituzione del finanziamento da parte del cliente (oltre interessi)</a:t>
              </a:r>
              <a:endParaRPr lang="it-IT" sz="1400" dirty="0">
                <a:solidFill>
                  <a:srgbClr val="04617B"/>
                </a:solidFill>
                <a:latin typeface="Calibri" panose="020F0502020204030204" pitchFamily="34" charset="0"/>
              </a:endParaRPr>
            </a:p>
          </p:txBody>
        </p:sp>
        <p:sp>
          <p:nvSpPr>
            <p:cNvPr id="11" name="Ovale 10"/>
            <p:cNvSpPr/>
            <p:nvPr/>
          </p:nvSpPr>
          <p:spPr>
            <a:xfrm>
              <a:off x="899592" y="2240868"/>
              <a:ext cx="7128792" cy="4284476"/>
            </a:xfrm>
            <a:prstGeom prst="ellips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grpSp>
    </p:spTree>
    <p:extLst>
      <p:ext uri="{BB962C8B-B14F-4D97-AF65-F5344CB8AC3E}">
        <p14:creationId xmlns:p14="http://schemas.microsoft.com/office/powerpoint/2010/main" val="3309001015"/>
      </p:ext>
    </p:extLst>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18</a:t>
            </a:fld>
            <a:endParaRPr lang="en-US" dirty="0">
              <a:solidFill>
                <a:srgbClr val="04617B">
                  <a:shade val="90000"/>
                </a:srgbClr>
              </a:solidFill>
            </a:endParaRPr>
          </a:p>
        </p:txBody>
      </p:sp>
      <p:sp>
        <p:nvSpPr>
          <p:cNvPr id="3" name="Titolo 2"/>
          <p:cNvSpPr>
            <a:spLocks noGrp="1"/>
          </p:cNvSpPr>
          <p:nvPr>
            <p:ph type="title" idx="4294967295"/>
          </p:nvPr>
        </p:nvSpPr>
        <p:spPr>
          <a:xfrm>
            <a:off x="1644650" y="771550"/>
            <a:ext cx="7499350" cy="648072"/>
          </a:xfrm>
        </p:spPr>
        <p:txBody>
          <a:bodyPr>
            <a:normAutofit fontScale="90000"/>
          </a:bodyPr>
          <a:lstStyle/>
          <a:p>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a:solidFill>
                  <a:srgbClr val="0066FF"/>
                </a:solidFill>
              </a:rPr>
              <a:t/>
            </a:r>
            <a:br>
              <a:rPr lang="it-IT" sz="2000" b="1" dirty="0">
                <a:solidFill>
                  <a:srgbClr val="0066FF"/>
                </a:solidFill>
              </a:rPr>
            </a:br>
            <a:endParaRPr lang="it-IT" sz="2000" i="1" dirty="0"/>
          </a:p>
        </p:txBody>
      </p:sp>
      <p:grpSp>
        <p:nvGrpSpPr>
          <p:cNvPr id="12" name="Gruppo 11"/>
          <p:cNvGrpSpPr/>
          <p:nvPr/>
        </p:nvGrpSpPr>
        <p:grpSpPr>
          <a:xfrm>
            <a:off x="1259632" y="1540717"/>
            <a:ext cx="7128792" cy="3213357"/>
            <a:chOff x="899592" y="2240868"/>
            <a:chExt cx="7128792" cy="4284476"/>
          </a:xfrm>
        </p:grpSpPr>
        <p:sp>
          <p:nvSpPr>
            <p:cNvPr id="8" name="Rettangolo arrotondato 7"/>
            <p:cNvSpPr/>
            <p:nvPr/>
          </p:nvSpPr>
          <p:spPr>
            <a:xfrm>
              <a:off x="1408494" y="3045813"/>
              <a:ext cx="6192688" cy="864095"/>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altLang="it-IT" sz="1400" dirty="0" smtClean="0">
                  <a:solidFill>
                    <a:srgbClr val="04617B"/>
                  </a:solidFill>
                  <a:latin typeface="Calibri" panose="020F0502020204030204" pitchFamily="34" charset="0"/>
                </a:rPr>
                <a:t>1. Esigenza di vigilanza</a:t>
              </a:r>
              <a:endParaRPr lang="it-IT" dirty="0">
                <a:solidFill>
                  <a:srgbClr val="04617B"/>
                </a:solidFill>
                <a:latin typeface="Calibri" panose="020F0502020204030204" pitchFamily="34" charset="0"/>
              </a:endParaRPr>
            </a:p>
          </p:txBody>
        </p:sp>
        <p:sp>
          <p:nvSpPr>
            <p:cNvPr id="9" name="Rettangolo arrotondato 8"/>
            <p:cNvSpPr/>
            <p:nvPr/>
          </p:nvSpPr>
          <p:spPr>
            <a:xfrm>
              <a:off x="1408494" y="4095632"/>
              <a:ext cx="6192688" cy="689783"/>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dirty="0" smtClean="0">
                  <a:solidFill>
                    <a:srgbClr val="FF0000"/>
                  </a:solidFill>
                  <a:latin typeface="Calibri" panose="020F0502020204030204" pitchFamily="34" charset="0"/>
                </a:rPr>
                <a:t>Sana e prudente gestione art 5 c 1 TUB</a:t>
              </a:r>
              <a:endParaRPr lang="it-IT" dirty="0">
                <a:solidFill>
                  <a:srgbClr val="FF0000"/>
                </a:solidFill>
                <a:latin typeface="Calibri" panose="020F0502020204030204" pitchFamily="34" charset="0"/>
              </a:endParaRPr>
            </a:p>
          </p:txBody>
        </p:sp>
        <p:sp>
          <p:nvSpPr>
            <p:cNvPr id="10" name="Rettangolo arrotondato 9"/>
            <p:cNvSpPr/>
            <p:nvPr/>
          </p:nvSpPr>
          <p:spPr>
            <a:xfrm>
              <a:off x="1408494" y="4918020"/>
              <a:ext cx="6192688" cy="648072"/>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sz="1400" dirty="0" smtClean="0">
                  <a:solidFill>
                    <a:srgbClr val="04617B"/>
                  </a:solidFill>
                  <a:latin typeface="Calibri" panose="020F0502020204030204" pitchFamily="34" charset="0"/>
                </a:rPr>
                <a:t>2. Corretta gestione del credito con frazionamento dei rischi (merito creditizio)</a:t>
              </a:r>
              <a:endParaRPr lang="it-IT" sz="1400" dirty="0">
                <a:solidFill>
                  <a:srgbClr val="04617B"/>
                </a:solidFill>
                <a:latin typeface="Calibri" panose="020F0502020204030204" pitchFamily="34" charset="0"/>
              </a:endParaRPr>
            </a:p>
          </p:txBody>
        </p:sp>
        <p:sp>
          <p:nvSpPr>
            <p:cNvPr id="11" name="Ovale 10"/>
            <p:cNvSpPr/>
            <p:nvPr/>
          </p:nvSpPr>
          <p:spPr>
            <a:xfrm>
              <a:off x="899592" y="2240868"/>
              <a:ext cx="7128792" cy="4284476"/>
            </a:xfrm>
            <a:prstGeom prst="ellips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grpSp>
      <p:sp>
        <p:nvSpPr>
          <p:cNvPr id="4" name="CasellaDiTesto 3"/>
          <p:cNvSpPr txBox="1"/>
          <p:nvPr/>
        </p:nvSpPr>
        <p:spPr>
          <a:xfrm>
            <a:off x="2015716" y="692377"/>
            <a:ext cx="5616624" cy="1538883"/>
          </a:xfrm>
          <a:prstGeom prst="rect">
            <a:avLst/>
          </a:prstGeom>
          <a:noFill/>
        </p:spPr>
        <p:txBody>
          <a:bodyPr wrap="square" rtlCol="0">
            <a:spAutoFit/>
          </a:bodyPr>
          <a:lstStyle/>
          <a:p>
            <a:pPr algn="just"/>
            <a:r>
              <a:rPr lang="it-IT" sz="1400" b="1" dirty="0">
                <a:solidFill>
                  <a:srgbClr val="0066FF"/>
                </a:solidFill>
                <a:latin typeface="Calibri"/>
                <a:ea typeface="+mj-ea"/>
                <a:cs typeface="+mj-cs"/>
              </a:rPr>
              <a:t>Il rischio di credito cade sulla banca che gestisce l’attività di intermediazione con un’organizzazione specializzata, volta a usare i fondi raccolti per concedere finanziamenti opportunamente orientati e </a:t>
            </a:r>
            <a:r>
              <a:rPr lang="it-IT" sz="1400" b="1" dirty="0" smtClean="0">
                <a:solidFill>
                  <a:srgbClr val="0066FF"/>
                </a:solidFill>
                <a:latin typeface="Calibri"/>
                <a:ea typeface="+mj-ea"/>
                <a:cs typeface="+mj-cs"/>
              </a:rPr>
              <a:t>frazionati</a:t>
            </a:r>
          </a:p>
          <a:p>
            <a:pPr algn="just"/>
            <a:r>
              <a:rPr lang="it-IT" sz="2000" b="1" dirty="0">
                <a:solidFill>
                  <a:srgbClr val="0066FF"/>
                </a:solidFill>
                <a:latin typeface="Calibri"/>
                <a:ea typeface="+mj-ea"/>
                <a:cs typeface="+mj-cs"/>
              </a:rPr>
              <a:t/>
            </a:r>
            <a:br>
              <a:rPr lang="it-IT" sz="2000" b="1" dirty="0">
                <a:solidFill>
                  <a:srgbClr val="0066FF"/>
                </a:solidFill>
                <a:latin typeface="Calibri"/>
                <a:ea typeface="+mj-ea"/>
                <a:cs typeface="+mj-cs"/>
              </a:rPr>
            </a:br>
            <a:endParaRPr lang="it-IT" dirty="0"/>
          </a:p>
        </p:txBody>
      </p:sp>
    </p:spTree>
    <p:extLst>
      <p:ext uri="{BB962C8B-B14F-4D97-AF65-F5344CB8AC3E}">
        <p14:creationId xmlns:p14="http://schemas.microsoft.com/office/powerpoint/2010/main" val="1351549866"/>
      </p:ext>
    </p:extLst>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6239" y="1061464"/>
            <a:ext cx="7920880" cy="398570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chemeClr val="accent2">
                  <a:lumMod val="60000"/>
                  <a:lumOff val="40000"/>
                </a:schemeClr>
              </a:solidFill>
              <a:latin typeface="Verdana"/>
            </a:endParaRPr>
          </a:p>
          <a:p>
            <a:pPr algn="just"/>
            <a:endParaRPr lang="it-IT" sz="1100" b="1" dirty="0">
              <a:solidFill>
                <a:schemeClr val="accent2">
                  <a:lumMod val="60000"/>
                  <a:lumOff val="40000"/>
                </a:schemeClr>
              </a:solidFill>
              <a:latin typeface="Verdana"/>
            </a:endParaRPr>
          </a:p>
          <a:p>
            <a:pPr algn="ctr"/>
            <a:endParaRPr lang="it-IT" sz="1200" b="1" dirty="0" smtClean="0">
              <a:solidFill>
                <a:schemeClr val="accent2">
                  <a:lumMod val="60000"/>
                  <a:lumOff val="40000"/>
                </a:schemeClr>
              </a:solidFill>
              <a:latin typeface="Verdana"/>
            </a:endParaRPr>
          </a:p>
          <a:p>
            <a:pPr algn="ctr"/>
            <a:endParaRPr lang="it-IT" sz="1200" b="1" dirty="0" smtClean="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algn="just">
              <a:spcAft>
                <a:spcPts val="0"/>
              </a:spcAft>
            </a:pPr>
            <a:r>
              <a:rPr lang="it-IT" sz="1200" dirty="0" smtClean="0">
                <a:latin typeface="Times New Roman"/>
                <a:ea typeface="Calibri"/>
              </a:rPr>
              <a:t>Il </a:t>
            </a:r>
            <a:r>
              <a:rPr lang="it-IT" sz="1200" dirty="0">
                <a:latin typeface="Times New Roman"/>
                <a:ea typeface="Calibri"/>
              </a:rPr>
              <a:t>deposito </a:t>
            </a:r>
            <a:r>
              <a:rPr lang="it-IT" sz="1200" dirty="0" smtClean="0">
                <a:latin typeface="Times New Roman"/>
                <a:ea typeface="Calibri"/>
              </a:rPr>
              <a:t>bancario (</a:t>
            </a:r>
            <a:r>
              <a:rPr lang="it-IT" sz="1200" dirty="0">
                <a:latin typeface="Times New Roman"/>
                <a:ea typeface="Calibri"/>
              </a:rPr>
              <a:t>artt.1834-1837 cod. civ.), quale tipo particolare di deposito irregolare (art. 1782 cc), rappresenta la principale operazione passiva delle banche.</a:t>
            </a:r>
          </a:p>
          <a:p>
            <a:pPr algn="just">
              <a:spcBef>
                <a:spcPts val="1200"/>
              </a:spcBef>
              <a:spcAft>
                <a:spcPts val="0"/>
              </a:spcAft>
            </a:pPr>
            <a:r>
              <a:rPr lang="it-IT" sz="1200" b="1" i="1" dirty="0" smtClean="0">
                <a:latin typeface="Times New Roman"/>
                <a:ea typeface="Calibri"/>
              </a:rPr>
              <a:t>Caratteri </a:t>
            </a:r>
            <a:r>
              <a:rPr lang="it-IT" sz="1200" dirty="0" smtClean="0">
                <a:latin typeface="Times New Roman"/>
                <a:ea typeface="Calibri"/>
              </a:rPr>
              <a:t>Il </a:t>
            </a:r>
            <a:r>
              <a:rPr lang="it-IT" sz="1200" dirty="0">
                <a:latin typeface="Times New Roman"/>
                <a:ea typeface="Calibri"/>
              </a:rPr>
              <a:t>codice civile non dà una nozione di deposito bancario, ma si limita a stabilire che nei depositi di una somma di denaro presso una banca, questa ne acquista la </a:t>
            </a:r>
            <a:r>
              <a:rPr lang="it-IT" sz="1200" i="1" dirty="0">
                <a:latin typeface="Times New Roman"/>
                <a:ea typeface="Calibri"/>
              </a:rPr>
              <a:t>proprietà</a:t>
            </a:r>
            <a:r>
              <a:rPr lang="it-IT" sz="1200" dirty="0">
                <a:latin typeface="Times New Roman"/>
                <a:ea typeface="Calibri"/>
              </a:rPr>
              <a:t> ed è obbligata a restituirla nella </a:t>
            </a:r>
            <a:r>
              <a:rPr lang="it-IT" sz="1200" i="1" dirty="0">
                <a:latin typeface="Times New Roman"/>
                <a:ea typeface="Calibri"/>
              </a:rPr>
              <a:t>stessa specie monetaria</a:t>
            </a:r>
            <a:r>
              <a:rPr lang="it-IT" sz="1200" dirty="0">
                <a:latin typeface="Times New Roman"/>
                <a:ea typeface="Calibri"/>
              </a:rPr>
              <a:t>, alla scadenza del termine convenuto (deposito vincolato) ovvero a richiesta del depositante (deposito libero), con o senza l’osservanza del periodo di preavviso stabilito dalle parti o dagli usi (art. 1834, comma 1, cod. civ</a:t>
            </a:r>
            <a:r>
              <a:rPr lang="it-IT" sz="1200" dirty="0" smtClean="0">
                <a:latin typeface="Times New Roman"/>
                <a:ea typeface="Calibri"/>
              </a:rPr>
              <a:t>.).</a:t>
            </a:r>
          </a:p>
          <a:p>
            <a:pPr algn="just">
              <a:spcAft>
                <a:spcPts val="0"/>
              </a:spcAft>
            </a:pPr>
            <a:r>
              <a:rPr lang="it-IT" sz="1200" dirty="0" smtClean="0">
                <a:latin typeface="Times New Roman"/>
                <a:ea typeface="Calibri"/>
              </a:rPr>
              <a:t>Il </a:t>
            </a:r>
            <a:r>
              <a:rPr lang="it-IT" sz="1200" dirty="0">
                <a:latin typeface="Times New Roman"/>
                <a:ea typeface="Calibri"/>
              </a:rPr>
              <a:t>deposito bancario è un contratto </a:t>
            </a:r>
            <a:r>
              <a:rPr lang="it-IT" sz="1200" i="1" dirty="0">
                <a:latin typeface="Times New Roman"/>
                <a:ea typeface="Calibri"/>
              </a:rPr>
              <a:t>reale</a:t>
            </a:r>
            <a:r>
              <a:rPr lang="it-IT" sz="1200" dirty="0">
                <a:latin typeface="Times New Roman"/>
                <a:ea typeface="Calibri"/>
              </a:rPr>
              <a:t>, in quanto si perfeziona con la consegna alla banca della somma; un contratto </a:t>
            </a:r>
            <a:r>
              <a:rPr lang="it-IT" sz="1200" i="1" dirty="0">
                <a:latin typeface="Times New Roman"/>
                <a:ea typeface="Calibri"/>
              </a:rPr>
              <a:t>unilaterale</a:t>
            </a:r>
            <a:r>
              <a:rPr lang="it-IT" sz="1200" dirty="0">
                <a:latin typeface="Times New Roman"/>
                <a:ea typeface="Calibri"/>
              </a:rPr>
              <a:t> perché le prestazioni che ne derivano sono a carico della sola banca che è obbligata alla restituzione della somma ed alla corresponsione degli interessi nella misura dovuta o altrimenti in quella legale; un contratto </a:t>
            </a:r>
            <a:r>
              <a:rPr lang="it-IT" sz="1200" i="1" dirty="0">
                <a:latin typeface="Times New Roman"/>
                <a:ea typeface="Calibri"/>
              </a:rPr>
              <a:t>di durata</a:t>
            </a:r>
            <a:r>
              <a:rPr lang="it-IT" sz="1200" dirty="0">
                <a:latin typeface="Times New Roman"/>
                <a:ea typeface="Calibri"/>
              </a:rPr>
              <a:t>, in quanto l’interesse delle parti non viene soddisfatto da prestazioni istantanee, ma naturalmente destinate a durare nel tempo; un contratto </a:t>
            </a:r>
            <a:r>
              <a:rPr lang="it-IT" sz="1200" i="1" dirty="0">
                <a:latin typeface="Times New Roman"/>
                <a:ea typeface="Calibri"/>
              </a:rPr>
              <a:t>gratuito, </a:t>
            </a:r>
            <a:r>
              <a:rPr lang="it-IT" sz="1200" dirty="0">
                <a:latin typeface="Times New Roman"/>
                <a:ea typeface="Calibri"/>
              </a:rPr>
              <a:t>perché il depositante acquista il vantaggio di conservare la disponibilità delle somme depositate, sulle quali la banca corrisponde anche un interesse, mentre il vantaggio della banca si realizza al di fuori della struttura del singolo contratto e non ha influenza per determinarne la onerosità</a:t>
            </a:r>
            <a:r>
              <a:rPr lang="it-IT" sz="1200" dirty="0" smtClean="0">
                <a:latin typeface="Times New Roman"/>
                <a:ea typeface="Calibri"/>
              </a:rPr>
              <a:t>.</a:t>
            </a:r>
          </a:p>
          <a:p>
            <a:pPr algn="just">
              <a:spcAft>
                <a:spcPts val="0"/>
              </a:spcAft>
            </a:pPr>
            <a:r>
              <a:rPr lang="it-IT" sz="1200" dirty="0"/>
              <a:t/>
            </a:r>
            <a:br>
              <a:rPr lang="it-IT" sz="1200" dirty="0"/>
            </a:br>
            <a:endParaRPr lang="it-IT" sz="1200" b="1" dirty="0" smtClean="0">
              <a:solidFill>
                <a:schemeClr val="accent2">
                  <a:lumMod val="60000"/>
                  <a:lumOff val="40000"/>
                </a:schemeClr>
              </a:solidFill>
              <a:latin typeface="Verdana"/>
            </a:endParaRPr>
          </a:p>
        </p:txBody>
      </p:sp>
      <p:sp>
        <p:nvSpPr>
          <p:cNvPr id="4" name="CasellaDiTesto 3"/>
          <p:cNvSpPr txBox="1"/>
          <p:nvPr/>
        </p:nvSpPr>
        <p:spPr>
          <a:xfrm>
            <a:off x="971600" y="747903"/>
            <a:ext cx="4680520" cy="96949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dirty="0" smtClean="0"/>
              <a:t>PRINCIPALE OPERAZIONE PASSIVA </a:t>
            </a:r>
          </a:p>
          <a:p>
            <a:endParaRPr lang="it-IT" sz="1600" b="1" cap="small" dirty="0">
              <a:latin typeface="Times New Roman"/>
              <a:ea typeface="Calibri"/>
            </a:endParaRPr>
          </a:p>
          <a:p>
            <a:r>
              <a:rPr lang="it-IT" sz="1600" b="1" cap="small" dirty="0" smtClean="0">
                <a:latin typeface="Times New Roman"/>
                <a:ea typeface="Calibri"/>
              </a:rPr>
              <a:t>Il </a:t>
            </a:r>
            <a:r>
              <a:rPr lang="it-IT" sz="1600" b="1" cap="small" dirty="0">
                <a:latin typeface="Times New Roman"/>
                <a:ea typeface="Calibri"/>
              </a:rPr>
              <a:t>deposito bancario</a:t>
            </a:r>
            <a:endParaRPr lang="it-IT" sz="1600" dirty="0">
              <a:latin typeface="Times New Roman"/>
              <a:ea typeface="Calibri"/>
            </a:endParaRPr>
          </a:p>
          <a:p>
            <a:r>
              <a:rPr lang="it-IT" sz="900" dirty="0"/>
              <a:t>	</a:t>
            </a:r>
          </a:p>
        </p:txBody>
      </p:sp>
    </p:spTree>
    <p:extLst>
      <p:ext uri="{BB962C8B-B14F-4D97-AF65-F5344CB8AC3E}">
        <p14:creationId xmlns:p14="http://schemas.microsoft.com/office/powerpoint/2010/main" val="1612784624"/>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395536" y="339502"/>
            <a:ext cx="8424936" cy="1080120"/>
          </a:xfrm>
          <a:solidFill>
            <a:schemeClr val="accent3">
              <a:lumMod val="20000"/>
              <a:lumOff val="80000"/>
            </a:schemeClr>
          </a:solidFill>
        </p:spPr>
        <p:txBody>
          <a:bodyPr>
            <a:normAutofit fontScale="90000"/>
          </a:bodyPr>
          <a:lstStyle/>
          <a:p>
            <a:pPr algn="ctr" fontAlgn="auto">
              <a:spcAft>
                <a:spcPts val="0"/>
              </a:spcAft>
              <a:defRPr/>
            </a:pPr>
            <a:r>
              <a:rPr lang="it-IT" sz="3100" dirty="0" smtClean="0">
                <a:solidFill>
                  <a:schemeClr val="bg2">
                    <a:lumMod val="50000"/>
                  </a:schemeClr>
                </a:solidFill>
              </a:rPr>
              <a:t/>
            </a:r>
            <a:br>
              <a:rPr lang="it-IT" sz="3100" dirty="0" smtClean="0">
                <a:solidFill>
                  <a:schemeClr val="bg2">
                    <a:lumMod val="50000"/>
                  </a:schemeClr>
                </a:solidFill>
              </a:rPr>
            </a:br>
            <a:r>
              <a:rPr lang="it-IT" sz="3100" dirty="0">
                <a:solidFill>
                  <a:schemeClr val="bg2">
                    <a:lumMod val="50000"/>
                  </a:schemeClr>
                </a:solidFill>
              </a:rPr>
              <a:t/>
            </a:r>
            <a:br>
              <a:rPr lang="it-IT" sz="3100" dirty="0">
                <a:solidFill>
                  <a:schemeClr val="bg2">
                    <a:lumMod val="50000"/>
                  </a:schemeClr>
                </a:solidFill>
              </a:rPr>
            </a:br>
            <a:r>
              <a:rPr lang="it-IT" sz="3100" dirty="0" smtClean="0">
                <a:solidFill>
                  <a:schemeClr val="bg2">
                    <a:lumMod val="50000"/>
                  </a:schemeClr>
                </a:solidFill>
              </a:rPr>
              <a:t/>
            </a:r>
            <a:br>
              <a:rPr lang="it-IT" sz="3100" dirty="0" smtClean="0">
                <a:solidFill>
                  <a:schemeClr val="bg2">
                    <a:lumMod val="50000"/>
                  </a:schemeClr>
                </a:solidFill>
              </a:rPr>
            </a:br>
            <a:r>
              <a:rPr lang="it-IT" sz="3100" b="1" dirty="0" smtClean="0">
                <a:solidFill>
                  <a:schemeClr val="accent1">
                    <a:lumMod val="75000"/>
                  </a:schemeClr>
                </a:solidFill>
              </a:rPr>
              <a:t>Nozione di attività bancaria</a:t>
            </a:r>
            <a:r>
              <a:rPr lang="it-IT" sz="3100" dirty="0">
                <a:solidFill>
                  <a:schemeClr val="accent1">
                    <a:lumMod val="75000"/>
                  </a:schemeClr>
                </a:solidFill>
              </a:rPr>
              <a:t/>
            </a:r>
            <a:br>
              <a:rPr lang="it-IT" sz="3100" dirty="0">
                <a:solidFill>
                  <a:schemeClr val="accent1">
                    <a:lumMod val="75000"/>
                  </a:schemeClr>
                </a:solidFill>
              </a:rPr>
            </a:br>
            <a:r>
              <a:rPr lang="it-IT" sz="1300" dirty="0" smtClean="0">
                <a:solidFill>
                  <a:schemeClr val="tx1"/>
                </a:solidFill>
              </a:rPr>
              <a:t>Art. 1 TUB: definisce la </a:t>
            </a:r>
            <a:r>
              <a:rPr lang="it-IT" sz="1300" b="1" i="1" dirty="0" smtClean="0">
                <a:solidFill>
                  <a:schemeClr val="tx1"/>
                </a:solidFill>
              </a:rPr>
              <a:t>banca</a:t>
            </a:r>
            <a:r>
              <a:rPr lang="it-IT" sz="1300" dirty="0" smtClean="0">
                <a:solidFill>
                  <a:schemeClr val="tx1"/>
                </a:solidFill>
              </a:rPr>
              <a:t> come impresa autorizzata all’esercizio dell’attività bancaria (c. 1)</a:t>
            </a:r>
            <a:br>
              <a:rPr lang="it-IT" sz="1300" dirty="0" smtClean="0">
                <a:solidFill>
                  <a:schemeClr val="tx1"/>
                </a:solidFill>
              </a:rPr>
            </a:br>
            <a:r>
              <a:rPr lang="it-IT" sz="1300" dirty="0" smtClean="0">
                <a:solidFill>
                  <a:schemeClr val="tx1"/>
                </a:solidFill>
              </a:rPr>
              <a:t>Art. 10 TUB: definisce </a:t>
            </a:r>
            <a:r>
              <a:rPr lang="it-IT" sz="1300" b="1" i="1" dirty="0" smtClean="0">
                <a:solidFill>
                  <a:schemeClr val="tx1"/>
                </a:solidFill>
              </a:rPr>
              <a:t>l’attività bancaria</a:t>
            </a:r>
            <a:r>
              <a:rPr lang="it-IT" sz="1300" dirty="0" smtClean="0">
                <a:solidFill>
                  <a:schemeClr val="tx1"/>
                </a:solidFill>
              </a:rPr>
              <a:t> fondamentale (c. 1), e cioè </a:t>
            </a:r>
            <a:br>
              <a:rPr lang="it-IT" sz="1300" dirty="0" smtClean="0">
                <a:solidFill>
                  <a:schemeClr val="tx1"/>
                </a:solidFill>
              </a:rPr>
            </a:br>
            <a:r>
              <a:rPr lang="it-IT" sz="1300" dirty="0" smtClean="0">
                <a:solidFill>
                  <a:schemeClr val="tx1"/>
                </a:solidFill>
              </a:rPr>
              <a:t>la RACCOLTA DEL RISPARMIO TRA IL PUBBLICO e L’ESERCIZIO DEL CREDITO. A questa va aggiunto il settore cd. «parabancario».</a:t>
            </a:r>
          </a:p>
        </p:txBody>
      </p:sp>
      <p:sp>
        <p:nvSpPr>
          <p:cNvPr id="5123" name="Rectangle 3"/>
          <p:cNvSpPr>
            <a:spLocks noGrp="1" noChangeArrowheads="1"/>
          </p:cNvSpPr>
          <p:nvPr>
            <p:ph idx="1"/>
          </p:nvPr>
        </p:nvSpPr>
        <p:spPr>
          <a:xfrm>
            <a:off x="395536" y="1635646"/>
            <a:ext cx="8424936" cy="2448272"/>
          </a:xfrm>
          <a:solidFill>
            <a:schemeClr val="accent3">
              <a:lumMod val="60000"/>
              <a:lumOff val="40000"/>
            </a:schemeClr>
          </a:solidFill>
        </p:spPr>
        <p:txBody>
          <a:bodyPr>
            <a:normAutofit fontScale="92500" lnSpcReduction="20000"/>
          </a:bodyPr>
          <a:lstStyle/>
          <a:p>
            <a:pPr marL="255588" lvl="1" indent="0" algn="just" fontAlgn="auto">
              <a:spcAft>
                <a:spcPts val="0"/>
              </a:spcAft>
              <a:buSzPct val="100000"/>
              <a:buNone/>
              <a:defRPr/>
            </a:pPr>
            <a:r>
              <a:rPr lang="it-IT" sz="1600" b="1" dirty="0" smtClean="0"/>
              <a:t>La raccolta del risparmio tra il pubblico è (art. 11-12 TUB):</a:t>
            </a:r>
          </a:p>
          <a:p>
            <a:pPr marL="255588" lvl="1" indent="0" algn="just">
              <a:buSzPct val="100000"/>
              <a:buNone/>
              <a:defRPr/>
            </a:pPr>
            <a:r>
              <a:rPr lang="it-IT" sz="1400" dirty="0" smtClean="0"/>
              <a:t>l’acquisizione di fondi (cioè di denaro) con obbligo di rimborso da parte della banca, sia sotto forma di depositi, sia sotto altra forma. </a:t>
            </a:r>
            <a:r>
              <a:rPr lang="it-IT" sz="1200" i="1" dirty="0"/>
              <a:t>[vi è obbligo di rimborso anche se tempi e modalità del rimborso sono condizionati da clausole di postergazione o dipendono da parametri oggettivi, compresi quelli rapportati all’andamento economico dell’impresa o dell’affare in relazione ai quali i fondi sono stati </a:t>
            </a:r>
            <a:r>
              <a:rPr lang="it-IT" sz="1200" i="1" dirty="0" smtClean="0"/>
              <a:t>acquisiti. </a:t>
            </a:r>
            <a:r>
              <a:rPr lang="it-IT" sz="1200" i="1" dirty="0"/>
              <a:t>Non costituisce obbligo di rimborso la partecipazione a una quota degli utili netti derivanti dall’attività dell’impresa o la ripartizione del patrimonio netto risultante dalla liquidazione dei beni dell’impresa o relativi all’affare in relazione al quale i fondi sono stati acquisiti. In linea con le finalità generali della presente disciplina, la distinzione tra le fattispecie implicanti attività di acquisizione di fondi con obbligo di rimborso e quelle in cui detto obbligo è escluso deve essere individuata avendo riguardo alla complessiva struttura finanziaria dell’operazione concretamente posta in essere, indipendentemente dalla configurazione giuridica assunta dalla medesima. </a:t>
            </a:r>
            <a:r>
              <a:rPr lang="it-IT" sz="1200" i="1" dirty="0" smtClean="0"/>
              <a:t>]</a:t>
            </a:r>
            <a:endParaRPr lang="it-IT" sz="1200" i="1" dirty="0"/>
          </a:p>
          <a:p>
            <a:pPr marL="255588" lvl="1" indent="0" algn="just" fontAlgn="auto">
              <a:spcAft>
                <a:spcPts val="0"/>
              </a:spcAft>
              <a:buSzPct val="100000"/>
              <a:buNone/>
              <a:defRPr/>
            </a:pPr>
            <a:r>
              <a:rPr lang="it-IT" sz="1400" dirty="0" smtClean="0"/>
              <a:t>Si tratta della cd. raccolta diretta e, quindi, capitale di credito </a:t>
            </a:r>
            <a:r>
              <a:rPr lang="it-IT" sz="1200" i="1" dirty="0" smtClean="0"/>
              <a:t>[no indiretta= acquisizione di fondi destinati ad essere investiti per conto del cliente in strumenti finanziari emessi da terzi, no dalla banca; qui la banca non si obbliga al rimborso, essendo capitale di rischio]</a:t>
            </a:r>
          </a:p>
          <a:p>
            <a:pPr marL="0" indent="266700" algn="just" fontAlgn="auto">
              <a:spcAft>
                <a:spcPts val="0"/>
              </a:spcAft>
              <a:buSzPct val="100000"/>
              <a:buNone/>
              <a:defRPr/>
            </a:pPr>
            <a:r>
              <a:rPr lang="it-IT" sz="1400" dirty="0" smtClean="0"/>
              <a:t>Per «pubblico» si intende che l’offerta di acquisizione di fondi deve essere rivolta ad una    </a:t>
            </a:r>
          </a:p>
          <a:p>
            <a:pPr marL="0" indent="266700" algn="just" fontAlgn="auto">
              <a:spcAft>
                <a:spcPts val="0"/>
              </a:spcAft>
              <a:buSzPct val="100000"/>
              <a:buNone/>
              <a:defRPr/>
            </a:pPr>
            <a:r>
              <a:rPr lang="it-IT" sz="1400" dirty="0" smtClean="0"/>
              <a:t>pluralità indeterminata di soggetti</a:t>
            </a:r>
          </a:p>
          <a:p>
            <a:pPr marL="0" indent="266700" algn="just" fontAlgn="auto">
              <a:spcAft>
                <a:spcPts val="0"/>
              </a:spcAft>
              <a:buNone/>
              <a:defRPr/>
            </a:pPr>
            <a:endParaRPr lang="it-IT" sz="1800" b="1" dirty="0" smtClean="0"/>
          </a:p>
          <a:p>
            <a:pPr marL="0" indent="0" fontAlgn="auto">
              <a:spcAft>
                <a:spcPts val="0"/>
              </a:spcAft>
              <a:buFont typeface="Wingdings 3"/>
              <a:buChar char=""/>
              <a:defRPr/>
            </a:pPr>
            <a:endParaRPr lang="it-IT" sz="2200" b="1"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6239" y="1061464"/>
            <a:ext cx="7920880" cy="253915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chemeClr val="accent2">
                  <a:lumMod val="60000"/>
                  <a:lumOff val="40000"/>
                </a:schemeClr>
              </a:solidFill>
              <a:latin typeface="Verdana"/>
            </a:endParaRPr>
          </a:p>
          <a:p>
            <a:pPr algn="just"/>
            <a:endParaRPr lang="it-IT" sz="1100" b="1" dirty="0">
              <a:solidFill>
                <a:schemeClr val="accent2">
                  <a:lumMod val="60000"/>
                  <a:lumOff val="40000"/>
                </a:schemeClr>
              </a:solidFill>
              <a:latin typeface="Verdana"/>
            </a:endParaRPr>
          </a:p>
          <a:p>
            <a:pPr algn="ctr"/>
            <a:endParaRPr lang="it-IT" sz="1200" b="1" dirty="0" smtClean="0">
              <a:solidFill>
                <a:schemeClr val="accent2">
                  <a:lumMod val="60000"/>
                  <a:lumOff val="40000"/>
                </a:schemeClr>
              </a:solidFill>
              <a:latin typeface="Verdana"/>
            </a:endParaRPr>
          </a:p>
          <a:p>
            <a:pPr algn="ctr"/>
            <a:endParaRPr lang="it-IT" sz="1200" b="1" dirty="0" smtClean="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algn="just">
              <a:spcAft>
                <a:spcPts val="0"/>
              </a:spcAft>
            </a:pPr>
            <a:r>
              <a:rPr lang="it-IT" sz="1200" b="1" i="1" dirty="0" smtClean="0">
                <a:latin typeface="Times New Roman"/>
                <a:ea typeface="Calibri"/>
              </a:rPr>
              <a:t>Deposito  con restituzione a vista, a tempo, previo preavviso</a:t>
            </a:r>
          </a:p>
          <a:p>
            <a:pPr algn="just">
              <a:spcAft>
                <a:spcPts val="0"/>
              </a:spcAft>
            </a:pPr>
            <a:endParaRPr lang="it-IT" sz="1200" b="1" i="1" dirty="0" smtClean="0">
              <a:latin typeface="Times New Roman"/>
              <a:ea typeface="Calibri"/>
            </a:endParaRPr>
          </a:p>
          <a:p>
            <a:pPr algn="just">
              <a:spcAft>
                <a:spcPts val="0"/>
              </a:spcAft>
            </a:pPr>
            <a:r>
              <a:rPr lang="it-IT" sz="1200" dirty="0" smtClean="0">
                <a:latin typeface="Times New Roman"/>
                <a:ea typeface="Calibri"/>
              </a:rPr>
              <a:t>La </a:t>
            </a:r>
            <a:r>
              <a:rPr lang="it-IT" sz="1200" dirty="0">
                <a:latin typeface="Times New Roman"/>
                <a:ea typeface="Calibri"/>
              </a:rPr>
              <a:t>restituzione delle somme depositate può avvenire a vista, cioè a semplice richiesta del depositante; a tempo (nei cd. depositi vincolati), cioè alla scadenza di un termine prefissato oppure dopo un lungo preavviso (termine e preavviso sono da considerarsi a favore di entrambi le parti </a:t>
            </a:r>
            <a:r>
              <a:rPr lang="it-IT" sz="1200" i="1" dirty="0">
                <a:latin typeface="Times New Roman"/>
                <a:ea typeface="Calibri"/>
              </a:rPr>
              <a:t>ex </a:t>
            </a:r>
            <a:r>
              <a:rPr lang="it-IT" sz="1200" dirty="0">
                <a:latin typeface="Times New Roman"/>
                <a:ea typeface="Calibri"/>
              </a:rPr>
              <a:t>art. 1184 cod. civ.).</a:t>
            </a:r>
          </a:p>
          <a:p>
            <a:pPr algn="just">
              <a:spcAft>
                <a:spcPts val="0"/>
              </a:spcAft>
            </a:pPr>
            <a:r>
              <a:rPr lang="it-IT" sz="1200" dirty="0">
                <a:latin typeface="Times New Roman"/>
                <a:ea typeface="Calibri"/>
              </a:rPr>
              <a:t> </a:t>
            </a:r>
          </a:p>
          <a:p>
            <a:pPr algn="just">
              <a:spcAft>
                <a:spcPts val="0"/>
              </a:spcAft>
            </a:pPr>
            <a:r>
              <a:rPr lang="it-IT" sz="1200" dirty="0"/>
              <a:t/>
            </a:r>
            <a:br>
              <a:rPr lang="it-IT" sz="1200" dirty="0"/>
            </a:br>
            <a:endParaRPr lang="it-IT" sz="1200" b="1" dirty="0" smtClean="0">
              <a:solidFill>
                <a:schemeClr val="accent2">
                  <a:lumMod val="60000"/>
                  <a:lumOff val="40000"/>
                </a:schemeClr>
              </a:solidFill>
              <a:latin typeface="Verdana"/>
            </a:endParaRPr>
          </a:p>
        </p:txBody>
      </p:sp>
      <p:sp>
        <p:nvSpPr>
          <p:cNvPr id="4" name="CasellaDiTesto 3"/>
          <p:cNvSpPr txBox="1"/>
          <p:nvPr/>
        </p:nvSpPr>
        <p:spPr>
          <a:xfrm>
            <a:off x="971600" y="747903"/>
            <a:ext cx="4680520" cy="96949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t>Continuo </a:t>
            </a:r>
          </a:p>
          <a:p>
            <a:endParaRPr lang="it-IT" sz="1600" b="1" cap="small" dirty="0">
              <a:latin typeface="Times New Roman"/>
              <a:ea typeface="Calibri"/>
            </a:endParaRPr>
          </a:p>
          <a:p>
            <a:r>
              <a:rPr lang="it-IT" sz="1600" b="1" cap="small" dirty="0" smtClean="0">
                <a:latin typeface="Times New Roman"/>
                <a:ea typeface="Calibri"/>
              </a:rPr>
              <a:t>Il </a:t>
            </a:r>
            <a:r>
              <a:rPr lang="it-IT" sz="1600" b="1" cap="small" dirty="0">
                <a:latin typeface="Times New Roman"/>
                <a:ea typeface="Calibri"/>
              </a:rPr>
              <a:t>deposito bancario</a:t>
            </a:r>
            <a:endParaRPr lang="it-IT" sz="1600" dirty="0">
              <a:latin typeface="Times New Roman"/>
              <a:ea typeface="Calibri"/>
            </a:endParaRPr>
          </a:p>
          <a:p>
            <a:r>
              <a:rPr lang="it-IT" sz="900" dirty="0"/>
              <a:t>	</a:t>
            </a:r>
          </a:p>
        </p:txBody>
      </p:sp>
    </p:spTree>
    <p:extLst>
      <p:ext uri="{BB962C8B-B14F-4D97-AF65-F5344CB8AC3E}">
        <p14:creationId xmlns:p14="http://schemas.microsoft.com/office/powerpoint/2010/main" val="889842687"/>
      </p:ext>
    </p:extLst>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21</a:t>
            </a:fld>
            <a:endParaRPr lang="en-US" dirty="0">
              <a:solidFill>
                <a:srgbClr val="04617B">
                  <a:shade val="90000"/>
                </a:srgbClr>
              </a:solidFill>
            </a:endParaRPr>
          </a:p>
        </p:txBody>
      </p:sp>
      <p:sp>
        <p:nvSpPr>
          <p:cNvPr id="3" name="Titolo 2"/>
          <p:cNvSpPr>
            <a:spLocks noGrp="1"/>
          </p:cNvSpPr>
          <p:nvPr>
            <p:ph type="title" idx="4294967295"/>
          </p:nvPr>
        </p:nvSpPr>
        <p:spPr>
          <a:xfrm>
            <a:off x="1644650" y="771550"/>
            <a:ext cx="7499350" cy="648072"/>
          </a:xfrm>
        </p:spPr>
        <p:txBody>
          <a:bodyPr>
            <a:normAutofit fontScale="90000"/>
          </a:bodyPr>
          <a:lstStyle/>
          <a:p>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a:solidFill>
                  <a:srgbClr val="0066FF"/>
                </a:solidFill>
              </a:rPr>
              <a:t/>
            </a:r>
            <a:br>
              <a:rPr lang="it-IT" sz="2000" b="1" dirty="0">
                <a:solidFill>
                  <a:srgbClr val="0066FF"/>
                </a:solidFill>
              </a:rPr>
            </a:br>
            <a:endParaRPr lang="it-IT" sz="2000" i="1" dirty="0"/>
          </a:p>
        </p:txBody>
      </p:sp>
      <p:grpSp>
        <p:nvGrpSpPr>
          <p:cNvPr id="12" name="Gruppo 11"/>
          <p:cNvGrpSpPr/>
          <p:nvPr/>
        </p:nvGrpSpPr>
        <p:grpSpPr>
          <a:xfrm>
            <a:off x="1259632" y="1542421"/>
            <a:ext cx="7128792" cy="3213357"/>
            <a:chOff x="899592" y="2240868"/>
            <a:chExt cx="7128792" cy="4284476"/>
          </a:xfrm>
        </p:grpSpPr>
        <p:sp>
          <p:nvSpPr>
            <p:cNvPr id="8" name="Rettangolo arrotondato 7"/>
            <p:cNvSpPr/>
            <p:nvPr/>
          </p:nvSpPr>
          <p:spPr>
            <a:xfrm>
              <a:off x="1408494" y="2463451"/>
              <a:ext cx="6192688" cy="1446457"/>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just"/>
              <a:endParaRPr lang="it-IT" sz="1100" dirty="0">
                <a:solidFill>
                  <a:srgbClr val="04617B"/>
                </a:solidFill>
                <a:latin typeface="Calibri" panose="020F0502020204030204" pitchFamily="34" charset="0"/>
              </a:endParaRPr>
            </a:p>
          </p:txBody>
        </p:sp>
        <p:sp>
          <p:nvSpPr>
            <p:cNvPr id="9" name="Rettangolo arrotondato 8"/>
            <p:cNvSpPr/>
            <p:nvPr/>
          </p:nvSpPr>
          <p:spPr>
            <a:xfrm>
              <a:off x="1408494" y="3909908"/>
              <a:ext cx="6192688" cy="1433863"/>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just"/>
              <a:r>
                <a:rPr lang="it-IT" sz="1100" b="1" i="1" dirty="0">
                  <a:solidFill>
                    <a:schemeClr val="tx1"/>
                  </a:solidFill>
                  <a:latin typeface="Times New Roman"/>
                  <a:ea typeface="Calibri"/>
                </a:rPr>
                <a:t>Il deposito a risparmio</a:t>
              </a:r>
              <a:r>
                <a:rPr lang="it-IT" sz="1100" b="1" dirty="0">
                  <a:solidFill>
                    <a:schemeClr val="tx1"/>
                  </a:solidFill>
                  <a:latin typeface="Times New Roman"/>
                  <a:ea typeface="Calibri"/>
                </a:rPr>
                <a:t> </a:t>
              </a:r>
              <a:r>
                <a:rPr lang="it-IT" sz="1100" dirty="0">
                  <a:solidFill>
                    <a:schemeClr val="tx1"/>
                  </a:solidFill>
                  <a:latin typeface="Times New Roman"/>
                  <a:ea typeface="Calibri"/>
                </a:rPr>
                <a:t>o fruttifero si caratterizza per il rilascio di un libretto di deposito (che può essere al portatore o nominativo), cioè un documento che la banca rilascia al depositante al momento dell’accensione del rapporto (in coincidenza con il primo versamento), ove vengono annotati i versamenti ed i prelevamenti e, ad ogni operazione, il saldo. Con esso il depositante tende alla formazione graduale del capitale, mediante successivi versamenti per lo più di modesta entità.</a:t>
              </a:r>
            </a:p>
            <a:p>
              <a:pPr marL="0" lvl="2" algn="just"/>
              <a:endParaRPr lang="it-IT" sz="1100" dirty="0">
                <a:solidFill>
                  <a:srgbClr val="FF0000"/>
                </a:solidFill>
                <a:latin typeface="Calibri" panose="020F0502020204030204" pitchFamily="34" charset="0"/>
              </a:endParaRPr>
            </a:p>
          </p:txBody>
        </p:sp>
        <p:sp>
          <p:nvSpPr>
            <p:cNvPr id="10" name="Rettangolo arrotondato 9"/>
            <p:cNvSpPr/>
            <p:nvPr/>
          </p:nvSpPr>
          <p:spPr>
            <a:xfrm>
              <a:off x="1408494" y="5343771"/>
              <a:ext cx="6226868" cy="1056117"/>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just"/>
              <a:r>
                <a:rPr lang="it-IT" sz="1100" b="1" i="1" dirty="0">
                  <a:solidFill>
                    <a:schemeClr val="tx1"/>
                  </a:solidFill>
                  <a:latin typeface="Times New Roman"/>
                  <a:ea typeface="Calibri"/>
                </a:rPr>
                <a:t>Il deposito in conto corrente</a:t>
              </a:r>
              <a:r>
                <a:rPr lang="it-IT" sz="1100" b="1" dirty="0">
                  <a:solidFill>
                    <a:schemeClr val="tx1"/>
                  </a:solidFill>
                  <a:latin typeface="Times New Roman"/>
                  <a:ea typeface="Calibri"/>
                </a:rPr>
                <a:t> </a:t>
              </a:r>
              <a:r>
                <a:rPr lang="it-IT" sz="1100" dirty="0">
                  <a:solidFill>
                    <a:schemeClr val="tx1"/>
                  </a:solidFill>
                  <a:latin typeface="Times New Roman"/>
                  <a:ea typeface="Calibri"/>
                </a:rPr>
                <a:t>è quello con cui il depositante si riserva di modificare, nel corso del rapporto, l’entità del deposito con successivi versamenti e prelevamenti: questi ultimi si attuano non solo direttamente agli sportelli, ma anche mediante ordini alla banca e mediante emissione di assegni.</a:t>
              </a:r>
            </a:p>
            <a:p>
              <a:pPr marL="0" lvl="2" algn="just"/>
              <a:endParaRPr lang="it-IT" sz="1100" dirty="0">
                <a:solidFill>
                  <a:srgbClr val="04617B"/>
                </a:solidFill>
                <a:latin typeface="Calibri" panose="020F0502020204030204" pitchFamily="34" charset="0"/>
              </a:endParaRPr>
            </a:p>
          </p:txBody>
        </p:sp>
        <p:sp>
          <p:nvSpPr>
            <p:cNvPr id="11" name="Ovale 10"/>
            <p:cNvSpPr/>
            <p:nvPr/>
          </p:nvSpPr>
          <p:spPr>
            <a:xfrm>
              <a:off x="899592" y="2240868"/>
              <a:ext cx="7128792" cy="4284476"/>
            </a:xfrm>
            <a:prstGeom prst="ellips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grpSp>
      <p:sp>
        <p:nvSpPr>
          <p:cNvPr id="4" name="CasellaDiTesto 3"/>
          <p:cNvSpPr txBox="1"/>
          <p:nvPr/>
        </p:nvSpPr>
        <p:spPr>
          <a:xfrm>
            <a:off x="2015716" y="540425"/>
            <a:ext cx="5616624" cy="1015663"/>
          </a:xfrm>
          <a:prstGeom prst="rect">
            <a:avLst/>
          </a:prstGeom>
          <a:noFill/>
        </p:spPr>
        <p:txBody>
          <a:bodyPr wrap="square" rtlCol="0">
            <a:spAutoFit/>
          </a:bodyPr>
          <a:lstStyle/>
          <a:p>
            <a:pPr algn="just">
              <a:spcAft>
                <a:spcPts val="0"/>
              </a:spcAft>
            </a:pPr>
            <a:r>
              <a:rPr lang="it-IT" sz="1200" dirty="0">
                <a:solidFill>
                  <a:schemeClr val="accent1"/>
                </a:solidFill>
                <a:latin typeface="+mj-lt"/>
                <a:ea typeface="Calibri"/>
              </a:rPr>
              <a:t>La dottrina bancaria usa distinguere la varie forme di deposito attraverso </a:t>
            </a:r>
            <a:r>
              <a:rPr lang="it-IT" sz="1200" dirty="0" smtClean="0">
                <a:solidFill>
                  <a:schemeClr val="accent1"/>
                </a:solidFill>
                <a:latin typeface="+mj-lt"/>
                <a:ea typeface="Calibri"/>
              </a:rPr>
              <a:t>altri due </a:t>
            </a:r>
            <a:r>
              <a:rPr lang="it-IT" sz="1200" dirty="0">
                <a:solidFill>
                  <a:schemeClr val="accent1"/>
                </a:solidFill>
                <a:latin typeface="+mj-lt"/>
                <a:ea typeface="Calibri"/>
              </a:rPr>
              <a:t>criteri: dello </a:t>
            </a:r>
            <a:r>
              <a:rPr lang="it-IT" sz="1200" i="1" dirty="0">
                <a:solidFill>
                  <a:schemeClr val="accent1"/>
                </a:solidFill>
                <a:latin typeface="+mj-lt"/>
                <a:ea typeface="Calibri"/>
              </a:rPr>
              <a:t>scopo</a:t>
            </a:r>
            <a:r>
              <a:rPr lang="it-IT" sz="1200" dirty="0">
                <a:solidFill>
                  <a:schemeClr val="accent1"/>
                </a:solidFill>
                <a:latin typeface="+mj-lt"/>
                <a:ea typeface="Calibri"/>
              </a:rPr>
              <a:t> e della forma. Il criterio dello scopo riguarda appunto lo scopo perseguito dal depositante e si distingue tra depositi </a:t>
            </a:r>
            <a:r>
              <a:rPr lang="it-IT" sz="1200" i="1" dirty="0">
                <a:solidFill>
                  <a:schemeClr val="accent1"/>
                </a:solidFill>
                <a:latin typeface="+mj-lt"/>
                <a:ea typeface="Calibri"/>
              </a:rPr>
              <a:t>disponibili</a:t>
            </a:r>
            <a:r>
              <a:rPr lang="it-IT" sz="1200" dirty="0">
                <a:solidFill>
                  <a:schemeClr val="accent1"/>
                </a:solidFill>
                <a:latin typeface="+mj-lt"/>
                <a:ea typeface="Calibri"/>
              </a:rPr>
              <a:t> e </a:t>
            </a:r>
            <a:r>
              <a:rPr lang="it-IT" sz="1200" i="1" dirty="0">
                <a:solidFill>
                  <a:schemeClr val="accent1"/>
                </a:solidFill>
                <a:latin typeface="+mj-lt"/>
                <a:ea typeface="Calibri"/>
              </a:rPr>
              <a:t>indisponibili</a:t>
            </a:r>
            <a:r>
              <a:rPr lang="it-IT" sz="1200" dirty="0">
                <a:solidFill>
                  <a:schemeClr val="accent1"/>
                </a:solidFill>
                <a:latin typeface="+mj-lt"/>
                <a:ea typeface="Calibri"/>
              </a:rPr>
              <a:t>.</a:t>
            </a:r>
          </a:p>
          <a:p>
            <a:pPr algn="just">
              <a:spcAft>
                <a:spcPts val="0"/>
              </a:spcAft>
            </a:pPr>
            <a:r>
              <a:rPr lang="it-IT" sz="1200" dirty="0">
                <a:solidFill>
                  <a:schemeClr val="accent1"/>
                </a:solidFill>
                <a:latin typeface="+mj-lt"/>
                <a:ea typeface="Calibri"/>
              </a:rPr>
              <a:t>In base al criterio della </a:t>
            </a:r>
            <a:r>
              <a:rPr lang="it-IT" sz="1200" i="1" dirty="0">
                <a:solidFill>
                  <a:schemeClr val="accent1"/>
                </a:solidFill>
                <a:latin typeface="+mj-lt"/>
                <a:ea typeface="Calibri"/>
              </a:rPr>
              <a:t>forma</a:t>
            </a:r>
            <a:r>
              <a:rPr lang="it-IT" sz="1200" dirty="0">
                <a:solidFill>
                  <a:schemeClr val="accent1"/>
                </a:solidFill>
                <a:latin typeface="+mj-lt"/>
                <a:ea typeface="Calibri"/>
              </a:rPr>
              <a:t> si distinguono depositi </a:t>
            </a:r>
            <a:r>
              <a:rPr lang="it-IT" sz="1200" i="1" dirty="0">
                <a:solidFill>
                  <a:schemeClr val="accent1"/>
                </a:solidFill>
                <a:latin typeface="+mj-lt"/>
                <a:ea typeface="Calibri"/>
              </a:rPr>
              <a:t>semplici </a:t>
            </a:r>
            <a:r>
              <a:rPr lang="it-IT" sz="1200" dirty="0">
                <a:solidFill>
                  <a:schemeClr val="accent1"/>
                </a:solidFill>
                <a:latin typeface="+mj-lt"/>
                <a:ea typeface="Calibri"/>
              </a:rPr>
              <a:t>(o</a:t>
            </a:r>
            <a:r>
              <a:rPr lang="it-IT" sz="1200" i="1" dirty="0">
                <a:solidFill>
                  <a:schemeClr val="accent1"/>
                </a:solidFill>
                <a:latin typeface="+mj-lt"/>
                <a:ea typeface="Calibri"/>
              </a:rPr>
              <a:t> ordinari</a:t>
            </a:r>
            <a:r>
              <a:rPr lang="it-IT" sz="1200" dirty="0">
                <a:solidFill>
                  <a:schemeClr val="accent1"/>
                </a:solidFill>
                <a:latin typeface="+mj-lt"/>
                <a:ea typeface="Calibri"/>
              </a:rPr>
              <a:t>), depositi </a:t>
            </a:r>
            <a:r>
              <a:rPr lang="it-IT" sz="1200" i="1" dirty="0">
                <a:solidFill>
                  <a:schemeClr val="accent1"/>
                </a:solidFill>
                <a:latin typeface="+mj-lt"/>
                <a:ea typeface="Calibri"/>
              </a:rPr>
              <a:t>di risparmio</a:t>
            </a:r>
            <a:r>
              <a:rPr lang="it-IT" sz="1200" dirty="0">
                <a:solidFill>
                  <a:schemeClr val="accent1"/>
                </a:solidFill>
                <a:latin typeface="+mj-lt"/>
                <a:ea typeface="Calibri"/>
              </a:rPr>
              <a:t>, depositi </a:t>
            </a:r>
            <a:r>
              <a:rPr lang="it-IT" sz="1200" i="1" dirty="0">
                <a:solidFill>
                  <a:schemeClr val="accent1"/>
                </a:solidFill>
                <a:latin typeface="+mj-lt"/>
                <a:ea typeface="Calibri"/>
              </a:rPr>
              <a:t>in conto corrente</a:t>
            </a:r>
            <a:r>
              <a:rPr lang="it-IT" sz="1200" dirty="0">
                <a:solidFill>
                  <a:schemeClr val="accent1"/>
                </a:solidFill>
                <a:latin typeface="+mj-lt"/>
                <a:ea typeface="Calibri"/>
              </a:rPr>
              <a:t>.</a:t>
            </a:r>
            <a:endParaRPr lang="it-IT" sz="1200" dirty="0">
              <a:solidFill>
                <a:schemeClr val="accent1"/>
              </a:solidFill>
              <a:effectLst/>
              <a:latin typeface="+mj-lt"/>
              <a:ea typeface="Calibri"/>
            </a:endParaRPr>
          </a:p>
        </p:txBody>
      </p:sp>
      <p:sp>
        <p:nvSpPr>
          <p:cNvPr id="6" name="Rettangolo 5"/>
          <p:cNvSpPr/>
          <p:nvPr/>
        </p:nvSpPr>
        <p:spPr>
          <a:xfrm>
            <a:off x="1912550" y="1896132"/>
            <a:ext cx="5904656" cy="707886"/>
          </a:xfrm>
          <a:prstGeom prst="rect">
            <a:avLst/>
          </a:prstGeom>
        </p:spPr>
        <p:txBody>
          <a:bodyPr wrap="square">
            <a:spAutoFit/>
          </a:bodyPr>
          <a:lstStyle/>
          <a:p>
            <a:pPr algn="just">
              <a:spcAft>
                <a:spcPts val="0"/>
              </a:spcAft>
            </a:pPr>
            <a:r>
              <a:rPr lang="it-IT" sz="1000" b="1" i="1" dirty="0">
                <a:latin typeface="Times New Roman"/>
                <a:ea typeface="Calibri"/>
              </a:rPr>
              <a:t>Il deposito semplice</a:t>
            </a:r>
            <a:r>
              <a:rPr lang="it-IT" sz="1000" dirty="0">
                <a:latin typeface="Times New Roman"/>
                <a:ea typeface="Calibri"/>
              </a:rPr>
              <a:t>, è quello in cui la banca rilascia una ricevuta di cassa (o una lettera di accreditamento) della somma depositata, la quale viene restituita in unica soluzione - alla scadenza pattuita oppure a vista o ancora senza scadenza, ma con preavviso - non avendo il depositante la possibilità di effettuare prelievi parziali, né di alimentare la provvista con successivi versamenti.</a:t>
            </a:r>
            <a:endParaRPr lang="it-IT" sz="1000" dirty="0">
              <a:effectLst/>
              <a:latin typeface="Times New Roman"/>
              <a:ea typeface="Calibri"/>
            </a:endParaRPr>
          </a:p>
        </p:txBody>
      </p:sp>
    </p:spTree>
    <p:extLst>
      <p:ext uri="{BB962C8B-B14F-4D97-AF65-F5344CB8AC3E}">
        <p14:creationId xmlns:p14="http://schemas.microsoft.com/office/powerpoint/2010/main" val="1532944180"/>
      </p:ext>
    </p:extLst>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6239" y="1061464"/>
            <a:ext cx="7920880" cy="310854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ctr"/>
            <a:endParaRPr lang="it-IT" sz="1200" b="1" dirty="0">
              <a:solidFill>
                <a:srgbClr val="009DD9">
                  <a:lumMod val="60000"/>
                  <a:lumOff val="40000"/>
                </a:srgbClr>
              </a:solidFill>
              <a:latin typeface="Verdana"/>
            </a:endParaRPr>
          </a:p>
          <a:p>
            <a:pPr algn="just">
              <a:spcAft>
                <a:spcPts val="1000"/>
              </a:spcAft>
            </a:pPr>
            <a:r>
              <a:rPr lang="it-IT" sz="1200" b="1" i="1" dirty="0" smtClean="0">
                <a:latin typeface="Times New Roman"/>
                <a:ea typeface="Calibri"/>
              </a:rPr>
              <a:t>Estinzione </a:t>
            </a:r>
          </a:p>
          <a:p>
            <a:pPr algn="just">
              <a:spcAft>
                <a:spcPts val="1000"/>
              </a:spcAft>
            </a:pPr>
            <a:r>
              <a:rPr lang="it-IT" sz="1200" dirty="0" smtClean="0">
                <a:latin typeface="Times New Roman"/>
                <a:ea typeface="Calibri"/>
              </a:rPr>
              <a:t>Il </a:t>
            </a:r>
            <a:r>
              <a:rPr lang="it-IT" sz="1200" dirty="0">
                <a:latin typeface="Times New Roman"/>
                <a:ea typeface="Calibri"/>
              </a:rPr>
              <a:t>contratto di deposito si estingue se il depositante ritira l’intera somma depositata o dà ordine di trasferirla ad altro stabilimento della stessa banca, restituendo il libretto. In caso di morte del depositante il diritto alla restituzione si trasmette agli eredi. </a:t>
            </a:r>
          </a:p>
          <a:p>
            <a:pPr algn="just">
              <a:spcAft>
                <a:spcPts val="1000"/>
              </a:spcAft>
            </a:pPr>
            <a:r>
              <a:rPr lang="it-IT" sz="1200" dirty="0">
                <a:latin typeface="Times New Roman"/>
                <a:ea typeface="Calibri"/>
              </a:rPr>
              <a:t>Trattandosi però di depositi a risparmio con libretto nominativo, la banca ritiene risolto il rapporto, e gli eredi dovranno provvedere alla costituzione di un nuovo rapporto. Si evidenzia, invero, che il deposito in conto corrente è praticamente in disuso, essendo sostituito dal conto corrente.</a:t>
            </a:r>
          </a:p>
          <a:p>
            <a:pPr algn="just">
              <a:spcAft>
                <a:spcPts val="0"/>
              </a:spcAft>
            </a:pPr>
            <a:r>
              <a:rPr lang="it-IT" sz="1200" dirty="0">
                <a:solidFill>
                  <a:prstClr val="black"/>
                </a:solidFill>
              </a:rPr>
              <a:t/>
            </a:r>
            <a:br>
              <a:rPr lang="it-IT" sz="1200" dirty="0">
                <a:solidFill>
                  <a:prstClr val="black"/>
                </a:solidFill>
              </a:rPr>
            </a:br>
            <a:endParaRPr lang="it-IT" sz="1200" b="1" dirty="0" smtClean="0">
              <a:solidFill>
                <a:srgbClr val="009DD9">
                  <a:lumMod val="60000"/>
                  <a:lumOff val="40000"/>
                </a:srgbClr>
              </a:solidFill>
              <a:latin typeface="Verdana"/>
            </a:endParaRPr>
          </a:p>
        </p:txBody>
      </p:sp>
      <p:sp>
        <p:nvSpPr>
          <p:cNvPr id="4" name="CasellaDiTesto 3"/>
          <p:cNvSpPr txBox="1"/>
          <p:nvPr/>
        </p:nvSpPr>
        <p:spPr>
          <a:xfrm>
            <a:off x="971600" y="747903"/>
            <a:ext cx="4680520" cy="96949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solidFill>
                  <a:prstClr val="white"/>
                </a:solidFill>
              </a:rPr>
              <a:t>Continuo </a:t>
            </a:r>
          </a:p>
          <a:p>
            <a:endParaRPr lang="it-IT" sz="1600" b="1" cap="small" dirty="0">
              <a:solidFill>
                <a:prstClr val="white"/>
              </a:solidFill>
              <a:latin typeface="Times New Roman"/>
              <a:ea typeface="Calibri"/>
            </a:endParaRPr>
          </a:p>
          <a:p>
            <a:r>
              <a:rPr lang="it-IT" sz="1600" b="1" cap="small" dirty="0" smtClean="0">
                <a:solidFill>
                  <a:prstClr val="white"/>
                </a:solidFill>
                <a:latin typeface="Times New Roman"/>
                <a:ea typeface="Calibri"/>
              </a:rPr>
              <a:t>Il </a:t>
            </a:r>
            <a:r>
              <a:rPr lang="it-IT" sz="1600" b="1" cap="small" dirty="0">
                <a:solidFill>
                  <a:prstClr val="white"/>
                </a:solidFill>
                <a:latin typeface="Times New Roman"/>
                <a:ea typeface="Calibri"/>
              </a:rPr>
              <a:t>deposito bancario</a:t>
            </a:r>
            <a:endParaRPr lang="it-IT" sz="1600" dirty="0">
              <a:solidFill>
                <a:prstClr val="white"/>
              </a:solidFill>
              <a:latin typeface="Times New Roman"/>
              <a:ea typeface="Calibri"/>
            </a:endParaRPr>
          </a:p>
          <a:p>
            <a:r>
              <a:rPr lang="it-IT" sz="900" dirty="0">
                <a:solidFill>
                  <a:prstClr val="white"/>
                </a:solidFill>
              </a:rPr>
              <a:t>	</a:t>
            </a:r>
          </a:p>
        </p:txBody>
      </p:sp>
    </p:spTree>
    <p:extLst>
      <p:ext uri="{BB962C8B-B14F-4D97-AF65-F5344CB8AC3E}">
        <p14:creationId xmlns:p14="http://schemas.microsoft.com/office/powerpoint/2010/main" val="1797381031"/>
      </p:ext>
    </p:extLst>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6239" y="1061464"/>
            <a:ext cx="7920880" cy="390363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just">
              <a:spcAft>
                <a:spcPts val="1000"/>
              </a:spcAft>
            </a:pPr>
            <a:r>
              <a:rPr lang="it-IT" sz="1200" dirty="0" smtClean="0">
                <a:latin typeface="Times New Roman"/>
                <a:ea typeface="Calibri"/>
              </a:rPr>
              <a:t>In </a:t>
            </a:r>
            <a:r>
              <a:rPr lang="it-IT" sz="1200" dirty="0">
                <a:latin typeface="Times New Roman"/>
                <a:ea typeface="Calibri"/>
              </a:rPr>
              <a:t>base alla disciplina generale dei contratti bancari (art. 117 TUB), il tasso di interesse sulle somme depositate, di regola più elevato per i depositi vincolati, e le altre condizioni economiche devono risultare dal contratto che attesta la costituzione del deposito o, in caso di libretto al portatore, dal libretto stesso. Il tasso di interesse, inoltre, non può essere inferiore a quello predeterminato in via generale e pubblicizzato dalla banca per quella determinata categoria di depositi. </a:t>
            </a:r>
            <a:r>
              <a:rPr lang="it-IT" sz="1200" dirty="0">
                <a:solidFill>
                  <a:srgbClr val="FF0000"/>
                </a:solidFill>
                <a:latin typeface="Times New Roman"/>
                <a:ea typeface="Calibri"/>
              </a:rPr>
              <a:t>Se non osserva tali prescrizioni, la banca dovrà corrispondere il tasso prestabilito ex art. 117, c.6-7 TUB.</a:t>
            </a:r>
            <a:endParaRPr lang="it-IT" sz="1200" dirty="0">
              <a:latin typeface="Times New Roman"/>
              <a:ea typeface="Calibri"/>
            </a:endParaRPr>
          </a:p>
          <a:p>
            <a:pPr algn="just">
              <a:spcAft>
                <a:spcPts val="1000"/>
              </a:spcAft>
            </a:pPr>
            <a:r>
              <a:rPr lang="it-IT" sz="1200" dirty="0">
                <a:solidFill>
                  <a:srgbClr val="FF0000"/>
                </a:solidFill>
                <a:latin typeface="Times New Roman"/>
                <a:ea typeface="Calibri"/>
              </a:rPr>
              <a:t>Il libretto di deposito ha per legge un particolare valore probatorio. </a:t>
            </a:r>
            <a:r>
              <a:rPr lang="it-IT" sz="1200" dirty="0">
                <a:latin typeface="Times New Roman"/>
                <a:ea typeface="Calibri"/>
              </a:rPr>
              <a:t>Infatti, le annotazioni sul libretto, firmate dall’impiegato della banca che appare addetto al servizio, fanno piena prova nei rapporti tra banca e depositante (art. 1835, c. 2, cc). La banca e il depositante non possono perciò avvalersi di altri mezzi di prova per contestare il contenuto delle annotazioni sul libretto ed in particolare la banca non potrà eccepire la difformità delle stesse rispetto alle proprie scritture contabili. E’ nullo ogni patto contrario</a:t>
            </a:r>
            <a:r>
              <a:rPr lang="it-IT" sz="1200" dirty="0" smtClean="0">
                <a:latin typeface="Times New Roman"/>
                <a:ea typeface="Calibri"/>
              </a:rPr>
              <a:t>.</a:t>
            </a:r>
            <a:r>
              <a:rPr lang="it-IT" sz="1200" dirty="0">
                <a:latin typeface="Times New Roman"/>
                <a:ea typeface="Calibri"/>
              </a:rPr>
              <a:t> </a:t>
            </a:r>
            <a:endParaRPr lang="it-IT" sz="1200" dirty="0" smtClean="0">
              <a:latin typeface="Times New Roman"/>
              <a:ea typeface="Calibri"/>
            </a:endParaRPr>
          </a:p>
          <a:p>
            <a:pPr algn="just">
              <a:spcAft>
                <a:spcPts val="1000"/>
              </a:spcAft>
            </a:pPr>
            <a:r>
              <a:rPr lang="it-IT" sz="1200" dirty="0" smtClean="0">
                <a:latin typeface="Times New Roman"/>
                <a:ea typeface="Calibri"/>
              </a:rPr>
              <a:t>E</a:t>
            </a:r>
            <a:r>
              <a:rPr lang="it-IT" sz="1200" dirty="0">
                <a:latin typeface="Times New Roman"/>
                <a:ea typeface="Calibri"/>
              </a:rPr>
              <a:t>’ pacifico che i libretti nominativi e quelli nominativi pagabili al portatore non sono titoli di credito (essi non sono destinati alla circolazione e la loro funzione è quella di identificare l’avente diritto alla prestazione). Questione aperta è se siano titoli di credito i libretti al portatore e, quindi, se il terzo possessore del libretto vanti un diritto letterale ed autonomo nei confronti della banca. Certo è che tale libretto consente il trasferimento del credito verso la banca senza l’osservanza delle forme della cessione. Pegno, sequestro e pignoramento sono improduttivi di effetto se non attuati con la consegna del libretto (art. 1997 cc</a:t>
            </a:r>
            <a:r>
              <a:rPr lang="it-IT" sz="1200" dirty="0" smtClean="0">
                <a:latin typeface="Times New Roman"/>
                <a:ea typeface="Calibri"/>
              </a:rPr>
              <a:t>).</a:t>
            </a:r>
            <a:endParaRPr lang="it-IT" sz="1200" b="1" dirty="0" smtClean="0">
              <a:solidFill>
                <a:srgbClr val="009DD9">
                  <a:lumMod val="60000"/>
                  <a:lumOff val="40000"/>
                </a:srgbClr>
              </a:solidFill>
              <a:latin typeface="Verdana"/>
            </a:endParaRPr>
          </a:p>
        </p:txBody>
      </p:sp>
      <p:sp>
        <p:nvSpPr>
          <p:cNvPr id="4" name="CasellaDiTesto 3"/>
          <p:cNvSpPr txBox="1"/>
          <p:nvPr/>
        </p:nvSpPr>
        <p:spPr>
          <a:xfrm>
            <a:off x="971600" y="747903"/>
            <a:ext cx="4680520" cy="72327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solidFill>
                  <a:prstClr val="white"/>
                </a:solidFill>
              </a:rPr>
              <a:t>Continuo </a:t>
            </a:r>
            <a:endParaRPr lang="it-IT" sz="1600" b="1" cap="small" dirty="0">
              <a:solidFill>
                <a:prstClr val="white"/>
              </a:solidFill>
              <a:latin typeface="Times New Roman"/>
              <a:ea typeface="Calibri"/>
            </a:endParaRPr>
          </a:p>
          <a:p>
            <a:r>
              <a:rPr lang="it-IT" sz="1600" b="1" cap="small" dirty="0" smtClean="0">
                <a:solidFill>
                  <a:prstClr val="white"/>
                </a:solidFill>
                <a:latin typeface="Times New Roman"/>
                <a:ea typeface="Calibri"/>
              </a:rPr>
              <a:t>Il </a:t>
            </a:r>
            <a:r>
              <a:rPr lang="it-IT" sz="1600" b="1" cap="small" dirty="0">
                <a:solidFill>
                  <a:prstClr val="white"/>
                </a:solidFill>
                <a:latin typeface="Times New Roman"/>
                <a:ea typeface="Calibri"/>
              </a:rPr>
              <a:t>deposito bancario</a:t>
            </a:r>
            <a:endParaRPr lang="it-IT" sz="1600" dirty="0">
              <a:solidFill>
                <a:prstClr val="white"/>
              </a:solidFill>
              <a:latin typeface="Times New Roman"/>
              <a:ea typeface="Calibri"/>
            </a:endParaRPr>
          </a:p>
          <a:p>
            <a:r>
              <a:rPr lang="it-IT" sz="900" dirty="0">
                <a:solidFill>
                  <a:prstClr val="white"/>
                </a:solidFill>
              </a:rPr>
              <a:t>	</a:t>
            </a:r>
          </a:p>
        </p:txBody>
      </p:sp>
    </p:spTree>
    <p:extLst>
      <p:ext uri="{BB962C8B-B14F-4D97-AF65-F5344CB8AC3E}">
        <p14:creationId xmlns:p14="http://schemas.microsoft.com/office/powerpoint/2010/main" val="4054235074"/>
      </p:ext>
    </p:extLst>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6239" y="1061464"/>
            <a:ext cx="7920880" cy="38318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just">
              <a:spcAft>
                <a:spcPts val="0"/>
              </a:spcAft>
            </a:pPr>
            <a:r>
              <a:rPr lang="it-IT" sz="1200" b="1" dirty="0" smtClean="0">
                <a:latin typeface="Times New Roman"/>
                <a:ea typeface="Calibri"/>
              </a:rPr>
              <a:t>Definizione</a:t>
            </a:r>
          </a:p>
          <a:p>
            <a:pPr algn="just">
              <a:spcAft>
                <a:spcPts val="0"/>
              </a:spcAft>
            </a:pPr>
            <a:r>
              <a:rPr lang="it-IT" sz="1200" dirty="0" smtClean="0">
                <a:latin typeface="Times New Roman"/>
                <a:ea typeface="Calibri"/>
              </a:rPr>
              <a:t>E</a:t>
            </a:r>
            <a:r>
              <a:rPr lang="it-IT" sz="1200" dirty="0">
                <a:latin typeface="Times New Roman"/>
                <a:ea typeface="Calibri"/>
              </a:rPr>
              <a:t>’ il contratto con il quale la banca </a:t>
            </a:r>
            <a:r>
              <a:rPr lang="it-IT" sz="1200" b="1" i="1" u="sng" dirty="0">
                <a:latin typeface="Times New Roman"/>
                <a:ea typeface="Calibri"/>
              </a:rPr>
              <a:t>si obbliga a tenere a disposizione </a:t>
            </a:r>
            <a:r>
              <a:rPr lang="it-IT" sz="1200" dirty="0">
                <a:latin typeface="Times New Roman"/>
                <a:ea typeface="Calibri"/>
              </a:rPr>
              <a:t>dell’altra parte una somma di denaro, per un dato periodo di tempo o a tempo indeterminato (art. 1842 cc</a:t>
            </a:r>
            <a:r>
              <a:rPr lang="it-IT" sz="1200" dirty="0" smtClean="0">
                <a:latin typeface="Times New Roman"/>
                <a:ea typeface="Calibri"/>
              </a:rPr>
              <a:t>).</a:t>
            </a:r>
            <a:endParaRPr lang="it-IT" sz="1200" dirty="0">
              <a:latin typeface="Times New Roman"/>
              <a:ea typeface="Calibri"/>
            </a:endParaRPr>
          </a:p>
          <a:p>
            <a:pPr algn="just">
              <a:spcAft>
                <a:spcPts val="0"/>
              </a:spcAft>
            </a:pPr>
            <a:r>
              <a:rPr lang="it-IT" sz="1200" dirty="0">
                <a:latin typeface="Times New Roman"/>
                <a:ea typeface="Calibri"/>
              </a:rPr>
              <a:t>L’accreditato sarà tenuto alla restituzione delle somme utilizzate </a:t>
            </a:r>
            <a:r>
              <a:rPr lang="it-IT" sz="1200" b="1" u="sng" dirty="0">
                <a:latin typeface="Times New Roman"/>
                <a:ea typeface="Calibri"/>
              </a:rPr>
              <a:t>solo alla cessazione del rapporto</a:t>
            </a:r>
            <a:r>
              <a:rPr lang="it-IT" sz="1200" dirty="0" smtClean="0">
                <a:latin typeface="Times New Roman"/>
                <a:ea typeface="Calibri"/>
              </a:rPr>
              <a:t>.</a:t>
            </a:r>
          </a:p>
          <a:p>
            <a:pPr algn="just">
              <a:spcAft>
                <a:spcPts val="0"/>
              </a:spcAft>
            </a:pPr>
            <a:r>
              <a:rPr lang="it-IT" sz="1200" b="1" dirty="0" smtClean="0">
                <a:latin typeface="Times New Roman"/>
                <a:ea typeface="Calibri"/>
              </a:rPr>
              <a:t>Differenza dal mutuo</a:t>
            </a:r>
            <a:endParaRPr lang="it-IT" sz="1200" b="1" dirty="0">
              <a:latin typeface="Times New Roman"/>
              <a:ea typeface="Calibri"/>
            </a:endParaRPr>
          </a:p>
          <a:p>
            <a:pPr algn="just">
              <a:spcAft>
                <a:spcPts val="0"/>
              </a:spcAft>
            </a:pPr>
            <a:r>
              <a:rPr lang="it-IT" sz="1200" dirty="0">
                <a:latin typeface="Times New Roman"/>
                <a:ea typeface="Calibri"/>
              </a:rPr>
              <a:t>L’apertura di credito si differenzia dal mutuo (contratto reale) in quanto si perfeziona indipendentemente dalla consegna del denaro. Infatti, mentre il mutuatario ha bisogno immediato di denaro, l’accreditato ne ha bisogno in tempi diversi, in momenti successivi non predeterminati, ma di volta in volta determinati dalle esigenze dei propri affari.</a:t>
            </a:r>
          </a:p>
          <a:p>
            <a:pPr algn="just">
              <a:spcAft>
                <a:spcPts val="0"/>
              </a:spcAft>
            </a:pPr>
            <a:r>
              <a:rPr lang="it-IT" sz="1200" dirty="0">
                <a:latin typeface="Times New Roman"/>
                <a:ea typeface="Calibri"/>
              </a:rPr>
              <a:t>L’apertura di credito è perciò caratterizzata dalla creazione a favore dell’accreditato di una disponibilità, cioè della messa a disposizione, per un periodo di tempo determinato o indeterminato, di una certa somma che, per quanto rimanga nelle casse della banca, egli può considerare, dal punto di vista economico, come propria perché sarà lui a determinare il momento nel quale la somma passerà in sua proprietà. Il vantaggio pratico rispetto al mutuo è che gli interessi sono dovuti dal cliente non sul fido concessogli, ma sulle somme effettivamente utilizzate. Oltre agli interessi, è in genere dovuta alla banca anche una commissione onnicomprensiva (cd. commissione di affidamento), calcolata in proporzione all’intera somma messa a disposizione del cliente e alla durata dell’affidamento. La commissione non può superare lo 0,5% per trimestre dell’importo concesso (art 117 bis TUB). Sono nulle le clausole che prevedono oneri ulteriori o non conformi alla disciplina di attuazione di cui alle delibere CICR, ferma la validità del contratto.</a:t>
            </a:r>
          </a:p>
          <a:p>
            <a:pPr algn="just"/>
            <a:endParaRPr lang="it-IT" sz="1200" dirty="0" smtClean="0">
              <a:solidFill>
                <a:srgbClr val="009DD9">
                  <a:lumMod val="60000"/>
                  <a:lumOff val="40000"/>
                </a:srgbClr>
              </a:solidFill>
              <a:latin typeface="Verdana"/>
            </a:endParaRPr>
          </a:p>
        </p:txBody>
      </p:sp>
      <p:sp>
        <p:nvSpPr>
          <p:cNvPr id="4" name="CasellaDiTesto 3"/>
          <p:cNvSpPr txBox="1"/>
          <p:nvPr/>
        </p:nvSpPr>
        <p:spPr>
          <a:xfrm>
            <a:off x="971600" y="747903"/>
            <a:ext cx="4680520" cy="615553"/>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solidFill>
                  <a:prstClr val="white"/>
                </a:solidFill>
              </a:rPr>
              <a:t>PRINCIPALE OPERAZIONE ATTIVA</a:t>
            </a:r>
            <a:endParaRPr lang="it-IT" sz="1600" b="1" cap="small" dirty="0">
              <a:solidFill>
                <a:prstClr val="white"/>
              </a:solidFill>
              <a:latin typeface="Times New Roman"/>
              <a:ea typeface="Calibri"/>
            </a:endParaRPr>
          </a:p>
          <a:p>
            <a:r>
              <a:rPr lang="it-IT" dirty="0" smtClean="0">
                <a:solidFill>
                  <a:prstClr val="white"/>
                </a:solidFill>
              </a:rPr>
              <a:t>L’APERTURA DI CREDITO</a:t>
            </a:r>
            <a:r>
              <a:rPr lang="it-IT" sz="900" dirty="0">
                <a:solidFill>
                  <a:prstClr val="white"/>
                </a:solidFill>
              </a:rPr>
              <a:t>	</a:t>
            </a:r>
          </a:p>
        </p:txBody>
      </p:sp>
    </p:spTree>
    <p:extLst>
      <p:ext uri="{BB962C8B-B14F-4D97-AF65-F5344CB8AC3E}">
        <p14:creationId xmlns:p14="http://schemas.microsoft.com/office/powerpoint/2010/main" val="1723188921"/>
      </p:ext>
    </p:extLst>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36065" y="1061464"/>
            <a:ext cx="7920880" cy="401648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just">
              <a:spcAft>
                <a:spcPts val="0"/>
              </a:spcAft>
            </a:pPr>
            <a:r>
              <a:rPr lang="it-IT" sz="1200" b="1" dirty="0" smtClean="0">
                <a:latin typeface="Times New Roman"/>
                <a:ea typeface="Calibri"/>
              </a:rPr>
              <a:t>Caratteri del contratto</a:t>
            </a:r>
          </a:p>
          <a:p>
            <a:pPr algn="just">
              <a:spcAft>
                <a:spcPts val="0"/>
              </a:spcAft>
            </a:pPr>
            <a:r>
              <a:rPr lang="it-IT" sz="1200" dirty="0" smtClean="0">
                <a:latin typeface="Times New Roman"/>
                <a:ea typeface="Calibri"/>
              </a:rPr>
              <a:t>L’apertura </a:t>
            </a:r>
            <a:r>
              <a:rPr lang="it-IT" sz="1200" dirty="0">
                <a:latin typeface="Times New Roman"/>
                <a:ea typeface="Calibri"/>
              </a:rPr>
              <a:t>di credito è contratto </a:t>
            </a:r>
            <a:r>
              <a:rPr lang="it-IT" sz="1200" b="1" i="1" dirty="0">
                <a:latin typeface="Times New Roman"/>
                <a:ea typeface="Calibri"/>
              </a:rPr>
              <a:t>consensuale</a:t>
            </a:r>
            <a:r>
              <a:rPr lang="it-IT" sz="1200" dirty="0">
                <a:latin typeface="Times New Roman"/>
                <a:ea typeface="Calibri"/>
              </a:rPr>
              <a:t>, </a:t>
            </a:r>
            <a:r>
              <a:rPr lang="it-IT" sz="1200" dirty="0" err="1">
                <a:latin typeface="Times New Roman"/>
                <a:ea typeface="Calibri"/>
              </a:rPr>
              <a:t>perchè</a:t>
            </a:r>
            <a:r>
              <a:rPr lang="it-IT" sz="1200" dirty="0">
                <a:latin typeface="Times New Roman"/>
                <a:ea typeface="Calibri"/>
              </a:rPr>
              <a:t> si perfeziona mediante l’accordo delle parti; contratto ad effetti obbligatori, in quanto la banca è tenuta a mantenere a disposizione del cliente la somma accreditata e ciò fino alla scadenza del termine prefissato o fino al recesso di una delle due parti e con correlativi obblighi del cliente; contratto </a:t>
            </a:r>
            <a:r>
              <a:rPr lang="it-IT" sz="1200" b="1" i="1" dirty="0">
                <a:latin typeface="Times New Roman"/>
                <a:ea typeface="Calibri"/>
              </a:rPr>
              <a:t>a prestazioni corrispettive</a:t>
            </a:r>
            <a:r>
              <a:rPr lang="it-IT" sz="1200" dirty="0">
                <a:latin typeface="Times New Roman"/>
                <a:ea typeface="Calibri"/>
              </a:rPr>
              <a:t>: da un lato, quella della banca di tenere a disposizione la somma e, dall’altro, quella dell’accreditato di corrispondere la provvigione, in caso di utilizzazione di interessi; è contratto </a:t>
            </a:r>
            <a:r>
              <a:rPr lang="it-IT" sz="1200" b="1" i="1" dirty="0">
                <a:latin typeface="Times New Roman"/>
                <a:ea typeface="Calibri"/>
              </a:rPr>
              <a:t>oneroso</a:t>
            </a:r>
            <a:r>
              <a:rPr lang="it-IT" sz="1200" b="1" dirty="0">
                <a:latin typeface="Times New Roman"/>
                <a:ea typeface="Calibri"/>
              </a:rPr>
              <a:t>,</a:t>
            </a:r>
            <a:r>
              <a:rPr lang="it-IT" sz="1200" dirty="0">
                <a:latin typeface="Times New Roman"/>
                <a:ea typeface="Calibri"/>
              </a:rPr>
              <a:t> e dunque la banca riceve un corrispettivo (provvigione e interessi) in cambio di ciò che resta (messa a disposizione della somma) e l’accreditato acquista un’utilità avente valore economico (disponibilità della somma) in cambio della sua prestazione; contratto </a:t>
            </a:r>
            <a:r>
              <a:rPr lang="it-IT" sz="1200" b="1" i="1" dirty="0">
                <a:latin typeface="Times New Roman"/>
                <a:ea typeface="Calibri"/>
              </a:rPr>
              <a:t>ad esecuzione continuata</a:t>
            </a:r>
            <a:r>
              <a:rPr lang="it-IT" sz="1200" b="1" dirty="0">
                <a:latin typeface="Times New Roman"/>
                <a:ea typeface="Calibri"/>
              </a:rPr>
              <a:t>,</a:t>
            </a:r>
            <a:r>
              <a:rPr lang="it-IT" sz="1200" dirty="0">
                <a:latin typeface="Times New Roman"/>
                <a:ea typeface="Calibri"/>
              </a:rPr>
              <a:t> essendo insito nella sua funzione il protrarsi dell’adempimento per una certa durata; può essere contratto a tempo determinato o indeterminato a seconda della volontà delle parti</a:t>
            </a:r>
            <a:r>
              <a:rPr lang="it-IT" sz="1200" dirty="0" smtClean="0">
                <a:latin typeface="Times New Roman"/>
                <a:ea typeface="Calibri"/>
              </a:rPr>
              <a:t>.</a:t>
            </a:r>
          </a:p>
          <a:p>
            <a:pPr algn="just">
              <a:spcAft>
                <a:spcPts val="0"/>
              </a:spcAft>
            </a:pPr>
            <a:r>
              <a:rPr lang="it-IT" sz="1200" b="1" dirty="0" smtClean="0">
                <a:latin typeface="Times New Roman"/>
                <a:ea typeface="Calibri"/>
              </a:rPr>
              <a:t>Tipologie</a:t>
            </a:r>
            <a:endParaRPr lang="it-IT" sz="1200" b="1" dirty="0">
              <a:latin typeface="Times New Roman"/>
              <a:ea typeface="Calibri"/>
            </a:endParaRPr>
          </a:p>
          <a:p>
            <a:pPr algn="just">
              <a:spcAft>
                <a:spcPts val="0"/>
              </a:spcAft>
            </a:pPr>
            <a:r>
              <a:rPr lang="it-IT" sz="1200" dirty="0">
                <a:latin typeface="Times New Roman"/>
                <a:ea typeface="Calibri"/>
              </a:rPr>
              <a:t>L’apertura di credito, inoltre, può essere </a:t>
            </a:r>
            <a:r>
              <a:rPr lang="it-IT" sz="1200" i="1" dirty="0">
                <a:latin typeface="Times New Roman"/>
                <a:ea typeface="Calibri"/>
              </a:rPr>
              <a:t>semplice</a:t>
            </a:r>
            <a:r>
              <a:rPr lang="it-IT" sz="1200" dirty="0">
                <a:latin typeface="Times New Roman"/>
                <a:ea typeface="Calibri"/>
              </a:rPr>
              <a:t> o </a:t>
            </a:r>
            <a:r>
              <a:rPr lang="it-IT" sz="1200" i="1" dirty="0">
                <a:latin typeface="Times New Roman"/>
                <a:ea typeface="Calibri"/>
              </a:rPr>
              <a:t>in conto corrente</a:t>
            </a:r>
            <a:r>
              <a:rPr lang="it-IT" sz="1200" dirty="0">
                <a:latin typeface="Times New Roman"/>
                <a:ea typeface="Calibri"/>
              </a:rPr>
              <a:t>: è semplice quando l’accreditato ha il diritto di utilizzare il credito una sola volta anche se con successivi prelevamenti parziali; l’apertura di credito, è in conto corrente quando l’accreditato ha il diritto di effettuare rimborsi totali o parziali delle somme prelevate e di utilizzare nuovamente il credito così ricostituito. Quest’ultima forma costituisce la regola. Infatti l’art.1843 cod. civ. dispone che se non è convenuto diversamente, l’accreditato può utilizzare in più volte il credito, secondo le forme d’uso e può con successivi versamenti ripristinare la sua disponibilità.</a:t>
            </a:r>
          </a:p>
          <a:p>
            <a:pPr algn="just">
              <a:spcAft>
                <a:spcPts val="0"/>
              </a:spcAft>
            </a:pPr>
            <a:r>
              <a:rPr lang="it-IT" sz="1200" dirty="0">
                <a:latin typeface="Times New Roman"/>
                <a:ea typeface="Calibri"/>
              </a:rPr>
              <a:t> </a:t>
            </a:r>
          </a:p>
          <a:p>
            <a:pPr algn="just"/>
            <a:endParaRPr lang="it-IT" sz="1200" dirty="0" smtClean="0">
              <a:solidFill>
                <a:srgbClr val="009DD9">
                  <a:lumMod val="60000"/>
                  <a:lumOff val="40000"/>
                </a:srgbClr>
              </a:solidFill>
              <a:latin typeface="Verdana"/>
            </a:endParaRPr>
          </a:p>
        </p:txBody>
      </p:sp>
      <p:sp>
        <p:nvSpPr>
          <p:cNvPr id="4" name="CasellaDiTesto 3"/>
          <p:cNvSpPr txBox="1"/>
          <p:nvPr/>
        </p:nvSpPr>
        <p:spPr>
          <a:xfrm>
            <a:off x="971600" y="747903"/>
            <a:ext cx="2808312" cy="58477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solidFill>
                  <a:prstClr val="white"/>
                </a:solidFill>
              </a:rPr>
              <a:t>CONTINUO</a:t>
            </a:r>
          </a:p>
          <a:p>
            <a:r>
              <a:rPr lang="it-IT" sz="1600" i="1" dirty="0" smtClean="0">
                <a:solidFill>
                  <a:prstClr val="white"/>
                </a:solidFill>
              </a:rPr>
              <a:t>APERTURA DI CREDITO</a:t>
            </a:r>
            <a:endParaRPr lang="it-IT" sz="900" dirty="0">
              <a:solidFill>
                <a:prstClr val="white"/>
              </a:solidFill>
            </a:endParaRPr>
          </a:p>
        </p:txBody>
      </p:sp>
    </p:spTree>
    <p:extLst>
      <p:ext uri="{BB962C8B-B14F-4D97-AF65-F5344CB8AC3E}">
        <p14:creationId xmlns:p14="http://schemas.microsoft.com/office/powerpoint/2010/main" val="3666945799"/>
      </p:ext>
    </p:extLst>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36065" y="1061464"/>
            <a:ext cx="7920880" cy="216982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just">
              <a:spcAft>
                <a:spcPts val="0"/>
              </a:spcAft>
            </a:pPr>
            <a:r>
              <a:rPr lang="it-IT" sz="1200" dirty="0">
                <a:latin typeface="Times New Roman"/>
                <a:ea typeface="Calibri"/>
              </a:rPr>
              <a:t> </a:t>
            </a:r>
          </a:p>
          <a:p>
            <a:pPr algn="just">
              <a:spcAft>
                <a:spcPts val="0"/>
              </a:spcAft>
            </a:pPr>
            <a:r>
              <a:rPr lang="it-IT" sz="1200" dirty="0">
                <a:latin typeface="Times New Roman"/>
                <a:ea typeface="Calibri"/>
              </a:rPr>
              <a:t>L’apertura di credito in conto corrente è disciplinata dalle disposizioni che regolano le operazioni bancarie in conto corrente</a:t>
            </a:r>
            <a:r>
              <a:rPr lang="it-IT" sz="1200" dirty="0" smtClean="0">
                <a:latin typeface="Times New Roman"/>
                <a:ea typeface="Calibri"/>
              </a:rPr>
              <a:t>.</a:t>
            </a:r>
          </a:p>
          <a:p>
            <a:pPr algn="just">
              <a:spcAft>
                <a:spcPts val="0"/>
              </a:spcAft>
            </a:pPr>
            <a:endParaRPr lang="it-IT" sz="1200" dirty="0" smtClean="0">
              <a:latin typeface="Times New Roman"/>
              <a:ea typeface="Calibri"/>
            </a:endParaRPr>
          </a:p>
          <a:p>
            <a:pPr algn="just">
              <a:spcAft>
                <a:spcPts val="0"/>
              </a:spcAft>
            </a:pPr>
            <a:r>
              <a:rPr lang="it-IT" sz="1200" b="1" i="1" dirty="0" smtClean="0">
                <a:latin typeface="Times New Roman"/>
                <a:ea typeface="Calibri"/>
              </a:rPr>
              <a:t>Recesso</a:t>
            </a:r>
            <a:endParaRPr lang="it-IT" sz="1200" b="1" i="1" dirty="0">
              <a:latin typeface="Times New Roman"/>
              <a:ea typeface="Calibri"/>
            </a:endParaRPr>
          </a:p>
          <a:p>
            <a:pPr algn="just">
              <a:spcAft>
                <a:spcPts val="0"/>
              </a:spcAft>
            </a:pPr>
            <a:r>
              <a:rPr lang="it-IT" sz="1200" dirty="0">
                <a:latin typeface="Times New Roman"/>
                <a:ea typeface="Calibri"/>
              </a:rPr>
              <a:t>Per quanto riguarda il recesso dal contratto, bisogna distinguere se l’apertura di credito è a scadenza o senza; in quest’ultimo caso la banca non può recedere dal contratto prima della scadenza, salvo giusta causa (art. 1845, comma 1, cod. civ.).</a:t>
            </a:r>
          </a:p>
          <a:p>
            <a:pPr algn="just">
              <a:spcAft>
                <a:spcPts val="0"/>
              </a:spcAft>
            </a:pPr>
            <a:r>
              <a:rPr lang="it-IT" sz="1200" dirty="0">
                <a:latin typeface="Times New Roman"/>
                <a:ea typeface="Calibri"/>
              </a:rPr>
              <a:t>Il recesso della banca comporta la revoca del fido ed altre conseguenze, in particolare: il divieto di ulteriore utilizzazione del conto e l’ordine di rientro, cioè di restituzione delle somme utilizzate, degli interessi e delle spese bancarie.</a:t>
            </a:r>
          </a:p>
          <a:p>
            <a:pPr algn="just"/>
            <a:endParaRPr lang="it-IT" sz="1200" dirty="0" smtClean="0">
              <a:solidFill>
                <a:srgbClr val="009DD9">
                  <a:lumMod val="60000"/>
                  <a:lumOff val="40000"/>
                </a:srgbClr>
              </a:solidFill>
              <a:latin typeface="Verdana"/>
            </a:endParaRPr>
          </a:p>
        </p:txBody>
      </p:sp>
      <p:sp>
        <p:nvSpPr>
          <p:cNvPr id="4" name="CasellaDiTesto 3"/>
          <p:cNvSpPr txBox="1"/>
          <p:nvPr/>
        </p:nvSpPr>
        <p:spPr>
          <a:xfrm>
            <a:off x="971600" y="747903"/>
            <a:ext cx="2808312" cy="58477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solidFill>
                  <a:prstClr val="white"/>
                </a:solidFill>
              </a:rPr>
              <a:t>CONTINUO</a:t>
            </a:r>
          </a:p>
          <a:p>
            <a:r>
              <a:rPr lang="it-IT" sz="1600" i="1" dirty="0" smtClean="0">
                <a:solidFill>
                  <a:prstClr val="white"/>
                </a:solidFill>
              </a:rPr>
              <a:t>APERTURA DI CREDITO</a:t>
            </a:r>
            <a:endParaRPr lang="it-IT" sz="900" dirty="0">
              <a:solidFill>
                <a:prstClr val="white"/>
              </a:solidFill>
            </a:endParaRPr>
          </a:p>
        </p:txBody>
      </p:sp>
    </p:spTree>
    <p:extLst>
      <p:ext uri="{BB962C8B-B14F-4D97-AF65-F5344CB8AC3E}">
        <p14:creationId xmlns:p14="http://schemas.microsoft.com/office/powerpoint/2010/main" val="4103952141"/>
      </p:ext>
    </p:extLst>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36065" y="1061464"/>
            <a:ext cx="7920880" cy="290848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just">
              <a:spcAft>
                <a:spcPts val="0"/>
              </a:spcAft>
            </a:pPr>
            <a:r>
              <a:rPr lang="it-IT" sz="1200" dirty="0">
                <a:latin typeface="Times New Roman"/>
                <a:ea typeface="Calibri"/>
              </a:rPr>
              <a:t> </a:t>
            </a:r>
          </a:p>
          <a:p>
            <a:pPr algn="just">
              <a:spcAft>
                <a:spcPts val="0"/>
              </a:spcAft>
            </a:pPr>
            <a:r>
              <a:rPr lang="it-IT" sz="1200" dirty="0">
                <a:latin typeface="Times New Roman"/>
                <a:ea typeface="Calibri"/>
              </a:rPr>
              <a:t>Può essere pattuito lo </a:t>
            </a:r>
            <a:r>
              <a:rPr lang="it-IT" sz="1200" b="1" u="sng" dirty="0" err="1">
                <a:latin typeface="Times New Roman"/>
                <a:ea typeface="Calibri"/>
              </a:rPr>
              <a:t>ius</a:t>
            </a:r>
            <a:r>
              <a:rPr lang="it-IT" sz="1200" b="1" u="sng" dirty="0">
                <a:latin typeface="Times New Roman"/>
                <a:ea typeface="Calibri"/>
              </a:rPr>
              <a:t> </a:t>
            </a:r>
            <a:r>
              <a:rPr lang="it-IT" sz="1200" b="1" u="sng" dirty="0" err="1">
                <a:latin typeface="Times New Roman"/>
                <a:ea typeface="Calibri"/>
              </a:rPr>
              <a:t>variandi</a:t>
            </a:r>
            <a:r>
              <a:rPr lang="it-IT" sz="1200" dirty="0">
                <a:latin typeface="Times New Roman"/>
                <a:ea typeface="Calibri"/>
              </a:rPr>
              <a:t>, cioè la facoltà della banca di modificare unilateralmente le condizioni contrattuali, solamente a condizione che la modifica sia  sorretta da giustificato motivo.</a:t>
            </a:r>
          </a:p>
          <a:p>
            <a:pPr algn="just">
              <a:spcAft>
                <a:spcPts val="0"/>
              </a:spcAft>
            </a:pPr>
            <a:r>
              <a:rPr lang="it-IT" sz="1200" dirty="0">
                <a:latin typeface="Times New Roman"/>
                <a:ea typeface="Calibri"/>
              </a:rPr>
              <a:t>- se contratto a tempo DETERMINATO:  la modifica non può riguardare i tassi di interesse quando il cliente è consumatore o </a:t>
            </a:r>
            <a:r>
              <a:rPr lang="it-IT" sz="1200" dirty="0" err="1">
                <a:latin typeface="Times New Roman"/>
                <a:ea typeface="Calibri"/>
              </a:rPr>
              <a:t>microimpresa</a:t>
            </a:r>
            <a:r>
              <a:rPr lang="it-IT" sz="1200" dirty="0">
                <a:latin typeface="Times New Roman"/>
                <a:ea typeface="Calibri"/>
              </a:rPr>
              <a:t>. In ogni caso, la modifica deve riguardare specifici eventi e condizioni (no generica) e le variazioni di interesse in previsione o in conseguenza di decisioni di politica monetaria (es variazione tasso di sconto BCE) devono riguardare contestualmente sia i tassi debitori che creditori, e vanno applicate senza pregiudizio per il cliente. Le variazioni vanno comunicate con preavviso di almeno 2 mesi, durante i quali il cliente può recedere senza spese, ottenendo in sede di liquidazione del rapporto l’applicazione delle condizioni precedentemente praticate (118TUB).</a:t>
            </a:r>
          </a:p>
          <a:p>
            <a:pPr algn="just">
              <a:spcAft>
                <a:spcPts val="0"/>
              </a:spcAft>
            </a:pPr>
            <a:r>
              <a:rPr lang="it-IT" sz="1200" dirty="0">
                <a:latin typeface="Times New Roman"/>
                <a:ea typeface="Calibri"/>
              </a:rPr>
              <a:t>- se contratto a tempo INDETERMINATO (es. c/c bancario): 120 bis TUB il cliente ha facoltà di recedere in ogni momento senza penalità o spese di chiusura.</a:t>
            </a:r>
          </a:p>
          <a:p>
            <a:pPr algn="just">
              <a:spcAft>
                <a:spcPts val="0"/>
              </a:spcAft>
            </a:pPr>
            <a:r>
              <a:rPr lang="it-IT" sz="1200" dirty="0">
                <a:latin typeface="Times New Roman"/>
                <a:ea typeface="Calibri"/>
              </a:rPr>
              <a:t> </a:t>
            </a:r>
          </a:p>
          <a:p>
            <a:pPr algn="just"/>
            <a:endParaRPr lang="it-IT" sz="1200" dirty="0" smtClean="0">
              <a:solidFill>
                <a:srgbClr val="009DD9">
                  <a:lumMod val="60000"/>
                  <a:lumOff val="40000"/>
                </a:srgbClr>
              </a:solidFill>
              <a:latin typeface="Verdana"/>
            </a:endParaRPr>
          </a:p>
        </p:txBody>
      </p:sp>
      <p:sp>
        <p:nvSpPr>
          <p:cNvPr id="4" name="CasellaDiTesto 3"/>
          <p:cNvSpPr txBox="1"/>
          <p:nvPr/>
        </p:nvSpPr>
        <p:spPr>
          <a:xfrm>
            <a:off x="971600" y="747903"/>
            <a:ext cx="2808312" cy="338554"/>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err="1" smtClean="0">
                <a:solidFill>
                  <a:prstClr val="white"/>
                </a:solidFill>
              </a:rPr>
              <a:t>Ius</a:t>
            </a:r>
            <a:r>
              <a:rPr lang="it-IT" sz="1600" i="1" dirty="0" smtClean="0">
                <a:solidFill>
                  <a:prstClr val="white"/>
                </a:solidFill>
              </a:rPr>
              <a:t> </a:t>
            </a:r>
            <a:r>
              <a:rPr lang="it-IT" sz="1600" i="1" dirty="0" err="1" smtClean="0">
                <a:solidFill>
                  <a:prstClr val="white"/>
                </a:solidFill>
              </a:rPr>
              <a:t>variandi</a:t>
            </a:r>
            <a:endParaRPr lang="it-IT" sz="900" dirty="0">
              <a:solidFill>
                <a:prstClr val="white"/>
              </a:solidFill>
            </a:endParaRPr>
          </a:p>
        </p:txBody>
      </p:sp>
    </p:spTree>
    <p:extLst>
      <p:ext uri="{BB962C8B-B14F-4D97-AF65-F5344CB8AC3E}">
        <p14:creationId xmlns:p14="http://schemas.microsoft.com/office/powerpoint/2010/main" val="1998118333"/>
      </p:ext>
    </p:extLst>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228" y="1059582"/>
            <a:ext cx="7920880" cy="387285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200" b="1" dirty="0" smtClean="0">
              <a:solidFill>
                <a:schemeClr val="accent2">
                  <a:lumMod val="60000"/>
                  <a:lumOff val="40000"/>
                </a:schemeClr>
              </a:solidFill>
              <a:latin typeface="Verdana"/>
            </a:endParaRPr>
          </a:p>
          <a:p>
            <a:pPr algn="ctr"/>
            <a:endParaRPr lang="it-IT" sz="1200" b="1" dirty="0" smtClean="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algn="ctr"/>
            <a:r>
              <a:rPr lang="it-IT" sz="1200" b="1" dirty="0" smtClean="0">
                <a:solidFill>
                  <a:schemeClr val="accent2">
                    <a:lumMod val="60000"/>
                    <a:lumOff val="40000"/>
                  </a:schemeClr>
                </a:solidFill>
                <a:latin typeface="Verdana"/>
              </a:rPr>
              <a:t>Descrizione del fatto</a:t>
            </a:r>
          </a:p>
          <a:p>
            <a:pPr algn="just">
              <a:spcAft>
                <a:spcPts val="1000"/>
              </a:spcAft>
            </a:pPr>
            <a:r>
              <a:rPr lang="it-IT" sz="1200" dirty="0" smtClean="0">
                <a:latin typeface="Times New Roman"/>
                <a:ea typeface="Calibri"/>
              </a:rPr>
              <a:t>I </a:t>
            </a:r>
            <a:r>
              <a:rPr lang="it-IT" sz="1200" dirty="0">
                <a:latin typeface="Times New Roman"/>
                <a:ea typeface="Calibri"/>
              </a:rPr>
              <a:t>coniugi Tizio e Caia si rivolgono alla banca Beta, chiedendo una concessione di credito, senza menzionare la circostanza che Tizio è stato recentemente dichiarato fallito. La banca viene convenuta in giudizio dalla curatela fallimentare per la dichiarazione di inefficacia, ai sensi dell’art. 44 LF, dei pagamenti eseguiti da Tizio in relazione al prestito, e viene condannata al pagamento della somma di € 50.000 in favore del fallimento.</a:t>
            </a:r>
          </a:p>
          <a:p>
            <a:pPr algn="just">
              <a:spcAft>
                <a:spcPts val="1000"/>
              </a:spcAft>
            </a:pPr>
            <a:r>
              <a:rPr lang="it-IT" sz="1200" dirty="0">
                <a:latin typeface="Times New Roman"/>
                <a:ea typeface="Calibri"/>
              </a:rPr>
              <a:t>La banca promuove azione di risarcimento dei danni nei confronti di caia, che ha sottaciuto la situazione in cui versava il coniuge, beneficiario, al pari di Caia, del prestito.</a:t>
            </a:r>
          </a:p>
          <a:p>
            <a:pPr algn="just">
              <a:spcAft>
                <a:spcPts val="1000"/>
              </a:spcAft>
            </a:pPr>
            <a:r>
              <a:rPr lang="it-IT" sz="1200" dirty="0">
                <a:latin typeface="Times New Roman"/>
                <a:ea typeface="Calibri"/>
              </a:rPr>
              <a:t>Esprimere un parere sulla fondatezza dell’azione risarcitoria.</a:t>
            </a:r>
          </a:p>
          <a:p>
            <a:pPr algn="just">
              <a:spcAft>
                <a:spcPts val="1000"/>
              </a:spcAft>
            </a:pPr>
            <a:r>
              <a:rPr lang="it-IT" sz="1200" b="1" dirty="0">
                <a:latin typeface="Times New Roman"/>
                <a:ea typeface="Calibri"/>
              </a:rPr>
              <a:t>A.)BREVE </a:t>
            </a:r>
            <a:r>
              <a:rPr lang="it-IT" sz="1200" b="1" dirty="0" smtClean="0">
                <a:latin typeface="Times New Roman"/>
                <a:ea typeface="Calibri"/>
              </a:rPr>
              <a:t>riepilogo </a:t>
            </a:r>
            <a:r>
              <a:rPr lang="it-IT" sz="1200" b="1" dirty="0">
                <a:latin typeface="Times New Roman"/>
                <a:ea typeface="Calibri"/>
              </a:rPr>
              <a:t>DEL FATTO: </a:t>
            </a:r>
            <a:endParaRPr lang="it-IT" sz="1200" dirty="0">
              <a:latin typeface="Times New Roman"/>
              <a:ea typeface="Calibri"/>
            </a:endParaRPr>
          </a:p>
          <a:p>
            <a:pPr algn="just">
              <a:spcAft>
                <a:spcPts val="1000"/>
              </a:spcAft>
            </a:pPr>
            <a:r>
              <a:rPr lang="it-IT" sz="1200" dirty="0">
                <a:latin typeface="Times New Roman"/>
                <a:ea typeface="Calibri"/>
              </a:rPr>
              <a:t>la fattispecie oggetto del presente parere riguarda la valutazione della fondatezza di un’azione risarcitoria intrapresa dalla Banca nei confronti della sig.ra caia, che, omettendo di comunicare lo stato di fallito del coniuge Tizio, ha chiesto ed ottenuto insieme a questo la concessione di un prestito. La Banca infatti….</a:t>
            </a:r>
            <a:r>
              <a:rPr lang="it-IT" sz="1200" dirty="0" err="1">
                <a:latin typeface="Times New Roman"/>
                <a:ea typeface="Calibri"/>
              </a:rPr>
              <a:t>etc</a:t>
            </a:r>
            <a:r>
              <a:rPr lang="it-IT" sz="1200" dirty="0">
                <a:latin typeface="Times New Roman"/>
                <a:ea typeface="Calibri"/>
              </a:rPr>
              <a:t>…</a:t>
            </a:r>
          </a:p>
          <a:p>
            <a:pPr algn="ctr"/>
            <a:endParaRPr lang="it-IT" sz="1200" b="1" dirty="0" smtClean="0">
              <a:solidFill>
                <a:schemeClr val="accent2">
                  <a:lumMod val="60000"/>
                  <a:lumOff val="40000"/>
                </a:schemeClr>
              </a:solidFill>
              <a:latin typeface="Verdana"/>
            </a:endParaRPr>
          </a:p>
        </p:txBody>
      </p:sp>
      <p:sp>
        <p:nvSpPr>
          <p:cNvPr id="4" name="CasellaDiTesto 3"/>
          <p:cNvSpPr txBox="1"/>
          <p:nvPr/>
        </p:nvSpPr>
        <p:spPr>
          <a:xfrm>
            <a:off x="1043608" y="877094"/>
            <a:ext cx="2016224" cy="738664"/>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endParaRPr lang="it-IT" sz="900" dirty="0" smtClean="0">
              <a:solidFill>
                <a:srgbClr val="494949"/>
              </a:solidFill>
              <a:latin typeface="arial"/>
            </a:endParaRPr>
          </a:p>
          <a:p>
            <a:r>
              <a:rPr lang="it-IT" sz="1100" b="1" dirty="0" smtClean="0">
                <a:solidFill>
                  <a:srgbClr val="494949"/>
                </a:solidFill>
                <a:latin typeface="arial"/>
              </a:rPr>
              <a:t>CASO ESEMPLIFICATIVO</a:t>
            </a:r>
          </a:p>
          <a:p>
            <a:endParaRPr lang="it-IT" sz="1100" b="1" dirty="0" smtClean="0">
              <a:solidFill>
                <a:srgbClr val="494949"/>
              </a:solidFill>
              <a:latin typeface="arial"/>
            </a:endParaRPr>
          </a:p>
          <a:p>
            <a:r>
              <a:rPr lang="it-IT" sz="1100" b="1" dirty="0" smtClean="0">
                <a:solidFill>
                  <a:srgbClr val="494949"/>
                </a:solidFill>
                <a:latin typeface="arial"/>
              </a:rPr>
              <a:t>ESERCITAZIONE</a:t>
            </a:r>
            <a:endParaRPr lang="it-IT" sz="1100" b="1" dirty="0"/>
          </a:p>
        </p:txBody>
      </p:sp>
      <p:sp>
        <p:nvSpPr>
          <p:cNvPr id="5" name="CasellaDiTesto 4"/>
          <p:cNvSpPr txBox="1"/>
          <p:nvPr/>
        </p:nvSpPr>
        <p:spPr>
          <a:xfrm>
            <a:off x="6300192" y="915566"/>
            <a:ext cx="2160240" cy="1015663"/>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just"/>
            <a:r>
              <a:rPr lang="it-IT" sz="1000" dirty="0" smtClean="0">
                <a:solidFill>
                  <a:srgbClr val="494949"/>
                </a:solidFill>
                <a:latin typeface="arial"/>
              </a:rPr>
              <a:t>AI CONTRATTI BANCARI SI APPLICANO I PRINCIPI DELL’ORDINAMENTO DI CUI AL CC SE - INDEROGABILI O -SE NON ESPRESSAMENTE DEROGATI DAL TUB</a:t>
            </a:r>
            <a:endParaRPr lang="it-IT" sz="1000" dirty="0"/>
          </a:p>
        </p:txBody>
      </p:sp>
    </p:spTree>
    <p:extLst>
      <p:ext uri="{BB962C8B-B14F-4D97-AF65-F5344CB8AC3E}">
        <p14:creationId xmlns:p14="http://schemas.microsoft.com/office/powerpoint/2010/main" val="809890620"/>
      </p:ext>
    </p:extLst>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228" y="1059582"/>
            <a:ext cx="7920880" cy="369844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200" b="1" dirty="0" smtClean="0">
              <a:solidFill>
                <a:schemeClr val="accent2">
                  <a:lumMod val="60000"/>
                  <a:lumOff val="40000"/>
                </a:schemeClr>
              </a:solidFill>
              <a:latin typeface="Verdana"/>
            </a:endParaRPr>
          </a:p>
          <a:p>
            <a:pPr algn="ctr"/>
            <a:endParaRPr lang="it-IT" sz="1200" b="1" dirty="0" smtClean="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marL="90170" algn="just">
              <a:spcAft>
                <a:spcPts val="1000"/>
              </a:spcAft>
            </a:pPr>
            <a:r>
              <a:rPr lang="it-IT" sz="1200" dirty="0" smtClean="0">
                <a:latin typeface="Times New Roman"/>
                <a:ea typeface="Calibri"/>
              </a:rPr>
              <a:t>Ai </a:t>
            </a:r>
            <a:r>
              <a:rPr lang="it-IT" sz="1200" dirty="0">
                <a:latin typeface="Times New Roman"/>
                <a:ea typeface="Calibri"/>
              </a:rPr>
              <a:t>fini della soluzione del caso concreto occorre preliminarmente prendere in considerazione le seguenti norme:</a:t>
            </a:r>
          </a:p>
          <a:p>
            <a:pPr marL="90170" algn="just">
              <a:spcAft>
                <a:spcPts val="1000"/>
              </a:spcAft>
            </a:pPr>
            <a:r>
              <a:rPr lang="it-IT" sz="1000" dirty="0">
                <a:latin typeface="Times New Roman"/>
                <a:ea typeface="Calibri"/>
              </a:rPr>
              <a:t>art 1813 cc (mutuo)</a:t>
            </a:r>
          </a:p>
          <a:p>
            <a:pPr marL="90170" algn="just">
              <a:spcAft>
                <a:spcPts val="1000"/>
              </a:spcAft>
            </a:pPr>
            <a:r>
              <a:rPr lang="it-IT" sz="1000" dirty="0">
                <a:latin typeface="Times New Roman"/>
                <a:ea typeface="Calibri"/>
              </a:rPr>
              <a:t>art. 1337 cc (buona fede precontrattuale)</a:t>
            </a:r>
          </a:p>
          <a:p>
            <a:pPr marL="90170" algn="just">
              <a:spcAft>
                <a:spcPts val="1000"/>
              </a:spcAft>
            </a:pPr>
            <a:r>
              <a:rPr lang="it-IT" sz="1000" dirty="0">
                <a:latin typeface="Times New Roman"/>
                <a:ea typeface="Calibri"/>
              </a:rPr>
              <a:t>art. 44 LF (inefficacia atti e pagamenti del fallito nei confronti dei creditori)</a:t>
            </a:r>
          </a:p>
          <a:p>
            <a:pPr marL="90170" algn="just">
              <a:spcAft>
                <a:spcPts val="1000"/>
              </a:spcAft>
            </a:pPr>
            <a:r>
              <a:rPr lang="it-IT" sz="1000" dirty="0">
                <a:latin typeface="Times New Roman"/>
                <a:ea typeface="Calibri"/>
              </a:rPr>
              <a:t>art. 1439 cc (dolo contrattuale)</a:t>
            </a:r>
          </a:p>
          <a:p>
            <a:pPr marL="90170" algn="just">
              <a:spcAft>
                <a:spcPts val="1000"/>
              </a:spcAft>
            </a:pPr>
            <a:r>
              <a:rPr lang="it-IT" sz="1000" dirty="0">
                <a:latin typeface="Times New Roman"/>
                <a:ea typeface="Calibri"/>
              </a:rPr>
              <a:t>art. 2043 cc (illecito extracontrattuale</a:t>
            </a:r>
            <a:r>
              <a:rPr lang="it-IT" sz="1000" dirty="0" smtClean="0">
                <a:latin typeface="Times New Roman"/>
                <a:ea typeface="Calibri"/>
              </a:rPr>
              <a:t>)</a:t>
            </a:r>
            <a:r>
              <a:rPr lang="it-IT" sz="1000" dirty="0">
                <a:latin typeface="Times New Roman"/>
                <a:ea typeface="Calibri"/>
              </a:rPr>
              <a:t> </a:t>
            </a:r>
            <a:endParaRPr lang="it-IT" sz="1000" dirty="0" smtClean="0">
              <a:latin typeface="Times New Roman"/>
              <a:ea typeface="Calibri"/>
            </a:endParaRPr>
          </a:p>
          <a:p>
            <a:pPr marL="90170" algn="just">
              <a:spcAft>
                <a:spcPts val="1000"/>
              </a:spcAft>
            </a:pPr>
            <a:r>
              <a:rPr lang="it-IT" sz="1100" dirty="0" smtClean="0">
                <a:latin typeface="Times New Roman"/>
                <a:ea typeface="Calibri"/>
              </a:rPr>
              <a:t>Art</a:t>
            </a:r>
            <a:r>
              <a:rPr lang="it-IT" sz="1100" dirty="0">
                <a:latin typeface="Times New Roman"/>
                <a:ea typeface="Calibri"/>
              </a:rPr>
              <a:t>. 1813 cc, contratto di mutuo, contratto di natura reale e con funzione di prestito, con il  quale una parte consegna all’altra una determinata quantità di cose fungibili – nel nostro caso denaro – e l’altra si obbliga a restituire non già le stesse cose ma cose identiche a quelle ricevute per specie e qualità. Il contratto si presume oneroso, nel senso che il mutuatario, salvo diverso accordo, dovrà corrispondere al mutuante gli interessi legali o convenzionali, pena la risoluzione del contratto.</a:t>
            </a:r>
          </a:p>
          <a:p>
            <a:pPr marL="90170" algn="just">
              <a:spcAft>
                <a:spcPts val="1000"/>
              </a:spcAft>
            </a:pPr>
            <a:r>
              <a:rPr lang="it-IT" sz="1100" dirty="0">
                <a:latin typeface="Times New Roman"/>
                <a:ea typeface="Calibri"/>
              </a:rPr>
              <a:t>Esaminando i reciproci obblighi contrattuali, occorre menzionare in primo luogo l’obbligo del mutuante di consegnare la cosa priva di vizi e nel fare acquistare la proprietà al mutuatario. Il mutuante è inoltre tenuto alla garanzia per i vizi della cosa e per l’evizione</a:t>
            </a:r>
            <a:r>
              <a:rPr lang="it-IT" sz="1100" dirty="0" smtClean="0">
                <a:latin typeface="Times New Roman"/>
                <a:ea typeface="Calibri"/>
              </a:rPr>
              <a:t>.</a:t>
            </a:r>
            <a:endParaRPr lang="it-IT" sz="1100" b="1" dirty="0" smtClean="0">
              <a:solidFill>
                <a:schemeClr val="accent2">
                  <a:lumMod val="60000"/>
                  <a:lumOff val="40000"/>
                </a:schemeClr>
              </a:solidFill>
              <a:latin typeface="Verdana"/>
            </a:endParaRPr>
          </a:p>
        </p:txBody>
      </p:sp>
      <p:sp>
        <p:nvSpPr>
          <p:cNvPr id="4" name="CasellaDiTesto 3"/>
          <p:cNvSpPr txBox="1"/>
          <p:nvPr/>
        </p:nvSpPr>
        <p:spPr>
          <a:xfrm>
            <a:off x="1043608" y="877094"/>
            <a:ext cx="2016224" cy="92333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900" dirty="0" smtClean="0">
                <a:solidFill>
                  <a:srgbClr val="494949"/>
                </a:solidFill>
                <a:latin typeface="arial"/>
              </a:rPr>
              <a:t>(continuo)</a:t>
            </a:r>
          </a:p>
          <a:p>
            <a:r>
              <a:rPr lang="it-IT" sz="900" dirty="0">
                <a:solidFill>
                  <a:srgbClr val="494949"/>
                </a:solidFill>
                <a:latin typeface="arial"/>
              </a:rPr>
              <a:t> </a:t>
            </a:r>
            <a:r>
              <a:rPr lang="it-IT" sz="900" dirty="0" smtClean="0">
                <a:solidFill>
                  <a:srgbClr val="494949"/>
                </a:solidFill>
                <a:latin typeface="arial"/>
              </a:rPr>
              <a:t>CASO ESEMPLIFICATIVO</a:t>
            </a:r>
          </a:p>
          <a:p>
            <a:endParaRPr lang="it-IT" sz="900" dirty="0" smtClean="0">
              <a:solidFill>
                <a:srgbClr val="494949"/>
              </a:solidFill>
              <a:latin typeface="arial"/>
            </a:endParaRPr>
          </a:p>
          <a:p>
            <a:r>
              <a:rPr lang="it-IT" sz="900" dirty="0" smtClean="0">
                <a:solidFill>
                  <a:srgbClr val="494949"/>
                </a:solidFill>
                <a:latin typeface="arial"/>
              </a:rPr>
              <a:t>ESERCITAZIONE</a:t>
            </a:r>
          </a:p>
          <a:p>
            <a:r>
              <a:rPr lang="it-IT" sz="900" b="1" dirty="0" smtClean="0">
                <a:latin typeface="Times New Roman"/>
                <a:ea typeface="Calibri"/>
              </a:rPr>
              <a:t>B</a:t>
            </a:r>
            <a:r>
              <a:rPr lang="it-IT" sz="900" b="1" dirty="0">
                <a:latin typeface="Times New Roman"/>
                <a:ea typeface="Calibri"/>
              </a:rPr>
              <a:t>.)INQUADRAMENTO GIURIDICO DEL </a:t>
            </a:r>
            <a:r>
              <a:rPr lang="it-IT" sz="900" b="1" dirty="0" smtClean="0">
                <a:latin typeface="Times New Roman"/>
                <a:ea typeface="Calibri"/>
              </a:rPr>
              <a:t>FATTO</a:t>
            </a:r>
            <a:endParaRPr lang="it-IT" sz="900" dirty="0"/>
          </a:p>
        </p:txBody>
      </p:sp>
    </p:spTree>
    <p:extLst>
      <p:ext uri="{BB962C8B-B14F-4D97-AF65-F5344CB8AC3E}">
        <p14:creationId xmlns:p14="http://schemas.microsoft.com/office/powerpoint/2010/main" val="373025705"/>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90872" y="339502"/>
            <a:ext cx="7509520" cy="648072"/>
          </a:xfrm>
        </p:spPr>
        <p:style>
          <a:lnRef idx="1">
            <a:schemeClr val="accent4"/>
          </a:lnRef>
          <a:fillRef idx="2">
            <a:schemeClr val="accent4"/>
          </a:fillRef>
          <a:effectRef idx="1">
            <a:schemeClr val="accent4"/>
          </a:effectRef>
          <a:fontRef idx="minor">
            <a:schemeClr val="dk1"/>
          </a:fontRef>
        </p:style>
        <p:txBody>
          <a:bodyPr>
            <a:normAutofit/>
          </a:bodyPr>
          <a:lstStyle/>
          <a:p>
            <a:pPr algn="ctr" fontAlgn="auto">
              <a:spcAft>
                <a:spcPts val="0"/>
              </a:spcAft>
              <a:defRPr/>
            </a:pPr>
            <a:r>
              <a:rPr lang="it-IT" sz="3100" dirty="0" smtClean="0">
                <a:solidFill>
                  <a:schemeClr val="accent1">
                    <a:lumMod val="75000"/>
                  </a:schemeClr>
                </a:solidFill>
              </a:rPr>
              <a:t>Riserva di attività (artt. 10 e 11 c. 2 TUB)</a:t>
            </a:r>
            <a:endParaRPr lang="it-IT" sz="3600" dirty="0" smtClean="0">
              <a:solidFill>
                <a:schemeClr val="accent1">
                  <a:lumMod val="75000"/>
                </a:schemeClr>
              </a:solidFill>
            </a:endParaRPr>
          </a:p>
        </p:txBody>
      </p:sp>
      <p:sp>
        <p:nvSpPr>
          <p:cNvPr id="5123" name="Rectangle 3"/>
          <p:cNvSpPr>
            <a:spLocks noGrp="1" noChangeArrowheads="1"/>
          </p:cNvSpPr>
          <p:nvPr>
            <p:ph idx="1"/>
          </p:nvPr>
        </p:nvSpPr>
        <p:spPr>
          <a:xfrm>
            <a:off x="395536" y="1131590"/>
            <a:ext cx="7705551" cy="3168350"/>
          </a:xfrm>
          <a:solidFill>
            <a:schemeClr val="accent3">
              <a:lumMod val="20000"/>
              <a:lumOff val="80000"/>
            </a:schemeClr>
          </a:solidFill>
        </p:spPr>
        <p:txBody>
          <a:bodyPr>
            <a:normAutofit fontScale="77500" lnSpcReduction="20000"/>
          </a:bodyPr>
          <a:lstStyle/>
          <a:p>
            <a:pPr marL="0" indent="0" fontAlgn="auto">
              <a:spcAft>
                <a:spcPts val="0"/>
              </a:spcAft>
              <a:buFontTx/>
              <a:buNone/>
              <a:defRPr/>
            </a:pPr>
            <a:endParaRPr lang="it-IT" sz="1600" b="1" dirty="0" smtClean="0"/>
          </a:p>
          <a:p>
            <a:pPr marL="255588" lvl="1" indent="0" algn="just" fontAlgn="auto">
              <a:spcAft>
                <a:spcPts val="0"/>
              </a:spcAft>
              <a:buSzPct val="100000"/>
              <a:buNone/>
              <a:defRPr/>
            </a:pPr>
            <a:r>
              <a:rPr lang="it-IT" sz="1600" dirty="0" smtClean="0">
                <a:solidFill>
                  <a:schemeClr val="bg2">
                    <a:lumMod val="50000"/>
                  </a:schemeClr>
                </a:solidFill>
              </a:rPr>
              <a:t>Sono riservate alle banche </a:t>
            </a:r>
            <a:r>
              <a:rPr lang="it-IT" sz="1600" dirty="0" smtClean="0"/>
              <a:t>(pena: sanzioni penali art 130 TUB):</a:t>
            </a:r>
          </a:p>
          <a:p>
            <a:pPr marL="255588" lvl="1" indent="0" algn="just" fontAlgn="auto">
              <a:spcAft>
                <a:spcPts val="0"/>
              </a:spcAft>
              <a:buSzPct val="100000"/>
              <a:buNone/>
              <a:defRPr/>
            </a:pPr>
            <a:endParaRPr lang="it-IT" sz="1600" b="1" dirty="0" smtClean="0"/>
          </a:p>
          <a:p>
            <a:pPr marL="255588" lvl="1" indent="266700" algn="just" fontAlgn="auto">
              <a:spcAft>
                <a:spcPts val="0"/>
              </a:spcAft>
              <a:buSzPct val="100000"/>
              <a:buFont typeface="Wingdings 3"/>
              <a:buChar char=""/>
              <a:defRPr/>
            </a:pPr>
            <a:r>
              <a:rPr lang="it-IT" sz="1600" dirty="0" smtClean="0">
                <a:solidFill>
                  <a:schemeClr val="bg2">
                    <a:lumMod val="50000"/>
                  </a:schemeClr>
                </a:solidFill>
              </a:rPr>
              <a:t>la raccolta del risparmio tra il pubblico</a:t>
            </a:r>
            <a:r>
              <a:rPr lang="it-IT" sz="1600" dirty="0" smtClean="0"/>
              <a:t>, ad eccezione dei casi ex c. 4 art. 11 TUB, ai sensi del quale è consentita a: </a:t>
            </a:r>
            <a:r>
              <a:rPr lang="it-IT" sz="1600" i="1" dirty="0" smtClean="0"/>
              <a:t>a) Stati comunitari, organismi internazionali ai quali aderiscono Stati UE o enti pubblici territoriali ai quali è consentita la raccolta in base agli ordinamenti degli Stati UE di appartenenza; b) Stati extra UE e soggetti esteri abilitati da speciali disposizioni di diritto italiano; c) le società per la raccolta effettuata ai sensi del codice civile (ex art 2412 cc e 2483 cc) ; d) altre ipotesi di raccolta espressamente consentite dalla legge, nel rispetto del principio di tutela del risparmio (es. enti che svolgono attività assicurativa o finanziaria per la raccolta specificamente consentita dalla legge, società per la cartolarizzazione dei crediti ai sensi della l. 130/1999, le cambiali finanziarie di cui alla l. 43/1994 e i cd. mini-bond emessi da </a:t>
            </a:r>
            <a:r>
              <a:rPr lang="it-IT" sz="1600" i="1" dirty="0" err="1" smtClean="0"/>
              <a:t>pmi</a:t>
            </a:r>
            <a:r>
              <a:rPr lang="it-IT" sz="1600" i="1" dirty="0" smtClean="0"/>
              <a:t> ai sensi della L 134/2012);</a:t>
            </a:r>
          </a:p>
          <a:p>
            <a:pPr marL="255588" lvl="1" indent="0" algn="just" fontAlgn="auto">
              <a:spcAft>
                <a:spcPts val="0"/>
              </a:spcAft>
              <a:buSzPct val="100000"/>
              <a:buNone/>
              <a:defRPr/>
            </a:pPr>
            <a:endParaRPr lang="it-IT" sz="1600" b="1" dirty="0"/>
          </a:p>
          <a:p>
            <a:pPr marL="255588" lvl="1" indent="266700" algn="just" fontAlgn="auto">
              <a:spcAft>
                <a:spcPts val="0"/>
              </a:spcAft>
              <a:buSzPct val="100000"/>
              <a:buFont typeface="Wingdings 3"/>
              <a:buChar char=""/>
              <a:defRPr/>
            </a:pPr>
            <a:r>
              <a:rPr lang="it-IT" sz="1600" dirty="0" smtClean="0">
                <a:solidFill>
                  <a:schemeClr val="bg2">
                    <a:lumMod val="50000"/>
                  </a:schemeClr>
                </a:solidFill>
              </a:rPr>
              <a:t>la raccolta di fondi a vista </a:t>
            </a:r>
            <a:r>
              <a:rPr lang="it-IT" sz="1600" dirty="0" smtClean="0"/>
              <a:t>(ossia rimborsabili a semplice richiesta in ql.si momento, entro 24 h e senza preavviso);</a:t>
            </a:r>
          </a:p>
          <a:p>
            <a:pPr marL="255588" lvl="1" indent="0" algn="just" fontAlgn="auto">
              <a:spcAft>
                <a:spcPts val="0"/>
              </a:spcAft>
              <a:buSzPct val="100000"/>
              <a:buNone/>
              <a:defRPr/>
            </a:pPr>
            <a:endParaRPr lang="it-IT" sz="1600" dirty="0" smtClean="0">
              <a:solidFill>
                <a:schemeClr val="bg2">
                  <a:lumMod val="50000"/>
                </a:schemeClr>
              </a:solidFill>
            </a:endParaRPr>
          </a:p>
          <a:p>
            <a:pPr marL="255588" lvl="1" indent="266700" algn="just" fontAlgn="auto">
              <a:spcAft>
                <a:spcPts val="0"/>
              </a:spcAft>
              <a:buClr>
                <a:srgbClr val="2DA2BF"/>
              </a:buClr>
              <a:buSzPct val="100000"/>
              <a:buFont typeface="Wingdings 3"/>
              <a:buChar char=""/>
              <a:defRPr/>
            </a:pPr>
            <a:r>
              <a:rPr lang="it-IT" sz="1600" dirty="0" smtClean="0">
                <a:solidFill>
                  <a:srgbClr val="DEF5FA">
                    <a:lumMod val="50000"/>
                  </a:srgbClr>
                </a:solidFill>
              </a:rPr>
              <a:t>ogni forma di raccolta collegata all’emissione o gestione di mezzi di pagamento a spendibilità generalizzata </a:t>
            </a:r>
            <a:r>
              <a:rPr lang="it-IT" sz="1600" dirty="0" smtClean="0"/>
              <a:t>(assimilabili alla moneta, in quanto attribuiscono al titolare un potere di acquisto generalizzato).</a:t>
            </a:r>
            <a:endParaRPr lang="it-IT" sz="2800" b="1" dirty="0" smtClean="0"/>
          </a:p>
          <a:p>
            <a:pPr marL="0" indent="266700" fontAlgn="auto">
              <a:spcAft>
                <a:spcPts val="0"/>
              </a:spcAft>
              <a:buSzPct val="100000"/>
              <a:buNone/>
              <a:defRPr/>
            </a:pPr>
            <a:endParaRPr lang="it-IT" sz="1800" b="1" dirty="0" smtClean="0"/>
          </a:p>
          <a:p>
            <a:pPr marL="0" indent="266700" fontAlgn="auto">
              <a:spcAft>
                <a:spcPts val="0"/>
              </a:spcAft>
              <a:buNone/>
              <a:defRPr/>
            </a:pPr>
            <a:endParaRPr lang="it-IT" sz="1800" b="1" dirty="0" smtClean="0"/>
          </a:p>
          <a:p>
            <a:pPr marL="0" indent="0" fontAlgn="auto">
              <a:spcAft>
                <a:spcPts val="0"/>
              </a:spcAft>
              <a:buFont typeface="Wingdings 3"/>
              <a:buChar char=""/>
              <a:defRPr/>
            </a:pPr>
            <a:endParaRPr lang="it-IT" sz="2200" b="1"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192229719"/>
      </p:ext>
    </p:extLst>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228" y="1059582"/>
            <a:ext cx="7920880" cy="302134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90170" algn="just">
              <a:spcAft>
                <a:spcPts val="1000"/>
              </a:spcAft>
            </a:pPr>
            <a:endParaRPr lang="it-IT" sz="1200" dirty="0" smtClean="0">
              <a:latin typeface="Times New Roman"/>
              <a:ea typeface="Calibri"/>
            </a:endParaRPr>
          </a:p>
          <a:p>
            <a:pPr marL="90170" algn="just">
              <a:spcAft>
                <a:spcPts val="1000"/>
              </a:spcAft>
            </a:pPr>
            <a:endParaRPr lang="it-IT" sz="1200" dirty="0">
              <a:latin typeface="Times New Roman"/>
              <a:ea typeface="Calibri"/>
            </a:endParaRPr>
          </a:p>
          <a:p>
            <a:pPr marL="90170" algn="just">
              <a:spcAft>
                <a:spcPts val="1000"/>
              </a:spcAft>
            </a:pPr>
            <a:endParaRPr lang="it-IT" sz="1200" dirty="0" smtClean="0">
              <a:latin typeface="Times New Roman"/>
              <a:ea typeface="Calibri"/>
            </a:endParaRPr>
          </a:p>
          <a:p>
            <a:pPr marL="90170" algn="just">
              <a:spcAft>
                <a:spcPts val="1000"/>
              </a:spcAft>
            </a:pPr>
            <a:endParaRPr lang="it-IT" sz="1200" dirty="0" smtClean="0">
              <a:latin typeface="Times New Roman"/>
              <a:ea typeface="Calibri"/>
            </a:endParaRPr>
          </a:p>
          <a:p>
            <a:pPr marL="90170" algn="just">
              <a:spcAft>
                <a:spcPts val="1000"/>
              </a:spcAft>
            </a:pPr>
            <a:r>
              <a:rPr lang="it-IT" sz="1200" dirty="0" smtClean="0">
                <a:latin typeface="Times New Roman"/>
                <a:ea typeface="Calibri"/>
              </a:rPr>
              <a:t>Da </a:t>
            </a:r>
            <a:r>
              <a:rPr lang="it-IT" sz="1200" dirty="0">
                <a:latin typeface="Times New Roman"/>
                <a:ea typeface="Calibri"/>
              </a:rPr>
              <a:t>parte sua, il mutuatario ha l’obbligo di pagare il corrispettivo, nel caso appunto di mutuo oneroso, nonché di restituire il </a:t>
            </a:r>
            <a:r>
              <a:rPr lang="it-IT" sz="1200" i="1" dirty="0" err="1">
                <a:latin typeface="Times New Roman"/>
                <a:ea typeface="Calibri"/>
              </a:rPr>
              <a:t>tantundem</a:t>
            </a:r>
            <a:r>
              <a:rPr lang="it-IT" sz="1200" dirty="0">
                <a:latin typeface="Times New Roman"/>
                <a:ea typeface="Calibri"/>
              </a:rPr>
              <a:t> nel termine prefissato.</a:t>
            </a:r>
          </a:p>
          <a:p>
            <a:pPr marL="90170" algn="just">
              <a:spcAft>
                <a:spcPts val="1000"/>
              </a:spcAft>
            </a:pPr>
            <a:r>
              <a:rPr lang="it-IT" sz="1200" dirty="0">
                <a:latin typeface="Times New Roman"/>
                <a:ea typeface="Calibri"/>
              </a:rPr>
              <a:t>L’omessa comunicazione di un’informazione importante o addirittura determinante il consenso dell’altra parte si inserisce non tanto tra gli obblighi specifici derivanti dal contratto, quanto nella buona fede oggettiva richiesta dal nostro ordinamento nella fase delle trattative, ovvero precontrattuale (art. 1337 c.c.)</a:t>
            </a:r>
          </a:p>
          <a:p>
            <a:pPr marL="90170" algn="just">
              <a:spcAft>
                <a:spcPts val="1000"/>
              </a:spcAft>
            </a:pPr>
            <a:r>
              <a:rPr lang="it-IT" sz="1200" dirty="0">
                <a:latin typeface="Times New Roman"/>
                <a:ea typeface="Calibri"/>
              </a:rPr>
              <a:t>Altre disposizioni in tema di comportamento del contraente che induce a concludere….</a:t>
            </a:r>
            <a:r>
              <a:rPr lang="it-IT" sz="1200" dirty="0" err="1">
                <a:latin typeface="Times New Roman"/>
                <a:ea typeface="Calibri"/>
              </a:rPr>
              <a:t>etc</a:t>
            </a:r>
            <a:r>
              <a:rPr lang="it-IT" sz="1200" dirty="0">
                <a:latin typeface="Times New Roman"/>
                <a:ea typeface="Calibri"/>
              </a:rPr>
              <a:t> dolo e 2043cc</a:t>
            </a:r>
          </a:p>
          <a:p>
            <a:pPr marL="90170" algn="just">
              <a:spcAft>
                <a:spcPts val="1000"/>
              </a:spcAft>
            </a:pPr>
            <a:r>
              <a:rPr lang="it-IT" sz="1200" dirty="0">
                <a:latin typeface="Times New Roman"/>
                <a:ea typeface="Calibri"/>
              </a:rPr>
              <a:t> </a:t>
            </a:r>
          </a:p>
        </p:txBody>
      </p:sp>
      <p:sp>
        <p:nvSpPr>
          <p:cNvPr id="4" name="CasellaDiTesto 3"/>
          <p:cNvSpPr txBox="1"/>
          <p:nvPr/>
        </p:nvSpPr>
        <p:spPr>
          <a:xfrm>
            <a:off x="1043608" y="877094"/>
            <a:ext cx="2016224" cy="92333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900" dirty="0" smtClean="0">
                <a:solidFill>
                  <a:srgbClr val="494949"/>
                </a:solidFill>
                <a:latin typeface="arial"/>
              </a:rPr>
              <a:t>(continuo)</a:t>
            </a:r>
          </a:p>
          <a:p>
            <a:r>
              <a:rPr lang="it-IT" sz="900" dirty="0">
                <a:solidFill>
                  <a:srgbClr val="494949"/>
                </a:solidFill>
                <a:latin typeface="arial"/>
              </a:rPr>
              <a:t> </a:t>
            </a:r>
            <a:r>
              <a:rPr lang="it-IT" sz="900" dirty="0" smtClean="0">
                <a:solidFill>
                  <a:srgbClr val="494949"/>
                </a:solidFill>
                <a:latin typeface="arial"/>
              </a:rPr>
              <a:t>CASO ESEMPLIFICATIVO</a:t>
            </a:r>
          </a:p>
          <a:p>
            <a:endParaRPr lang="it-IT" sz="900" dirty="0" smtClean="0">
              <a:solidFill>
                <a:srgbClr val="494949"/>
              </a:solidFill>
              <a:latin typeface="arial"/>
            </a:endParaRPr>
          </a:p>
          <a:p>
            <a:r>
              <a:rPr lang="it-IT" sz="900" dirty="0" smtClean="0">
                <a:solidFill>
                  <a:srgbClr val="494949"/>
                </a:solidFill>
                <a:latin typeface="arial"/>
              </a:rPr>
              <a:t>ESERCITAZIONE</a:t>
            </a:r>
          </a:p>
          <a:p>
            <a:r>
              <a:rPr lang="it-IT" sz="900" b="1" dirty="0" smtClean="0">
                <a:latin typeface="Times New Roman"/>
                <a:ea typeface="Calibri"/>
              </a:rPr>
              <a:t>B</a:t>
            </a:r>
            <a:r>
              <a:rPr lang="it-IT" sz="900" b="1" dirty="0">
                <a:latin typeface="Times New Roman"/>
                <a:ea typeface="Calibri"/>
              </a:rPr>
              <a:t>.)INQUADRAMENTO GIURIDICO DEL </a:t>
            </a:r>
            <a:r>
              <a:rPr lang="it-IT" sz="900" b="1" dirty="0" smtClean="0">
                <a:latin typeface="Times New Roman"/>
                <a:ea typeface="Calibri"/>
              </a:rPr>
              <a:t>FATTO</a:t>
            </a:r>
            <a:endParaRPr lang="it-IT" sz="900" dirty="0"/>
          </a:p>
        </p:txBody>
      </p:sp>
    </p:spTree>
    <p:extLst>
      <p:ext uri="{BB962C8B-B14F-4D97-AF65-F5344CB8AC3E}">
        <p14:creationId xmlns:p14="http://schemas.microsoft.com/office/powerpoint/2010/main" val="894416059"/>
      </p:ext>
    </p:extLst>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228" y="1059582"/>
            <a:ext cx="7920880" cy="171329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90170" algn="just">
              <a:spcAft>
                <a:spcPts val="1000"/>
              </a:spcAft>
            </a:pPr>
            <a:endParaRPr lang="it-IT" sz="1200" dirty="0" smtClean="0">
              <a:latin typeface="Times New Roman"/>
              <a:ea typeface="Calibri"/>
            </a:endParaRPr>
          </a:p>
          <a:p>
            <a:pPr marL="90170" algn="just">
              <a:spcAft>
                <a:spcPts val="1000"/>
              </a:spcAft>
            </a:pPr>
            <a:endParaRPr lang="it-IT" sz="1200" dirty="0">
              <a:latin typeface="Times New Roman"/>
              <a:ea typeface="Calibri"/>
            </a:endParaRPr>
          </a:p>
          <a:p>
            <a:pPr marL="90170" algn="just">
              <a:spcAft>
                <a:spcPts val="1000"/>
              </a:spcAft>
            </a:pPr>
            <a:endParaRPr lang="it-IT" sz="1200" dirty="0" smtClean="0">
              <a:latin typeface="Times New Roman"/>
              <a:ea typeface="Calibri"/>
            </a:endParaRPr>
          </a:p>
          <a:p>
            <a:pPr marL="90170" lvl="0" algn="just">
              <a:spcAft>
                <a:spcPts val="1000"/>
              </a:spcAft>
            </a:pPr>
            <a:r>
              <a:rPr lang="it-IT" sz="1200" dirty="0" smtClean="0">
                <a:solidFill>
                  <a:prstClr val="black"/>
                </a:solidFill>
                <a:latin typeface="Times New Roman"/>
                <a:ea typeface="Calibri"/>
              </a:rPr>
              <a:t>Si </a:t>
            </a:r>
            <a:r>
              <a:rPr lang="it-IT" sz="1200" dirty="0">
                <a:solidFill>
                  <a:prstClr val="black"/>
                </a:solidFill>
                <a:latin typeface="Times New Roman"/>
                <a:ea typeface="Calibri"/>
              </a:rPr>
              <a:t>tratta di comprendere se il comportamento omissivo di Caia, che ha omesso di comunicare un’informazione determinante del consenso della controparte, sia riconducibile ad una delle fattispecie che il nostro ordinamento ritiene illecite…..</a:t>
            </a:r>
          </a:p>
          <a:p>
            <a:pPr marL="90170" algn="just">
              <a:spcAft>
                <a:spcPts val="1000"/>
              </a:spcAft>
            </a:pPr>
            <a:r>
              <a:rPr lang="it-IT" sz="1200" dirty="0">
                <a:latin typeface="Times New Roman"/>
                <a:ea typeface="Calibri"/>
              </a:rPr>
              <a:t> </a:t>
            </a:r>
          </a:p>
        </p:txBody>
      </p:sp>
      <p:sp>
        <p:nvSpPr>
          <p:cNvPr id="4" name="CasellaDiTesto 3"/>
          <p:cNvSpPr txBox="1"/>
          <p:nvPr/>
        </p:nvSpPr>
        <p:spPr>
          <a:xfrm>
            <a:off x="1043608" y="877094"/>
            <a:ext cx="2016224" cy="92333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900" dirty="0" smtClean="0">
                <a:solidFill>
                  <a:srgbClr val="494949"/>
                </a:solidFill>
                <a:latin typeface="arial"/>
              </a:rPr>
              <a:t>(continuo)</a:t>
            </a:r>
          </a:p>
          <a:p>
            <a:r>
              <a:rPr lang="it-IT" sz="900" dirty="0">
                <a:solidFill>
                  <a:srgbClr val="494949"/>
                </a:solidFill>
                <a:latin typeface="arial"/>
              </a:rPr>
              <a:t> </a:t>
            </a:r>
            <a:r>
              <a:rPr lang="it-IT" sz="900" dirty="0" smtClean="0">
                <a:solidFill>
                  <a:srgbClr val="494949"/>
                </a:solidFill>
                <a:latin typeface="arial"/>
              </a:rPr>
              <a:t>CASO ESEMPLIFICATIVO</a:t>
            </a:r>
          </a:p>
          <a:p>
            <a:pPr lvl="0"/>
            <a:r>
              <a:rPr lang="it-IT" sz="900" dirty="0" smtClean="0">
                <a:solidFill>
                  <a:srgbClr val="494949"/>
                </a:solidFill>
                <a:latin typeface="arial"/>
              </a:rPr>
              <a:t>ESERCITAZIONE</a:t>
            </a:r>
          </a:p>
          <a:p>
            <a:pPr lvl="0"/>
            <a:endParaRPr lang="it-IT" sz="900" dirty="0" smtClean="0">
              <a:solidFill>
                <a:srgbClr val="494949"/>
              </a:solidFill>
              <a:latin typeface="arial"/>
            </a:endParaRPr>
          </a:p>
          <a:p>
            <a:pPr lvl="0"/>
            <a:r>
              <a:rPr lang="it-IT" sz="900" b="1" dirty="0" smtClean="0">
                <a:solidFill>
                  <a:schemeClr val="bg1"/>
                </a:solidFill>
                <a:latin typeface="Times New Roman"/>
                <a:ea typeface="Calibri"/>
              </a:rPr>
              <a:t>C</a:t>
            </a:r>
            <a:r>
              <a:rPr lang="it-IT" sz="900" b="1" dirty="0">
                <a:solidFill>
                  <a:schemeClr val="bg1"/>
                </a:solidFill>
                <a:latin typeface="Times New Roman"/>
                <a:ea typeface="Calibri"/>
              </a:rPr>
              <a:t>.) </a:t>
            </a:r>
            <a:r>
              <a:rPr lang="it-IT" sz="900" b="1" dirty="0" smtClean="0">
                <a:solidFill>
                  <a:schemeClr val="bg1"/>
                </a:solidFill>
                <a:latin typeface="Times New Roman"/>
                <a:ea typeface="Calibri"/>
              </a:rPr>
              <a:t> QUESITO </a:t>
            </a:r>
            <a:r>
              <a:rPr lang="it-IT" sz="900" b="1" dirty="0">
                <a:solidFill>
                  <a:schemeClr val="bg1"/>
                </a:solidFill>
                <a:latin typeface="Times New Roman"/>
                <a:ea typeface="Calibri"/>
              </a:rPr>
              <a:t>DI DIRITTO </a:t>
            </a:r>
            <a:endParaRPr lang="it-IT" sz="900" dirty="0">
              <a:solidFill>
                <a:schemeClr val="bg1"/>
              </a:solidFill>
              <a:latin typeface="Times New Roman"/>
              <a:ea typeface="Calibri"/>
            </a:endParaRPr>
          </a:p>
          <a:p>
            <a:endParaRPr lang="it-IT" sz="900" dirty="0" smtClean="0">
              <a:solidFill>
                <a:srgbClr val="494949"/>
              </a:solidFill>
              <a:latin typeface="arial"/>
            </a:endParaRPr>
          </a:p>
        </p:txBody>
      </p:sp>
    </p:spTree>
    <p:extLst>
      <p:ext uri="{BB962C8B-B14F-4D97-AF65-F5344CB8AC3E}">
        <p14:creationId xmlns:p14="http://schemas.microsoft.com/office/powerpoint/2010/main" val="246713576"/>
      </p:ext>
    </p:extLst>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228" y="1059582"/>
            <a:ext cx="7920880" cy="380617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90170" algn="just">
              <a:spcAft>
                <a:spcPts val="1000"/>
              </a:spcAft>
            </a:pPr>
            <a:endParaRPr lang="it-IT" sz="1200" b="1" dirty="0" smtClean="0">
              <a:latin typeface="Times New Roman"/>
              <a:ea typeface="Calibri"/>
            </a:endParaRPr>
          </a:p>
          <a:p>
            <a:pPr marL="90170" algn="just">
              <a:spcAft>
                <a:spcPts val="1000"/>
              </a:spcAft>
            </a:pPr>
            <a:endParaRPr lang="it-IT" sz="1200" b="1" dirty="0" smtClean="0">
              <a:latin typeface="Times New Roman"/>
              <a:ea typeface="Calibri"/>
            </a:endParaRPr>
          </a:p>
          <a:p>
            <a:pPr marL="90170" algn="just">
              <a:spcAft>
                <a:spcPts val="1000"/>
              </a:spcAft>
            </a:pPr>
            <a:endParaRPr lang="it-IT" sz="1200" b="1" dirty="0">
              <a:latin typeface="Times New Roman"/>
              <a:ea typeface="Calibri"/>
            </a:endParaRPr>
          </a:p>
          <a:p>
            <a:pPr marL="90170" algn="just">
              <a:spcAft>
                <a:spcPts val="1000"/>
              </a:spcAft>
            </a:pPr>
            <a:r>
              <a:rPr lang="it-IT" sz="1100" b="1" dirty="0" smtClean="0">
                <a:latin typeface="Times New Roman"/>
                <a:ea typeface="Calibri"/>
              </a:rPr>
              <a:t>Cassazione </a:t>
            </a:r>
            <a:r>
              <a:rPr lang="it-IT" sz="1100" b="1" dirty="0">
                <a:latin typeface="Times New Roman"/>
                <a:ea typeface="Calibri"/>
              </a:rPr>
              <a:t>19 settembre 2006 n 20260</a:t>
            </a:r>
            <a:r>
              <a:rPr lang="it-IT" sz="1100" dirty="0">
                <a:latin typeface="Times New Roman"/>
                <a:ea typeface="Calibri"/>
              </a:rPr>
              <a:t>: “</a:t>
            </a:r>
            <a:r>
              <a:rPr lang="it-IT" sz="1100" i="1" dirty="0">
                <a:latin typeface="Times New Roman"/>
                <a:ea typeface="Calibri"/>
              </a:rPr>
              <a:t>il contraente il cui consenso risulti viziato da dolo può bene richiedere giudizialmente il risarcimento del danno conseguente all'illecito della controparte lesivo della libertà negoziale, sulla base della generalissima previsione in tema di responsabilità aquiliana di cui all'art. 2043 c.c. (discutendosi di condotta anteriore e prodromica alla formazione </a:t>
            </a:r>
            <a:r>
              <a:rPr lang="it-IT" sz="1100" i="1" dirty="0" err="1">
                <a:latin typeface="Times New Roman"/>
                <a:ea typeface="Calibri"/>
              </a:rPr>
              <a:t>dell'in</a:t>
            </a:r>
            <a:r>
              <a:rPr lang="it-IT" sz="1100" i="1" dirty="0">
                <a:latin typeface="Times New Roman"/>
                <a:ea typeface="Calibri"/>
              </a:rPr>
              <a:t> idem </a:t>
            </a:r>
            <a:r>
              <a:rPr lang="it-IT" sz="1100" i="1" dirty="0" err="1">
                <a:latin typeface="Times New Roman"/>
                <a:ea typeface="Calibri"/>
              </a:rPr>
              <a:t>placitum</a:t>
            </a:r>
            <a:r>
              <a:rPr lang="it-IT" sz="1100" i="1" dirty="0">
                <a:latin typeface="Times New Roman"/>
                <a:ea typeface="Calibri"/>
              </a:rPr>
              <a:t> </a:t>
            </a:r>
            <a:r>
              <a:rPr lang="it-IT" sz="1100" i="1" dirty="0" err="1">
                <a:latin typeface="Times New Roman"/>
                <a:ea typeface="Calibri"/>
              </a:rPr>
              <a:t>consensus</a:t>
            </a:r>
            <a:r>
              <a:rPr lang="it-IT" sz="1100" i="1" dirty="0">
                <a:latin typeface="Times New Roman"/>
                <a:ea typeface="Calibri"/>
              </a:rPr>
              <a:t>), a prescindere dalla contemporanea proposizione della domanda di annullamento del contratto ai sensi del citato art. 1439 c.c.”</a:t>
            </a:r>
            <a:r>
              <a:rPr lang="it-IT" sz="1100" dirty="0">
                <a:latin typeface="Times New Roman"/>
                <a:ea typeface="Calibri"/>
              </a:rPr>
              <a:t> (nello stesso senso: </a:t>
            </a:r>
            <a:r>
              <a:rPr lang="it-IT" sz="1100" dirty="0" err="1">
                <a:latin typeface="Times New Roman"/>
                <a:ea typeface="Calibri"/>
              </a:rPr>
              <a:t>Cass</a:t>
            </a:r>
            <a:r>
              <a:rPr lang="it-IT" sz="1100" dirty="0">
                <a:latin typeface="Times New Roman"/>
                <a:ea typeface="Calibri"/>
              </a:rPr>
              <a:t>., 9 febbraio 1980, n. 921; </a:t>
            </a:r>
            <a:r>
              <a:rPr lang="it-IT" sz="1100" dirty="0" err="1">
                <a:latin typeface="Times New Roman"/>
                <a:ea typeface="Calibri"/>
              </a:rPr>
              <a:t>Cass</a:t>
            </a:r>
            <a:r>
              <a:rPr lang="it-IT" sz="1100" dirty="0">
                <a:latin typeface="Times New Roman"/>
                <a:ea typeface="Calibri"/>
              </a:rPr>
              <a:t>., 11 luglio 1968, n. 2445).</a:t>
            </a:r>
          </a:p>
          <a:p>
            <a:pPr marL="90170" algn="just">
              <a:spcAft>
                <a:spcPts val="1000"/>
              </a:spcAft>
            </a:pPr>
            <a:r>
              <a:rPr lang="it-IT" sz="1100" b="1" dirty="0" err="1">
                <a:latin typeface="Times New Roman"/>
                <a:ea typeface="Calibri"/>
              </a:rPr>
              <a:t>Cass</a:t>
            </a:r>
            <a:r>
              <a:rPr lang="it-IT" sz="1100" b="1" dirty="0">
                <a:latin typeface="Times New Roman"/>
                <a:ea typeface="Calibri"/>
              </a:rPr>
              <a:t>. 20 aprile 2006, n. 9253: </a:t>
            </a:r>
            <a:r>
              <a:rPr lang="it-IT" sz="1100" dirty="0">
                <a:latin typeface="Times New Roman"/>
                <a:ea typeface="Calibri"/>
              </a:rPr>
              <a:t>” ….Quanto, poi, alla effettiva configurabilità del denunciato vizio del consenso, è principio consolidato nella giurisprudenza di questa Corte che la reticenza o il silenzio possano integrare il dolo omissivo, ma solo qualora il comportamento passivo si inserisca in una condotta che si configuri, in rapporto alle circostanze e al complesso del contegno che determina l'errore del </a:t>
            </a:r>
            <a:r>
              <a:rPr lang="it-IT" sz="1100" dirty="0" err="1">
                <a:latin typeface="Times New Roman"/>
                <a:ea typeface="Calibri"/>
              </a:rPr>
              <a:t>deceptus</a:t>
            </a:r>
            <a:r>
              <a:rPr lang="it-IT" sz="1100" dirty="0">
                <a:latin typeface="Times New Roman"/>
                <a:ea typeface="Calibri"/>
              </a:rPr>
              <a:t>, quale malizia o astuzia volta a realizzare l'inganno perseguito” (ex </a:t>
            </a:r>
            <a:r>
              <a:rPr lang="it-IT" sz="1100" dirty="0" err="1">
                <a:latin typeface="Times New Roman"/>
                <a:ea typeface="Calibri"/>
              </a:rPr>
              <a:t>plurimis</a:t>
            </a:r>
            <a:r>
              <a:rPr lang="it-IT" sz="1100" dirty="0">
                <a:latin typeface="Times New Roman"/>
                <a:ea typeface="Calibri"/>
              </a:rPr>
              <a:t>, </a:t>
            </a:r>
            <a:r>
              <a:rPr lang="it-IT" sz="1100" dirty="0" err="1">
                <a:latin typeface="Times New Roman"/>
                <a:ea typeface="Calibri"/>
              </a:rPr>
              <a:t>Cass</a:t>
            </a:r>
            <a:r>
              <a:rPr lang="it-IT" sz="1100" dirty="0">
                <a:latin typeface="Times New Roman"/>
                <a:ea typeface="Calibri"/>
              </a:rPr>
              <a:t>., 12 febbraio 2003, n. 2104; </a:t>
            </a:r>
            <a:r>
              <a:rPr lang="it-IT" sz="1100" dirty="0" err="1">
                <a:latin typeface="Times New Roman"/>
                <a:ea typeface="Calibri"/>
              </a:rPr>
              <a:t>Cass</a:t>
            </a:r>
            <a:r>
              <a:rPr lang="it-IT" sz="1100" dirty="0">
                <a:latin typeface="Times New Roman"/>
                <a:ea typeface="Calibri"/>
              </a:rPr>
              <a:t>., 17 maggio 2001, n. 6757; </a:t>
            </a:r>
            <a:r>
              <a:rPr lang="it-IT" sz="1100" dirty="0" err="1">
                <a:latin typeface="Times New Roman"/>
                <a:ea typeface="Calibri"/>
              </a:rPr>
              <a:t>Cass</a:t>
            </a:r>
            <a:r>
              <a:rPr lang="it-IT" sz="1100" dirty="0">
                <a:latin typeface="Times New Roman"/>
                <a:ea typeface="Calibri"/>
              </a:rPr>
              <a:t>., 11 ottobre 1994, n. 8295</a:t>
            </a:r>
            <a:r>
              <a:rPr lang="it-IT" sz="1100" dirty="0" smtClean="0">
                <a:latin typeface="Times New Roman"/>
                <a:ea typeface="Calibri"/>
              </a:rPr>
              <a:t>).</a:t>
            </a:r>
            <a:r>
              <a:rPr lang="it-IT" sz="1200" dirty="0">
                <a:latin typeface="Times New Roman"/>
                <a:ea typeface="Calibri"/>
              </a:rPr>
              <a:t> </a:t>
            </a:r>
          </a:p>
          <a:p>
            <a:pPr marL="90170" algn="just">
              <a:spcAft>
                <a:spcPts val="1000"/>
              </a:spcAft>
            </a:pPr>
            <a:r>
              <a:rPr lang="it-IT" sz="1200" b="1" dirty="0">
                <a:latin typeface="Times New Roman"/>
                <a:ea typeface="Calibri"/>
              </a:rPr>
              <a:t>E.)CONCLUSIONI</a:t>
            </a:r>
            <a:endParaRPr lang="it-IT" sz="1200" dirty="0">
              <a:latin typeface="Times New Roman"/>
              <a:ea typeface="Calibri"/>
            </a:endParaRPr>
          </a:p>
          <a:p>
            <a:pPr marL="90170" algn="just">
              <a:spcAft>
                <a:spcPts val="1000"/>
              </a:spcAft>
            </a:pPr>
            <a:r>
              <a:rPr lang="it-IT" sz="1200" dirty="0">
                <a:latin typeface="Times New Roman"/>
                <a:ea typeface="Calibri"/>
              </a:rPr>
              <a:t>Pertanto, alla luce delle considerazioni svolte e della giurisprudenza richiamata, è sostenibile che </a:t>
            </a:r>
            <a:r>
              <a:rPr lang="it-IT" sz="1200" dirty="0" smtClean="0">
                <a:latin typeface="Times New Roman"/>
                <a:ea typeface="Calibri"/>
              </a:rPr>
              <a:t>….</a:t>
            </a:r>
            <a:r>
              <a:rPr lang="it-IT" sz="1200" dirty="0">
                <a:latin typeface="Times New Roman"/>
                <a:ea typeface="Calibri"/>
              </a:rPr>
              <a:t> </a:t>
            </a:r>
          </a:p>
          <a:p>
            <a:pPr marL="90170" algn="just">
              <a:spcAft>
                <a:spcPts val="1000"/>
              </a:spcAft>
            </a:pPr>
            <a:r>
              <a:rPr lang="it-IT" sz="1200" dirty="0">
                <a:latin typeface="Times New Roman"/>
                <a:ea typeface="Calibri"/>
              </a:rPr>
              <a:t>In conclusione, nel caso di cui si tratta, la Banca…..</a:t>
            </a:r>
            <a:endParaRPr lang="it-IT" sz="1200" dirty="0">
              <a:effectLst/>
              <a:latin typeface="Times New Roman"/>
              <a:ea typeface="Calibri"/>
            </a:endParaRPr>
          </a:p>
        </p:txBody>
      </p:sp>
      <p:sp>
        <p:nvSpPr>
          <p:cNvPr id="4" name="CasellaDiTesto 3"/>
          <p:cNvSpPr txBox="1"/>
          <p:nvPr/>
        </p:nvSpPr>
        <p:spPr>
          <a:xfrm>
            <a:off x="1043608" y="877094"/>
            <a:ext cx="2016224" cy="1061829"/>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900" dirty="0" smtClean="0">
                <a:solidFill>
                  <a:srgbClr val="494949"/>
                </a:solidFill>
                <a:latin typeface="arial"/>
              </a:rPr>
              <a:t>(continuo)</a:t>
            </a:r>
          </a:p>
          <a:p>
            <a:r>
              <a:rPr lang="it-IT" sz="900" dirty="0">
                <a:solidFill>
                  <a:srgbClr val="494949"/>
                </a:solidFill>
                <a:latin typeface="arial"/>
              </a:rPr>
              <a:t> </a:t>
            </a:r>
            <a:r>
              <a:rPr lang="it-IT" sz="900" dirty="0" smtClean="0">
                <a:solidFill>
                  <a:srgbClr val="494949"/>
                </a:solidFill>
                <a:latin typeface="arial"/>
              </a:rPr>
              <a:t>CASO ESEMPLIFICATIVO</a:t>
            </a:r>
          </a:p>
          <a:p>
            <a:pPr lvl="0"/>
            <a:r>
              <a:rPr lang="it-IT" sz="900" dirty="0" smtClean="0">
                <a:solidFill>
                  <a:srgbClr val="494949"/>
                </a:solidFill>
                <a:latin typeface="arial"/>
              </a:rPr>
              <a:t>ESERCITAZIONE</a:t>
            </a:r>
          </a:p>
          <a:p>
            <a:pPr lvl="0"/>
            <a:endParaRPr lang="it-IT" sz="900" dirty="0" smtClean="0">
              <a:solidFill>
                <a:srgbClr val="494949"/>
              </a:solidFill>
              <a:latin typeface="arial"/>
            </a:endParaRPr>
          </a:p>
          <a:p>
            <a:r>
              <a:rPr lang="it-IT" sz="900" b="1" dirty="0">
                <a:latin typeface="Times New Roman"/>
                <a:ea typeface="Calibri"/>
              </a:rPr>
              <a:t>D.) GIURISPRUDENZA </a:t>
            </a:r>
            <a:endParaRPr lang="it-IT" sz="900" b="1" dirty="0" smtClean="0">
              <a:latin typeface="Times New Roman"/>
              <a:ea typeface="Calibri"/>
            </a:endParaRPr>
          </a:p>
          <a:p>
            <a:r>
              <a:rPr lang="it-IT" sz="900" b="1" dirty="0" smtClean="0">
                <a:latin typeface="Times New Roman"/>
                <a:ea typeface="Calibri"/>
              </a:rPr>
              <a:t>E.) conclusioni</a:t>
            </a:r>
            <a:endParaRPr lang="it-IT" sz="900" dirty="0">
              <a:latin typeface="Times New Roman"/>
              <a:ea typeface="Calibri"/>
            </a:endParaRPr>
          </a:p>
          <a:p>
            <a:endParaRPr lang="it-IT" sz="900" dirty="0" smtClean="0">
              <a:solidFill>
                <a:srgbClr val="494949"/>
              </a:solidFill>
              <a:latin typeface="arial"/>
            </a:endParaRPr>
          </a:p>
        </p:txBody>
      </p:sp>
    </p:spTree>
    <p:extLst>
      <p:ext uri="{BB962C8B-B14F-4D97-AF65-F5344CB8AC3E}">
        <p14:creationId xmlns:p14="http://schemas.microsoft.com/office/powerpoint/2010/main" val="2129047791"/>
      </p:ext>
    </p:extLst>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55576" y="1059581"/>
            <a:ext cx="7920880" cy="374461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200" b="1" dirty="0" smtClean="0">
              <a:solidFill>
                <a:schemeClr val="accent2">
                  <a:lumMod val="60000"/>
                  <a:lumOff val="40000"/>
                </a:schemeClr>
              </a:solidFill>
              <a:latin typeface="Verdana"/>
            </a:endParaRPr>
          </a:p>
          <a:p>
            <a:pPr algn="just"/>
            <a:endParaRPr lang="it-IT" sz="1200" b="1" dirty="0" smtClean="0">
              <a:solidFill>
                <a:schemeClr val="accent2">
                  <a:lumMod val="60000"/>
                  <a:lumOff val="40000"/>
                </a:schemeClr>
              </a:solidFill>
              <a:latin typeface="Verdana"/>
            </a:endParaRPr>
          </a:p>
          <a:p>
            <a:pPr marL="342900" lvl="0" indent="-342900" algn="just">
              <a:spcAft>
                <a:spcPts val="1000"/>
              </a:spcAft>
              <a:buFont typeface="+mj-lt"/>
              <a:buAutoNum type="arabicPeriod"/>
            </a:pPr>
            <a:r>
              <a:rPr lang="it-IT" sz="1200" b="1" u="sng" dirty="0">
                <a:solidFill>
                  <a:srgbClr val="0000FF"/>
                </a:solidFill>
                <a:latin typeface="Times New Roman"/>
                <a:ea typeface="Calibri"/>
                <a:cs typeface="Times New Roman"/>
                <a:hlinkClick r:id="rId2"/>
              </a:rPr>
              <a:t>A</a:t>
            </a:r>
            <a:r>
              <a:rPr lang="it-IT" sz="1200" b="1" u="sng" dirty="0" smtClean="0">
                <a:solidFill>
                  <a:srgbClr val="0000FF"/>
                </a:solidFill>
                <a:latin typeface="Times New Roman"/>
                <a:ea typeface="Calibri"/>
                <a:cs typeface="Times New Roman"/>
                <a:hlinkClick r:id="rId2"/>
              </a:rPr>
              <a:t>BF </a:t>
            </a:r>
            <a:r>
              <a:rPr lang="it-IT" sz="1200" b="1" u="sng" dirty="0">
                <a:solidFill>
                  <a:srgbClr val="0000FF"/>
                </a:solidFill>
                <a:latin typeface="Times New Roman"/>
                <a:ea typeface="Calibri"/>
                <a:cs typeface="Times New Roman"/>
                <a:hlinkClick r:id="rId2"/>
              </a:rPr>
              <a:t>Roma 27 marzo 2013 </a:t>
            </a:r>
            <a:r>
              <a:rPr lang="it-IT" sz="1200" b="1" dirty="0">
                <a:latin typeface="Times New Roman"/>
                <a:ea typeface="Calibri"/>
                <a:cs typeface="Times New Roman"/>
              </a:rPr>
              <a:t> Deposito – Libretto di risparmio – Annotazioni dell’impiegato della banca – Applicazione dell’art. 1835 c.c. </a:t>
            </a:r>
            <a:r>
              <a:rPr lang="it-IT" sz="1200" i="1" dirty="0">
                <a:latin typeface="Times New Roman"/>
                <a:ea typeface="Calibri"/>
                <a:cs typeface="Times New Roman"/>
              </a:rPr>
              <a:t>Perché acquistino il </a:t>
            </a:r>
            <a:r>
              <a:rPr lang="it-IT" sz="1200" i="1" u="sng" dirty="0">
                <a:latin typeface="Times New Roman"/>
                <a:ea typeface="Calibri"/>
                <a:cs typeface="Times New Roman"/>
              </a:rPr>
              <a:t>valore probatorio</a:t>
            </a:r>
            <a:r>
              <a:rPr lang="it-IT" sz="1200" i="1" dirty="0">
                <a:latin typeface="Times New Roman"/>
                <a:ea typeface="Calibri"/>
                <a:cs typeface="Times New Roman"/>
              </a:rPr>
              <a:t> di cui all’art. 1835 c.c. («piena prova nei rapporti tra banca e depositante»), le annotazione dell’impiegato della banca sul libretto devono essere preventivamente autorizzate dal cliente.  </a:t>
            </a:r>
            <a:endParaRPr lang="it-IT" sz="1200" dirty="0">
              <a:latin typeface="Times New Roman"/>
              <a:ea typeface="Calibri"/>
              <a:cs typeface="Times New Roman"/>
            </a:endParaRPr>
          </a:p>
          <a:p>
            <a:pPr marL="342900" lvl="0" indent="-342900" algn="just">
              <a:spcAft>
                <a:spcPts val="1000"/>
              </a:spcAft>
              <a:buFont typeface="+mj-lt"/>
              <a:buAutoNum type="arabicPeriod"/>
            </a:pPr>
            <a:r>
              <a:rPr lang="it-IT" sz="1200" b="1" u="sng" dirty="0">
                <a:latin typeface="Times New Roman"/>
                <a:ea typeface="Calibri"/>
                <a:cs typeface="Times New Roman"/>
              </a:rPr>
              <a:t>ABF Napoli 01 giugno </a:t>
            </a:r>
            <a:r>
              <a:rPr lang="it-IT" sz="1200" b="1" u="sng" dirty="0" smtClean="0">
                <a:latin typeface="Times New Roman"/>
                <a:ea typeface="Calibri"/>
                <a:cs typeface="Times New Roman"/>
              </a:rPr>
              <a:t>2011 </a:t>
            </a:r>
            <a:r>
              <a:rPr lang="it-IT" sz="1200" b="1" dirty="0" smtClean="0">
                <a:latin typeface="Times New Roman"/>
                <a:ea typeface="Calibri"/>
                <a:cs typeface="Times New Roman"/>
              </a:rPr>
              <a:t>Deposito </a:t>
            </a:r>
            <a:r>
              <a:rPr lang="it-IT" sz="1200" b="1" dirty="0">
                <a:latin typeface="Times New Roman"/>
                <a:ea typeface="Calibri"/>
                <a:cs typeface="Times New Roman"/>
              </a:rPr>
              <a:t>bancario - Libretti di deposito - Richiesta di prelievi - Controlli della banca sull'identità del presentatore - Misura di diligenza.</a:t>
            </a:r>
            <a:r>
              <a:rPr lang="it-IT" sz="1200" i="1" dirty="0">
                <a:latin typeface="Times New Roman"/>
                <a:ea typeface="Calibri"/>
                <a:cs typeface="Times New Roman"/>
              </a:rPr>
              <a:t> Dato un rapporto di deposito su libretto di risparmio, la presenza di richieste di prelievi molto ravvicinati e per somme importanti nel contesto comporta che la banca, nel controllare la corrispondenza della persona che effettua la richiesta con l'intestatario del libretto, deve adoperare un livello di </a:t>
            </a:r>
            <a:r>
              <a:rPr lang="it-IT" sz="1200" i="1" u="sng" dirty="0">
                <a:latin typeface="Times New Roman"/>
                <a:ea typeface="Calibri"/>
                <a:cs typeface="Times New Roman"/>
              </a:rPr>
              <a:t>diligenza</a:t>
            </a:r>
            <a:r>
              <a:rPr lang="it-IT" sz="1200" i="1" dirty="0">
                <a:latin typeface="Times New Roman"/>
                <a:ea typeface="Calibri"/>
                <a:cs typeface="Times New Roman"/>
              </a:rPr>
              <a:t> particolarmente elevato. </a:t>
            </a:r>
            <a:endParaRPr lang="it-IT" sz="1200" dirty="0">
              <a:latin typeface="Times New Roman"/>
              <a:ea typeface="Calibri"/>
              <a:cs typeface="Times New Roman"/>
            </a:endParaRPr>
          </a:p>
          <a:p>
            <a:pPr marL="342900" lvl="0" indent="-342900" algn="just">
              <a:spcAft>
                <a:spcPts val="1000"/>
              </a:spcAft>
              <a:buFont typeface="+mj-lt"/>
              <a:buAutoNum type="arabicPeriod"/>
            </a:pPr>
            <a:r>
              <a:rPr lang="it-IT" sz="1200" b="1" i="1" u="sng" dirty="0">
                <a:latin typeface="Times New Roman"/>
                <a:ea typeface="Calibri"/>
                <a:cs typeface="Times New Roman"/>
              </a:rPr>
              <a:t>ABF Milano 19 aprile </a:t>
            </a:r>
            <a:r>
              <a:rPr lang="it-IT" sz="1200" b="1" i="1" u="sng" dirty="0" smtClean="0">
                <a:latin typeface="Times New Roman"/>
                <a:ea typeface="Calibri"/>
                <a:cs typeface="Times New Roman"/>
              </a:rPr>
              <a:t>2011</a:t>
            </a:r>
            <a:r>
              <a:rPr lang="it-IT" sz="1200" i="1" dirty="0" smtClean="0">
                <a:latin typeface="Times New Roman"/>
                <a:ea typeface="Calibri"/>
                <a:cs typeface="Times New Roman"/>
              </a:rPr>
              <a:t> </a:t>
            </a:r>
            <a:r>
              <a:rPr lang="it-IT" sz="1200" b="1" dirty="0" smtClean="0">
                <a:latin typeface="Times New Roman"/>
                <a:ea typeface="Calibri"/>
                <a:cs typeface="Times New Roman"/>
              </a:rPr>
              <a:t>Deposito </a:t>
            </a:r>
            <a:r>
              <a:rPr lang="it-IT" sz="1200" b="1" dirty="0">
                <a:latin typeface="Times New Roman"/>
                <a:ea typeface="Calibri"/>
                <a:cs typeface="Times New Roman"/>
              </a:rPr>
              <a:t>bancario – Deposito a libretto – Qualificazione – Mutuo. Oneri economici – Deposito con funzione di mutuo – Misura delle spese che supera quella degli interessi compensativi – Illegittimità.</a:t>
            </a:r>
            <a:r>
              <a:rPr lang="it-IT" sz="1200" i="1" dirty="0">
                <a:latin typeface="Times New Roman"/>
                <a:ea typeface="Calibri"/>
                <a:cs typeface="Times New Roman"/>
              </a:rPr>
              <a:t> </a:t>
            </a:r>
            <a:endParaRPr lang="it-IT" sz="1200" dirty="0">
              <a:latin typeface="Times New Roman"/>
              <a:ea typeface="Calibri"/>
              <a:cs typeface="Times New Roman"/>
            </a:endParaRPr>
          </a:p>
          <a:p>
            <a:pPr algn="just">
              <a:spcAft>
                <a:spcPts val="1000"/>
              </a:spcAft>
            </a:pPr>
            <a:r>
              <a:rPr lang="it-IT" sz="1200" i="1" dirty="0">
                <a:latin typeface="Times New Roman"/>
                <a:ea typeface="Calibri"/>
                <a:cs typeface="Times New Roman"/>
              </a:rPr>
              <a:t>Nel contratto di deposito bancario relativo a una somma di danaro, la banca acquista la proprietà delle somma depositata ed è obbligata a restituirla nella stessa specie monetaria secondo quanto pattiziamente previsto. </a:t>
            </a:r>
            <a:endParaRPr lang="it-IT" sz="1200" b="1" dirty="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marL="90170" algn="just">
              <a:spcAft>
                <a:spcPts val="1000"/>
              </a:spcAft>
            </a:pPr>
            <a:endParaRPr lang="it-IT" sz="1200" dirty="0" smtClean="0">
              <a:latin typeface="Times New Roman"/>
              <a:ea typeface="Calibri"/>
            </a:endParaRPr>
          </a:p>
        </p:txBody>
      </p:sp>
      <p:sp>
        <p:nvSpPr>
          <p:cNvPr id="4" name="CasellaDiTesto 3"/>
          <p:cNvSpPr txBox="1"/>
          <p:nvPr/>
        </p:nvSpPr>
        <p:spPr>
          <a:xfrm>
            <a:off x="1043608" y="877094"/>
            <a:ext cx="2736304" cy="52322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400" dirty="0" smtClean="0">
                <a:solidFill>
                  <a:srgbClr val="494949"/>
                </a:solidFill>
                <a:latin typeface="arial"/>
              </a:rPr>
              <a:t>MATERIALE GIURISPRUDENZIALE</a:t>
            </a:r>
            <a:endParaRPr lang="it-IT" sz="1400" dirty="0"/>
          </a:p>
        </p:txBody>
      </p:sp>
    </p:spTree>
    <p:extLst>
      <p:ext uri="{BB962C8B-B14F-4D97-AF65-F5344CB8AC3E}">
        <p14:creationId xmlns:p14="http://schemas.microsoft.com/office/powerpoint/2010/main" val="44292930"/>
      </p:ext>
    </p:extLst>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228" y="1059582"/>
            <a:ext cx="7920880" cy="343170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lvl="0" algn="just">
              <a:spcAft>
                <a:spcPts val="1000"/>
              </a:spcAft>
            </a:pPr>
            <a:endParaRPr lang="it-IT" sz="1200" i="1" dirty="0" smtClean="0">
              <a:solidFill>
                <a:prstClr val="black"/>
              </a:solidFill>
              <a:latin typeface="Times New Roman"/>
              <a:ea typeface="Calibri"/>
              <a:cs typeface="Times New Roman"/>
            </a:endParaRPr>
          </a:p>
          <a:p>
            <a:pPr lvl="0" algn="just">
              <a:spcAft>
                <a:spcPts val="1000"/>
              </a:spcAft>
            </a:pPr>
            <a:r>
              <a:rPr lang="it-IT" sz="1200" i="1" dirty="0" smtClean="0">
                <a:solidFill>
                  <a:prstClr val="black"/>
                </a:solidFill>
                <a:latin typeface="Times New Roman"/>
                <a:ea typeface="Calibri"/>
                <a:cs typeface="Times New Roman"/>
              </a:rPr>
              <a:t>Ne </a:t>
            </a:r>
            <a:r>
              <a:rPr lang="it-IT" sz="1200" i="1" dirty="0">
                <a:solidFill>
                  <a:prstClr val="black"/>
                </a:solidFill>
                <a:latin typeface="Times New Roman"/>
                <a:ea typeface="Calibri"/>
                <a:cs typeface="Times New Roman"/>
              </a:rPr>
              <a:t>deriva che la </a:t>
            </a:r>
            <a:r>
              <a:rPr lang="it-IT" sz="1200" i="1" u="sng" dirty="0">
                <a:solidFill>
                  <a:prstClr val="black"/>
                </a:solidFill>
                <a:latin typeface="Times New Roman"/>
                <a:ea typeface="Calibri"/>
                <a:cs typeface="Times New Roman"/>
              </a:rPr>
              <a:t>causa del deposito</a:t>
            </a:r>
            <a:r>
              <a:rPr lang="it-IT" sz="1200" i="1" dirty="0">
                <a:solidFill>
                  <a:prstClr val="black"/>
                </a:solidFill>
                <a:latin typeface="Times New Roman"/>
                <a:ea typeface="Calibri"/>
                <a:cs typeface="Times New Roman"/>
              </a:rPr>
              <a:t> non è riconducibile alla funzione di custodia (per la quale la banca potrebbe addirittura esigere un corrispettivo), ma a quella tipica del mutuo, ove il cliente riveste la qualità di mutuante, con il relativo </a:t>
            </a:r>
            <a:r>
              <a:rPr lang="it-IT" sz="1200" i="1" u="sng" dirty="0">
                <a:solidFill>
                  <a:prstClr val="black"/>
                </a:solidFill>
                <a:latin typeface="Times New Roman"/>
                <a:ea typeface="Calibri"/>
                <a:cs typeface="Times New Roman"/>
              </a:rPr>
              <a:t>diritto di ricevere gli interessi</a:t>
            </a:r>
            <a:r>
              <a:rPr lang="it-IT" sz="1200" i="1" dirty="0">
                <a:solidFill>
                  <a:prstClr val="black"/>
                </a:solidFill>
                <a:latin typeface="Times New Roman"/>
                <a:ea typeface="Calibri"/>
                <a:cs typeface="Times New Roman"/>
              </a:rPr>
              <a:t> sulla somma mutuata. Nell’esplicazione dell’autonomia contrattuale, le parti possono prevedere che la banca non versi, nella detta fattispecie, interessi al cliente, ma qualora la stessa esiga il pagamento di spese in misura superiore agli interessi in concreto riconosciuti, così da addirittura “erodere” il capitale depositato, si può verificare un </a:t>
            </a:r>
            <a:r>
              <a:rPr lang="it-IT" sz="1200" i="1" u="sng" dirty="0">
                <a:solidFill>
                  <a:prstClr val="black"/>
                </a:solidFill>
                <a:latin typeface="Times New Roman"/>
                <a:ea typeface="Calibri"/>
                <a:cs typeface="Times New Roman"/>
              </a:rPr>
              <a:t>ingiustificato arricchimento</a:t>
            </a:r>
            <a:r>
              <a:rPr lang="it-IT" sz="1200" i="1" dirty="0">
                <a:solidFill>
                  <a:prstClr val="black"/>
                </a:solidFill>
                <a:latin typeface="Times New Roman"/>
                <a:ea typeface="Calibri"/>
                <a:cs typeface="Times New Roman"/>
              </a:rPr>
              <a:t> in capo alla banca, mettendosi pure in dubbio la presenza di un elemento causale tipico del contratto. </a:t>
            </a:r>
            <a:endParaRPr lang="it-IT" sz="1200" dirty="0">
              <a:solidFill>
                <a:prstClr val="black"/>
              </a:solidFill>
              <a:latin typeface="Times New Roman"/>
              <a:ea typeface="Calibri"/>
              <a:cs typeface="Times New Roman"/>
            </a:endParaRPr>
          </a:p>
          <a:p>
            <a:pPr algn="just">
              <a:spcAft>
                <a:spcPts val="1000"/>
              </a:spcAft>
            </a:pPr>
            <a:r>
              <a:rPr lang="it-IT" sz="1200" b="1" u="sng" dirty="0" err="1" smtClean="0">
                <a:latin typeface="Times New Roman"/>
                <a:ea typeface="Calibri"/>
                <a:cs typeface="Times New Roman"/>
              </a:rPr>
              <a:t>CASO</a:t>
            </a:r>
            <a:r>
              <a:rPr lang="it-IT" sz="1200" dirty="0" err="1" smtClean="0">
                <a:latin typeface="Times New Roman"/>
                <a:ea typeface="Calibri"/>
                <a:cs typeface="Times New Roman"/>
              </a:rPr>
              <a:t>Tizio</a:t>
            </a:r>
            <a:r>
              <a:rPr lang="it-IT" sz="1200" dirty="0">
                <a:latin typeface="Times New Roman"/>
                <a:ea typeface="Calibri"/>
                <a:cs typeface="Times New Roman"/>
              </a:rPr>
              <a:t>, cliente della Banca Beta, è titolare di un libretto di deposito a risparmio al portatore sul quale originariamente aveva versato € 10.000. Le principali condizioni contrattuali in essere tra le parti e specificamente approvate riguardano: il tasso creditore (o,01% annuo), la capitalizzazione trimestrale, le spese di liquidazione trimestrali (pari a € 12,00), il costo iniziale del libretto (€ 10,00) e l’imposta di bollo (€ 14,62). Non risulta alcuna sottoscrizione specifica per le spese.</a:t>
            </a:r>
          </a:p>
          <a:p>
            <a:pPr algn="just">
              <a:spcAft>
                <a:spcPts val="1000"/>
              </a:spcAft>
            </a:pPr>
            <a:r>
              <a:rPr lang="it-IT" sz="1200" dirty="0">
                <a:latin typeface="Times New Roman"/>
                <a:ea typeface="Calibri"/>
                <a:cs typeface="Times New Roman"/>
              </a:rPr>
              <a:t>Dopo 2 anni, Tizio chiede alla banca di estinguere il libretto. La banca estingue il deposito e restituisce a Tizio € 9.000, trattenendo la restante somma a titolo di costi di gestione e mostrando al cliente un elenco di addebiti chiamati “spese di gestione </a:t>
            </a:r>
            <a:r>
              <a:rPr lang="it-IT" sz="1200" dirty="0" err="1">
                <a:latin typeface="Times New Roman"/>
                <a:ea typeface="Calibri"/>
                <a:cs typeface="Times New Roman"/>
              </a:rPr>
              <a:t>mensile</a:t>
            </a:r>
            <a:r>
              <a:rPr lang="it-IT" sz="1200" dirty="0" err="1" smtClean="0">
                <a:latin typeface="Times New Roman"/>
                <a:ea typeface="Calibri"/>
                <a:cs typeface="Times New Roman"/>
              </a:rPr>
              <a:t>”.Tizio</a:t>
            </a:r>
            <a:r>
              <a:rPr lang="it-IT" sz="1200" dirty="0" smtClean="0">
                <a:latin typeface="Times New Roman"/>
                <a:ea typeface="Calibri"/>
                <a:cs typeface="Times New Roman"/>
              </a:rPr>
              <a:t> </a:t>
            </a:r>
            <a:r>
              <a:rPr lang="it-IT" sz="1200" dirty="0">
                <a:latin typeface="Times New Roman"/>
                <a:ea typeface="Calibri"/>
                <a:cs typeface="Times New Roman"/>
              </a:rPr>
              <a:t>sospetta che il comportamento della Banca sia illegittimo e si rivolge ad un legale per avere un parere</a:t>
            </a:r>
            <a:r>
              <a:rPr lang="it-IT" sz="1200" dirty="0" smtClean="0">
                <a:latin typeface="Times New Roman"/>
                <a:ea typeface="Calibri"/>
                <a:cs typeface="Times New Roman"/>
              </a:rPr>
              <a:t>.</a:t>
            </a:r>
            <a:r>
              <a:rPr lang="it-IT" sz="1200" dirty="0">
                <a:latin typeface="Times New Roman"/>
                <a:ea typeface="Calibri"/>
              </a:rPr>
              <a:t> </a:t>
            </a:r>
          </a:p>
        </p:txBody>
      </p:sp>
      <p:sp>
        <p:nvSpPr>
          <p:cNvPr id="4" name="CasellaDiTesto 3"/>
          <p:cNvSpPr txBox="1"/>
          <p:nvPr/>
        </p:nvSpPr>
        <p:spPr>
          <a:xfrm>
            <a:off x="1043608" y="877094"/>
            <a:ext cx="2016224" cy="507831"/>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900" dirty="0" smtClean="0">
                <a:solidFill>
                  <a:srgbClr val="494949"/>
                </a:solidFill>
                <a:latin typeface="arial"/>
              </a:rPr>
              <a:t>(continuo)</a:t>
            </a:r>
          </a:p>
          <a:p>
            <a:r>
              <a:rPr lang="it-IT" sz="900" dirty="0">
                <a:solidFill>
                  <a:srgbClr val="494949"/>
                </a:solidFill>
                <a:latin typeface="arial"/>
              </a:rPr>
              <a:t> </a:t>
            </a:r>
            <a:r>
              <a:rPr lang="it-IT" sz="900" dirty="0" smtClean="0">
                <a:solidFill>
                  <a:srgbClr val="494949"/>
                </a:solidFill>
                <a:latin typeface="arial"/>
              </a:rPr>
              <a:t>MATERIALE GIURISPRUDENZIALE</a:t>
            </a:r>
            <a:endParaRPr lang="it-IT" sz="900" dirty="0"/>
          </a:p>
        </p:txBody>
      </p:sp>
    </p:spTree>
    <p:extLst>
      <p:ext uri="{BB962C8B-B14F-4D97-AF65-F5344CB8AC3E}">
        <p14:creationId xmlns:p14="http://schemas.microsoft.com/office/powerpoint/2010/main" val="1479927649"/>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395536" y="234554"/>
            <a:ext cx="8424936" cy="536996"/>
          </a:xfrm>
          <a:solidFill>
            <a:schemeClr val="accent3">
              <a:lumMod val="20000"/>
              <a:lumOff val="80000"/>
            </a:schemeClr>
          </a:solidFill>
        </p:spPr>
        <p:txBody>
          <a:bodyPr>
            <a:normAutofit/>
          </a:bodyPr>
          <a:lstStyle/>
          <a:p>
            <a:pPr algn="ctr" fontAlgn="auto">
              <a:spcAft>
                <a:spcPts val="0"/>
              </a:spcAft>
              <a:defRPr/>
            </a:pPr>
            <a:r>
              <a:rPr lang="it-IT" sz="1600" i="1" dirty="0" smtClean="0">
                <a:solidFill>
                  <a:schemeClr val="bg2">
                    <a:lumMod val="50000"/>
                  </a:schemeClr>
                </a:solidFill>
              </a:rPr>
              <a:t>CONTINUO: RACCOLTA DEL RISPARMIO TRA IL PUBBLICO </a:t>
            </a:r>
          </a:p>
        </p:txBody>
      </p:sp>
      <p:sp>
        <p:nvSpPr>
          <p:cNvPr id="5123" name="Rectangle 3"/>
          <p:cNvSpPr>
            <a:spLocks noGrp="1" noChangeArrowheads="1"/>
          </p:cNvSpPr>
          <p:nvPr>
            <p:ph idx="1"/>
          </p:nvPr>
        </p:nvSpPr>
        <p:spPr>
          <a:xfrm>
            <a:off x="395536" y="905865"/>
            <a:ext cx="8424936" cy="3826125"/>
          </a:xfrm>
          <a:solidFill>
            <a:schemeClr val="accent3">
              <a:lumMod val="20000"/>
              <a:lumOff val="80000"/>
            </a:schemeClr>
          </a:solidFill>
        </p:spPr>
        <p:txBody>
          <a:bodyPr>
            <a:normAutofit fontScale="55000" lnSpcReduction="20000"/>
          </a:bodyPr>
          <a:lstStyle/>
          <a:p>
            <a:pPr marL="0" indent="266700" algn="just" fontAlgn="auto">
              <a:spcAft>
                <a:spcPts val="0"/>
              </a:spcAft>
              <a:buSzPct val="100000"/>
              <a:buNone/>
              <a:defRPr/>
            </a:pPr>
            <a:r>
              <a:rPr lang="it-IT" sz="1800" dirty="0" smtClean="0"/>
              <a:t>Anche per i soggetti non bancari, a </a:t>
            </a:r>
            <a:r>
              <a:rPr lang="it-IT" sz="1800" dirty="0"/>
              <a:t>tutela della riserva di attività delle banche, rimane </a:t>
            </a:r>
            <a:r>
              <a:rPr lang="it-IT" sz="1800" dirty="0" smtClean="0"/>
              <a:t>preclusa </a:t>
            </a:r>
            <a:r>
              <a:rPr lang="it-IT" sz="1800" dirty="0"/>
              <a:t>la raccolta di fondi a vista ed ogni forma di raccolta collegata all’emissione od alla gestione di mezzi di pagamento a spendibilità generalizzata (comma </a:t>
            </a:r>
            <a:r>
              <a:rPr lang="it-IT" sz="1800" dirty="0" smtClean="0"/>
              <a:t>5 art. 11 TUB). </a:t>
            </a:r>
          </a:p>
          <a:p>
            <a:pPr marL="0" indent="266700" algn="just" fontAlgn="auto">
              <a:spcAft>
                <a:spcPts val="0"/>
              </a:spcAft>
              <a:buSzPct val="100000"/>
              <a:buNone/>
              <a:defRPr/>
            </a:pPr>
            <a:endParaRPr lang="it-IT" sz="1800" dirty="0" smtClean="0"/>
          </a:p>
          <a:p>
            <a:pPr marL="0" indent="266700" algn="just" fontAlgn="auto">
              <a:spcAft>
                <a:spcPts val="0"/>
              </a:spcAft>
              <a:buSzPct val="100000"/>
              <a:buNone/>
              <a:defRPr/>
            </a:pPr>
            <a:r>
              <a:rPr lang="it-IT" sz="1800" dirty="0" smtClean="0"/>
              <a:t>Al </a:t>
            </a:r>
            <a:r>
              <a:rPr lang="it-IT" sz="1800" dirty="0"/>
              <a:t>CICR è attribuito il compito di individuare gli strumenti finanziari, comunque denominati, la cui emissione costituisce raccolta del risparmio e di determinare, se non disciplinati dalla legge, limiti all’emissione nonché durata e taglio degli strumenti di raccolta diversi dalle obbligazioni (commi 4-bis e </a:t>
            </a:r>
            <a:r>
              <a:rPr lang="it-IT" sz="1800" dirty="0" smtClean="0"/>
              <a:t>4-ter art. 11 TUB). </a:t>
            </a:r>
            <a:r>
              <a:rPr lang="it-IT" sz="1800" dirty="0"/>
              <a:t>Il Comitato, a fini di tutela della riserva dell’attività bancaria, stabilisce limiti e criteri, anche in deroga al codice civile, per la raccolta effettuata dai soggetti che esercitano nei confronti del pubblico attività di concessione di finanziamenti (comma 4-quater). </a:t>
            </a:r>
            <a:r>
              <a:rPr lang="it-IT" sz="1800" dirty="0" smtClean="0"/>
              <a:t>La </a:t>
            </a:r>
            <a:r>
              <a:rPr lang="it-IT" sz="1800" dirty="0"/>
              <a:t>disciplina di attuazione dell’art. 11 è stata dettata con deliberazione del CICR del 19 luglio 2005, successivamente integrata con deliberazione del 22 febbraio 2006 al fine di tener conto delle modifiche apportate al codice civile, in materia di limiti alle emissioni obbligazionarie, dalla l. n. 262/05. </a:t>
            </a:r>
          </a:p>
          <a:p>
            <a:pPr marL="0" indent="266700" algn="just" fontAlgn="auto">
              <a:spcAft>
                <a:spcPts val="0"/>
              </a:spcAft>
              <a:buSzPct val="100000"/>
              <a:buNone/>
              <a:defRPr/>
            </a:pPr>
            <a:endParaRPr lang="it-IT" sz="1800" b="1" dirty="0" smtClean="0"/>
          </a:p>
          <a:p>
            <a:pPr marL="0" indent="266700" algn="just" fontAlgn="auto">
              <a:spcAft>
                <a:spcPts val="0"/>
              </a:spcAft>
              <a:buSzPct val="100000"/>
              <a:buNone/>
              <a:defRPr/>
            </a:pPr>
            <a:r>
              <a:rPr lang="it-IT" sz="1600" b="1" dirty="0" smtClean="0"/>
              <a:t>RIEPILOGO: </a:t>
            </a:r>
          </a:p>
          <a:p>
            <a:pPr marL="0" indent="266700" algn="just" fontAlgn="auto">
              <a:spcAft>
                <a:spcPts val="0"/>
              </a:spcAft>
              <a:buSzPct val="100000"/>
              <a:buNone/>
              <a:defRPr/>
            </a:pPr>
            <a:r>
              <a:rPr lang="it-IT" sz="1600" b="1" dirty="0" smtClean="0"/>
              <a:t>Fonti </a:t>
            </a:r>
            <a:r>
              <a:rPr lang="it-IT" sz="1600" b="1" dirty="0"/>
              <a:t>normative </a:t>
            </a:r>
            <a:r>
              <a:rPr lang="it-IT" sz="1600" dirty="0"/>
              <a:t>La materia è regolata dai seguenti articoli del T.U.: — art. 11, che disciplina la raccolta del risparmio da parte dei soggetti diversi dalle banche; — artt. 130 e 131, che assoggettano a sanzione penale l'attività di raccolta del risparmio tra il pubblico e l’attività bancaria svolte abusivamente; vengono inoltre in rilevo: — gli articoli 2412, 2483 e 2526 del codice civile, concernenti l’emissione di strumenti finanziari da parte delle società; — la legge 13 gennaio 1994, n. 43, che disciplina le cambiali finanziarie; — l’art. 5, comma 1, della delibera CICR del 3 marzo 1994, che preclude alle banche l’emissione di cambiali finanziarie; — la delibera CICR del 19 luglio 2005, attuativa dell'art. 11 del T.U.; — la delibera CICR del 22 febbraio 2006, recante integrazioni a quella del 19 luglio 2005. </a:t>
            </a:r>
            <a:endParaRPr lang="it-IT" sz="1600" dirty="0" smtClean="0"/>
          </a:p>
          <a:p>
            <a:pPr marL="0" indent="266700" algn="just" fontAlgn="auto">
              <a:spcAft>
                <a:spcPts val="0"/>
              </a:spcAft>
              <a:buSzPct val="100000"/>
              <a:buNone/>
              <a:defRPr/>
            </a:pPr>
            <a:endParaRPr lang="it-IT" sz="1600" b="1" dirty="0"/>
          </a:p>
          <a:p>
            <a:pPr marL="0" indent="266700" algn="just" fontAlgn="auto">
              <a:spcAft>
                <a:spcPts val="0"/>
              </a:spcAft>
              <a:buSzPct val="100000"/>
              <a:buNone/>
              <a:defRPr/>
            </a:pPr>
            <a:r>
              <a:rPr lang="it-IT" sz="1600" b="1" dirty="0" smtClean="0"/>
              <a:t>Definizioni </a:t>
            </a:r>
            <a:r>
              <a:rPr lang="it-IT" sz="1600" dirty="0"/>
              <a:t>Ai fini della presente disciplina si definiscono: </a:t>
            </a:r>
            <a:endParaRPr lang="it-IT" sz="1600" dirty="0" smtClean="0"/>
          </a:p>
          <a:p>
            <a:pPr marL="0" indent="266700" algn="just" fontAlgn="auto">
              <a:spcAft>
                <a:spcPts val="0"/>
              </a:spcAft>
              <a:buSzPct val="100000"/>
              <a:buNone/>
              <a:defRPr/>
            </a:pPr>
            <a:r>
              <a:rPr lang="it-IT" sz="1600" dirty="0" smtClean="0"/>
              <a:t>— </a:t>
            </a:r>
            <a:r>
              <a:rPr lang="it-IT" sz="1600" dirty="0"/>
              <a:t>“strumenti finanziari di raccolta”, le obbligazioni, i titoli di debito e gli altri strumenti finanziari che, comunque denominati e a prescindere dall’eventuale attribuzione di diritti amministrativi, contengono un obbligo di rimborso; </a:t>
            </a:r>
            <a:endParaRPr lang="it-IT" sz="1600" dirty="0" smtClean="0"/>
          </a:p>
          <a:p>
            <a:pPr marL="0" indent="266700" algn="just" fontAlgn="auto">
              <a:spcAft>
                <a:spcPts val="0"/>
              </a:spcAft>
              <a:buSzPct val="100000"/>
              <a:buNone/>
              <a:defRPr/>
            </a:pPr>
            <a:r>
              <a:rPr lang="it-IT" sz="1600" dirty="0" smtClean="0"/>
              <a:t>— </a:t>
            </a:r>
            <a:r>
              <a:rPr lang="it-IT" sz="1600" dirty="0"/>
              <a:t>"patrimonio", l’ammontare complessivo del capitale sociale, della riserva legale e delle riserve disponibili risultanti dall’ultimo bilancio approvato</a:t>
            </a:r>
            <a:r>
              <a:rPr lang="it-IT" sz="1600" dirty="0" smtClean="0"/>
              <a:t>;</a:t>
            </a:r>
          </a:p>
          <a:p>
            <a:pPr marL="0" indent="266700" algn="just" fontAlgn="auto">
              <a:spcAft>
                <a:spcPts val="0"/>
              </a:spcAft>
              <a:buSzPct val="100000"/>
              <a:buNone/>
              <a:defRPr/>
            </a:pPr>
            <a:r>
              <a:rPr lang="it-IT" sz="1600" dirty="0" smtClean="0"/>
              <a:t>— </a:t>
            </a:r>
            <a:r>
              <a:rPr lang="it-IT" sz="1600" dirty="0"/>
              <a:t>"raccolta a vista", la raccolta che può essere rimborsata su richiesta del depositante in qualsiasi momento senza preavviso o con un preavviso inferiore a 24 ore; </a:t>
            </a:r>
            <a:endParaRPr lang="it-IT" sz="1600" dirty="0" smtClean="0"/>
          </a:p>
          <a:p>
            <a:pPr marL="0" indent="266700" algn="just" fontAlgn="auto">
              <a:spcAft>
                <a:spcPts val="0"/>
              </a:spcAft>
              <a:buSzPct val="100000"/>
              <a:buNone/>
              <a:defRPr/>
            </a:pPr>
            <a:r>
              <a:rPr lang="it-IT" sz="1600" dirty="0" smtClean="0"/>
              <a:t>— </a:t>
            </a:r>
            <a:r>
              <a:rPr lang="it-IT" sz="1600" dirty="0"/>
              <a:t>"emissione e gestione di mezzi di pagamento", l'attività di intermediazione finanziaria esercitata mediante emissione o gestione di carte di credito, di debito o di altri mezzi di pagamento a spendibilità generalizzata. Non rientrano pertanto in tale attività l’emissione e la gestione — da parte di un fornitore di beni e servizi — di carte di debito o credito, ovvero di carte prepagate, utilizzabili esclusivamente presso il fornitore stesso; — “attività di concessione di finanziamenti”, le attività di cui all’articolo 2 del decreto del Ministro del tesoro del 6 luglio 1994. </a:t>
            </a:r>
            <a:endParaRPr lang="it-IT" sz="1600" b="1" dirty="0" smtClean="0"/>
          </a:p>
          <a:p>
            <a:pPr marL="0" indent="0" fontAlgn="auto">
              <a:spcAft>
                <a:spcPts val="0"/>
              </a:spcAft>
              <a:buFont typeface="Wingdings 3"/>
              <a:buChar char=""/>
              <a:defRPr/>
            </a:pPr>
            <a:endParaRPr lang="it-IT" sz="2200" b="1"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877178712"/>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90872" y="234554"/>
            <a:ext cx="8229600" cy="176956"/>
          </a:xfrm>
        </p:spPr>
        <p:txBody>
          <a:bodyPr>
            <a:normAutofit fontScale="90000"/>
          </a:bodyPr>
          <a:lstStyle/>
          <a:p>
            <a:pPr algn="ctr" fontAlgn="auto">
              <a:spcAft>
                <a:spcPts val="0"/>
              </a:spcAft>
              <a:defRPr/>
            </a:pPr>
            <a:r>
              <a:rPr lang="it-IT" sz="3600" dirty="0" smtClean="0">
                <a:solidFill>
                  <a:schemeClr val="bg2">
                    <a:lumMod val="50000"/>
                  </a:schemeClr>
                </a:solidFill>
              </a:rPr>
              <a:t>continuo</a:t>
            </a:r>
          </a:p>
        </p:txBody>
      </p:sp>
      <p:sp>
        <p:nvSpPr>
          <p:cNvPr id="5123" name="Rectangle 3"/>
          <p:cNvSpPr>
            <a:spLocks noGrp="1" noChangeArrowheads="1"/>
          </p:cNvSpPr>
          <p:nvPr>
            <p:ph idx="1"/>
          </p:nvPr>
        </p:nvSpPr>
        <p:spPr>
          <a:xfrm>
            <a:off x="395536" y="905865"/>
            <a:ext cx="7705551" cy="3394075"/>
          </a:xfrm>
          <a:solidFill>
            <a:schemeClr val="accent3">
              <a:lumMod val="20000"/>
              <a:lumOff val="80000"/>
            </a:schemeClr>
          </a:solidFill>
        </p:spPr>
        <p:txBody>
          <a:bodyPr>
            <a:normAutofit/>
          </a:bodyPr>
          <a:lstStyle/>
          <a:p>
            <a:pPr marL="0" indent="266700" algn="just" fontAlgn="auto">
              <a:spcAft>
                <a:spcPts val="0"/>
              </a:spcAft>
              <a:buSzPct val="100000"/>
              <a:buNone/>
              <a:defRPr/>
            </a:pPr>
            <a:r>
              <a:rPr lang="it-IT" sz="1600" b="1" dirty="0"/>
              <a:t>N</a:t>
            </a:r>
            <a:r>
              <a:rPr lang="it-IT" sz="1600" b="1" dirty="0" smtClean="0"/>
              <a:t>on </a:t>
            </a:r>
            <a:r>
              <a:rPr lang="it-IT" sz="1600" b="1" dirty="0"/>
              <a:t>costituisce raccolta di risparmio tra il pubblico l’acquisizione di fondi:  </a:t>
            </a:r>
            <a:r>
              <a:rPr lang="it-IT" sz="1600" b="1" dirty="0" smtClean="0"/>
              <a:t> </a:t>
            </a:r>
          </a:p>
          <a:p>
            <a:pPr marL="0" indent="266700" algn="just" fontAlgn="auto">
              <a:spcAft>
                <a:spcPts val="0"/>
              </a:spcAft>
              <a:buSzPct val="100000"/>
              <a:buNone/>
              <a:defRPr/>
            </a:pPr>
            <a:r>
              <a:rPr lang="it-IT" sz="1400" dirty="0" smtClean="0"/>
              <a:t>a</a:t>
            </a:r>
            <a:r>
              <a:rPr lang="it-IT" sz="1400" dirty="0"/>
              <a:t>) connessa con l’emissione di moneta elettronica; </a:t>
            </a:r>
          </a:p>
          <a:p>
            <a:pPr marL="0" indent="266700" algn="just" fontAlgn="auto">
              <a:spcAft>
                <a:spcPts val="0"/>
              </a:spcAft>
              <a:buSzPct val="100000"/>
              <a:buNone/>
              <a:defRPr/>
            </a:pPr>
            <a:r>
              <a:rPr lang="it-IT" sz="1400" dirty="0" smtClean="0"/>
              <a:t>b</a:t>
            </a:r>
            <a:r>
              <a:rPr lang="it-IT" sz="1400" dirty="0"/>
              <a:t>) connessa con l'emissione e la gestione, da parte di un fornitore di beni o servizi, di carte prepagate utilizzabili esclusivamente presso il fornitore stesso; </a:t>
            </a:r>
            <a:endParaRPr lang="it-IT" sz="1400" dirty="0" smtClean="0"/>
          </a:p>
          <a:p>
            <a:pPr marL="0" indent="266700" algn="just" fontAlgn="auto">
              <a:spcAft>
                <a:spcPts val="0"/>
              </a:spcAft>
              <a:buSzPct val="100000"/>
              <a:buNone/>
              <a:defRPr/>
            </a:pPr>
            <a:r>
              <a:rPr lang="it-IT" sz="1400" dirty="0" smtClean="0"/>
              <a:t>c</a:t>
            </a:r>
            <a:r>
              <a:rPr lang="it-IT" sz="1400" dirty="0"/>
              <a:t>) presso soci, dipendenti o società del gruppo secondo quanto previsto dalle </a:t>
            </a:r>
            <a:r>
              <a:rPr lang="it-IT" sz="1400" dirty="0" smtClean="0"/>
              <a:t>istruzioni di vigilanza; </a:t>
            </a:r>
          </a:p>
          <a:p>
            <a:pPr marL="0" indent="266700" algn="just" fontAlgn="auto">
              <a:spcAft>
                <a:spcPts val="0"/>
              </a:spcAft>
              <a:buSzPct val="100000"/>
              <a:buNone/>
              <a:defRPr/>
            </a:pPr>
            <a:r>
              <a:rPr lang="it-IT" sz="1400" dirty="0" smtClean="0"/>
              <a:t>d</a:t>
            </a:r>
            <a:r>
              <a:rPr lang="it-IT" sz="1400" dirty="0"/>
              <a:t>) effettuata sulla base di trattative personalizzate con singoli soggetti, per i quali tale operazione si inserisce, di norma, in una gamma più ampia di rapporti di natura economica con il soggetto finanziato. Nel contratto deve comunque risultare con chiarezza la natura di "finanziamento" del rapporto stesso. In ogni caso, il reperimento di risorse in tal modo effettuato non deve presentare connotazioni tali (ad esempio, numerosità e frequenza delle operazioni) da configurare, di fatto, una forma di raccolta tra il pubblico; </a:t>
            </a:r>
            <a:endParaRPr lang="it-IT" sz="1400" dirty="0" smtClean="0"/>
          </a:p>
          <a:p>
            <a:pPr marL="0" indent="266700" algn="just" fontAlgn="auto">
              <a:spcAft>
                <a:spcPts val="0"/>
              </a:spcAft>
              <a:buSzPct val="100000"/>
              <a:buNone/>
              <a:defRPr/>
            </a:pPr>
            <a:r>
              <a:rPr lang="it-IT" sz="1400" dirty="0" smtClean="0"/>
              <a:t>e</a:t>
            </a:r>
            <a:r>
              <a:rPr lang="it-IT" sz="1400" dirty="0"/>
              <a:t>) presso soggetti sottoposti a vigilanza prudenziale, operanti nei settori bancario, finanziario, mobiliare, assicurativo e previdenziale. </a:t>
            </a:r>
            <a:endParaRPr lang="it-IT" sz="1400" b="1" dirty="0"/>
          </a:p>
          <a:p>
            <a:pPr marL="0" indent="266700" fontAlgn="auto">
              <a:spcAft>
                <a:spcPts val="0"/>
              </a:spcAft>
              <a:buSzPct val="100000"/>
              <a:buNone/>
              <a:defRPr/>
            </a:pPr>
            <a:endParaRPr lang="it-IT" sz="1400" b="1" dirty="0" smtClean="0"/>
          </a:p>
          <a:p>
            <a:pPr marL="0" indent="0" fontAlgn="auto">
              <a:spcAft>
                <a:spcPts val="0"/>
              </a:spcAft>
              <a:buFontTx/>
              <a:buNone/>
              <a:defRPr/>
            </a:pPr>
            <a:endParaRPr lang="it-IT" sz="16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790054482"/>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90872" y="234554"/>
            <a:ext cx="8229600" cy="45719"/>
          </a:xfrm>
        </p:spPr>
        <p:txBody>
          <a:bodyPr>
            <a:noAutofit/>
          </a:bodyPr>
          <a:lstStyle/>
          <a:p>
            <a:pPr algn="ctr" fontAlgn="auto">
              <a:spcAft>
                <a:spcPts val="0"/>
              </a:spcAft>
              <a:defRPr/>
            </a:pPr>
            <a:r>
              <a:rPr lang="it-IT" sz="1400" dirty="0" smtClean="0">
                <a:solidFill>
                  <a:schemeClr val="bg2">
                    <a:lumMod val="50000"/>
                  </a:schemeClr>
                </a:solidFill>
              </a:rPr>
              <a:t>continuo</a:t>
            </a:r>
          </a:p>
        </p:txBody>
      </p:sp>
      <p:sp>
        <p:nvSpPr>
          <p:cNvPr id="5123" name="Rectangle 3"/>
          <p:cNvSpPr>
            <a:spLocks noGrp="1" noChangeArrowheads="1"/>
          </p:cNvSpPr>
          <p:nvPr>
            <p:ph idx="1"/>
          </p:nvPr>
        </p:nvSpPr>
        <p:spPr>
          <a:xfrm>
            <a:off x="395536" y="627535"/>
            <a:ext cx="7705551" cy="3672406"/>
          </a:xfrm>
          <a:solidFill>
            <a:schemeClr val="accent3">
              <a:lumMod val="20000"/>
              <a:lumOff val="80000"/>
            </a:schemeClr>
          </a:solidFill>
        </p:spPr>
        <p:txBody>
          <a:bodyPr>
            <a:normAutofit fontScale="85000" lnSpcReduction="10000"/>
          </a:bodyPr>
          <a:lstStyle/>
          <a:p>
            <a:pPr marL="0" indent="266700" fontAlgn="auto">
              <a:spcAft>
                <a:spcPts val="0"/>
              </a:spcAft>
              <a:buSzPct val="100000"/>
              <a:buNone/>
              <a:defRPr/>
            </a:pPr>
            <a:r>
              <a:rPr lang="it-IT" sz="1700" b="1" dirty="0" smtClean="0"/>
              <a:t>Limiti </a:t>
            </a:r>
            <a:r>
              <a:rPr lang="it-IT" sz="1700" b="1" dirty="0"/>
              <a:t>all’emissione degli strumenti finanziari di raccolta </a:t>
            </a:r>
            <a:endParaRPr lang="it-IT" sz="1700" b="1" dirty="0" smtClean="0"/>
          </a:p>
          <a:p>
            <a:pPr marL="0" indent="266700" fontAlgn="auto">
              <a:spcAft>
                <a:spcPts val="0"/>
              </a:spcAft>
              <a:buSzPct val="100000"/>
              <a:buNone/>
              <a:defRPr/>
            </a:pPr>
            <a:endParaRPr lang="it-IT" sz="1400" dirty="0"/>
          </a:p>
          <a:p>
            <a:pPr marL="0" indent="266700" algn="just" fontAlgn="auto">
              <a:spcAft>
                <a:spcPts val="0"/>
              </a:spcAft>
              <a:buSzPct val="100000"/>
              <a:buNone/>
              <a:defRPr/>
            </a:pPr>
            <a:r>
              <a:rPr lang="it-IT" sz="1400" dirty="0" smtClean="0"/>
              <a:t>L’importo </a:t>
            </a:r>
            <a:r>
              <a:rPr lang="it-IT" sz="1400" dirty="0"/>
              <a:t>complessivo delle emissioni di strumenti finanziari di raccolta, per le società per azioni, in accomandita per azioni e cooperative è fissato – in linea con quanto previsto dall’art. 2412, primo comma, del codice civile – nel doppio del </a:t>
            </a:r>
            <a:r>
              <a:rPr lang="it-IT" sz="1400" dirty="0" smtClean="0"/>
              <a:t>patrimonio. Al </a:t>
            </a:r>
            <a:r>
              <a:rPr lang="it-IT" sz="1400" dirty="0"/>
              <a:t>computo del limite concorrono altresì gli importi relativi alle garanzie comunque prestate dalla società in relazione a strumenti finanziari di raccolta emessi da altre società, anche estere, in linea con quanto previsto dall’art. 2412, quarto comma. Per il complesso degli strumenti finanziari di raccolta, i citati limiti possono essere superati in presenza delle fattispecie derogatorie previste dal medesimo art. 2412 del codice civile (sottoscrizione degli strumenti finanziari da parte di investitori professionali soggetti a vigilanza prudenziale; raccolta effettuata da società con azioni quotate in un mercato regolamentato, mediante emissione di strumenti finanziari destinati alla quotazione in un mercato regolamentato; emissione di strumenti finanziari di raccolta garantiti da ipoteca di primo grado su immobili di proprietà della società, sino a due terzi del valore degli immobili medesimi). </a:t>
            </a:r>
            <a:endParaRPr lang="it-IT" sz="1400" dirty="0" smtClean="0"/>
          </a:p>
          <a:p>
            <a:pPr marL="0" indent="266700" algn="just" fontAlgn="auto">
              <a:spcAft>
                <a:spcPts val="0"/>
              </a:spcAft>
              <a:buSzPct val="100000"/>
              <a:buNone/>
              <a:defRPr/>
            </a:pPr>
            <a:r>
              <a:rPr lang="it-IT" sz="1400" dirty="0" smtClean="0"/>
              <a:t>La </a:t>
            </a:r>
            <a:r>
              <a:rPr lang="it-IT" sz="1400" dirty="0"/>
              <a:t>disciplina sancisce l’applicazione dei limiti previsti dal codice civile alle emissioni di ogni tipo di strumento finanziario di raccolta, con l’obiettivo di evitare elusioni derivanti da una diversa qualificazione giuridica degli strumenti utilizzati. Secondo la medesima impostazione, per le società a responsabilità limitata e le cooperative alle quali si applicano le norme sulle società a responsabilità limitata, le emissioni di strumenti finanziari di raccolta sono consentite in osservanza di quanto previsto rispettivamente dagli articoli 2483 (sottoscrizione da parte di investitori professionali soggetti a vigilanza prudenziale) e 2526 (sottoscrizione da parte di investitori qualificati degli strumenti privi di diritti amministrativi) del codice civile. </a:t>
            </a:r>
            <a:endParaRPr lang="it-IT" sz="16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1362410941"/>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395536" y="267494"/>
            <a:ext cx="7704856" cy="144016"/>
          </a:xfrm>
        </p:spPr>
        <p:txBody>
          <a:bodyPr>
            <a:normAutofit fontScale="90000"/>
          </a:bodyPr>
          <a:lstStyle/>
          <a:p>
            <a:pPr algn="ctr" fontAlgn="auto">
              <a:spcAft>
                <a:spcPts val="0"/>
              </a:spcAft>
              <a:defRPr/>
            </a:pPr>
            <a:r>
              <a:rPr lang="it-IT" sz="2800" dirty="0" smtClean="0">
                <a:solidFill>
                  <a:schemeClr val="bg2">
                    <a:lumMod val="50000"/>
                  </a:schemeClr>
                </a:solidFill>
              </a:rPr>
              <a:t>+</a:t>
            </a:r>
          </a:p>
        </p:txBody>
      </p:sp>
      <p:sp>
        <p:nvSpPr>
          <p:cNvPr id="5123" name="Rectangle 3"/>
          <p:cNvSpPr>
            <a:spLocks noGrp="1" noChangeArrowheads="1"/>
          </p:cNvSpPr>
          <p:nvPr>
            <p:ph idx="1"/>
          </p:nvPr>
        </p:nvSpPr>
        <p:spPr>
          <a:xfrm>
            <a:off x="395536" y="483519"/>
            <a:ext cx="7705551" cy="3960440"/>
          </a:xfrm>
          <a:solidFill>
            <a:schemeClr val="accent3">
              <a:lumMod val="20000"/>
              <a:lumOff val="80000"/>
            </a:schemeClr>
          </a:solidFill>
        </p:spPr>
        <p:txBody>
          <a:bodyPr>
            <a:normAutofit/>
          </a:bodyPr>
          <a:lstStyle/>
          <a:p>
            <a:pPr marL="0" indent="266700" algn="just" fontAlgn="auto">
              <a:spcAft>
                <a:spcPts val="0"/>
              </a:spcAft>
              <a:buSzPct val="100000"/>
              <a:buNone/>
              <a:defRPr/>
            </a:pPr>
            <a:endParaRPr lang="it-IT" sz="1600" b="1" dirty="0" smtClean="0"/>
          </a:p>
          <a:p>
            <a:pPr marL="0" indent="266700" algn="just" fontAlgn="auto">
              <a:spcAft>
                <a:spcPts val="0"/>
              </a:spcAft>
              <a:buSzPct val="100000"/>
              <a:buNone/>
              <a:defRPr/>
            </a:pPr>
            <a:r>
              <a:rPr lang="it-IT" sz="1600" b="1" dirty="0" smtClean="0"/>
              <a:t>Caratteristiche </a:t>
            </a:r>
            <a:r>
              <a:rPr lang="it-IT" sz="1600" b="1" dirty="0"/>
              <a:t>degli strumenti finanziari di raccolta </a:t>
            </a:r>
            <a:endParaRPr lang="it-IT" sz="1600" b="1" dirty="0" smtClean="0"/>
          </a:p>
          <a:p>
            <a:pPr marL="0" indent="266700" algn="just" fontAlgn="auto">
              <a:spcAft>
                <a:spcPts val="0"/>
              </a:spcAft>
              <a:buSzPct val="100000"/>
              <a:buNone/>
              <a:defRPr/>
            </a:pPr>
            <a:endParaRPr lang="it-IT" sz="1600" b="1" dirty="0"/>
          </a:p>
          <a:p>
            <a:pPr marL="0" indent="266700" algn="just" fontAlgn="auto">
              <a:spcAft>
                <a:spcPts val="0"/>
              </a:spcAft>
              <a:buSzPct val="100000"/>
              <a:buNone/>
              <a:defRPr/>
            </a:pPr>
            <a:r>
              <a:rPr lang="it-IT" sz="1400" dirty="0" smtClean="0"/>
              <a:t>Gli </a:t>
            </a:r>
            <a:r>
              <a:rPr lang="it-IT" sz="1400" dirty="0"/>
              <a:t>strumenti di raccolta diversi dalle obbligazioni hanno un taglio minimo unitario non inferiore a euro </a:t>
            </a:r>
            <a:r>
              <a:rPr lang="it-IT" sz="1400" dirty="0" smtClean="0"/>
              <a:t>50.000. Tale </a:t>
            </a:r>
            <a:r>
              <a:rPr lang="it-IT" sz="1400" dirty="0"/>
              <a:t>limite non si applica agli strumenti finanziari destinati alla quotazione in mercati regolamentati, emessi da società con azioni quotate in mercati regolamentati. Non è fissata una durata minima per gli strumenti finanziari di raccolta, ad eccezione delle cambiali finanziarie </a:t>
            </a:r>
            <a:r>
              <a:rPr lang="it-IT" sz="1400" dirty="0" smtClean="0"/>
              <a:t>e </a:t>
            </a:r>
            <a:r>
              <a:rPr lang="it-IT" sz="1400" dirty="0"/>
              <a:t>fermo restando il divieto per i soggetti non bancari di effettuare la raccolta di fondi a vista. La denominazione degli strumenti finanziari non deve contenere indicazioni tali da ingenerare confusione tra gli stessi e i titoli di raccolta bancari (certificati di deposito, buoni fruttiferi). Sugli strumenti finanziari di raccolta e sui relativi registri deve essere indicata l’identità dell’eventuale garante e l’ammontare della garanzia. Tale indicazione assume rilievo, in particolare, ai fini di quanto previsto in materia di garanzie dagli articoli 2412 e 2483 del codice civile. </a:t>
            </a: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2726045527"/>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90872" y="483518"/>
            <a:ext cx="8229600" cy="360040"/>
          </a:xfrm>
        </p:spPr>
        <p:txBody>
          <a:bodyPr>
            <a:noAutofit/>
          </a:bodyPr>
          <a:lstStyle/>
          <a:p>
            <a:pPr algn="ctr" fontAlgn="auto">
              <a:spcAft>
                <a:spcPts val="0"/>
              </a:spcAft>
              <a:defRPr/>
            </a:pPr>
            <a:r>
              <a:rPr lang="it-IT" sz="2800" dirty="0" smtClean="0">
                <a:solidFill>
                  <a:schemeClr val="bg2">
                    <a:lumMod val="50000"/>
                  </a:schemeClr>
                </a:solidFill>
              </a:rPr>
              <a:t>CAMBIALI FINANZIARIE</a:t>
            </a:r>
          </a:p>
        </p:txBody>
      </p:sp>
      <p:sp>
        <p:nvSpPr>
          <p:cNvPr id="5123" name="Rectangle 3"/>
          <p:cNvSpPr>
            <a:spLocks noGrp="1" noChangeArrowheads="1"/>
          </p:cNvSpPr>
          <p:nvPr>
            <p:ph idx="1"/>
          </p:nvPr>
        </p:nvSpPr>
        <p:spPr>
          <a:xfrm>
            <a:off x="395536" y="946045"/>
            <a:ext cx="7705551" cy="3600398"/>
          </a:xfrm>
          <a:solidFill>
            <a:schemeClr val="accent3">
              <a:lumMod val="20000"/>
              <a:lumOff val="80000"/>
            </a:schemeClr>
          </a:solidFill>
        </p:spPr>
        <p:txBody>
          <a:bodyPr>
            <a:normAutofit fontScale="92500" lnSpcReduction="10000"/>
          </a:bodyPr>
          <a:lstStyle/>
          <a:p>
            <a:pPr marL="255588" lvl="1" indent="0" fontAlgn="auto">
              <a:lnSpc>
                <a:spcPct val="110000"/>
              </a:lnSpc>
              <a:spcAft>
                <a:spcPts val="0"/>
              </a:spcAft>
              <a:buSzPct val="100000"/>
              <a:buNone/>
              <a:defRPr/>
            </a:pPr>
            <a:r>
              <a:rPr lang="it-IT" sz="1400" dirty="0" smtClean="0"/>
              <a:t>Ai sensi della </a:t>
            </a:r>
            <a:r>
              <a:rPr lang="it-IT" sz="1400" dirty="0"/>
              <a:t>legge 13 gennaio 1994, n. 43  </a:t>
            </a:r>
            <a:r>
              <a:rPr lang="it-IT" sz="1400" dirty="0" smtClean="0"/>
              <a:t>presentano </a:t>
            </a:r>
            <a:r>
              <a:rPr lang="it-IT" sz="1400" dirty="0"/>
              <a:t>le seguenti caratteristiche: </a:t>
            </a:r>
            <a:endParaRPr lang="it-IT" sz="1400" dirty="0" smtClean="0"/>
          </a:p>
          <a:p>
            <a:pPr marL="255588" lvl="1" indent="0" fontAlgn="auto">
              <a:lnSpc>
                <a:spcPct val="110000"/>
              </a:lnSpc>
              <a:spcAft>
                <a:spcPts val="0"/>
              </a:spcAft>
              <a:buSzPct val="100000"/>
              <a:buNone/>
              <a:defRPr/>
            </a:pPr>
            <a:r>
              <a:rPr lang="it-IT" sz="1400" dirty="0" smtClean="0"/>
              <a:t>— </a:t>
            </a:r>
            <a:r>
              <a:rPr lang="it-IT" sz="1400" dirty="0"/>
              <a:t>sono titoli di credito all'ordine emessi in serie; </a:t>
            </a:r>
            <a:endParaRPr lang="it-IT" sz="1400" dirty="0" smtClean="0"/>
          </a:p>
          <a:p>
            <a:pPr marL="255588" lvl="1" indent="0" fontAlgn="auto">
              <a:lnSpc>
                <a:spcPct val="110000"/>
              </a:lnSpc>
              <a:spcAft>
                <a:spcPts val="0"/>
              </a:spcAft>
              <a:buSzPct val="100000"/>
              <a:buNone/>
              <a:defRPr/>
            </a:pPr>
            <a:r>
              <a:rPr lang="it-IT" sz="1400" dirty="0" smtClean="0"/>
              <a:t>— </a:t>
            </a:r>
            <a:r>
              <a:rPr lang="it-IT" sz="1400" dirty="0"/>
              <a:t>hanno durata compresa fra 3 e 12 mesi; </a:t>
            </a:r>
            <a:endParaRPr lang="it-IT" sz="1400" dirty="0" smtClean="0"/>
          </a:p>
          <a:p>
            <a:pPr marL="255588" lvl="1" indent="0" fontAlgn="auto">
              <a:lnSpc>
                <a:spcPct val="110000"/>
              </a:lnSpc>
              <a:spcAft>
                <a:spcPts val="0"/>
              </a:spcAft>
              <a:buSzPct val="100000"/>
              <a:buNone/>
              <a:defRPr/>
            </a:pPr>
            <a:r>
              <a:rPr lang="it-IT" sz="1400" dirty="0" smtClean="0"/>
              <a:t>— </a:t>
            </a:r>
            <a:r>
              <a:rPr lang="it-IT" sz="1400" dirty="0"/>
              <a:t>hanno un valore nominale unitario non inferiore a euro 50.000. </a:t>
            </a:r>
            <a:endParaRPr lang="it-IT" sz="1400" dirty="0" smtClean="0"/>
          </a:p>
          <a:p>
            <a:pPr marL="255588" lvl="1" indent="0" fontAlgn="auto">
              <a:lnSpc>
                <a:spcPct val="110000"/>
              </a:lnSpc>
              <a:spcAft>
                <a:spcPts val="0"/>
              </a:spcAft>
              <a:buSzPct val="100000"/>
              <a:buNone/>
              <a:defRPr/>
            </a:pPr>
            <a:r>
              <a:rPr lang="it-IT" sz="1400" dirty="0" smtClean="0"/>
              <a:t>Sulla </a:t>
            </a:r>
            <a:r>
              <a:rPr lang="it-IT" sz="1400" dirty="0"/>
              <a:t>cambiale finanziaria, oltre agli elementi di cui all'art. 100 del R.D. n. </a:t>
            </a:r>
            <a:r>
              <a:rPr lang="it-IT" sz="1400" dirty="0" smtClean="0"/>
              <a:t>1669/33 </a:t>
            </a:r>
            <a:r>
              <a:rPr lang="it-IT" sz="1400" i="1" dirty="0" smtClean="0"/>
              <a:t>(</a:t>
            </a:r>
            <a:r>
              <a:rPr lang="it-IT" sz="1400" i="1" dirty="0"/>
              <a:t>e </a:t>
            </a:r>
            <a:r>
              <a:rPr lang="it-IT" sz="1400" i="1" dirty="0" smtClean="0"/>
              <a:t>cioè: la </a:t>
            </a:r>
            <a:r>
              <a:rPr lang="it-IT" sz="1400" i="1" dirty="0"/>
              <a:t>promessa incondizionata di pagare una somma determinata; l'indicazione della scadenza; l'indicazione del luogo di pagamento; il nome di colui al quale o all'ordine del quale deve farsi il pagamento; l'indicazione della data e del luogo di emissione; la sottoscrizione dell’emittente; l’indicazione del luogo e della data di nascita ovvero del codice fiscale </a:t>
            </a:r>
            <a:r>
              <a:rPr lang="it-IT" sz="1400" i="1" dirty="0" smtClean="0"/>
              <a:t>dell’emittente)</a:t>
            </a:r>
            <a:r>
              <a:rPr lang="it-IT" sz="1400" dirty="0" smtClean="0"/>
              <a:t>, </a:t>
            </a:r>
            <a:r>
              <a:rPr lang="it-IT" sz="1400" dirty="0"/>
              <a:t>devono essere indicati: </a:t>
            </a:r>
            <a:endParaRPr lang="it-IT" sz="1400" dirty="0" smtClean="0"/>
          </a:p>
          <a:p>
            <a:pPr marL="255588" lvl="1" indent="0" fontAlgn="auto">
              <a:lnSpc>
                <a:spcPct val="110000"/>
              </a:lnSpc>
              <a:spcAft>
                <a:spcPts val="0"/>
              </a:spcAft>
              <a:buSzPct val="100000"/>
              <a:buNone/>
              <a:defRPr/>
            </a:pPr>
            <a:r>
              <a:rPr lang="it-IT" sz="1400" dirty="0" smtClean="0"/>
              <a:t>— </a:t>
            </a:r>
            <a:r>
              <a:rPr lang="it-IT" sz="1400" dirty="0"/>
              <a:t>la denominazione, l'oggetto e la sede dell'impresa emittente, con l'indicazione dell'ufficio del registro delle imprese presso il quale essa è iscritta; </a:t>
            </a:r>
            <a:endParaRPr lang="it-IT" sz="1400" dirty="0" smtClean="0"/>
          </a:p>
          <a:p>
            <a:pPr marL="255588" lvl="1" indent="0" fontAlgn="auto">
              <a:lnSpc>
                <a:spcPct val="110000"/>
              </a:lnSpc>
              <a:spcAft>
                <a:spcPts val="0"/>
              </a:spcAft>
              <a:buSzPct val="100000"/>
              <a:buNone/>
              <a:defRPr/>
            </a:pPr>
            <a:r>
              <a:rPr lang="it-IT" sz="1400" dirty="0" smtClean="0"/>
              <a:t>— </a:t>
            </a:r>
            <a:r>
              <a:rPr lang="it-IT" sz="1400" dirty="0"/>
              <a:t>il capitale sociale dell'impresa versato ed esistente al momento </a:t>
            </a:r>
            <a:r>
              <a:rPr lang="it-IT" sz="1400" dirty="0" smtClean="0"/>
              <a:t>dell'emissione; </a:t>
            </a:r>
          </a:p>
          <a:p>
            <a:pPr marL="255588" lvl="1" indent="0" fontAlgn="auto">
              <a:lnSpc>
                <a:spcPct val="110000"/>
              </a:lnSpc>
              <a:spcAft>
                <a:spcPts val="0"/>
              </a:spcAft>
              <a:buSzPct val="100000"/>
              <a:buNone/>
              <a:defRPr/>
            </a:pPr>
            <a:r>
              <a:rPr lang="it-IT" sz="1400" dirty="0" smtClean="0"/>
              <a:t>— </a:t>
            </a:r>
            <a:r>
              <a:rPr lang="it-IT" sz="1400" dirty="0"/>
              <a:t>l'ammontare complessivo dell'emissione di cui la cambiale fa parte; </a:t>
            </a:r>
            <a:endParaRPr lang="it-IT" sz="1400" dirty="0" smtClean="0"/>
          </a:p>
          <a:p>
            <a:pPr marL="255588" lvl="1" indent="0" fontAlgn="auto">
              <a:lnSpc>
                <a:spcPct val="110000"/>
              </a:lnSpc>
              <a:spcAft>
                <a:spcPts val="0"/>
              </a:spcAft>
              <a:buSzPct val="100000"/>
              <a:buNone/>
              <a:defRPr/>
            </a:pPr>
            <a:r>
              <a:rPr lang="it-IT" sz="1400" dirty="0" smtClean="0"/>
              <a:t>— </a:t>
            </a:r>
            <a:r>
              <a:rPr lang="it-IT" sz="1400" dirty="0"/>
              <a:t>la denominazione di “cambiale finanziaria” e i proventi in qualunque forma pattuiti; </a:t>
            </a:r>
            <a:endParaRPr lang="it-IT" sz="1400" dirty="0" smtClean="0"/>
          </a:p>
          <a:p>
            <a:pPr marL="255588" lvl="1" indent="0" fontAlgn="auto">
              <a:lnSpc>
                <a:spcPct val="110000"/>
              </a:lnSpc>
              <a:spcAft>
                <a:spcPts val="0"/>
              </a:spcAft>
              <a:buSzPct val="100000"/>
              <a:buNone/>
              <a:defRPr/>
            </a:pPr>
            <a:r>
              <a:rPr lang="it-IT" sz="1400" dirty="0" smtClean="0"/>
              <a:t>— </a:t>
            </a:r>
            <a:r>
              <a:rPr lang="it-IT" sz="1400" dirty="0"/>
              <a:t>in caso di garanzia, l'identità del garante e l'ammontare della </a:t>
            </a:r>
            <a:r>
              <a:rPr lang="it-IT" sz="1400" dirty="0" smtClean="0"/>
              <a:t>garanzia.</a:t>
            </a:r>
            <a:endParaRPr lang="it-IT" sz="1400" dirty="0">
              <a:solidFill>
                <a:schemeClr val="bg2">
                  <a:lumMod val="50000"/>
                </a:schemeClr>
              </a:solidFill>
            </a:endParaRPr>
          </a:p>
          <a:p>
            <a:pPr marL="541338" lvl="1" indent="-285750" fontAlgn="auto">
              <a:spcAft>
                <a:spcPts val="0"/>
              </a:spcAft>
              <a:buSzPct val="100000"/>
              <a:buFontTx/>
              <a:buChar char="-"/>
              <a:defRPr/>
            </a:pPr>
            <a:endParaRPr lang="it-IT" sz="1400" b="1" dirty="0" smtClean="0">
              <a:solidFill>
                <a:schemeClr val="bg2">
                  <a:lumMod val="50000"/>
                </a:schemeClr>
              </a:solidFill>
            </a:endParaRPr>
          </a:p>
          <a:p>
            <a:pPr marL="255588" lvl="1" indent="0" fontAlgn="auto">
              <a:spcAft>
                <a:spcPts val="0"/>
              </a:spcAft>
              <a:buSzPct val="100000"/>
              <a:buNone/>
              <a:defRPr/>
            </a:pPr>
            <a:endParaRPr lang="it-IT" sz="1400" b="1" dirty="0" smtClean="0">
              <a:solidFill>
                <a:schemeClr val="bg2">
                  <a:lumMod val="50000"/>
                </a:schemeClr>
              </a:solidFill>
            </a:endParaRPr>
          </a:p>
          <a:p>
            <a:pPr marL="541338" lvl="1" indent="-285750" fontAlgn="auto">
              <a:spcAft>
                <a:spcPts val="0"/>
              </a:spcAft>
              <a:buSzPct val="100000"/>
              <a:buFontTx/>
              <a:buChar char="-"/>
              <a:defRPr/>
            </a:pPr>
            <a:endParaRPr lang="it-IT" sz="1800" b="1" dirty="0">
              <a:solidFill>
                <a:schemeClr val="bg2">
                  <a:lumMod val="50000"/>
                </a:schemeClr>
              </a:solidFill>
            </a:endParaRPr>
          </a:p>
          <a:p>
            <a:pPr marL="255588" lvl="1" indent="0" fontAlgn="auto">
              <a:spcAft>
                <a:spcPts val="0"/>
              </a:spcAft>
              <a:buSzPct val="100000"/>
              <a:buNone/>
              <a:defRPr/>
            </a:pPr>
            <a:endParaRPr lang="it-IT" sz="1800" b="1" dirty="0" smtClean="0">
              <a:solidFill>
                <a:schemeClr val="bg2">
                  <a:lumMod val="50000"/>
                </a:schemeClr>
              </a:solidFill>
            </a:endParaRPr>
          </a:p>
          <a:p>
            <a:pPr marL="255588" lvl="1" indent="0" fontAlgn="auto">
              <a:spcAft>
                <a:spcPts val="0"/>
              </a:spcAft>
              <a:buSzPct val="100000"/>
              <a:buNone/>
              <a:defRPr/>
            </a:pPr>
            <a:endParaRPr lang="it-IT" sz="2800" b="1" dirty="0" smtClean="0"/>
          </a:p>
          <a:p>
            <a:pPr marL="0" indent="266700" fontAlgn="auto">
              <a:spcAft>
                <a:spcPts val="0"/>
              </a:spcAft>
              <a:buSzPct val="100000"/>
              <a:buNone/>
              <a:defRPr/>
            </a:pPr>
            <a:endParaRPr lang="it-IT" sz="1800" b="1" dirty="0" smtClean="0"/>
          </a:p>
          <a:p>
            <a:pPr marL="0" indent="266700" fontAlgn="auto">
              <a:spcAft>
                <a:spcPts val="0"/>
              </a:spcAft>
              <a:buNone/>
              <a:defRPr/>
            </a:pPr>
            <a:endParaRPr lang="it-IT" sz="1800" b="1" dirty="0" smtClean="0"/>
          </a:p>
          <a:p>
            <a:pPr marL="0" indent="0" fontAlgn="auto">
              <a:spcAft>
                <a:spcPts val="0"/>
              </a:spcAft>
              <a:buFont typeface="Wingdings 3"/>
              <a:buChar char=""/>
              <a:defRPr/>
            </a:pPr>
            <a:endParaRPr lang="it-IT" sz="2200" b="1"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3893196314"/>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90872" y="234554"/>
            <a:ext cx="7509520" cy="681012"/>
          </a:xfrm>
        </p:spPr>
        <p:txBody>
          <a:bodyPr>
            <a:noAutofit/>
          </a:bodyPr>
          <a:lstStyle/>
          <a:p>
            <a:pPr algn="ctr" fontAlgn="auto">
              <a:spcAft>
                <a:spcPts val="0"/>
              </a:spcAft>
              <a:defRPr/>
            </a:pPr>
            <a:r>
              <a:rPr lang="it-IT" sz="2400" i="1" dirty="0" smtClean="0">
                <a:solidFill>
                  <a:schemeClr val="bg2">
                    <a:lumMod val="50000"/>
                  </a:schemeClr>
                </a:solidFill>
              </a:rPr>
              <a:t>Raccolta del risparmio presso i soci</a:t>
            </a:r>
            <a:endParaRPr lang="it-IT" sz="2400" dirty="0" smtClean="0">
              <a:solidFill>
                <a:schemeClr val="bg2">
                  <a:lumMod val="50000"/>
                </a:schemeClr>
              </a:solidFill>
            </a:endParaRPr>
          </a:p>
        </p:txBody>
      </p:sp>
      <p:sp>
        <p:nvSpPr>
          <p:cNvPr id="5123" name="Rectangle 3"/>
          <p:cNvSpPr>
            <a:spLocks noGrp="1" noChangeArrowheads="1"/>
          </p:cNvSpPr>
          <p:nvPr>
            <p:ph idx="1"/>
          </p:nvPr>
        </p:nvSpPr>
        <p:spPr>
          <a:xfrm>
            <a:off x="395537" y="1059582"/>
            <a:ext cx="7560840" cy="3240358"/>
          </a:xfrm>
          <a:solidFill>
            <a:schemeClr val="accent3">
              <a:lumMod val="20000"/>
              <a:lumOff val="80000"/>
            </a:schemeClr>
          </a:solidFill>
        </p:spPr>
        <p:txBody>
          <a:bodyPr>
            <a:normAutofit fontScale="70000" lnSpcReduction="20000"/>
          </a:bodyPr>
          <a:lstStyle/>
          <a:p>
            <a:pPr marL="255588" lvl="1" indent="0" algn="just" fontAlgn="auto">
              <a:spcAft>
                <a:spcPts val="0"/>
              </a:spcAft>
              <a:buSzPct val="100000"/>
              <a:buNone/>
              <a:defRPr/>
            </a:pPr>
            <a:r>
              <a:rPr lang="it-IT" sz="1400" dirty="0" smtClean="0"/>
              <a:t>Le </a:t>
            </a:r>
            <a:r>
              <a:rPr lang="it-IT" sz="1400" dirty="0"/>
              <a:t>società possono raccogliere risparmio presso soci, con modalità diverse dall’emissione di strumenti finanziari, secondo quanto previsto dalla presente Sezione, purché tale facoltà sia prevista nello statuto. E’ comunque preclusa la raccolta di fondi a vista e ogni forma di raccolta collegata all’emissione o alla gestione di mezzi di pagamento. </a:t>
            </a:r>
            <a:endParaRPr lang="it-IT" sz="1400" dirty="0" smtClean="0"/>
          </a:p>
          <a:p>
            <a:pPr marL="255588" lvl="1" indent="0" algn="just" fontAlgn="auto">
              <a:spcAft>
                <a:spcPts val="0"/>
              </a:spcAft>
              <a:buSzPct val="100000"/>
              <a:buNone/>
              <a:defRPr/>
            </a:pPr>
            <a:endParaRPr lang="it-IT" sz="1400" dirty="0" smtClean="0"/>
          </a:p>
          <a:p>
            <a:pPr marL="255588" lvl="1" indent="0" algn="just" fontAlgn="auto">
              <a:spcAft>
                <a:spcPts val="0"/>
              </a:spcAft>
              <a:buSzPct val="100000"/>
              <a:buNone/>
              <a:defRPr/>
            </a:pPr>
            <a:r>
              <a:rPr lang="it-IT" sz="1400" dirty="0" smtClean="0"/>
              <a:t>Le </a:t>
            </a:r>
            <a:r>
              <a:rPr lang="it-IT" sz="1400" dirty="0"/>
              <a:t>società diverse dalle cooperative possono effettuare raccolta di risparmio, senza alcun limite, esclusivamente presso i soci che detengano una partecipazione di almeno il 2 per cento del capitale sociale risultante dall'ultimo bilancio approvato e siano iscritti nel libro dei soci da almeno tre mesi. Nelle società di persone (</a:t>
            </a:r>
            <a:r>
              <a:rPr lang="it-IT" sz="1400" dirty="0" err="1"/>
              <a:t>soc</a:t>
            </a:r>
            <a:r>
              <a:rPr lang="it-IT" sz="1400" dirty="0"/>
              <a:t>. semplice, </a:t>
            </a:r>
            <a:r>
              <a:rPr lang="it-IT" sz="1400" dirty="0" err="1"/>
              <a:t>soc</a:t>
            </a:r>
            <a:r>
              <a:rPr lang="it-IT" sz="1400" dirty="0"/>
              <a:t>. in nome collettivo e </a:t>
            </a:r>
            <a:r>
              <a:rPr lang="it-IT" sz="1400" dirty="0" err="1"/>
              <a:t>soc</a:t>
            </a:r>
            <a:r>
              <a:rPr lang="it-IT" sz="1400" dirty="0"/>
              <a:t>. in accomandita semplice, con riferimento ai soli soci accomandatari) tali condizioni non sono richieste. Nell'</a:t>
            </a:r>
            <a:r>
              <a:rPr lang="it-IT" sz="1400" dirty="0" err="1"/>
              <a:t>All</a:t>
            </a:r>
            <a:r>
              <a:rPr lang="it-IT" sz="1400" dirty="0"/>
              <a:t>. B del presente Capitolo si riporta un riepilogo delle possibilità di raccogliere risparmio presso soci per le società diverse dalle cooperative. </a:t>
            </a:r>
            <a:endParaRPr lang="it-IT" sz="1400" dirty="0" smtClean="0"/>
          </a:p>
          <a:p>
            <a:pPr marL="255588" lvl="1" indent="0" algn="just" fontAlgn="auto">
              <a:spcAft>
                <a:spcPts val="0"/>
              </a:spcAft>
              <a:buSzPct val="100000"/>
              <a:buNone/>
              <a:defRPr/>
            </a:pPr>
            <a:endParaRPr lang="it-IT" sz="1400" dirty="0"/>
          </a:p>
          <a:p>
            <a:pPr marL="255588" lvl="1" indent="0" algn="just" fontAlgn="auto">
              <a:spcAft>
                <a:spcPts val="0"/>
              </a:spcAft>
              <a:buSzPct val="100000"/>
              <a:buNone/>
              <a:defRPr/>
            </a:pPr>
            <a:r>
              <a:rPr lang="it-IT" sz="1400" dirty="0" smtClean="0"/>
              <a:t>Le </a:t>
            </a:r>
            <a:r>
              <a:rPr lang="it-IT" sz="1400" dirty="0"/>
              <a:t>società cooperative possono effettuare raccolta di risparmio presso i propri soci, purché l'ammontare complessivo dei prestiti sociali non ecceda il limite del triplo del patrimonio (2). Tale limite viene elevato fino al quintuplo </a:t>
            </a:r>
            <a:r>
              <a:rPr lang="it-IT" sz="1400" dirty="0" smtClean="0"/>
              <a:t>del </a:t>
            </a:r>
            <a:r>
              <a:rPr lang="it-IT" sz="1400" dirty="0"/>
              <a:t>patrimonio qualora: a) il complesso dei prestiti sociali sia assistito, in misura almeno pari al 30 per cento, da garanzia rilasciata da soggetti </a:t>
            </a:r>
            <a:r>
              <a:rPr lang="it-IT" sz="1400" dirty="0" smtClean="0"/>
              <a:t>vigilati; </a:t>
            </a:r>
            <a:r>
              <a:rPr lang="it-IT" sz="1300" dirty="0"/>
              <a:t>ovvero b) la società cooperativa aderisca a uno schema di garanzia dei prestiti sociali con le caratteristiche di cui </a:t>
            </a:r>
            <a:r>
              <a:rPr lang="it-IT" sz="1300" dirty="0" smtClean="0"/>
              <a:t>alle istruzioni di vigilanza. </a:t>
            </a:r>
          </a:p>
          <a:p>
            <a:pPr marL="255588" lvl="1" indent="0" algn="just" fontAlgn="auto">
              <a:spcAft>
                <a:spcPts val="0"/>
              </a:spcAft>
              <a:buSzPct val="100000"/>
              <a:buNone/>
              <a:defRPr/>
            </a:pPr>
            <a:endParaRPr lang="it-IT" sz="1300" dirty="0"/>
          </a:p>
          <a:p>
            <a:pPr marL="255588" lvl="1" indent="0" algn="just" fontAlgn="auto">
              <a:spcAft>
                <a:spcPts val="0"/>
              </a:spcAft>
              <a:buSzPct val="100000"/>
              <a:buNone/>
              <a:defRPr/>
            </a:pPr>
            <a:r>
              <a:rPr lang="it-IT" sz="1300" dirty="0" smtClean="0"/>
              <a:t>I limiti </a:t>
            </a:r>
            <a:r>
              <a:rPr lang="it-IT" sz="1300" dirty="0"/>
              <a:t>quantitativi sopra indicati non si applicano alle società cooperative con un numero di soci pari o inferiore a 50. Le modalità di raccolta presso i soci e l'eventuale adesione ad uno schema di garanzia devono essere indicate nei regolamenti delle cooperative. Inoltre, la rilevanza che l'attività di raccolta presso soci assume nell'ambito della complessiva operatività delle cooperative comporta che l'ammontare dei prestiti sociali e delle eventuali garanzie nonché l'entità del rapporto tra prestiti e patrimonio siano evidenziati nella nota integrativa al bilancio delle stesse. La raccolta presso soci con modalità diverse dall’emissione di strumenti finanziari non è consentita alle società cooperative che svolgono l’attività di concessione di finanziamenti tra il pubblico sotto qualsiasi </a:t>
            </a:r>
            <a:r>
              <a:rPr lang="it-IT" sz="1300" dirty="0" smtClean="0"/>
              <a:t>forma.</a:t>
            </a:r>
          </a:p>
          <a:p>
            <a:pPr marL="255588" lvl="1" indent="0" algn="just" fontAlgn="auto">
              <a:spcAft>
                <a:spcPts val="0"/>
              </a:spcAft>
              <a:buSzPct val="100000"/>
              <a:buNone/>
              <a:defRPr/>
            </a:pPr>
            <a:endParaRPr lang="it-IT" sz="1000" b="1" dirty="0" smtClean="0"/>
          </a:p>
          <a:p>
            <a:pPr marL="255588" lvl="1" indent="0" algn="just" fontAlgn="auto">
              <a:spcAft>
                <a:spcPts val="0"/>
              </a:spcAft>
              <a:buSzPct val="100000"/>
              <a:buNone/>
              <a:defRPr/>
            </a:pPr>
            <a:endParaRPr lang="it-IT" sz="1000" b="1" dirty="0"/>
          </a:p>
          <a:p>
            <a:pPr marL="255588" lvl="1" indent="0" algn="just" fontAlgn="auto">
              <a:spcAft>
                <a:spcPts val="0"/>
              </a:spcAft>
              <a:buSzPct val="100000"/>
              <a:buNone/>
              <a:defRPr/>
            </a:pPr>
            <a:endParaRPr lang="it-IT" sz="1000" b="1" dirty="0" smtClean="0"/>
          </a:p>
          <a:p>
            <a:pPr marL="255588" lvl="1" indent="0" algn="just" fontAlgn="auto">
              <a:spcAft>
                <a:spcPts val="0"/>
              </a:spcAft>
              <a:buSzPct val="100000"/>
              <a:buNone/>
              <a:defRPr/>
            </a:pPr>
            <a:endParaRPr lang="it-IT" sz="1000" b="1" dirty="0"/>
          </a:p>
          <a:p>
            <a:pPr marL="0" indent="266700" algn="just" fontAlgn="auto">
              <a:spcAft>
                <a:spcPts val="0"/>
              </a:spcAft>
              <a:buNone/>
              <a:defRPr/>
            </a:pPr>
            <a:endParaRPr lang="it-IT" sz="1800" b="1" dirty="0" smtClean="0"/>
          </a:p>
          <a:p>
            <a:pPr marL="0" indent="0" algn="just" fontAlgn="auto">
              <a:spcAft>
                <a:spcPts val="0"/>
              </a:spcAft>
              <a:buFont typeface="Wingdings 3"/>
              <a:buChar char=""/>
              <a:defRPr/>
            </a:pPr>
            <a:endParaRPr lang="it-IT" sz="2200" b="1"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76978531"/>
      </p:ext>
    </p:extLst>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3263</TotalTime>
  <Words>5878</Words>
  <Application>Microsoft Office PowerPoint</Application>
  <PresentationFormat>Presentazione su schermo (16:9)</PresentationFormat>
  <Paragraphs>326</Paragraphs>
  <Slides>34</Slides>
  <Notes>0</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34</vt:i4>
      </vt:variant>
    </vt:vector>
  </HeadingPairs>
  <TitlesOfParts>
    <vt:vector size="45" baseType="lpstr">
      <vt:lpstr>Arial</vt:lpstr>
      <vt:lpstr>Arial</vt:lpstr>
      <vt:lpstr>Bookman Old Style</vt:lpstr>
      <vt:lpstr>Calibri</vt:lpstr>
      <vt:lpstr>Constantia</vt:lpstr>
      <vt:lpstr>Times New Roman</vt:lpstr>
      <vt:lpstr>Verdana</vt:lpstr>
      <vt:lpstr>Wingdings</vt:lpstr>
      <vt:lpstr>Wingdings 2</vt:lpstr>
      <vt:lpstr>Wingdings 3</vt:lpstr>
      <vt:lpstr>Equinozio</vt:lpstr>
      <vt:lpstr>Contratti bancari e assicurativi</vt:lpstr>
      <vt:lpstr>   Nozione di attività bancaria Art. 1 TUB: definisce la banca come impresa autorizzata all’esercizio dell’attività bancaria (c. 1) Art. 10 TUB: definisce l’attività bancaria fondamentale (c. 1), e cioè  la RACCOLTA DEL RISPARMIO TRA IL PUBBLICO e L’ESERCIZIO DEL CREDITO. A questa va aggiunto il settore cd. «parabancario».</vt:lpstr>
      <vt:lpstr>Riserva di attività (artt. 10 e 11 c. 2 TUB)</vt:lpstr>
      <vt:lpstr>CONTINUO: RACCOLTA DEL RISPARMIO TRA IL PUBBLICO </vt:lpstr>
      <vt:lpstr>continuo</vt:lpstr>
      <vt:lpstr>continuo</vt:lpstr>
      <vt:lpstr>+</vt:lpstr>
      <vt:lpstr>CAMBIALI FINANZIARIE</vt:lpstr>
      <vt:lpstr>Raccolta del risparmio presso i soci</vt:lpstr>
      <vt:lpstr>(continuo) raccolta del risparmio presso i soci</vt:lpstr>
      <vt:lpstr>RACCOLTA DEL RISPARMIO PRESSO DIPENDENTI </vt:lpstr>
      <vt:lpstr>RACCOLTA NELL'AMBITO DI GRUPPI</vt:lpstr>
      <vt:lpstr>RACCOLTA DELLE SOCIETA’ FINANZIARIE</vt:lpstr>
      <vt:lpstr>OPERAZIONI ATTIVE</vt:lpstr>
      <vt:lpstr>Presentazione standard di PowerPoint</vt:lpstr>
      <vt:lpstr>Presentazione standard di PowerPoint</vt:lpstr>
      <vt:lpstr>      Da quanto detto emerge che le operazioni ATTIVE e quelle PASSIVE vengono esercitate congiuntamente: IL RISPARMIO è in larga parte impiegato dalle banche in OPERAZIONI DI CREDITO. Esercizio congiunto 1+2:</vt:lpstr>
      <vt:lpstr>           </vt:lpstr>
      <vt:lpstr>Presentazione standard di PowerPoint</vt:lpstr>
      <vt:lpstr>Presentazione standard di PowerPoint</vt:lpstr>
      <vt:lpstr>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WORK PRESS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CONCORSI COMUNE DI ROMA</dc:title>
  <dc:creator>Dott. Marco Cappellari</dc:creator>
  <cp:lastModifiedBy>Windows User</cp:lastModifiedBy>
  <cp:revision>478</cp:revision>
  <cp:lastPrinted>2016-02-26T06:45:32Z</cp:lastPrinted>
  <dcterms:created xsi:type="dcterms:W3CDTF">2010-05-20T13:46:08Z</dcterms:created>
  <dcterms:modified xsi:type="dcterms:W3CDTF">2018-10-08T10:41:21Z</dcterms:modified>
</cp:coreProperties>
</file>