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16"/>
  </p:notesMasterIdLst>
  <p:handoutMasterIdLst>
    <p:handoutMasterId r:id="rId17"/>
  </p:handoutMasterIdLst>
  <p:sldIdLst>
    <p:sldId id="318" r:id="rId2"/>
    <p:sldId id="341" r:id="rId3"/>
    <p:sldId id="342" r:id="rId4"/>
    <p:sldId id="343" r:id="rId5"/>
    <p:sldId id="344" r:id="rId6"/>
    <p:sldId id="345" r:id="rId7"/>
    <p:sldId id="346" r:id="rId8"/>
    <p:sldId id="347" r:id="rId9"/>
    <p:sldId id="348" r:id="rId10"/>
    <p:sldId id="349" r:id="rId11"/>
    <p:sldId id="350" r:id="rId12"/>
    <p:sldId id="351" r:id="rId13"/>
    <p:sldId id="357" r:id="rId14"/>
    <p:sldId id="358" r:id="rId15"/>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67" autoAdjust="0"/>
    <p:restoredTop sz="94660"/>
  </p:normalViewPr>
  <p:slideViewPr>
    <p:cSldViewPr>
      <p:cViewPr varScale="1">
        <p:scale>
          <a:sx n="157" d="100"/>
          <a:sy n="157" d="100"/>
        </p:scale>
        <p:origin x="-384" y="-8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FED978B-E46B-42F4-A8B4-F3F8CAB93D4B}" type="datetimeFigureOut">
              <a:rPr lang="it-IT" smtClean="0"/>
              <a:t>23/10/2018</a:t>
            </a:fld>
            <a:endParaRPr lang="it-IT"/>
          </a:p>
        </p:txBody>
      </p:sp>
      <p:sp>
        <p:nvSpPr>
          <p:cNvPr id="4" name="Segnaposto piè di pagina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6FECBD7-E3D6-403E-8137-0D718130C99B}" type="slidenum">
              <a:rPr lang="it-IT" smtClean="0"/>
              <a:t>‹N›</a:t>
            </a:fld>
            <a:endParaRPr lang="it-IT"/>
          </a:p>
        </p:txBody>
      </p:sp>
    </p:spTree>
    <p:extLst>
      <p:ext uri="{BB962C8B-B14F-4D97-AF65-F5344CB8AC3E}">
        <p14:creationId xmlns:p14="http://schemas.microsoft.com/office/powerpoint/2010/main" val="3793409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CD75443-EE7C-4D5D-A5D6-5081B022E541}" type="datetimeFigureOut">
              <a:rPr lang="it-IT" smtClean="0"/>
              <a:t>23/10/2018</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9899CB4-AFD3-44EC-9DCA-B9ACB0C537CA}" type="slidenum">
              <a:rPr lang="it-IT" smtClean="0"/>
              <a:t>‹N›</a:t>
            </a:fld>
            <a:endParaRPr lang="it-IT"/>
          </a:p>
        </p:txBody>
      </p:sp>
    </p:spTree>
    <p:extLst>
      <p:ext uri="{BB962C8B-B14F-4D97-AF65-F5344CB8AC3E}">
        <p14:creationId xmlns:p14="http://schemas.microsoft.com/office/powerpoint/2010/main" val="132903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ilcaso.it/giurisprudenza/archivio/ban.php?id_cont=9041.php"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it-IT" dirty="0" smtClean="0">
                <a:solidFill>
                  <a:schemeClr val="tx1"/>
                </a:solidFill>
              </a:rPr>
              <a:t>Contratti bancari e assicurativi</a:t>
            </a:r>
          </a:p>
        </p:txBody>
      </p:sp>
      <p:sp>
        <p:nvSpPr>
          <p:cNvPr id="2" name="Sottotitolo 1"/>
          <p:cNvSpPr>
            <a:spLocks noGrp="1"/>
          </p:cNvSpPr>
          <p:nvPr>
            <p:ph type="subTitle" idx="1"/>
          </p:nvPr>
        </p:nvSpPr>
        <p:spPr/>
        <p:txBody>
          <a:bodyPr>
            <a:normAutofit/>
          </a:bodyPr>
          <a:lstStyle/>
          <a:p>
            <a:r>
              <a:rPr lang="it-IT" smtClean="0"/>
              <a:t> Prof. </a:t>
            </a:r>
            <a:r>
              <a:rPr lang="it-IT" dirty="0" smtClean="0"/>
              <a:t>Tania Tomasi</a:t>
            </a:r>
          </a:p>
          <a:p>
            <a:r>
              <a:rPr lang="it-IT" dirty="0" smtClean="0"/>
              <a:t>Università degli Studi di Ferrara</a:t>
            </a:r>
            <a:endParaRPr lang="it-IT"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401648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b="1" dirty="0" smtClean="0">
                <a:latin typeface="Times New Roman"/>
                <a:ea typeface="Calibri"/>
              </a:rPr>
              <a:t>Caratteri del contratto</a:t>
            </a:r>
          </a:p>
          <a:p>
            <a:pPr algn="just">
              <a:spcAft>
                <a:spcPts val="0"/>
              </a:spcAft>
            </a:pPr>
            <a:r>
              <a:rPr lang="it-IT" sz="1200" dirty="0" smtClean="0">
                <a:latin typeface="Times New Roman"/>
                <a:ea typeface="Calibri"/>
              </a:rPr>
              <a:t>L’apertura </a:t>
            </a:r>
            <a:r>
              <a:rPr lang="it-IT" sz="1200" dirty="0">
                <a:latin typeface="Times New Roman"/>
                <a:ea typeface="Calibri"/>
              </a:rPr>
              <a:t>di credito è contratto </a:t>
            </a:r>
            <a:r>
              <a:rPr lang="it-IT" sz="1200" b="1" i="1" dirty="0">
                <a:latin typeface="Times New Roman"/>
                <a:ea typeface="Calibri"/>
              </a:rPr>
              <a:t>consensuale</a:t>
            </a:r>
            <a:r>
              <a:rPr lang="it-IT" sz="1200" dirty="0">
                <a:latin typeface="Times New Roman"/>
                <a:ea typeface="Calibri"/>
              </a:rPr>
              <a:t>, </a:t>
            </a:r>
            <a:r>
              <a:rPr lang="it-IT" sz="1200" dirty="0" err="1">
                <a:latin typeface="Times New Roman"/>
                <a:ea typeface="Calibri"/>
              </a:rPr>
              <a:t>perchè</a:t>
            </a:r>
            <a:r>
              <a:rPr lang="it-IT" sz="1200" dirty="0">
                <a:latin typeface="Times New Roman"/>
                <a:ea typeface="Calibri"/>
              </a:rPr>
              <a:t> si perfeziona mediante l’accordo delle parti; contratto ad effetti obbligatori, in quanto la banca è tenuta a mantenere a disposizione del cliente la somma accreditata e ciò fino alla scadenza del termine prefissato o fino al recesso di una delle due parti e con correlativi obblighi del cliente; contratto </a:t>
            </a:r>
            <a:r>
              <a:rPr lang="it-IT" sz="1200" b="1" i="1" dirty="0">
                <a:latin typeface="Times New Roman"/>
                <a:ea typeface="Calibri"/>
              </a:rPr>
              <a:t>a prestazioni corrispettive</a:t>
            </a:r>
            <a:r>
              <a:rPr lang="it-IT" sz="1200" dirty="0">
                <a:latin typeface="Times New Roman"/>
                <a:ea typeface="Calibri"/>
              </a:rPr>
              <a:t>: da un lato, quella della banca di tenere a disposizione la somma e, dall’altro, quella dell’accreditato di corrispondere la provvigione, in caso di </a:t>
            </a:r>
            <a:r>
              <a:rPr lang="it-IT" sz="1200" dirty="0" smtClean="0">
                <a:latin typeface="Times New Roman"/>
                <a:ea typeface="Calibri"/>
              </a:rPr>
              <a:t>utilizzazione, gli </a:t>
            </a:r>
            <a:r>
              <a:rPr lang="it-IT" sz="1200" dirty="0">
                <a:latin typeface="Times New Roman"/>
                <a:ea typeface="Calibri"/>
              </a:rPr>
              <a:t>interessi; è contratto </a:t>
            </a:r>
            <a:r>
              <a:rPr lang="it-IT" sz="1200" b="1" i="1" dirty="0">
                <a:latin typeface="Times New Roman"/>
                <a:ea typeface="Calibri"/>
              </a:rPr>
              <a:t>oneroso</a:t>
            </a:r>
            <a:r>
              <a:rPr lang="it-IT" sz="1200" b="1" dirty="0">
                <a:latin typeface="Times New Roman"/>
                <a:ea typeface="Calibri"/>
              </a:rPr>
              <a:t>,</a:t>
            </a:r>
            <a:r>
              <a:rPr lang="it-IT" sz="1200" dirty="0">
                <a:latin typeface="Times New Roman"/>
                <a:ea typeface="Calibri"/>
              </a:rPr>
              <a:t> e dunque la banca riceve un corrispettivo (provvigione e interessi) in cambio di ciò che resta </a:t>
            </a:r>
            <a:r>
              <a:rPr lang="it-IT" sz="1200" dirty="0" smtClean="0">
                <a:latin typeface="Times New Roman"/>
                <a:ea typeface="Calibri"/>
              </a:rPr>
              <a:t>a disposizione e viene utilizzato (messa </a:t>
            </a:r>
            <a:r>
              <a:rPr lang="it-IT" sz="1200" dirty="0">
                <a:latin typeface="Times New Roman"/>
                <a:ea typeface="Calibri"/>
              </a:rPr>
              <a:t>a disposizione della somma) e l’accreditato acquista un’utilità avente valore economico (disponibilità della somma) in cambio della sua prestazione; contratto </a:t>
            </a:r>
            <a:r>
              <a:rPr lang="it-IT" sz="1200" b="1" i="1" dirty="0">
                <a:latin typeface="Times New Roman"/>
                <a:ea typeface="Calibri"/>
              </a:rPr>
              <a:t>ad esecuzione continuata</a:t>
            </a:r>
            <a:r>
              <a:rPr lang="it-IT" sz="1200" b="1" dirty="0">
                <a:latin typeface="Times New Roman"/>
                <a:ea typeface="Calibri"/>
              </a:rPr>
              <a:t>,</a:t>
            </a:r>
            <a:r>
              <a:rPr lang="it-IT" sz="1200" dirty="0">
                <a:latin typeface="Times New Roman"/>
                <a:ea typeface="Calibri"/>
              </a:rPr>
              <a:t> essendo insito nella sua funzione il protrarsi dell’adempimento per una certa durata; può essere contratto a tempo determinato o indeterminato a seconda della volontà delle parti</a:t>
            </a:r>
            <a:r>
              <a:rPr lang="it-IT" sz="1200" dirty="0" smtClean="0">
                <a:latin typeface="Times New Roman"/>
                <a:ea typeface="Calibri"/>
              </a:rPr>
              <a:t>.</a:t>
            </a:r>
          </a:p>
          <a:p>
            <a:pPr algn="just">
              <a:spcAft>
                <a:spcPts val="0"/>
              </a:spcAft>
            </a:pPr>
            <a:r>
              <a:rPr lang="it-IT" sz="1200" b="1" dirty="0" smtClean="0">
                <a:latin typeface="Times New Roman"/>
                <a:ea typeface="Calibri"/>
              </a:rPr>
              <a:t>Tipologie</a:t>
            </a:r>
            <a:endParaRPr lang="it-IT" sz="1200" b="1" dirty="0">
              <a:latin typeface="Times New Roman"/>
              <a:ea typeface="Calibri"/>
            </a:endParaRPr>
          </a:p>
          <a:p>
            <a:pPr algn="just">
              <a:spcAft>
                <a:spcPts val="0"/>
              </a:spcAft>
            </a:pPr>
            <a:r>
              <a:rPr lang="it-IT" sz="1200" dirty="0">
                <a:latin typeface="Times New Roman"/>
                <a:ea typeface="Calibri"/>
              </a:rPr>
              <a:t>L’apertura di credito, inoltre, può essere </a:t>
            </a:r>
            <a:r>
              <a:rPr lang="it-IT" sz="1200" i="1" dirty="0">
                <a:latin typeface="Times New Roman"/>
                <a:ea typeface="Calibri"/>
              </a:rPr>
              <a:t>semplice</a:t>
            </a:r>
            <a:r>
              <a:rPr lang="it-IT" sz="1200" dirty="0">
                <a:latin typeface="Times New Roman"/>
                <a:ea typeface="Calibri"/>
              </a:rPr>
              <a:t> o </a:t>
            </a:r>
            <a:r>
              <a:rPr lang="it-IT" sz="1200" i="1" dirty="0">
                <a:latin typeface="Times New Roman"/>
                <a:ea typeface="Calibri"/>
              </a:rPr>
              <a:t>in conto corrente</a:t>
            </a:r>
            <a:r>
              <a:rPr lang="it-IT" sz="1200" dirty="0">
                <a:latin typeface="Times New Roman"/>
                <a:ea typeface="Calibri"/>
              </a:rPr>
              <a:t>: è semplice quando l’accreditato ha il diritto di utilizzare il credito una sola volta anche se con successivi prelevamenti parziali; l’apertura di credito, è in conto corrente quando l’accreditato ha il diritto di effettuare rimborsi totali o parziali delle somme prelevate e di utilizzare nuovamente il credito così ricostituito. Quest’ultima forma costituisce la regola. Infatti l’art.1843 cod. civ. dispone che se non è convenuto diversamente, l’accreditato può utilizzare in più volte il credito, secondo le forme d’uso e può con successivi versamenti ripristinare la sua disponibilità.</a:t>
            </a:r>
          </a:p>
          <a:p>
            <a:pPr algn="just">
              <a:spcAft>
                <a:spcPts val="0"/>
              </a:spcAft>
            </a:pPr>
            <a:r>
              <a:rPr lang="it-IT" sz="1200" dirty="0">
                <a:latin typeface="Times New Roman"/>
                <a:ea typeface="Calibri"/>
              </a:rPr>
              <a:t> </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5847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a:t>
            </a:r>
          </a:p>
          <a:p>
            <a:r>
              <a:rPr lang="it-IT" sz="1600" i="1" dirty="0" smtClean="0">
                <a:solidFill>
                  <a:prstClr val="white"/>
                </a:solidFill>
              </a:rPr>
              <a:t>APERTURA DI CREDITO</a:t>
            </a:r>
            <a:endParaRPr lang="it-IT" sz="900" dirty="0">
              <a:solidFill>
                <a:prstClr val="white"/>
              </a:solidFill>
            </a:endParaRPr>
          </a:p>
        </p:txBody>
      </p:sp>
    </p:spTree>
    <p:extLst>
      <p:ext uri="{BB962C8B-B14F-4D97-AF65-F5344CB8AC3E}">
        <p14:creationId xmlns:p14="http://schemas.microsoft.com/office/powerpoint/2010/main" val="3190990855"/>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216982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dirty="0">
                <a:latin typeface="Times New Roman"/>
                <a:ea typeface="Calibri"/>
              </a:rPr>
              <a:t> </a:t>
            </a:r>
          </a:p>
          <a:p>
            <a:pPr algn="just">
              <a:spcAft>
                <a:spcPts val="0"/>
              </a:spcAft>
            </a:pPr>
            <a:r>
              <a:rPr lang="it-IT" sz="1200" dirty="0">
                <a:latin typeface="Times New Roman"/>
                <a:ea typeface="Calibri"/>
              </a:rPr>
              <a:t>L’apertura di credito in conto corrente è disciplinata dalle disposizioni che regolano le operazioni bancarie in conto corrente</a:t>
            </a:r>
            <a:r>
              <a:rPr lang="it-IT" sz="1200" dirty="0" smtClean="0">
                <a:latin typeface="Times New Roman"/>
                <a:ea typeface="Calibri"/>
              </a:rPr>
              <a:t>.</a:t>
            </a:r>
          </a:p>
          <a:p>
            <a:pPr algn="just">
              <a:spcAft>
                <a:spcPts val="0"/>
              </a:spcAft>
            </a:pPr>
            <a:endParaRPr lang="it-IT" sz="1200" dirty="0" smtClean="0">
              <a:latin typeface="Times New Roman"/>
              <a:ea typeface="Calibri"/>
            </a:endParaRPr>
          </a:p>
          <a:p>
            <a:pPr algn="just">
              <a:spcAft>
                <a:spcPts val="0"/>
              </a:spcAft>
            </a:pPr>
            <a:r>
              <a:rPr lang="it-IT" sz="1200" b="1" i="1" dirty="0" smtClean="0">
                <a:latin typeface="Times New Roman"/>
                <a:ea typeface="Calibri"/>
              </a:rPr>
              <a:t>Recesso</a:t>
            </a:r>
            <a:endParaRPr lang="it-IT" sz="1200" b="1" i="1" dirty="0">
              <a:latin typeface="Times New Roman"/>
              <a:ea typeface="Calibri"/>
            </a:endParaRPr>
          </a:p>
          <a:p>
            <a:pPr algn="just">
              <a:spcAft>
                <a:spcPts val="0"/>
              </a:spcAft>
            </a:pPr>
            <a:r>
              <a:rPr lang="it-IT" sz="1200" dirty="0">
                <a:latin typeface="Times New Roman"/>
                <a:ea typeface="Calibri"/>
              </a:rPr>
              <a:t>Per quanto riguarda il recesso dal contratto, bisogna distinguere se l’apertura di credito è a scadenza o senza; in quest’ultimo caso la banca non può recedere dal contratto prima della scadenza, salvo giusta causa (art. 1845, comma 1, cod. civ.).</a:t>
            </a:r>
          </a:p>
          <a:p>
            <a:pPr algn="just">
              <a:spcAft>
                <a:spcPts val="0"/>
              </a:spcAft>
            </a:pPr>
            <a:r>
              <a:rPr lang="it-IT" sz="1200" dirty="0">
                <a:latin typeface="Times New Roman"/>
                <a:ea typeface="Calibri"/>
              </a:rPr>
              <a:t>Il recesso della banca comporta la revoca del fido ed altre conseguenze, in particolare: il divieto di ulteriore utilizzazione del conto e l’ordine di rientro, cioè di restituzione delle somme utilizzate, degli interessi e delle spese bancarie.</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5847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a:t>
            </a:r>
          </a:p>
          <a:p>
            <a:r>
              <a:rPr lang="it-IT" sz="1600" i="1" dirty="0" smtClean="0">
                <a:solidFill>
                  <a:prstClr val="white"/>
                </a:solidFill>
              </a:rPr>
              <a:t>APERTURA DI CREDITO</a:t>
            </a:r>
            <a:endParaRPr lang="it-IT" sz="900" dirty="0">
              <a:solidFill>
                <a:prstClr val="white"/>
              </a:solidFill>
            </a:endParaRPr>
          </a:p>
        </p:txBody>
      </p:sp>
    </p:spTree>
    <p:extLst>
      <p:ext uri="{BB962C8B-B14F-4D97-AF65-F5344CB8AC3E}">
        <p14:creationId xmlns:p14="http://schemas.microsoft.com/office/powerpoint/2010/main" val="2793088602"/>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6065" y="1061464"/>
            <a:ext cx="7920880" cy="290848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dirty="0">
                <a:latin typeface="Times New Roman"/>
                <a:ea typeface="Calibri"/>
              </a:rPr>
              <a:t> </a:t>
            </a:r>
          </a:p>
          <a:p>
            <a:pPr algn="just">
              <a:spcAft>
                <a:spcPts val="0"/>
              </a:spcAft>
            </a:pPr>
            <a:r>
              <a:rPr lang="it-IT" sz="1200" dirty="0">
                <a:latin typeface="Times New Roman"/>
                <a:ea typeface="Calibri"/>
              </a:rPr>
              <a:t>Può essere pattuito lo </a:t>
            </a:r>
            <a:r>
              <a:rPr lang="it-IT" sz="1200" b="1" u="sng" dirty="0" err="1">
                <a:latin typeface="Times New Roman"/>
                <a:ea typeface="Calibri"/>
              </a:rPr>
              <a:t>ius</a:t>
            </a:r>
            <a:r>
              <a:rPr lang="it-IT" sz="1200" b="1" u="sng" dirty="0">
                <a:latin typeface="Times New Roman"/>
                <a:ea typeface="Calibri"/>
              </a:rPr>
              <a:t> </a:t>
            </a:r>
            <a:r>
              <a:rPr lang="it-IT" sz="1200" b="1" u="sng" dirty="0" err="1">
                <a:latin typeface="Times New Roman"/>
                <a:ea typeface="Calibri"/>
              </a:rPr>
              <a:t>variandi</a:t>
            </a:r>
            <a:r>
              <a:rPr lang="it-IT" sz="1200" dirty="0">
                <a:latin typeface="Times New Roman"/>
                <a:ea typeface="Calibri"/>
              </a:rPr>
              <a:t>, cioè la facoltà della banca di modificare unilateralmente le condizioni contrattuali, solamente a condizione che la modifica sia  sorretta da giustificato motivo.</a:t>
            </a:r>
          </a:p>
          <a:p>
            <a:pPr algn="just">
              <a:spcAft>
                <a:spcPts val="0"/>
              </a:spcAft>
            </a:pPr>
            <a:r>
              <a:rPr lang="it-IT" sz="1200" dirty="0">
                <a:latin typeface="Times New Roman"/>
                <a:ea typeface="Calibri"/>
              </a:rPr>
              <a:t>- se contratto a tempo DETERMINATO:  la modifica non può riguardare i tassi di interesse quando il cliente è consumatore o </a:t>
            </a:r>
            <a:r>
              <a:rPr lang="it-IT" sz="1200" dirty="0" err="1">
                <a:latin typeface="Times New Roman"/>
                <a:ea typeface="Calibri"/>
              </a:rPr>
              <a:t>microimpresa</a:t>
            </a:r>
            <a:r>
              <a:rPr lang="it-IT" sz="1200" dirty="0">
                <a:latin typeface="Times New Roman"/>
                <a:ea typeface="Calibri"/>
              </a:rPr>
              <a:t>. In ogni caso, la modifica deve riguardare specifici eventi e condizioni (</a:t>
            </a:r>
            <a:r>
              <a:rPr lang="it-IT" sz="1200" i="1" u="sng" dirty="0">
                <a:latin typeface="Times New Roman"/>
                <a:ea typeface="Calibri"/>
              </a:rPr>
              <a:t>no generica</a:t>
            </a:r>
            <a:r>
              <a:rPr lang="it-IT" sz="1200" dirty="0">
                <a:latin typeface="Times New Roman"/>
                <a:ea typeface="Calibri"/>
              </a:rPr>
              <a:t>) e le variazioni di interesse in previsione o in conseguenza di decisioni di politica monetaria (es variazione tasso di sconto BCE) devono riguardare </a:t>
            </a:r>
            <a:r>
              <a:rPr lang="it-IT" sz="1200" i="1" u="sng" dirty="0">
                <a:latin typeface="Times New Roman"/>
                <a:ea typeface="Calibri"/>
              </a:rPr>
              <a:t>contestualmente sia i tassi debitori che creditori</a:t>
            </a:r>
            <a:r>
              <a:rPr lang="it-IT" sz="1200" dirty="0">
                <a:latin typeface="Times New Roman"/>
                <a:ea typeface="Calibri"/>
              </a:rPr>
              <a:t>, e vanno applicate </a:t>
            </a:r>
            <a:r>
              <a:rPr lang="it-IT" sz="1200" i="1" u="sng" dirty="0">
                <a:latin typeface="Times New Roman"/>
                <a:ea typeface="Calibri"/>
              </a:rPr>
              <a:t>senza pregiudizio </a:t>
            </a:r>
            <a:r>
              <a:rPr lang="it-IT" sz="1200" dirty="0">
                <a:latin typeface="Times New Roman"/>
                <a:ea typeface="Calibri"/>
              </a:rPr>
              <a:t>per il cliente. Le variazioni vanno comunicate con </a:t>
            </a:r>
            <a:r>
              <a:rPr lang="it-IT" sz="1200" i="1" u="sng" dirty="0">
                <a:latin typeface="Times New Roman"/>
                <a:ea typeface="Calibri"/>
              </a:rPr>
              <a:t>preavviso</a:t>
            </a:r>
            <a:r>
              <a:rPr lang="it-IT" sz="1200" dirty="0">
                <a:latin typeface="Times New Roman"/>
                <a:ea typeface="Calibri"/>
              </a:rPr>
              <a:t> di almeno 2 mesi, durante i quali il cliente può </a:t>
            </a:r>
            <a:r>
              <a:rPr lang="it-IT" sz="1200" i="1" u="sng" dirty="0">
                <a:latin typeface="Times New Roman"/>
                <a:ea typeface="Calibri"/>
              </a:rPr>
              <a:t>recedere senza spese</a:t>
            </a:r>
            <a:r>
              <a:rPr lang="it-IT" sz="1200" dirty="0">
                <a:latin typeface="Times New Roman"/>
                <a:ea typeface="Calibri"/>
              </a:rPr>
              <a:t>, ottenendo in sede di liquidazione del rapporto l’applicazione delle condizioni precedentemente praticate (</a:t>
            </a:r>
            <a:r>
              <a:rPr lang="it-IT" sz="1200" dirty="0" smtClean="0">
                <a:latin typeface="Times New Roman"/>
                <a:ea typeface="Calibri"/>
              </a:rPr>
              <a:t>118 TUB</a:t>
            </a:r>
            <a:r>
              <a:rPr lang="it-IT" sz="1200" dirty="0">
                <a:latin typeface="Times New Roman"/>
                <a:ea typeface="Calibri"/>
              </a:rPr>
              <a:t>).</a:t>
            </a:r>
          </a:p>
          <a:p>
            <a:pPr algn="just">
              <a:spcAft>
                <a:spcPts val="0"/>
              </a:spcAft>
            </a:pPr>
            <a:r>
              <a:rPr lang="it-IT" sz="1200" dirty="0">
                <a:latin typeface="Times New Roman"/>
                <a:ea typeface="Calibri"/>
              </a:rPr>
              <a:t>- se contratto a tempo INDETERMINATO (es. c/c bancario): 120 bis TUB il cliente ha facoltà di recedere in ogni momento senza penalità o spese di chiusura.</a:t>
            </a:r>
          </a:p>
          <a:p>
            <a:pPr algn="just">
              <a:spcAft>
                <a:spcPts val="0"/>
              </a:spcAft>
            </a:pPr>
            <a:r>
              <a:rPr lang="it-IT" sz="1200" dirty="0">
                <a:latin typeface="Times New Roman"/>
                <a:ea typeface="Calibri"/>
              </a:rPr>
              <a:t> </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2808312" cy="338554"/>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err="1" smtClean="0">
                <a:solidFill>
                  <a:prstClr val="white"/>
                </a:solidFill>
              </a:rPr>
              <a:t>Ius</a:t>
            </a:r>
            <a:r>
              <a:rPr lang="it-IT" sz="1600" i="1" dirty="0" smtClean="0">
                <a:solidFill>
                  <a:prstClr val="white"/>
                </a:solidFill>
              </a:rPr>
              <a:t> </a:t>
            </a:r>
            <a:r>
              <a:rPr lang="it-IT" sz="1600" i="1" dirty="0" err="1" smtClean="0">
                <a:solidFill>
                  <a:prstClr val="white"/>
                </a:solidFill>
              </a:rPr>
              <a:t>variandi</a:t>
            </a:r>
            <a:endParaRPr lang="it-IT" sz="900" dirty="0">
              <a:solidFill>
                <a:prstClr val="white"/>
              </a:solidFill>
            </a:endParaRPr>
          </a:p>
        </p:txBody>
      </p:sp>
    </p:spTree>
    <p:extLst>
      <p:ext uri="{BB962C8B-B14F-4D97-AF65-F5344CB8AC3E}">
        <p14:creationId xmlns:p14="http://schemas.microsoft.com/office/powerpoint/2010/main" val="4087323899"/>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1059581"/>
            <a:ext cx="7920880" cy="374461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200" b="1" dirty="0" smtClean="0">
              <a:solidFill>
                <a:schemeClr val="accent2">
                  <a:lumMod val="60000"/>
                  <a:lumOff val="40000"/>
                </a:schemeClr>
              </a:solidFill>
              <a:latin typeface="Verdana"/>
            </a:endParaRPr>
          </a:p>
          <a:p>
            <a:pPr algn="just"/>
            <a:endParaRPr lang="it-IT" sz="1200" b="1" dirty="0" smtClean="0">
              <a:solidFill>
                <a:schemeClr val="accent2">
                  <a:lumMod val="60000"/>
                  <a:lumOff val="40000"/>
                </a:schemeClr>
              </a:solidFill>
              <a:latin typeface="Verdana"/>
            </a:endParaRPr>
          </a:p>
          <a:p>
            <a:pPr marL="342900" lvl="0" indent="-342900" algn="just">
              <a:spcAft>
                <a:spcPts val="1000"/>
              </a:spcAft>
              <a:buFont typeface="+mj-lt"/>
              <a:buAutoNum type="arabicPeriod"/>
            </a:pPr>
            <a:r>
              <a:rPr lang="it-IT" sz="1200" b="1" u="sng" dirty="0">
                <a:solidFill>
                  <a:srgbClr val="0000FF"/>
                </a:solidFill>
                <a:latin typeface="Times New Roman"/>
                <a:ea typeface="Calibri"/>
                <a:cs typeface="Times New Roman"/>
                <a:hlinkClick r:id="rId2"/>
              </a:rPr>
              <a:t>A</a:t>
            </a:r>
            <a:r>
              <a:rPr lang="it-IT" sz="1200" b="1" u="sng" dirty="0" smtClean="0">
                <a:solidFill>
                  <a:srgbClr val="0000FF"/>
                </a:solidFill>
                <a:latin typeface="Times New Roman"/>
                <a:ea typeface="Calibri"/>
                <a:cs typeface="Times New Roman"/>
                <a:hlinkClick r:id="rId2"/>
              </a:rPr>
              <a:t>BF </a:t>
            </a:r>
            <a:r>
              <a:rPr lang="it-IT" sz="1200" b="1" u="sng" dirty="0">
                <a:solidFill>
                  <a:srgbClr val="0000FF"/>
                </a:solidFill>
                <a:latin typeface="Times New Roman"/>
                <a:ea typeface="Calibri"/>
                <a:cs typeface="Times New Roman"/>
                <a:hlinkClick r:id="rId2"/>
              </a:rPr>
              <a:t>Roma 27 marzo 2013 </a:t>
            </a:r>
            <a:r>
              <a:rPr lang="it-IT" sz="1200" b="1" dirty="0">
                <a:latin typeface="Times New Roman"/>
                <a:ea typeface="Calibri"/>
                <a:cs typeface="Times New Roman"/>
              </a:rPr>
              <a:t> Deposito – Libretto di risparmio – Annotazioni dell’impiegato della banca – Applicazione dell’art. 1835 c.c. </a:t>
            </a:r>
            <a:r>
              <a:rPr lang="it-IT" sz="1200" i="1" dirty="0">
                <a:latin typeface="Times New Roman"/>
                <a:ea typeface="Calibri"/>
                <a:cs typeface="Times New Roman"/>
              </a:rPr>
              <a:t>Perché acquistino il </a:t>
            </a:r>
            <a:r>
              <a:rPr lang="it-IT" sz="1200" i="1" u="sng" dirty="0">
                <a:latin typeface="Times New Roman"/>
                <a:ea typeface="Calibri"/>
                <a:cs typeface="Times New Roman"/>
              </a:rPr>
              <a:t>valore probatorio</a:t>
            </a:r>
            <a:r>
              <a:rPr lang="it-IT" sz="1200" i="1" dirty="0">
                <a:latin typeface="Times New Roman"/>
                <a:ea typeface="Calibri"/>
                <a:cs typeface="Times New Roman"/>
              </a:rPr>
              <a:t> di cui all’art. 1835 c.c. («piena prova nei rapporti tra banca e depositante»), le annotazione dell’impiegato della banca sul libretto devono essere preventivamente autorizzate dal cliente.  </a:t>
            </a:r>
            <a:endParaRPr lang="it-IT" sz="1200" dirty="0">
              <a:latin typeface="Times New Roman"/>
              <a:ea typeface="Calibri"/>
              <a:cs typeface="Times New Roman"/>
            </a:endParaRPr>
          </a:p>
          <a:p>
            <a:pPr marL="342900" lvl="0" indent="-342900" algn="just">
              <a:spcAft>
                <a:spcPts val="1000"/>
              </a:spcAft>
              <a:buFont typeface="+mj-lt"/>
              <a:buAutoNum type="arabicPeriod"/>
            </a:pPr>
            <a:r>
              <a:rPr lang="it-IT" sz="1200" b="1" u="sng" dirty="0">
                <a:latin typeface="Times New Roman"/>
                <a:ea typeface="Calibri"/>
                <a:cs typeface="Times New Roman"/>
              </a:rPr>
              <a:t>ABF Napoli 01 giugno </a:t>
            </a:r>
            <a:r>
              <a:rPr lang="it-IT" sz="1200" b="1" u="sng" dirty="0" smtClean="0">
                <a:latin typeface="Times New Roman"/>
                <a:ea typeface="Calibri"/>
                <a:cs typeface="Times New Roman"/>
              </a:rPr>
              <a:t>2011 </a:t>
            </a:r>
            <a:r>
              <a:rPr lang="it-IT" sz="1200" b="1" dirty="0" smtClean="0">
                <a:latin typeface="Times New Roman"/>
                <a:ea typeface="Calibri"/>
                <a:cs typeface="Times New Roman"/>
              </a:rPr>
              <a:t>Deposito </a:t>
            </a:r>
            <a:r>
              <a:rPr lang="it-IT" sz="1200" b="1" dirty="0">
                <a:latin typeface="Times New Roman"/>
                <a:ea typeface="Calibri"/>
                <a:cs typeface="Times New Roman"/>
              </a:rPr>
              <a:t>bancario - Libretti di deposito - Richiesta di prelievi - Controlli della banca sull'identità del presentatore - Misura di diligenza.</a:t>
            </a:r>
            <a:r>
              <a:rPr lang="it-IT" sz="1200" i="1" dirty="0">
                <a:latin typeface="Times New Roman"/>
                <a:ea typeface="Calibri"/>
                <a:cs typeface="Times New Roman"/>
              </a:rPr>
              <a:t> Dato un rapporto di deposito su libretto di risparmio, la presenza di richieste di prelievi molto ravvicinati e per somme importanti nel contesto comporta che la banca, nel controllare la corrispondenza della persona che effettua la richiesta con l'intestatario del libretto, deve adoperare un livello di </a:t>
            </a:r>
            <a:r>
              <a:rPr lang="it-IT" sz="1200" i="1" u="sng" dirty="0">
                <a:latin typeface="Times New Roman"/>
                <a:ea typeface="Calibri"/>
                <a:cs typeface="Times New Roman"/>
              </a:rPr>
              <a:t>diligenza</a:t>
            </a:r>
            <a:r>
              <a:rPr lang="it-IT" sz="1200" i="1" dirty="0">
                <a:latin typeface="Times New Roman"/>
                <a:ea typeface="Calibri"/>
                <a:cs typeface="Times New Roman"/>
              </a:rPr>
              <a:t> particolarmente elevato. </a:t>
            </a:r>
            <a:endParaRPr lang="it-IT" sz="1200" dirty="0">
              <a:latin typeface="Times New Roman"/>
              <a:ea typeface="Calibri"/>
              <a:cs typeface="Times New Roman"/>
            </a:endParaRPr>
          </a:p>
          <a:p>
            <a:pPr marL="342900" lvl="0" indent="-342900" algn="just">
              <a:spcAft>
                <a:spcPts val="1000"/>
              </a:spcAft>
              <a:buFont typeface="+mj-lt"/>
              <a:buAutoNum type="arabicPeriod"/>
            </a:pPr>
            <a:r>
              <a:rPr lang="it-IT" sz="1200" b="1" i="1" u="sng" dirty="0">
                <a:latin typeface="Times New Roman"/>
                <a:ea typeface="Calibri"/>
                <a:cs typeface="Times New Roman"/>
              </a:rPr>
              <a:t>ABF Milano 19 aprile </a:t>
            </a:r>
            <a:r>
              <a:rPr lang="it-IT" sz="1200" b="1" i="1" u="sng" dirty="0" smtClean="0">
                <a:latin typeface="Times New Roman"/>
                <a:ea typeface="Calibri"/>
                <a:cs typeface="Times New Roman"/>
              </a:rPr>
              <a:t>2011</a:t>
            </a:r>
            <a:r>
              <a:rPr lang="it-IT" sz="1200" i="1" dirty="0" smtClean="0">
                <a:latin typeface="Times New Roman"/>
                <a:ea typeface="Calibri"/>
                <a:cs typeface="Times New Roman"/>
              </a:rPr>
              <a:t> </a:t>
            </a:r>
            <a:r>
              <a:rPr lang="it-IT" sz="1200" b="1" dirty="0" smtClean="0">
                <a:latin typeface="Times New Roman"/>
                <a:ea typeface="Calibri"/>
                <a:cs typeface="Times New Roman"/>
              </a:rPr>
              <a:t>Deposito </a:t>
            </a:r>
            <a:r>
              <a:rPr lang="it-IT" sz="1200" b="1" dirty="0">
                <a:latin typeface="Times New Roman"/>
                <a:ea typeface="Calibri"/>
                <a:cs typeface="Times New Roman"/>
              </a:rPr>
              <a:t>bancario – Deposito a libretto – Qualificazione – Mutuo. Oneri economici – Deposito con funzione di mutuo – Misura delle spese che supera quella degli interessi compensativi – Illegittimità.</a:t>
            </a:r>
            <a:r>
              <a:rPr lang="it-IT" sz="1200" i="1" dirty="0">
                <a:latin typeface="Times New Roman"/>
                <a:ea typeface="Calibri"/>
                <a:cs typeface="Times New Roman"/>
              </a:rPr>
              <a:t> </a:t>
            </a:r>
            <a:endParaRPr lang="it-IT" sz="1200" dirty="0">
              <a:latin typeface="Times New Roman"/>
              <a:ea typeface="Calibri"/>
              <a:cs typeface="Times New Roman"/>
            </a:endParaRPr>
          </a:p>
          <a:p>
            <a:pPr algn="just">
              <a:spcAft>
                <a:spcPts val="1000"/>
              </a:spcAft>
            </a:pPr>
            <a:r>
              <a:rPr lang="it-IT" sz="1200" i="1" dirty="0">
                <a:latin typeface="Times New Roman"/>
                <a:ea typeface="Calibri"/>
                <a:cs typeface="Times New Roman"/>
              </a:rPr>
              <a:t>Nel contratto di deposito bancario relativo a una somma di danaro, la banca acquista la proprietà delle somma depositata ed è obbligata a restituirla nella stessa specie monetaria secondo quanto pattiziamente previsto. </a:t>
            </a:r>
            <a:endParaRPr lang="it-IT" sz="1200" b="1" dirty="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marL="90170" algn="just">
              <a:spcAft>
                <a:spcPts val="1000"/>
              </a:spcAft>
            </a:pPr>
            <a:endParaRPr lang="it-IT" sz="1200" dirty="0" smtClean="0">
              <a:latin typeface="Times New Roman"/>
              <a:ea typeface="Calibri"/>
            </a:endParaRPr>
          </a:p>
        </p:txBody>
      </p:sp>
      <p:sp>
        <p:nvSpPr>
          <p:cNvPr id="4" name="CasellaDiTesto 3"/>
          <p:cNvSpPr txBox="1"/>
          <p:nvPr/>
        </p:nvSpPr>
        <p:spPr>
          <a:xfrm>
            <a:off x="1043608" y="877094"/>
            <a:ext cx="2736304"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400" dirty="0" smtClean="0">
                <a:solidFill>
                  <a:srgbClr val="494949"/>
                </a:solidFill>
                <a:latin typeface="arial"/>
              </a:rPr>
              <a:t>MATERIALE GIURISPRUDENZIALE</a:t>
            </a:r>
            <a:endParaRPr lang="it-IT" sz="1400" dirty="0"/>
          </a:p>
        </p:txBody>
      </p:sp>
    </p:spTree>
    <p:extLst>
      <p:ext uri="{BB962C8B-B14F-4D97-AF65-F5344CB8AC3E}">
        <p14:creationId xmlns:p14="http://schemas.microsoft.com/office/powerpoint/2010/main" val="157294319"/>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2228" y="1059582"/>
            <a:ext cx="7920880" cy="343170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lvl="0" algn="just">
              <a:spcAft>
                <a:spcPts val="1000"/>
              </a:spcAft>
            </a:pPr>
            <a:endParaRPr lang="it-IT" sz="1200" i="1" dirty="0" smtClean="0">
              <a:solidFill>
                <a:prstClr val="black"/>
              </a:solidFill>
              <a:latin typeface="Times New Roman"/>
              <a:ea typeface="Calibri"/>
              <a:cs typeface="Times New Roman"/>
            </a:endParaRPr>
          </a:p>
          <a:p>
            <a:pPr lvl="0" algn="just">
              <a:spcAft>
                <a:spcPts val="1000"/>
              </a:spcAft>
            </a:pPr>
            <a:r>
              <a:rPr lang="it-IT" sz="1200" i="1" dirty="0" smtClean="0">
                <a:solidFill>
                  <a:prstClr val="black"/>
                </a:solidFill>
                <a:latin typeface="Times New Roman"/>
                <a:ea typeface="Calibri"/>
                <a:cs typeface="Times New Roman"/>
              </a:rPr>
              <a:t>Ne </a:t>
            </a:r>
            <a:r>
              <a:rPr lang="it-IT" sz="1200" i="1" dirty="0">
                <a:solidFill>
                  <a:prstClr val="black"/>
                </a:solidFill>
                <a:latin typeface="Times New Roman"/>
                <a:ea typeface="Calibri"/>
                <a:cs typeface="Times New Roman"/>
              </a:rPr>
              <a:t>deriva che la </a:t>
            </a:r>
            <a:r>
              <a:rPr lang="it-IT" sz="1200" i="1" u="sng" dirty="0">
                <a:solidFill>
                  <a:prstClr val="black"/>
                </a:solidFill>
                <a:latin typeface="Times New Roman"/>
                <a:ea typeface="Calibri"/>
                <a:cs typeface="Times New Roman"/>
              </a:rPr>
              <a:t>causa del deposito</a:t>
            </a:r>
            <a:r>
              <a:rPr lang="it-IT" sz="1200" i="1" dirty="0">
                <a:solidFill>
                  <a:prstClr val="black"/>
                </a:solidFill>
                <a:latin typeface="Times New Roman"/>
                <a:ea typeface="Calibri"/>
                <a:cs typeface="Times New Roman"/>
              </a:rPr>
              <a:t> non è riconducibile alla funzione di custodia (per la quale la banca potrebbe addirittura esigere un corrispettivo), ma a quella tipica del mutuo, ove il cliente riveste la qualità di mutuante, con il relativo </a:t>
            </a:r>
            <a:r>
              <a:rPr lang="it-IT" sz="1200" i="1" u="sng" dirty="0">
                <a:solidFill>
                  <a:prstClr val="black"/>
                </a:solidFill>
                <a:latin typeface="Times New Roman"/>
                <a:ea typeface="Calibri"/>
                <a:cs typeface="Times New Roman"/>
              </a:rPr>
              <a:t>diritto di ricevere gli interessi</a:t>
            </a:r>
            <a:r>
              <a:rPr lang="it-IT" sz="1200" i="1" dirty="0">
                <a:solidFill>
                  <a:prstClr val="black"/>
                </a:solidFill>
                <a:latin typeface="Times New Roman"/>
                <a:ea typeface="Calibri"/>
                <a:cs typeface="Times New Roman"/>
              </a:rPr>
              <a:t> sulla somma mutuata. Nell’esplicazione dell’autonomia contrattuale, le parti possono prevedere che la banca non versi, nella detta fattispecie, interessi al cliente, ma qualora la stessa esiga il pagamento di spese in misura superiore agli interessi in concreto riconosciuti, così da addirittura “erodere” il capitale depositato, si può verificare un </a:t>
            </a:r>
            <a:r>
              <a:rPr lang="it-IT" sz="1200" i="1" u="sng" dirty="0">
                <a:solidFill>
                  <a:prstClr val="black"/>
                </a:solidFill>
                <a:latin typeface="Times New Roman"/>
                <a:ea typeface="Calibri"/>
                <a:cs typeface="Times New Roman"/>
              </a:rPr>
              <a:t>ingiustificato arricchimento</a:t>
            </a:r>
            <a:r>
              <a:rPr lang="it-IT" sz="1200" i="1" dirty="0">
                <a:solidFill>
                  <a:prstClr val="black"/>
                </a:solidFill>
                <a:latin typeface="Times New Roman"/>
                <a:ea typeface="Calibri"/>
                <a:cs typeface="Times New Roman"/>
              </a:rPr>
              <a:t> in capo alla banca, mettendosi pure in dubbio la presenza di un elemento causale tipico del contratto. </a:t>
            </a:r>
            <a:endParaRPr lang="it-IT" sz="1200" dirty="0">
              <a:solidFill>
                <a:prstClr val="black"/>
              </a:solidFill>
              <a:latin typeface="Times New Roman"/>
              <a:ea typeface="Calibri"/>
              <a:cs typeface="Times New Roman"/>
            </a:endParaRPr>
          </a:p>
          <a:p>
            <a:pPr algn="just">
              <a:spcAft>
                <a:spcPts val="1000"/>
              </a:spcAft>
            </a:pPr>
            <a:r>
              <a:rPr lang="it-IT" sz="1200" b="1" u="sng" dirty="0" err="1" smtClean="0">
                <a:latin typeface="Times New Roman"/>
                <a:ea typeface="Calibri"/>
                <a:cs typeface="Times New Roman"/>
              </a:rPr>
              <a:t>CASO</a:t>
            </a:r>
            <a:r>
              <a:rPr lang="it-IT" sz="1200" dirty="0" err="1" smtClean="0">
                <a:latin typeface="Times New Roman"/>
                <a:ea typeface="Calibri"/>
                <a:cs typeface="Times New Roman"/>
              </a:rPr>
              <a:t>Tizio</a:t>
            </a:r>
            <a:r>
              <a:rPr lang="it-IT" sz="1200" dirty="0">
                <a:latin typeface="Times New Roman"/>
                <a:ea typeface="Calibri"/>
                <a:cs typeface="Times New Roman"/>
              </a:rPr>
              <a:t>, cliente della Banca Beta, è titolare di un libretto di deposito a risparmio al portatore sul quale originariamente aveva versato € 10.000. Le principali condizioni contrattuali in essere tra le parti e specificamente approvate riguardano: il tasso creditore </a:t>
            </a:r>
            <a:r>
              <a:rPr lang="it-IT" sz="1200" dirty="0" smtClean="0">
                <a:latin typeface="Times New Roman"/>
                <a:ea typeface="Calibri"/>
                <a:cs typeface="Times New Roman"/>
              </a:rPr>
              <a:t>(0,01</a:t>
            </a:r>
            <a:r>
              <a:rPr lang="it-IT" sz="1200" dirty="0">
                <a:latin typeface="Times New Roman"/>
                <a:ea typeface="Calibri"/>
                <a:cs typeface="Times New Roman"/>
              </a:rPr>
              <a:t>% annuo), la capitalizzazione trimestrale, le spese di liquidazione trimestrali (pari a € 12,00), il costo iniziale del libretto (€ 10,00) e l’imposta di bollo (€ 14,62). Non risulta alcuna sottoscrizione specifica per le spese.</a:t>
            </a:r>
          </a:p>
          <a:p>
            <a:pPr algn="just">
              <a:spcAft>
                <a:spcPts val="1000"/>
              </a:spcAft>
            </a:pPr>
            <a:r>
              <a:rPr lang="it-IT" sz="1200" dirty="0">
                <a:latin typeface="Times New Roman"/>
                <a:ea typeface="Calibri"/>
                <a:cs typeface="Times New Roman"/>
              </a:rPr>
              <a:t>Dopo 2 anni, Tizio chiede alla banca di estinguere il libretto. La banca estingue il deposito e restituisce a Tizio € 9.000, trattenendo la restante somma a titolo di costi di gestione e mostrando al cliente un elenco di addebiti chiamati “spese di gestione </a:t>
            </a:r>
            <a:r>
              <a:rPr lang="it-IT" sz="1200" err="1">
                <a:latin typeface="Times New Roman"/>
                <a:ea typeface="Calibri"/>
                <a:cs typeface="Times New Roman"/>
              </a:rPr>
              <a:t>mensile</a:t>
            </a:r>
            <a:r>
              <a:rPr lang="it-IT" sz="1200" smtClean="0">
                <a:latin typeface="Times New Roman"/>
                <a:ea typeface="Calibri"/>
                <a:cs typeface="Times New Roman"/>
              </a:rPr>
              <a:t>”. Tizio </a:t>
            </a:r>
            <a:r>
              <a:rPr lang="it-IT" sz="1200" dirty="0">
                <a:latin typeface="Times New Roman"/>
                <a:ea typeface="Calibri"/>
                <a:cs typeface="Times New Roman"/>
              </a:rPr>
              <a:t>sospetta che il comportamento della Banca sia illegittimo e si rivolge ad un legale per avere un parere</a:t>
            </a:r>
            <a:r>
              <a:rPr lang="it-IT" sz="1200" dirty="0" smtClean="0">
                <a:latin typeface="Times New Roman"/>
                <a:ea typeface="Calibri"/>
                <a:cs typeface="Times New Roman"/>
              </a:rPr>
              <a:t>.</a:t>
            </a:r>
            <a:r>
              <a:rPr lang="it-IT" sz="1200" dirty="0">
                <a:latin typeface="Times New Roman"/>
                <a:ea typeface="Calibri"/>
              </a:rPr>
              <a:t> </a:t>
            </a:r>
          </a:p>
        </p:txBody>
      </p:sp>
      <p:sp>
        <p:nvSpPr>
          <p:cNvPr id="4" name="CasellaDiTesto 3"/>
          <p:cNvSpPr txBox="1"/>
          <p:nvPr/>
        </p:nvSpPr>
        <p:spPr>
          <a:xfrm>
            <a:off x="1043608" y="877094"/>
            <a:ext cx="2016224" cy="5078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900" dirty="0" smtClean="0">
                <a:solidFill>
                  <a:srgbClr val="494949"/>
                </a:solidFill>
                <a:latin typeface="arial"/>
              </a:rPr>
              <a:t>(continuo)</a:t>
            </a:r>
          </a:p>
          <a:p>
            <a:r>
              <a:rPr lang="it-IT" sz="900" dirty="0">
                <a:solidFill>
                  <a:srgbClr val="494949"/>
                </a:solidFill>
                <a:latin typeface="arial"/>
              </a:rPr>
              <a:t> </a:t>
            </a:r>
            <a:r>
              <a:rPr lang="it-IT" sz="900" dirty="0" smtClean="0">
                <a:solidFill>
                  <a:srgbClr val="494949"/>
                </a:solidFill>
                <a:latin typeface="arial"/>
              </a:rPr>
              <a:t>MATERIALE GIURISPRUDENZIALE</a:t>
            </a:r>
            <a:endParaRPr lang="it-IT" sz="900" dirty="0"/>
          </a:p>
        </p:txBody>
      </p:sp>
    </p:spTree>
    <p:extLst>
      <p:ext uri="{BB962C8B-B14F-4D97-AF65-F5344CB8AC3E}">
        <p14:creationId xmlns:p14="http://schemas.microsoft.com/office/powerpoint/2010/main" val="2380742640"/>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2</a:t>
            </a:fld>
            <a:endParaRPr lang="en-US" dirty="0">
              <a:solidFill>
                <a:srgbClr val="04617B">
                  <a:shade val="90000"/>
                </a:srgbClr>
              </a:solidFill>
            </a:endParaRPr>
          </a:p>
        </p:txBody>
      </p:sp>
      <p:sp>
        <p:nvSpPr>
          <p:cNvPr id="3" name="Titolo 2"/>
          <p:cNvSpPr>
            <a:spLocks noGrp="1"/>
          </p:cNvSpPr>
          <p:nvPr>
            <p:ph type="title" idx="4294967295"/>
          </p:nvPr>
        </p:nvSpPr>
        <p:spPr>
          <a:xfrm>
            <a:off x="611560" y="555526"/>
            <a:ext cx="8064896" cy="864096"/>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i="1" dirty="0" smtClean="0"/>
              <a:t>Da </a:t>
            </a:r>
            <a:r>
              <a:rPr lang="it-IT" sz="2000" i="1" dirty="0"/>
              <a:t>quanto detto </a:t>
            </a:r>
            <a:r>
              <a:rPr lang="it-IT" sz="2000" i="1" dirty="0" smtClean="0"/>
              <a:t>in precedenza emerge </a:t>
            </a:r>
            <a:r>
              <a:rPr lang="it-IT" sz="2000" i="1" dirty="0"/>
              <a:t>che </a:t>
            </a:r>
            <a:r>
              <a:rPr lang="it-IT" sz="2000" i="1" dirty="0" smtClean="0"/>
              <a:t>le operazioni ATTIVE e quelle PASSIVE vengono esercitate congiuntamente: IL RISPARMIO è in larga parte impiegato dalle banche in OPERAZIONI DI CREDITO. Esercizio congiunto 1+2:</a:t>
            </a:r>
            <a:endParaRPr lang="it-IT" sz="2000" i="1" dirty="0"/>
          </a:p>
        </p:txBody>
      </p:sp>
      <p:grpSp>
        <p:nvGrpSpPr>
          <p:cNvPr id="12" name="Gruppo 11"/>
          <p:cNvGrpSpPr/>
          <p:nvPr/>
        </p:nvGrpSpPr>
        <p:grpSpPr>
          <a:xfrm>
            <a:off x="1259632" y="1540717"/>
            <a:ext cx="7128792" cy="3213357"/>
            <a:chOff x="899592" y="2240868"/>
            <a:chExt cx="7128792" cy="4284476"/>
          </a:xfrm>
        </p:grpSpPr>
        <p:sp>
          <p:nvSpPr>
            <p:cNvPr id="8" name="Rettangolo arrotondato 7"/>
            <p:cNvSpPr/>
            <p:nvPr/>
          </p:nvSpPr>
          <p:spPr>
            <a:xfrm>
              <a:off x="1408494" y="3045813"/>
              <a:ext cx="6192688" cy="864095"/>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1400" dirty="0" smtClean="0">
                  <a:solidFill>
                    <a:srgbClr val="04617B"/>
                  </a:solidFill>
                  <a:latin typeface="Calibri" panose="020F0502020204030204" pitchFamily="34" charset="0"/>
                </a:rPr>
                <a:t>1. Obbligo di restituire al depositante (oltre agli interessi), assumendosi il rischio dell’impiego che farà di tali somme</a:t>
              </a:r>
              <a:r>
                <a:rPr lang="it-IT" altLang="it-IT" sz="2000" dirty="0" smtClean="0">
                  <a:solidFill>
                    <a:srgbClr val="04617B"/>
                  </a:solidFill>
                  <a:latin typeface="Calibri" panose="020F0502020204030204" pitchFamily="34" charset="0"/>
                </a:rPr>
                <a:t> </a:t>
              </a:r>
              <a:endParaRPr lang="it-IT" dirty="0">
                <a:solidFill>
                  <a:srgbClr val="04617B"/>
                </a:solidFill>
                <a:latin typeface="Calibri" panose="020F0502020204030204" pitchFamily="34" charset="0"/>
              </a:endParaRPr>
            </a:p>
          </p:txBody>
        </p:sp>
        <p:sp>
          <p:nvSpPr>
            <p:cNvPr id="9" name="Rettangolo arrotondato 8"/>
            <p:cNvSpPr/>
            <p:nvPr/>
          </p:nvSpPr>
          <p:spPr>
            <a:xfrm>
              <a:off x="1408494" y="4095632"/>
              <a:ext cx="6192688" cy="68978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dirty="0" smtClean="0">
                  <a:solidFill>
                    <a:srgbClr val="FF0000"/>
                  </a:solidFill>
                  <a:latin typeface="Calibri" panose="020F0502020204030204" pitchFamily="34" charset="0"/>
                </a:rPr>
                <a:t>Banca INTERMEDIARIA</a:t>
              </a:r>
              <a:endParaRPr lang="it-IT" dirty="0">
                <a:solidFill>
                  <a:srgbClr val="FF0000"/>
                </a:solidFill>
                <a:latin typeface="Calibri" panose="020F0502020204030204" pitchFamily="34" charset="0"/>
              </a:endParaRPr>
            </a:p>
          </p:txBody>
        </p:sp>
        <p:sp>
          <p:nvSpPr>
            <p:cNvPr id="10" name="Rettangolo arrotondato 9"/>
            <p:cNvSpPr/>
            <p:nvPr/>
          </p:nvSpPr>
          <p:spPr>
            <a:xfrm>
              <a:off x="1408494" y="4918020"/>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sz="1400" dirty="0" smtClean="0">
                  <a:solidFill>
                    <a:srgbClr val="04617B"/>
                  </a:solidFill>
                  <a:latin typeface="Calibri" panose="020F0502020204030204" pitchFamily="34" charset="0"/>
                </a:rPr>
                <a:t>2. Ottiene la restituzione del finanziamento da parte del cliente (oltre interessi)</a:t>
              </a:r>
              <a:endParaRPr lang="it-IT" sz="14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Tree>
    <p:extLst>
      <p:ext uri="{BB962C8B-B14F-4D97-AF65-F5344CB8AC3E}">
        <p14:creationId xmlns:p14="http://schemas.microsoft.com/office/powerpoint/2010/main" val="4192733173"/>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3</a:t>
            </a:fld>
            <a:endParaRPr lang="en-US" dirty="0">
              <a:solidFill>
                <a:srgbClr val="04617B">
                  <a:shade val="90000"/>
                </a:srgbClr>
              </a:solidFill>
            </a:endParaRPr>
          </a:p>
        </p:txBody>
      </p:sp>
      <p:sp>
        <p:nvSpPr>
          <p:cNvPr id="3" name="Titolo 2"/>
          <p:cNvSpPr>
            <a:spLocks noGrp="1"/>
          </p:cNvSpPr>
          <p:nvPr>
            <p:ph type="title" idx="4294967295"/>
          </p:nvPr>
        </p:nvSpPr>
        <p:spPr>
          <a:xfrm>
            <a:off x="1644650" y="771550"/>
            <a:ext cx="7499350" cy="648072"/>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a:solidFill>
                  <a:srgbClr val="0066FF"/>
                </a:solidFill>
              </a:rPr>
              <a:t/>
            </a:r>
            <a:br>
              <a:rPr lang="it-IT" sz="2000" b="1" dirty="0">
                <a:solidFill>
                  <a:srgbClr val="0066FF"/>
                </a:solidFill>
              </a:rPr>
            </a:br>
            <a:endParaRPr lang="it-IT" sz="2000" i="1" dirty="0"/>
          </a:p>
        </p:txBody>
      </p:sp>
      <p:grpSp>
        <p:nvGrpSpPr>
          <p:cNvPr id="12" name="Gruppo 11"/>
          <p:cNvGrpSpPr/>
          <p:nvPr/>
        </p:nvGrpSpPr>
        <p:grpSpPr>
          <a:xfrm>
            <a:off x="1259632" y="1540717"/>
            <a:ext cx="7128792" cy="3213357"/>
            <a:chOff x="899592" y="2240868"/>
            <a:chExt cx="7128792" cy="4284476"/>
          </a:xfrm>
        </p:grpSpPr>
        <p:sp>
          <p:nvSpPr>
            <p:cNvPr id="8" name="Rettangolo arrotondato 7"/>
            <p:cNvSpPr/>
            <p:nvPr/>
          </p:nvSpPr>
          <p:spPr>
            <a:xfrm>
              <a:off x="1408494" y="3045813"/>
              <a:ext cx="6192688" cy="864095"/>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altLang="it-IT" sz="1400" dirty="0" smtClean="0">
                  <a:solidFill>
                    <a:srgbClr val="04617B"/>
                  </a:solidFill>
                  <a:latin typeface="Calibri" panose="020F0502020204030204" pitchFamily="34" charset="0"/>
                </a:rPr>
                <a:t>1. Esigenza di vigilanza</a:t>
              </a:r>
              <a:endParaRPr lang="it-IT" dirty="0">
                <a:solidFill>
                  <a:srgbClr val="04617B"/>
                </a:solidFill>
                <a:latin typeface="Calibri" panose="020F0502020204030204" pitchFamily="34" charset="0"/>
              </a:endParaRPr>
            </a:p>
          </p:txBody>
        </p:sp>
        <p:sp>
          <p:nvSpPr>
            <p:cNvPr id="9" name="Rettangolo arrotondato 8"/>
            <p:cNvSpPr/>
            <p:nvPr/>
          </p:nvSpPr>
          <p:spPr>
            <a:xfrm>
              <a:off x="1408494" y="4095632"/>
              <a:ext cx="6192688" cy="68978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dirty="0" smtClean="0">
                  <a:solidFill>
                    <a:srgbClr val="FF0000"/>
                  </a:solidFill>
                  <a:latin typeface="Calibri" panose="020F0502020204030204" pitchFamily="34" charset="0"/>
                </a:rPr>
                <a:t>Sana e prudente gestione art 5 c 1 TUB</a:t>
              </a:r>
              <a:endParaRPr lang="it-IT" dirty="0">
                <a:solidFill>
                  <a:srgbClr val="FF0000"/>
                </a:solidFill>
                <a:latin typeface="Calibri" panose="020F0502020204030204" pitchFamily="34" charset="0"/>
              </a:endParaRPr>
            </a:p>
          </p:txBody>
        </p:sp>
        <p:sp>
          <p:nvSpPr>
            <p:cNvPr id="10" name="Rettangolo arrotondato 9"/>
            <p:cNvSpPr/>
            <p:nvPr/>
          </p:nvSpPr>
          <p:spPr>
            <a:xfrm>
              <a:off x="1408494" y="4918020"/>
              <a:ext cx="6192688" cy="648072"/>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it-IT" sz="1400" dirty="0" smtClean="0">
                  <a:solidFill>
                    <a:srgbClr val="04617B"/>
                  </a:solidFill>
                  <a:latin typeface="Calibri" panose="020F0502020204030204" pitchFamily="34" charset="0"/>
                </a:rPr>
                <a:t>2. Corretta gestione del credito con frazionamento dei rischi (merito creditizio)</a:t>
              </a:r>
              <a:endParaRPr lang="it-IT" sz="14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
        <p:nvSpPr>
          <p:cNvPr id="4" name="CasellaDiTesto 3"/>
          <p:cNvSpPr txBox="1"/>
          <p:nvPr/>
        </p:nvSpPr>
        <p:spPr>
          <a:xfrm>
            <a:off x="2015716" y="692377"/>
            <a:ext cx="5616624" cy="1538883"/>
          </a:xfrm>
          <a:prstGeom prst="rect">
            <a:avLst/>
          </a:prstGeom>
          <a:noFill/>
        </p:spPr>
        <p:txBody>
          <a:bodyPr wrap="square" rtlCol="0">
            <a:spAutoFit/>
          </a:bodyPr>
          <a:lstStyle/>
          <a:p>
            <a:pPr algn="just"/>
            <a:r>
              <a:rPr lang="it-IT" sz="1400" b="1" dirty="0">
                <a:solidFill>
                  <a:srgbClr val="0066FF"/>
                </a:solidFill>
                <a:latin typeface="Calibri"/>
                <a:ea typeface="+mj-ea"/>
                <a:cs typeface="+mj-cs"/>
              </a:rPr>
              <a:t>Il rischio di credito cade sulla banca che gestisce l’attività di intermediazione con un’organizzazione specializzata, volta a usare i fondi raccolti per concedere finanziamenti opportunamente orientati e </a:t>
            </a:r>
            <a:r>
              <a:rPr lang="it-IT" sz="1400" b="1" dirty="0" smtClean="0">
                <a:solidFill>
                  <a:srgbClr val="0066FF"/>
                </a:solidFill>
                <a:latin typeface="Calibri"/>
                <a:ea typeface="+mj-ea"/>
                <a:cs typeface="+mj-cs"/>
              </a:rPr>
              <a:t>frazionati</a:t>
            </a:r>
          </a:p>
          <a:p>
            <a:pPr algn="just"/>
            <a:r>
              <a:rPr lang="it-IT" sz="2000" b="1" dirty="0">
                <a:solidFill>
                  <a:srgbClr val="0066FF"/>
                </a:solidFill>
                <a:latin typeface="Calibri"/>
                <a:ea typeface="+mj-ea"/>
                <a:cs typeface="+mj-cs"/>
              </a:rPr>
              <a:t/>
            </a:r>
            <a:br>
              <a:rPr lang="it-IT" sz="2000" b="1" dirty="0">
                <a:solidFill>
                  <a:srgbClr val="0066FF"/>
                </a:solidFill>
                <a:latin typeface="Calibri"/>
                <a:ea typeface="+mj-ea"/>
                <a:cs typeface="+mj-cs"/>
              </a:rPr>
            </a:br>
            <a:endParaRPr lang="it-IT" dirty="0"/>
          </a:p>
        </p:txBody>
      </p:sp>
    </p:spTree>
    <p:extLst>
      <p:ext uri="{BB962C8B-B14F-4D97-AF65-F5344CB8AC3E}">
        <p14:creationId xmlns:p14="http://schemas.microsoft.com/office/powerpoint/2010/main" val="3167256581"/>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98570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chemeClr val="accent2">
                  <a:lumMod val="60000"/>
                  <a:lumOff val="40000"/>
                </a:schemeClr>
              </a:solidFill>
              <a:latin typeface="Verdana"/>
            </a:endParaRPr>
          </a:p>
          <a:p>
            <a:pPr algn="just"/>
            <a:endParaRPr lang="it-IT" sz="1100" b="1" dirty="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just">
              <a:spcAft>
                <a:spcPts val="0"/>
              </a:spcAft>
            </a:pPr>
            <a:r>
              <a:rPr lang="it-IT" sz="1200" dirty="0" smtClean="0">
                <a:latin typeface="Times New Roman"/>
                <a:ea typeface="Calibri"/>
              </a:rPr>
              <a:t>Il </a:t>
            </a:r>
            <a:r>
              <a:rPr lang="it-IT" sz="1200" dirty="0">
                <a:latin typeface="Times New Roman"/>
                <a:ea typeface="Calibri"/>
              </a:rPr>
              <a:t>deposito </a:t>
            </a:r>
            <a:r>
              <a:rPr lang="it-IT" sz="1200" dirty="0" smtClean="0">
                <a:latin typeface="Times New Roman"/>
                <a:ea typeface="Calibri"/>
              </a:rPr>
              <a:t>bancario (</a:t>
            </a:r>
            <a:r>
              <a:rPr lang="it-IT" sz="1200" dirty="0">
                <a:latin typeface="Times New Roman"/>
                <a:ea typeface="Calibri"/>
              </a:rPr>
              <a:t>artt.1834-1837 cod. civ.), quale tipo particolare di deposito irregolare (art. 1782 cc), rappresenta la principale operazione passiva delle banche.</a:t>
            </a:r>
          </a:p>
          <a:p>
            <a:pPr algn="just">
              <a:spcBef>
                <a:spcPts val="1200"/>
              </a:spcBef>
              <a:spcAft>
                <a:spcPts val="0"/>
              </a:spcAft>
            </a:pPr>
            <a:r>
              <a:rPr lang="it-IT" sz="1200" b="1" i="1" dirty="0" smtClean="0">
                <a:latin typeface="Times New Roman"/>
                <a:ea typeface="Calibri"/>
              </a:rPr>
              <a:t>Caratteri </a:t>
            </a:r>
            <a:r>
              <a:rPr lang="it-IT" sz="1200" dirty="0" smtClean="0">
                <a:latin typeface="Times New Roman"/>
                <a:ea typeface="Calibri"/>
              </a:rPr>
              <a:t>Il </a:t>
            </a:r>
            <a:r>
              <a:rPr lang="it-IT" sz="1200" dirty="0">
                <a:latin typeface="Times New Roman"/>
                <a:ea typeface="Calibri"/>
              </a:rPr>
              <a:t>codice civile non dà una nozione di deposito bancario, ma si limita a stabilire che nei depositi di una somma di denaro presso una banca, questa ne acquista la </a:t>
            </a:r>
            <a:r>
              <a:rPr lang="it-IT" sz="1200" i="1" dirty="0">
                <a:latin typeface="Times New Roman"/>
                <a:ea typeface="Calibri"/>
              </a:rPr>
              <a:t>proprietà</a:t>
            </a:r>
            <a:r>
              <a:rPr lang="it-IT" sz="1200" dirty="0">
                <a:latin typeface="Times New Roman"/>
                <a:ea typeface="Calibri"/>
              </a:rPr>
              <a:t> ed è obbligata a restituirla nella </a:t>
            </a:r>
            <a:r>
              <a:rPr lang="it-IT" sz="1200" i="1" dirty="0">
                <a:latin typeface="Times New Roman"/>
                <a:ea typeface="Calibri"/>
              </a:rPr>
              <a:t>stessa specie monetaria</a:t>
            </a:r>
            <a:r>
              <a:rPr lang="it-IT" sz="1200" dirty="0">
                <a:latin typeface="Times New Roman"/>
                <a:ea typeface="Calibri"/>
              </a:rPr>
              <a:t>, alla scadenza del termine convenuto (deposito vincolato) ovvero a richiesta del depositante (deposito libero), con o senza l’osservanza del periodo di preavviso stabilito dalle parti o dagli usi (art. 1834, comma 1, cod. civ</a:t>
            </a:r>
            <a:r>
              <a:rPr lang="it-IT" sz="1200" dirty="0" smtClean="0">
                <a:latin typeface="Times New Roman"/>
                <a:ea typeface="Calibri"/>
              </a:rPr>
              <a:t>.).</a:t>
            </a:r>
          </a:p>
          <a:p>
            <a:pPr algn="just">
              <a:spcAft>
                <a:spcPts val="0"/>
              </a:spcAft>
            </a:pPr>
            <a:r>
              <a:rPr lang="it-IT" sz="1200" dirty="0" smtClean="0">
                <a:latin typeface="Times New Roman"/>
                <a:ea typeface="Calibri"/>
              </a:rPr>
              <a:t>Il </a:t>
            </a:r>
            <a:r>
              <a:rPr lang="it-IT" sz="1200" dirty="0">
                <a:latin typeface="Times New Roman"/>
                <a:ea typeface="Calibri"/>
              </a:rPr>
              <a:t>deposito bancario è un contratto </a:t>
            </a:r>
            <a:r>
              <a:rPr lang="it-IT" sz="1200" i="1" dirty="0">
                <a:latin typeface="Times New Roman"/>
                <a:ea typeface="Calibri"/>
              </a:rPr>
              <a:t>reale</a:t>
            </a:r>
            <a:r>
              <a:rPr lang="it-IT" sz="1200" dirty="0">
                <a:latin typeface="Times New Roman"/>
                <a:ea typeface="Calibri"/>
              </a:rPr>
              <a:t>, in quanto si perfeziona con la consegna alla banca della somma; un contratto </a:t>
            </a:r>
            <a:r>
              <a:rPr lang="it-IT" sz="1200" i="1" dirty="0">
                <a:latin typeface="Times New Roman"/>
                <a:ea typeface="Calibri"/>
              </a:rPr>
              <a:t>unilaterale</a:t>
            </a:r>
            <a:r>
              <a:rPr lang="it-IT" sz="1200" dirty="0">
                <a:latin typeface="Times New Roman"/>
                <a:ea typeface="Calibri"/>
              </a:rPr>
              <a:t> perché le prestazioni che ne derivano sono a carico della sola banca che è obbligata alla restituzione della somma ed alla corresponsione degli interessi nella misura dovuta o altrimenti in quella legale; un contratto </a:t>
            </a:r>
            <a:r>
              <a:rPr lang="it-IT" sz="1200" i="1" dirty="0">
                <a:latin typeface="Times New Roman"/>
                <a:ea typeface="Calibri"/>
              </a:rPr>
              <a:t>di durata</a:t>
            </a:r>
            <a:r>
              <a:rPr lang="it-IT" sz="1200" dirty="0">
                <a:latin typeface="Times New Roman"/>
                <a:ea typeface="Calibri"/>
              </a:rPr>
              <a:t>, in quanto l’interesse delle parti non viene soddisfatto da prestazioni istantanee, ma naturalmente destinate a durare nel tempo; un contratto </a:t>
            </a:r>
            <a:r>
              <a:rPr lang="it-IT" sz="1200" i="1" dirty="0">
                <a:latin typeface="Times New Roman"/>
                <a:ea typeface="Calibri"/>
              </a:rPr>
              <a:t>gratuito, </a:t>
            </a:r>
            <a:r>
              <a:rPr lang="it-IT" sz="1200" dirty="0">
                <a:latin typeface="Times New Roman"/>
                <a:ea typeface="Calibri"/>
              </a:rPr>
              <a:t>perché il depositante acquista il vantaggio di conservare la disponibilità delle somme depositate, sulle quali la banca corrisponde anche un interesse, mentre il vantaggio della banca si realizza al di fuori della struttura del singolo contratto e non ha influenza per determinarne la onerosità</a:t>
            </a:r>
            <a:r>
              <a:rPr lang="it-IT" sz="1200" dirty="0" smtClean="0">
                <a:latin typeface="Times New Roman"/>
                <a:ea typeface="Calibri"/>
              </a:rPr>
              <a:t>.</a:t>
            </a:r>
          </a:p>
          <a:p>
            <a:pPr algn="just">
              <a:spcAft>
                <a:spcPts val="0"/>
              </a:spcAft>
            </a:pPr>
            <a:r>
              <a:rPr lang="it-IT" sz="1200" dirty="0"/>
              <a:t/>
            </a:r>
            <a:br>
              <a:rPr lang="it-IT" sz="1200" dirty="0"/>
            </a:b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dirty="0" smtClean="0"/>
              <a:t>PRINCIPALE OPERAZIONE PASSIVA </a:t>
            </a:r>
          </a:p>
          <a:p>
            <a:endParaRPr lang="it-IT" sz="1600" b="1" cap="small" dirty="0">
              <a:latin typeface="Times New Roman"/>
              <a:ea typeface="Calibri"/>
            </a:endParaRPr>
          </a:p>
          <a:p>
            <a:r>
              <a:rPr lang="it-IT" sz="1600" b="1" cap="small" dirty="0" smtClean="0">
                <a:latin typeface="Times New Roman"/>
                <a:ea typeface="Calibri"/>
              </a:rPr>
              <a:t>Il </a:t>
            </a:r>
            <a:r>
              <a:rPr lang="it-IT" sz="1600" b="1" cap="small" dirty="0">
                <a:latin typeface="Times New Roman"/>
                <a:ea typeface="Calibri"/>
              </a:rPr>
              <a:t>deposito bancario</a:t>
            </a:r>
            <a:endParaRPr lang="it-IT" sz="1600" dirty="0">
              <a:latin typeface="Times New Roman"/>
              <a:ea typeface="Calibri"/>
            </a:endParaRPr>
          </a:p>
          <a:p>
            <a:r>
              <a:rPr lang="it-IT" sz="900" dirty="0"/>
              <a:t>	</a:t>
            </a:r>
          </a:p>
        </p:txBody>
      </p:sp>
    </p:spTree>
    <p:extLst>
      <p:ext uri="{BB962C8B-B14F-4D97-AF65-F5344CB8AC3E}">
        <p14:creationId xmlns:p14="http://schemas.microsoft.com/office/powerpoint/2010/main" val="2801190233"/>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253915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chemeClr val="accent2">
                  <a:lumMod val="60000"/>
                  <a:lumOff val="40000"/>
                </a:schemeClr>
              </a:solidFill>
              <a:latin typeface="Verdana"/>
            </a:endParaRPr>
          </a:p>
          <a:p>
            <a:pPr algn="just"/>
            <a:endParaRPr lang="it-IT" sz="1100" b="1" dirty="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smtClean="0">
              <a:solidFill>
                <a:schemeClr val="accent2">
                  <a:lumMod val="60000"/>
                  <a:lumOff val="40000"/>
                </a:schemeClr>
              </a:solidFill>
              <a:latin typeface="Verdana"/>
            </a:endParaRPr>
          </a:p>
          <a:p>
            <a:pPr algn="ctr"/>
            <a:endParaRPr lang="it-IT" sz="1200" b="1" dirty="0">
              <a:solidFill>
                <a:schemeClr val="accent2">
                  <a:lumMod val="60000"/>
                  <a:lumOff val="40000"/>
                </a:schemeClr>
              </a:solidFill>
              <a:latin typeface="Verdana"/>
            </a:endParaRPr>
          </a:p>
          <a:p>
            <a:pPr algn="just">
              <a:spcAft>
                <a:spcPts val="0"/>
              </a:spcAft>
            </a:pPr>
            <a:r>
              <a:rPr lang="it-IT" sz="1200" b="1" i="1" dirty="0" smtClean="0">
                <a:latin typeface="Times New Roman"/>
                <a:ea typeface="Calibri"/>
              </a:rPr>
              <a:t>Deposito  con restituzione a vista, a tempo, previo preavviso</a:t>
            </a:r>
          </a:p>
          <a:p>
            <a:pPr algn="just">
              <a:spcAft>
                <a:spcPts val="0"/>
              </a:spcAft>
            </a:pPr>
            <a:endParaRPr lang="it-IT" sz="1200" b="1" i="1" dirty="0" smtClean="0">
              <a:latin typeface="Times New Roman"/>
              <a:ea typeface="Calibri"/>
            </a:endParaRPr>
          </a:p>
          <a:p>
            <a:pPr algn="just">
              <a:spcAft>
                <a:spcPts val="0"/>
              </a:spcAft>
            </a:pPr>
            <a:r>
              <a:rPr lang="it-IT" sz="1200" dirty="0" smtClean="0">
                <a:latin typeface="Times New Roman"/>
                <a:ea typeface="Calibri"/>
              </a:rPr>
              <a:t>La </a:t>
            </a:r>
            <a:r>
              <a:rPr lang="it-IT" sz="1200" dirty="0">
                <a:latin typeface="Times New Roman"/>
                <a:ea typeface="Calibri"/>
              </a:rPr>
              <a:t>restituzione delle somme depositate può avvenire a vista, cioè a semplice richiesta del depositante; a tempo (nei cd. depositi vincolati), cioè alla scadenza di un termine prefissato oppure dopo un lungo preavviso (termine e preavviso sono da considerarsi a favore di entrambi le parti </a:t>
            </a:r>
            <a:r>
              <a:rPr lang="it-IT" sz="1200" i="1" dirty="0">
                <a:latin typeface="Times New Roman"/>
                <a:ea typeface="Calibri"/>
              </a:rPr>
              <a:t>ex </a:t>
            </a:r>
            <a:r>
              <a:rPr lang="it-IT" sz="1200" dirty="0">
                <a:latin typeface="Times New Roman"/>
                <a:ea typeface="Calibri"/>
              </a:rPr>
              <a:t>art. 1184 cod. civ.).</a:t>
            </a:r>
          </a:p>
          <a:p>
            <a:pPr algn="just">
              <a:spcAft>
                <a:spcPts val="0"/>
              </a:spcAft>
            </a:pPr>
            <a:r>
              <a:rPr lang="it-IT" sz="1200" dirty="0">
                <a:latin typeface="Times New Roman"/>
                <a:ea typeface="Calibri"/>
              </a:rPr>
              <a:t> </a:t>
            </a:r>
          </a:p>
          <a:p>
            <a:pPr algn="just">
              <a:spcAft>
                <a:spcPts val="0"/>
              </a:spcAft>
            </a:pPr>
            <a:r>
              <a:rPr lang="it-IT" sz="1200" dirty="0"/>
              <a:t/>
            </a:r>
            <a:br>
              <a:rPr lang="it-IT" sz="1200" dirty="0"/>
            </a:br>
            <a:endParaRPr lang="it-IT" sz="1200" b="1" dirty="0" smtClean="0">
              <a:solidFill>
                <a:schemeClr val="accent2">
                  <a:lumMod val="60000"/>
                  <a:lumOff val="40000"/>
                </a:scheme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t>Continuo </a:t>
            </a:r>
          </a:p>
          <a:p>
            <a:endParaRPr lang="it-IT" sz="1600" b="1" cap="small" dirty="0">
              <a:latin typeface="Times New Roman"/>
              <a:ea typeface="Calibri"/>
            </a:endParaRPr>
          </a:p>
          <a:p>
            <a:r>
              <a:rPr lang="it-IT" sz="1600" b="1" cap="small" dirty="0" smtClean="0">
                <a:latin typeface="Times New Roman"/>
                <a:ea typeface="Calibri"/>
              </a:rPr>
              <a:t>Il </a:t>
            </a:r>
            <a:r>
              <a:rPr lang="it-IT" sz="1600" b="1" cap="small" dirty="0">
                <a:latin typeface="Times New Roman"/>
                <a:ea typeface="Calibri"/>
              </a:rPr>
              <a:t>deposito bancario</a:t>
            </a:r>
            <a:endParaRPr lang="it-IT" sz="1600" dirty="0">
              <a:latin typeface="Times New Roman"/>
              <a:ea typeface="Calibri"/>
            </a:endParaRPr>
          </a:p>
          <a:p>
            <a:r>
              <a:rPr lang="it-IT" sz="900" dirty="0"/>
              <a:t>	</a:t>
            </a:r>
          </a:p>
        </p:txBody>
      </p:sp>
    </p:spTree>
    <p:extLst>
      <p:ext uri="{BB962C8B-B14F-4D97-AF65-F5344CB8AC3E}">
        <p14:creationId xmlns:p14="http://schemas.microsoft.com/office/powerpoint/2010/main" val="1789761355"/>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solidFill>
                  <a:srgbClr val="04617B">
                    <a:shade val="90000"/>
                  </a:srgbClr>
                </a:solidFill>
              </a:rPr>
              <a:pPr>
                <a:defRPr/>
              </a:pPr>
              <a:t>6</a:t>
            </a:fld>
            <a:endParaRPr lang="en-US" dirty="0">
              <a:solidFill>
                <a:srgbClr val="04617B">
                  <a:shade val="90000"/>
                </a:srgbClr>
              </a:solidFill>
            </a:endParaRPr>
          </a:p>
        </p:txBody>
      </p:sp>
      <p:sp>
        <p:nvSpPr>
          <p:cNvPr id="3" name="Titolo 2"/>
          <p:cNvSpPr>
            <a:spLocks noGrp="1"/>
          </p:cNvSpPr>
          <p:nvPr>
            <p:ph type="title" idx="4294967295"/>
          </p:nvPr>
        </p:nvSpPr>
        <p:spPr>
          <a:xfrm>
            <a:off x="1644650" y="771550"/>
            <a:ext cx="7499350" cy="648072"/>
          </a:xfrm>
        </p:spPr>
        <p:txBody>
          <a:bodyPr>
            <a:normAutofit fontScale="90000"/>
          </a:bodyPr>
          <a:lstStyle/>
          <a:p>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smtClean="0">
                <a:solidFill>
                  <a:srgbClr val="0066FF"/>
                </a:solidFill>
              </a:rPr>
              <a:t/>
            </a:r>
            <a:br>
              <a:rPr lang="it-IT" sz="2000" b="1" dirty="0" smtClean="0">
                <a:solidFill>
                  <a:srgbClr val="0066FF"/>
                </a:solidFill>
              </a:rPr>
            </a:br>
            <a:r>
              <a:rPr lang="it-IT" sz="2000" b="1" dirty="0">
                <a:solidFill>
                  <a:srgbClr val="0066FF"/>
                </a:solidFill>
              </a:rPr>
              <a:t/>
            </a:r>
            <a:br>
              <a:rPr lang="it-IT" sz="2000" b="1" dirty="0">
                <a:solidFill>
                  <a:srgbClr val="0066FF"/>
                </a:solidFill>
              </a:rPr>
            </a:br>
            <a:r>
              <a:rPr lang="it-IT" sz="2000" b="1" dirty="0">
                <a:solidFill>
                  <a:srgbClr val="0066FF"/>
                </a:solidFill>
              </a:rPr>
              <a:t/>
            </a:r>
            <a:br>
              <a:rPr lang="it-IT" sz="2000" b="1" dirty="0">
                <a:solidFill>
                  <a:srgbClr val="0066FF"/>
                </a:solidFill>
              </a:rPr>
            </a:br>
            <a:endParaRPr lang="it-IT" sz="2000" i="1" dirty="0"/>
          </a:p>
        </p:txBody>
      </p:sp>
      <p:grpSp>
        <p:nvGrpSpPr>
          <p:cNvPr id="12" name="Gruppo 11"/>
          <p:cNvGrpSpPr/>
          <p:nvPr/>
        </p:nvGrpSpPr>
        <p:grpSpPr>
          <a:xfrm>
            <a:off x="1259632" y="1542421"/>
            <a:ext cx="7128792" cy="3213357"/>
            <a:chOff x="899592" y="2240868"/>
            <a:chExt cx="7128792" cy="4284476"/>
          </a:xfrm>
        </p:grpSpPr>
        <p:sp>
          <p:nvSpPr>
            <p:cNvPr id="8" name="Rettangolo arrotondato 7"/>
            <p:cNvSpPr/>
            <p:nvPr/>
          </p:nvSpPr>
          <p:spPr>
            <a:xfrm>
              <a:off x="1408494" y="2463451"/>
              <a:ext cx="6192688" cy="1446457"/>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endParaRPr lang="it-IT" sz="1100" dirty="0">
                <a:solidFill>
                  <a:srgbClr val="04617B"/>
                </a:solidFill>
                <a:latin typeface="Calibri" panose="020F0502020204030204" pitchFamily="34" charset="0"/>
              </a:endParaRPr>
            </a:p>
          </p:txBody>
        </p:sp>
        <p:sp>
          <p:nvSpPr>
            <p:cNvPr id="9" name="Rettangolo arrotondato 8"/>
            <p:cNvSpPr/>
            <p:nvPr/>
          </p:nvSpPr>
          <p:spPr>
            <a:xfrm>
              <a:off x="1408494" y="3909908"/>
              <a:ext cx="6192688" cy="1433863"/>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r>
                <a:rPr lang="it-IT" sz="1100" b="1" i="1" dirty="0">
                  <a:solidFill>
                    <a:schemeClr val="tx1"/>
                  </a:solidFill>
                  <a:latin typeface="Times New Roman"/>
                  <a:ea typeface="Calibri"/>
                </a:rPr>
                <a:t>Il deposito a risparmio</a:t>
              </a:r>
              <a:r>
                <a:rPr lang="it-IT" sz="1100" b="1" dirty="0">
                  <a:solidFill>
                    <a:schemeClr val="tx1"/>
                  </a:solidFill>
                  <a:latin typeface="Times New Roman"/>
                  <a:ea typeface="Calibri"/>
                </a:rPr>
                <a:t> </a:t>
              </a:r>
              <a:r>
                <a:rPr lang="it-IT" sz="1100" dirty="0">
                  <a:solidFill>
                    <a:schemeClr val="tx1"/>
                  </a:solidFill>
                  <a:latin typeface="Times New Roman"/>
                  <a:ea typeface="Calibri"/>
                </a:rPr>
                <a:t>o fruttifero si caratterizza per il rilascio di un libretto di deposito (che può essere al portatore o nominativo), cioè un documento che la banca rilascia al depositante al momento dell’accensione del rapporto (in coincidenza con il primo versamento), ove vengono annotati i versamenti ed i prelevamenti e, ad ogni operazione, il saldo. Con esso il depositante tende alla formazione graduale del capitale, mediante successivi versamenti per lo più di modesta entità.</a:t>
              </a:r>
            </a:p>
            <a:p>
              <a:pPr marL="0" lvl="2" algn="just"/>
              <a:endParaRPr lang="it-IT" sz="1100" dirty="0">
                <a:solidFill>
                  <a:srgbClr val="FF0000"/>
                </a:solidFill>
                <a:latin typeface="Calibri" panose="020F0502020204030204" pitchFamily="34" charset="0"/>
              </a:endParaRPr>
            </a:p>
          </p:txBody>
        </p:sp>
        <p:sp>
          <p:nvSpPr>
            <p:cNvPr id="10" name="Rettangolo arrotondato 9"/>
            <p:cNvSpPr/>
            <p:nvPr/>
          </p:nvSpPr>
          <p:spPr>
            <a:xfrm>
              <a:off x="1408494" y="5343771"/>
              <a:ext cx="6226868" cy="1056117"/>
            </a:xfrm>
            <a:prstGeom prst="roundRect">
              <a:avLst/>
            </a:prstGeom>
            <a:solidFill>
              <a:schemeClr val="accent1">
                <a:lumMod val="20000"/>
                <a:lumOff val="80000"/>
              </a:schemeClr>
            </a:solidFill>
            <a:effectLst>
              <a:glow rad="63500">
                <a:schemeClr val="accent6">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just"/>
              <a:r>
                <a:rPr lang="it-IT" sz="1100" b="1" i="1" dirty="0">
                  <a:solidFill>
                    <a:schemeClr val="tx1"/>
                  </a:solidFill>
                  <a:latin typeface="Times New Roman"/>
                  <a:ea typeface="Calibri"/>
                </a:rPr>
                <a:t>Il deposito in conto corrente</a:t>
              </a:r>
              <a:r>
                <a:rPr lang="it-IT" sz="1100" b="1" dirty="0">
                  <a:solidFill>
                    <a:schemeClr val="tx1"/>
                  </a:solidFill>
                  <a:latin typeface="Times New Roman"/>
                  <a:ea typeface="Calibri"/>
                </a:rPr>
                <a:t> </a:t>
              </a:r>
              <a:r>
                <a:rPr lang="it-IT" sz="1100" dirty="0">
                  <a:solidFill>
                    <a:schemeClr val="tx1"/>
                  </a:solidFill>
                  <a:latin typeface="Times New Roman"/>
                  <a:ea typeface="Calibri"/>
                </a:rPr>
                <a:t>è quello con cui il depositante si riserva di modificare, nel corso del rapporto, l’entità del deposito con successivi versamenti e prelevamenti: questi ultimi si attuano non solo direttamente agli sportelli, ma anche mediante ordini alla banca e mediante emissione di assegni.</a:t>
              </a:r>
            </a:p>
            <a:p>
              <a:pPr marL="0" lvl="2" algn="just"/>
              <a:endParaRPr lang="it-IT" sz="1100" dirty="0">
                <a:solidFill>
                  <a:srgbClr val="04617B"/>
                </a:solidFill>
                <a:latin typeface="Calibri" panose="020F0502020204030204" pitchFamily="34" charset="0"/>
              </a:endParaRPr>
            </a:p>
          </p:txBody>
        </p:sp>
        <p:sp>
          <p:nvSpPr>
            <p:cNvPr id="11" name="Ovale 10"/>
            <p:cNvSpPr/>
            <p:nvPr/>
          </p:nvSpPr>
          <p:spPr>
            <a:xfrm>
              <a:off x="899592" y="2240868"/>
              <a:ext cx="7128792" cy="4284476"/>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grpSp>
      <p:sp>
        <p:nvSpPr>
          <p:cNvPr id="4" name="CasellaDiTesto 3"/>
          <p:cNvSpPr txBox="1"/>
          <p:nvPr/>
        </p:nvSpPr>
        <p:spPr>
          <a:xfrm>
            <a:off x="2015716" y="540425"/>
            <a:ext cx="5616624" cy="1015663"/>
          </a:xfrm>
          <a:prstGeom prst="rect">
            <a:avLst/>
          </a:prstGeom>
          <a:noFill/>
        </p:spPr>
        <p:txBody>
          <a:bodyPr wrap="square" rtlCol="0">
            <a:spAutoFit/>
          </a:bodyPr>
          <a:lstStyle/>
          <a:p>
            <a:pPr algn="just">
              <a:spcAft>
                <a:spcPts val="0"/>
              </a:spcAft>
            </a:pPr>
            <a:r>
              <a:rPr lang="it-IT" sz="1200" dirty="0">
                <a:solidFill>
                  <a:schemeClr val="accent1"/>
                </a:solidFill>
                <a:latin typeface="+mj-lt"/>
                <a:ea typeface="Calibri"/>
              </a:rPr>
              <a:t>La dottrina bancaria usa distinguere la varie forme di deposito attraverso </a:t>
            </a:r>
            <a:r>
              <a:rPr lang="it-IT" sz="1200" dirty="0" smtClean="0">
                <a:solidFill>
                  <a:schemeClr val="accent1"/>
                </a:solidFill>
                <a:latin typeface="+mj-lt"/>
                <a:ea typeface="Calibri"/>
              </a:rPr>
              <a:t>altri due </a:t>
            </a:r>
            <a:r>
              <a:rPr lang="it-IT" sz="1200" dirty="0">
                <a:solidFill>
                  <a:schemeClr val="accent1"/>
                </a:solidFill>
                <a:latin typeface="+mj-lt"/>
                <a:ea typeface="Calibri"/>
              </a:rPr>
              <a:t>criteri: dello </a:t>
            </a:r>
            <a:r>
              <a:rPr lang="it-IT" sz="1200" i="1" dirty="0">
                <a:solidFill>
                  <a:schemeClr val="accent1"/>
                </a:solidFill>
                <a:latin typeface="+mj-lt"/>
                <a:ea typeface="Calibri"/>
              </a:rPr>
              <a:t>scopo</a:t>
            </a:r>
            <a:r>
              <a:rPr lang="it-IT" sz="1200" dirty="0">
                <a:solidFill>
                  <a:schemeClr val="accent1"/>
                </a:solidFill>
                <a:latin typeface="+mj-lt"/>
                <a:ea typeface="Calibri"/>
              </a:rPr>
              <a:t> e della forma. Il criterio dello scopo riguarda appunto lo scopo perseguito dal depositante e si distingue tra depositi </a:t>
            </a:r>
            <a:r>
              <a:rPr lang="it-IT" sz="1200" i="1" dirty="0">
                <a:solidFill>
                  <a:schemeClr val="accent1"/>
                </a:solidFill>
                <a:latin typeface="+mj-lt"/>
                <a:ea typeface="Calibri"/>
              </a:rPr>
              <a:t>disponibili</a:t>
            </a:r>
            <a:r>
              <a:rPr lang="it-IT" sz="1200" dirty="0">
                <a:solidFill>
                  <a:schemeClr val="accent1"/>
                </a:solidFill>
                <a:latin typeface="+mj-lt"/>
                <a:ea typeface="Calibri"/>
              </a:rPr>
              <a:t> e </a:t>
            </a:r>
            <a:r>
              <a:rPr lang="it-IT" sz="1200" i="1" dirty="0">
                <a:solidFill>
                  <a:schemeClr val="accent1"/>
                </a:solidFill>
                <a:latin typeface="+mj-lt"/>
                <a:ea typeface="Calibri"/>
              </a:rPr>
              <a:t>indisponibili</a:t>
            </a:r>
            <a:r>
              <a:rPr lang="it-IT" sz="1200" dirty="0">
                <a:solidFill>
                  <a:schemeClr val="accent1"/>
                </a:solidFill>
                <a:latin typeface="+mj-lt"/>
                <a:ea typeface="Calibri"/>
              </a:rPr>
              <a:t>.</a:t>
            </a:r>
          </a:p>
          <a:p>
            <a:pPr algn="just">
              <a:spcAft>
                <a:spcPts val="0"/>
              </a:spcAft>
            </a:pPr>
            <a:r>
              <a:rPr lang="it-IT" sz="1200" dirty="0">
                <a:solidFill>
                  <a:schemeClr val="accent1"/>
                </a:solidFill>
                <a:latin typeface="+mj-lt"/>
                <a:ea typeface="Calibri"/>
              </a:rPr>
              <a:t>In base al criterio della </a:t>
            </a:r>
            <a:r>
              <a:rPr lang="it-IT" sz="1200" i="1" dirty="0">
                <a:solidFill>
                  <a:schemeClr val="accent1"/>
                </a:solidFill>
                <a:latin typeface="+mj-lt"/>
                <a:ea typeface="Calibri"/>
              </a:rPr>
              <a:t>forma</a:t>
            </a:r>
            <a:r>
              <a:rPr lang="it-IT" sz="1200" dirty="0">
                <a:solidFill>
                  <a:schemeClr val="accent1"/>
                </a:solidFill>
                <a:latin typeface="+mj-lt"/>
                <a:ea typeface="Calibri"/>
              </a:rPr>
              <a:t> si distinguono depositi </a:t>
            </a:r>
            <a:r>
              <a:rPr lang="it-IT" sz="1200" i="1" dirty="0">
                <a:solidFill>
                  <a:schemeClr val="accent1"/>
                </a:solidFill>
                <a:latin typeface="+mj-lt"/>
                <a:ea typeface="Calibri"/>
              </a:rPr>
              <a:t>semplici </a:t>
            </a:r>
            <a:r>
              <a:rPr lang="it-IT" sz="1200" dirty="0">
                <a:solidFill>
                  <a:schemeClr val="accent1"/>
                </a:solidFill>
                <a:latin typeface="+mj-lt"/>
                <a:ea typeface="Calibri"/>
              </a:rPr>
              <a:t>(o</a:t>
            </a:r>
            <a:r>
              <a:rPr lang="it-IT" sz="1200" i="1" dirty="0">
                <a:solidFill>
                  <a:schemeClr val="accent1"/>
                </a:solidFill>
                <a:latin typeface="+mj-lt"/>
                <a:ea typeface="Calibri"/>
              </a:rPr>
              <a:t> ordinari</a:t>
            </a:r>
            <a:r>
              <a:rPr lang="it-IT" sz="1200" dirty="0">
                <a:solidFill>
                  <a:schemeClr val="accent1"/>
                </a:solidFill>
                <a:latin typeface="+mj-lt"/>
                <a:ea typeface="Calibri"/>
              </a:rPr>
              <a:t>), depositi </a:t>
            </a:r>
            <a:r>
              <a:rPr lang="it-IT" sz="1200" i="1" dirty="0">
                <a:solidFill>
                  <a:schemeClr val="accent1"/>
                </a:solidFill>
                <a:latin typeface="+mj-lt"/>
                <a:ea typeface="Calibri"/>
              </a:rPr>
              <a:t>di risparmio</a:t>
            </a:r>
            <a:r>
              <a:rPr lang="it-IT" sz="1200" dirty="0">
                <a:solidFill>
                  <a:schemeClr val="accent1"/>
                </a:solidFill>
                <a:latin typeface="+mj-lt"/>
                <a:ea typeface="Calibri"/>
              </a:rPr>
              <a:t>, depositi </a:t>
            </a:r>
            <a:r>
              <a:rPr lang="it-IT" sz="1200" i="1" dirty="0">
                <a:solidFill>
                  <a:schemeClr val="accent1"/>
                </a:solidFill>
                <a:latin typeface="+mj-lt"/>
                <a:ea typeface="Calibri"/>
              </a:rPr>
              <a:t>in conto corrente</a:t>
            </a:r>
            <a:r>
              <a:rPr lang="it-IT" sz="1200" dirty="0">
                <a:solidFill>
                  <a:schemeClr val="accent1"/>
                </a:solidFill>
                <a:latin typeface="+mj-lt"/>
                <a:ea typeface="Calibri"/>
              </a:rPr>
              <a:t>.</a:t>
            </a:r>
            <a:endParaRPr lang="it-IT" sz="1200" dirty="0">
              <a:solidFill>
                <a:schemeClr val="accent1"/>
              </a:solidFill>
              <a:effectLst/>
              <a:latin typeface="+mj-lt"/>
              <a:ea typeface="Calibri"/>
            </a:endParaRPr>
          </a:p>
        </p:txBody>
      </p:sp>
      <p:sp>
        <p:nvSpPr>
          <p:cNvPr id="6" name="Rettangolo 5"/>
          <p:cNvSpPr/>
          <p:nvPr/>
        </p:nvSpPr>
        <p:spPr>
          <a:xfrm>
            <a:off x="1912550" y="1896132"/>
            <a:ext cx="5904656" cy="707886"/>
          </a:xfrm>
          <a:prstGeom prst="rect">
            <a:avLst/>
          </a:prstGeom>
        </p:spPr>
        <p:txBody>
          <a:bodyPr wrap="square">
            <a:spAutoFit/>
          </a:bodyPr>
          <a:lstStyle/>
          <a:p>
            <a:pPr algn="just">
              <a:spcAft>
                <a:spcPts val="0"/>
              </a:spcAft>
            </a:pPr>
            <a:r>
              <a:rPr lang="it-IT" sz="1000" b="1" i="1" dirty="0">
                <a:latin typeface="Times New Roman"/>
                <a:ea typeface="Calibri"/>
              </a:rPr>
              <a:t>Il deposito semplice</a:t>
            </a:r>
            <a:r>
              <a:rPr lang="it-IT" sz="1000" dirty="0">
                <a:latin typeface="Times New Roman"/>
                <a:ea typeface="Calibri"/>
              </a:rPr>
              <a:t>, è quello in cui la banca rilascia una ricevuta di cassa (o una lettera di accreditamento) della somma depositata, la quale viene restituita in unica soluzione - alla scadenza pattuita oppure a vista o ancora senza scadenza, ma con preavviso - non avendo il depositante la possibilità di effettuare prelievi parziali, né di alimentare la provvista con successivi versamenti.</a:t>
            </a:r>
            <a:endParaRPr lang="it-IT" sz="1000" dirty="0">
              <a:effectLst/>
              <a:latin typeface="Times New Roman"/>
              <a:ea typeface="Calibri"/>
            </a:endParaRPr>
          </a:p>
        </p:txBody>
      </p:sp>
    </p:spTree>
    <p:extLst>
      <p:ext uri="{BB962C8B-B14F-4D97-AF65-F5344CB8AC3E}">
        <p14:creationId xmlns:p14="http://schemas.microsoft.com/office/powerpoint/2010/main" val="4079802496"/>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ctr"/>
            <a:endParaRPr lang="it-IT" sz="1200" b="1" dirty="0">
              <a:solidFill>
                <a:srgbClr val="009DD9">
                  <a:lumMod val="60000"/>
                  <a:lumOff val="40000"/>
                </a:srgbClr>
              </a:solidFill>
              <a:latin typeface="Verdana"/>
            </a:endParaRPr>
          </a:p>
          <a:p>
            <a:pPr algn="just">
              <a:spcAft>
                <a:spcPts val="1000"/>
              </a:spcAft>
            </a:pPr>
            <a:r>
              <a:rPr lang="it-IT" sz="1200" b="1" i="1" dirty="0" smtClean="0">
                <a:latin typeface="Times New Roman"/>
                <a:ea typeface="Calibri"/>
              </a:rPr>
              <a:t>Estinzione </a:t>
            </a:r>
          </a:p>
          <a:p>
            <a:pPr algn="just">
              <a:spcAft>
                <a:spcPts val="1000"/>
              </a:spcAft>
            </a:pPr>
            <a:r>
              <a:rPr lang="it-IT" sz="1200" dirty="0" smtClean="0">
                <a:latin typeface="Times New Roman"/>
                <a:ea typeface="Calibri"/>
              </a:rPr>
              <a:t>Il </a:t>
            </a:r>
            <a:r>
              <a:rPr lang="it-IT" sz="1200" dirty="0">
                <a:latin typeface="Times New Roman"/>
                <a:ea typeface="Calibri"/>
              </a:rPr>
              <a:t>contratto di deposito si estingue se il depositante ritira l’intera somma depositata o dà ordine di trasferirla ad altro stabilimento della stessa banca, restituendo il libretto. In caso di morte del depositante il diritto alla restituzione si trasmette agli eredi. </a:t>
            </a:r>
          </a:p>
          <a:p>
            <a:pPr algn="just">
              <a:spcAft>
                <a:spcPts val="1000"/>
              </a:spcAft>
            </a:pPr>
            <a:r>
              <a:rPr lang="it-IT" sz="1200" dirty="0">
                <a:latin typeface="Times New Roman"/>
                <a:ea typeface="Calibri"/>
              </a:rPr>
              <a:t>Trattandosi però di depositi a risparmio con libretto nominativo, la banca ritiene risolto il rapporto, e gli eredi dovranno provvedere alla costituzione di un nuovo rapporto. Si evidenzia, invero, che il deposito in conto corrente è praticamente in disuso, essendo sostituito dal conto corrente.</a:t>
            </a:r>
          </a:p>
          <a:p>
            <a:pPr algn="just">
              <a:spcAft>
                <a:spcPts val="0"/>
              </a:spcAft>
            </a:pPr>
            <a:r>
              <a:rPr lang="it-IT" sz="1200" dirty="0">
                <a:solidFill>
                  <a:prstClr val="black"/>
                </a:solidFill>
              </a:rPr>
              <a:t/>
            </a:r>
            <a:br>
              <a:rPr lang="it-IT" sz="1200" dirty="0">
                <a:solidFill>
                  <a:prstClr val="black"/>
                </a:solidFill>
              </a:rPr>
            </a:b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47903"/>
            <a:ext cx="4680520" cy="969496"/>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 </a:t>
            </a:r>
          </a:p>
          <a:p>
            <a:endParaRPr lang="it-IT" sz="1600" b="1" cap="small" dirty="0">
              <a:solidFill>
                <a:prstClr val="white"/>
              </a:solidFill>
              <a:latin typeface="Times New Roman"/>
              <a:ea typeface="Calibri"/>
            </a:endParaRPr>
          </a:p>
          <a:p>
            <a:r>
              <a:rPr lang="it-IT" sz="1600" b="1" cap="small" dirty="0" smtClean="0">
                <a:solidFill>
                  <a:prstClr val="white"/>
                </a:solidFill>
                <a:latin typeface="Times New Roman"/>
                <a:ea typeface="Calibri"/>
              </a:rPr>
              <a:t>Il </a:t>
            </a:r>
            <a:r>
              <a:rPr lang="it-IT" sz="1600" b="1" cap="small" dirty="0">
                <a:solidFill>
                  <a:prstClr val="white"/>
                </a:solidFill>
                <a:latin typeface="Times New Roman"/>
                <a:ea typeface="Calibri"/>
              </a:rPr>
              <a:t>deposito bancario</a:t>
            </a:r>
            <a:endParaRPr lang="it-IT" sz="1600" dirty="0">
              <a:solidFill>
                <a:prstClr val="white"/>
              </a:solidFill>
              <a:latin typeface="Times New Roman"/>
              <a:ea typeface="Calibri"/>
            </a:endParaRPr>
          </a:p>
          <a:p>
            <a:r>
              <a:rPr lang="it-IT" sz="900" dirty="0">
                <a:solidFill>
                  <a:prstClr val="white"/>
                </a:solidFill>
              </a:rPr>
              <a:t>	</a:t>
            </a:r>
          </a:p>
        </p:txBody>
      </p:sp>
    </p:spTree>
    <p:extLst>
      <p:ext uri="{BB962C8B-B14F-4D97-AF65-F5344CB8AC3E}">
        <p14:creationId xmlns:p14="http://schemas.microsoft.com/office/powerpoint/2010/main" val="122850138"/>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90363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ctr"/>
            <a:endParaRPr lang="it-IT" sz="1200" b="1" dirty="0" smtClean="0">
              <a:solidFill>
                <a:srgbClr val="009DD9">
                  <a:lumMod val="60000"/>
                  <a:lumOff val="40000"/>
                </a:srgbClr>
              </a:solidFill>
              <a:latin typeface="Verdana"/>
            </a:endParaRPr>
          </a:p>
          <a:p>
            <a:pPr algn="just">
              <a:spcAft>
                <a:spcPts val="1000"/>
              </a:spcAft>
            </a:pPr>
            <a:r>
              <a:rPr lang="it-IT" sz="1200" dirty="0" smtClean="0">
                <a:latin typeface="Times New Roman"/>
                <a:ea typeface="Calibri"/>
              </a:rPr>
              <a:t>In </a:t>
            </a:r>
            <a:r>
              <a:rPr lang="it-IT" sz="1200" dirty="0">
                <a:latin typeface="Times New Roman"/>
                <a:ea typeface="Calibri"/>
              </a:rPr>
              <a:t>base alla disciplina generale dei contratti bancari (art. 117 TUB), il tasso di interesse sulle somme depositate, di regola più elevato per i depositi vincolati, e le altre condizioni economiche devono risultare dal contratto che attesta la costituzione del deposito o, in caso di libretto al portatore, dal libretto stesso. Il tasso di interesse, inoltre, non può essere inferiore a quello predeterminato in via generale e pubblicizzato dalla banca per quella determinata categoria di depositi. </a:t>
            </a:r>
            <a:r>
              <a:rPr lang="it-IT" sz="1200" dirty="0">
                <a:solidFill>
                  <a:srgbClr val="FF0000"/>
                </a:solidFill>
                <a:latin typeface="Times New Roman"/>
                <a:ea typeface="Calibri"/>
              </a:rPr>
              <a:t>Se non osserva tali prescrizioni, la banca dovrà corrispondere il tasso prestabilito ex art. 117, c.6-7 TUB.</a:t>
            </a:r>
            <a:endParaRPr lang="it-IT" sz="1200" dirty="0">
              <a:latin typeface="Times New Roman"/>
              <a:ea typeface="Calibri"/>
            </a:endParaRPr>
          </a:p>
          <a:p>
            <a:pPr algn="just">
              <a:spcAft>
                <a:spcPts val="1000"/>
              </a:spcAft>
            </a:pPr>
            <a:r>
              <a:rPr lang="it-IT" sz="1200" dirty="0">
                <a:solidFill>
                  <a:srgbClr val="FF0000"/>
                </a:solidFill>
                <a:latin typeface="Times New Roman"/>
                <a:ea typeface="Calibri"/>
              </a:rPr>
              <a:t>Il libretto di deposito ha per legge un particolare valore probatorio. </a:t>
            </a:r>
            <a:r>
              <a:rPr lang="it-IT" sz="1200" dirty="0">
                <a:latin typeface="Times New Roman"/>
                <a:ea typeface="Calibri"/>
              </a:rPr>
              <a:t>Infatti, le annotazioni sul libretto, firmate dall’impiegato della banca che appare addetto al servizio, fanno piena prova nei rapporti tra banca e depositante (art. 1835, c. 2, cc). La banca e il depositante non possono perciò avvalersi di altri mezzi di prova per contestare il contenuto delle annotazioni sul libretto ed in particolare la banca non potrà eccepire la difformità delle stesse rispetto alle proprie scritture contabili. E’ nullo ogni patto contrario</a:t>
            </a:r>
            <a:r>
              <a:rPr lang="it-IT" sz="1200" dirty="0" smtClean="0">
                <a:latin typeface="Times New Roman"/>
                <a:ea typeface="Calibri"/>
              </a:rPr>
              <a:t>.</a:t>
            </a:r>
            <a:r>
              <a:rPr lang="it-IT" sz="1200" dirty="0">
                <a:latin typeface="Times New Roman"/>
                <a:ea typeface="Calibri"/>
              </a:rPr>
              <a:t> </a:t>
            </a:r>
            <a:endParaRPr lang="it-IT" sz="1200" dirty="0" smtClean="0">
              <a:latin typeface="Times New Roman"/>
              <a:ea typeface="Calibri"/>
            </a:endParaRPr>
          </a:p>
          <a:p>
            <a:pPr algn="just">
              <a:spcAft>
                <a:spcPts val="1000"/>
              </a:spcAft>
            </a:pPr>
            <a:r>
              <a:rPr lang="it-IT" sz="1200" dirty="0" smtClean="0">
                <a:latin typeface="Times New Roman"/>
                <a:ea typeface="Calibri"/>
              </a:rPr>
              <a:t>E</a:t>
            </a:r>
            <a:r>
              <a:rPr lang="it-IT" sz="1200" dirty="0">
                <a:latin typeface="Times New Roman"/>
                <a:ea typeface="Calibri"/>
              </a:rPr>
              <a:t>’ pacifico che i libretti nominativi e quelli nominativi pagabili al portatore non sono titoli di credito (essi non sono destinati alla circolazione e la loro funzione è quella di identificare l’avente diritto alla prestazione). Questione aperta è se siano titoli di credito i libretti al portatore e, quindi, se il terzo possessore del libretto vanti un diritto letterale ed autonomo nei confronti della banca. Certo è che tale libretto consente il trasferimento del credito verso la banca senza l’osservanza delle forme della cessione. Pegno, sequestro e pignoramento sono improduttivi di effetto se non attuati con la consegna del libretto (art. 1997 cc</a:t>
            </a:r>
            <a:r>
              <a:rPr lang="it-IT" sz="1200" dirty="0" smtClean="0">
                <a:latin typeface="Times New Roman"/>
                <a:ea typeface="Calibri"/>
              </a:rPr>
              <a:t>).</a:t>
            </a:r>
            <a:endParaRPr lang="it-IT" sz="1200" b="1" dirty="0" smtClean="0">
              <a:solidFill>
                <a:srgbClr val="009DD9">
                  <a:lumMod val="60000"/>
                  <a:lumOff val="40000"/>
                </a:srgbClr>
              </a:solidFill>
              <a:latin typeface="Verdana"/>
            </a:endParaRPr>
          </a:p>
        </p:txBody>
      </p:sp>
      <p:sp>
        <p:nvSpPr>
          <p:cNvPr id="4" name="CasellaDiTesto 3"/>
          <p:cNvSpPr txBox="1"/>
          <p:nvPr/>
        </p:nvSpPr>
        <p:spPr>
          <a:xfrm>
            <a:off x="971600" y="747903"/>
            <a:ext cx="4680520" cy="72327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Continuo </a:t>
            </a:r>
            <a:endParaRPr lang="it-IT" sz="1600" b="1" cap="small" dirty="0">
              <a:solidFill>
                <a:prstClr val="white"/>
              </a:solidFill>
              <a:latin typeface="Times New Roman"/>
              <a:ea typeface="Calibri"/>
            </a:endParaRPr>
          </a:p>
          <a:p>
            <a:r>
              <a:rPr lang="it-IT" sz="1600" b="1" cap="small" dirty="0" smtClean="0">
                <a:solidFill>
                  <a:prstClr val="white"/>
                </a:solidFill>
                <a:latin typeface="Times New Roman"/>
                <a:ea typeface="Calibri"/>
              </a:rPr>
              <a:t>Il </a:t>
            </a:r>
            <a:r>
              <a:rPr lang="it-IT" sz="1600" b="1" cap="small" dirty="0">
                <a:solidFill>
                  <a:prstClr val="white"/>
                </a:solidFill>
                <a:latin typeface="Times New Roman"/>
                <a:ea typeface="Calibri"/>
              </a:rPr>
              <a:t>deposito bancario</a:t>
            </a:r>
            <a:endParaRPr lang="it-IT" sz="1600" dirty="0">
              <a:solidFill>
                <a:prstClr val="white"/>
              </a:solidFill>
              <a:latin typeface="Times New Roman"/>
              <a:ea typeface="Calibri"/>
            </a:endParaRPr>
          </a:p>
          <a:p>
            <a:r>
              <a:rPr lang="it-IT" sz="900" dirty="0">
                <a:solidFill>
                  <a:prstClr val="white"/>
                </a:solidFill>
              </a:rPr>
              <a:t>	</a:t>
            </a:r>
          </a:p>
        </p:txBody>
      </p:sp>
    </p:spTree>
    <p:extLst>
      <p:ext uri="{BB962C8B-B14F-4D97-AF65-F5344CB8AC3E}">
        <p14:creationId xmlns:p14="http://schemas.microsoft.com/office/powerpoint/2010/main" val="3594290983"/>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26239" y="1061464"/>
            <a:ext cx="7920880" cy="38318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endParaRPr lang="it-IT" sz="1600" b="1" dirty="0" smtClean="0">
              <a:solidFill>
                <a:srgbClr val="009DD9">
                  <a:lumMod val="60000"/>
                  <a:lumOff val="40000"/>
                </a:srgbClr>
              </a:solidFill>
              <a:latin typeface="Verdana"/>
            </a:endParaRPr>
          </a:p>
          <a:p>
            <a:pPr algn="just"/>
            <a:endParaRPr lang="it-IT" sz="1100" b="1" dirty="0">
              <a:solidFill>
                <a:srgbClr val="009DD9">
                  <a:lumMod val="60000"/>
                  <a:lumOff val="40000"/>
                </a:srgbClr>
              </a:solidFill>
              <a:latin typeface="Verdana"/>
            </a:endParaRPr>
          </a:p>
          <a:p>
            <a:pPr algn="just">
              <a:spcAft>
                <a:spcPts val="0"/>
              </a:spcAft>
            </a:pPr>
            <a:r>
              <a:rPr lang="it-IT" sz="1200" b="1" dirty="0" smtClean="0">
                <a:latin typeface="Times New Roman"/>
                <a:ea typeface="Calibri"/>
              </a:rPr>
              <a:t>Definizione</a:t>
            </a:r>
          </a:p>
          <a:p>
            <a:pPr algn="just">
              <a:spcAft>
                <a:spcPts val="0"/>
              </a:spcAft>
            </a:pPr>
            <a:r>
              <a:rPr lang="it-IT" sz="1200" dirty="0" smtClean="0">
                <a:latin typeface="Times New Roman"/>
                <a:ea typeface="Calibri"/>
              </a:rPr>
              <a:t>E</a:t>
            </a:r>
            <a:r>
              <a:rPr lang="it-IT" sz="1200" dirty="0">
                <a:latin typeface="Times New Roman"/>
                <a:ea typeface="Calibri"/>
              </a:rPr>
              <a:t>’ il contratto con il quale la banca </a:t>
            </a:r>
            <a:r>
              <a:rPr lang="it-IT" sz="1200" b="1" i="1" u="sng" dirty="0">
                <a:latin typeface="Times New Roman"/>
                <a:ea typeface="Calibri"/>
              </a:rPr>
              <a:t>si obbliga a tenere a disposizione </a:t>
            </a:r>
            <a:r>
              <a:rPr lang="it-IT" sz="1200" dirty="0">
                <a:latin typeface="Times New Roman"/>
                <a:ea typeface="Calibri"/>
              </a:rPr>
              <a:t>dell’altra parte una somma di denaro, per un dato periodo di tempo o a tempo indeterminato (art. 1842 cc</a:t>
            </a:r>
            <a:r>
              <a:rPr lang="it-IT" sz="1200" dirty="0" smtClean="0">
                <a:latin typeface="Times New Roman"/>
                <a:ea typeface="Calibri"/>
              </a:rPr>
              <a:t>).</a:t>
            </a:r>
            <a:endParaRPr lang="it-IT" sz="1200" dirty="0">
              <a:latin typeface="Times New Roman"/>
              <a:ea typeface="Calibri"/>
            </a:endParaRPr>
          </a:p>
          <a:p>
            <a:pPr algn="just">
              <a:spcAft>
                <a:spcPts val="0"/>
              </a:spcAft>
            </a:pPr>
            <a:r>
              <a:rPr lang="it-IT" sz="1200" dirty="0">
                <a:latin typeface="Times New Roman"/>
                <a:ea typeface="Calibri"/>
              </a:rPr>
              <a:t>L’accreditato sarà tenuto alla restituzione delle somme utilizzate </a:t>
            </a:r>
            <a:r>
              <a:rPr lang="it-IT" sz="1200" b="1" u="sng" dirty="0">
                <a:latin typeface="Times New Roman"/>
                <a:ea typeface="Calibri"/>
              </a:rPr>
              <a:t>solo alla cessazione del rapporto</a:t>
            </a:r>
            <a:r>
              <a:rPr lang="it-IT" sz="1200" dirty="0" smtClean="0">
                <a:latin typeface="Times New Roman"/>
                <a:ea typeface="Calibri"/>
              </a:rPr>
              <a:t>.</a:t>
            </a:r>
          </a:p>
          <a:p>
            <a:pPr algn="just">
              <a:spcAft>
                <a:spcPts val="0"/>
              </a:spcAft>
            </a:pPr>
            <a:r>
              <a:rPr lang="it-IT" sz="1200" b="1" dirty="0" smtClean="0">
                <a:latin typeface="Times New Roman"/>
                <a:ea typeface="Calibri"/>
              </a:rPr>
              <a:t>Differenza dal mutuo</a:t>
            </a:r>
            <a:endParaRPr lang="it-IT" sz="1200" b="1" dirty="0">
              <a:latin typeface="Times New Roman"/>
              <a:ea typeface="Calibri"/>
            </a:endParaRPr>
          </a:p>
          <a:p>
            <a:pPr algn="just">
              <a:spcAft>
                <a:spcPts val="0"/>
              </a:spcAft>
            </a:pPr>
            <a:r>
              <a:rPr lang="it-IT" sz="1200" dirty="0">
                <a:latin typeface="Times New Roman"/>
                <a:ea typeface="Calibri"/>
              </a:rPr>
              <a:t>L’apertura di credito si differenzia dal mutuo (contratto reale) in quanto si perfeziona indipendentemente dalla consegna del denaro. Infatti, mentre il mutuatario ha bisogno immediato di denaro, l’accreditato ne ha bisogno in tempi diversi, in momenti successivi non predeterminati, ma di volta in volta determinati dalle esigenze dei propri affari.</a:t>
            </a:r>
          </a:p>
          <a:p>
            <a:pPr algn="just">
              <a:spcAft>
                <a:spcPts val="0"/>
              </a:spcAft>
            </a:pPr>
            <a:r>
              <a:rPr lang="it-IT" sz="1200" dirty="0">
                <a:latin typeface="Times New Roman"/>
                <a:ea typeface="Calibri"/>
              </a:rPr>
              <a:t>L’apertura di credito è perciò caratterizzata dalla creazione a favore dell’accreditato di una disponibilità, cioè della messa a disposizione, per un periodo di tempo determinato o indeterminato, di una certa somma che, per quanto rimanga nelle casse della banca, egli può considerare, dal punto di vista economico, come propria perché sarà lui a determinare il momento nel quale la somma passerà in sua proprietà. Il vantaggio pratico rispetto al mutuo è che gli interessi sono dovuti dal cliente non sul fido concessogli, ma sulle somme effettivamente utilizzate. Oltre agli interessi, è in genere dovuta alla banca anche una commissione onnicomprensiva (cd. commissione di affidamento), calcolata in proporzione all’intera somma messa a disposizione del cliente e alla durata dell’affidamento. La commissione non può superare lo 0,5% per trimestre dell’importo concesso (art 117 bis TUB). Sono nulle le clausole che prevedono oneri ulteriori o non conformi alla disciplina di attuazione di cui alle delibere CICR, ferma la validità del contratto.</a:t>
            </a:r>
          </a:p>
          <a:p>
            <a:pPr algn="just"/>
            <a:endParaRPr lang="it-IT" sz="1200" dirty="0" smtClean="0">
              <a:solidFill>
                <a:srgbClr val="009DD9">
                  <a:lumMod val="60000"/>
                  <a:lumOff val="40000"/>
                </a:srgbClr>
              </a:solidFill>
              <a:latin typeface="Verdana"/>
            </a:endParaRPr>
          </a:p>
        </p:txBody>
      </p:sp>
      <p:sp>
        <p:nvSpPr>
          <p:cNvPr id="4" name="CasellaDiTesto 3"/>
          <p:cNvSpPr txBox="1"/>
          <p:nvPr/>
        </p:nvSpPr>
        <p:spPr>
          <a:xfrm>
            <a:off x="971600" y="747903"/>
            <a:ext cx="4680520" cy="615553"/>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it-IT" sz="1600" i="1" dirty="0" smtClean="0">
                <a:solidFill>
                  <a:prstClr val="white"/>
                </a:solidFill>
              </a:rPr>
              <a:t>PRINCIPALE OPERAZIONE ATTIVA</a:t>
            </a:r>
            <a:endParaRPr lang="it-IT" sz="1600" b="1" cap="small" dirty="0">
              <a:solidFill>
                <a:prstClr val="white"/>
              </a:solidFill>
              <a:latin typeface="Times New Roman"/>
              <a:ea typeface="Calibri"/>
            </a:endParaRPr>
          </a:p>
          <a:p>
            <a:r>
              <a:rPr lang="it-IT" dirty="0" smtClean="0">
                <a:solidFill>
                  <a:prstClr val="white"/>
                </a:solidFill>
              </a:rPr>
              <a:t>L’APERTURA DI CREDITO</a:t>
            </a:r>
            <a:r>
              <a:rPr lang="it-IT" sz="900" dirty="0">
                <a:solidFill>
                  <a:prstClr val="white"/>
                </a:solidFill>
              </a:rPr>
              <a:t>	</a:t>
            </a:r>
          </a:p>
        </p:txBody>
      </p:sp>
    </p:spTree>
    <p:extLst>
      <p:ext uri="{BB962C8B-B14F-4D97-AF65-F5344CB8AC3E}">
        <p14:creationId xmlns:p14="http://schemas.microsoft.com/office/powerpoint/2010/main" val="1191097615"/>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3300</TotalTime>
  <Words>2086</Words>
  <Application>Microsoft Office PowerPoint</Application>
  <PresentationFormat>Presentazione su schermo (16:9)</PresentationFormat>
  <Paragraphs>121</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Equinozio</vt:lpstr>
      <vt:lpstr>Contratti bancari e assicurativi</vt:lpstr>
      <vt:lpstr>      Da quanto detto in precedenza emerge che le operazioni ATTIVE e quelle PASSIVE vengono esercitate congiuntamente: IL RISPARMIO è in larga parte impiegato dalle banche in OPERAZIONI DI CREDITO. Esercizio congiunto 1+2:</vt:lpstr>
      <vt:lpstr>           </vt:lpstr>
      <vt:lpstr>Presentazione standard di PowerPoint</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WORK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Win7</cp:lastModifiedBy>
  <cp:revision>483</cp:revision>
  <cp:lastPrinted>2018-10-23T08:00:50Z</cp:lastPrinted>
  <dcterms:created xsi:type="dcterms:W3CDTF">2010-05-20T13:46:08Z</dcterms:created>
  <dcterms:modified xsi:type="dcterms:W3CDTF">2018-10-23T08:22:39Z</dcterms:modified>
</cp:coreProperties>
</file>