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8" r:id="rId1"/>
  </p:sldMasterIdLst>
  <p:notesMasterIdLst>
    <p:notesMasterId r:id="rId25"/>
  </p:notesMasterIdLst>
  <p:sldIdLst>
    <p:sldId id="318" r:id="rId2"/>
    <p:sldId id="319" r:id="rId3"/>
    <p:sldId id="320" r:id="rId4"/>
    <p:sldId id="321" r:id="rId5"/>
    <p:sldId id="322" r:id="rId6"/>
    <p:sldId id="323" r:id="rId7"/>
    <p:sldId id="324" r:id="rId8"/>
    <p:sldId id="325" r:id="rId9"/>
    <p:sldId id="326" r:id="rId10"/>
    <p:sldId id="327" r:id="rId11"/>
    <p:sldId id="328" r:id="rId12"/>
    <p:sldId id="329" r:id="rId13"/>
    <p:sldId id="330" r:id="rId14"/>
    <p:sldId id="331" r:id="rId15"/>
    <p:sldId id="332" r:id="rId16"/>
    <p:sldId id="333" r:id="rId17"/>
    <p:sldId id="334" r:id="rId18"/>
    <p:sldId id="335" r:id="rId19"/>
    <p:sldId id="336" r:id="rId20"/>
    <p:sldId id="337" r:id="rId21"/>
    <p:sldId id="338" r:id="rId22"/>
    <p:sldId id="339" r:id="rId23"/>
    <p:sldId id="340" r:id="rId24"/>
  </p:sldIdLst>
  <p:sldSz cx="9144000" cy="5143500" type="screen16x9"/>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0066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67" autoAdjust="0"/>
    <p:restoredTop sz="94660"/>
  </p:normalViewPr>
  <p:slideViewPr>
    <p:cSldViewPr>
      <p:cViewPr varScale="1">
        <p:scale>
          <a:sx n="157" d="100"/>
          <a:sy n="157" d="100"/>
        </p:scale>
        <p:origin x="-384" y="-14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CD75443-EE7C-4D5D-A5D6-5081B022E541}" type="datetimeFigureOut">
              <a:rPr lang="it-IT" smtClean="0"/>
              <a:t>22/10/2018</a:t>
            </a:fld>
            <a:endParaRPr lang="it-IT"/>
          </a:p>
        </p:txBody>
      </p:sp>
      <p:sp>
        <p:nvSpPr>
          <p:cNvPr id="4" name="Segnaposto immagine diapositiva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99899CB4-AFD3-44EC-9DCA-B9ACB0C537CA}" type="slidenum">
              <a:rPr lang="it-IT" smtClean="0"/>
              <a:t>‹N›</a:t>
            </a:fld>
            <a:endParaRPr lang="it-IT"/>
          </a:p>
        </p:txBody>
      </p:sp>
    </p:spTree>
    <p:extLst>
      <p:ext uri="{BB962C8B-B14F-4D97-AF65-F5344CB8AC3E}">
        <p14:creationId xmlns:p14="http://schemas.microsoft.com/office/powerpoint/2010/main" val="132903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b="1">
                <a:solidFill>
                  <a:schemeClr val="accent2"/>
                </a:solidFill>
                <a:latin typeface="Comic Sans MS" pitchFamily="66" charset="0"/>
              </a:defRPr>
            </a:lvl1pPr>
            <a:lvl2pPr marL="742950" indent="-285750">
              <a:defRPr b="1">
                <a:solidFill>
                  <a:schemeClr val="accent2"/>
                </a:solidFill>
                <a:latin typeface="Comic Sans MS" pitchFamily="66" charset="0"/>
              </a:defRPr>
            </a:lvl2pPr>
            <a:lvl3pPr marL="1143000" indent="-228600">
              <a:defRPr b="1">
                <a:solidFill>
                  <a:schemeClr val="accent2"/>
                </a:solidFill>
                <a:latin typeface="Comic Sans MS" pitchFamily="66" charset="0"/>
              </a:defRPr>
            </a:lvl3pPr>
            <a:lvl4pPr marL="1600200" indent="-228600">
              <a:defRPr b="1">
                <a:solidFill>
                  <a:schemeClr val="accent2"/>
                </a:solidFill>
                <a:latin typeface="Comic Sans MS" pitchFamily="66" charset="0"/>
              </a:defRPr>
            </a:lvl4pPr>
            <a:lvl5pPr marL="2057400" indent="-228600">
              <a:defRPr b="1">
                <a:solidFill>
                  <a:schemeClr val="accent2"/>
                </a:solidFill>
                <a:latin typeface="Comic Sans MS" pitchFamily="66" charset="0"/>
              </a:defRPr>
            </a:lvl5pPr>
            <a:lvl6pPr marL="2514600" indent="-228600" eaLnBrk="0" fontAlgn="base" hangingPunct="0">
              <a:spcBef>
                <a:spcPct val="0"/>
              </a:spcBef>
              <a:spcAft>
                <a:spcPct val="0"/>
              </a:spcAft>
              <a:defRPr b="1">
                <a:solidFill>
                  <a:schemeClr val="accent2"/>
                </a:solidFill>
                <a:latin typeface="Comic Sans MS" pitchFamily="66" charset="0"/>
              </a:defRPr>
            </a:lvl6pPr>
            <a:lvl7pPr marL="2971800" indent="-228600" eaLnBrk="0" fontAlgn="base" hangingPunct="0">
              <a:spcBef>
                <a:spcPct val="0"/>
              </a:spcBef>
              <a:spcAft>
                <a:spcPct val="0"/>
              </a:spcAft>
              <a:defRPr b="1">
                <a:solidFill>
                  <a:schemeClr val="accent2"/>
                </a:solidFill>
                <a:latin typeface="Comic Sans MS" pitchFamily="66" charset="0"/>
              </a:defRPr>
            </a:lvl7pPr>
            <a:lvl8pPr marL="3429000" indent="-228600" eaLnBrk="0" fontAlgn="base" hangingPunct="0">
              <a:spcBef>
                <a:spcPct val="0"/>
              </a:spcBef>
              <a:spcAft>
                <a:spcPct val="0"/>
              </a:spcAft>
              <a:defRPr b="1">
                <a:solidFill>
                  <a:schemeClr val="accent2"/>
                </a:solidFill>
                <a:latin typeface="Comic Sans MS" pitchFamily="66" charset="0"/>
              </a:defRPr>
            </a:lvl8pPr>
            <a:lvl9pPr marL="3886200" indent="-228600" eaLnBrk="0" fontAlgn="base" hangingPunct="0">
              <a:spcBef>
                <a:spcPct val="0"/>
              </a:spcBef>
              <a:spcAft>
                <a:spcPct val="0"/>
              </a:spcAft>
              <a:defRPr b="1">
                <a:solidFill>
                  <a:schemeClr val="accent2"/>
                </a:solidFill>
                <a:latin typeface="Comic Sans MS" pitchFamily="66" charset="0"/>
              </a:defRPr>
            </a:lvl9pPr>
          </a:lstStyle>
          <a:p>
            <a:fld id="{DBBE3349-3AD3-4D32-A421-ECC5761C0934}" type="slidenum">
              <a:rPr lang="it-IT" altLang="it-IT" b="0">
                <a:solidFill>
                  <a:prstClr val="black"/>
                </a:solidFill>
                <a:latin typeface="Arial" charset="0"/>
              </a:rPr>
              <a:pPr/>
              <a:t>17</a:t>
            </a:fld>
            <a:endParaRPr lang="it-IT" altLang="it-IT" b="0">
              <a:solidFill>
                <a:prstClr val="black"/>
              </a:solidFill>
              <a:latin typeface="Arial" charset="0"/>
            </a:endParaRPr>
          </a:p>
        </p:txBody>
      </p:sp>
      <p:sp>
        <p:nvSpPr>
          <p:cNvPr id="6147" name="Rectangle 2"/>
          <p:cNvSpPr>
            <a:spLocks noGrp="1" noRot="1" noChangeAspect="1" noChangeArrowheads="1" noTextEdit="1"/>
          </p:cNvSpPr>
          <p:nvPr>
            <p:ph type="sldImg"/>
          </p:nvPr>
        </p:nvSpPr>
        <p:spPr>
          <a:xfrm>
            <a:off x="90488" y="744538"/>
            <a:ext cx="6616700" cy="3722687"/>
          </a:xfrm>
          <a:ln/>
        </p:spPr>
      </p:sp>
      <p:sp>
        <p:nvSpPr>
          <p:cNvPr id="6148" name="Rectangle 3"/>
          <p:cNvSpPr>
            <a:spLocks noGrp="1" noChangeArrowheads="1"/>
          </p:cNvSpPr>
          <p:nvPr>
            <p:ph type="body" idx="1"/>
          </p:nvPr>
        </p:nvSpPr>
        <p:spPr>
          <a:xfrm>
            <a:off x="677863" y="4716463"/>
            <a:ext cx="5441950" cy="4465637"/>
          </a:xfrm>
          <a:noFill/>
        </p:spPr>
        <p:txBody>
          <a:bodyPr/>
          <a:lstStyle/>
          <a:p>
            <a:pPr eaLnBrk="1" hangingPunct="1"/>
            <a:endParaRPr lang="it-IT" altLang="it-IT" smtClean="0">
              <a:latin typeface="Arial" charset="0"/>
            </a:endParaRPr>
          </a:p>
        </p:txBody>
      </p:sp>
    </p:spTree>
    <p:extLst>
      <p:ext uri="{BB962C8B-B14F-4D97-AF65-F5344CB8AC3E}">
        <p14:creationId xmlns:p14="http://schemas.microsoft.com/office/powerpoint/2010/main" val="846930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pPr>
              <a:defRPr/>
            </a:pPr>
            <a:endParaRPr lang="it-IT"/>
          </a:p>
        </p:txBody>
      </p:sp>
      <p:sp>
        <p:nvSpPr>
          <p:cNvPr id="19" name="Footer Placeholder 18"/>
          <p:cNvSpPr>
            <a:spLocks noGrp="1"/>
          </p:cNvSpPr>
          <p:nvPr>
            <p:ph type="ftr" sz="quarter" idx="11"/>
          </p:nvPr>
        </p:nvSpPr>
        <p:spPr/>
        <p:txBody>
          <a:bodyPr/>
          <a:lstStyle/>
          <a:p>
            <a:pPr>
              <a:defRPr/>
            </a:pPr>
            <a:endParaRPr lang="it-IT"/>
          </a:p>
        </p:txBody>
      </p:sp>
      <p:sp>
        <p:nvSpPr>
          <p:cNvPr id="27" name="Slide Number Placeholder 26"/>
          <p:cNvSpPr>
            <a:spLocks noGrp="1"/>
          </p:cNvSpPr>
          <p:nvPr>
            <p:ph type="sldNum" sz="quarter" idx="12"/>
          </p:nvPr>
        </p:nvSpPr>
        <p:spPr/>
        <p:txBody>
          <a:bodyPr/>
          <a:lstStyle/>
          <a:p>
            <a:pPr>
              <a:defRPr/>
            </a:pPr>
            <a:fld id="{7D1747A9-BAE3-4E20-B4C7-4CD852620B84}"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E86AAE7B-407C-4F15-BD4A-E6062FCB187F}"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1"/>
            <a:ext cx="2057400" cy="3908822"/>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685801"/>
            <a:ext cx="6019800" cy="3908822"/>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06B8AB9C-980C-4E8F-9562-76D7D40C0980}"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BEF5A8DE-92B6-408B-BCB9-B0270A422986}"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028498"/>
            <a:ext cx="7772400" cy="1132284"/>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FCCE3581-E251-45C6-8D15-3EB3B123AEB8}"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18208610-E892-428D-984F-4579E373395C}"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pPr>
              <a:defRPr/>
            </a:pPr>
            <a:fld id="{22E08E29-88BD-4A40-85CC-E319C3438C45}"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pPr>
              <a:defRPr/>
            </a:pPr>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pPr>
              <a:defRPr/>
            </a:pPr>
            <a:fld id="{AB651F51-974A-4514-9DBC-BF559B774E0C}"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pPr>
              <a:defRPr/>
            </a:pPr>
            <a:fld id="{158EC3A7-1C65-4028-A752-A88BBB7D4568}"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03096797-0DDE-41FF-BC4A-3B9A49E1E869}" type="slidenum">
              <a:rPr lang="it-IT" smtClean="0"/>
              <a:pPr>
                <a:defRPr/>
              </a:pPr>
              <a:t>‹N›</a:t>
            </a:fld>
            <a:endParaRPr lang="it-IT"/>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a:xfrm>
            <a:off x="8077200" y="4767263"/>
            <a:ext cx="609600" cy="273844"/>
          </a:xfrm>
        </p:spPr>
        <p:txBody>
          <a:bodyPr/>
          <a:lstStyle/>
          <a:p>
            <a:pPr>
              <a:defRPr/>
            </a:pPr>
            <a:fld id="{0FD367DA-04F2-4F2B-A934-A9F6A2ADFFBE}" type="slidenum">
              <a:rPr lang="it-IT" smtClean="0"/>
              <a:pPr>
                <a:defRPr/>
              </a:pPr>
              <a:t>‹N›</a:t>
            </a:fld>
            <a:endParaRPr lang="it-IT"/>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4767263"/>
            <a:ext cx="21336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22" name="Footer Placeholder 21"/>
          <p:cNvSpPr>
            <a:spLocks noGrp="1"/>
          </p:cNvSpPr>
          <p:nvPr>
            <p:ph type="ftr" sz="quarter" idx="3"/>
          </p:nvPr>
        </p:nvSpPr>
        <p:spPr>
          <a:xfrm>
            <a:off x="2667000" y="4767263"/>
            <a:ext cx="3352800" cy="273844"/>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18" name="Slide Number Placeholder 17"/>
          <p:cNvSpPr>
            <a:spLocks noGrp="1"/>
          </p:cNvSpPr>
          <p:nvPr>
            <p:ph type="sldNum" sz="quarter" idx="4"/>
          </p:nvPr>
        </p:nvSpPr>
        <p:spPr>
          <a:xfrm>
            <a:off x="7924800" y="4767263"/>
            <a:ext cx="762000" cy="273844"/>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AF9A9B2-8DAC-4901-99CC-2B4B22403904}" type="slidenum">
              <a:rPr lang="it-IT" smtClean="0"/>
              <a:pPr>
                <a:defRPr/>
              </a:pPr>
              <a:t>‹N›</a:t>
            </a:fld>
            <a:endParaRPr lang="it-IT"/>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89" r:id="rId1"/>
    <p:sldLayoutId id="2147484090" r:id="rId2"/>
    <p:sldLayoutId id="2147484091" r:id="rId3"/>
    <p:sldLayoutId id="2147484092" r:id="rId4"/>
    <p:sldLayoutId id="2147484093" r:id="rId5"/>
    <p:sldLayoutId id="2147484094" r:id="rId6"/>
    <p:sldLayoutId id="2147484095" r:id="rId7"/>
    <p:sldLayoutId id="2147484096" r:id="rId8"/>
    <p:sldLayoutId id="2147484097" r:id="rId9"/>
    <p:sldLayoutId id="2147484098" r:id="rId10"/>
    <p:sldLayoutId id="2147484099" r:id="rId11"/>
  </p:sldLayoutIdLst>
  <p:transition>
    <p:dissolve/>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it-IT" dirty="0" smtClean="0">
                <a:solidFill>
                  <a:schemeClr val="tx1"/>
                </a:solidFill>
              </a:rPr>
              <a:t>Contratti bancari e assicurativi</a:t>
            </a:r>
          </a:p>
        </p:txBody>
      </p:sp>
      <p:sp>
        <p:nvSpPr>
          <p:cNvPr id="2" name="Sottotitolo 1"/>
          <p:cNvSpPr>
            <a:spLocks noGrp="1"/>
          </p:cNvSpPr>
          <p:nvPr>
            <p:ph type="subTitle" idx="1"/>
          </p:nvPr>
        </p:nvSpPr>
        <p:spPr/>
        <p:txBody>
          <a:bodyPr>
            <a:normAutofit/>
          </a:bodyPr>
          <a:lstStyle/>
          <a:p>
            <a:r>
              <a:rPr lang="it-IT" smtClean="0"/>
              <a:t> Prof. </a:t>
            </a:r>
            <a:r>
              <a:rPr lang="it-IT" dirty="0" smtClean="0"/>
              <a:t>Tania </a:t>
            </a:r>
            <a:r>
              <a:rPr lang="it-IT" dirty="0" smtClean="0"/>
              <a:t>Tomasi</a:t>
            </a:r>
          </a:p>
          <a:p>
            <a:r>
              <a:rPr lang="it-IT" dirty="0" smtClean="0"/>
              <a:t>Università </a:t>
            </a:r>
            <a:r>
              <a:rPr lang="it-IT" dirty="0" smtClean="0"/>
              <a:t>degli Studi di Ferrara</a:t>
            </a:r>
            <a:endParaRPr lang="it-IT"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10</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627534"/>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365125" indent="-282575" algn="ctr">
              <a:lnSpc>
                <a:spcPct val="110000"/>
              </a:lnSpc>
              <a:spcBef>
                <a:spcPts val="600"/>
              </a:spcBef>
              <a:buClr>
                <a:srgbClr val="0F6FC6"/>
              </a:buClr>
              <a:buSzPct val="80000"/>
              <a:defRPr/>
            </a:pPr>
            <a:r>
              <a:rPr lang="it-IT" sz="1200" b="1" dirty="0">
                <a:solidFill>
                  <a:prstClr val="black"/>
                </a:solidFill>
                <a:latin typeface="Arial" pitchFamily="34" charset="0"/>
                <a:cs typeface="Arial" pitchFamily="34" charset="0"/>
              </a:rPr>
              <a:t>5. Destinatari della disciplina e criteri di esonero </a:t>
            </a:r>
            <a:endParaRPr lang="it-IT" sz="1200" b="1" dirty="0" smtClean="0">
              <a:solidFill>
                <a:prstClr val="black"/>
              </a:solidFill>
              <a:latin typeface="Arial" pitchFamily="34" charset="0"/>
              <a:cs typeface="Arial" pitchFamily="34" charset="0"/>
            </a:endParaRPr>
          </a:p>
          <a:p>
            <a:pPr marL="365125" indent="-282575" algn="just">
              <a:lnSpc>
                <a:spcPct val="110000"/>
              </a:lnSpc>
              <a:spcBef>
                <a:spcPts val="600"/>
              </a:spcBef>
              <a:buClr>
                <a:srgbClr val="0F6FC6"/>
              </a:buClr>
              <a:buSzPct val="80000"/>
              <a:defRPr/>
            </a:pPr>
            <a:r>
              <a:rPr lang="it-IT" sz="1200" dirty="0" smtClean="0">
                <a:solidFill>
                  <a:prstClr val="black"/>
                </a:solidFill>
              </a:rPr>
              <a:t>La </a:t>
            </a:r>
            <a:r>
              <a:rPr lang="it-IT" sz="1200" dirty="0">
                <a:solidFill>
                  <a:prstClr val="black"/>
                </a:solidFill>
              </a:rPr>
              <a:t>partecipazione al servizio centralizzato dei rischi è obbligatoria per: </a:t>
            </a:r>
            <a:endParaRPr lang="it-IT" sz="1200" dirty="0" smtClean="0">
              <a:solidFill>
                <a:prstClr val="black"/>
              </a:solidFill>
            </a:endParaRPr>
          </a:p>
          <a:p>
            <a:pPr marL="365125" indent="-282575" algn="just">
              <a:lnSpc>
                <a:spcPct val="110000"/>
              </a:lnSpc>
              <a:spcBef>
                <a:spcPts val="600"/>
              </a:spcBef>
              <a:buClr>
                <a:srgbClr val="0F6FC6"/>
              </a:buClr>
              <a:buSzPct val="80000"/>
              <a:buFontTx/>
              <a:buAutoNum type="alphaLcParenR"/>
              <a:defRPr/>
            </a:pPr>
            <a:r>
              <a:rPr lang="it-IT" sz="1200" dirty="0" smtClean="0">
                <a:solidFill>
                  <a:prstClr val="black"/>
                </a:solidFill>
              </a:rPr>
              <a:t>le </a:t>
            </a:r>
            <a:r>
              <a:rPr lang="it-IT" sz="1200" dirty="0">
                <a:solidFill>
                  <a:prstClr val="black"/>
                </a:solidFill>
              </a:rPr>
              <a:t>banche iscritte nell'albo di cui all'art. 13 del T.U.B. (l'obbligo di partecipazione riguarda pertanto le banche italiane e le filiali di banche comunitarie ed extracomunitarie stabilite nel territorio della Repubblica); </a:t>
            </a:r>
            <a:endParaRPr lang="it-IT" sz="1200" dirty="0" smtClean="0">
              <a:solidFill>
                <a:prstClr val="black"/>
              </a:solidFill>
            </a:endParaRPr>
          </a:p>
          <a:p>
            <a:pPr marL="365125" indent="-282575" algn="just">
              <a:lnSpc>
                <a:spcPct val="110000"/>
              </a:lnSpc>
              <a:spcBef>
                <a:spcPts val="600"/>
              </a:spcBef>
              <a:buClr>
                <a:srgbClr val="0F6FC6"/>
              </a:buClr>
              <a:buSzPct val="80000"/>
              <a:buFontTx/>
              <a:buAutoNum type="alphaLcParenR"/>
              <a:defRPr/>
            </a:pPr>
            <a:r>
              <a:rPr lang="it-IT" sz="1200" dirty="0" smtClean="0">
                <a:solidFill>
                  <a:prstClr val="black"/>
                </a:solidFill>
              </a:rPr>
              <a:t>gli </a:t>
            </a:r>
            <a:r>
              <a:rPr lang="it-IT" sz="1200" dirty="0">
                <a:solidFill>
                  <a:prstClr val="black"/>
                </a:solidFill>
              </a:rPr>
              <a:t>intermediari finanziari iscritti nell’albo unico di cui all’art. 106 del T.U.B.; </a:t>
            </a:r>
            <a:endParaRPr lang="it-IT" sz="1200" dirty="0" smtClean="0">
              <a:solidFill>
                <a:prstClr val="black"/>
              </a:solidFill>
            </a:endParaRPr>
          </a:p>
          <a:p>
            <a:pPr marL="365125" indent="-282575" algn="just">
              <a:lnSpc>
                <a:spcPct val="110000"/>
              </a:lnSpc>
              <a:spcBef>
                <a:spcPts val="600"/>
              </a:spcBef>
              <a:buClr>
                <a:srgbClr val="0F6FC6"/>
              </a:buClr>
              <a:buSzPct val="80000"/>
              <a:buFontTx/>
              <a:buAutoNum type="alphaLcParenR"/>
              <a:defRPr/>
            </a:pPr>
            <a:r>
              <a:rPr lang="it-IT" sz="1200" dirty="0" smtClean="0">
                <a:solidFill>
                  <a:prstClr val="black"/>
                </a:solidFill>
              </a:rPr>
              <a:t>le </a:t>
            </a:r>
            <a:r>
              <a:rPr lang="it-IT" sz="1200" dirty="0">
                <a:solidFill>
                  <a:prstClr val="black"/>
                </a:solidFill>
              </a:rPr>
              <a:t>società di cartolarizzazione dei crediti e le società cessionarie per la garanzia di obbligazioni bancarie (c.d. società di </a:t>
            </a:r>
            <a:r>
              <a:rPr lang="it-IT" sz="1200" dirty="0" err="1">
                <a:solidFill>
                  <a:prstClr val="black"/>
                </a:solidFill>
              </a:rPr>
              <a:t>covered</a:t>
            </a:r>
            <a:r>
              <a:rPr lang="it-IT" sz="1200" dirty="0">
                <a:solidFill>
                  <a:prstClr val="black"/>
                </a:solidFill>
              </a:rPr>
              <a:t> bond) di cui alla legge 30 aprile 1999, n. 130; </a:t>
            </a:r>
            <a:endParaRPr lang="it-IT" sz="1200" dirty="0" smtClean="0">
              <a:solidFill>
                <a:prstClr val="black"/>
              </a:solidFill>
            </a:endParaRPr>
          </a:p>
          <a:p>
            <a:pPr marL="365125" indent="-282575" algn="just">
              <a:lnSpc>
                <a:spcPct val="110000"/>
              </a:lnSpc>
              <a:spcBef>
                <a:spcPts val="600"/>
              </a:spcBef>
              <a:buClr>
                <a:srgbClr val="0F6FC6"/>
              </a:buClr>
              <a:buSzPct val="80000"/>
              <a:buFontTx/>
              <a:buAutoNum type="alphaLcParenR"/>
              <a:defRPr/>
            </a:pPr>
            <a:r>
              <a:rPr lang="it-IT" sz="1200" dirty="0" smtClean="0">
                <a:solidFill>
                  <a:prstClr val="black"/>
                </a:solidFill>
              </a:rPr>
              <a:t>gli </a:t>
            </a:r>
            <a:r>
              <a:rPr lang="it-IT" sz="1200" dirty="0">
                <a:solidFill>
                  <a:prstClr val="black"/>
                </a:solidFill>
              </a:rPr>
              <a:t>Organismi di Investimento Collettivo del Risparmio (OICR) che investono in crediti11 . </a:t>
            </a:r>
            <a:endParaRPr lang="it-IT" sz="1200" dirty="0" smtClean="0">
              <a:solidFill>
                <a:prstClr val="black"/>
              </a:solidFill>
            </a:endParaRPr>
          </a:p>
          <a:p>
            <a:pPr marL="365125" indent="-282575" algn="just">
              <a:lnSpc>
                <a:spcPct val="110000"/>
              </a:lnSpc>
              <a:spcBef>
                <a:spcPts val="600"/>
              </a:spcBef>
              <a:buClr>
                <a:srgbClr val="0F6FC6"/>
              </a:buClr>
              <a:buSzPct val="80000"/>
              <a:buFontTx/>
              <a:buAutoNum type="alphaLcParenR"/>
              <a:defRPr/>
            </a:pPr>
            <a:endParaRPr lang="it-IT" sz="1200" dirty="0">
              <a:solidFill>
                <a:prstClr val="black"/>
              </a:solidFill>
            </a:endParaRPr>
          </a:p>
          <a:p>
            <a:pPr marL="82550" algn="just">
              <a:lnSpc>
                <a:spcPct val="110000"/>
              </a:lnSpc>
              <a:spcBef>
                <a:spcPts val="600"/>
              </a:spcBef>
              <a:buClr>
                <a:srgbClr val="0F6FC6"/>
              </a:buClr>
              <a:buSzPct val="80000"/>
              <a:defRPr/>
            </a:pPr>
            <a:r>
              <a:rPr lang="it-IT" sz="1200" dirty="0" smtClean="0">
                <a:solidFill>
                  <a:prstClr val="black"/>
                </a:solidFill>
              </a:rPr>
              <a:t>Gli </a:t>
            </a:r>
            <a:r>
              <a:rPr lang="it-IT" sz="1200" dirty="0">
                <a:solidFill>
                  <a:prstClr val="black"/>
                </a:solidFill>
              </a:rPr>
              <a:t>intermediari partecipanti segnalano alla Centrale dei rischi anche le esposizioni di pertinenza delle proprie filiali all’estero, limitatamente a quelle assunte nei confronti dei soggetti residenti in Italia. Gli OICR segnalano solo i crediti di cui sono divenuti titolari successivamente all’introduzione dell’obbligo di partecipazione alla Centrale dei </a:t>
            </a:r>
            <a:r>
              <a:rPr lang="it-IT" sz="1200" dirty="0" smtClean="0">
                <a:solidFill>
                  <a:prstClr val="black"/>
                </a:solidFill>
              </a:rPr>
              <a:t>rischi. </a:t>
            </a:r>
            <a:r>
              <a:rPr lang="it-IT" sz="1200" dirty="0">
                <a:solidFill>
                  <a:prstClr val="black"/>
                </a:solidFill>
              </a:rPr>
              <a:t>Gli intermediari finanziari di cui al punto b) hanno la facoltà di avanzare richiesta di esonero dall’obbligo di partecipazione al servizio se la quota dei finanziamenti per cassa e di firma segnalabile in Centrale dei rischi è pari o inferiore al 20 per cento dei finanziamenti da loro concessi. </a:t>
            </a:r>
            <a:endParaRPr lang="it-IT" sz="1200" dirty="0" smtClean="0">
              <a:solidFill>
                <a:prstClr val="black"/>
              </a:solidFill>
              <a:latin typeface="Arial" pitchFamily="34" charset="0"/>
              <a:cs typeface="Arial" pitchFamily="34" charset="0"/>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1406543398"/>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11</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627534"/>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450850" lvl="1" algn="ctr">
              <a:lnSpc>
                <a:spcPct val="90000"/>
              </a:lnSpc>
              <a:spcBef>
                <a:spcPts val="1800"/>
              </a:spcBef>
              <a:buClr>
                <a:srgbClr val="009DD9"/>
              </a:buClr>
              <a:defRPr/>
            </a:pPr>
            <a:endParaRPr lang="it-IT" sz="1200" b="1" dirty="0" smtClean="0">
              <a:solidFill>
                <a:prstClr val="black"/>
              </a:solidFill>
              <a:latin typeface="Arial" pitchFamily="34" charset="0"/>
              <a:cs typeface="Arial" pitchFamily="34" charset="0"/>
            </a:endParaRPr>
          </a:p>
          <a:p>
            <a:pPr marL="450850" lvl="1" algn="ctr">
              <a:lnSpc>
                <a:spcPct val="90000"/>
              </a:lnSpc>
              <a:spcBef>
                <a:spcPts val="1800"/>
              </a:spcBef>
              <a:buClr>
                <a:srgbClr val="009DD9"/>
              </a:buClr>
              <a:defRPr/>
            </a:pPr>
            <a:r>
              <a:rPr lang="it-IT" sz="1200" b="1" dirty="0" smtClean="0">
                <a:solidFill>
                  <a:prstClr val="black"/>
                </a:solidFill>
                <a:latin typeface="Arial" pitchFamily="34" charset="0"/>
                <a:cs typeface="Arial" pitchFamily="34" charset="0"/>
              </a:rPr>
              <a:t>6</a:t>
            </a:r>
            <a:r>
              <a:rPr lang="it-IT" sz="1200" b="1" dirty="0">
                <a:solidFill>
                  <a:prstClr val="black"/>
                </a:solidFill>
                <a:latin typeface="Arial" pitchFamily="34" charset="0"/>
                <a:cs typeface="Arial" pitchFamily="34" charset="0"/>
              </a:rPr>
              <a:t>. Scambio di informazioni con Centrali dei rischi di altri Paesi </a:t>
            </a:r>
            <a:endParaRPr lang="it-IT" sz="1200" b="1" dirty="0" smtClean="0">
              <a:solidFill>
                <a:prstClr val="black"/>
              </a:solidFill>
              <a:latin typeface="Arial" pitchFamily="34" charset="0"/>
              <a:cs typeface="Arial" pitchFamily="34" charset="0"/>
            </a:endParaRPr>
          </a:p>
          <a:p>
            <a:pPr marL="450850" lvl="1" algn="just">
              <a:lnSpc>
                <a:spcPct val="90000"/>
              </a:lnSpc>
              <a:spcBef>
                <a:spcPts val="1800"/>
              </a:spcBef>
              <a:buClr>
                <a:srgbClr val="009DD9"/>
              </a:buClr>
              <a:defRPr/>
            </a:pPr>
            <a:r>
              <a:rPr lang="it-IT" sz="1000" dirty="0" smtClean="0">
                <a:solidFill>
                  <a:prstClr val="black"/>
                </a:solidFill>
              </a:rPr>
              <a:t>Nel </a:t>
            </a:r>
            <a:r>
              <a:rPr lang="it-IT" sz="1000" dirty="0">
                <a:solidFill>
                  <a:prstClr val="black"/>
                </a:solidFill>
              </a:rPr>
              <a:t>quadro dell’attività di collaborazione con le autorità e i comitati che compongono il Sistema europeo di vigilanza finanziaria (SEVIF) e con le autorità di risoluzione degli Stati comunitari, </a:t>
            </a:r>
            <a:r>
              <a:rPr lang="it-IT" sz="1000" dirty="0" err="1">
                <a:solidFill>
                  <a:prstClr val="black"/>
                </a:solidFill>
              </a:rPr>
              <a:t>nonchè</a:t>
            </a:r>
            <a:r>
              <a:rPr lang="it-IT" sz="1000" dirty="0">
                <a:solidFill>
                  <a:prstClr val="black"/>
                </a:solidFill>
              </a:rPr>
              <a:t> nell’ambito degli accordi di cooperazione con le autorità di vigilanza di Stati terzi, (cfr. art. 7, commi 6 e 7 del T.U.B.), la Banca d’Italia, nel rispetto di equivalenti obblighi di riservatezza, può portare a conoscenza delle autorità competenti degli altri Stati membri dell’Unione Europea e degli Stati terzi le informazioni rilevate dalla Centrale dei rischi italiana consentendo che le stesse informazioni siano utilizzate dagli intermediari finanziari residenti in quei Paesi per </a:t>
            </a:r>
            <a:r>
              <a:rPr lang="it-IT" sz="1000" dirty="0" smtClean="0">
                <a:solidFill>
                  <a:prstClr val="black"/>
                </a:solidFill>
              </a:rPr>
              <a:t>il monitoraggio </a:t>
            </a:r>
            <a:r>
              <a:rPr lang="it-IT" sz="1000" dirty="0">
                <a:solidFill>
                  <a:prstClr val="black"/>
                </a:solidFill>
              </a:rPr>
              <a:t>periodico del rischio di credito della clientela e ai fini della valutazione del merito creditizio della clientela potenziale. </a:t>
            </a:r>
            <a:endParaRPr lang="it-IT" sz="1000" dirty="0" smtClean="0">
              <a:solidFill>
                <a:prstClr val="black"/>
              </a:solidFill>
            </a:endParaRPr>
          </a:p>
          <a:p>
            <a:pPr marL="450850" lvl="1" algn="just">
              <a:lnSpc>
                <a:spcPct val="90000"/>
              </a:lnSpc>
              <a:spcBef>
                <a:spcPts val="1800"/>
              </a:spcBef>
              <a:buClr>
                <a:srgbClr val="009DD9"/>
              </a:buClr>
              <a:defRPr/>
            </a:pPr>
            <a:r>
              <a:rPr lang="it-IT" sz="1000" dirty="0" smtClean="0">
                <a:solidFill>
                  <a:prstClr val="black"/>
                </a:solidFill>
              </a:rPr>
              <a:t>La </a:t>
            </a:r>
            <a:r>
              <a:rPr lang="it-IT" sz="1000" dirty="0">
                <a:solidFill>
                  <a:prstClr val="black"/>
                </a:solidFill>
              </a:rPr>
              <a:t>Centrale dei rischi italiana aderisce al Memorandum of </a:t>
            </a:r>
            <a:r>
              <a:rPr lang="it-IT" sz="1000" dirty="0" err="1">
                <a:solidFill>
                  <a:prstClr val="black"/>
                </a:solidFill>
              </a:rPr>
              <a:t>Understanding</a:t>
            </a:r>
            <a:r>
              <a:rPr lang="it-IT" sz="1000" dirty="0">
                <a:solidFill>
                  <a:prstClr val="black"/>
                </a:solidFill>
              </a:rPr>
              <a:t> per lo scambio dei dati tra le Centrali dei rischi europee avente lo scopo di consentire agli intermediari una più completa valutazione del merito di credito della clientela. Ai sensi del Memorandum, i Paesi aderenti hanno convenuto di scambiarsi le informazioni di cui ciascuna Centrale dei rischi dispone, anche se non omogenee in termini di soglia di censimento, intermediari segnalanti, tipologia di operazioni rilevate. Gli scambi si fondano sul principio di reciprocità.</a:t>
            </a:r>
            <a:endParaRPr lang="it-IT" sz="1000" dirty="0" smtClean="0">
              <a:solidFill>
                <a:prstClr val="black"/>
              </a:solidFill>
            </a:endParaRPr>
          </a:p>
          <a:p>
            <a:pPr marL="450850" lvl="1" algn="just">
              <a:lnSpc>
                <a:spcPct val="90000"/>
              </a:lnSpc>
              <a:spcBef>
                <a:spcPts val="1800"/>
              </a:spcBef>
              <a:buClr>
                <a:srgbClr val="009DD9"/>
              </a:buClr>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3906773033"/>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12</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543102"/>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450850" lvl="1" algn="ctr">
              <a:lnSpc>
                <a:spcPct val="90000"/>
              </a:lnSpc>
              <a:spcBef>
                <a:spcPts val="1800"/>
              </a:spcBef>
              <a:buClr>
                <a:srgbClr val="009DD9"/>
              </a:buClr>
              <a:defRPr/>
            </a:pPr>
            <a:endParaRPr lang="it-IT" sz="1200" b="1" dirty="0" smtClean="0">
              <a:solidFill>
                <a:prstClr val="black"/>
              </a:solidFill>
              <a:latin typeface="Arial" pitchFamily="34" charset="0"/>
              <a:cs typeface="Arial" pitchFamily="34" charset="0"/>
            </a:endParaRPr>
          </a:p>
          <a:p>
            <a:pPr marL="450850" lvl="1" algn="ctr">
              <a:lnSpc>
                <a:spcPct val="90000"/>
              </a:lnSpc>
              <a:spcBef>
                <a:spcPts val="1800"/>
              </a:spcBef>
              <a:buClr>
                <a:srgbClr val="009DD9"/>
              </a:buClr>
              <a:defRPr/>
            </a:pPr>
            <a:r>
              <a:rPr lang="it-IT" sz="1200" b="1" dirty="0" smtClean="0">
                <a:solidFill>
                  <a:prstClr val="black"/>
                </a:solidFill>
                <a:latin typeface="Arial" pitchFamily="34" charset="0"/>
                <a:cs typeface="Arial" pitchFamily="34" charset="0"/>
              </a:rPr>
              <a:t>Responsabilità </a:t>
            </a:r>
            <a:r>
              <a:rPr lang="it-IT" sz="1200" b="1" dirty="0">
                <a:solidFill>
                  <a:prstClr val="black"/>
                </a:solidFill>
                <a:latin typeface="Arial" pitchFamily="34" charset="0"/>
                <a:cs typeface="Arial" pitchFamily="34" charset="0"/>
              </a:rPr>
              <a:t>e adempimenti generali degli intermediari </a:t>
            </a:r>
            <a:r>
              <a:rPr lang="it-IT" sz="1200" b="1" dirty="0" smtClean="0">
                <a:solidFill>
                  <a:prstClr val="black"/>
                </a:solidFill>
                <a:latin typeface="Arial" pitchFamily="34" charset="0"/>
                <a:cs typeface="Arial" pitchFamily="34" charset="0"/>
              </a:rPr>
              <a:t>partecipanti</a:t>
            </a:r>
          </a:p>
          <a:p>
            <a:pPr marL="450850" lvl="1" algn="just">
              <a:lnSpc>
                <a:spcPct val="90000"/>
              </a:lnSpc>
              <a:spcBef>
                <a:spcPts val="1800"/>
              </a:spcBef>
              <a:buClr>
                <a:srgbClr val="009DD9"/>
              </a:buClr>
              <a:defRPr/>
            </a:pPr>
            <a:r>
              <a:rPr lang="it-IT" sz="1000" dirty="0" smtClean="0">
                <a:solidFill>
                  <a:prstClr val="black"/>
                </a:solidFill>
              </a:rPr>
              <a:t>Oltre </a:t>
            </a:r>
            <a:r>
              <a:rPr lang="it-IT" sz="1000" dirty="0">
                <a:solidFill>
                  <a:prstClr val="black"/>
                </a:solidFill>
              </a:rPr>
              <a:t>che sul puntuale rispetto degli obblighi stabiliti dalla normativa di riferimento, il corretto funzionamento della Centrale dei rischi si fonda sulla piena collaborazione e sul senso di responsabilità degli intermediari partecipanti. Essi, per le relazioni dirette che intrattengono con la clientela e per la connessa disponibilità di elementi documentali, sono i soli in grado di assicurare l’esattezza dei dati segnalati e di dirimere eventuali dubbi che possano sorgere sulla corretta rappresentazione della posizione della </a:t>
            </a:r>
            <a:r>
              <a:rPr lang="it-IT" sz="1000" dirty="0" smtClean="0">
                <a:solidFill>
                  <a:prstClr val="black"/>
                </a:solidFill>
              </a:rPr>
              <a:t>clientela.</a:t>
            </a:r>
          </a:p>
          <a:p>
            <a:pPr marL="450850" lvl="1" algn="just">
              <a:lnSpc>
                <a:spcPct val="90000"/>
              </a:lnSpc>
              <a:spcBef>
                <a:spcPts val="1800"/>
              </a:spcBef>
              <a:buClr>
                <a:srgbClr val="009DD9"/>
              </a:buClr>
              <a:defRPr/>
            </a:pPr>
            <a:r>
              <a:rPr lang="it-IT" sz="1000" dirty="0" smtClean="0">
                <a:solidFill>
                  <a:prstClr val="black"/>
                </a:solidFill>
              </a:rPr>
              <a:t>Requisito </a:t>
            </a:r>
            <a:r>
              <a:rPr lang="it-IT" sz="1000" dirty="0">
                <a:solidFill>
                  <a:prstClr val="black"/>
                </a:solidFill>
              </a:rPr>
              <a:t>fondamentale per garantire l’affidabilità dei servizi offerti dalla Centrale dei rischi è la qualità dei dati trasmessi, in termini di accuratezza, completezza e pertinenza. Al fine di assicurare un corretto flusso segnaletico nei confronti della Centrale dei rischi gli intermediari partecipanti devono assicurare la necessaria coerenza dei dati segnalati con le risultanze della contabilità e del sistema informativo aziendale16 e devono disporre di sistemi informativi adeguati a supportare i processi di estrazione, verifica e trasmissione dei dati di Centrale dei rischi, sia con riferimento agli importi che agli elementi anagrafici. </a:t>
            </a:r>
            <a:endParaRPr lang="it-IT" sz="1000" dirty="0" smtClean="0">
              <a:solidFill>
                <a:prstClr val="black"/>
              </a:solidFill>
            </a:endParaRPr>
          </a:p>
          <a:p>
            <a:pPr marL="450850" lvl="1" algn="just">
              <a:lnSpc>
                <a:spcPct val="90000"/>
              </a:lnSpc>
              <a:spcBef>
                <a:spcPts val="1800"/>
              </a:spcBef>
              <a:buClr>
                <a:srgbClr val="009DD9"/>
              </a:buClr>
              <a:defRPr/>
            </a:pPr>
            <a:r>
              <a:rPr lang="it-IT" sz="1000" dirty="0">
                <a:solidFill>
                  <a:prstClr val="black"/>
                </a:solidFill>
              </a:rPr>
              <a:t>Le responsabilità in ordine alla puntuale osservanza delle norme che regolano il servizio centralizzato dei rischi, alla qualità dei dati e all’adeguatezza delle procedure di produzione e di controllo degli stessi fanno capo agli organi aziendali ciascuno per quanto di propria competenza, anche nel caso in cui tali attività siano esternalizzate</a:t>
            </a:r>
            <a:r>
              <a:rPr lang="it-IT" sz="1000" dirty="0" smtClean="0">
                <a:solidFill>
                  <a:prstClr val="black"/>
                </a:solidFill>
              </a:rPr>
              <a:t>.</a:t>
            </a:r>
          </a:p>
          <a:p>
            <a:pPr marL="450850" lvl="1" algn="just">
              <a:lnSpc>
                <a:spcPct val="90000"/>
              </a:lnSpc>
              <a:spcBef>
                <a:spcPts val="1800"/>
              </a:spcBef>
              <a:buClr>
                <a:srgbClr val="009DD9"/>
              </a:buClr>
              <a:defRPr/>
            </a:pPr>
            <a:r>
              <a:rPr lang="it-IT" sz="1000" dirty="0">
                <a:solidFill>
                  <a:prstClr val="black"/>
                </a:solidFill>
              </a:rPr>
              <a:t>Le banche e le società finanziarie neocostituite sono tenute a produrre le segnalazioni di Centrale dei rischi a partire dal mese di inizio della loro operatività. L’esternalizzazione di attività legate alla produzione delle segnalazioni e alla lavorazione dei flussi di ritorno non esonera l’intermediario dalle </a:t>
            </a:r>
            <a:r>
              <a:rPr lang="it-IT" sz="1000" dirty="0" smtClean="0">
                <a:solidFill>
                  <a:prstClr val="black"/>
                </a:solidFill>
              </a:rPr>
              <a:t>relative responsabilità. </a:t>
            </a: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3333244472"/>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13</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543102"/>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450850" lvl="1" algn="just">
              <a:lnSpc>
                <a:spcPct val="90000"/>
              </a:lnSpc>
              <a:spcBef>
                <a:spcPts val="1800"/>
              </a:spcBef>
              <a:buClr>
                <a:srgbClr val="009DD9"/>
              </a:buClr>
              <a:defRPr/>
            </a:pPr>
            <a:endParaRPr lang="it-IT" sz="1200" dirty="0" smtClean="0">
              <a:solidFill>
                <a:prstClr val="black"/>
              </a:solidFill>
            </a:endParaRPr>
          </a:p>
          <a:p>
            <a:pPr marL="450850" lvl="1" algn="just">
              <a:lnSpc>
                <a:spcPct val="90000"/>
              </a:lnSpc>
              <a:spcBef>
                <a:spcPts val="1800"/>
              </a:spcBef>
              <a:buClr>
                <a:srgbClr val="009DD9"/>
              </a:buClr>
              <a:defRPr/>
            </a:pPr>
            <a:r>
              <a:rPr lang="it-IT" sz="1200" dirty="0" smtClean="0">
                <a:solidFill>
                  <a:prstClr val="black"/>
                </a:solidFill>
              </a:rPr>
              <a:t>Gli </a:t>
            </a:r>
            <a:r>
              <a:rPr lang="it-IT" sz="1200" dirty="0">
                <a:solidFill>
                  <a:prstClr val="black"/>
                </a:solidFill>
              </a:rPr>
              <a:t>intermediari partecipanti sono tenuti a comunicare mensilmente la </a:t>
            </a:r>
            <a:r>
              <a:rPr lang="it-IT" sz="1200" b="1" dirty="0">
                <a:solidFill>
                  <a:prstClr val="black"/>
                </a:solidFill>
              </a:rPr>
              <a:t>posizione di rischio </a:t>
            </a:r>
            <a:r>
              <a:rPr lang="it-IT" sz="1200" dirty="0">
                <a:solidFill>
                  <a:prstClr val="black"/>
                </a:solidFill>
              </a:rPr>
              <a:t>di ciascun cliente in essere all’ultimo giorno del mese di riferimento qualora la stessa uguagli o superi le </a:t>
            </a:r>
            <a:r>
              <a:rPr lang="it-IT" sz="1200" dirty="0" smtClean="0">
                <a:solidFill>
                  <a:prstClr val="black"/>
                </a:solidFill>
              </a:rPr>
              <a:t>soglie </a:t>
            </a:r>
            <a:r>
              <a:rPr lang="it-IT" sz="1200" dirty="0">
                <a:solidFill>
                  <a:prstClr val="black"/>
                </a:solidFill>
              </a:rPr>
              <a:t>di </a:t>
            </a:r>
            <a:r>
              <a:rPr lang="it-IT" sz="1200" dirty="0" smtClean="0">
                <a:solidFill>
                  <a:prstClr val="black"/>
                </a:solidFill>
              </a:rPr>
              <a:t>censimento previste dalle istruzioni di Banca Italia. </a:t>
            </a:r>
          </a:p>
          <a:p>
            <a:pPr marL="450850" lvl="1" algn="just">
              <a:lnSpc>
                <a:spcPct val="90000"/>
              </a:lnSpc>
              <a:spcBef>
                <a:spcPts val="1800"/>
              </a:spcBef>
              <a:buClr>
                <a:srgbClr val="009DD9"/>
              </a:buClr>
              <a:defRPr/>
            </a:pPr>
            <a:r>
              <a:rPr lang="it-IT" sz="1200" dirty="0" smtClean="0">
                <a:solidFill>
                  <a:prstClr val="black"/>
                </a:solidFill>
              </a:rPr>
              <a:t>Tutte </a:t>
            </a:r>
            <a:r>
              <a:rPr lang="it-IT" sz="1200" dirty="0">
                <a:solidFill>
                  <a:prstClr val="black"/>
                </a:solidFill>
              </a:rPr>
              <a:t>le altre informazioni funzionali alla rilevazione dei rischi (ad esempio le informazioni di carattere anagrafico) vengono acquisite ed elaborate dalla Centrale dei rischi in modo continuo per mantenere gli archivi sempre aggiornati. </a:t>
            </a:r>
            <a:endParaRPr lang="it-IT" sz="1200" dirty="0" smtClean="0">
              <a:solidFill>
                <a:prstClr val="black"/>
              </a:solidFill>
            </a:endParaRPr>
          </a:p>
          <a:p>
            <a:pPr marL="450850" lvl="1" algn="just">
              <a:lnSpc>
                <a:spcPct val="90000"/>
              </a:lnSpc>
              <a:spcBef>
                <a:spcPts val="1800"/>
              </a:spcBef>
              <a:buClr>
                <a:srgbClr val="009DD9"/>
              </a:buClr>
              <a:defRPr/>
            </a:pPr>
            <a:r>
              <a:rPr lang="it-IT" sz="1200" dirty="0">
                <a:solidFill>
                  <a:prstClr val="black"/>
                </a:solidFill>
              </a:rPr>
              <a:t>Gli intermediari partecipanti devono </a:t>
            </a:r>
            <a:r>
              <a:rPr lang="it-IT" sz="1200" dirty="0" smtClean="0">
                <a:solidFill>
                  <a:prstClr val="black"/>
                </a:solidFill>
              </a:rPr>
              <a:t>inoltre trasmettere </a:t>
            </a:r>
            <a:r>
              <a:rPr lang="it-IT" sz="1200" b="1" dirty="0">
                <a:solidFill>
                  <a:prstClr val="black"/>
                </a:solidFill>
              </a:rPr>
              <a:t>informazioni qualitative</a:t>
            </a:r>
            <a:r>
              <a:rPr lang="it-IT" sz="1200" dirty="0">
                <a:solidFill>
                  <a:prstClr val="black"/>
                </a:solidFill>
              </a:rPr>
              <a:t> - cc.dd. “inframensili” - sull’andamento del rapporto con la clientela. Tali informazioni riguardano i cambiamenti “di stato” nella situazione debitoria della clientela (passaggio a sofferenza, venir meno della segnalazione a sofferenza), le regolarizzazioni dei ritardi di pagamento relativi ai finanziamenti a scadenza prefissata e i “rientri” dagli sconfinamenti persistenti. Esse devono essere trasmesse nel momento in cui si verifica l’”evento”. </a:t>
            </a:r>
            <a:endParaRPr lang="it-IT" sz="1200" dirty="0" smtClean="0">
              <a:solidFill>
                <a:prstClr val="black"/>
              </a:solidFill>
            </a:endParaRPr>
          </a:p>
          <a:p>
            <a:pPr marL="450850" lvl="1" algn="just">
              <a:lnSpc>
                <a:spcPct val="90000"/>
              </a:lnSpc>
              <a:spcBef>
                <a:spcPts val="1800"/>
              </a:spcBef>
              <a:buClr>
                <a:srgbClr val="009DD9"/>
              </a:buClr>
              <a:defRPr/>
            </a:pPr>
            <a:r>
              <a:rPr lang="it-IT" sz="1200" dirty="0" smtClean="0">
                <a:solidFill>
                  <a:prstClr val="black"/>
                </a:solidFill>
              </a:rPr>
              <a:t>Inoltre, per valutare il merito creditizio in modo completo, vengono </a:t>
            </a:r>
            <a:r>
              <a:rPr lang="it-IT" sz="1200" dirty="0">
                <a:solidFill>
                  <a:prstClr val="black"/>
                </a:solidFill>
              </a:rPr>
              <a:t>rilevate anche le </a:t>
            </a:r>
            <a:r>
              <a:rPr lang="it-IT" sz="1200" b="1" dirty="0">
                <a:solidFill>
                  <a:prstClr val="black"/>
                </a:solidFill>
              </a:rPr>
              <a:t>coobbligazioni</a:t>
            </a:r>
            <a:r>
              <a:rPr lang="it-IT" sz="1200" dirty="0">
                <a:solidFill>
                  <a:prstClr val="black"/>
                </a:solidFill>
              </a:rPr>
              <a:t>, vale a dire le relazioni di tipo giuridico fra più soggetti solidalmente responsabili dell'adempimento delle obbligazioni assunte. Le coobbligazioni oggetto di rilevazione sono: le </a:t>
            </a:r>
            <a:r>
              <a:rPr lang="it-IT" sz="1200" dirty="0" err="1">
                <a:solidFill>
                  <a:prstClr val="black"/>
                </a:solidFill>
              </a:rPr>
              <a:t>cointestazioni</a:t>
            </a:r>
            <a:r>
              <a:rPr lang="it-IT" sz="1200" dirty="0">
                <a:solidFill>
                  <a:prstClr val="black"/>
                </a:solidFill>
              </a:rPr>
              <a:t>, le società di fatto, le società semplici, le società in nome collettivo e, limitatamente ai soci accomandatari, le società in accomandita semplice e per azioni. </a:t>
            </a:r>
            <a:endParaRPr lang="it-IT" sz="12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388656344"/>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14</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543102"/>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450850" lvl="1" algn="just">
              <a:lnSpc>
                <a:spcPct val="90000"/>
              </a:lnSpc>
              <a:spcBef>
                <a:spcPts val="1800"/>
              </a:spcBef>
              <a:buClr>
                <a:srgbClr val="009DD9"/>
              </a:buClr>
              <a:defRPr/>
            </a:pPr>
            <a:endParaRPr lang="it-IT" sz="1200" dirty="0" smtClean="0">
              <a:solidFill>
                <a:prstClr val="black"/>
              </a:solidFill>
            </a:endParaRPr>
          </a:p>
          <a:p>
            <a:pPr marL="450850" lvl="1" algn="just">
              <a:lnSpc>
                <a:spcPct val="90000"/>
              </a:lnSpc>
              <a:spcBef>
                <a:spcPts val="1800"/>
              </a:spcBef>
              <a:buClr>
                <a:srgbClr val="009DD9"/>
              </a:buClr>
              <a:defRPr/>
            </a:pPr>
            <a:r>
              <a:rPr lang="it-IT" sz="1200" dirty="0" smtClean="0">
                <a:solidFill>
                  <a:prstClr val="black"/>
                </a:solidFill>
              </a:rPr>
              <a:t>Gli </a:t>
            </a:r>
            <a:r>
              <a:rPr lang="it-IT" sz="1200" dirty="0">
                <a:solidFill>
                  <a:prstClr val="black"/>
                </a:solidFill>
              </a:rPr>
              <a:t>intermediari partecipanti possono conoscere l’esposizione complessiva verso il sistema finanziario della propria clientela effettiva o potenziale e dei soggetti a questa collegati tramite i servizi messi a disposizione dalla Banca d’Italia. Le informazioni così ottenute possono essere utilizzate solo per finalità connesse con l’assunzione e la gestione del rischio di credito. </a:t>
            </a:r>
            <a:endParaRPr lang="it-IT" sz="1200" dirty="0" smtClean="0">
              <a:solidFill>
                <a:prstClr val="black"/>
              </a:solidFill>
            </a:endParaRPr>
          </a:p>
          <a:p>
            <a:pPr marL="450850" lvl="1" algn="just">
              <a:lnSpc>
                <a:spcPct val="90000"/>
              </a:lnSpc>
              <a:spcBef>
                <a:spcPts val="1800"/>
              </a:spcBef>
              <a:buClr>
                <a:srgbClr val="009DD9"/>
              </a:buClr>
              <a:defRPr/>
            </a:pPr>
            <a:r>
              <a:rPr lang="it-IT" sz="1200" dirty="0" smtClean="0">
                <a:solidFill>
                  <a:prstClr val="black"/>
                </a:solidFill>
              </a:rPr>
              <a:t>I </a:t>
            </a:r>
            <a:r>
              <a:rPr lang="it-IT" sz="1200" dirty="0">
                <a:solidFill>
                  <a:prstClr val="black"/>
                </a:solidFill>
              </a:rPr>
              <a:t>trattamenti che non risultino coerenti con tale finalità violano il principio di riservatezza dei dati della Centrale dei rischi. Eventuali abusi sono sanzionabili ai sensi dell’art. 144 del T.U.B. Del pari sono sanzionabili gli intermediari che anziché usufruire dei servizi informativi messi a loro disposizione dalla Centrale dei rischi chiedono al proprio cliente di esibire il prospetto dei dati di Centrale dei rischi. </a:t>
            </a:r>
            <a:endParaRPr lang="it-IT" sz="1200" dirty="0" smtClean="0">
              <a:solidFill>
                <a:prstClr val="black"/>
              </a:solidFill>
            </a:endParaRPr>
          </a:p>
          <a:p>
            <a:pPr marL="450850" lvl="1" algn="just">
              <a:lnSpc>
                <a:spcPct val="90000"/>
              </a:lnSpc>
              <a:spcBef>
                <a:spcPts val="1800"/>
              </a:spcBef>
              <a:buClr>
                <a:srgbClr val="009DD9"/>
              </a:buClr>
              <a:defRPr/>
            </a:pPr>
            <a:r>
              <a:rPr lang="it-IT" sz="1200" dirty="0" smtClean="0">
                <a:solidFill>
                  <a:prstClr val="black"/>
                </a:solidFill>
              </a:rPr>
              <a:t>Tale </a:t>
            </a:r>
            <a:r>
              <a:rPr lang="it-IT" sz="1200" dirty="0">
                <a:solidFill>
                  <a:prstClr val="black"/>
                </a:solidFill>
              </a:rPr>
              <a:t>richiesta determina una non dovuta incombenza per la clientela e non è conforme ai principi di funzionamento del servizio di centralizzazione dei rischi, tra i quali, il principio di </a:t>
            </a:r>
            <a:r>
              <a:rPr lang="it-IT" sz="1200" dirty="0" smtClean="0">
                <a:solidFill>
                  <a:prstClr val="black"/>
                </a:solidFill>
              </a:rPr>
              <a:t>parità </a:t>
            </a:r>
            <a:r>
              <a:rPr lang="it-IT" sz="1200" dirty="0">
                <a:solidFill>
                  <a:prstClr val="black"/>
                </a:solidFill>
              </a:rPr>
              <a:t>delle condizioni di accesso alle informazioni da parte degli intermediari partecipanti. </a:t>
            </a:r>
            <a:endParaRPr lang="it-IT" sz="1200" dirty="0" smtClean="0">
              <a:solidFill>
                <a:prstClr val="black"/>
              </a:solidFill>
            </a:endParaRPr>
          </a:p>
          <a:p>
            <a:pPr marL="450850" lvl="1" algn="just">
              <a:lnSpc>
                <a:spcPct val="90000"/>
              </a:lnSpc>
              <a:spcBef>
                <a:spcPts val="1800"/>
              </a:spcBef>
              <a:buClr>
                <a:srgbClr val="009DD9"/>
              </a:buClr>
              <a:defRPr/>
            </a:pPr>
            <a:r>
              <a:rPr lang="it-IT" sz="1200" dirty="0">
                <a:solidFill>
                  <a:prstClr val="black"/>
                </a:solidFill>
              </a:rPr>
              <a:t>Gli intermediari partecipanti hanno facoltà di chiedere informazioni su soggetti che essi non segnalano alla Centrale dei rischi nei casi in cui esse concorrano a fornire elementi utili ai fini della valutazione del merito di credito della clientela potenziale o effettiva.</a:t>
            </a:r>
            <a:endParaRPr lang="it-IT" sz="12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1926882577"/>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15</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543102"/>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450850" lvl="1" algn="just">
              <a:lnSpc>
                <a:spcPct val="90000"/>
              </a:lnSpc>
              <a:spcBef>
                <a:spcPts val="1800"/>
              </a:spcBef>
              <a:buClr>
                <a:srgbClr val="009DD9"/>
              </a:buClr>
              <a:defRPr/>
            </a:pPr>
            <a:endParaRPr lang="it-IT" sz="1200" dirty="0" smtClean="0">
              <a:solidFill>
                <a:prstClr val="black"/>
              </a:solidFill>
            </a:endParaRPr>
          </a:p>
          <a:p>
            <a:pPr marL="450850" lvl="1" algn="ctr">
              <a:lnSpc>
                <a:spcPct val="90000"/>
              </a:lnSpc>
              <a:spcBef>
                <a:spcPts val="1800"/>
              </a:spcBef>
              <a:buClr>
                <a:srgbClr val="009DD9"/>
              </a:buClr>
              <a:defRPr/>
            </a:pPr>
            <a:r>
              <a:rPr lang="it-IT" sz="1200" b="1" dirty="0" smtClean="0">
                <a:solidFill>
                  <a:prstClr val="black"/>
                </a:solidFill>
                <a:latin typeface="Arial" pitchFamily="34" charset="0"/>
                <a:cs typeface="Arial" pitchFamily="34" charset="0"/>
              </a:rPr>
              <a:t>Servizio </a:t>
            </a:r>
            <a:r>
              <a:rPr lang="it-IT" sz="1200" b="1" dirty="0">
                <a:solidFill>
                  <a:prstClr val="black"/>
                </a:solidFill>
                <a:latin typeface="Arial" pitchFamily="34" charset="0"/>
                <a:cs typeface="Arial" pitchFamily="34" charset="0"/>
              </a:rPr>
              <a:t>di “prima informazione</a:t>
            </a:r>
            <a:r>
              <a:rPr lang="it-IT" sz="1200" b="1" dirty="0" smtClean="0">
                <a:solidFill>
                  <a:prstClr val="black"/>
                </a:solidFill>
                <a:latin typeface="Arial" pitchFamily="34" charset="0"/>
                <a:cs typeface="Arial" pitchFamily="34" charset="0"/>
              </a:rPr>
              <a:t>”</a:t>
            </a:r>
          </a:p>
          <a:p>
            <a:pPr marL="450850" lvl="1" algn="just">
              <a:lnSpc>
                <a:spcPct val="90000"/>
              </a:lnSpc>
              <a:spcBef>
                <a:spcPts val="1800"/>
              </a:spcBef>
              <a:buClr>
                <a:srgbClr val="009DD9"/>
              </a:buClr>
              <a:defRPr/>
            </a:pPr>
            <a:r>
              <a:rPr lang="it-IT" sz="1200" dirty="0" smtClean="0">
                <a:solidFill>
                  <a:prstClr val="black"/>
                </a:solidFill>
              </a:rPr>
              <a:t> </a:t>
            </a:r>
            <a:r>
              <a:rPr lang="it-IT" sz="1200" dirty="0">
                <a:solidFill>
                  <a:prstClr val="black"/>
                </a:solidFill>
              </a:rPr>
              <a:t>Il periodo interrogabile da parte degli intermediari tramite il servizio di “prima informazione” si estende fino ad un massimo di trentasei rilevazioni ove la richiesta riguardi le imprese (incluse le famiglie produttrici), le società finanziarie, le amministrazioni pubbliche e le associazioni; per le famiglie consumatrici tale periodo è, di norma, di ventiquattro rilevazioni, ma può estendersi a trentasei rilevazioni qualora: - in capo al soggetto richiesto nell’anno precedente all’ultimo biennio sia stato segnalato il passaggio a perdita di parte o dell'intero credito appostato a sofferenza; - negli archivi della Centrale dei rischi sia presente un collegamento di coobbligazione o di garanzia con un’impresa, una società finanziaria, una pubblica amministrazione o un’associazione; - il soggetto abbia (o potrà avere) - a seguito del processo istruttorio in corso - un rapporto di coobbligazione o di garanzia con un’impresa, una società finanziaria, una pubblica amministrazione o un’associazione. </a:t>
            </a:r>
            <a:endParaRPr lang="it-IT" sz="1200" dirty="0" smtClean="0">
              <a:solidFill>
                <a:prstClr val="black"/>
              </a:solidFill>
            </a:endParaRPr>
          </a:p>
          <a:p>
            <a:pPr marL="450850" lvl="1" algn="just">
              <a:lnSpc>
                <a:spcPct val="90000"/>
              </a:lnSpc>
              <a:spcBef>
                <a:spcPts val="1800"/>
              </a:spcBef>
              <a:buClr>
                <a:srgbClr val="009DD9"/>
              </a:buClr>
              <a:defRPr/>
            </a:pPr>
            <a:r>
              <a:rPr lang="it-IT" sz="1200" dirty="0" smtClean="0">
                <a:solidFill>
                  <a:prstClr val="black"/>
                </a:solidFill>
              </a:rPr>
              <a:t>Gli </a:t>
            </a:r>
            <a:r>
              <a:rPr lang="it-IT" sz="1200" dirty="0">
                <a:solidFill>
                  <a:prstClr val="black"/>
                </a:solidFill>
              </a:rPr>
              <a:t>intermediari partecipanti possono avanzare richieste “di prima informazione” di primo e di secondo livello, che si differenziano in relazione al grado di dettaglio delle informazioni fornite. Nelle risposte alle richieste di </a:t>
            </a:r>
            <a:r>
              <a:rPr lang="it-IT" sz="1200" b="1" dirty="0">
                <a:solidFill>
                  <a:prstClr val="black"/>
                </a:solidFill>
              </a:rPr>
              <a:t>primo livello</a:t>
            </a:r>
            <a:r>
              <a:rPr lang="it-IT" sz="1200" dirty="0">
                <a:solidFill>
                  <a:prstClr val="black"/>
                </a:solidFill>
              </a:rPr>
              <a:t> figura la posizione globale di rischio del soggetto richiesto nei confronti di tutti gli intermediari partecipanti – con specifica evidenza della posizione verso gli intermediari finanziari – e le informazioni anagrafiche dei soggetti coobbligati. Nelle risposte alle richieste di </a:t>
            </a:r>
            <a:r>
              <a:rPr lang="it-IT" sz="1200" b="1" dirty="0">
                <a:solidFill>
                  <a:prstClr val="black"/>
                </a:solidFill>
              </a:rPr>
              <a:t>secondo livello </a:t>
            </a:r>
            <a:r>
              <a:rPr lang="it-IT" sz="1200" dirty="0">
                <a:solidFill>
                  <a:prstClr val="black"/>
                </a:solidFill>
              </a:rPr>
              <a:t>sono comprese, oltre alle suddette informazioni, anche le posizioni di rischio di pertinenza delle coobbligazioni e le informazioni anagrafiche e la posizione globale di rischio dei soggetti garantiti e dei soggetti ceduti (c.d. censiti collegati) dal nominativo richiesto.</a:t>
            </a:r>
            <a:endParaRPr lang="it-IT" sz="12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2634952361"/>
      </p:ext>
    </p:extLst>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16</a:t>
            </a:fld>
            <a:endParaRPr lang="en-US" dirty="0">
              <a:solidFill>
                <a:srgbClr val="04617B">
                  <a:shade val="90000"/>
                </a:srgbClr>
              </a:solidFill>
            </a:endParaRPr>
          </a:p>
        </p:txBody>
      </p:sp>
      <p:sp>
        <p:nvSpPr>
          <p:cNvPr id="4" name="Titolo 1"/>
          <p:cNvSpPr txBox="1">
            <a:spLocks/>
          </p:cNvSpPr>
          <p:nvPr/>
        </p:nvSpPr>
        <p:spPr>
          <a:xfrm>
            <a:off x="1259633" y="1599643"/>
            <a:ext cx="7416823" cy="2160239"/>
          </a:xfrm>
          <a:prstGeom prst="rect">
            <a:avLst/>
          </a:prstGeom>
        </p:spPr>
        <p:txBody>
          <a:bodyPr anchor="ctr">
            <a:noAutofit/>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pPr marL="265112" algn="just">
              <a:lnSpc>
                <a:spcPct val="90000"/>
              </a:lnSpc>
              <a:buClr>
                <a:srgbClr val="0BD0D9">
                  <a:lumMod val="75000"/>
                </a:srgbClr>
              </a:buClr>
              <a:tabLst>
                <a:tab pos="542925" algn="l"/>
              </a:tabLst>
            </a:pPr>
            <a:r>
              <a:rPr lang="it-IT" altLang="it-IT" sz="2000" dirty="0" smtClean="0"/>
              <a:t>Esercitazione</a:t>
            </a:r>
          </a:p>
          <a:p>
            <a:pPr marL="265112" algn="just">
              <a:lnSpc>
                <a:spcPct val="90000"/>
              </a:lnSpc>
              <a:buClr>
                <a:srgbClr val="0BD0D9">
                  <a:lumMod val="75000"/>
                </a:srgbClr>
              </a:buClr>
              <a:tabLst>
                <a:tab pos="542925" algn="l"/>
              </a:tabLst>
            </a:pPr>
            <a:r>
              <a:rPr lang="it-IT" altLang="it-IT" sz="2000" i="1" dirty="0" smtClean="0"/>
              <a:t>ILLEGITTIMA SEGNALAZIONE ALLA BANCA D’ITALIA</a:t>
            </a:r>
          </a:p>
          <a:p>
            <a:pPr marL="265112" algn="just">
              <a:lnSpc>
                <a:spcPct val="90000"/>
              </a:lnSpc>
              <a:buClr>
                <a:srgbClr val="0BD0D9">
                  <a:lumMod val="75000"/>
                </a:srgbClr>
              </a:buClr>
              <a:tabLst>
                <a:tab pos="542925" algn="l"/>
              </a:tabLst>
            </a:pPr>
            <a:r>
              <a:rPr lang="it-IT" altLang="it-IT" sz="2000" i="1" dirty="0" smtClean="0"/>
              <a:t>QUESTIONI PROCESSUALI E RIMEDI ESPERIBILI</a:t>
            </a:r>
            <a:endParaRPr lang="it-IT" altLang="it-IT" sz="2000" i="1" dirty="0"/>
          </a:p>
        </p:txBody>
      </p:sp>
    </p:spTree>
    <p:extLst>
      <p:ext uri="{BB962C8B-B14F-4D97-AF65-F5344CB8AC3E}">
        <p14:creationId xmlns:p14="http://schemas.microsoft.com/office/powerpoint/2010/main" val="1425853481"/>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ccia bidirezionale verticale 9"/>
          <p:cNvSpPr/>
          <p:nvPr/>
        </p:nvSpPr>
        <p:spPr>
          <a:xfrm>
            <a:off x="4067944" y="2120501"/>
            <a:ext cx="1008112" cy="1215006"/>
          </a:xfrm>
          <a:prstGeom prst="upDownArrow">
            <a:avLst/>
          </a:prstGeom>
          <a:solidFill>
            <a:schemeClr val="accent3">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
        <p:nvSpPr>
          <p:cNvPr id="5122" name="Segnaposto numero diapositiva 5"/>
          <p:cNvSpPr>
            <a:spLocks noGrp="1"/>
          </p:cNvSpPr>
          <p:nvPr>
            <p:ph type="sldNum" sz="quarter" idx="12"/>
          </p:nvPr>
        </p:nvSpPr>
        <p:spPr>
          <a:noFill/>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26F4C3D5-57C2-47FE-9DC6-CBF3485319B5}" type="slidenum">
              <a:rPr lang="it-IT" altLang="it-IT" sz="1400">
                <a:solidFill>
                  <a:prstClr val="black"/>
                </a:solidFill>
              </a:rPr>
              <a:pPr>
                <a:spcBef>
                  <a:spcPct val="0"/>
                </a:spcBef>
                <a:buFontTx/>
                <a:buNone/>
              </a:pPr>
              <a:t>17</a:t>
            </a:fld>
            <a:endParaRPr lang="it-IT" altLang="it-IT" sz="1400">
              <a:solidFill>
                <a:prstClr val="black"/>
              </a:solidFill>
            </a:endParaRPr>
          </a:p>
        </p:txBody>
      </p:sp>
      <p:sp>
        <p:nvSpPr>
          <p:cNvPr id="5124" name="Rectangle 3"/>
          <p:cNvSpPr>
            <a:spLocks noGrp="1" noChangeArrowheads="1"/>
          </p:cNvSpPr>
          <p:nvPr>
            <p:ph sz="half" idx="4294967295"/>
          </p:nvPr>
        </p:nvSpPr>
        <p:spPr>
          <a:xfrm>
            <a:off x="1414993" y="3219822"/>
            <a:ext cx="5580112" cy="536747"/>
          </a:xfrm>
          <a:prstGeom prst="rect">
            <a:avLst/>
          </a:prstGeom>
        </p:spPr>
        <p:txBody>
          <a:bodyPr>
            <a:normAutofit/>
          </a:bodyPr>
          <a:lstStyle/>
          <a:p>
            <a:pPr marL="82296" indent="0" eaLnBrk="1" hangingPunct="1">
              <a:lnSpc>
                <a:spcPct val="90000"/>
              </a:lnSpc>
              <a:buNone/>
            </a:pPr>
            <a:r>
              <a:rPr lang="it-IT" altLang="it-IT" sz="2500" b="1" dirty="0" smtClean="0">
                <a:solidFill>
                  <a:srgbClr val="C00000"/>
                </a:solidFill>
                <a:latin typeface="Calibri" panose="020F0502020204030204" pitchFamily="34" charset="0"/>
              </a:rPr>
              <a:t>               2 teorie processuali:</a:t>
            </a:r>
          </a:p>
          <a:p>
            <a:pPr marL="82296" indent="0" eaLnBrk="1" hangingPunct="1">
              <a:lnSpc>
                <a:spcPct val="90000"/>
              </a:lnSpc>
              <a:buNone/>
            </a:pPr>
            <a:endParaRPr lang="it-IT" altLang="it-IT" sz="2500" b="1" dirty="0" smtClean="0">
              <a:solidFill>
                <a:srgbClr val="C00000"/>
              </a:solidFill>
              <a:latin typeface="Calibri" panose="020F0502020204030204" pitchFamily="34" charset="0"/>
            </a:endParaRPr>
          </a:p>
          <a:p>
            <a:pPr eaLnBrk="1" hangingPunct="1">
              <a:lnSpc>
                <a:spcPct val="90000"/>
              </a:lnSpc>
              <a:buFontTx/>
              <a:buNone/>
            </a:pPr>
            <a:endParaRPr lang="it-IT" altLang="it-IT" sz="2500" b="1" dirty="0" smtClean="0">
              <a:solidFill>
                <a:schemeClr val="accent2"/>
              </a:solidFill>
              <a:latin typeface="Comic Sans MS" pitchFamily="66" charset="0"/>
            </a:endParaRPr>
          </a:p>
        </p:txBody>
      </p:sp>
      <p:sp>
        <p:nvSpPr>
          <p:cNvPr id="9" name="Titolo 1"/>
          <p:cNvSpPr txBox="1">
            <a:spLocks/>
          </p:cNvSpPr>
          <p:nvPr/>
        </p:nvSpPr>
        <p:spPr>
          <a:xfrm>
            <a:off x="460633" y="257666"/>
            <a:ext cx="7488832" cy="85725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it-IT" sz="2000" b="1" dirty="0" smtClean="0">
                <a:solidFill>
                  <a:srgbClr val="11488B"/>
                </a:solidFill>
                <a:effectLst/>
              </a:rPr>
              <a:t>Errata segnalazione alla Centrale dei rischi</a:t>
            </a:r>
            <a:endParaRPr lang="it-IT" sz="2000" b="1" dirty="0">
              <a:solidFill>
                <a:srgbClr val="11488B"/>
              </a:solidFill>
              <a:effectLst/>
            </a:endParaRPr>
          </a:p>
        </p:txBody>
      </p:sp>
      <p:grpSp>
        <p:nvGrpSpPr>
          <p:cNvPr id="4" name="Gruppo 3"/>
          <p:cNvGrpSpPr/>
          <p:nvPr/>
        </p:nvGrpSpPr>
        <p:grpSpPr>
          <a:xfrm>
            <a:off x="252277" y="959242"/>
            <a:ext cx="8640203" cy="3925895"/>
            <a:chOff x="1378625" y="1835696"/>
            <a:chExt cx="7009799" cy="4412762"/>
          </a:xfrm>
        </p:grpSpPr>
        <p:sp>
          <p:nvSpPr>
            <p:cNvPr id="2" name="Rettangolo arrotondato 1"/>
            <p:cNvSpPr/>
            <p:nvPr/>
          </p:nvSpPr>
          <p:spPr>
            <a:xfrm>
              <a:off x="1547664" y="1835696"/>
              <a:ext cx="6840760" cy="1305272"/>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00" dirty="0">
                  <a:solidFill>
                    <a:srgbClr val="2B2E34"/>
                  </a:solidFill>
                  <a:latin typeface="FreeSans"/>
                </a:rPr>
                <a:t>Particolarmente controverse sono le questioni, tra loro connesse, riguardati il rito applicabile alle azioni di merito</a:t>
              </a:r>
            </a:p>
            <a:p>
              <a:r>
                <a:rPr lang="it-IT" sz="1200" dirty="0">
                  <a:solidFill>
                    <a:srgbClr val="2B2E34"/>
                  </a:solidFill>
                  <a:latin typeface="FreeSans"/>
                </a:rPr>
                <a:t>volte a far accertare l’illegittimità della segnalazione presso la Centrale Rischi e l’individuazione del relativo</a:t>
              </a:r>
            </a:p>
            <a:p>
              <a:r>
                <a:rPr lang="it-IT" sz="1200" dirty="0">
                  <a:solidFill>
                    <a:srgbClr val="2B2E34"/>
                  </a:solidFill>
                  <a:latin typeface="FreeSans"/>
                </a:rPr>
                <a:t>rimedio cautelare.</a:t>
              </a:r>
              <a:endParaRPr lang="it-IT" sz="1200" dirty="0">
                <a:solidFill>
                  <a:prstClr val="white"/>
                </a:solidFill>
              </a:endParaRPr>
            </a:p>
          </p:txBody>
        </p:sp>
        <p:sp>
          <p:nvSpPr>
            <p:cNvPr id="11" name="Rettangolo arrotondato 10"/>
            <p:cNvSpPr/>
            <p:nvPr/>
          </p:nvSpPr>
          <p:spPr>
            <a:xfrm>
              <a:off x="1378625" y="4943186"/>
              <a:ext cx="6840760" cy="1305272"/>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Tx/>
                <a:buAutoNum type="arabicPeriod"/>
              </a:pPr>
              <a:r>
                <a:rPr lang="it-IT" altLang="it-IT" sz="1900" b="1" dirty="0" smtClean="0">
                  <a:solidFill>
                    <a:srgbClr val="C00000"/>
                  </a:solidFill>
                  <a:latin typeface="Calibri" panose="020F0502020204030204" pitchFamily="34" charset="0"/>
                </a:rPr>
                <a:t>Tesi minoritaria</a:t>
              </a:r>
              <a:r>
                <a:rPr lang="it-IT" altLang="it-IT" sz="1900" b="1" dirty="0" smtClean="0">
                  <a:solidFill>
                    <a:prstClr val="white"/>
                  </a:solidFill>
                  <a:latin typeface="Calibri" panose="020F0502020204030204" pitchFamily="34" charset="0"/>
                </a:rPr>
                <a:t> </a:t>
              </a:r>
              <a:r>
                <a:rPr lang="it-IT" altLang="it-IT" sz="1900" b="1" dirty="0" smtClean="0">
                  <a:solidFill>
                    <a:prstClr val="white"/>
                  </a:solidFill>
                  <a:latin typeface="Calibri" panose="020F0502020204030204" pitchFamily="34" charset="0"/>
                  <a:sym typeface="Wingdings" panose="05000000000000000000" pitchFamily="2" charset="2"/>
                </a:rPr>
                <a:t></a:t>
              </a:r>
              <a:r>
                <a:rPr lang="it-IT" sz="2000" dirty="0">
                  <a:solidFill>
                    <a:srgbClr val="2B2E34"/>
                  </a:solidFill>
                  <a:latin typeface="FreeSans"/>
                </a:rPr>
                <a:t> </a:t>
              </a:r>
              <a:r>
                <a:rPr lang="it-IT" sz="1200" dirty="0" smtClean="0">
                  <a:solidFill>
                    <a:srgbClr val="2B2E34"/>
                  </a:solidFill>
                  <a:latin typeface="FreeSans"/>
                </a:rPr>
                <a:t>disciplina  processuale </a:t>
              </a:r>
              <a:r>
                <a:rPr lang="it-IT" sz="1200" dirty="0">
                  <a:solidFill>
                    <a:srgbClr val="2B2E34"/>
                  </a:solidFill>
                  <a:latin typeface="FreeSans"/>
                </a:rPr>
                <a:t>speciale dettata </a:t>
              </a:r>
              <a:r>
                <a:rPr lang="it-IT" sz="1200" dirty="0">
                  <a:solidFill>
                    <a:prstClr val="black"/>
                  </a:solidFill>
                  <a:latin typeface="FreeSans"/>
                </a:rPr>
                <a:t>dall’art. 10 D. </a:t>
              </a:r>
              <a:r>
                <a:rPr lang="it-IT" sz="1200" dirty="0" err="1">
                  <a:solidFill>
                    <a:prstClr val="black"/>
                  </a:solidFill>
                  <a:latin typeface="FreeSans"/>
                </a:rPr>
                <a:t>Lgs</a:t>
              </a:r>
              <a:r>
                <a:rPr lang="it-IT" sz="1200" dirty="0">
                  <a:solidFill>
                    <a:prstClr val="black"/>
                  </a:solidFill>
                  <a:latin typeface="FreeSans"/>
                </a:rPr>
                <a:t>. n. 150/2011</a:t>
              </a:r>
              <a:r>
                <a:rPr lang="it-IT" sz="1200" dirty="0">
                  <a:solidFill>
                    <a:srgbClr val="2B2E34"/>
                  </a:solidFill>
                  <a:latin typeface="FreeSans"/>
                </a:rPr>
                <a:t>, a </a:t>
              </a:r>
              <a:r>
                <a:rPr lang="it-IT" sz="1200" dirty="0" smtClean="0">
                  <a:solidFill>
                    <a:srgbClr val="2B2E34"/>
                  </a:solidFill>
                  <a:latin typeface="FreeSans"/>
                </a:rPr>
                <a:t>cui rinvia il Codice privacy art. 5.</a:t>
              </a:r>
            </a:p>
            <a:p>
              <a:r>
                <a:rPr lang="it-IT" altLang="it-IT" sz="1900" b="1" dirty="0" smtClean="0">
                  <a:solidFill>
                    <a:srgbClr val="C00000"/>
                  </a:solidFill>
                  <a:latin typeface="Calibri" panose="020F0502020204030204" pitchFamily="34" charset="0"/>
                </a:rPr>
                <a:t>2. Tesi maggioritaria</a:t>
              </a:r>
              <a:r>
                <a:rPr lang="it-IT" altLang="it-IT" sz="1900" b="1" dirty="0" smtClean="0">
                  <a:solidFill>
                    <a:prstClr val="white"/>
                  </a:solidFill>
                  <a:latin typeface="Calibri" panose="020F0502020204030204" pitchFamily="34" charset="0"/>
                </a:rPr>
                <a:t> </a:t>
              </a:r>
              <a:r>
                <a:rPr lang="it-IT" altLang="it-IT" sz="1900" b="1" dirty="0" smtClean="0">
                  <a:solidFill>
                    <a:prstClr val="white"/>
                  </a:solidFill>
                  <a:latin typeface="Calibri" panose="020F0502020204030204" pitchFamily="34" charset="0"/>
                  <a:sym typeface="Wingdings" panose="05000000000000000000" pitchFamily="2" charset="2"/>
                </a:rPr>
                <a:t> </a:t>
              </a:r>
              <a:r>
                <a:rPr lang="it-IT" sz="1200" dirty="0">
                  <a:solidFill>
                    <a:srgbClr val="2B2E34"/>
                  </a:solidFill>
                  <a:latin typeface="FreeSans"/>
                </a:rPr>
                <a:t>disciplina </a:t>
              </a:r>
              <a:r>
                <a:rPr lang="it-IT" sz="1200" dirty="0" smtClean="0">
                  <a:solidFill>
                    <a:srgbClr val="2B2E34"/>
                  </a:solidFill>
                  <a:latin typeface="FreeSans"/>
                </a:rPr>
                <a:t>processuale generale ex art 700 </a:t>
              </a:r>
              <a:r>
                <a:rPr lang="it-IT" sz="1200" dirty="0" err="1" smtClean="0">
                  <a:solidFill>
                    <a:srgbClr val="2B2E34"/>
                  </a:solidFill>
                  <a:latin typeface="FreeSans"/>
                </a:rPr>
                <a:t>cpc</a:t>
              </a:r>
              <a:endParaRPr lang="it-IT" sz="1900" b="1" dirty="0">
                <a:solidFill>
                  <a:prstClr val="white"/>
                </a:solidFill>
                <a:latin typeface="Calibri" panose="020F0502020204030204" pitchFamily="34" charset="0"/>
              </a:endParaRPr>
            </a:p>
          </p:txBody>
        </p:sp>
      </p:grpSp>
    </p:spTree>
    <p:extLst>
      <p:ext uri="{BB962C8B-B14F-4D97-AF65-F5344CB8AC3E}">
        <p14:creationId xmlns:p14="http://schemas.microsoft.com/office/powerpoint/2010/main" val="546830546"/>
      </p:ext>
    </p:extLst>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18</a:t>
            </a:fld>
            <a:endParaRPr lang="en-US" dirty="0">
              <a:solidFill>
                <a:srgbClr val="04617B">
                  <a:shade val="90000"/>
                </a:srgbClr>
              </a:solidFill>
            </a:endParaRPr>
          </a:p>
        </p:txBody>
      </p:sp>
      <p:sp>
        <p:nvSpPr>
          <p:cNvPr id="9" name="Rectangle 2"/>
          <p:cNvSpPr>
            <a:spLocks noGrp="1" noChangeArrowheads="1"/>
          </p:cNvSpPr>
          <p:nvPr>
            <p:ph idx="4294967295"/>
          </p:nvPr>
        </p:nvSpPr>
        <p:spPr>
          <a:xfrm>
            <a:off x="184519" y="1643070"/>
            <a:ext cx="8748464" cy="1296144"/>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176213" indent="-176213" eaLnBrk="1" hangingPunct="1">
              <a:lnSpc>
                <a:spcPct val="80000"/>
              </a:lnSpc>
            </a:pPr>
            <a:endParaRPr lang="it-IT" altLang="it-IT" sz="2100" b="1" dirty="0" smtClean="0">
              <a:latin typeface="Calibri" panose="020F0502020204030204" pitchFamily="34" charset="0"/>
            </a:endParaRPr>
          </a:p>
          <a:p>
            <a:pPr marL="0" indent="0" algn="just">
              <a:buNone/>
            </a:pPr>
            <a:r>
              <a:rPr lang="it-IT" sz="1200" dirty="0" smtClean="0">
                <a:solidFill>
                  <a:srgbClr val="2B2E34"/>
                </a:solidFill>
                <a:latin typeface="FreeSans"/>
              </a:rPr>
              <a:t>l’</a:t>
            </a:r>
            <a:r>
              <a:rPr lang="it-IT" sz="1200" b="1" dirty="0" smtClean="0">
                <a:solidFill>
                  <a:srgbClr val="2B2E34"/>
                </a:solidFill>
                <a:latin typeface="FreeSansBold"/>
              </a:rPr>
              <a:t>inserimento </a:t>
            </a:r>
            <a:r>
              <a:rPr lang="it-IT" sz="1200" b="1" dirty="0">
                <a:solidFill>
                  <a:srgbClr val="2B2E34"/>
                </a:solidFill>
                <a:latin typeface="FreeSansBold"/>
              </a:rPr>
              <a:t>del nominativo del debitore </a:t>
            </a:r>
            <a:r>
              <a:rPr lang="it-IT" sz="1200" dirty="0">
                <a:solidFill>
                  <a:srgbClr val="2B2E34"/>
                </a:solidFill>
                <a:latin typeface="FreeSans"/>
              </a:rPr>
              <a:t>presso la Centrale </a:t>
            </a:r>
            <a:r>
              <a:rPr lang="it-IT" sz="1200" dirty="0" smtClean="0">
                <a:solidFill>
                  <a:srgbClr val="2B2E34"/>
                </a:solidFill>
                <a:latin typeface="FreeSans"/>
              </a:rPr>
              <a:t>Rischi (</a:t>
            </a:r>
            <a:r>
              <a:rPr lang="it-IT" sz="1200" dirty="0">
                <a:solidFill>
                  <a:srgbClr val="2B2E34"/>
                </a:solidFill>
                <a:latin typeface="FreeSans"/>
              </a:rPr>
              <a:t>effettuato dalla Banca d’Italia in esecuzione della segnalazione proveniente dalla banca intermediaria</a:t>
            </a:r>
            <a:r>
              <a:rPr lang="it-IT" sz="1200" dirty="0" smtClean="0">
                <a:solidFill>
                  <a:srgbClr val="2B2E34"/>
                </a:solidFill>
                <a:latin typeface="FreeSans"/>
              </a:rPr>
              <a:t>) comporta </a:t>
            </a:r>
            <a:r>
              <a:rPr lang="it-IT" sz="1200" dirty="0">
                <a:solidFill>
                  <a:srgbClr val="2B2E34"/>
                </a:solidFill>
                <a:latin typeface="FreeSans"/>
              </a:rPr>
              <a:t>il trattamento di dati personali e involge di conseguenza profili di criticità in ordine al diritto </a:t>
            </a:r>
            <a:r>
              <a:rPr lang="it-IT" sz="1200" dirty="0" smtClean="0">
                <a:solidFill>
                  <a:srgbClr val="2B2E34"/>
                </a:solidFill>
                <a:latin typeface="FreeSans"/>
              </a:rPr>
              <a:t>soggettivo “alla </a:t>
            </a:r>
            <a:r>
              <a:rPr lang="it-IT" sz="1200" dirty="0">
                <a:solidFill>
                  <a:srgbClr val="2B2E34"/>
                </a:solidFill>
                <a:latin typeface="FreeSans"/>
              </a:rPr>
              <a:t>riservatezza, all’identità personale e alla protezione dei dati personali” di cui è portatore ogni consociato </a:t>
            </a:r>
            <a:r>
              <a:rPr lang="it-IT" sz="1200" dirty="0" smtClean="0">
                <a:solidFill>
                  <a:srgbClr val="2B2E34"/>
                </a:solidFill>
                <a:latin typeface="FreeSans"/>
              </a:rPr>
              <a:t>e che </a:t>
            </a:r>
            <a:r>
              <a:rPr lang="it-IT" sz="1200" dirty="0">
                <a:solidFill>
                  <a:srgbClr val="2B2E34"/>
                </a:solidFill>
                <a:latin typeface="FreeSans"/>
              </a:rPr>
              <a:t>costituisce l’oggetto di tutela del Codice della Privacy ai sensi </a:t>
            </a:r>
            <a:r>
              <a:rPr lang="it-IT" sz="1200" dirty="0">
                <a:solidFill>
                  <a:schemeClr val="tx1"/>
                </a:solidFill>
                <a:latin typeface="FreeSans"/>
              </a:rPr>
              <a:t>dell’art. 2, comma 1 </a:t>
            </a:r>
            <a:r>
              <a:rPr lang="it-IT" sz="1200" dirty="0">
                <a:solidFill>
                  <a:srgbClr val="2B2E34"/>
                </a:solidFill>
                <a:latin typeface="FreeSans"/>
              </a:rPr>
              <a:t>dello </a:t>
            </a:r>
            <a:r>
              <a:rPr lang="it-IT" sz="1200" dirty="0" smtClean="0">
                <a:solidFill>
                  <a:srgbClr val="2B2E34"/>
                </a:solidFill>
                <a:latin typeface="FreeSans"/>
              </a:rPr>
              <a:t>stesso. </a:t>
            </a:r>
          </a:p>
          <a:p>
            <a:pPr marL="0" indent="0" algn="just">
              <a:buNone/>
            </a:pPr>
            <a:r>
              <a:rPr lang="it-IT" sz="1200" dirty="0" smtClean="0">
                <a:solidFill>
                  <a:srgbClr val="2B2E34"/>
                </a:solidFill>
                <a:latin typeface="FreeSans"/>
              </a:rPr>
              <a:t>A </a:t>
            </a:r>
            <a:r>
              <a:rPr lang="it-IT" sz="1200" dirty="0">
                <a:solidFill>
                  <a:srgbClr val="2B2E34"/>
                </a:solidFill>
                <a:latin typeface="FreeSans"/>
              </a:rPr>
              <a:t>tale riguardo, la circolare n. 139/1991 della Banca d’Italia attribuisce all’interessato il diritto di “</a:t>
            </a:r>
            <a:r>
              <a:rPr lang="it-IT" sz="1200" b="1" dirty="0">
                <a:solidFill>
                  <a:srgbClr val="2B2E34"/>
                </a:solidFill>
                <a:latin typeface="FreeSansBold"/>
              </a:rPr>
              <a:t>conoscere </a:t>
            </a:r>
            <a:r>
              <a:rPr lang="it-IT" sz="1200" b="1" dirty="0" smtClean="0">
                <a:solidFill>
                  <a:srgbClr val="2B2E34"/>
                </a:solidFill>
                <a:latin typeface="FreeSansBold"/>
              </a:rPr>
              <a:t>le informazioni </a:t>
            </a:r>
            <a:r>
              <a:rPr lang="it-IT" sz="1200" b="1" dirty="0">
                <a:solidFill>
                  <a:srgbClr val="2B2E34"/>
                </a:solidFill>
                <a:latin typeface="FreeSansBold"/>
              </a:rPr>
              <a:t>registrate</a:t>
            </a:r>
            <a:r>
              <a:rPr lang="it-IT" sz="1200" dirty="0">
                <a:solidFill>
                  <a:srgbClr val="2B2E34"/>
                </a:solidFill>
                <a:latin typeface="FreeSans"/>
              </a:rPr>
              <a:t>” a suo nome (Capitolo I, sezione I, art. 3, comma 5).</a:t>
            </a:r>
          </a:p>
          <a:p>
            <a:pPr marL="0" indent="0">
              <a:buNone/>
            </a:pPr>
            <a:r>
              <a:rPr lang="it-IT" sz="1200" dirty="0">
                <a:solidFill>
                  <a:srgbClr val="2B2E34"/>
                </a:solidFill>
                <a:latin typeface="FreeSans"/>
              </a:rPr>
              <a:t>Tuttavia, la segnalazione può essere legittimamente effettuata anche in assenza del consenso del segnalato</a:t>
            </a:r>
            <a:r>
              <a:rPr lang="it-IT" sz="1200" dirty="0" smtClean="0">
                <a:solidFill>
                  <a:srgbClr val="2B2E34"/>
                </a:solidFill>
                <a:latin typeface="FreeSans"/>
              </a:rPr>
              <a:t>. Infatti</a:t>
            </a:r>
            <a:r>
              <a:rPr lang="it-IT" sz="1200" dirty="0">
                <a:solidFill>
                  <a:schemeClr val="tx1"/>
                </a:solidFill>
                <a:latin typeface="FreeSans"/>
              </a:rPr>
              <a:t>, l’art. 24, comma 1, Cod. Privacy consente di prescindere dal consenso dell’interessato per la</a:t>
            </a:r>
          </a:p>
          <a:p>
            <a:pPr marL="0" indent="0">
              <a:buNone/>
            </a:pPr>
            <a:r>
              <a:rPr lang="it-IT" sz="1200" dirty="0">
                <a:solidFill>
                  <a:schemeClr val="tx1"/>
                </a:solidFill>
                <a:latin typeface="FreeSans"/>
              </a:rPr>
              <a:t>comunicazione a terzi di dati personali nel caso in cui il trattamento sia “necessario per adempiere ad </a:t>
            </a:r>
            <a:r>
              <a:rPr lang="it-IT" sz="1200" dirty="0" smtClean="0">
                <a:solidFill>
                  <a:schemeClr val="tx1"/>
                </a:solidFill>
                <a:latin typeface="FreeSans"/>
              </a:rPr>
              <a:t>un obbligo </a:t>
            </a:r>
            <a:r>
              <a:rPr lang="it-IT" sz="1200" dirty="0">
                <a:solidFill>
                  <a:schemeClr val="tx1"/>
                </a:solidFill>
                <a:latin typeface="FreeSans"/>
              </a:rPr>
              <a:t>previsto dalla legge, da un regolamento o dalla normativa comunitaria”; gli intermediari sono tenuti a</a:t>
            </a:r>
          </a:p>
          <a:p>
            <a:pPr marL="0" indent="0">
              <a:buNone/>
            </a:pPr>
            <a:r>
              <a:rPr lang="it-IT" sz="1200" dirty="0">
                <a:solidFill>
                  <a:schemeClr val="tx1"/>
                </a:solidFill>
                <a:latin typeface="FreeSans"/>
              </a:rPr>
              <a:t>effettuare la segnalazione alla Banca d’Italia (sussistendone ovviamente i presupposti) sulla base di </a:t>
            </a:r>
            <a:r>
              <a:rPr lang="it-IT" sz="1200" dirty="0" smtClean="0">
                <a:solidFill>
                  <a:schemeClr val="tx1"/>
                </a:solidFill>
                <a:latin typeface="FreeSans"/>
              </a:rPr>
              <a:t>quanto previsto </a:t>
            </a:r>
            <a:r>
              <a:rPr lang="it-IT" sz="1200" dirty="0">
                <a:solidFill>
                  <a:schemeClr val="tx1"/>
                </a:solidFill>
                <a:latin typeface="FreeSans"/>
              </a:rPr>
              <a:t>dagli artt. 51, 66, comma 1 e art. 107, comma 3, T.U.B.</a:t>
            </a:r>
            <a:endParaRPr lang="it-IT" altLang="it-IT" sz="1200" b="1" dirty="0" smtClean="0">
              <a:solidFill>
                <a:schemeClr val="tx1"/>
              </a:solidFill>
              <a:latin typeface="Comic Sans MS" pitchFamily="66" charset="0"/>
            </a:endParaRPr>
          </a:p>
        </p:txBody>
      </p:sp>
      <p:sp>
        <p:nvSpPr>
          <p:cNvPr id="8" name="Titolo 2"/>
          <p:cNvSpPr>
            <a:spLocks noGrp="1"/>
          </p:cNvSpPr>
          <p:nvPr>
            <p:ph type="title" idx="4294967295"/>
          </p:nvPr>
        </p:nvSpPr>
        <p:spPr>
          <a:xfrm>
            <a:off x="678338" y="722748"/>
            <a:ext cx="7499350" cy="378457"/>
          </a:xfrm>
        </p:spPr>
        <p:txBody>
          <a:bodyPr>
            <a:normAutofit/>
          </a:bodyPr>
          <a:lstStyle/>
          <a:p>
            <a:r>
              <a:rPr lang="it-IT" altLang="it-IT" sz="2000" b="1" dirty="0" smtClean="0">
                <a:solidFill>
                  <a:schemeClr val="tx2"/>
                </a:solidFill>
                <a:effectLst/>
                <a:latin typeface="Calibri" panose="020F0502020204030204" pitchFamily="34" charset="0"/>
              </a:rPr>
              <a:t>Contesto di riferimento</a:t>
            </a:r>
            <a:endParaRPr lang="it-IT" altLang="it-IT" sz="2000" b="1" dirty="0">
              <a:solidFill>
                <a:schemeClr val="tx2"/>
              </a:solidFill>
              <a:effectLst/>
              <a:latin typeface="Calibri" panose="020F0502020204030204" pitchFamily="34" charset="0"/>
            </a:endParaRPr>
          </a:p>
        </p:txBody>
      </p:sp>
      <p:sp>
        <p:nvSpPr>
          <p:cNvPr id="10" name="Rectangle 7"/>
          <p:cNvSpPr>
            <a:spLocks noChangeArrowheads="1"/>
          </p:cNvSpPr>
          <p:nvPr/>
        </p:nvSpPr>
        <p:spPr bwMode="auto">
          <a:xfrm>
            <a:off x="658707" y="1095586"/>
            <a:ext cx="2664296" cy="360040"/>
          </a:xfrm>
          <a:prstGeom prst="rect">
            <a:avLst/>
          </a:prstGeom>
          <a:ln>
            <a:headEnd/>
            <a:tailEnd/>
          </a:ln>
          <a:extLst/>
        </p:spPr>
        <p:style>
          <a:lnRef idx="3">
            <a:schemeClr val="lt1"/>
          </a:lnRef>
          <a:fillRef idx="1">
            <a:schemeClr val="accent3"/>
          </a:fillRef>
          <a:effectRef idx="1">
            <a:schemeClr val="accent3"/>
          </a:effectRef>
          <a:fontRef idx="minor">
            <a:schemeClr val="lt1"/>
          </a:fontRef>
        </p:style>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it-IT" altLang="it-IT" sz="2200" dirty="0" smtClean="0">
                <a:solidFill>
                  <a:prstClr val="black"/>
                </a:solidFill>
                <a:latin typeface="Calibri" panose="020F0502020204030204" pitchFamily="34" charset="0"/>
              </a:rPr>
              <a:t>Premessa :</a:t>
            </a:r>
            <a:endParaRPr lang="it-IT" altLang="it-IT" sz="2200" dirty="0">
              <a:solidFill>
                <a:prstClr val="black"/>
              </a:solidFill>
              <a:latin typeface="Calibri" panose="020F0502020204030204" pitchFamily="34" charset="0"/>
            </a:endParaRPr>
          </a:p>
        </p:txBody>
      </p:sp>
      <p:sp>
        <p:nvSpPr>
          <p:cNvPr id="19" name="Freccia in giù 18"/>
          <p:cNvSpPr/>
          <p:nvPr/>
        </p:nvSpPr>
        <p:spPr>
          <a:xfrm>
            <a:off x="8172400" y="264375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
        <p:nvSpPr>
          <p:cNvPr id="20" name="CasellaDiTesto 19"/>
          <p:cNvSpPr txBox="1"/>
          <p:nvPr/>
        </p:nvSpPr>
        <p:spPr>
          <a:xfrm>
            <a:off x="323528" y="3723878"/>
            <a:ext cx="8496944" cy="86177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it-IT" sz="1000" dirty="0">
                <a:solidFill>
                  <a:srgbClr val="2B2E34"/>
                </a:solidFill>
                <a:latin typeface="FreeSans"/>
              </a:rPr>
              <a:t>Ora, </a:t>
            </a:r>
            <a:r>
              <a:rPr lang="it-IT" sz="1000" dirty="0">
                <a:solidFill>
                  <a:prstClr val="black"/>
                </a:solidFill>
                <a:latin typeface="FreeSans"/>
              </a:rPr>
              <a:t>l’art. 152 Cod. Privacy stabilisce che “tutte le controversie che riguardano comunque l’applicazione </a:t>
            </a:r>
            <a:r>
              <a:rPr lang="it-IT" sz="1000" dirty="0" smtClean="0">
                <a:solidFill>
                  <a:prstClr val="black"/>
                </a:solidFill>
                <a:latin typeface="FreeSans"/>
              </a:rPr>
              <a:t>delle disposizioni</a:t>
            </a:r>
            <a:r>
              <a:rPr lang="it-IT" sz="1000" dirty="0">
                <a:solidFill>
                  <a:prstClr val="black"/>
                </a:solidFill>
                <a:latin typeface="FreeSans"/>
              </a:rPr>
              <a:t>” previste in tale Codice sono sottratte al rito ordinario di cognizione, trovando una </a:t>
            </a:r>
            <a:r>
              <a:rPr lang="it-IT" sz="1000" dirty="0" smtClean="0">
                <a:solidFill>
                  <a:prstClr val="black"/>
                </a:solidFill>
                <a:latin typeface="FreeSans"/>
              </a:rPr>
              <a:t>disciplina processuale </a:t>
            </a:r>
            <a:r>
              <a:rPr lang="it-IT" sz="1000" dirty="0">
                <a:solidFill>
                  <a:prstClr val="black"/>
                </a:solidFill>
                <a:latin typeface="FreeSans"/>
              </a:rPr>
              <a:t>speciale dettata dall’art. 10 D. </a:t>
            </a:r>
            <a:r>
              <a:rPr lang="it-IT" sz="1000" dirty="0" err="1">
                <a:solidFill>
                  <a:prstClr val="black"/>
                </a:solidFill>
                <a:latin typeface="FreeSans"/>
              </a:rPr>
              <a:t>Lgs</a:t>
            </a:r>
            <a:r>
              <a:rPr lang="it-IT" sz="1000" dirty="0">
                <a:solidFill>
                  <a:prstClr val="black"/>
                </a:solidFill>
                <a:latin typeface="FreeSans"/>
              </a:rPr>
              <a:t>. n. 150/2011, a cui la norma in questione rimanda</a:t>
            </a:r>
            <a:r>
              <a:rPr lang="it-IT" sz="1000" dirty="0" smtClean="0">
                <a:solidFill>
                  <a:prstClr val="black"/>
                </a:solidFill>
                <a:latin typeface="FreeSans"/>
              </a:rPr>
              <a:t>.  Si </a:t>
            </a:r>
            <a:r>
              <a:rPr lang="it-IT" sz="1000" dirty="0">
                <a:solidFill>
                  <a:prstClr val="black"/>
                </a:solidFill>
                <a:latin typeface="FreeSans"/>
              </a:rPr>
              <a:t>tratta quindi di stabilire se le controversie inerenti l’illegittima </a:t>
            </a:r>
            <a:r>
              <a:rPr lang="it-IT" sz="1000" dirty="0">
                <a:solidFill>
                  <a:srgbClr val="2B2E34"/>
                </a:solidFill>
                <a:latin typeface="FreeSans"/>
              </a:rPr>
              <a:t>segnalazione alla Centrale Rischi rientrino </a:t>
            </a:r>
            <a:r>
              <a:rPr lang="it-IT" sz="1000" dirty="0" smtClean="0">
                <a:solidFill>
                  <a:srgbClr val="2B2E34"/>
                </a:solidFill>
                <a:latin typeface="FreeSans"/>
              </a:rPr>
              <a:t>o meno </a:t>
            </a:r>
            <a:r>
              <a:rPr lang="it-IT" sz="1000" dirty="0">
                <a:solidFill>
                  <a:srgbClr val="2B2E34"/>
                </a:solidFill>
                <a:latin typeface="FreeSans"/>
              </a:rPr>
              <a:t>tra quelle che “riguardano comunque l’applicazione delle disposizioni” di cui al Codice della Privacy </a:t>
            </a:r>
            <a:r>
              <a:rPr lang="it-IT" sz="1000" dirty="0" smtClean="0">
                <a:solidFill>
                  <a:srgbClr val="2B2E34"/>
                </a:solidFill>
                <a:latin typeface="FreeSans"/>
              </a:rPr>
              <a:t>e siano</a:t>
            </a:r>
            <a:r>
              <a:rPr lang="it-IT" sz="1000" dirty="0">
                <a:solidFill>
                  <a:srgbClr val="2B2E34"/>
                </a:solidFill>
                <a:latin typeface="FreeSans"/>
              </a:rPr>
              <a:t>, quindi, soggette al rito speciale di cui all’art. 10 D. </a:t>
            </a:r>
            <a:r>
              <a:rPr lang="it-IT" sz="1000" dirty="0" err="1">
                <a:solidFill>
                  <a:srgbClr val="2B2E34"/>
                </a:solidFill>
                <a:latin typeface="FreeSans"/>
              </a:rPr>
              <a:t>Lgs</a:t>
            </a:r>
            <a:r>
              <a:rPr lang="it-IT" sz="1000" dirty="0">
                <a:solidFill>
                  <a:srgbClr val="2B2E34"/>
                </a:solidFill>
                <a:latin typeface="FreeSans"/>
              </a:rPr>
              <a:t>. n. 150/2011.</a:t>
            </a:r>
            <a:endParaRPr lang="it-IT" sz="1000" dirty="0">
              <a:solidFill>
                <a:prstClr val="black"/>
              </a:solidFill>
            </a:endParaRPr>
          </a:p>
        </p:txBody>
      </p:sp>
    </p:spTree>
    <p:extLst>
      <p:ext uri="{BB962C8B-B14F-4D97-AF65-F5344CB8AC3E}">
        <p14:creationId xmlns:p14="http://schemas.microsoft.com/office/powerpoint/2010/main" val="1622342083"/>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483518"/>
            <a:ext cx="8229600" cy="1440160"/>
          </a:xfrm>
        </p:spPr>
        <p:txBody>
          <a:bodyPr>
            <a:normAutofit fontScale="90000"/>
          </a:bodyPr>
          <a:lstStyle/>
          <a:p>
            <a:pPr algn="ctr" fontAlgn="auto">
              <a:spcAft>
                <a:spcPts val="0"/>
              </a:spcAft>
              <a:defRPr/>
            </a:pPr>
            <a:r>
              <a:rPr lang="it-IT" sz="3100" dirty="0" smtClean="0">
                <a:solidFill>
                  <a:schemeClr val="bg2">
                    <a:lumMod val="50000"/>
                  </a:schemeClr>
                </a:solidFill>
              </a:rPr>
              <a:t/>
            </a:r>
            <a:br>
              <a:rPr lang="it-IT" sz="3100" dirty="0" smtClean="0">
                <a:solidFill>
                  <a:schemeClr val="bg2">
                    <a:lumMod val="50000"/>
                  </a:schemeClr>
                </a:solidFill>
              </a:rPr>
            </a:br>
            <a:r>
              <a:rPr lang="it-IT" sz="3100" dirty="0" smtClean="0">
                <a:solidFill>
                  <a:schemeClr val="accent2">
                    <a:lumMod val="60000"/>
                    <a:lumOff val="40000"/>
                  </a:schemeClr>
                </a:solidFill>
              </a:rPr>
              <a:t>: </a:t>
            </a:r>
            <a:br>
              <a:rPr lang="it-IT" sz="3100" dirty="0" smtClean="0">
                <a:solidFill>
                  <a:schemeClr val="accent2">
                    <a:lumMod val="60000"/>
                    <a:lumOff val="40000"/>
                  </a:schemeClr>
                </a:solidFill>
              </a:rPr>
            </a:br>
            <a:r>
              <a:rPr lang="it-IT" sz="3100" dirty="0">
                <a:solidFill>
                  <a:schemeClr val="bg2">
                    <a:lumMod val="50000"/>
                  </a:schemeClr>
                </a:solidFill>
              </a:rPr>
              <a:t/>
            </a:r>
            <a:br>
              <a:rPr lang="it-IT" sz="3100" dirty="0">
                <a:solidFill>
                  <a:schemeClr val="bg2">
                    <a:lumMod val="50000"/>
                  </a:schemeClr>
                </a:solidFill>
              </a:rPr>
            </a:br>
            <a:r>
              <a:rPr lang="it-IT" sz="3100" dirty="0" smtClean="0">
                <a:solidFill>
                  <a:schemeClr val="bg2">
                    <a:lumMod val="50000"/>
                  </a:schemeClr>
                </a:solidFill>
              </a:rPr>
              <a:t/>
            </a:r>
            <a:br>
              <a:rPr lang="it-IT" sz="3100" dirty="0" smtClean="0">
                <a:solidFill>
                  <a:schemeClr val="bg2">
                    <a:lumMod val="50000"/>
                  </a:schemeClr>
                </a:solidFill>
              </a:rPr>
            </a:br>
            <a:endParaRPr lang="it-IT" sz="3600" dirty="0" smtClean="0">
              <a:solidFill>
                <a:schemeClr val="bg2">
                  <a:lumMod val="50000"/>
                </a:schemeClr>
              </a:solidFill>
            </a:endParaRPr>
          </a:p>
        </p:txBody>
      </p:sp>
      <p:sp>
        <p:nvSpPr>
          <p:cNvPr id="5123" name="Rectangle 3"/>
          <p:cNvSpPr>
            <a:spLocks noGrp="1" noChangeArrowheads="1"/>
          </p:cNvSpPr>
          <p:nvPr>
            <p:ph idx="1"/>
          </p:nvPr>
        </p:nvSpPr>
        <p:spPr>
          <a:xfrm>
            <a:off x="395536" y="915566"/>
            <a:ext cx="7705551" cy="3168352"/>
          </a:xfrm>
        </p:spPr>
        <p:style>
          <a:lnRef idx="1">
            <a:schemeClr val="accent3"/>
          </a:lnRef>
          <a:fillRef idx="2">
            <a:schemeClr val="accent3"/>
          </a:fillRef>
          <a:effectRef idx="1">
            <a:schemeClr val="accent3"/>
          </a:effectRef>
          <a:fontRef idx="minor">
            <a:schemeClr val="dk1"/>
          </a:fontRef>
        </p:style>
        <p:txBody>
          <a:bodyPr>
            <a:normAutofit fontScale="92500"/>
          </a:bodyPr>
          <a:lstStyle/>
          <a:p>
            <a:pPr marL="0" indent="0" algn="just">
              <a:buNone/>
            </a:pPr>
            <a:r>
              <a:rPr lang="it-IT" sz="1600" b="1" dirty="0" smtClean="0">
                <a:solidFill>
                  <a:srgbClr val="2B2E34"/>
                </a:solidFill>
                <a:latin typeface="FreeSans"/>
              </a:rPr>
              <a:t>CONSEGUENZE PROCESSUALI:</a:t>
            </a:r>
          </a:p>
          <a:p>
            <a:pPr marL="0" indent="0" algn="just">
              <a:buNone/>
            </a:pPr>
            <a:r>
              <a:rPr lang="it-IT" sz="1600" dirty="0" smtClean="0">
                <a:solidFill>
                  <a:srgbClr val="2B2E34"/>
                </a:solidFill>
                <a:latin typeface="FreeSans"/>
              </a:rPr>
              <a:t>La </a:t>
            </a:r>
            <a:r>
              <a:rPr lang="it-IT" sz="1600" dirty="0">
                <a:solidFill>
                  <a:srgbClr val="2B2E34"/>
                </a:solidFill>
                <a:latin typeface="FreeSans"/>
              </a:rPr>
              <a:t>questione rileva a livello processuale sotto diversi profili. </a:t>
            </a:r>
            <a:endParaRPr lang="it-IT" sz="1600" dirty="0" smtClean="0">
              <a:solidFill>
                <a:srgbClr val="2B2E34"/>
              </a:solidFill>
              <a:latin typeface="FreeSans"/>
            </a:endParaRPr>
          </a:p>
          <a:p>
            <a:pPr marL="0" indent="0" algn="just">
              <a:buNone/>
            </a:pPr>
            <a:r>
              <a:rPr lang="it-IT" sz="1600" dirty="0" smtClean="0">
                <a:solidFill>
                  <a:srgbClr val="2B2E34"/>
                </a:solidFill>
                <a:latin typeface="FreeSans"/>
              </a:rPr>
              <a:t>Infatti</a:t>
            </a:r>
            <a:r>
              <a:rPr lang="it-IT" sz="1600" dirty="0">
                <a:solidFill>
                  <a:srgbClr val="2B2E34"/>
                </a:solidFill>
                <a:latin typeface="FreeSans"/>
              </a:rPr>
              <a:t>, il predetto </a:t>
            </a:r>
            <a:r>
              <a:rPr lang="it-IT" sz="1600" b="1" dirty="0">
                <a:solidFill>
                  <a:srgbClr val="2B2E34"/>
                </a:solidFill>
                <a:latin typeface="FreeSans"/>
              </a:rPr>
              <a:t>art. 10</a:t>
            </a:r>
            <a:r>
              <a:rPr lang="it-IT" sz="1600" dirty="0">
                <a:solidFill>
                  <a:srgbClr val="2B2E34"/>
                </a:solidFill>
                <a:latin typeface="FreeSans"/>
              </a:rPr>
              <a:t>, da un lato, stabilisce </a:t>
            </a:r>
            <a:r>
              <a:rPr lang="it-IT" sz="1600" dirty="0" smtClean="0">
                <a:solidFill>
                  <a:srgbClr val="2B2E34"/>
                </a:solidFill>
                <a:latin typeface="FreeSans"/>
              </a:rPr>
              <a:t>che le </a:t>
            </a:r>
            <a:r>
              <a:rPr lang="it-IT" sz="1600" dirty="0">
                <a:solidFill>
                  <a:srgbClr val="2B2E34"/>
                </a:solidFill>
                <a:latin typeface="FreeSans"/>
              </a:rPr>
              <a:t>controversie in questione “sono regolate dal rito del lavoro” (comma 1) e, dall’altro, fissa la </a:t>
            </a:r>
            <a:r>
              <a:rPr lang="it-IT" sz="1600" dirty="0" smtClean="0">
                <a:solidFill>
                  <a:srgbClr val="2B2E34"/>
                </a:solidFill>
                <a:latin typeface="FreeSans"/>
              </a:rPr>
              <a:t>competenza territoriale </a:t>
            </a:r>
            <a:r>
              <a:rPr lang="it-IT" sz="1600" dirty="0">
                <a:solidFill>
                  <a:srgbClr val="2B2E34"/>
                </a:solidFill>
                <a:latin typeface="FreeSans"/>
              </a:rPr>
              <a:t>della A.G. nel “luogo in cui ha la residenza il titolare del trattamento dei dati” (comma 2).</a:t>
            </a:r>
          </a:p>
          <a:p>
            <a:pPr algn="just"/>
            <a:endParaRPr lang="it-IT" sz="1600" dirty="0" smtClean="0">
              <a:solidFill>
                <a:srgbClr val="2B2E34"/>
              </a:solidFill>
              <a:latin typeface="FreeSans"/>
            </a:endParaRPr>
          </a:p>
          <a:p>
            <a:pPr marL="0" indent="0" algn="just">
              <a:buNone/>
            </a:pPr>
            <a:r>
              <a:rPr lang="it-IT" sz="1600" dirty="0" smtClean="0">
                <a:solidFill>
                  <a:srgbClr val="2B2E34"/>
                </a:solidFill>
                <a:latin typeface="FreeSans"/>
              </a:rPr>
              <a:t>Inoltre</a:t>
            </a:r>
            <a:r>
              <a:rPr lang="it-IT" sz="1600" dirty="0">
                <a:solidFill>
                  <a:srgbClr val="2B2E34"/>
                </a:solidFill>
                <a:latin typeface="FreeSans"/>
              </a:rPr>
              <a:t>, sotto il profilo della tutela cautelare e/o d’urgenza, l’art. 10, comma 4, D.L </a:t>
            </a:r>
            <a:r>
              <a:rPr lang="it-IT" sz="1600" dirty="0" err="1">
                <a:solidFill>
                  <a:srgbClr val="2B2E34"/>
                </a:solidFill>
                <a:latin typeface="FreeSans"/>
              </a:rPr>
              <a:t>gs</a:t>
            </a:r>
            <a:r>
              <a:rPr lang="it-IT" sz="1600" dirty="0">
                <a:solidFill>
                  <a:srgbClr val="2B2E34"/>
                </a:solidFill>
                <a:latin typeface="FreeSans"/>
              </a:rPr>
              <a:t>. n. 150/2011 attribuisce </a:t>
            </a:r>
            <a:r>
              <a:rPr lang="it-IT" sz="1600" dirty="0" smtClean="0">
                <a:solidFill>
                  <a:srgbClr val="2B2E34"/>
                </a:solidFill>
                <a:latin typeface="FreeSans"/>
              </a:rPr>
              <a:t>al giudice </a:t>
            </a:r>
            <a:r>
              <a:rPr lang="it-IT" sz="1600" dirty="0">
                <a:solidFill>
                  <a:srgbClr val="2B2E34"/>
                </a:solidFill>
                <a:latin typeface="FreeSans"/>
              </a:rPr>
              <a:t>la possibilità di sospendere “l’efficacia esecutiva del provvedimento impugnato” al ricorrere </a:t>
            </a:r>
            <a:r>
              <a:rPr lang="it-IT" sz="1600" dirty="0" smtClean="0">
                <a:solidFill>
                  <a:srgbClr val="2B2E34"/>
                </a:solidFill>
                <a:latin typeface="FreeSans"/>
              </a:rPr>
              <a:t>delle condizioni </a:t>
            </a:r>
            <a:r>
              <a:rPr lang="it-IT" sz="1600" dirty="0">
                <a:solidFill>
                  <a:srgbClr val="2B2E34"/>
                </a:solidFill>
                <a:latin typeface="FreeSans"/>
              </a:rPr>
              <a:t>descritte </a:t>
            </a:r>
            <a:r>
              <a:rPr lang="it-IT" sz="1600" dirty="0">
                <a:latin typeface="FreeSans"/>
              </a:rPr>
              <a:t>all’art. </a:t>
            </a:r>
            <a:r>
              <a:rPr lang="it-IT" sz="1600" b="1" dirty="0">
                <a:latin typeface="FreeSans"/>
              </a:rPr>
              <a:t>5, comma 1</a:t>
            </a:r>
            <a:r>
              <a:rPr lang="it-IT" sz="1600" dirty="0">
                <a:solidFill>
                  <a:srgbClr val="2B2E34"/>
                </a:solidFill>
                <a:latin typeface="FreeSans"/>
              </a:rPr>
              <a:t>, del medesimo Decreto Legislativo, e cioè in caso di “gravi </a:t>
            </a:r>
            <a:r>
              <a:rPr lang="it-IT" sz="1600" dirty="0" smtClean="0">
                <a:solidFill>
                  <a:srgbClr val="2B2E34"/>
                </a:solidFill>
                <a:latin typeface="FreeSans"/>
              </a:rPr>
              <a:t>e circostanziate </a:t>
            </a:r>
            <a:r>
              <a:rPr lang="it-IT" sz="1600" dirty="0">
                <a:solidFill>
                  <a:srgbClr val="2B2E34"/>
                </a:solidFill>
                <a:latin typeface="FreeSans"/>
              </a:rPr>
              <a:t>ragioni”; il medesimo art. 5, al comma 2, prevede poi che la sospensione possa </a:t>
            </a:r>
            <a:r>
              <a:rPr lang="it-IT" sz="1600" dirty="0" smtClean="0">
                <a:solidFill>
                  <a:srgbClr val="2B2E34"/>
                </a:solidFill>
                <a:latin typeface="FreeSans"/>
              </a:rPr>
              <a:t>essere pronunciata </a:t>
            </a:r>
            <a:r>
              <a:rPr lang="it-IT" sz="1600" i="1" dirty="0">
                <a:solidFill>
                  <a:srgbClr val="2B2E34"/>
                </a:solidFill>
                <a:latin typeface="FreeSansOblique"/>
              </a:rPr>
              <a:t>inaudita altera parte </a:t>
            </a:r>
            <a:r>
              <a:rPr lang="it-IT" sz="1600" dirty="0">
                <a:solidFill>
                  <a:srgbClr val="2B2E34"/>
                </a:solidFill>
                <a:latin typeface="FreeSans"/>
              </a:rPr>
              <a:t>“in caso di pericolo imminente di un danno grave e irreparabile”.</a:t>
            </a:r>
            <a:endParaRPr lang="it-IT" sz="1600" b="1" dirty="0" smtClean="0"/>
          </a:p>
          <a:p>
            <a:pPr marL="0" indent="266700" fontAlgn="auto">
              <a:spcAft>
                <a:spcPts val="0"/>
              </a:spcAft>
              <a:buSzPct val="100000"/>
              <a:buNone/>
              <a:defRPr/>
            </a:pPr>
            <a:endParaRPr lang="it-IT" sz="2800" b="1" dirty="0" smtClean="0"/>
          </a:p>
          <a:p>
            <a:pPr marL="0" indent="266700" fontAlgn="auto">
              <a:spcAft>
                <a:spcPts val="0"/>
              </a:spcAft>
              <a:buSzPct val="100000"/>
              <a:buNone/>
              <a:defRPr/>
            </a:pPr>
            <a:endParaRPr lang="it-IT" sz="1800" b="1" dirty="0" smtClean="0"/>
          </a:p>
          <a:p>
            <a:pPr marL="0" indent="266700" fontAlgn="auto">
              <a:spcAft>
                <a:spcPts val="0"/>
              </a:spcAft>
              <a:buNone/>
              <a:defRPr/>
            </a:pPr>
            <a:endParaRPr lang="it-IT" sz="1800" b="1" dirty="0" smtClean="0"/>
          </a:p>
          <a:p>
            <a:pPr marL="0" indent="0" fontAlgn="auto">
              <a:spcAft>
                <a:spcPts val="0"/>
              </a:spcAft>
              <a:buFont typeface="Wingdings 3"/>
              <a:buChar char=""/>
              <a:defRPr/>
            </a:pPr>
            <a:endParaRPr lang="it-IT" sz="2200" b="1"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2243250908"/>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2</a:t>
            </a:fld>
            <a:endParaRPr lang="en-US" dirty="0">
              <a:solidFill>
                <a:srgbClr val="04617B">
                  <a:shade val="90000"/>
                </a:srgbClr>
              </a:solidFill>
            </a:endParaRPr>
          </a:p>
        </p:txBody>
      </p:sp>
      <p:sp>
        <p:nvSpPr>
          <p:cNvPr id="10" name="Titolo 2"/>
          <p:cNvSpPr>
            <a:spLocks noGrp="1"/>
          </p:cNvSpPr>
          <p:nvPr>
            <p:ph type="title" idx="4294967295"/>
          </p:nvPr>
        </p:nvSpPr>
        <p:spPr>
          <a:xfrm>
            <a:off x="1331640" y="699541"/>
            <a:ext cx="7812360" cy="363687"/>
          </a:xfrm>
        </p:spPr>
        <p:txBody>
          <a:bodyPr>
            <a:normAutofit/>
          </a:bodyPr>
          <a:lstStyle/>
          <a:p>
            <a:pPr algn="ctr"/>
            <a:r>
              <a:rPr lang="it-IT" altLang="it-IT" sz="2000" b="1" dirty="0" smtClean="0">
                <a:solidFill>
                  <a:schemeClr val="tx2"/>
                </a:solidFill>
                <a:effectLst/>
                <a:latin typeface="Calibri" panose="020F0502020204030204" pitchFamily="34" charset="0"/>
              </a:rPr>
              <a:t>CENTRALE DEI RISCHI</a:t>
            </a:r>
            <a:endParaRPr lang="it-IT" altLang="it-IT" sz="2000" b="1" dirty="0">
              <a:solidFill>
                <a:schemeClr val="tx2"/>
              </a:solidFill>
              <a:effectLst/>
              <a:latin typeface="Calibri" panose="020F0502020204030204" pitchFamily="34" charset="0"/>
            </a:endParaRPr>
          </a:p>
        </p:txBody>
      </p:sp>
      <p:grpSp>
        <p:nvGrpSpPr>
          <p:cNvPr id="7" name="Gruppo 6"/>
          <p:cNvGrpSpPr/>
          <p:nvPr/>
        </p:nvGrpSpPr>
        <p:grpSpPr>
          <a:xfrm>
            <a:off x="971600" y="1424715"/>
            <a:ext cx="7272808" cy="3160318"/>
            <a:chOff x="1064741" y="1844825"/>
            <a:chExt cx="7035651" cy="2808311"/>
          </a:xfrm>
        </p:grpSpPr>
        <p:sp>
          <p:nvSpPr>
            <p:cNvPr id="8" name="Document"/>
            <p:cNvSpPr>
              <a:spLocks noEditPoints="1" noChangeArrowheads="1"/>
            </p:cNvSpPr>
            <p:nvPr/>
          </p:nvSpPr>
          <p:spPr bwMode="auto">
            <a:xfrm>
              <a:off x="1691680" y="1844825"/>
              <a:ext cx="6408712" cy="280831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bg1"/>
            </a:solidFill>
            <a:ln w="9525">
              <a:solidFill>
                <a:schemeClr val="accent1">
                  <a:lumMod val="20000"/>
                  <a:lumOff val="80000"/>
                </a:schemeClr>
              </a:solidFill>
              <a:miter lim="800000"/>
              <a:headEnd/>
              <a:tailEnd/>
            </a:ln>
            <a:effectLst>
              <a:outerShdw dist="107763" dir="2700000" algn="ctr" rotWithShape="0">
                <a:schemeClr val="accent1">
                  <a:lumMod val="75000"/>
                </a:schemeClr>
              </a:outerShdw>
            </a:effectLst>
          </p:spPr>
          <p:txBody>
            <a:bodyPr vert="horz" wrap="square" lIns="91440" tIns="45720" rIns="91440" bIns="45720" numCol="1" anchor="t" anchorCtr="0" compatLnSpc="1">
              <a:prstTxWarp prst="textNoShape">
                <a:avLst/>
              </a:prstTxWarp>
            </a:bodyPr>
            <a:lstStyle/>
            <a:p>
              <a:endParaRPr lang="it-IT">
                <a:solidFill>
                  <a:prstClr val="black"/>
                </a:solidFill>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741" y="1906199"/>
              <a:ext cx="975239" cy="857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11" name="Rectangle 3"/>
          <p:cNvSpPr txBox="1">
            <a:spLocks noChangeArrowheads="1"/>
          </p:cNvSpPr>
          <p:nvPr/>
        </p:nvSpPr>
        <p:spPr>
          <a:xfrm>
            <a:off x="2499674" y="1741216"/>
            <a:ext cx="5672726" cy="2270694"/>
          </a:xfrm>
          <a:prstGeom prst="rect">
            <a:avLst/>
          </a:prstGeom>
        </p:spPr>
        <p:style>
          <a:lnRef idx="1">
            <a:schemeClr val="accent3"/>
          </a:lnRef>
          <a:fillRef idx="3">
            <a:schemeClr val="accent3"/>
          </a:fillRef>
          <a:effectRef idx="2">
            <a:schemeClr val="accent3"/>
          </a:effectRef>
          <a:fontRef idx="minor">
            <a:schemeClr val="lt1"/>
          </a:fontRef>
        </p:style>
        <p:txBody>
          <a:bodyPr>
            <a:normAutofit lnSpcReduction="1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296" indent="0" algn="just">
              <a:buClr>
                <a:srgbClr val="0F6FC6"/>
              </a:buClr>
              <a:buFont typeface="Wingdings 2"/>
              <a:buNone/>
            </a:pPr>
            <a:r>
              <a:rPr lang="it-IT" sz="1200" b="1" dirty="0" smtClean="0">
                <a:solidFill>
                  <a:srgbClr val="000000"/>
                </a:solidFill>
                <a:latin typeface="Oxygen-Regular"/>
              </a:rPr>
              <a:t>NORMATIVA: 15</a:t>
            </a:r>
            <a:r>
              <a:rPr lang="it-IT" sz="1200" b="1" dirty="0">
                <a:solidFill>
                  <a:srgbClr val="000000"/>
                </a:solidFill>
                <a:latin typeface="Oxygen-Regular"/>
              </a:rPr>
              <a:t>° aggiornamento del giugno </a:t>
            </a:r>
            <a:r>
              <a:rPr lang="it-IT" sz="1200" b="1" dirty="0" smtClean="0">
                <a:solidFill>
                  <a:srgbClr val="000000"/>
                </a:solidFill>
                <a:latin typeface="Oxygen-Regular"/>
              </a:rPr>
              <a:t>2016 della </a:t>
            </a:r>
            <a:r>
              <a:rPr lang="it-IT" sz="1200" b="1" dirty="0">
                <a:solidFill>
                  <a:srgbClr val="000000"/>
                </a:solidFill>
                <a:latin typeface="Oxygen-Regular"/>
              </a:rPr>
              <a:t>Circolare Banca d’Italia n. 139 dell’11 febbraio 1991 sulla “Centrale dei rischi. Istruzioni per gli intermediari creditizi”.</a:t>
            </a:r>
          </a:p>
          <a:p>
            <a:pPr marL="82296" indent="0" algn="just">
              <a:buClr>
                <a:srgbClr val="0F6FC6"/>
              </a:buClr>
              <a:buFont typeface="Wingdings 2"/>
              <a:buNone/>
            </a:pPr>
            <a:r>
              <a:rPr lang="it-IT" sz="1000" dirty="0" smtClean="0">
                <a:solidFill>
                  <a:srgbClr val="000000"/>
                </a:solidFill>
                <a:latin typeface="Oxygen-Regular"/>
              </a:rPr>
              <a:t>Con tale aggiornamento </a:t>
            </a:r>
            <a:r>
              <a:rPr lang="it-IT" sz="1000" dirty="0">
                <a:solidFill>
                  <a:srgbClr val="000000"/>
                </a:solidFill>
                <a:latin typeface="Oxygen-Regular"/>
              </a:rPr>
              <a:t>viene realizzato un intervento di semplificazione delle fonti normative che regolano il funzionamento della Centrale dei rischi ed è operata una parziale riorganizzazione della struttura della Circolare</a:t>
            </a:r>
            <a:r>
              <a:rPr lang="it-IT" sz="1000" dirty="0" smtClean="0">
                <a:solidFill>
                  <a:srgbClr val="000000"/>
                </a:solidFill>
                <a:latin typeface="Oxygen-Regular"/>
              </a:rPr>
              <a:t>. </a:t>
            </a:r>
            <a:r>
              <a:rPr lang="it-IT" sz="1000" dirty="0">
                <a:solidFill>
                  <a:srgbClr val="000000"/>
                </a:solidFill>
                <a:latin typeface="Oxygen-Regular"/>
              </a:rPr>
              <a:t>Nella disciplina sono pertanto confluite le disposizioni del Provvedimento della Banca d’Italia del 3 aprile 2015 - “Intermediari finanziari tenuti alla partecipazione al servizio di centralizzazione dei rischi gestito dalla Banca d’Italia”, che viene conseguentemente abrogato.</a:t>
            </a:r>
          </a:p>
          <a:p>
            <a:pPr marL="82296" indent="0" algn="just">
              <a:buClr>
                <a:srgbClr val="0F6FC6"/>
              </a:buClr>
              <a:buFont typeface="Wingdings 2"/>
              <a:buNone/>
            </a:pPr>
            <a:r>
              <a:rPr lang="it-IT" sz="1000" dirty="0">
                <a:solidFill>
                  <a:srgbClr val="000000"/>
                </a:solidFill>
                <a:latin typeface="Oxygen-Regular"/>
              </a:rPr>
              <a:t>Vengono inoltre inserite nella Circolare le istruzioni per la segnalazione mensile e inframensile dei crediti passati a perdita e delle operazioni di cessione tra intermediari e fornite alcune precisazioni, in materia, tra l’altro, di </a:t>
            </a:r>
            <a:r>
              <a:rPr lang="it-IT" sz="1000" dirty="0" err="1">
                <a:solidFill>
                  <a:srgbClr val="000000"/>
                </a:solidFill>
                <a:latin typeface="Oxygen-Regular"/>
              </a:rPr>
              <a:t>maturity</a:t>
            </a:r>
            <a:r>
              <a:rPr lang="it-IT" sz="1000" dirty="0">
                <a:solidFill>
                  <a:srgbClr val="000000"/>
                </a:solidFill>
                <a:latin typeface="Oxygen-Regular"/>
              </a:rPr>
              <a:t> factoring, operazioni di apertura di credito documentario all’importazione e crediti contestati e comunicazione preventiva destinata al cliente consumatore.</a:t>
            </a:r>
          </a:p>
          <a:p>
            <a:pPr marL="82296" indent="0" algn="just">
              <a:buClr>
                <a:srgbClr val="0F6FC6"/>
              </a:buClr>
              <a:buFont typeface="Wingdings 2"/>
              <a:buNone/>
            </a:pPr>
            <a:endParaRPr lang="it-IT" sz="1000" dirty="0">
              <a:solidFill>
                <a:srgbClr val="000000"/>
              </a:solidFill>
              <a:latin typeface="Oxygen-Regular"/>
            </a:endParaRPr>
          </a:p>
          <a:p>
            <a:pPr marL="265112" indent="0" algn="just">
              <a:lnSpc>
                <a:spcPct val="90000"/>
              </a:lnSpc>
              <a:buClr>
                <a:srgbClr val="0BD0D9">
                  <a:lumMod val="75000"/>
                </a:srgbClr>
              </a:buClr>
              <a:buFont typeface="Wingdings 2"/>
              <a:buNone/>
              <a:tabLst>
                <a:tab pos="542925" algn="l"/>
              </a:tabLst>
            </a:pPr>
            <a:endParaRPr lang="it-IT" altLang="it-IT" sz="1200" dirty="0" smtClean="0">
              <a:solidFill>
                <a:prstClr val="black"/>
              </a:solidFill>
              <a:latin typeface="Calibri" panose="020F0502020204030204" pitchFamily="34" charset="0"/>
            </a:endParaRPr>
          </a:p>
          <a:p>
            <a:pPr marL="609600" indent="-344488" algn="just">
              <a:lnSpc>
                <a:spcPct val="90000"/>
              </a:lnSpc>
              <a:buClr>
                <a:srgbClr val="0BD0D9">
                  <a:lumMod val="75000"/>
                </a:srgbClr>
              </a:buClr>
              <a:buFontTx/>
              <a:buAutoNum type="arabicPeriod"/>
              <a:tabLst>
                <a:tab pos="542925" algn="l"/>
              </a:tabLst>
            </a:pPr>
            <a:endParaRPr lang="it-IT" altLang="it-IT"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1016900896"/>
      </p:ext>
    </p:extLst>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90872" y="411510"/>
            <a:ext cx="8229600" cy="504056"/>
          </a:xfrm>
        </p:spPr>
        <p:txBody>
          <a:bodyPr>
            <a:normAutofit/>
          </a:bodyPr>
          <a:lstStyle/>
          <a:p>
            <a:pPr algn="ctr" fontAlgn="auto">
              <a:spcAft>
                <a:spcPts val="0"/>
              </a:spcAft>
              <a:defRPr/>
            </a:pPr>
            <a:r>
              <a:rPr lang="it-IT" sz="2000" dirty="0" smtClean="0">
                <a:solidFill>
                  <a:schemeClr val="bg2">
                    <a:lumMod val="50000"/>
                  </a:schemeClr>
                </a:solidFill>
              </a:rPr>
              <a:t>I DUE ORIENTAMENTI DELLA GIURISPRUDENZA:</a:t>
            </a:r>
          </a:p>
        </p:txBody>
      </p:sp>
      <p:sp>
        <p:nvSpPr>
          <p:cNvPr id="5123" name="Rectangle 3"/>
          <p:cNvSpPr>
            <a:spLocks noGrp="1" noChangeArrowheads="1"/>
          </p:cNvSpPr>
          <p:nvPr>
            <p:ph idx="1"/>
          </p:nvPr>
        </p:nvSpPr>
        <p:spPr>
          <a:xfrm>
            <a:off x="395536" y="1059582"/>
            <a:ext cx="7705551" cy="3240358"/>
          </a:xfrm>
        </p:spPr>
        <p:txBody>
          <a:bodyPr>
            <a:normAutofit fontScale="70000" lnSpcReduction="20000"/>
          </a:bodyPr>
          <a:lstStyle/>
          <a:p>
            <a:pPr algn="just"/>
            <a:r>
              <a:rPr lang="it-IT" sz="1800" b="1" u="sng" dirty="0" smtClean="0"/>
              <a:t>1</a:t>
            </a:r>
            <a:r>
              <a:rPr lang="it-IT" sz="1800" b="1" u="sng" dirty="0"/>
              <a:t>. </a:t>
            </a:r>
            <a:r>
              <a:rPr lang="it-IT" sz="1800" b="1" u="sng" dirty="0" smtClean="0"/>
              <a:t>Un </a:t>
            </a:r>
            <a:r>
              <a:rPr lang="it-IT" sz="1800" b="1" u="sng" dirty="0"/>
              <a:t>primo orientamento, minoritario</a:t>
            </a:r>
            <a:r>
              <a:rPr lang="it-IT" sz="1800" dirty="0"/>
              <a:t>, ritiene applicabile alle controversie in materia di illegittima segnalazione </a:t>
            </a:r>
            <a:r>
              <a:rPr lang="it-IT" sz="1800" dirty="0" smtClean="0"/>
              <a:t>alla Centrale </a:t>
            </a:r>
            <a:r>
              <a:rPr lang="it-IT" sz="1800" dirty="0"/>
              <a:t>Rischi quanto disposto dall’art. 152, Cod. </a:t>
            </a:r>
            <a:r>
              <a:rPr lang="it-IT" sz="1800" dirty="0" smtClean="0"/>
              <a:t>Privacy. Di </a:t>
            </a:r>
            <a:r>
              <a:rPr lang="it-IT" sz="1800" dirty="0"/>
              <a:t>conseguenza, tali controversie dovrebbero essere incardinate, in via esclusiva, presso il Tribunale nel </a:t>
            </a:r>
            <a:r>
              <a:rPr lang="it-IT" sz="1800" dirty="0" smtClean="0"/>
              <a:t>cui circondario </a:t>
            </a:r>
            <a:r>
              <a:rPr lang="it-IT" sz="1800" dirty="0"/>
              <a:t>ha sede il titolare del trattamento, e cioè nel luogo ove ha sede la banca intermediaria</a:t>
            </a:r>
            <a:r>
              <a:rPr lang="it-IT" sz="1800" dirty="0" smtClean="0"/>
              <a:t>. Esse </a:t>
            </a:r>
            <a:r>
              <a:rPr lang="it-IT" sz="1800" dirty="0"/>
              <a:t>dovrebbero essere poi trattate con il rito del lavoro, e quindi introdotte con ricorso, anziché con atto </a:t>
            </a:r>
            <a:r>
              <a:rPr lang="it-IT" sz="1800" dirty="0" smtClean="0"/>
              <a:t>di citazione. Inoltre</a:t>
            </a:r>
            <a:r>
              <a:rPr lang="it-IT" sz="1800" dirty="0"/>
              <a:t>, l’art. 10, comma 4, D. </a:t>
            </a:r>
            <a:r>
              <a:rPr lang="it-IT" sz="1800" dirty="0" err="1"/>
              <a:t>Lgs</a:t>
            </a:r>
            <a:r>
              <a:rPr lang="it-IT" sz="1800" dirty="0"/>
              <a:t>. n. 150/2011 (il quale rinvia all’art. 5 del Codice medesimo), </a:t>
            </a:r>
            <a:r>
              <a:rPr lang="it-IT" sz="1800" dirty="0" smtClean="0"/>
              <a:t>offrirebbe </a:t>
            </a:r>
            <a:r>
              <a:rPr lang="it-IT" sz="1800" dirty="0"/>
              <a:t>al preteso danneggiato una tutela cautelare tipica, la quale escluderebbe quindi l’ammissibilità, </a:t>
            </a:r>
            <a:r>
              <a:rPr lang="it-IT" sz="1800" dirty="0" smtClean="0"/>
              <a:t>per difetto </a:t>
            </a:r>
            <a:r>
              <a:rPr lang="it-IT" sz="1800" dirty="0"/>
              <a:t>del requisito della residualità, della domanda volta a ottenere l’inibizione alla segnalazione o la </a:t>
            </a:r>
            <a:r>
              <a:rPr lang="it-IT" sz="1800" dirty="0" smtClean="0"/>
              <a:t>sua cancellazione </a:t>
            </a:r>
            <a:r>
              <a:rPr lang="it-IT" sz="1800" dirty="0"/>
              <a:t>o rettifica, che sia proposta con l’azione di cui all’art. 700 </a:t>
            </a:r>
            <a:r>
              <a:rPr lang="it-IT" sz="1800" dirty="0" err="1"/>
              <a:t>c.p.c</a:t>
            </a:r>
            <a:r>
              <a:rPr lang="it-IT" sz="1800" dirty="0" err="1" smtClean="0"/>
              <a:t>.</a:t>
            </a:r>
            <a:r>
              <a:rPr lang="it-IT" sz="1800" dirty="0" smtClean="0"/>
              <a:t> [</a:t>
            </a:r>
            <a:r>
              <a:rPr lang="it-IT" sz="1800" dirty="0" err="1" smtClean="0">
                <a:solidFill>
                  <a:srgbClr val="2B2E34"/>
                </a:solidFill>
              </a:rPr>
              <a:t>Trib</a:t>
            </a:r>
            <a:r>
              <a:rPr lang="it-IT" sz="1800" dirty="0">
                <a:solidFill>
                  <a:srgbClr val="2B2E34"/>
                </a:solidFill>
              </a:rPr>
              <a:t>. di Catanzaro il 9 maggio 2014 (</a:t>
            </a:r>
            <a:r>
              <a:rPr lang="it-IT" sz="1800" dirty="0" err="1">
                <a:solidFill>
                  <a:srgbClr val="2B2E34"/>
                </a:solidFill>
              </a:rPr>
              <a:t>ord</a:t>
            </a:r>
            <a:r>
              <a:rPr lang="it-IT" sz="1800" dirty="0">
                <a:solidFill>
                  <a:srgbClr val="2B2E34"/>
                </a:solidFill>
              </a:rPr>
              <a:t>.), quella del </a:t>
            </a:r>
            <a:r>
              <a:rPr lang="it-IT" sz="1800" dirty="0" err="1">
                <a:solidFill>
                  <a:srgbClr val="2B2E34"/>
                </a:solidFill>
              </a:rPr>
              <a:t>Trib</a:t>
            </a:r>
            <a:r>
              <a:rPr lang="it-IT" sz="1800" dirty="0">
                <a:solidFill>
                  <a:srgbClr val="2B2E34"/>
                </a:solidFill>
              </a:rPr>
              <a:t>. di Napoli del 2 luglio </a:t>
            </a:r>
            <a:r>
              <a:rPr lang="it-IT" sz="1800" dirty="0" smtClean="0">
                <a:solidFill>
                  <a:srgbClr val="2B2E34"/>
                </a:solidFill>
              </a:rPr>
              <a:t>2013 (</a:t>
            </a:r>
            <a:r>
              <a:rPr lang="it-IT" sz="1800" dirty="0" err="1" smtClean="0">
                <a:solidFill>
                  <a:srgbClr val="2B2E34"/>
                </a:solidFill>
              </a:rPr>
              <a:t>ord</a:t>
            </a:r>
            <a:r>
              <a:rPr lang="it-IT" sz="1800" dirty="0">
                <a:solidFill>
                  <a:srgbClr val="2B2E34"/>
                </a:solidFill>
              </a:rPr>
              <a:t>.), quella </a:t>
            </a:r>
            <a:r>
              <a:rPr lang="it-IT" sz="1800" dirty="0"/>
              <a:t>del </a:t>
            </a:r>
            <a:r>
              <a:rPr lang="it-IT" sz="1800" dirty="0" err="1"/>
              <a:t>Trib</a:t>
            </a:r>
            <a:r>
              <a:rPr lang="it-IT" sz="1800" dirty="0"/>
              <a:t>. di Verona del 30 ottobre 2012 (</a:t>
            </a:r>
            <a:r>
              <a:rPr lang="it-IT" sz="1800" dirty="0" err="1"/>
              <a:t>ord</a:t>
            </a:r>
            <a:r>
              <a:rPr lang="it-IT" sz="1800" dirty="0" smtClean="0"/>
              <a:t>.)]</a:t>
            </a:r>
          </a:p>
          <a:p>
            <a:pPr marL="0" indent="0" algn="just">
              <a:buNone/>
            </a:pPr>
            <a:endParaRPr lang="it-IT" sz="1800" dirty="0" smtClean="0"/>
          </a:p>
          <a:p>
            <a:r>
              <a:rPr lang="it-IT" sz="1800" b="1" u="sng" dirty="0" smtClean="0"/>
              <a:t>2. Un secondo orientamento, maggioritario</a:t>
            </a:r>
            <a:r>
              <a:rPr lang="it-IT" sz="1800" b="1" dirty="0" smtClean="0"/>
              <a:t>, </a:t>
            </a:r>
            <a:r>
              <a:rPr lang="it-IT" sz="1800" dirty="0" smtClean="0">
                <a:solidFill>
                  <a:srgbClr val="2B2E34"/>
                </a:solidFill>
              </a:rPr>
              <a:t>viceversa</a:t>
            </a:r>
            <a:r>
              <a:rPr lang="it-IT" sz="1800" dirty="0">
                <a:solidFill>
                  <a:srgbClr val="2B2E34"/>
                </a:solidFill>
              </a:rPr>
              <a:t>, ritiene ammissibile la domanda spiegata con il rito e </a:t>
            </a:r>
            <a:r>
              <a:rPr lang="it-IT" sz="1800" dirty="0" smtClean="0">
                <a:solidFill>
                  <a:srgbClr val="2B2E34"/>
                </a:solidFill>
              </a:rPr>
              <a:t>la competenza </a:t>
            </a:r>
            <a:r>
              <a:rPr lang="it-IT" sz="1800" dirty="0">
                <a:solidFill>
                  <a:srgbClr val="2B2E34"/>
                </a:solidFill>
              </a:rPr>
              <a:t>territoriale stabilite dalle norme generali e ritiene altresì ammissibile il ricorso </a:t>
            </a:r>
            <a:r>
              <a:rPr lang="it-IT" sz="1800" i="1" dirty="0">
                <a:solidFill>
                  <a:srgbClr val="2B2E34"/>
                </a:solidFill>
              </a:rPr>
              <a:t>ex </a:t>
            </a:r>
            <a:r>
              <a:rPr lang="it-IT" sz="1800" dirty="0">
                <a:solidFill>
                  <a:srgbClr val="2B2E34"/>
                </a:solidFill>
              </a:rPr>
              <a:t>art. 700 </a:t>
            </a:r>
            <a:r>
              <a:rPr lang="it-IT" sz="1800" dirty="0" err="1">
                <a:solidFill>
                  <a:srgbClr val="2B2E34"/>
                </a:solidFill>
              </a:rPr>
              <a:t>c.p.c.</a:t>
            </a:r>
            <a:r>
              <a:rPr lang="it-IT" sz="1800" dirty="0">
                <a:solidFill>
                  <a:srgbClr val="2B2E34"/>
                </a:solidFill>
              </a:rPr>
              <a:t>, </a:t>
            </a:r>
            <a:r>
              <a:rPr lang="it-IT" sz="1800" dirty="0" smtClean="0">
                <a:solidFill>
                  <a:srgbClr val="2B2E34"/>
                </a:solidFill>
              </a:rPr>
              <a:t>in quanto </a:t>
            </a:r>
            <a:r>
              <a:rPr lang="it-IT" sz="1800" dirty="0">
                <a:solidFill>
                  <a:srgbClr val="2B2E34"/>
                </a:solidFill>
              </a:rPr>
              <a:t>strumento di tutela effettivamente residuale, stante l’inapplicabilità nel caso di specie di quanto disposto in materia cautelare dall’art. 5 D. </a:t>
            </a:r>
            <a:r>
              <a:rPr lang="it-IT" sz="1800" dirty="0" err="1">
                <a:solidFill>
                  <a:srgbClr val="2B2E34"/>
                </a:solidFill>
              </a:rPr>
              <a:t>Lgs</a:t>
            </a:r>
            <a:r>
              <a:rPr lang="it-IT" sz="1800" dirty="0">
                <a:solidFill>
                  <a:srgbClr val="2B2E34"/>
                </a:solidFill>
              </a:rPr>
              <a:t>. n. 150/2011. [</a:t>
            </a:r>
            <a:r>
              <a:rPr lang="it-IT" sz="1800" dirty="0" err="1">
                <a:solidFill>
                  <a:srgbClr val="2B2E34"/>
                </a:solidFill>
              </a:rPr>
              <a:t>Trib</a:t>
            </a:r>
            <a:r>
              <a:rPr lang="it-IT" sz="1800" dirty="0">
                <a:solidFill>
                  <a:srgbClr val="2B2E34"/>
                </a:solidFill>
              </a:rPr>
              <a:t>. Milano, 12</a:t>
            </a:r>
          </a:p>
          <a:p>
            <a:r>
              <a:rPr lang="it-IT" sz="1800" dirty="0">
                <a:solidFill>
                  <a:srgbClr val="2B2E34"/>
                </a:solidFill>
              </a:rPr>
              <a:t>marzo 2015; </a:t>
            </a:r>
            <a:r>
              <a:rPr lang="it-IT" sz="1800" dirty="0" err="1">
                <a:solidFill>
                  <a:srgbClr val="2B2E34"/>
                </a:solidFill>
              </a:rPr>
              <a:t>Trib</a:t>
            </a:r>
            <a:r>
              <a:rPr lang="it-IT" sz="1800" dirty="0">
                <a:solidFill>
                  <a:srgbClr val="2B2E34"/>
                </a:solidFill>
              </a:rPr>
              <a:t>. Asti, 2 febbraio 2015, </a:t>
            </a:r>
            <a:r>
              <a:rPr lang="it-IT" sz="1800" dirty="0" err="1">
                <a:solidFill>
                  <a:srgbClr val="2B2E34"/>
                </a:solidFill>
              </a:rPr>
              <a:t>ord</a:t>
            </a:r>
            <a:r>
              <a:rPr lang="it-IT" sz="1800" dirty="0">
                <a:solidFill>
                  <a:srgbClr val="2B2E34"/>
                </a:solidFill>
              </a:rPr>
              <a:t>.; </a:t>
            </a:r>
            <a:r>
              <a:rPr lang="it-IT" sz="1800" dirty="0" err="1">
                <a:solidFill>
                  <a:srgbClr val="2B2E34"/>
                </a:solidFill>
              </a:rPr>
              <a:t>Trib</a:t>
            </a:r>
            <a:r>
              <a:rPr lang="it-IT" sz="1800" dirty="0">
                <a:solidFill>
                  <a:srgbClr val="2B2E34"/>
                </a:solidFill>
              </a:rPr>
              <a:t>. Milano, Sez. VI, 15 ottobre 2014, </a:t>
            </a:r>
            <a:r>
              <a:rPr lang="it-IT" sz="1800" dirty="0" err="1">
                <a:solidFill>
                  <a:srgbClr val="2B2E34"/>
                </a:solidFill>
              </a:rPr>
              <a:t>ord</a:t>
            </a:r>
            <a:r>
              <a:rPr lang="it-IT" sz="1800" dirty="0">
                <a:solidFill>
                  <a:srgbClr val="2B2E34"/>
                </a:solidFill>
              </a:rPr>
              <a:t>.; </a:t>
            </a:r>
            <a:r>
              <a:rPr lang="it-IT" sz="1800" dirty="0" err="1">
                <a:solidFill>
                  <a:srgbClr val="2B2E34"/>
                </a:solidFill>
              </a:rPr>
              <a:t>Trib</a:t>
            </a:r>
            <a:r>
              <a:rPr lang="it-IT" sz="1800" dirty="0">
                <a:solidFill>
                  <a:srgbClr val="2B2E34"/>
                </a:solidFill>
              </a:rPr>
              <a:t>. Mantova, Sez. II</a:t>
            </a:r>
            <a:r>
              <a:rPr lang="it-IT" sz="1800" dirty="0" smtClean="0">
                <a:solidFill>
                  <a:srgbClr val="2B2E34"/>
                </a:solidFill>
              </a:rPr>
              <a:t>, 1 </a:t>
            </a:r>
            <a:r>
              <a:rPr lang="it-IT" sz="1800" dirty="0">
                <a:solidFill>
                  <a:srgbClr val="2B2E34"/>
                </a:solidFill>
              </a:rPr>
              <a:t>ottobre 14, </a:t>
            </a:r>
            <a:r>
              <a:rPr lang="it-IT" sz="1800" dirty="0" err="1">
                <a:solidFill>
                  <a:srgbClr val="2B2E34"/>
                </a:solidFill>
              </a:rPr>
              <a:t>ord</a:t>
            </a:r>
            <a:r>
              <a:rPr lang="it-IT" sz="1800" dirty="0">
                <a:solidFill>
                  <a:srgbClr val="2B2E34"/>
                </a:solidFill>
              </a:rPr>
              <a:t>.; </a:t>
            </a:r>
            <a:r>
              <a:rPr lang="it-IT" sz="1800" dirty="0" err="1">
                <a:solidFill>
                  <a:srgbClr val="2B2E34"/>
                </a:solidFill>
              </a:rPr>
              <a:t>Trib</a:t>
            </a:r>
            <a:r>
              <a:rPr lang="it-IT" sz="1800" dirty="0">
                <a:solidFill>
                  <a:srgbClr val="2B2E34"/>
                </a:solidFill>
              </a:rPr>
              <a:t>. Como, 24 settembre 2014, </a:t>
            </a:r>
            <a:r>
              <a:rPr lang="it-IT" sz="1800" dirty="0" err="1" smtClean="0">
                <a:solidFill>
                  <a:srgbClr val="2B2E34"/>
                </a:solidFill>
              </a:rPr>
              <a:t>ord</a:t>
            </a:r>
            <a:r>
              <a:rPr lang="it-IT" sz="1800" dirty="0" smtClean="0">
                <a:solidFill>
                  <a:srgbClr val="2B2E34"/>
                </a:solidFill>
              </a:rPr>
              <a:t>.]</a:t>
            </a:r>
            <a:endParaRPr lang="it-IT" sz="1800" dirty="0"/>
          </a:p>
          <a:p>
            <a:pPr algn="just"/>
            <a:endParaRPr lang="it-IT" sz="1800" dirty="0"/>
          </a:p>
          <a:p>
            <a:pPr marL="0" indent="0" algn="just">
              <a:buNone/>
            </a:pPr>
            <a:endParaRPr lang="it-IT" sz="1800" dirty="0" smtClean="0"/>
          </a:p>
          <a:p>
            <a:pPr marL="0" indent="0" algn="just">
              <a:buNone/>
            </a:pPr>
            <a:endParaRPr lang="it-IT" sz="1800" dirty="0"/>
          </a:p>
          <a:p>
            <a:pPr marL="0" indent="0" algn="just">
              <a:buNone/>
            </a:pPr>
            <a:endParaRPr lang="it-IT" sz="1800" dirty="0" smtClean="0"/>
          </a:p>
          <a:p>
            <a:pPr marL="0" indent="0" algn="just">
              <a:buNone/>
            </a:pPr>
            <a:endParaRPr lang="it-IT" sz="1800" dirty="0"/>
          </a:p>
          <a:p>
            <a:pPr marL="0" indent="0" algn="just">
              <a:buNone/>
            </a:pPr>
            <a:endParaRPr lang="it-IT" sz="1800"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1977007947"/>
      </p:ext>
    </p:extLst>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39552" y="411510"/>
            <a:ext cx="7488832" cy="504056"/>
          </a:xfrm>
        </p:spPr>
        <p:style>
          <a:lnRef idx="1">
            <a:schemeClr val="accent3"/>
          </a:lnRef>
          <a:fillRef idx="2">
            <a:schemeClr val="accent3"/>
          </a:fillRef>
          <a:effectRef idx="1">
            <a:schemeClr val="accent3"/>
          </a:effectRef>
          <a:fontRef idx="minor">
            <a:schemeClr val="dk1"/>
          </a:fontRef>
        </p:style>
        <p:txBody>
          <a:bodyPr>
            <a:normAutofit/>
          </a:bodyPr>
          <a:lstStyle/>
          <a:p>
            <a:pPr algn="ctr" fontAlgn="auto">
              <a:spcAft>
                <a:spcPts val="0"/>
              </a:spcAft>
              <a:defRPr/>
            </a:pPr>
            <a:r>
              <a:rPr lang="it-IT" sz="2000" b="1" dirty="0" smtClean="0">
                <a:solidFill>
                  <a:schemeClr val="tx1"/>
                </a:solidFill>
              </a:rPr>
              <a:t>Quanto al primo orientamento</a:t>
            </a:r>
            <a:r>
              <a:rPr lang="it-IT" sz="2000" dirty="0" smtClean="0">
                <a:solidFill>
                  <a:schemeClr val="bg2">
                    <a:lumMod val="50000"/>
                  </a:schemeClr>
                </a:solidFill>
              </a:rPr>
              <a:t>:</a:t>
            </a:r>
          </a:p>
        </p:txBody>
      </p:sp>
      <p:sp>
        <p:nvSpPr>
          <p:cNvPr id="5123" name="Rectangle 3"/>
          <p:cNvSpPr>
            <a:spLocks noGrp="1" noChangeArrowheads="1"/>
          </p:cNvSpPr>
          <p:nvPr>
            <p:ph idx="1"/>
          </p:nvPr>
        </p:nvSpPr>
        <p:spPr>
          <a:xfrm>
            <a:off x="395536" y="1059582"/>
            <a:ext cx="7705551" cy="3240358"/>
          </a:xfrm>
        </p:spPr>
        <p:txBody>
          <a:bodyPr>
            <a:normAutofit fontScale="47500" lnSpcReduction="20000"/>
          </a:bodyPr>
          <a:lstStyle/>
          <a:p>
            <a:pPr marL="0" indent="0" algn="just">
              <a:buNone/>
            </a:pPr>
            <a:r>
              <a:rPr lang="it-IT" sz="2900" dirty="0"/>
              <a:t>Le pronunce in esame evidenziano in particolare come l’intermediario segnalante debba definirsi ‘titolare’ </a:t>
            </a:r>
            <a:r>
              <a:rPr lang="it-IT" sz="2900" dirty="0" smtClean="0"/>
              <a:t>del trattamento </a:t>
            </a:r>
            <a:r>
              <a:rPr lang="it-IT" sz="2900" dirty="0"/>
              <a:t>dei dati personali del segnalato ai sensi dell’art. 4, comma 1, </a:t>
            </a:r>
            <a:r>
              <a:rPr lang="it-IT" sz="2900" dirty="0" err="1"/>
              <a:t>lett</a:t>
            </a:r>
            <a:r>
              <a:rPr lang="it-IT" sz="2900" dirty="0"/>
              <a:t>. f), Codice della </a:t>
            </a:r>
            <a:r>
              <a:rPr lang="it-IT" sz="2900" dirty="0" smtClean="0"/>
              <a:t>Privacy e </a:t>
            </a:r>
            <a:r>
              <a:rPr lang="it-IT" sz="2900" dirty="0"/>
              <a:t>come l’iscrizione del nominativo del debitore presso la Centrale Rischi attenga all’attività di ‘comunicazione</a:t>
            </a:r>
            <a:r>
              <a:rPr lang="it-IT" sz="2900" dirty="0" smtClean="0"/>
              <a:t>’ prevista </a:t>
            </a:r>
            <a:r>
              <a:rPr lang="it-IT" sz="2900" dirty="0"/>
              <a:t>dall’art. 4, comma 1, </a:t>
            </a:r>
            <a:r>
              <a:rPr lang="it-IT" sz="2900" dirty="0" err="1"/>
              <a:t>lett</a:t>
            </a:r>
            <a:r>
              <a:rPr lang="it-IT" sz="2900" dirty="0"/>
              <a:t>. l), Cod. Privacy (cfr., Tribunale di Napoli, 2 luglio 2013, </a:t>
            </a:r>
            <a:r>
              <a:rPr lang="it-IT" sz="2900" dirty="0" err="1"/>
              <a:t>ord</a:t>
            </a:r>
            <a:r>
              <a:rPr lang="it-IT" sz="2900" dirty="0" smtClean="0"/>
              <a:t>.). </a:t>
            </a:r>
          </a:p>
          <a:p>
            <a:pPr marL="0" indent="0" algn="just">
              <a:buNone/>
            </a:pPr>
            <a:endParaRPr lang="it-IT" sz="2900" dirty="0"/>
          </a:p>
          <a:p>
            <a:pPr marL="0" indent="0" algn="just">
              <a:buNone/>
            </a:pPr>
            <a:r>
              <a:rPr lang="it-IT" sz="2900" dirty="0" smtClean="0"/>
              <a:t>Così </a:t>
            </a:r>
            <a:r>
              <a:rPr lang="it-IT" sz="2900" dirty="0"/>
              <a:t>individuata la normativa applicabile in quella speciale di cui all’art. 10 D. </a:t>
            </a:r>
            <a:r>
              <a:rPr lang="it-IT" sz="2900" dirty="0" err="1"/>
              <a:t>Lgs</a:t>
            </a:r>
            <a:r>
              <a:rPr lang="it-IT" sz="2900" dirty="0"/>
              <a:t>. n. 150/2011 (</a:t>
            </a:r>
            <a:r>
              <a:rPr lang="it-IT" sz="2900" dirty="0" smtClean="0"/>
              <a:t>più precisamente </a:t>
            </a:r>
            <a:r>
              <a:rPr lang="it-IT" sz="2900" dirty="0"/>
              <a:t>il rito del lavoro di cui al comma 1 e la competenza territoriale di cui al comma 2), le </a:t>
            </a:r>
            <a:r>
              <a:rPr lang="it-IT" sz="2900" dirty="0" smtClean="0"/>
              <a:t>pronunce richiamate </a:t>
            </a:r>
            <a:r>
              <a:rPr lang="it-IT" sz="2900" dirty="0"/>
              <a:t>osservano come l’ordinamento appronti uno specifico rimedio cautelare e/o d’urgenza al </a:t>
            </a:r>
            <a:r>
              <a:rPr lang="it-IT" sz="2900" dirty="0" smtClean="0"/>
              <a:t>soggetto illegittimamente </a:t>
            </a:r>
            <a:r>
              <a:rPr lang="it-IT" sz="2900" dirty="0"/>
              <a:t>segnalato presso la Centrale Rischi, previsto dal già ricordato art. 5 D. </a:t>
            </a:r>
            <a:r>
              <a:rPr lang="it-IT" sz="2900" dirty="0" err="1"/>
              <a:t>Lgs</a:t>
            </a:r>
            <a:r>
              <a:rPr lang="it-IT" sz="2900" dirty="0"/>
              <a:t>. n. 150/2011</a:t>
            </a:r>
            <a:r>
              <a:rPr lang="it-IT" sz="2900" dirty="0" smtClean="0"/>
              <a:t>.</a:t>
            </a:r>
          </a:p>
          <a:p>
            <a:pPr marL="0" indent="0" algn="just">
              <a:buNone/>
            </a:pPr>
            <a:endParaRPr lang="it-IT" sz="2900" dirty="0"/>
          </a:p>
          <a:p>
            <a:pPr marL="0" indent="0" algn="just">
              <a:buNone/>
            </a:pPr>
            <a:r>
              <a:rPr lang="it-IT" sz="2900" dirty="0"/>
              <a:t>Ne consegue che, ad avviso delle pronunce in esame, sarebbe inammissibile il ricorso ex art. 700 </a:t>
            </a:r>
            <a:r>
              <a:rPr lang="it-IT" sz="2900" dirty="0" err="1"/>
              <a:t>c.p.c</a:t>
            </a:r>
            <a:r>
              <a:rPr lang="it-IT" sz="2900" dirty="0" err="1" smtClean="0"/>
              <a:t>.</a:t>
            </a:r>
            <a:r>
              <a:rPr lang="it-IT" sz="2900" dirty="0" smtClean="0"/>
              <a:t> presentato </a:t>
            </a:r>
            <a:r>
              <a:rPr lang="it-IT" sz="2900" dirty="0"/>
              <a:t>dal soggetto illegittimamente segnalato alla Centrale Rischi, essendo presente nell’ordinamento </a:t>
            </a:r>
            <a:r>
              <a:rPr lang="it-IT" sz="2900" dirty="0" smtClean="0"/>
              <a:t>il rimedio </a:t>
            </a:r>
            <a:r>
              <a:rPr lang="it-IT" sz="2900" dirty="0"/>
              <a:t>cautelare tipico di cui all’art. 5 D. </a:t>
            </a:r>
            <a:r>
              <a:rPr lang="it-IT" sz="2900" dirty="0" err="1"/>
              <a:t>Lgs</a:t>
            </a:r>
            <a:r>
              <a:rPr lang="it-IT" sz="2900" dirty="0"/>
              <a:t>. n. 150/2001.</a:t>
            </a:r>
          </a:p>
          <a:p>
            <a:pPr algn="just"/>
            <a:endParaRPr lang="it-IT" sz="1800" dirty="0"/>
          </a:p>
          <a:p>
            <a:pPr marL="0" indent="0" algn="just">
              <a:buNone/>
            </a:pPr>
            <a:endParaRPr lang="it-IT" sz="1800" dirty="0" smtClean="0"/>
          </a:p>
          <a:p>
            <a:pPr marL="0" indent="0" algn="just">
              <a:buNone/>
            </a:pPr>
            <a:endParaRPr lang="it-IT" sz="1800" dirty="0"/>
          </a:p>
          <a:p>
            <a:pPr marL="0" indent="0" algn="just">
              <a:buNone/>
            </a:pPr>
            <a:endParaRPr lang="it-IT" sz="1800" dirty="0" smtClean="0"/>
          </a:p>
          <a:p>
            <a:pPr marL="0" indent="0" algn="just">
              <a:buNone/>
            </a:pPr>
            <a:endParaRPr lang="it-IT" sz="1800" dirty="0"/>
          </a:p>
          <a:p>
            <a:pPr marL="0" indent="0" algn="just">
              <a:buNone/>
            </a:pPr>
            <a:endParaRPr lang="it-IT" sz="1800"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1665780651"/>
      </p:ext>
    </p:extLst>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39552" y="411510"/>
            <a:ext cx="7488832" cy="504056"/>
          </a:xfrm>
        </p:spPr>
        <p:style>
          <a:lnRef idx="1">
            <a:schemeClr val="accent3"/>
          </a:lnRef>
          <a:fillRef idx="2">
            <a:schemeClr val="accent3"/>
          </a:fillRef>
          <a:effectRef idx="1">
            <a:schemeClr val="accent3"/>
          </a:effectRef>
          <a:fontRef idx="minor">
            <a:schemeClr val="dk1"/>
          </a:fontRef>
        </p:style>
        <p:txBody>
          <a:bodyPr>
            <a:normAutofit/>
          </a:bodyPr>
          <a:lstStyle/>
          <a:p>
            <a:pPr algn="ctr" fontAlgn="auto">
              <a:spcAft>
                <a:spcPts val="0"/>
              </a:spcAft>
              <a:defRPr/>
            </a:pPr>
            <a:r>
              <a:rPr lang="it-IT" sz="2000" b="1" dirty="0" smtClean="0">
                <a:solidFill>
                  <a:schemeClr val="tx1"/>
                </a:solidFill>
              </a:rPr>
              <a:t>Quanto al secondo orientamento</a:t>
            </a:r>
            <a:r>
              <a:rPr lang="it-IT" sz="2000" dirty="0" smtClean="0">
                <a:solidFill>
                  <a:schemeClr val="bg2">
                    <a:lumMod val="50000"/>
                  </a:schemeClr>
                </a:solidFill>
              </a:rPr>
              <a:t>:</a:t>
            </a:r>
          </a:p>
        </p:txBody>
      </p:sp>
      <p:sp>
        <p:nvSpPr>
          <p:cNvPr id="5123" name="Rectangle 3"/>
          <p:cNvSpPr>
            <a:spLocks noGrp="1" noChangeArrowheads="1"/>
          </p:cNvSpPr>
          <p:nvPr>
            <p:ph idx="1"/>
          </p:nvPr>
        </p:nvSpPr>
        <p:spPr>
          <a:xfrm>
            <a:off x="539553" y="1059582"/>
            <a:ext cx="7488832" cy="3240358"/>
          </a:xfrm>
        </p:spPr>
        <p:txBody>
          <a:bodyPr>
            <a:normAutofit fontScale="25000" lnSpcReduction="20000"/>
          </a:bodyPr>
          <a:lstStyle/>
          <a:p>
            <a:pPr marL="0" indent="0" algn="just">
              <a:buNone/>
            </a:pPr>
            <a:r>
              <a:rPr lang="it-IT" sz="4400" dirty="0" smtClean="0">
                <a:solidFill>
                  <a:srgbClr val="2B2E34"/>
                </a:solidFill>
                <a:latin typeface="FreeSans"/>
              </a:rPr>
              <a:t>I giudici hanno osservato, viceversa </a:t>
            </a:r>
            <a:r>
              <a:rPr lang="it-IT" sz="4400" dirty="0">
                <a:solidFill>
                  <a:srgbClr val="2B2E34"/>
                </a:solidFill>
                <a:latin typeface="FreeSans"/>
              </a:rPr>
              <a:t>che, riguardo al rito applicabile, la causa di merito </a:t>
            </a:r>
            <a:r>
              <a:rPr lang="it-IT" sz="4400" dirty="0" smtClean="0">
                <a:solidFill>
                  <a:srgbClr val="2B2E34"/>
                </a:solidFill>
                <a:latin typeface="FreeSans"/>
              </a:rPr>
              <a:t>possa essere </a:t>
            </a:r>
            <a:r>
              <a:rPr lang="it-IT" sz="4400" dirty="0">
                <a:solidFill>
                  <a:srgbClr val="2B2E34"/>
                </a:solidFill>
                <a:latin typeface="FreeSans"/>
              </a:rPr>
              <a:t>svolta con rito ordinario, anziché con il rito speciale di cui all’art. 10 D. </a:t>
            </a:r>
            <a:r>
              <a:rPr lang="it-IT" sz="4400" dirty="0" err="1">
                <a:solidFill>
                  <a:srgbClr val="2B2E34"/>
                </a:solidFill>
                <a:latin typeface="FreeSans"/>
              </a:rPr>
              <a:t>Lgs</a:t>
            </a:r>
            <a:r>
              <a:rPr lang="it-IT" sz="4400" dirty="0">
                <a:solidFill>
                  <a:srgbClr val="2B2E34"/>
                </a:solidFill>
                <a:latin typeface="FreeSans"/>
              </a:rPr>
              <a:t>. n. 150/2011, tutte le volte </a:t>
            </a:r>
            <a:r>
              <a:rPr lang="it-IT" sz="4400" dirty="0" smtClean="0">
                <a:solidFill>
                  <a:srgbClr val="2B2E34"/>
                </a:solidFill>
                <a:latin typeface="FreeSans"/>
              </a:rPr>
              <a:t>in cui </a:t>
            </a:r>
            <a:r>
              <a:rPr lang="it-IT" sz="4400" dirty="0">
                <a:solidFill>
                  <a:srgbClr val="2B2E34"/>
                </a:solidFill>
                <a:latin typeface="FreeSans"/>
              </a:rPr>
              <a:t>“il segnalato, oltre a invocare la responsabilità extracontrattuale dell’intermediario per la lesione del </a:t>
            </a:r>
            <a:r>
              <a:rPr lang="it-IT" sz="4400" dirty="0" smtClean="0">
                <a:solidFill>
                  <a:srgbClr val="2B2E34"/>
                </a:solidFill>
                <a:latin typeface="FreeSans"/>
              </a:rPr>
              <a:t>proprio diritto </a:t>
            </a:r>
            <a:r>
              <a:rPr lang="it-IT" sz="4400" dirty="0">
                <a:solidFill>
                  <a:srgbClr val="2B2E34"/>
                </a:solidFill>
                <a:latin typeface="FreeSans"/>
              </a:rPr>
              <a:t>alla riservatezza a seguito della illegittima/erronea segnalazione in centrale rischi, faccia valere </a:t>
            </a:r>
            <a:r>
              <a:rPr lang="it-IT" sz="4400" dirty="0" smtClean="0">
                <a:solidFill>
                  <a:srgbClr val="2B2E34"/>
                </a:solidFill>
                <a:latin typeface="FreeSans"/>
              </a:rPr>
              <a:t>anche l’inadempimento </a:t>
            </a:r>
            <a:r>
              <a:rPr lang="it-IT" sz="4400" dirty="0">
                <a:solidFill>
                  <a:srgbClr val="2B2E34"/>
                </a:solidFill>
                <a:latin typeface="FreeSans"/>
              </a:rPr>
              <a:t>degli obblighi contrattuali dell’intermediario stesso”, e quindi ”cumuli” le “due azioni” ai </a:t>
            </a:r>
            <a:r>
              <a:rPr lang="it-IT" sz="4400" dirty="0" smtClean="0">
                <a:solidFill>
                  <a:srgbClr val="2B2E34"/>
                </a:solidFill>
                <a:latin typeface="FreeSans"/>
              </a:rPr>
              <a:t>sensi </a:t>
            </a:r>
            <a:r>
              <a:rPr lang="it-IT" sz="4400" dirty="0" smtClean="0">
                <a:latin typeface="FreeSans"/>
              </a:rPr>
              <a:t>dell’art</a:t>
            </a:r>
            <a:r>
              <a:rPr lang="it-IT" sz="4400" dirty="0">
                <a:latin typeface="FreeSans"/>
              </a:rPr>
              <a:t>. </a:t>
            </a:r>
            <a:r>
              <a:rPr lang="it-IT" sz="4400" b="1" dirty="0">
                <a:latin typeface="FreeSans"/>
              </a:rPr>
              <a:t>40, comma 3, </a:t>
            </a:r>
            <a:r>
              <a:rPr lang="it-IT" sz="4400" b="1" dirty="0" err="1">
                <a:latin typeface="FreeSans"/>
              </a:rPr>
              <a:t>c.p.c</a:t>
            </a:r>
            <a:r>
              <a:rPr lang="it-IT" sz="4400" dirty="0" err="1">
                <a:latin typeface="FreeSans"/>
              </a:rPr>
              <a:t>.</a:t>
            </a:r>
            <a:r>
              <a:rPr lang="it-IT" sz="4400" dirty="0">
                <a:latin typeface="FreeSans"/>
              </a:rPr>
              <a:t> (</a:t>
            </a:r>
            <a:r>
              <a:rPr lang="it-IT" sz="4400" dirty="0" err="1">
                <a:latin typeface="FreeSans"/>
              </a:rPr>
              <a:t>Trib</a:t>
            </a:r>
            <a:r>
              <a:rPr lang="it-IT" sz="4400" dirty="0">
                <a:latin typeface="FreeSans"/>
              </a:rPr>
              <a:t>. Verona, 27 maggio 2014, </a:t>
            </a:r>
            <a:r>
              <a:rPr lang="it-IT" sz="4400" dirty="0" err="1">
                <a:latin typeface="FreeSans"/>
              </a:rPr>
              <a:t>ord</a:t>
            </a:r>
            <a:r>
              <a:rPr lang="it-IT" sz="4400" dirty="0" smtClean="0">
                <a:latin typeface="FreeSans"/>
              </a:rPr>
              <a:t>.).  </a:t>
            </a:r>
          </a:p>
          <a:p>
            <a:pPr algn="just"/>
            <a:endParaRPr lang="it-IT" sz="4400" dirty="0">
              <a:latin typeface="FreeSans"/>
            </a:endParaRPr>
          </a:p>
          <a:p>
            <a:pPr marL="0" indent="0" algn="just">
              <a:buNone/>
            </a:pPr>
            <a:r>
              <a:rPr lang="it-IT" sz="4400" dirty="0" smtClean="0">
                <a:latin typeface="FreeSans"/>
              </a:rPr>
              <a:t>L’obbligo </a:t>
            </a:r>
            <a:r>
              <a:rPr lang="it-IT" sz="4400" dirty="0">
                <a:latin typeface="FreeSans"/>
              </a:rPr>
              <a:t>contrattuale oggetto di inadempimento potrebbe anche consistere solo </a:t>
            </a:r>
            <a:r>
              <a:rPr lang="it-IT" sz="4400" dirty="0" smtClean="0">
                <a:latin typeface="FreeSans"/>
              </a:rPr>
              <a:t>nella </a:t>
            </a:r>
            <a:r>
              <a:rPr lang="it-IT" sz="4400" b="1" dirty="0" smtClean="0">
                <a:latin typeface="FreeSansBold"/>
              </a:rPr>
              <a:t>violazione </a:t>
            </a:r>
            <a:r>
              <a:rPr lang="it-IT" sz="4400" b="1" dirty="0">
                <a:latin typeface="FreeSansBold"/>
              </a:rPr>
              <a:t>del </a:t>
            </a:r>
            <a:r>
              <a:rPr lang="it-IT" sz="4400" b="1" dirty="0" smtClean="0">
                <a:latin typeface="FreeSansBold"/>
              </a:rPr>
              <a:t>dovere di </a:t>
            </a:r>
            <a:r>
              <a:rPr lang="it-IT" sz="4400" b="1" dirty="0">
                <a:latin typeface="FreeSansBold"/>
              </a:rPr>
              <a:t>buona fede </a:t>
            </a:r>
            <a:r>
              <a:rPr lang="it-IT" sz="4400" dirty="0">
                <a:latin typeface="FreeSans"/>
              </a:rPr>
              <a:t>nell’esecuzione del contratto </a:t>
            </a:r>
            <a:r>
              <a:rPr lang="it-IT" sz="4400" i="1" dirty="0">
                <a:latin typeface="FreeSansOblique"/>
              </a:rPr>
              <a:t>ex </a:t>
            </a:r>
            <a:r>
              <a:rPr lang="it-IT" sz="4400" dirty="0">
                <a:latin typeface="FreeSans"/>
              </a:rPr>
              <a:t>art. </a:t>
            </a:r>
            <a:r>
              <a:rPr lang="it-IT" sz="4400" b="1" dirty="0">
                <a:latin typeface="FreeSans"/>
              </a:rPr>
              <a:t>1375 </a:t>
            </a:r>
            <a:r>
              <a:rPr lang="it-IT" sz="4400" dirty="0">
                <a:latin typeface="FreeSans"/>
              </a:rPr>
              <a:t>c.c., </a:t>
            </a:r>
            <a:r>
              <a:rPr lang="it-IT" sz="4400" dirty="0">
                <a:solidFill>
                  <a:srgbClr val="2B2E34"/>
                </a:solidFill>
                <a:latin typeface="FreeSans"/>
              </a:rPr>
              <a:t>in cui la banca potrebbe essere </a:t>
            </a:r>
            <a:r>
              <a:rPr lang="it-IT" sz="4400" dirty="0" smtClean="0">
                <a:solidFill>
                  <a:srgbClr val="2B2E34"/>
                </a:solidFill>
                <a:latin typeface="FreeSans"/>
              </a:rPr>
              <a:t>incorsa effettuando </a:t>
            </a:r>
            <a:r>
              <a:rPr lang="it-IT" sz="4400" dirty="0">
                <a:solidFill>
                  <a:srgbClr val="2B2E34"/>
                </a:solidFill>
                <a:latin typeface="FreeSans"/>
              </a:rPr>
              <a:t>l’illegittima/erronea segnalazione alla Centrale Rischi, ed a prescindere quindi da </a:t>
            </a:r>
            <a:r>
              <a:rPr lang="it-IT" sz="4400" dirty="0" smtClean="0">
                <a:solidFill>
                  <a:srgbClr val="2B2E34"/>
                </a:solidFill>
                <a:latin typeface="FreeSans"/>
              </a:rPr>
              <a:t>ulteriori inadempimenti </a:t>
            </a:r>
            <a:r>
              <a:rPr lang="it-IT" sz="4400" dirty="0">
                <a:solidFill>
                  <a:srgbClr val="2B2E34"/>
                </a:solidFill>
                <a:latin typeface="FreeSans"/>
              </a:rPr>
              <a:t>contrattuali eventualmente lamentati dal segnalato nei confronti dell’istituto di credito, quali </a:t>
            </a:r>
            <a:r>
              <a:rPr lang="it-IT" sz="4400" dirty="0" smtClean="0">
                <a:solidFill>
                  <a:srgbClr val="2B2E34"/>
                </a:solidFill>
                <a:latin typeface="FreeSans"/>
              </a:rPr>
              <a:t>ad esempio </a:t>
            </a:r>
            <a:r>
              <a:rPr lang="it-IT" sz="4400" dirty="0">
                <a:solidFill>
                  <a:srgbClr val="2B2E34"/>
                </a:solidFill>
                <a:latin typeface="FreeSans"/>
              </a:rPr>
              <a:t>l’applicazione illegittima di interessi </a:t>
            </a:r>
            <a:r>
              <a:rPr lang="it-IT" sz="4400" dirty="0" err="1">
                <a:solidFill>
                  <a:srgbClr val="2B2E34"/>
                </a:solidFill>
                <a:latin typeface="FreeSans"/>
              </a:rPr>
              <a:t>anatocistici</a:t>
            </a:r>
            <a:r>
              <a:rPr lang="it-IT" sz="4400" dirty="0">
                <a:solidFill>
                  <a:srgbClr val="2B2E34"/>
                </a:solidFill>
                <a:latin typeface="FreeSans"/>
              </a:rPr>
              <a:t> o </a:t>
            </a:r>
            <a:r>
              <a:rPr lang="it-IT" sz="4400" dirty="0" err="1">
                <a:solidFill>
                  <a:srgbClr val="2B2E34"/>
                </a:solidFill>
                <a:latin typeface="FreeSans"/>
              </a:rPr>
              <a:t>ultralegali</a:t>
            </a:r>
            <a:r>
              <a:rPr lang="it-IT" sz="4400" dirty="0">
                <a:solidFill>
                  <a:srgbClr val="2B2E34"/>
                </a:solidFill>
                <a:latin typeface="FreeSans"/>
              </a:rPr>
              <a:t>, che parimenti sarebbero idonei ad </a:t>
            </a:r>
            <a:r>
              <a:rPr lang="it-IT" sz="4400" dirty="0" smtClean="0">
                <a:solidFill>
                  <a:srgbClr val="2B2E34"/>
                </a:solidFill>
                <a:latin typeface="FreeSans"/>
              </a:rPr>
              <a:t>attrarre la </a:t>
            </a:r>
            <a:r>
              <a:rPr lang="it-IT" sz="4400" dirty="0">
                <a:solidFill>
                  <a:srgbClr val="2B2E34"/>
                </a:solidFill>
                <a:latin typeface="FreeSans"/>
              </a:rPr>
              <a:t>controversia al rito ordinario </a:t>
            </a:r>
            <a:r>
              <a:rPr lang="it-IT" sz="4400" i="1" dirty="0">
                <a:solidFill>
                  <a:srgbClr val="2B2E34"/>
                </a:solidFill>
                <a:latin typeface="FreeSansOblique"/>
              </a:rPr>
              <a:t>ex </a:t>
            </a:r>
            <a:r>
              <a:rPr lang="it-IT" sz="4400" dirty="0">
                <a:solidFill>
                  <a:srgbClr val="2B2E34"/>
                </a:solidFill>
                <a:latin typeface="FreeSans"/>
              </a:rPr>
              <a:t>art. 40, comma, 3 </a:t>
            </a:r>
            <a:r>
              <a:rPr lang="it-IT" sz="4400" dirty="0" err="1">
                <a:solidFill>
                  <a:srgbClr val="2B2E34"/>
                </a:solidFill>
                <a:latin typeface="FreeSans"/>
              </a:rPr>
              <a:t>c.p.c.</a:t>
            </a:r>
            <a:r>
              <a:rPr lang="it-IT" sz="4400" dirty="0">
                <a:solidFill>
                  <a:srgbClr val="2B2E34"/>
                </a:solidFill>
                <a:latin typeface="FreeSans"/>
              </a:rPr>
              <a:t> </a:t>
            </a:r>
            <a:endParaRPr lang="it-IT" sz="4400" dirty="0" smtClean="0">
              <a:solidFill>
                <a:srgbClr val="2B2E34"/>
              </a:solidFill>
              <a:latin typeface="FreeSans"/>
            </a:endParaRPr>
          </a:p>
          <a:p>
            <a:pPr marL="0" indent="0" algn="just">
              <a:buNone/>
            </a:pPr>
            <a:endParaRPr lang="it-IT" sz="4400" dirty="0">
              <a:solidFill>
                <a:srgbClr val="2B2E34"/>
              </a:solidFill>
              <a:latin typeface="FreeSans"/>
            </a:endParaRPr>
          </a:p>
          <a:p>
            <a:pPr marL="0" indent="0" algn="just">
              <a:buNone/>
            </a:pPr>
            <a:r>
              <a:rPr lang="it-IT" sz="4400" dirty="0" smtClean="0">
                <a:solidFill>
                  <a:srgbClr val="2B2E34"/>
                </a:solidFill>
                <a:latin typeface="FreeSans"/>
              </a:rPr>
              <a:t>Sul </a:t>
            </a:r>
            <a:r>
              <a:rPr lang="it-IT" sz="4400" dirty="0">
                <a:solidFill>
                  <a:srgbClr val="2B2E34"/>
                </a:solidFill>
                <a:latin typeface="FreeSans"/>
              </a:rPr>
              <a:t>piano della tutela cautelare e/o d’urgenza, l’orientamento in questione sostiene l’ammissibilità del ricorso ex art. 700 </a:t>
            </a:r>
            <a:r>
              <a:rPr lang="it-IT" sz="4400" dirty="0" err="1">
                <a:solidFill>
                  <a:srgbClr val="2B2E34"/>
                </a:solidFill>
                <a:latin typeface="FreeSans"/>
              </a:rPr>
              <a:t>c.p.c.</a:t>
            </a:r>
            <a:r>
              <a:rPr lang="it-IT" sz="4400" dirty="0">
                <a:solidFill>
                  <a:srgbClr val="2B2E34"/>
                </a:solidFill>
                <a:latin typeface="FreeSans"/>
              </a:rPr>
              <a:t> volto ad ottenere la cancellazione (o l’inibitoria, o la rettifica) della segnalazione alla </a:t>
            </a:r>
            <a:r>
              <a:rPr lang="it-IT" sz="4400" dirty="0" smtClean="0">
                <a:solidFill>
                  <a:srgbClr val="2B2E34"/>
                </a:solidFill>
                <a:latin typeface="FreeSans"/>
              </a:rPr>
              <a:t>Centrale Rischi </a:t>
            </a:r>
            <a:r>
              <a:rPr lang="it-IT" sz="4400" dirty="0">
                <a:solidFill>
                  <a:srgbClr val="2B2E34"/>
                </a:solidFill>
                <a:latin typeface="FreeSans"/>
              </a:rPr>
              <a:t>non solo nei casi, appena descritti, in cui il contenzioso può essere trattato con rito ordinario in virtù </a:t>
            </a:r>
            <a:r>
              <a:rPr lang="it-IT" sz="4400" dirty="0" smtClean="0">
                <a:solidFill>
                  <a:srgbClr val="2B2E34"/>
                </a:solidFill>
                <a:latin typeface="FreeSans"/>
              </a:rPr>
              <a:t>del principio </a:t>
            </a:r>
            <a:r>
              <a:rPr lang="it-IT" sz="4400" dirty="0">
                <a:solidFill>
                  <a:srgbClr val="2B2E34"/>
                </a:solidFill>
                <a:latin typeface="FreeSans"/>
              </a:rPr>
              <a:t>del cumulo di cui all’art. 40 comma 3, </a:t>
            </a:r>
            <a:r>
              <a:rPr lang="it-IT" sz="4400" dirty="0" err="1">
                <a:solidFill>
                  <a:srgbClr val="2B2E34"/>
                </a:solidFill>
                <a:latin typeface="FreeSans"/>
              </a:rPr>
              <a:t>c.p.c.</a:t>
            </a:r>
            <a:r>
              <a:rPr lang="it-IT" sz="4400" dirty="0">
                <a:solidFill>
                  <a:srgbClr val="2B2E34"/>
                </a:solidFill>
                <a:latin typeface="FreeSans"/>
              </a:rPr>
              <a:t>, ma anche nei casi in cui “il soggetto segnalato </a:t>
            </a:r>
            <a:r>
              <a:rPr lang="it-IT" sz="4400" dirty="0" smtClean="0">
                <a:solidFill>
                  <a:srgbClr val="2B2E34"/>
                </a:solidFill>
                <a:latin typeface="FreeSans"/>
              </a:rPr>
              <a:t>prospetti tout </a:t>
            </a:r>
            <a:r>
              <a:rPr lang="it-IT" sz="4400" dirty="0">
                <a:solidFill>
                  <a:srgbClr val="2B2E34"/>
                </a:solidFill>
                <a:latin typeface="FreeSans"/>
              </a:rPr>
              <a:t>court la violazione da parte dell’intermediario delle norme sul trattamento dei dati personali, cioè </a:t>
            </a:r>
            <a:r>
              <a:rPr lang="it-IT" sz="4400" dirty="0" smtClean="0">
                <a:solidFill>
                  <a:srgbClr val="2B2E34"/>
                </a:solidFill>
                <a:latin typeface="FreeSans"/>
              </a:rPr>
              <a:t>della normativa </a:t>
            </a:r>
            <a:r>
              <a:rPr lang="it-IT" sz="4400" dirty="0">
                <a:solidFill>
                  <a:srgbClr val="2B2E34"/>
                </a:solidFill>
                <a:latin typeface="FreeSans"/>
              </a:rPr>
              <a:t>sulla privacy” e la controversia debba di conseguenza essere trattata nel merito con il rito speciale </a:t>
            </a:r>
            <a:r>
              <a:rPr lang="it-IT" sz="4400" dirty="0" smtClean="0">
                <a:solidFill>
                  <a:srgbClr val="2B2E34"/>
                </a:solidFill>
                <a:latin typeface="FreeSans"/>
              </a:rPr>
              <a:t>di cui </a:t>
            </a:r>
            <a:r>
              <a:rPr lang="it-IT" sz="4400" dirty="0">
                <a:solidFill>
                  <a:srgbClr val="2B2E34"/>
                </a:solidFill>
                <a:latin typeface="FreeSans"/>
              </a:rPr>
              <a:t>all’art. 10 D. </a:t>
            </a:r>
            <a:r>
              <a:rPr lang="it-IT" sz="4400" dirty="0" err="1">
                <a:solidFill>
                  <a:srgbClr val="2B2E34"/>
                </a:solidFill>
                <a:latin typeface="FreeSans"/>
              </a:rPr>
              <a:t>Lgs</a:t>
            </a:r>
            <a:r>
              <a:rPr lang="it-IT" sz="4400" dirty="0">
                <a:solidFill>
                  <a:srgbClr val="2B2E34"/>
                </a:solidFill>
                <a:latin typeface="FreeSans"/>
              </a:rPr>
              <a:t>. n. 150/2011 (cfr., ibid.).</a:t>
            </a:r>
            <a:endParaRPr lang="it-IT" sz="4400" dirty="0" smtClean="0"/>
          </a:p>
          <a:p>
            <a:pPr marL="0" indent="0" algn="just">
              <a:buNone/>
            </a:pPr>
            <a:endParaRPr lang="it-IT" sz="4400" dirty="0"/>
          </a:p>
          <a:p>
            <a:pPr marL="0" indent="0" algn="just">
              <a:buNone/>
            </a:pPr>
            <a:endParaRPr lang="it-IT" sz="1800" dirty="0" smtClean="0"/>
          </a:p>
          <a:p>
            <a:pPr marL="0" indent="0" algn="just">
              <a:buNone/>
            </a:pPr>
            <a:endParaRPr lang="it-IT" sz="1800" dirty="0"/>
          </a:p>
          <a:p>
            <a:pPr marL="0" indent="0" algn="just">
              <a:buNone/>
            </a:pPr>
            <a:endParaRPr lang="it-IT" sz="1800"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1185831687"/>
      </p:ext>
    </p:extLst>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539552" y="411510"/>
            <a:ext cx="7488832" cy="504056"/>
          </a:xfrm>
        </p:spPr>
        <p:style>
          <a:lnRef idx="1">
            <a:schemeClr val="accent3"/>
          </a:lnRef>
          <a:fillRef idx="2">
            <a:schemeClr val="accent3"/>
          </a:fillRef>
          <a:effectRef idx="1">
            <a:schemeClr val="accent3"/>
          </a:effectRef>
          <a:fontRef idx="minor">
            <a:schemeClr val="dk1"/>
          </a:fontRef>
        </p:style>
        <p:txBody>
          <a:bodyPr>
            <a:normAutofit/>
          </a:bodyPr>
          <a:lstStyle/>
          <a:p>
            <a:pPr algn="ctr" fontAlgn="auto">
              <a:spcAft>
                <a:spcPts val="0"/>
              </a:spcAft>
              <a:defRPr/>
            </a:pPr>
            <a:r>
              <a:rPr lang="it-IT" sz="2000" b="1" dirty="0" smtClean="0">
                <a:solidFill>
                  <a:schemeClr val="tx1"/>
                </a:solidFill>
              </a:rPr>
              <a:t>Conclusioni</a:t>
            </a:r>
            <a:endParaRPr lang="it-IT" sz="2000" dirty="0" smtClean="0">
              <a:solidFill>
                <a:schemeClr val="bg2">
                  <a:lumMod val="50000"/>
                </a:schemeClr>
              </a:solidFill>
            </a:endParaRPr>
          </a:p>
        </p:txBody>
      </p:sp>
      <p:sp>
        <p:nvSpPr>
          <p:cNvPr id="5123" name="Rectangle 3"/>
          <p:cNvSpPr>
            <a:spLocks noGrp="1" noChangeArrowheads="1"/>
          </p:cNvSpPr>
          <p:nvPr>
            <p:ph idx="1"/>
          </p:nvPr>
        </p:nvSpPr>
        <p:spPr>
          <a:xfrm>
            <a:off x="539553" y="1059582"/>
            <a:ext cx="7488832" cy="3240358"/>
          </a:xfrm>
        </p:spPr>
        <p:style>
          <a:lnRef idx="3">
            <a:schemeClr val="lt1"/>
          </a:lnRef>
          <a:fillRef idx="1">
            <a:schemeClr val="accent3"/>
          </a:fillRef>
          <a:effectRef idx="1">
            <a:schemeClr val="accent3"/>
          </a:effectRef>
          <a:fontRef idx="minor">
            <a:schemeClr val="lt1"/>
          </a:fontRef>
        </p:style>
        <p:txBody>
          <a:bodyPr>
            <a:normAutofit fontScale="25000" lnSpcReduction="20000"/>
          </a:bodyPr>
          <a:lstStyle/>
          <a:p>
            <a:pPr marL="0" indent="0">
              <a:buNone/>
            </a:pPr>
            <a:endParaRPr lang="it-IT" sz="4400" dirty="0" smtClean="0">
              <a:solidFill>
                <a:srgbClr val="2B2E34"/>
              </a:solidFill>
              <a:latin typeface="FreeSans"/>
            </a:endParaRPr>
          </a:p>
          <a:p>
            <a:pPr marL="0" indent="0" algn="just">
              <a:buNone/>
            </a:pPr>
            <a:r>
              <a:rPr lang="it-IT" sz="4400" dirty="0" smtClean="0">
                <a:solidFill>
                  <a:srgbClr val="2B2E34"/>
                </a:solidFill>
                <a:latin typeface="FreeSans"/>
              </a:rPr>
              <a:t>si </a:t>
            </a:r>
            <a:r>
              <a:rPr lang="it-IT" sz="4400" dirty="0">
                <a:solidFill>
                  <a:srgbClr val="2B2E34"/>
                </a:solidFill>
                <a:latin typeface="FreeSans"/>
              </a:rPr>
              <a:t>può constatare come la </a:t>
            </a:r>
            <a:r>
              <a:rPr lang="it-IT" sz="4400" dirty="0" smtClean="0">
                <a:solidFill>
                  <a:srgbClr val="2B2E34"/>
                </a:solidFill>
                <a:latin typeface="FreeSans"/>
              </a:rPr>
              <a:t>Giurisprudenza maggioritaria </a:t>
            </a:r>
            <a:r>
              <a:rPr lang="it-IT" sz="4400" dirty="0">
                <a:solidFill>
                  <a:srgbClr val="2B2E34"/>
                </a:solidFill>
                <a:latin typeface="FreeSans"/>
              </a:rPr>
              <a:t>ritenga che la domanda volta all’accertamento dell’illegittima/erronea segnalazione alla </a:t>
            </a:r>
            <a:r>
              <a:rPr lang="it-IT" sz="4400" dirty="0" smtClean="0">
                <a:solidFill>
                  <a:srgbClr val="2B2E34"/>
                </a:solidFill>
                <a:latin typeface="FreeSans"/>
              </a:rPr>
              <a:t>Centrale  Rischi </a:t>
            </a:r>
            <a:r>
              <a:rPr lang="it-IT" sz="4400" dirty="0">
                <a:solidFill>
                  <a:srgbClr val="2B2E34"/>
                </a:solidFill>
                <a:latin typeface="FreeSans"/>
              </a:rPr>
              <a:t>non sia necessariamente soggetta alle </a:t>
            </a:r>
            <a:r>
              <a:rPr lang="it-IT" sz="4400" b="1" dirty="0">
                <a:solidFill>
                  <a:srgbClr val="2B2E34"/>
                </a:solidFill>
                <a:latin typeface="FreeSansBold"/>
              </a:rPr>
              <a:t>disposizioni speciali </a:t>
            </a:r>
            <a:r>
              <a:rPr lang="it-IT" sz="4400" dirty="0">
                <a:solidFill>
                  <a:srgbClr val="2B2E34"/>
                </a:solidFill>
                <a:latin typeface="FreeSans"/>
              </a:rPr>
              <a:t>dettate dall’art. 10 D. </a:t>
            </a:r>
            <a:r>
              <a:rPr lang="it-IT" sz="4400" dirty="0" err="1">
                <a:solidFill>
                  <a:srgbClr val="2B2E34"/>
                </a:solidFill>
                <a:latin typeface="FreeSans"/>
              </a:rPr>
              <a:t>Lgs</a:t>
            </a:r>
            <a:r>
              <a:rPr lang="it-IT" sz="4400" dirty="0">
                <a:solidFill>
                  <a:srgbClr val="2B2E34"/>
                </a:solidFill>
                <a:latin typeface="FreeSans"/>
              </a:rPr>
              <a:t>. n. 150/2011 </a:t>
            </a:r>
            <a:r>
              <a:rPr lang="it-IT" sz="4400" dirty="0" smtClean="0">
                <a:solidFill>
                  <a:srgbClr val="2B2E34"/>
                </a:solidFill>
                <a:latin typeface="FreeSans"/>
              </a:rPr>
              <a:t>in tema </a:t>
            </a:r>
            <a:r>
              <a:rPr lang="it-IT" sz="4400" dirty="0">
                <a:solidFill>
                  <a:srgbClr val="2B2E34"/>
                </a:solidFill>
                <a:latin typeface="FreeSans"/>
              </a:rPr>
              <a:t>di rito applicabile (comma 1) e competenza territoriale (comma 2), ma possa essere introdotta con </a:t>
            </a:r>
            <a:r>
              <a:rPr lang="it-IT" sz="4400" dirty="0" smtClean="0">
                <a:solidFill>
                  <a:srgbClr val="2B2E34"/>
                </a:solidFill>
                <a:latin typeface="FreeSans"/>
              </a:rPr>
              <a:t>le </a:t>
            </a:r>
            <a:r>
              <a:rPr lang="it-IT" sz="4400" b="1" dirty="0" smtClean="0">
                <a:solidFill>
                  <a:srgbClr val="2B2E34"/>
                </a:solidFill>
                <a:latin typeface="FreeSansBold"/>
              </a:rPr>
              <a:t>ordinarie </a:t>
            </a:r>
            <a:r>
              <a:rPr lang="it-IT" sz="4400" b="1" dirty="0">
                <a:solidFill>
                  <a:srgbClr val="2B2E34"/>
                </a:solidFill>
                <a:latin typeface="FreeSansBold"/>
              </a:rPr>
              <a:t>regole </a:t>
            </a:r>
            <a:r>
              <a:rPr lang="it-IT" sz="4400" dirty="0">
                <a:solidFill>
                  <a:srgbClr val="2B2E34"/>
                </a:solidFill>
                <a:latin typeface="FreeSans"/>
              </a:rPr>
              <a:t>in materia di rito e competenza, a meno che non possa rinvenirsi nel caso di specie </a:t>
            </a:r>
            <a:r>
              <a:rPr lang="it-IT" sz="4400" dirty="0" smtClean="0">
                <a:solidFill>
                  <a:srgbClr val="2B2E34"/>
                </a:solidFill>
                <a:latin typeface="FreeSans"/>
              </a:rPr>
              <a:t>nessuna forma </a:t>
            </a:r>
            <a:r>
              <a:rPr lang="it-IT" sz="4400" dirty="0">
                <a:solidFill>
                  <a:srgbClr val="2B2E34"/>
                </a:solidFill>
                <a:latin typeface="FreeSans"/>
              </a:rPr>
              <a:t>di responsabilità contrattuale in capo alla banca</a:t>
            </a:r>
            <a:r>
              <a:rPr lang="it-IT" sz="4400" dirty="0" smtClean="0">
                <a:solidFill>
                  <a:srgbClr val="2B2E34"/>
                </a:solidFill>
                <a:latin typeface="FreeSans"/>
              </a:rPr>
              <a:t>.</a:t>
            </a:r>
          </a:p>
          <a:p>
            <a:pPr marL="0" indent="0" algn="just">
              <a:buNone/>
            </a:pPr>
            <a:endParaRPr lang="it-IT" sz="4400" dirty="0" smtClean="0">
              <a:solidFill>
                <a:srgbClr val="2B2E34"/>
              </a:solidFill>
              <a:latin typeface="FreeSans"/>
            </a:endParaRPr>
          </a:p>
          <a:p>
            <a:pPr marL="0" indent="0" algn="just">
              <a:buNone/>
            </a:pPr>
            <a:r>
              <a:rPr lang="it-IT" sz="4400" dirty="0" smtClean="0">
                <a:solidFill>
                  <a:srgbClr val="2B2E34"/>
                </a:solidFill>
                <a:latin typeface="FreeSans"/>
              </a:rPr>
              <a:t>Occorre </a:t>
            </a:r>
            <a:r>
              <a:rPr lang="it-IT" sz="4400" dirty="0">
                <a:solidFill>
                  <a:srgbClr val="2B2E34"/>
                </a:solidFill>
                <a:latin typeface="FreeSans"/>
              </a:rPr>
              <a:t>tuttavia evidenziare che tale eventualità (assenza di responsabilità contrattuale) avrà in concreto </a:t>
            </a:r>
            <a:r>
              <a:rPr lang="it-IT" sz="4400" dirty="0" smtClean="0">
                <a:solidFill>
                  <a:srgbClr val="2B2E34"/>
                </a:solidFill>
                <a:latin typeface="FreeSans"/>
              </a:rPr>
              <a:t>a verificarsi </a:t>
            </a:r>
            <a:r>
              <a:rPr lang="it-IT" sz="4400" dirty="0">
                <a:solidFill>
                  <a:srgbClr val="2B2E34"/>
                </a:solidFill>
                <a:latin typeface="FreeSans"/>
              </a:rPr>
              <a:t>assai raramente; infatti, l’inadempimento contrattuale, legittimante l’applicazione del principio </a:t>
            </a:r>
            <a:r>
              <a:rPr lang="it-IT" sz="4400" dirty="0" smtClean="0">
                <a:solidFill>
                  <a:srgbClr val="2B2E34"/>
                </a:solidFill>
                <a:latin typeface="FreeSans"/>
              </a:rPr>
              <a:t>del cumulo </a:t>
            </a:r>
            <a:r>
              <a:rPr lang="it-IT" sz="4400" dirty="0">
                <a:solidFill>
                  <a:srgbClr val="2B2E34"/>
                </a:solidFill>
                <a:latin typeface="FreeSans"/>
              </a:rPr>
              <a:t>delle azioni di cui all’art. 40, comma 3, </a:t>
            </a:r>
            <a:r>
              <a:rPr lang="it-IT" sz="4400" dirty="0" err="1">
                <a:solidFill>
                  <a:srgbClr val="2B2E34"/>
                </a:solidFill>
                <a:latin typeface="FreeSans"/>
              </a:rPr>
              <a:t>c.p.c.</a:t>
            </a:r>
            <a:r>
              <a:rPr lang="it-IT" sz="4400" dirty="0">
                <a:solidFill>
                  <a:srgbClr val="2B2E34"/>
                </a:solidFill>
                <a:latin typeface="FreeSans"/>
              </a:rPr>
              <a:t>, potrà consistere anche solo nella violazione del dovere </a:t>
            </a:r>
            <a:r>
              <a:rPr lang="it-IT" sz="4400" dirty="0" smtClean="0">
                <a:solidFill>
                  <a:srgbClr val="2B2E34"/>
                </a:solidFill>
                <a:latin typeface="FreeSans"/>
              </a:rPr>
              <a:t>di </a:t>
            </a:r>
            <a:r>
              <a:rPr lang="it-IT" sz="4400" dirty="0">
                <a:solidFill>
                  <a:srgbClr val="2B2E34"/>
                </a:solidFill>
                <a:latin typeface="FreeSans"/>
              </a:rPr>
              <a:t>buona fede di cui all’art. 1375 c.c</a:t>
            </a:r>
            <a:r>
              <a:rPr lang="it-IT" sz="4400" dirty="0" smtClean="0">
                <a:solidFill>
                  <a:srgbClr val="2B2E34"/>
                </a:solidFill>
                <a:latin typeface="FreeSans"/>
              </a:rPr>
              <a:t>.</a:t>
            </a:r>
          </a:p>
          <a:p>
            <a:pPr marL="0" indent="0" algn="just">
              <a:buNone/>
            </a:pPr>
            <a:endParaRPr lang="it-IT" sz="4400" dirty="0" smtClean="0">
              <a:solidFill>
                <a:srgbClr val="2B2E34"/>
              </a:solidFill>
              <a:latin typeface="FreeSans"/>
            </a:endParaRPr>
          </a:p>
          <a:p>
            <a:pPr marL="0" indent="0" algn="just">
              <a:buNone/>
            </a:pPr>
            <a:r>
              <a:rPr lang="it-IT" sz="4400" dirty="0" smtClean="0">
                <a:solidFill>
                  <a:srgbClr val="2B2E34"/>
                </a:solidFill>
                <a:latin typeface="FreeSans"/>
              </a:rPr>
              <a:t>Riguardo </a:t>
            </a:r>
            <a:r>
              <a:rPr lang="it-IT" sz="4400" dirty="0">
                <a:solidFill>
                  <a:srgbClr val="2B2E34"/>
                </a:solidFill>
                <a:latin typeface="FreeSans"/>
              </a:rPr>
              <a:t>poi alla tutela cautelare e/o d’urgenza, si è visto come la giurisprudenza maggioritaria ritenga che </a:t>
            </a:r>
            <a:r>
              <a:rPr lang="it-IT" sz="4400" dirty="0" smtClean="0">
                <a:solidFill>
                  <a:srgbClr val="2B2E34"/>
                </a:solidFill>
                <a:latin typeface="FreeSans"/>
              </a:rPr>
              <a:t>il rimedio </a:t>
            </a:r>
            <a:r>
              <a:rPr lang="it-IT" sz="4400" dirty="0">
                <a:solidFill>
                  <a:srgbClr val="2B2E34"/>
                </a:solidFill>
                <a:latin typeface="FreeSans"/>
              </a:rPr>
              <a:t>cautelare di cui all’art. 10, comma 4, D. </a:t>
            </a:r>
            <a:r>
              <a:rPr lang="it-IT" sz="4400" dirty="0" err="1">
                <a:solidFill>
                  <a:srgbClr val="2B2E34"/>
                </a:solidFill>
                <a:latin typeface="FreeSans"/>
              </a:rPr>
              <a:t>Lgs</a:t>
            </a:r>
            <a:r>
              <a:rPr lang="it-IT" sz="4400" dirty="0">
                <a:solidFill>
                  <a:srgbClr val="2B2E34"/>
                </a:solidFill>
                <a:latin typeface="FreeSans"/>
              </a:rPr>
              <a:t>. n. 150/2011 trovi applicazione solo nei casi </a:t>
            </a:r>
            <a:r>
              <a:rPr lang="it-IT" sz="4400" dirty="0" smtClean="0">
                <a:solidFill>
                  <a:srgbClr val="2B2E34"/>
                </a:solidFill>
                <a:latin typeface="FreeSans"/>
              </a:rPr>
              <a:t>di impugnazione </a:t>
            </a:r>
            <a:r>
              <a:rPr lang="it-IT" sz="4400" dirty="0">
                <a:solidFill>
                  <a:srgbClr val="2B2E34"/>
                </a:solidFill>
                <a:latin typeface="FreeSans"/>
              </a:rPr>
              <a:t>di un provvedimento emesso dal Garante della Privacy e non sia quindi idoneo a privare </a:t>
            </a:r>
            <a:r>
              <a:rPr lang="it-IT" sz="4400" dirty="0" smtClean="0">
                <a:solidFill>
                  <a:srgbClr val="2B2E34"/>
                </a:solidFill>
                <a:latin typeface="FreeSans"/>
              </a:rPr>
              <a:t>di residualità </a:t>
            </a:r>
            <a:r>
              <a:rPr lang="it-IT" sz="4400" dirty="0">
                <a:solidFill>
                  <a:srgbClr val="2B2E34"/>
                </a:solidFill>
                <a:latin typeface="FreeSans"/>
              </a:rPr>
              <a:t>il ricorso </a:t>
            </a:r>
            <a:r>
              <a:rPr lang="it-IT" sz="4400" i="1" dirty="0">
                <a:solidFill>
                  <a:srgbClr val="2B2E34"/>
                </a:solidFill>
                <a:latin typeface="FreeSansOblique"/>
              </a:rPr>
              <a:t>ex </a:t>
            </a:r>
            <a:r>
              <a:rPr lang="it-IT" sz="4400" dirty="0">
                <a:solidFill>
                  <a:srgbClr val="2B2E34"/>
                </a:solidFill>
                <a:latin typeface="FreeSans"/>
              </a:rPr>
              <a:t>art. 700 </a:t>
            </a:r>
            <a:r>
              <a:rPr lang="it-IT" sz="4400" dirty="0" err="1">
                <a:solidFill>
                  <a:srgbClr val="2B2E34"/>
                </a:solidFill>
                <a:latin typeface="FreeSans"/>
              </a:rPr>
              <a:t>c.p.c.</a:t>
            </a:r>
            <a:r>
              <a:rPr lang="it-IT" sz="4400" dirty="0">
                <a:solidFill>
                  <a:srgbClr val="2B2E34"/>
                </a:solidFill>
                <a:latin typeface="FreeSans"/>
              </a:rPr>
              <a:t> per la cancellazione (o inibizione, o rettifica) della segnalazione, il </a:t>
            </a:r>
            <a:r>
              <a:rPr lang="it-IT" sz="4400" dirty="0" smtClean="0">
                <a:solidFill>
                  <a:srgbClr val="2B2E34"/>
                </a:solidFill>
                <a:latin typeface="FreeSans"/>
              </a:rPr>
              <a:t>quale quindi </a:t>
            </a:r>
            <a:r>
              <a:rPr lang="it-IT" sz="4400" dirty="0">
                <a:solidFill>
                  <a:srgbClr val="2B2E34"/>
                </a:solidFill>
                <a:latin typeface="FreeSans"/>
              </a:rPr>
              <a:t>deve ritenersi ammissibile in quanto rimedio effettivamente offerto in via residuale dall’ordinamento. </a:t>
            </a:r>
            <a:endParaRPr lang="it-IT" sz="4400" dirty="0" smtClean="0">
              <a:solidFill>
                <a:srgbClr val="2B2E34"/>
              </a:solidFill>
              <a:latin typeface="FreeSans"/>
            </a:endParaRPr>
          </a:p>
          <a:p>
            <a:pPr marL="0" indent="0" algn="just">
              <a:buNone/>
            </a:pPr>
            <a:endParaRPr lang="it-IT" sz="4400" dirty="0">
              <a:solidFill>
                <a:srgbClr val="2B2E34"/>
              </a:solidFill>
              <a:latin typeface="FreeSans"/>
            </a:endParaRPr>
          </a:p>
          <a:p>
            <a:pPr marL="0" indent="0" algn="just">
              <a:buNone/>
            </a:pPr>
            <a:r>
              <a:rPr lang="it-IT" sz="4400" dirty="0" smtClean="0">
                <a:solidFill>
                  <a:srgbClr val="2B2E34"/>
                </a:solidFill>
                <a:latin typeface="FreeSans"/>
              </a:rPr>
              <a:t>Si aggiunge, quanto </a:t>
            </a:r>
            <a:r>
              <a:rPr lang="it-IT" sz="4400" dirty="0">
                <a:solidFill>
                  <a:srgbClr val="2B2E34"/>
                </a:solidFill>
                <a:latin typeface="FreeSans"/>
              </a:rPr>
              <a:t>alla posizione processuale della Banca d’Italia, </a:t>
            </a:r>
            <a:r>
              <a:rPr lang="it-IT" sz="4400" dirty="0" smtClean="0">
                <a:solidFill>
                  <a:srgbClr val="2B2E34"/>
                </a:solidFill>
                <a:latin typeface="FreeSans"/>
              </a:rPr>
              <a:t> che la </a:t>
            </a:r>
            <a:r>
              <a:rPr lang="it-IT" sz="4400" dirty="0">
                <a:solidFill>
                  <a:srgbClr val="2B2E34"/>
                </a:solidFill>
                <a:latin typeface="FreeSans"/>
              </a:rPr>
              <a:t>giurisprudenza ritiene che la stessa </a:t>
            </a:r>
            <a:r>
              <a:rPr lang="it-IT" sz="4400" dirty="0" smtClean="0">
                <a:solidFill>
                  <a:srgbClr val="2B2E34"/>
                </a:solidFill>
                <a:latin typeface="FreeSans"/>
              </a:rPr>
              <a:t>sia litisconsorte </a:t>
            </a:r>
            <a:r>
              <a:rPr lang="it-IT" sz="4400" smtClean="0">
                <a:solidFill>
                  <a:srgbClr val="2B2E34"/>
                </a:solidFill>
                <a:latin typeface="FreeSans"/>
              </a:rPr>
              <a:t>necessario soltanto </a:t>
            </a:r>
            <a:r>
              <a:rPr lang="it-IT" sz="4400" dirty="0">
                <a:solidFill>
                  <a:srgbClr val="2B2E34"/>
                </a:solidFill>
                <a:latin typeface="FreeSans"/>
              </a:rPr>
              <a:t>nei casi in cui la segnalazione illegittima sia addebitabile a soggetti operanti al suo interno.</a:t>
            </a:r>
            <a:endParaRPr lang="it-IT" sz="4400" dirty="0"/>
          </a:p>
          <a:p>
            <a:pPr marL="0" indent="0" algn="just">
              <a:buNone/>
            </a:pPr>
            <a:endParaRPr lang="it-IT" sz="1800" dirty="0" smtClean="0"/>
          </a:p>
          <a:p>
            <a:pPr marL="0" indent="0" algn="just">
              <a:buNone/>
            </a:pPr>
            <a:endParaRPr lang="it-IT" sz="1800" dirty="0"/>
          </a:p>
          <a:p>
            <a:pPr marL="0" indent="0" algn="just">
              <a:buNone/>
            </a:pPr>
            <a:endParaRPr lang="it-IT" sz="1800" dirty="0" smtClean="0"/>
          </a:p>
          <a:p>
            <a:pPr marL="0" indent="0" fontAlgn="auto">
              <a:spcAft>
                <a:spcPts val="0"/>
              </a:spcAft>
              <a:buFontTx/>
              <a:buNone/>
              <a:defRPr/>
            </a:pPr>
            <a:endParaRPr lang="it-IT" sz="2200" b="1" dirty="0" smtClean="0"/>
          </a:p>
          <a:p>
            <a:pPr marL="0" indent="0" fontAlgn="auto">
              <a:spcAft>
                <a:spcPts val="0"/>
              </a:spcAft>
              <a:buFont typeface="Wingdings 3"/>
              <a:buChar char=""/>
              <a:defRPr/>
            </a:pPr>
            <a:endParaRPr lang="it-IT" sz="2800" b="1" dirty="0" smtClean="0"/>
          </a:p>
          <a:p>
            <a:pPr marL="0" indent="0" fontAlgn="auto">
              <a:spcAft>
                <a:spcPts val="0"/>
              </a:spcAft>
              <a:buFontTx/>
              <a:buNone/>
              <a:defRPr/>
            </a:pPr>
            <a:endParaRPr lang="it-IT" sz="2800" b="1" dirty="0" smtClean="0"/>
          </a:p>
        </p:txBody>
      </p:sp>
    </p:spTree>
    <p:extLst>
      <p:ext uri="{BB962C8B-B14F-4D97-AF65-F5344CB8AC3E}">
        <p14:creationId xmlns:p14="http://schemas.microsoft.com/office/powerpoint/2010/main" val="791336015"/>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2" name="Text Box 4"/>
          <p:cNvSpPr txBox="1">
            <a:spLocks noChangeArrowheads="1"/>
          </p:cNvSpPr>
          <p:nvPr/>
        </p:nvSpPr>
        <p:spPr bwMode="auto">
          <a:xfrm>
            <a:off x="1217729" y="627534"/>
            <a:ext cx="6840760" cy="4162678"/>
          </a:xfrm>
          <a:prstGeom prst="rect">
            <a:avLst/>
          </a:prstGeom>
          <a:solidFill>
            <a:schemeClr val="accent3">
              <a:lumMod val="20000"/>
              <a:lumOff val="80000"/>
            </a:schemeClr>
          </a:solidFill>
          <a:ln w="12700">
            <a:solidFill>
              <a:schemeClr val="tx2"/>
            </a:solidFill>
          </a:ln>
          <a:effectLst>
            <a:outerShdw blurRad="50800" dist="38100" dir="2700000" algn="tl" rotWithShape="0">
              <a:prstClr val="black">
                <a:alpha val="40000"/>
              </a:prstClr>
            </a:outerShdw>
          </a:effectLst>
          <a:extLst/>
        </p:spPr>
        <p:txBody>
          <a:bodyPr wrap="square">
            <a:spAutoFit/>
          </a:bodyPr>
          <a:lstStyle>
            <a:lvl1pPr algn="l">
              <a:defRPr>
                <a:solidFill>
                  <a:schemeClr val="tx1"/>
                </a:solidFill>
                <a:latin typeface="Arial" charset="0"/>
              </a:defRPr>
            </a:lvl1pPr>
            <a:lvl2pPr marL="742950" indent="-285750" algn="l">
              <a:defRPr>
                <a:solidFill>
                  <a:schemeClr val="tx1"/>
                </a:solidFill>
                <a:latin typeface="Arial" charset="0"/>
              </a:defRPr>
            </a:lvl2pPr>
            <a:lvl3pPr marL="666750" indent="-28575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lnSpc>
                <a:spcPct val="115000"/>
              </a:lnSpc>
              <a:buSzPts val="1400"/>
            </a:pPr>
            <a:r>
              <a:rPr lang="it-IT" sz="1000" b="1" dirty="0">
                <a:solidFill>
                  <a:prstClr val="black"/>
                </a:solidFill>
              </a:rPr>
              <a:t>FINALITÀ E DISCIPLINA DEL SERVIZIO CENTRALIZZATO DEI RISCHI </a:t>
            </a:r>
            <a:endParaRPr lang="it-IT" sz="1000" b="1" dirty="0" smtClean="0">
              <a:solidFill>
                <a:prstClr val="black"/>
              </a:solidFill>
            </a:endParaRPr>
          </a:p>
          <a:p>
            <a:pPr marL="228600" indent="-228600" algn="ctr">
              <a:lnSpc>
                <a:spcPct val="115000"/>
              </a:lnSpc>
              <a:buSzPts val="1400"/>
              <a:buFontTx/>
              <a:buAutoNum type="arabicPeriod"/>
            </a:pPr>
            <a:r>
              <a:rPr lang="it-IT" sz="1200" b="1" dirty="0" smtClean="0">
                <a:solidFill>
                  <a:prstClr val="black"/>
                </a:solidFill>
              </a:rPr>
              <a:t>Fonti </a:t>
            </a:r>
            <a:r>
              <a:rPr lang="it-IT" sz="1200" b="1" dirty="0">
                <a:solidFill>
                  <a:prstClr val="black"/>
                </a:solidFill>
              </a:rPr>
              <a:t>normative </a:t>
            </a:r>
            <a:endParaRPr lang="it-IT" sz="1200" b="1" dirty="0" smtClean="0">
              <a:solidFill>
                <a:prstClr val="black"/>
              </a:solidFill>
            </a:endParaRPr>
          </a:p>
          <a:p>
            <a:pPr algn="just">
              <a:lnSpc>
                <a:spcPct val="115000"/>
              </a:lnSpc>
              <a:buSzPts val="1400"/>
            </a:pPr>
            <a:r>
              <a:rPr lang="it-IT" sz="1000" dirty="0" smtClean="0">
                <a:solidFill>
                  <a:prstClr val="black"/>
                </a:solidFill>
              </a:rPr>
              <a:t>Il </a:t>
            </a:r>
            <a:r>
              <a:rPr lang="it-IT" sz="1000" dirty="0">
                <a:solidFill>
                  <a:prstClr val="black"/>
                </a:solidFill>
              </a:rPr>
              <a:t>servizio di centralizzazione dei rischi creditizi gestito dalla Banca d'Italia (denominato “Centrale dei rischi”) è disciplinato dal decreto d’urgenza del Ministro dell’Economia e delle Finanze – Presidente del Comitato interministeriale per il Credito e il Risparmio (CICR) dell’11 luglio 2012 n. 663 - e dalle </a:t>
            </a:r>
            <a:r>
              <a:rPr lang="it-IT" sz="1000" dirty="0" smtClean="0">
                <a:solidFill>
                  <a:prstClr val="black"/>
                </a:solidFill>
              </a:rPr>
              <a:t>istruzioni </a:t>
            </a:r>
            <a:r>
              <a:rPr lang="it-IT" sz="1000" dirty="0">
                <a:solidFill>
                  <a:prstClr val="black"/>
                </a:solidFill>
              </a:rPr>
              <a:t>emanate in conformità dello </a:t>
            </a:r>
            <a:r>
              <a:rPr lang="it-IT" sz="1000" dirty="0" smtClean="0">
                <a:solidFill>
                  <a:prstClr val="black"/>
                </a:solidFill>
              </a:rPr>
              <a:t>stesso. Tali istruzioni </a:t>
            </a:r>
            <a:r>
              <a:rPr lang="it-IT" sz="1000" dirty="0">
                <a:solidFill>
                  <a:prstClr val="black"/>
                </a:solidFill>
              </a:rPr>
              <a:t>sono state predisposte tenendo conto delle </a:t>
            </a:r>
            <a:r>
              <a:rPr lang="it-IT" sz="1000" i="1" dirty="0">
                <a:solidFill>
                  <a:prstClr val="black"/>
                </a:solidFill>
              </a:rPr>
              <a:t>best </a:t>
            </a:r>
            <a:r>
              <a:rPr lang="it-IT" sz="1000" i="1" dirty="0" err="1">
                <a:solidFill>
                  <a:prstClr val="black"/>
                </a:solidFill>
              </a:rPr>
              <a:t>practice</a:t>
            </a:r>
            <a:r>
              <a:rPr lang="it-IT" sz="1000" i="1" dirty="0">
                <a:solidFill>
                  <a:prstClr val="black"/>
                </a:solidFill>
              </a:rPr>
              <a:t> </a:t>
            </a:r>
            <a:r>
              <a:rPr lang="it-IT" sz="1000" dirty="0">
                <a:solidFill>
                  <a:prstClr val="black"/>
                </a:solidFill>
              </a:rPr>
              <a:t>e degli </a:t>
            </a:r>
            <a:r>
              <a:rPr lang="it-IT" sz="1000" i="1" dirty="0">
                <a:solidFill>
                  <a:prstClr val="black"/>
                </a:solidFill>
              </a:rPr>
              <a:t>standard</a:t>
            </a:r>
            <a:r>
              <a:rPr lang="it-IT" sz="1000" dirty="0">
                <a:solidFill>
                  <a:prstClr val="black"/>
                </a:solidFill>
              </a:rPr>
              <a:t> affermati a livello </a:t>
            </a:r>
            <a:r>
              <a:rPr lang="it-IT" sz="1000" dirty="0" smtClean="0">
                <a:solidFill>
                  <a:prstClr val="black"/>
                </a:solidFill>
              </a:rPr>
              <a:t>internazionale, nonché dell’esigenza </a:t>
            </a:r>
            <a:r>
              <a:rPr lang="it-IT" sz="1000" dirty="0">
                <a:solidFill>
                  <a:prstClr val="black"/>
                </a:solidFill>
              </a:rPr>
              <a:t>di ridurre, ove possibile, l’onerosità degli obblighi segnaletici. Sulla disciplina della materia rilevano: </a:t>
            </a:r>
          </a:p>
          <a:p>
            <a:pPr algn="just">
              <a:lnSpc>
                <a:spcPct val="115000"/>
              </a:lnSpc>
              <a:buSzPts val="1400"/>
            </a:pPr>
            <a:r>
              <a:rPr lang="it-IT" sz="1000" b="1" dirty="0" smtClean="0">
                <a:solidFill>
                  <a:prstClr val="black"/>
                </a:solidFill>
              </a:rPr>
              <a:t>ARTICOLI DEL TUB</a:t>
            </a:r>
          </a:p>
          <a:p>
            <a:pPr marL="171450" indent="-171450" algn="just">
              <a:lnSpc>
                <a:spcPct val="115000"/>
              </a:lnSpc>
              <a:buSzPts val="1400"/>
              <a:buFontTx/>
              <a:buChar char="-"/>
            </a:pPr>
            <a:r>
              <a:rPr lang="it-IT" sz="1000" dirty="0" smtClean="0">
                <a:solidFill>
                  <a:prstClr val="black"/>
                </a:solidFill>
              </a:rPr>
              <a:t>l’art</a:t>
            </a:r>
            <a:r>
              <a:rPr lang="it-IT" sz="1000" dirty="0">
                <a:solidFill>
                  <a:prstClr val="black"/>
                </a:solidFill>
              </a:rPr>
              <a:t>. 53, comma 1, </a:t>
            </a:r>
            <a:r>
              <a:rPr lang="it-IT" sz="1000" dirty="0" err="1">
                <a:solidFill>
                  <a:prstClr val="black"/>
                </a:solidFill>
              </a:rPr>
              <a:t>lett</a:t>
            </a:r>
            <a:r>
              <a:rPr lang="it-IT" sz="1000" dirty="0">
                <a:solidFill>
                  <a:prstClr val="black"/>
                </a:solidFill>
              </a:rPr>
              <a:t>. b), che attribuisce alla Banca d'Italia il potere di emanare disposizioni di carattere generale aventi ad oggetto il contenimento del rischio nelle sue diverse configurazioni; </a:t>
            </a:r>
          </a:p>
          <a:p>
            <a:pPr marL="171450" indent="-171450" algn="just">
              <a:lnSpc>
                <a:spcPct val="115000"/>
              </a:lnSpc>
              <a:buSzPts val="1400"/>
              <a:buFontTx/>
              <a:buChar char="-"/>
            </a:pPr>
            <a:r>
              <a:rPr lang="it-IT" sz="1000" dirty="0" smtClean="0">
                <a:solidFill>
                  <a:prstClr val="black"/>
                </a:solidFill>
              </a:rPr>
              <a:t>l’art</a:t>
            </a:r>
            <a:r>
              <a:rPr lang="it-IT" sz="1000" dirty="0">
                <a:solidFill>
                  <a:prstClr val="black"/>
                </a:solidFill>
              </a:rPr>
              <a:t>. 51, il quale dispone che le banche inviino alla Banca d'Italia, con le modalità e nei termini da essa stabiliti, le segnalazioni periodiche nonché ogni altro dato e documento richiesto; </a:t>
            </a:r>
          </a:p>
          <a:p>
            <a:pPr marL="171450" indent="-171450" algn="just">
              <a:lnSpc>
                <a:spcPct val="115000"/>
              </a:lnSpc>
              <a:buSzPts val="1400"/>
              <a:buFontTx/>
              <a:buChar char="-"/>
            </a:pPr>
            <a:r>
              <a:rPr lang="it-IT" sz="1000" dirty="0" smtClean="0">
                <a:solidFill>
                  <a:prstClr val="black"/>
                </a:solidFill>
              </a:rPr>
              <a:t>l’art</a:t>
            </a:r>
            <a:r>
              <a:rPr lang="it-IT" sz="1000" dirty="0">
                <a:solidFill>
                  <a:prstClr val="black"/>
                </a:solidFill>
              </a:rPr>
              <a:t>. 67, comma 1, </a:t>
            </a:r>
            <a:r>
              <a:rPr lang="it-IT" sz="1000" dirty="0" err="1">
                <a:solidFill>
                  <a:prstClr val="black"/>
                </a:solidFill>
              </a:rPr>
              <a:t>lett</a:t>
            </a:r>
            <a:r>
              <a:rPr lang="it-IT" sz="1000" dirty="0">
                <a:solidFill>
                  <a:prstClr val="black"/>
                </a:solidFill>
              </a:rPr>
              <a:t>. b), che attribuisce alla Banca d'Italia la facoltà di impartire alla capogruppo, con provvedimenti di carattere generale o particolare, disposizioni concernenti il gruppo bancario complessivamente considerato o suoi componenti, aventi ad oggetto il contenimento del rischio nelle sue diverse configurazioni</a:t>
            </a:r>
            <a:r>
              <a:rPr lang="it-IT" sz="1000" dirty="0" smtClean="0">
                <a:solidFill>
                  <a:prstClr val="black"/>
                </a:solidFill>
              </a:rPr>
              <a:t>;</a:t>
            </a:r>
          </a:p>
          <a:p>
            <a:pPr marL="171450" indent="-171450" algn="just">
              <a:lnSpc>
                <a:spcPct val="115000"/>
              </a:lnSpc>
              <a:buSzPts val="1400"/>
              <a:buFontTx/>
              <a:buChar char="-"/>
            </a:pPr>
            <a:r>
              <a:rPr lang="it-IT" sz="1000" dirty="0" smtClean="0">
                <a:solidFill>
                  <a:prstClr val="black"/>
                </a:solidFill>
              </a:rPr>
              <a:t> </a:t>
            </a:r>
            <a:r>
              <a:rPr lang="it-IT" sz="1000" dirty="0">
                <a:solidFill>
                  <a:prstClr val="black"/>
                </a:solidFill>
              </a:rPr>
              <a:t>l’art. 108, che attribuisce alla Banca d'Italia, il compito di dettare agli intermediari finanziari disposizioni aventi ad oggetto il contenimento del rischio nelle sue diverse configurazioni e dispone che gli intermediari finanziari inviano alla Banca d'Italia, con le modalità e nei termini da essa stabiliti, le segnalazioni periodiche nonché ogni altro dato e documento richiesto; </a:t>
            </a:r>
          </a:p>
          <a:p>
            <a:pPr marL="171450" indent="-171450" algn="just">
              <a:lnSpc>
                <a:spcPct val="115000"/>
              </a:lnSpc>
              <a:buSzPts val="1400"/>
              <a:buFontTx/>
              <a:buChar char="-"/>
            </a:pPr>
            <a:r>
              <a:rPr lang="it-IT" sz="1000" dirty="0" smtClean="0">
                <a:solidFill>
                  <a:prstClr val="black"/>
                </a:solidFill>
              </a:rPr>
              <a:t>gli </a:t>
            </a:r>
            <a:r>
              <a:rPr lang="it-IT" sz="1000" dirty="0">
                <a:solidFill>
                  <a:prstClr val="black"/>
                </a:solidFill>
              </a:rPr>
              <a:t>artt. 54, 68 e 108, comma 5 che attribuiscono alla Banca d'Italia il potere di effettuare ispezioni rispettivamente presso le banche, i soggetti inclusi nell'ambito della vigilanza consolidata (di cui all'art. 65) e gli intermediari finanziari</a:t>
            </a:r>
            <a:r>
              <a:rPr lang="it-IT" sz="1000" dirty="0" smtClean="0">
                <a:solidFill>
                  <a:prstClr val="black"/>
                </a:solidFill>
              </a:rPr>
              <a:t>;</a:t>
            </a:r>
            <a:endParaRPr lang="it-IT" sz="1000" dirty="0">
              <a:solidFill>
                <a:prstClr val="black"/>
              </a:solidFill>
              <a:latin typeface="Times New Roman"/>
              <a:ea typeface="Times New Roman"/>
            </a:endParaRPr>
          </a:p>
        </p:txBody>
      </p:sp>
      <p:sp>
        <p:nvSpPr>
          <p:cNvPr id="8" name="Titolo 2"/>
          <p:cNvSpPr txBox="1">
            <a:spLocks/>
          </p:cNvSpPr>
          <p:nvPr/>
        </p:nvSpPr>
        <p:spPr>
          <a:xfrm>
            <a:off x="1354808" y="573528"/>
            <a:ext cx="7499350" cy="857250"/>
          </a:xfrm>
          <a:prstGeom prst="rect">
            <a:avLst/>
          </a:prstGeom>
        </p:spPr>
        <p:txBody>
          <a:bodyPr anchor="ctr">
            <a:normAutofit/>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pPr algn="just">
              <a:spcAft>
                <a:spcPts val="1000"/>
              </a:spcAft>
            </a:pPr>
            <a:endParaRPr lang="it-IT" sz="2000" dirty="0">
              <a:effectLst/>
              <a:latin typeface="Times New Roman"/>
              <a:ea typeface="Calibri"/>
            </a:endParaRPr>
          </a:p>
          <a:p>
            <a:endParaRPr lang="en-GB" altLang="it-IT" sz="2000" b="1" dirty="0">
              <a:effectLst/>
            </a:endParaRPr>
          </a:p>
        </p:txBody>
      </p:sp>
      <p:sp>
        <p:nvSpPr>
          <p:cNvPr id="2" name="Segnaposto numero diapositiva 1"/>
          <p:cNvSpPr>
            <a:spLocks noGrp="1"/>
          </p:cNvSpPr>
          <p:nvPr>
            <p:ph type="sldNum" sz="quarter" idx="12"/>
          </p:nvPr>
        </p:nvSpPr>
        <p:spPr/>
        <p:txBody>
          <a:bodyPr/>
          <a:lstStyle/>
          <a:p>
            <a:pPr>
              <a:defRPr/>
            </a:pPr>
            <a:fld id="{EF065379-D573-4EA2-8B1D-E411B236B083}" type="slidenum">
              <a:rPr lang="en-US" smtClean="0">
                <a:solidFill>
                  <a:srgbClr val="04617B">
                    <a:shade val="90000"/>
                  </a:srgbClr>
                </a:solidFill>
              </a:rPr>
              <a:pPr>
                <a:defRPr/>
              </a:pPr>
              <a:t>3</a:t>
            </a:fld>
            <a:endParaRPr lang="en-US" dirty="0">
              <a:solidFill>
                <a:srgbClr val="04617B">
                  <a:shade val="90000"/>
                </a:srgbClr>
              </a:solidFill>
            </a:endParaRPr>
          </a:p>
        </p:txBody>
      </p:sp>
    </p:spTree>
    <p:extLst>
      <p:ext uri="{BB962C8B-B14F-4D97-AF65-F5344CB8AC3E}">
        <p14:creationId xmlns:p14="http://schemas.microsoft.com/office/powerpoint/2010/main" val="3003337842"/>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4</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467544" y="627534"/>
            <a:ext cx="8136904" cy="4176464"/>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just">
              <a:lnSpc>
                <a:spcPct val="115000"/>
              </a:lnSpc>
              <a:spcAft>
                <a:spcPts val="0"/>
              </a:spcAft>
              <a:buSzPts val="1400"/>
            </a:pPr>
            <a:endParaRPr lang="en-US" sz="1000" i="1" dirty="0" smtClean="0">
              <a:solidFill>
                <a:prstClr val="black"/>
              </a:solidFill>
            </a:endParaRPr>
          </a:p>
          <a:p>
            <a:pPr marL="171450" indent="-171450">
              <a:buFontTx/>
              <a:buChar char="-"/>
            </a:pPr>
            <a:r>
              <a:rPr lang="it-IT" sz="1000" dirty="0" smtClean="0">
                <a:solidFill>
                  <a:prstClr val="black"/>
                </a:solidFill>
                <a:latin typeface="Arial" pitchFamily="34" charset="0"/>
                <a:cs typeface="Arial" pitchFamily="34" charset="0"/>
              </a:rPr>
              <a:t>l’art</a:t>
            </a:r>
            <a:r>
              <a:rPr lang="it-IT" sz="1000" dirty="0">
                <a:solidFill>
                  <a:prstClr val="black"/>
                </a:solidFill>
                <a:latin typeface="Arial" pitchFamily="34" charset="0"/>
                <a:cs typeface="Arial" pitchFamily="34" charset="0"/>
              </a:rPr>
              <a:t>. 114 che, in relazione alla possibilità di concedere credito alle imprese, prevede la partecipazione delle società di assicurazione italiane e di </a:t>
            </a:r>
            <a:r>
              <a:rPr lang="it-IT" sz="1000" dirty="0" err="1">
                <a:solidFill>
                  <a:prstClr val="black"/>
                </a:solidFill>
                <a:latin typeface="Arial" pitchFamily="34" charset="0"/>
                <a:cs typeface="Arial" pitchFamily="34" charset="0"/>
              </a:rPr>
              <a:t>Sace</a:t>
            </a:r>
            <a:r>
              <a:rPr lang="it-IT" sz="1000" dirty="0">
                <a:solidFill>
                  <a:prstClr val="black"/>
                </a:solidFill>
                <a:latin typeface="Arial" pitchFamily="34" charset="0"/>
                <a:cs typeface="Arial" pitchFamily="34" charset="0"/>
              </a:rPr>
              <a:t> alla Centrale dei rischi, secondo le modalità previste dalla Banca d’Italia3 ; </a:t>
            </a:r>
            <a:endParaRPr lang="it-IT" sz="1000" dirty="0" smtClean="0">
              <a:solidFill>
                <a:prstClr val="black"/>
              </a:solidFill>
              <a:latin typeface="Arial" pitchFamily="34" charset="0"/>
              <a:cs typeface="Arial" pitchFamily="34" charset="0"/>
            </a:endParaRPr>
          </a:p>
          <a:p>
            <a:pPr marL="171450" indent="-171450">
              <a:buFontTx/>
              <a:buChar char="-"/>
            </a:pPr>
            <a:r>
              <a:rPr lang="it-IT" sz="1000" dirty="0" smtClean="0">
                <a:solidFill>
                  <a:prstClr val="black"/>
                </a:solidFill>
                <a:latin typeface="Arial" pitchFamily="34" charset="0"/>
                <a:cs typeface="Arial" pitchFamily="34" charset="0"/>
              </a:rPr>
              <a:t>-  </a:t>
            </a:r>
            <a:r>
              <a:rPr lang="it-IT" sz="1000" dirty="0">
                <a:solidFill>
                  <a:prstClr val="black"/>
                </a:solidFill>
                <a:latin typeface="Arial" pitchFamily="34" charset="0"/>
                <a:cs typeface="Arial" pitchFamily="34" charset="0"/>
              </a:rPr>
              <a:t>l’art. 144, che indica le norme del medesimo T.U.B. la cui violazione - estesa anche alle relative disposizioni generali o particolari impartite dalle autorità creditizie - determina l'applicabilità di sanzioni amministrative pecuniarie; </a:t>
            </a:r>
            <a:r>
              <a:rPr lang="it-IT" sz="1000" dirty="0" smtClean="0">
                <a:solidFill>
                  <a:prstClr val="black"/>
                </a:solidFill>
                <a:latin typeface="Arial" pitchFamily="34" charset="0"/>
                <a:cs typeface="Arial" pitchFamily="34" charset="0"/>
              </a:rPr>
              <a:t></a:t>
            </a:r>
          </a:p>
          <a:p>
            <a:pPr marL="171450" indent="-171450">
              <a:buFontTx/>
              <a:buChar char="-"/>
            </a:pPr>
            <a:endParaRPr lang="it-IT" sz="1000" dirty="0">
              <a:solidFill>
                <a:prstClr val="black"/>
              </a:solidFill>
              <a:latin typeface="Arial" pitchFamily="34" charset="0"/>
              <a:cs typeface="Arial" pitchFamily="34" charset="0"/>
            </a:endParaRPr>
          </a:p>
          <a:p>
            <a:r>
              <a:rPr lang="it-IT" sz="1000" b="1" dirty="0" smtClean="0">
                <a:solidFill>
                  <a:prstClr val="black"/>
                </a:solidFill>
                <a:latin typeface="Arial" pitchFamily="34" charset="0"/>
                <a:cs typeface="Arial" pitchFamily="34" charset="0"/>
              </a:rPr>
              <a:t>ARTICOLI DEL TUF:</a:t>
            </a:r>
          </a:p>
          <a:p>
            <a:pPr marL="171450" indent="-171450">
              <a:buFontTx/>
              <a:buChar char="-"/>
            </a:pPr>
            <a:r>
              <a:rPr lang="it-IT" sz="1000" dirty="0" smtClean="0">
                <a:solidFill>
                  <a:prstClr val="black"/>
                </a:solidFill>
                <a:latin typeface="Arial" pitchFamily="34" charset="0"/>
                <a:cs typeface="Arial" pitchFamily="34" charset="0"/>
              </a:rPr>
              <a:t>l’art</a:t>
            </a:r>
            <a:r>
              <a:rPr lang="it-IT" sz="1000" dirty="0">
                <a:solidFill>
                  <a:prstClr val="black"/>
                </a:solidFill>
                <a:latin typeface="Arial" pitchFamily="34" charset="0"/>
                <a:cs typeface="Arial" pitchFamily="34" charset="0"/>
              </a:rPr>
              <a:t>. 8, comma 1 e comma 1-bis, che prevede la partecipazione alla Centrale dei Rischi degli OICR che investono in crediti; </a:t>
            </a:r>
          </a:p>
          <a:p>
            <a:pPr marL="171450" indent="-171450">
              <a:buFontTx/>
              <a:buChar char="-"/>
            </a:pPr>
            <a:r>
              <a:rPr lang="it-IT" sz="1000" dirty="0" smtClean="0">
                <a:solidFill>
                  <a:prstClr val="black"/>
                </a:solidFill>
                <a:latin typeface="Arial" pitchFamily="34" charset="0"/>
                <a:cs typeface="Arial" pitchFamily="34" charset="0"/>
              </a:rPr>
              <a:t>l’art</a:t>
            </a:r>
            <a:r>
              <a:rPr lang="it-IT" sz="1000" dirty="0">
                <a:solidFill>
                  <a:prstClr val="black"/>
                </a:solidFill>
                <a:latin typeface="Arial" pitchFamily="34" charset="0"/>
                <a:cs typeface="Arial" pitchFamily="34" charset="0"/>
              </a:rPr>
              <a:t>. 190 che indica le norme la cui violazione - estesa anche alle relative disposizioni generali o particolari impartite dalle autorità creditizie </a:t>
            </a:r>
            <a:r>
              <a:rPr lang="it-IT" sz="1000" dirty="0" smtClean="0">
                <a:solidFill>
                  <a:prstClr val="black"/>
                </a:solidFill>
                <a:latin typeface="Arial" pitchFamily="34" charset="0"/>
                <a:cs typeface="Arial" pitchFamily="34" charset="0"/>
              </a:rPr>
              <a:t>- determina </a:t>
            </a:r>
            <a:r>
              <a:rPr lang="it-IT" sz="1000" dirty="0">
                <a:solidFill>
                  <a:prstClr val="black"/>
                </a:solidFill>
                <a:latin typeface="Arial" pitchFamily="34" charset="0"/>
                <a:cs typeface="Arial" pitchFamily="34" charset="0"/>
              </a:rPr>
              <a:t>l'applicabilità di sanzioni amministrative pecuniarie</a:t>
            </a:r>
            <a:r>
              <a:rPr lang="it-IT" sz="1000" dirty="0" smtClean="0">
                <a:solidFill>
                  <a:prstClr val="black"/>
                </a:solidFill>
                <a:latin typeface="Arial" pitchFamily="34" charset="0"/>
                <a:cs typeface="Arial" pitchFamily="34" charset="0"/>
              </a:rPr>
              <a:t>;</a:t>
            </a:r>
          </a:p>
          <a:p>
            <a:endParaRPr lang="it-IT" sz="1000" b="1" dirty="0">
              <a:solidFill>
                <a:prstClr val="black"/>
              </a:solidFill>
              <a:latin typeface="Arial" pitchFamily="34" charset="0"/>
              <a:cs typeface="Arial" pitchFamily="34" charset="0"/>
            </a:endParaRPr>
          </a:p>
          <a:p>
            <a:r>
              <a:rPr lang="it-IT" sz="1000" b="1" dirty="0" smtClean="0">
                <a:solidFill>
                  <a:prstClr val="black"/>
                </a:solidFill>
                <a:latin typeface="Arial" pitchFamily="34" charset="0"/>
                <a:cs typeface="Arial" pitchFamily="34" charset="0"/>
              </a:rPr>
              <a:t>La </a:t>
            </a:r>
            <a:r>
              <a:rPr lang="it-IT" sz="1000" b="1" dirty="0">
                <a:solidFill>
                  <a:prstClr val="black"/>
                </a:solidFill>
                <a:latin typeface="Arial" pitchFamily="34" charset="0"/>
                <a:cs typeface="Arial" pitchFamily="34" charset="0"/>
              </a:rPr>
              <a:t>legge 30 aprile 1999, n. 130, recante “Disposizioni sulla cartolarizzazione dei crediti” </a:t>
            </a:r>
            <a:r>
              <a:rPr lang="it-IT" sz="1000" dirty="0">
                <a:solidFill>
                  <a:prstClr val="black"/>
                </a:solidFill>
              </a:rPr>
              <a:t>e, in particolare l’art. 3, comma 3, che prevede il potere della Banca d’Italia di imporre, in base alle deliberazioni del CICR, alle società cessionarie di crediti, obblighi di segnalazione relativi ai crediti cartolarizzati al fine di censire la posizione debitoria dei soggetti ai quali i crediti si riferiscono; </a:t>
            </a:r>
            <a:endParaRPr lang="it-IT" sz="1000" dirty="0" smtClean="0">
              <a:solidFill>
                <a:prstClr val="black"/>
              </a:solidFill>
            </a:endParaRPr>
          </a:p>
          <a:p>
            <a:endParaRPr lang="it-IT" sz="1000" dirty="0">
              <a:solidFill>
                <a:prstClr val="black"/>
              </a:solidFill>
            </a:endParaRPr>
          </a:p>
          <a:p>
            <a:r>
              <a:rPr lang="it-IT" sz="1000" b="1" dirty="0">
                <a:solidFill>
                  <a:prstClr val="black"/>
                </a:solidFill>
                <a:latin typeface="Arial" pitchFamily="34" charset="0"/>
                <a:cs typeface="Arial" pitchFamily="34" charset="0"/>
              </a:rPr>
              <a:t>I</a:t>
            </a:r>
            <a:r>
              <a:rPr lang="it-IT" sz="1000" b="1" dirty="0" smtClean="0">
                <a:solidFill>
                  <a:prstClr val="black"/>
                </a:solidFill>
                <a:latin typeface="Arial" pitchFamily="34" charset="0"/>
                <a:cs typeface="Arial" pitchFamily="34" charset="0"/>
              </a:rPr>
              <a:t>l </a:t>
            </a:r>
            <a:r>
              <a:rPr lang="it-IT" sz="1000" b="1" dirty="0">
                <a:solidFill>
                  <a:prstClr val="black"/>
                </a:solidFill>
                <a:latin typeface="Arial" pitchFamily="34" charset="0"/>
                <a:cs typeface="Arial" pitchFamily="34" charset="0"/>
              </a:rPr>
              <a:t>decreto legge 13 maggio 2011, n. 70 convertito con legge 12 luglio 2011, n. 106 e successive modifiche, relativamente alle previsioni sulla regolarizzazione dei ritardi di pagamento registrati nelle banche dati sul credito </a:t>
            </a:r>
            <a:r>
              <a:rPr lang="it-IT" sz="1000" dirty="0">
                <a:solidFill>
                  <a:prstClr val="black"/>
                </a:solidFill>
              </a:rPr>
              <a:t>(art. 8-bis). </a:t>
            </a:r>
            <a:endParaRPr lang="en-US" sz="1000" b="1" dirty="0" smtClean="0">
              <a:solidFill>
                <a:prstClr val="black"/>
              </a:solidFill>
              <a:latin typeface="Arial" pitchFamily="34" charset="0"/>
              <a:cs typeface="Arial" pitchFamily="34" charset="0"/>
            </a:endParaRPr>
          </a:p>
          <a:p>
            <a:endParaRPr lang="en-US" sz="1000" i="1" dirty="0" smtClean="0">
              <a:solidFill>
                <a:prstClr val="black"/>
              </a:solidFill>
            </a:endParaRPr>
          </a:p>
          <a:p>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4007274001"/>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5</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915566"/>
            <a:ext cx="7632848" cy="3312368"/>
          </a:xfrm>
          <a:prstGeom prst="rect">
            <a:avLst/>
          </a:prstGeom>
        </p:spPr>
        <p:style>
          <a:lnRef idx="1">
            <a:schemeClr val="accent3"/>
          </a:lnRef>
          <a:fillRef idx="2">
            <a:schemeClr val="accent3"/>
          </a:fillRef>
          <a:effectRef idx="1">
            <a:schemeClr val="accent3"/>
          </a:effectRef>
          <a:fontRef idx="minor">
            <a:schemeClr val="dk1"/>
          </a:fontRef>
        </p:style>
        <p:txBody>
          <a:bodyPr/>
          <a:lstStyle/>
          <a:p>
            <a:pPr algn="ctr">
              <a:lnSpc>
                <a:spcPct val="115000"/>
              </a:lnSpc>
              <a:spcAft>
                <a:spcPts val="0"/>
              </a:spcAft>
            </a:pPr>
            <a:r>
              <a:rPr lang="it-IT" sz="1200" b="1" dirty="0">
                <a:solidFill>
                  <a:prstClr val="black"/>
                </a:solidFill>
                <a:latin typeface="Arial" pitchFamily="34" charset="0"/>
                <a:cs typeface="Arial" pitchFamily="34" charset="0"/>
              </a:rPr>
              <a:t>Rilevano inoltre: </a:t>
            </a:r>
            <a:endParaRPr lang="it-IT" sz="1200" b="1" dirty="0" smtClean="0">
              <a:solidFill>
                <a:prstClr val="black"/>
              </a:solidFill>
              <a:latin typeface="Arial" pitchFamily="34" charset="0"/>
              <a:cs typeface="Arial" pitchFamily="34" charset="0"/>
            </a:endParaRPr>
          </a:p>
          <a:p>
            <a:pPr algn="ctr">
              <a:lnSpc>
                <a:spcPct val="115000"/>
              </a:lnSpc>
              <a:spcAft>
                <a:spcPts val="0"/>
              </a:spcAft>
            </a:pPr>
            <a:endParaRPr lang="it-IT" sz="1200" b="1" dirty="0">
              <a:solidFill>
                <a:prstClr val="black"/>
              </a:solidFill>
              <a:latin typeface="Arial" pitchFamily="34" charset="0"/>
              <a:cs typeface="Arial" pitchFamily="34" charset="0"/>
            </a:endParaRPr>
          </a:p>
          <a:p>
            <a:pPr marL="171450" indent="-171450" algn="just">
              <a:lnSpc>
                <a:spcPct val="115000"/>
              </a:lnSpc>
              <a:spcAft>
                <a:spcPts val="0"/>
              </a:spcAft>
              <a:buFont typeface="Arial" pitchFamily="34" charset="0"/>
              <a:buChar char="•"/>
            </a:pPr>
            <a:r>
              <a:rPr lang="it-IT" sz="1000" b="1" dirty="0" smtClean="0">
                <a:solidFill>
                  <a:prstClr val="black"/>
                </a:solidFill>
                <a:latin typeface="Arial" pitchFamily="34" charset="0"/>
                <a:cs typeface="Arial" pitchFamily="34" charset="0"/>
              </a:rPr>
              <a:t>l’art </a:t>
            </a:r>
            <a:r>
              <a:rPr lang="it-IT" sz="1000" b="1" dirty="0">
                <a:solidFill>
                  <a:prstClr val="black"/>
                </a:solidFill>
                <a:latin typeface="Arial" pitchFamily="34" charset="0"/>
                <a:cs typeface="Arial" pitchFamily="34" charset="0"/>
              </a:rPr>
              <a:t>7 del T.U.B. </a:t>
            </a:r>
            <a:r>
              <a:rPr lang="it-IT" sz="1000" dirty="0">
                <a:solidFill>
                  <a:prstClr val="black"/>
                </a:solidFill>
              </a:rPr>
              <a:t>che prevede che la Banca d'Italia collabori, anche mediante scambio di informazioni, con le autorità, i comitati che compongono il Sistema europeo di vigilanza finanziaria (SEVIF) e con le autorità di risoluzione degli Stati comunitari, al fine di agevolare le rispettive funzioni; che nell'ambito di accordi di cooperazione e di equivalenti obblighi di riservatezza, possa scambiare informazioni preordinate all'esercizio delle funzioni di vigilanza con le autorità competenti di Stati terzi; </a:t>
            </a:r>
            <a:endParaRPr lang="it-IT" sz="1000" dirty="0" smtClean="0">
              <a:solidFill>
                <a:prstClr val="black"/>
              </a:solidFill>
            </a:endParaRPr>
          </a:p>
          <a:p>
            <a:pPr algn="just">
              <a:lnSpc>
                <a:spcPct val="115000"/>
              </a:lnSpc>
              <a:spcAft>
                <a:spcPts val="0"/>
              </a:spcAft>
            </a:pPr>
            <a:endParaRPr lang="it-IT" sz="1000" dirty="0">
              <a:solidFill>
                <a:prstClr val="black"/>
              </a:solidFill>
            </a:endParaRPr>
          </a:p>
          <a:p>
            <a:pPr marL="171450" indent="-171450" algn="just">
              <a:lnSpc>
                <a:spcPct val="115000"/>
              </a:lnSpc>
              <a:spcAft>
                <a:spcPts val="0"/>
              </a:spcAft>
              <a:buFont typeface="Arial" pitchFamily="34" charset="0"/>
              <a:buChar char="•"/>
            </a:pPr>
            <a:r>
              <a:rPr lang="it-IT" sz="1000" b="1" dirty="0" smtClean="0">
                <a:solidFill>
                  <a:prstClr val="black"/>
                </a:solidFill>
                <a:latin typeface="Arial" pitchFamily="34" charset="0"/>
                <a:cs typeface="Arial" pitchFamily="34" charset="0"/>
              </a:rPr>
              <a:t>gli </a:t>
            </a:r>
            <a:r>
              <a:rPr lang="it-IT" sz="1000" b="1" dirty="0">
                <a:solidFill>
                  <a:prstClr val="black"/>
                </a:solidFill>
                <a:latin typeface="Arial" pitchFamily="34" charset="0"/>
                <a:cs typeface="Arial" pitchFamily="34" charset="0"/>
              </a:rPr>
              <a:t>artt. 124-bis e 125 del T.U.B.</a:t>
            </a:r>
            <a:r>
              <a:rPr lang="it-IT" sz="1000" dirty="0">
                <a:solidFill>
                  <a:prstClr val="black"/>
                </a:solidFill>
              </a:rPr>
              <a:t> che prevedono che la valutazione del merito creditizio del consumatore avvenga anche sulla base di informazioni ottenute consultando una banca dati pertinente; che la Banca d’Italia emani disposizioni attuative di tale previsione; che i gestori delle banche dati contenenti informazioni nominative sul credito consentano l'accesso dei finanziatori degli Stati membri dell’Unione europea alle proprie banche dati a condizioni non discriminatorie rispetto a quelle previste per gli altri finanziatori abilitati nel territorio della Repubblica; che gli intermediari diano l’informativa al consumatore nel caso in cui il rifiuto della domanda di credito si basi sulle informazioni presenti in una banca dati e nel caso in cui il consumatore venga segnalato la prima volta “negativamente”; </a:t>
            </a:r>
            <a:endParaRPr lang="it-IT" sz="1000" dirty="0" smtClean="0">
              <a:solidFill>
                <a:prstClr val="black"/>
              </a:solidFill>
            </a:endParaRPr>
          </a:p>
          <a:p>
            <a:pPr algn="just">
              <a:lnSpc>
                <a:spcPct val="115000"/>
              </a:lnSpc>
              <a:spcAft>
                <a:spcPts val="0"/>
              </a:spcAft>
            </a:pPr>
            <a:endParaRPr lang="it-IT" sz="1000" dirty="0">
              <a:solidFill>
                <a:prstClr val="black"/>
              </a:solidFill>
            </a:endParaRPr>
          </a:p>
          <a:p>
            <a:pPr marL="171450" indent="-171450" algn="just">
              <a:lnSpc>
                <a:spcPct val="115000"/>
              </a:lnSpc>
              <a:spcAft>
                <a:spcPts val="0"/>
              </a:spcAft>
              <a:buFont typeface="Arial" pitchFamily="34" charset="0"/>
              <a:buChar char="•"/>
            </a:pPr>
            <a:r>
              <a:rPr lang="it-IT" sz="1000" b="1" dirty="0" smtClean="0">
                <a:solidFill>
                  <a:prstClr val="black"/>
                </a:solidFill>
                <a:latin typeface="Arial" pitchFamily="34" charset="0"/>
                <a:cs typeface="Arial" pitchFamily="34" charset="0"/>
              </a:rPr>
              <a:t>l</a:t>
            </a:r>
            <a:r>
              <a:rPr lang="it-IT" sz="1000" b="1" dirty="0">
                <a:solidFill>
                  <a:prstClr val="black"/>
                </a:solidFill>
                <a:latin typeface="Arial" pitchFamily="34" charset="0"/>
                <a:cs typeface="Arial" pitchFamily="34" charset="0"/>
              </a:rPr>
              <a:t>’ art. 46-quater del T.U.F.</a:t>
            </a:r>
            <a:r>
              <a:rPr lang="it-IT" sz="1000" dirty="0">
                <a:solidFill>
                  <a:prstClr val="black"/>
                </a:solidFill>
              </a:rPr>
              <a:t> che assoggetta gli OICR che investono in crediti in Italia, alle </a:t>
            </a:r>
            <a:r>
              <a:rPr lang="it-IT" sz="1000" dirty="0" err="1">
                <a:solidFill>
                  <a:prstClr val="black"/>
                </a:solidFill>
              </a:rPr>
              <a:t>dispozioni</a:t>
            </a:r>
            <a:r>
              <a:rPr lang="it-IT" sz="1000" dirty="0">
                <a:solidFill>
                  <a:prstClr val="black"/>
                </a:solidFill>
              </a:rPr>
              <a:t> sulla trasparenza previste dal T.U.B.; </a:t>
            </a:r>
            <a:endParaRPr lang="en-US" sz="1000" i="1" dirty="0" smtClean="0">
              <a:solidFill>
                <a:prstClr val="black"/>
              </a:solidFill>
            </a:endParaRPr>
          </a:p>
          <a:p>
            <a:endParaRPr lang="en-US" sz="1000" dirty="0" smtClean="0">
              <a:solidFill>
                <a:prstClr val="black"/>
              </a:solidFill>
            </a:endParaRPr>
          </a:p>
          <a:p>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2200159846"/>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6</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627535"/>
            <a:ext cx="7632848" cy="4069912"/>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171450" indent="-171450" algn="just">
              <a:lnSpc>
                <a:spcPct val="115000"/>
              </a:lnSpc>
              <a:spcAft>
                <a:spcPts val="1000"/>
              </a:spcAft>
              <a:buFont typeface="Arial" pitchFamily="34" charset="0"/>
              <a:buChar char="•"/>
            </a:pPr>
            <a:endParaRPr lang="it-IT" sz="1000" dirty="0" smtClean="0">
              <a:solidFill>
                <a:prstClr val="black"/>
              </a:solidFill>
            </a:endParaRPr>
          </a:p>
          <a:p>
            <a:pPr marL="171450" indent="-171450" algn="just">
              <a:lnSpc>
                <a:spcPct val="115000"/>
              </a:lnSpc>
              <a:spcAft>
                <a:spcPts val="1000"/>
              </a:spcAft>
              <a:buFont typeface="Arial" pitchFamily="34" charset="0"/>
              <a:buChar char="•"/>
            </a:pPr>
            <a:r>
              <a:rPr lang="it-IT" sz="1000" dirty="0" smtClean="0">
                <a:solidFill>
                  <a:prstClr val="black"/>
                </a:solidFill>
              </a:rPr>
              <a:t>il </a:t>
            </a:r>
            <a:r>
              <a:rPr lang="it-IT" sz="1000" dirty="0">
                <a:solidFill>
                  <a:prstClr val="black"/>
                </a:solidFill>
              </a:rPr>
              <a:t>decreto del Ministro dell’Economia e delle Finanze – Presidente del CICR del 3 febbraio 2011, n. 117, “Disposizioni sul credito ai consumatori e modifiche alla deliberazione del 4 marzo 2003 in materia di trasparenza delle condizioni contrattuali delle operazioni e dei servizi bancari e finanziari”; </a:t>
            </a:r>
          </a:p>
          <a:p>
            <a:pPr marL="171450" indent="-171450" algn="just">
              <a:lnSpc>
                <a:spcPct val="115000"/>
              </a:lnSpc>
              <a:spcAft>
                <a:spcPts val="1000"/>
              </a:spcAft>
              <a:buFont typeface="Arial" pitchFamily="34" charset="0"/>
              <a:buChar char="•"/>
            </a:pPr>
            <a:r>
              <a:rPr lang="it-IT" sz="1000" dirty="0" smtClean="0">
                <a:solidFill>
                  <a:prstClr val="black"/>
                </a:solidFill>
              </a:rPr>
              <a:t>Il </a:t>
            </a:r>
            <a:r>
              <a:rPr lang="it-IT" sz="1000" i="1" dirty="0">
                <a:solidFill>
                  <a:prstClr val="black"/>
                </a:solidFill>
              </a:rPr>
              <a:t>Memorandum of </a:t>
            </a:r>
            <a:r>
              <a:rPr lang="it-IT" sz="1000" i="1" dirty="0" err="1">
                <a:solidFill>
                  <a:prstClr val="black"/>
                </a:solidFill>
              </a:rPr>
              <a:t>understanding</a:t>
            </a:r>
            <a:r>
              <a:rPr lang="it-IT" sz="1000" i="1" dirty="0">
                <a:solidFill>
                  <a:prstClr val="black"/>
                </a:solidFill>
              </a:rPr>
              <a:t> on the </a:t>
            </a:r>
            <a:r>
              <a:rPr lang="it-IT" sz="1000" i="1" dirty="0" err="1">
                <a:solidFill>
                  <a:prstClr val="black"/>
                </a:solidFill>
              </a:rPr>
              <a:t>exchange</a:t>
            </a:r>
            <a:r>
              <a:rPr lang="it-IT" sz="1000" i="1" dirty="0">
                <a:solidFill>
                  <a:prstClr val="black"/>
                </a:solidFill>
              </a:rPr>
              <a:t> of information </a:t>
            </a:r>
            <a:r>
              <a:rPr lang="it-IT" sz="1000" i="1" dirty="0" err="1">
                <a:solidFill>
                  <a:prstClr val="black"/>
                </a:solidFill>
              </a:rPr>
              <a:t>among</a:t>
            </a:r>
            <a:r>
              <a:rPr lang="it-IT" sz="1000" i="1" dirty="0">
                <a:solidFill>
                  <a:prstClr val="black"/>
                </a:solidFill>
              </a:rPr>
              <a:t> </a:t>
            </a:r>
            <a:r>
              <a:rPr lang="it-IT" sz="1000" i="1" dirty="0" err="1">
                <a:solidFill>
                  <a:prstClr val="black"/>
                </a:solidFill>
              </a:rPr>
              <a:t>national</a:t>
            </a:r>
            <a:r>
              <a:rPr lang="it-IT" sz="1000" i="1" dirty="0">
                <a:solidFill>
                  <a:prstClr val="black"/>
                </a:solidFill>
              </a:rPr>
              <a:t> </a:t>
            </a:r>
            <a:r>
              <a:rPr lang="it-IT" sz="1000" i="1" dirty="0" err="1">
                <a:solidFill>
                  <a:prstClr val="black"/>
                </a:solidFill>
              </a:rPr>
              <a:t>central</a:t>
            </a:r>
            <a:r>
              <a:rPr lang="it-IT" sz="1000" i="1" dirty="0">
                <a:solidFill>
                  <a:prstClr val="black"/>
                </a:solidFill>
              </a:rPr>
              <a:t> credit </a:t>
            </a:r>
            <a:r>
              <a:rPr lang="it-IT" sz="1000" i="1" dirty="0" err="1">
                <a:solidFill>
                  <a:prstClr val="black"/>
                </a:solidFill>
              </a:rPr>
              <a:t>registers</a:t>
            </a:r>
            <a:r>
              <a:rPr lang="it-IT" sz="1000" i="1" dirty="0">
                <a:solidFill>
                  <a:prstClr val="black"/>
                </a:solidFill>
              </a:rPr>
              <a:t> for the </a:t>
            </a:r>
            <a:r>
              <a:rPr lang="it-IT" sz="1000" i="1" dirty="0" err="1">
                <a:solidFill>
                  <a:prstClr val="black"/>
                </a:solidFill>
              </a:rPr>
              <a:t>purpose</a:t>
            </a:r>
            <a:r>
              <a:rPr lang="it-IT" sz="1000" i="1" dirty="0">
                <a:solidFill>
                  <a:prstClr val="black"/>
                </a:solidFill>
              </a:rPr>
              <a:t> of </a:t>
            </a:r>
            <a:r>
              <a:rPr lang="it-IT" sz="1000" i="1" dirty="0" err="1">
                <a:solidFill>
                  <a:prstClr val="black"/>
                </a:solidFill>
              </a:rPr>
              <a:t>passing</a:t>
            </a:r>
            <a:r>
              <a:rPr lang="it-IT" sz="1000" i="1" dirty="0">
                <a:solidFill>
                  <a:prstClr val="black"/>
                </a:solidFill>
              </a:rPr>
              <a:t> </a:t>
            </a:r>
            <a:r>
              <a:rPr lang="it-IT" sz="1000" i="1" dirty="0" err="1">
                <a:solidFill>
                  <a:prstClr val="black"/>
                </a:solidFill>
              </a:rPr>
              <a:t>it</a:t>
            </a:r>
            <a:r>
              <a:rPr lang="it-IT" sz="1000" i="1" dirty="0">
                <a:solidFill>
                  <a:prstClr val="black"/>
                </a:solidFill>
              </a:rPr>
              <a:t> on to reporting </a:t>
            </a:r>
            <a:r>
              <a:rPr lang="it-IT" sz="1000" i="1" dirty="0" err="1">
                <a:solidFill>
                  <a:prstClr val="black"/>
                </a:solidFill>
              </a:rPr>
              <a:t>institutions</a:t>
            </a:r>
            <a:r>
              <a:rPr lang="it-IT" sz="1000" dirty="0">
                <a:solidFill>
                  <a:prstClr val="black"/>
                </a:solidFill>
              </a:rPr>
              <a:t> al quale la Centrale dei rischi italiana aderisce e che disciplina lo scambio dei dati tra le Centrali dei rischi </a:t>
            </a:r>
            <a:r>
              <a:rPr lang="it-IT" sz="1000" dirty="0" smtClean="0">
                <a:solidFill>
                  <a:prstClr val="black"/>
                </a:solidFill>
              </a:rPr>
              <a:t>europee </a:t>
            </a:r>
            <a:r>
              <a:rPr lang="it-IT" sz="1000" dirty="0">
                <a:solidFill>
                  <a:prstClr val="black"/>
                </a:solidFill>
              </a:rPr>
              <a:t>; </a:t>
            </a:r>
          </a:p>
          <a:p>
            <a:pPr marL="171450" indent="-171450" algn="just">
              <a:lnSpc>
                <a:spcPct val="115000"/>
              </a:lnSpc>
              <a:spcAft>
                <a:spcPts val="1000"/>
              </a:spcAft>
              <a:buFont typeface="Arial" pitchFamily="34" charset="0"/>
              <a:buChar char="•"/>
            </a:pPr>
            <a:r>
              <a:rPr lang="it-IT" sz="1000" dirty="0" smtClean="0">
                <a:solidFill>
                  <a:prstClr val="black"/>
                </a:solidFill>
              </a:rPr>
              <a:t>Il </a:t>
            </a:r>
            <a:r>
              <a:rPr lang="it-IT" sz="1000" dirty="0">
                <a:solidFill>
                  <a:prstClr val="black"/>
                </a:solidFill>
              </a:rPr>
              <a:t>decreto legislativo n. 196 del 30 giugno 2003 (“Codice in materia di protezione dei dati personali</a:t>
            </a:r>
            <a:r>
              <a:rPr lang="it-IT" sz="1000" dirty="0" smtClean="0">
                <a:solidFill>
                  <a:prstClr val="black"/>
                </a:solidFill>
              </a:rPr>
              <a:t>”); </a:t>
            </a:r>
            <a:endParaRPr lang="it-IT" sz="1000" dirty="0">
              <a:solidFill>
                <a:prstClr val="black"/>
              </a:solidFill>
            </a:endParaRPr>
          </a:p>
          <a:p>
            <a:pPr marL="171450" indent="-171450" algn="just">
              <a:lnSpc>
                <a:spcPct val="115000"/>
              </a:lnSpc>
              <a:spcAft>
                <a:spcPts val="1000"/>
              </a:spcAft>
              <a:buFont typeface="Arial" pitchFamily="34" charset="0"/>
              <a:buChar char="•"/>
            </a:pPr>
            <a:r>
              <a:rPr lang="it-IT" sz="1000" dirty="0" smtClean="0">
                <a:solidFill>
                  <a:prstClr val="black"/>
                </a:solidFill>
              </a:rPr>
              <a:t>La Decisione </a:t>
            </a:r>
            <a:r>
              <a:rPr lang="it-IT" sz="1000" dirty="0">
                <a:solidFill>
                  <a:prstClr val="black"/>
                </a:solidFill>
              </a:rPr>
              <a:t>della Banca Centrale Europea (BCE/2014/6) relativa all'organizzazione delle misure preparatorie per la raccolta di dati granulari sul credito da parte del Sistema europeo di banche centrali che disciplina la trasmissione di micro dati non armonizzati sul credito, propedeutica alla realizzazione nel 2018 di un archivio europeo armonizzato sul credito. </a:t>
            </a:r>
            <a:endParaRPr lang="it-IT" sz="1000" dirty="0">
              <a:solidFill>
                <a:prstClr val="black"/>
              </a:solidFill>
              <a:latin typeface="Times New Roman"/>
              <a:ea typeface="Calibri"/>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2885390510"/>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7</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627534"/>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365125" indent="-282575">
              <a:lnSpc>
                <a:spcPct val="110000"/>
              </a:lnSpc>
              <a:spcBef>
                <a:spcPts val="600"/>
              </a:spcBef>
              <a:buClr>
                <a:srgbClr val="0F6FC6"/>
              </a:buClr>
              <a:buSzPct val="80000"/>
              <a:buFont typeface="Monotype Sorts" pitchFamily="2" charset="2"/>
              <a:buNone/>
              <a:defRPr/>
            </a:pPr>
            <a:endParaRPr lang="en-US" sz="1000" i="1" dirty="0" smtClean="0">
              <a:solidFill>
                <a:prstClr val="black"/>
              </a:solidFill>
            </a:endParaRPr>
          </a:p>
          <a:p>
            <a:pPr algn="ctr">
              <a:lnSpc>
                <a:spcPct val="115000"/>
              </a:lnSpc>
              <a:spcAft>
                <a:spcPts val="1000"/>
              </a:spcAft>
            </a:pPr>
            <a:r>
              <a:rPr lang="it-IT" sz="1200" b="1" dirty="0">
                <a:solidFill>
                  <a:prstClr val="black"/>
                </a:solidFill>
                <a:latin typeface="Arial" pitchFamily="34" charset="0"/>
                <a:cs typeface="Arial" pitchFamily="34" charset="0"/>
              </a:rPr>
              <a:t>2. Finalità della Centrale dei rischi </a:t>
            </a:r>
            <a:endParaRPr lang="it-IT" sz="1200" b="1" dirty="0" smtClean="0">
              <a:solidFill>
                <a:prstClr val="black"/>
              </a:solidFill>
              <a:latin typeface="Arial" pitchFamily="34" charset="0"/>
              <a:cs typeface="Arial" pitchFamily="34" charset="0"/>
            </a:endParaRPr>
          </a:p>
          <a:p>
            <a:pPr algn="just">
              <a:lnSpc>
                <a:spcPct val="115000"/>
              </a:lnSpc>
              <a:spcAft>
                <a:spcPts val="1000"/>
              </a:spcAft>
            </a:pPr>
            <a:r>
              <a:rPr lang="it-IT" sz="1000" dirty="0" smtClean="0">
                <a:solidFill>
                  <a:prstClr val="black"/>
                </a:solidFill>
              </a:rPr>
              <a:t>La </a:t>
            </a:r>
            <a:r>
              <a:rPr lang="it-IT" sz="1000" dirty="0">
                <a:solidFill>
                  <a:prstClr val="black"/>
                </a:solidFill>
              </a:rPr>
              <a:t>Centrale dei rischi è un sistema informativo sui rapporti di credito e di garanzia che il sistema finanziario (banche, intermediari finanziari, società veicolo di cartolarizzazione dei crediti di cui alla legge 30 aprile 1999, n.130, OICR) intrattiene con la propria clientela. Rappresenta un importante strumento per il regolare funzionamento del mercato del credito. La finalità perseguita è quella di contribuire a migliorare la qualità degli impieghi degli intermediari partecipanti e, per questa via, accrescere la stabilità del sistema finanziario; è inoltre uno strumento di monitoraggio del sovra-indebitamento. </a:t>
            </a:r>
            <a:endParaRPr lang="it-IT" sz="1000" dirty="0" smtClean="0">
              <a:solidFill>
                <a:prstClr val="black"/>
              </a:solidFill>
            </a:endParaRPr>
          </a:p>
          <a:p>
            <a:pPr algn="just">
              <a:lnSpc>
                <a:spcPct val="115000"/>
              </a:lnSpc>
              <a:spcAft>
                <a:spcPts val="1000"/>
              </a:spcAft>
            </a:pPr>
            <a:r>
              <a:rPr lang="it-IT" sz="1000" dirty="0" smtClean="0">
                <a:solidFill>
                  <a:prstClr val="black"/>
                </a:solidFill>
              </a:rPr>
              <a:t>Gli </a:t>
            </a:r>
            <a:r>
              <a:rPr lang="it-IT" sz="1000" dirty="0">
                <a:solidFill>
                  <a:prstClr val="black"/>
                </a:solidFill>
              </a:rPr>
              <a:t>intermediari partecipanti comunicano alla Banca d'Italia informazioni relative alle esposizioni verso la loro clientela e ricevono informazioni sull’esposizione complessiva verso il sistema finanziario (c.d. “posizione globale di rischio”) dei soggetti segnalati e dei loro collegati; essi ricevono, inoltre, informazioni aggregate riferite a categorie di clienti. Gli intermediari partecipanti possono interrogare la Centrale dei rischi per chiedere informazioni su soggetti diversi da quelli segnalati, a condizione che le richieste siano avanzate per finalità connesse con l’assunzione e la gestione del rischio di credito. </a:t>
            </a:r>
            <a:endParaRPr lang="it-IT" sz="1000" dirty="0" smtClean="0">
              <a:solidFill>
                <a:prstClr val="black"/>
              </a:solidFill>
            </a:endParaRPr>
          </a:p>
          <a:p>
            <a:pPr algn="just">
              <a:lnSpc>
                <a:spcPct val="115000"/>
              </a:lnSpc>
              <a:spcAft>
                <a:spcPts val="1000"/>
              </a:spcAft>
            </a:pPr>
            <a:r>
              <a:rPr lang="it-IT" sz="1000" dirty="0" smtClean="0">
                <a:solidFill>
                  <a:prstClr val="black"/>
                </a:solidFill>
              </a:rPr>
              <a:t>A </a:t>
            </a:r>
            <a:r>
              <a:rPr lang="it-IT" sz="1000" dirty="0">
                <a:solidFill>
                  <a:prstClr val="black"/>
                </a:solidFill>
              </a:rPr>
              <a:t>fronte di tali richieste essi versano un corrispettivo volto a perseguire l'economicità del servizio e la correttezza del suo utilizzo. Con la Centrale dei rischi, la Banca d’Italia si propone di fornire agli intermediari partecipanti uno strumento informativo in grado di accrescere la capacità di valutazione del merito di credito della clientela e di gestione del rischio di credito. Gli intermediari partecipanti possono utilizzare le informazioni disponibili in Centrale dei rischi sia nella fase di monitoraggio dell’esposizione nei confronti della propria clientela, sia nella fase di concessione dei finanziamenti a nuova clientela. Resta, comunque, nella loro piena autonomia il compito di valutare tutti i dati oggettivi e soggettivi che concorrono alla formazione del giudizio sull'effettiva potenzialità economica degli affidati, secondo quanto stabilito dalle politiche aziendali di erogazione del credito. La Centrale dei rischi determina anche potenziali benefici per i soggetti segnalati: favorisce, per la clientela meritevole, l'accesso al credito e la riduzione dei relativi costi. </a:t>
            </a:r>
            <a:endParaRPr lang="it-IT" sz="1000" dirty="0">
              <a:solidFill>
                <a:prstClr val="black"/>
              </a:solidFill>
              <a:latin typeface="Times New Roman"/>
              <a:ea typeface="Calibri"/>
            </a:endParaRPr>
          </a:p>
          <a:p>
            <a:pPr algn="just">
              <a:lnSpc>
                <a:spcPct val="115000"/>
              </a:lnSpc>
              <a:spcAft>
                <a:spcPts val="0"/>
              </a:spcAft>
            </a:pPr>
            <a:endParaRPr lang="it-IT" sz="1000" dirty="0">
              <a:solidFill>
                <a:prstClr val="black"/>
              </a:solidFill>
              <a:latin typeface="Times New Roman"/>
              <a:ea typeface="Calibri"/>
            </a:endParaRPr>
          </a:p>
          <a:p>
            <a:endParaRPr lang="en-US" sz="1000" dirty="0" smtClean="0">
              <a:solidFill>
                <a:prstClr val="black"/>
              </a:solidFill>
            </a:endParaRPr>
          </a:p>
          <a:p>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2748933528"/>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8</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627534"/>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365125" indent="-282575">
              <a:lnSpc>
                <a:spcPct val="110000"/>
              </a:lnSpc>
              <a:spcBef>
                <a:spcPts val="600"/>
              </a:spcBef>
              <a:buClr>
                <a:srgbClr val="0F6FC6"/>
              </a:buClr>
              <a:buSzPct val="80000"/>
              <a:buFont typeface="Monotype Sorts" pitchFamily="2" charset="2"/>
              <a:buNone/>
              <a:defRPr/>
            </a:pPr>
            <a:endParaRPr lang="en-US" sz="1000" i="1" dirty="0" smtClean="0">
              <a:solidFill>
                <a:prstClr val="black"/>
              </a:solidFill>
            </a:endParaRPr>
          </a:p>
          <a:p>
            <a:pPr algn="just">
              <a:lnSpc>
                <a:spcPct val="115000"/>
              </a:lnSpc>
              <a:spcAft>
                <a:spcPts val="0"/>
              </a:spcAft>
            </a:pPr>
            <a:r>
              <a:rPr lang="it-IT" sz="1000" dirty="0">
                <a:solidFill>
                  <a:prstClr val="black"/>
                </a:solidFill>
              </a:rPr>
              <a:t>I dati raccolti con la Centrale dei rischi sono utilizzati dalla Banca d’Italia nello svolgimento dei propri compiti di vigilanza sul sistema bancario e finanziario, per la valutazione dei prestiti costituiti in garanzia nelle operazioni di politica monetaria, nell’attività di analisi e ricerca in campo economico-finanziario. Dati anonimi sono trasmessi alla BCE in ottemperanza della </a:t>
            </a:r>
            <a:r>
              <a:rPr lang="it-IT" sz="1000" dirty="0" err="1">
                <a:solidFill>
                  <a:prstClr val="black"/>
                </a:solidFill>
              </a:rPr>
              <a:t>Decision</a:t>
            </a:r>
            <a:r>
              <a:rPr lang="it-IT" sz="1000" dirty="0">
                <a:solidFill>
                  <a:prstClr val="black"/>
                </a:solidFill>
              </a:rPr>
              <a:t> 2014/6 a supporto della definizione dei requisiti generali di una raccolta di dati granulari sul credito fondata su obblighi armonizzati di segnalazione statistica.</a:t>
            </a:r>
            <a:endParaRPr lang="it-IT" sz="1000" dirty="0">
              <a:solidFill>
                <a:prstClr val="black"/>
              </a:solidFill>
              <a:latin typeface="Times New Roman"/>
              <a:ea typeface="Calibri"/>
            </a:endParaRPr>
          </a:p>
          <a:p>
            <a:endParaRPr lang="en-US" sz="1000" dirty="0" smtClean="0">
              <a:solidFill>
                <a:prstClr val="black"/>
              </a:solidFill>
            </a:endParaRPr>
          </a:p>
          <a:p>
            <a:pPr algn="ctr"/>
            <a:r>
              <a:rPr lang="it-IT" sz="1200" b="1" dirty="0">
                <a:solidFill>
                  <a:prstClr val="black"/>
                </a:solidFill>
                <a:latin typeface="Arial" pitchFamily="34" charset="0"/>
                <a:cs typeface="Arial" pitchFamily="34" charset="0"/>
              </a:rPr>
              <a:t>3. Natura riservata dei dati </a:t>
            </a:r>
            <a:endParaRPr lang="it-IT" sz="1200" b="1" dirty="0" smtClean="0">
              <a:solidFill>
                <a:prstClr val="black"/>
              </a:solidFill>
              <a:latin typeface="Arial" pitchFamily="34" charset="0"/>
              <a:cs typeface="Arial" pitchFamily="34" charset="0"/>
            </a:endParaRPr>
          </a:p>
          <a:p>
            <a:pPr algn="just"/>
            <a:r>
              <a:rPr lang="it-IT" sz="1000" dirty="0" smtClean="0">
                <a:solidFill>
                  <a:prstClr val="black"/>
                </a:solidFill>
              </a:rPr>
              <a:t>I </a:t>
            </a:r>
            <a:r>
              <a:rPr lang="it-IT" sz="1000" dirty="0">
                <a:solidFill>
                  <a:prstClr val="black"/>
                </a:solidFill>
              </a:rPr>
              <a:t>dati della Centrale dei rischi hanno carattere riservato. I partecipanti possono utilizzarli solo per finalità connesse con l’assunzione e la gestione del rischio di credito. Gli intermediari sono tenuti ad osservare l’obbligo di riservatezza nei confronti di qualsiasi persona estranea all'attività di erogazione del credito o non legittimata ad utilizzarli nell’ambito dell’organizzazione aziendale. E’ consentito il trasferimento dei dati tra gli intermediari facenti parte di un gruppo bancario, anche transnazionale, purché siano utilizzati esclusivamente per finalità connesse con l’assunzione e la gestione del rischio di credito. </a:t>
            </a:r>
            <a:endParaRPr lang="it-IT" sz="1000" dirty="0" smtClean="0">
              <a:solidFill>
                <a:prstClr val="black"/>
              </a:solidFill>
            </a:endParaRPr>
          </a:p>
          <a:p>
            <a:pPr algn="just"/>
            <a:r>
              <a:rPr lang="it-IT" sz="1000" dirty="0" smtClean="0">
                <a:solidFill>
                  <a:prstClr val="black"/>
                </a:solidFill>
              </a:rPr>
              <a:t>Gli </a:t>
            </a:r>
            <a:r>
              <a:rPr lang="it-IT" sz="1000" dirty="0">
                <a:solidFill>
                  <a:prstClr val="black"/>
                </a:solidFill>
              </a:rPr>
              <a:t>intermediari possono utilizzare le informazioni acquisite dalla Centrale dei rischi per fini di difesa processuale, sempre che il giudizio riguardi il rapporto di credito intrattenuto con la clientela. Il decreto legislativo n. 196 del 30 giugno 2003 (“Codice in materia di protezione dei dati personali”) richiede il consenso espresso degli interessati per il trattamento dei dati personali effettuato da privati ed enti pubblici economici (art. 23, comma 1) ad eccezione dei casi in cui (art. 24, comma 1, </a:t>
            </a:r>
            <a:r>
              <a:rPr lang="it-IT" sz="1000" dirty="0" err="1">
                <a:solidFill>
                  <a:prstClr val="black"/>
                </a:solidFill>
              </a:rPr>
              <a:t>lett</a:t>
            </a:r>
            <a:r>
              <a:rPr lang="it-IT" sz="1000" dirty="0">
                <a:solidFill>
                  <a:prstClr val="black"/>
                </a:solidFill>
              </a:rPr>
              <a:t>. a) i privati e gli enti pubblici economici effettuino un trattamento “necessario per adempiere ad un obbligo previsto dalla legge, da un regolamento o dalla normativa comunitaria”. Gli intermediari partecipanti sono dunque esonerati dall’obbligo di acquisire il consenso degli interessati per comunicare i dati alla Centrale dei rischi in quanto sono tenuti a fornirli in base ad un obbligo previsto per legge. </a:t>
            </a:r>
            <a:endParaRPr lang="it-IT" sz="1000" dirty="0" smtClean="0">
              <a:solidFill>
                <a:prstClr val="black"/>
              </a:solidFill>
            </a:endParaRPr>
          </a:p>
          <a:p>
            <a:pPr algn="just"/>
            <a:r>
              <a:rPr lang="it-IT" sz="1000" dirty="0" smtClean="0">
                <a:solidFill>
                  <a:prstClr val="black"/>
                </a:solidFill>
              </a:rPr>
              <a:t>Anche </a:t>
            </a:r>
            <a:r>
              <a:rPr lang="it-IT" sz="1000" dirty="0">
                <a:solidFill>
                  <a:prstClr val="black"/>
                </a:solidFill>
              </a:rPr>
              <a:t>la Banca d’Italia, quale ente pubblico non economico, può prescindere dal consenso degli interessati per il trattamento dei dati di Centrale dei rischi.</a:t>
            </a:r>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679762268"/>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p:txBody>
          <a:bodyPr/>
          <a:lstStyle/>
          <a:p>
            <a:pPr>
              <a:defRPr/>
            </a:pPr>
            <a:fld id="{EF065379-D573-4EA2-8B1D-E411B236B083}" type="slidenum">
              <a:rPr lang="en-US" sz="1400" smtClean="0">
                <a:solidFill>
                  <a:srgbClr val="04617B">
                    <a:shade val="90000"/>
                  </a:srgbClr>
                </a:solidFill>
                <a:latin typeface="Constantia" pitchFamily="18" charset="0"/>
              </a:rPr>
              <a:pPr>
                <a:defRPr/>
              </a:pPr>
              <a:t>9</a:t>
            </a:fld>
            <a:endParaRPr lang="en-US" sz="1400" dirty="0">
              <a:solidFill>
                <a:srgbClr val="04617B">
                  <a:shade val="90000"/>
                </a:srgbClr>
              </a:solidFill>
              <a:latin typeface="Constantia" pitchFamily="18" charset="0"/>
            </a:endParaRPr>
          </a:p>
        </p:txBody>
      </p:sp>
      <p:sp>
        <p:nvSpPr>
          <p:cNvPr id="8" name="Rectangle 3"/>
          <p:cNvSpPr txBox="1">
            <a:spLocks noChangeArrowheads="1"/>
          </p:cNvSpPr>
          <p:nvPr/>
        </p:nvSpPr>
        <p:spPr>
          <a:xfrm>
            <a:off x="827584" y="627534"/>
            <a:ext cx="7632848" cy="4320479"/>
          </a:xfrm>
          <a:prstGeom prst="rect">
            <a:avLst/>
          </a:prstGeom>
        </p:spPr>
        <p:style>
          <a:lnRef idx="1">
            <a:schemeClr val="accent3"/>
          </a:lnRef>
          <a:fillRef idx="2">
            <a:schemeClr val="accent3"/>
          </a:fillRef>
          <a:effectRef idx="1">
            <a:schemeClr val="accent3"/>
          </a:effectRef>
          <a:fontRef idx="minor">
            <a:schemeClr val="dk1"/>
          </a:fontRef>
        </p:style>
        <p:txBody>
          <a:bodyPr/>
          <a:lstStyle/>
          <a:p>
            <a:pPr marL="365125" indent="-282575" algn="ctr">
              <a:lnSpc>
                <a:spcPct val="110000"/>
              </a:lnSpc>
              <a:spcBef>
                <a:spcPts val="600"/>
              </a:spcBef>
              <a:buClr>
                <a:srgbClr val="0F6FC6"/>
              </a:buClr>
              <a:buSzPct val="80000"/>
              <a:defRPr/>
            </a:pPr>
            <a:endParaRPr lang="it-IT" sz="1200" b="1" dirty="0" smtClean="0">
              <a:solidFill>
                <a:prstClr val="black"/>
              </a:solidFill>
              <a:latin typeface="Arial" pitchFamily="34" charset="0"/>
              <a:cs typeface="Arial" pitchFamily="34" charset="0"/>
            </a:endParaRPr>
          </a:p>
          <a:p>
            <a:pPr marL="365125" indent="-282575" algn="ctr">
              <a:lnSpc>
                <a:spcPct val="110000"/>
              </a:lnSpc>
              <a:spcBef>
                <a:spcPts val="600"/>
              </a:spcBef>
              <a:buClr>
                <a:srgbClr val="0F6FC6"/>
              </a:buClr>
              <a:buSzPct val="80000"/>
              <a:defRPr/>
            </a:pPr>
            <a:r>
              <a:rPr lang="it-IT" sz="1200" b="1" dirty="0" smtClean="0">
                <a:solidFill>
                  <a:prstClr val="black"/>
                </a:solidFill>
                <a:latin typeface="Arial" pitchFamily="34" charset="0"/>
                <a:cs typeface="Arial" pitchFamily="34" charset="0"/>
              </a:rPr>
              <a:t>4</a:t>
            </a:r>
            <a:r>
              <a:rPr lang="it-IT" sz="1200" b="1" dirty="0">
                <a:solidFill>
                  <a:prstClr val="black"/>
                </a:solidFill>
                <a:latin typeface="Arial" pitchFamily="34" charset="0"/>
                <a:cs typeface="Arial" pitchFamily="34" charset="0"/>
              </a:rPr>
              <a:t>. Accesso ai dati e obblighi di informativa degli </a:t>
            </a:r>
            <a:r>
              <a:rPr lang="it-IT" sz="1200" b="1" dirty="0" smtClean="0">
                <a:solidFill>
                  <a:prstClr val="black"/>
                </a:solidFill>
                <a:latin typeface="Arial" pitchFamily="34" charset="0"/>
                <a:cs typeface="Arial" pitchFamily="34" charset="0"/>
              </a:rPr>
              <a:t>intermediari</a:t>
            </a:r>
          </a:p>
          <a:p>
            <a:pPr marL="365125" indent="-282575" algn="just">
              <a:lnSpc>
                <a:spcPct val="110000"/>
              </a:lnSpc>
              <a:spcBef>
                <a:spcPts val="600"/>
              </a:spcBef>
              <a:buClr>
                <a:srgbClr val="0F6FC6"/>
              </a:buClr>
              <a:buSzPct val="80000"/>
              <a:defRPr/>
            </a:pPr>
            <a:r>
              <a:rPr lang="it-IT" sz="1000" dirty="0" smtClean="0">
                <a:solidFill>
                  <a:prstClr val="black"/>
                </a:solidFill>
              </a:rPr>
              <a:t>Considerate </a:t>
            </a:r>
            <a:r>
              <a:rPr lang="it-IT" sz="1000" dirty="0">
                <a:solidFill>
                  <a:prstClr val="black"/>
                </a:solidFill>
              </a:rPr>
              <a:t>le finalità del trattamento dei dati di Centrale dei rischi non sono esercitabili nei confronti della Banca d'Italia i diritti di cui all’art. 7, commi 1, 2 </a:t>
            </a:r>
            <a:r>
              <a:rPr lang="it-IT" sz="1000" dirty="0" err="1">
                <a:solidFill>
                  <a:prstClr val="black"/>
                </a:solidFill>
              </a:rPr>
              <a:t>lett</a:t>
            </a:r>
            <a:r>
              <a:rPr lang="it-IT" sz="1000" dirty="0">
                <a:solidFill>
                  <a:prstClr val="black"/>
                </a:solidFill>
              </a:rPr>
              <a:t>. a), b) e c), 3, 4 </a:t>
            </a:r>
            <a:r>
              <a:rPr lang="it-IT" sz="1000" dirty="0" err="1">
                <a:solidFill>
                  <a:prstClr val="black"/>
                </a:solidFill>
              </a:rPr>
              <a:t>lett</a:t>
            </a:r>
            <a:r>
              <a:rPr lang="it-IT" sz="1000" dirty="0">
                <a:solidFill>
                  <a:prstClr val="black"/>
                </a:solidFill>
              </a:rPr>
              <a:t>. a) del d. </a:t>
            </a:r>
            <a:r>
              <a:rPr lang="it-IT" sz="1000" dirty="0" err="1">
                <a:solidFill>
                  <a:prstClr val="black"/>
                </a:solidFill>
              </a:rPr>
              <a:t>lgs</a:t>
            </a:r>
            <a:r>
              <a:rPr lang="it-IT" sz="1000" dirty="0">
                <a:solidFill>
                  <a:prstClr val="black"/>
                </a:solidFill>
              </a:rPr>
              <a:t>. 196/2003 che consentono all’interessato di conoscere i dati personali che lo riguardano, nonché di ottenerne l’aggiornamento, la rettifica o </a:t>
            </a:r>
            <a:r>
              <a:rPr lang="it-IT" sz="1000" dirty="0" smtClean="0">
                <a:solidFill>
                  <a:prstClr val="black"/>
                </a:solidFill>
              </a:rPr>
              <a:t>l’integrazione. </a:t>
            </a:r>
          </a:p>
          <a:p>
            <a:pPr marL="365125" indent="-282575" algn="just">
              <a:lnSpc>
                <a:spcPct val="110000"/>
              </a:lnSpc>
              <a:spcBef>
                <a:spcPts val="600"/>
              </a:spcBef>
              <a:buClr>
                <a:srgbClr val="0F6FC6"/>
              </a:buClr>
              <a:buSzPct val="80000"/>
              <a:defRPr/>
            </a:pPr>
            <a:r>
              <a:rPr lang="it-IT" sz="1000" dirty="0" smtClean="0">
                <a:solidFill>
                  <a:prstClr val="black"/>
                </a:solidFill>
              </a:rPr>
              <a:t>Tuttavia</a:t>
            </a:r>
            <a:r>
              <a:rPr lang="it-IT" sz="1000" dirty="0">
                <a:solidFill>
                  <a:prstClr val="black"/>
                </a:solidFill>
              </a:rPr>
              <a:t>, la Banca d’Italia fornisce ai soggetti segnalati che ne fanno richiesta le informazioni registrate a loro nome e distribuite agli intermediari partecipanti tramite i servizi della Centrale dei rischi, con il dettaglio dei singoli intermediari che hanno prodotto le segnalazioni. Anche gli intermediari, su richiesta, devono rendere nota all’interessato la sua posizione di rischio, quale risulta dai flussi informativi ricevuti dalla Banca d’Italia. Ai sensi dell’art. 125, comma 2 del T.U.B, tale informativa va sempre fornita al cliente consumatore9 nei casi in cui la domanda di credito sia stata rifiutata sulla base delle informazioni presenti in Centrale dei rischi. Gli intermediari devono informare per iscritto il cliente e gli eventuali coobbligati (garanti, soci illimitatamente responsabili) in occasione della prima segnalazione a </a:t>
            </a:r>
            <a:r>
              <a:rPr lang="it-IT" sz="1000" dirty="0" smtClean="0">
                <a:solidFill>
                  <a:prstClr val="black"/>
                </a:solidFill>
              </a:rPr>
              <a:t>sofferenza.</a:t>
            </a:r>
          </a:p>
          <a:p>
            <a:pPr marL="365125" indent="-282575" algn="just">
              <a:lnSpc>
                <a:spcPct val="110000"/>
              </a:lnSpc>
              <a:spcBef>
                <a:spcPts val="600"/>
              </a:spcBef>
              <a:buClr>
                <a:srgbClr val="0F6FC6"/>
              </a:buClr>
              <a:buSzPct val="80000"/>
              <a:defRPr/>
            </a:pPr>
            <a:r>
              <a:rPr lang="it-IT" sz="1000" dirty="0">
                <a:solidFill>
                  <a:prstClr val="black"/>
                </a:solidFill>
              </a:rPr>
              <a:t>Il cliente consumatore, ai sensi dell’articolo 125 del T.U.B., va informato quando, per la prima volta, viene classificato “negativamente” (ossia quando si evidenzia un inadempimento persistente o una sofferenza); tale informativa deve essere preventiva, cioè va trasmessa prima dell’invio della prima segnalazione “negativa”10 . Per garantire l’inoltro delle segnalazioni nei termini previsti, l’intermediario può – se necessario previa integrazione del contratto di finanziamento – preavvertire il debitore/consumatore anche attraverso l’uso di mezzi elettronici o telematici, quali ad esempio mail o sms, che consentano il tempestivo e sicuro recapito dell’informazione. La comunicazione preventiva è volta a garantire la trasparenza nel rapporto con il cliente, non può essere strumentale alla più agevole riscossione del credito da parte dell’intermediario segnalante, né può essere utilizzata per sollecitare il debitore ad adempiere. </a:t>
            </a:r>
            <a:endParaRPr lang="en-US" sz="1000" i="1" dirty="0" smtClean="0">
              <a:solidFill>
                <a:prstClr val="black"/>
              </a:solidFill>
            </a:endParaRPr>
          </a:p>
          <a:p>
            <a:pPr marL="723900" lvl="1" indent="-273050">
              <a:lnSpc>
                <a:spcPct val="90000"/>
              </a:lnSpc>
              <a:spcBef>
                <a:spcPts val="1800"/>
              </a:spcBef>
              <a:buClr>
                <a:srgbClr val="009DD9"/>
              </a:buClr>
              <a:buFont typeface="Wingdings" pitchFamily="2" charset="2"/>
              <a:buChar char="ü"/>
              <a:defRPr/>
            </a:pPr>
            <a:endParaRPr lang="en-US" sz="1000" i="1" dirty="0" smtClean="0">
              <a:solidFill>
                <a:prstClr val="black"/>
              </a:solidFill>
            </a:endParaRPr>
          </a:p>
          <a:p>
            <a:pPr marL="1160463" indent="-355600">
              <a:spcBef>
                <a:spcPts val="600"/>
              </a:spcBef>
            </a:pPr>
            <a:endParaRPr lang="en-IE" sz="1000" i="1" dirty="0" smtClean="0">
              <a:solidFill>
                <a:prstClr val="black"/>
              </a:solidFill>
            </a:endParaRPr>
          </a:p>
          <a:p>
            <a:pPr marL="531813" indent="-449263">
              <a:lnSpc>
                <a:spcPct val="90000"/>
              </a:lnSpc>
              <a:spcBef>
                <a:spcPct val="50000"/>
              </a:spcBef>
              <a:buClr>
                <a:srgbClr val="0F6FC6"/>
              </a:buClr>
              <a:buSzPct val="80000"/>
              <a:buFont typeface="Monotype Sorts" pitchFamily="2" charset="2"/>
              <a:buNone/>
              <a:defRPr/>
            </a:pPr>
            <a:endParaRPr lang="en-IE" sz="1000" dirty="0" smtClean="0">
              <a:solidFill>
                <a:prstClr val="black"/>
              </a:solidFill>
            </a:endParaRPr>
          </a:p>
        </p:txBody>
      </p:sp>
      <p:sp>
        <p:nvSpPr>
          <p:cNvPr id="30" name="Titolo 2"/>
          <p:cNvSpPr txBox="1">
            <a:spLocks/>
          </p:cNvSpPr>
          <p:nvPr/>
        </p:nvSpPr>
        <p:spPr>
          <a:xfrm>
            <a:off x="1456048" y="357504"/>
            <a:ext cx="7499350" cy="342038"/>
          </a:xfrm>
          <a:prstGeom prst="rect">
            <a:avLst/>
          </a:prstGeom>
        </p:spPr>
        <p:txBody>
          <a:bodyPr anchor="ctr">
            <a:normAutofit fontScale="92500" lnSpcReduction="20000"/>
          </a:bodyPr>
          <a:lstStyle>
            <a:lvl1pPr algn="l" rtl="0" eaLnBrk="1" fontAlgn="base" hangingPunct="1">
              <a:spcBef>
                <a:spcPct val="0"/>
              </a:spcBef>
              <a:spcAft>
                <a:spcPct val="0"/>
              </a:spcAft>
              <a:defRPr sz="4300" kern="1200">
                <a:solidFill>
                  <a:srgbClr val="11488B"/>
                </a:solidFill>
                <a:effectLst>
                  <a:outerShdw blurRad="50000" dist="30000" dir="5400000" algn="tl" rotWithShape="0">
                    <a:srgbClr val="000000">
                      <a:alpha val="30000"/>
                    </a:srgbClr>
                  </a:outerShdw>
                </a:effectLst>
                <a:latin typeface="+mj-lt"/>
                <a:ea typeface="+mj-ea"/>
                <a:cs typeface="+mj-cs"/>
              </a:defRPr>
            </a:lvl1pPr>
            <a:lvl2pPr algn="l" rtl="0" eaLnBrk="1" fontAlgn="base" hangingPunct="1">
              <a:spcBef>
                <a:spcPct val="0"/>
              </a:spcBef>
              <a:spcAft>
                <a:spcPct val="0"/>
              </a:spcAft>
              <a:defRPr sz="4300">
                <a:solidFill>
                  <a:srgbClr val="11488B"/>
                </a:solidFill>
                <a:latin typeface="Verdana" pitchFamily="34" charset="0"/>
              </a:defRPr>
            </a:lvl2pPr>
            <a:lvl3pPr algn="l" rtl="0" eaLnBrk="1" fontAlgn="base" hangingPunct="1">
              <a:spcBef>
                <a:spcPct val="0"/>
              </a:spcBef>
              <a:spcAft>
                <a:spcPct val="0"/>
              </a:spcAft>
              <a:defRPr sz="4300">
                <a:solidFill>
                  <a:srgbClr val="11488B"/>
                </a:solidFill>
                <a:latin typeface="Verdana" pitchFamily="34" charset="0"/>
              </a:defRPr>
            </a:lvl3pPr>
            <a:lvl4pPr algn="l" rtl="0" eaLnBrk="1" fontAlgn="base" hangingPunct="1">
              <a:spcBef>
                <a:spcPct val="0"/>
              </a:spcBef>
              <a:spcAft>
                <a:spcPct val="0"/>
              </a:spcAft>
              <a:defRPr sz="4300">
                <a:solidFill>
                  <a:srgbClr val="11488B"/>
                </a:solidFill>
                <a:latin typeface="Verdana" pitchFamily="34" charset="0"/>
              </a:defRPr>
            </a:lvl4pPr>
            <a:lvl5pPr algn="l" rtl="0" eaLnBrk="1" fontAlgn="base" hangingPunct="1">
              <a:spcBef>
                <a:spcPct val="0"/>
              </a:spcBef>
              <a:spcAft>
                <a:spcPct val="0"/>
              </a:spcAft>
              <a:defRPr sz="4300">
                <a:solidFill>
                  <a:srgbClr val="11488B"/>
                </a:solidFill>
                <a:latin typeface="Verdana" pitchFamily="34" charset="0"/>
              </a:defRPr>
            </a:lvl5pPr>
            <a:lvl6pPr marL="457200" algn="l" rtl="0" eaLnBrk="1" fontAlgn="base" hangingPunct="1">
              <a:spcBef>
                <a:spcPct val="0"/>
              </a:spcBef>
              <a:spcAft>
                <a:spcPct val="0"/>
              </a:spcAft>
              <a:defRPr sz="4300">
                <a:solidFill>
                  <a:srgbClr val="11488B"/>
                </a:solidFill>
                <a:latin typeface="Verdana" pitchFamily="34" charset="0"/>
              </a:defRPr>
            </a:lvl6pPr>
            <a:lvl7pPr marL="914400" algn="l" rtl="0" eaLnBrk="1" fontAlgn="base" hangingPunct="1">
              <a:spcBef>
                <a:spcPct val="0"/>
              </a:spcBef>
              <a:spcAft>
                <a:spcPct val="0"/>
              </a:spcAft>
              <a:defRPr sz="4300">
                <a:solidFill>
                  <a:srgbClr val="11488B"/>
                </a:solidFill>
                <a:latin typeface="Verdana" pitchFamily="34" charset="0"/>
              </a:defRPr>
            </a:lvl7pPr>
            <a:lvl8pPr marL="1371600" algn="l" rtl="0" eaLnBrk="1" fontAlgn="base" hangingPunct="1">
              <a:spcBef>
                <a:spcPct val="0"/>
              </a:spcBef>
              <a:spcAft>
                <a:spcPct val="0"/>
              </a:spcAft>
              <a:defRPr sz="4300">
                <a:solidFill>
                  <a:srgbClr val="11488B"/>
                </a:solidFill>
                <a:latin typeface="Verdana" pitchFamily="34" charset="0"/>
              </a:defRPr>
            </a:lvl8pPr>
            <a:lvl9pPr marL="1828800" algn="l" rtl="0" eaLnBrk="1" fontAlgn="base" hangingPunct="1">
              <a:spcBef>
                <a:spcPct val="0"/>
              </a:spcBef>
              <a:spcAft>
                <a:spcPct val="0"/>
              </a:spcAft>
              <a:defRPr sz="4300">
                <a:solidFill>
                  <a:srgbClr val="11488B"/>
                </a:solidFill>
                <a:latin typeface="Verdana" pitchFamily="34" charset="0"/>
              </a:defRPr>
            </a:lvl9pPr>
            <a:extLst/>
          </a:lstStyle>
          <a:p>
            <a:endParaRPr lang="en-GB" altLang="it-IT" sz="2000" b="1" i="1" dirty="0">
              <a:effectLst/>
            </a:endParaRPr>
          </a:p>
        </p:txBody>
      </p:sp>
    </p:spTree>
    <p:extLst>
      <p:ext uri="{BB962C8B-B14F-4D97-AF65-F5344CB8AC3E}">
        <p14:creationId xmlns:p14="http://schemas.microsoft.com/office/powerpoint/2010/main" val="1264247634"/>
      </p:ext>
    </p:extLst>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3265</TotalTime>
  <Words>5597</Words>
  <Application>Microsoft Office PowerPoint</Application>
  <PresentationFormat>Presentazione su schermo (16:9)</PresentationFormat>
  <Paragraphs>204</Paragraphs>
  <Slides>23</Slides>
  <Notes>1</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Equinozio</vt:lpstr>
      <vt:lpstr>Contratti bancari e assicurativi</vt:lpstr>
      <vt:lpstr>CENTRALE DEI RISCHI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Contesto di riferimento</vt:lpstr>
      <vt:lpstr> :    </vt:lpstr>
      <vt:lpstr>I DUE ORIENTAMENTI DELLA GIURISPRUDENZA:</vt:lpstr>
      <vt:lpstr>Quanto al primo orientamento:</vt:lpstr>
      <vt:lpstr>Quanto al secondo orientamento:</vt:lpstr>
      <vt:lpstr>Conclusioni</vt:lpstr>
    </vt:vector>
  </TitlesOfParts>
  <Company>WORK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CONCORSI COMUNE DI ROMA</dc:title>
  <dc:creator>Dott. Marco Cappellari</dc:creator>
  <cp:lastModifiedBy>Win7</cp:lastModifiedBy>
  <cp:revision>480</cp:revision>
  <cp:lastPrinted>2016-02-26T06:45:32Z</cp:lastPrinted>
  <dcterms:created xsi:type="dcterms:W3CDTF">2010-05-20T13:46:08Z</dcterms:created>
  <dcterms:modified xsi:type="dcterms:W3CDTF">2018-10-22T10:44:14Z</dcterms:modified>
</cp:coreProperties>
</file>