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5" r:id="rId1"/>
  </p:sldMasterIdLst>
  <p:notesMasterIdLst>
    <p:notesMasterId r:id="rId29"/>
  </p:notesMasterIdLst>
  <p:sldIdLst>
    <p:sldId id="431" r:id="rId2"/>
    <p:sldId id="433" r:id="rId3"/>
    <p:sldId id="432" r:id="rId4"/>
    <p:sldId id="367" r:id="rId5"/>
    <p:sldId id="369" r:id="rId6"/>
    <p:sldId id="368" r:id="rId7"/>
    <p:sldId id="289" r:id="rId8"/>
    <p:sldId id="290" r:id="rId9"/>
    <p:sldId id="304" r:id="rId10"/>
    <p:sldId id="291" r:id="rId11"/>
    <p:sldId id="376" r:id="rId12"/>
    <p:sldId id="259" r:id="rId13"/>
    <p:sldId id="322" r:id="rId14"/>
    <p:sldId id="366" r:id="rId15"/>
    <p:sldId id="374" r:id="rId16"/>
    <p:sldId id="434" r:id="rId17"/>
    <p:sldId id="388" r:id="rId18"/>
    <p:sldId id="385" r:id="rId19"/>
    <p:sldId id="382" r:id="rId20"/>
    <p:sldId id="380" r:id="rId21"/>
    <p:sldId id="383" r:id="rId22"/>
    <p:sldId id="386" r:id="rId23"/>
    <p:sldId id="390" r:id="rId24"/>
    <p:sldId id="400" r:id="rId25"/>
    <p:sldId id="392" r:id="rId26"/>
    <p:sldId id="384" r:id="rId27"/>
    <p:sldId id="389" r:id="rId28"/>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sz="1200" kern="1200">
        <a:solidFill>
          <a:schemeClr val="tx1"/>
        </a:solidFill>
        <a:latin typeface="Arial" charset="0"/>
        <a:ea typeface="+mn-ea"/>
        <a:cs typeface="Arial" charset="0"/>
      </a:defRPr>
    </a:lvl2pPr>
    <a:lvl3pPr marL="914400" algn="l" rtl="0" fontAlgn="base">
      <a:spcBef>
        <a:spcPct val="0"/>
      </a:spcBef>
      <a:spcAft>
        <a:spcPct val="0"/>
      </a:spcAft>
      <a:defRPr sz="1200" kern="1200">
        <a:solidFill>
          <a:schemeClr val="tx1"/>
        </a:solidFill>
        <a:latin typeface="Arial" charset="0"/>
        <a:ea typeface="+mn-ea"/>
        <a:cs typeface="Arial" charset="0"/>
      </a:defRPr>
    </a:lvl3pPr>
    <a:lvl4pPr marL="1371600" algn="l" rtl="0" fontAlgn="base">
      <a:spcBef>
        <a:spcPct val="0"/>
      </a:spcBef>
      <a:spcAft>
        <a:spcPct val="0"/>
      </a:spcAft>
      <a:defRPr sz="1200" kern="1200">
        <a:solidFill>
          <a:schemeClr val="tx1"/>
        </a:solidFill>
        <a:latin typeface="Arial" charset="0"/>
        <a:ea typeface="+mn-ea"/>
        <a:cs typeface="Arial" charset="0"/>
      </a:defRPr>
    </a:lvl4pPr>
    <a:lvl5pPr marL="1828800" algn="l"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1" autoAdjust="0"/>
    <p:restoredTop sz="94635" autoAdjust="0"/>
  </p:normalViewPr>
  <p:slideViewPr>
    <p:cSldViewPr>
      <p:cViewPr varScale="1">
        <p:scale>
          <a:sx n="121" d="100"/>
          <a:sy n="121" d="100"/>
        </p:scale>
        <p:origin x="1344"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a:cs typeface="+mn-cs"/>
              </a:defRPr>
            </a:lvl1pPr>
          </a:lstStyle>
          <a:p>
            <a:pPr>
              <a:defRPr/>
            </a:pPr>
            <a:endParaRPr lang="en-US"/>
          </a:p>
        </p:txBody>
      </p:sp>
      <p:sp>
        <p:nvSpPr>
          <p:cNvPr id="15363"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700088" y="4414838"/>
            <a:ext cx="5610225" cy="418465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366"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a:cs typeface="+mn-cs"/>
              </a:defRPr>
            </a:lvl1pPr>
          </a:lstStyle>
          <a:p>
            <a:pPr>
              <a:defRPr/>
            </a:pPr>
            <a:endParaRPr lang="en-US"/>
          </a:p>
        </p:txBody>
      </p:sp>
      <p:sp>
        <p:nvSpPr>
          <p:cNvPr id="15367"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a:cs typeface="+mn-cs"/>
              </a:defRPr>
            </a:lvl1pPr>
          </a:lstStyle>
          <a:p>
            <a:pPr>
              <a:defRPr/>
            </a:pPr>
            <a:fld id="{5F824DE3-2823-4E39-966F-D2FBFA33AE1B}" type="slidenum">
              <a:rPr lang="en-US"/>
              <a:pPr>
                <a:defRPr/>
              </a:pPr>
              <a:t>‹N›</a:t>
            </a:fld>
            <a:endParaRPr lang="en-US"/>
          </a:p>
        </p:txBody>
      </p:sp>
    </p:spTree>
    <p:extLst>
      <p:ext uri="{BB962C8B-B14F-4D97-AF65-F5344CB8AC3E}">
        <p14:creationId xmlns:p14="http://schemas.microsoft.com/office/powerpoint/2010/main" val="36414518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0" hangingPunct="0">
                <a:defRPr/>
              </a:pPr>
              <a:endParaRPr lang="en-US">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eaLnBrk="0" hangingPunct="0">
                <a:defRPr/>
              </a:pPr>
              <a:endParaRPr lang="en-US">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C9574B1A-271E-4E72-B0B3-507F56CF6BF7}" type="datetime1">
              <a:rPr lang="en-US"/>
              <a:pPr>
                <a:defRPr/>
              </a:pPr>
              <a:t>4/1/2019</a:t>
            </a:fld>
            <a:endParaRPr lang="en-GB"/>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GB"/>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FE5634F2-BF12-49E1-80F7-3AFBBCFE0D0A}"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6EE93D75-A8FF-4131-9134-5B6E128CF94F}" type="datetime1">
              <a:rPr lang="en-US"/>
              <a:pPr>
                <a:defRPr/>
              </a:pPr>
              <a:t>4/1/2019</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C04290D2-F18F-4E78-811A-D41C943A3BB1}"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86103496-3555-43BF-8832-6EC4A2A3F8E6}" type="datetime1">
              <a:rPr lang="en-US"/>
              <a:pPr>
                <a:defRPr/>
              </a:pPr>
              <a:t>4/1/2019</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B4488B84-30A1-477A-A81B-1C389950708B}"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p:cNvSpPr>
            <a:spLocks noGrp="1"/>
          </p:cNvSpPr>
          <p:nvPr>
            <p:ph type="dt" sz="half" idx="10"/>
          </p:nvPr>
        </p:nvSpPr>
        <p:spPr/>
        <p:txBody>
          <a:bodyPr/>
          <a:lstStyle>
            <a:lvl1pPr>
              <a:defRPr/>
            </a:lvl1pPr>
          </a:lstStyle>
          <a:p>
            <a:pPr>
              <a:defRPr/>
            </a:pPr>
            <a:fld id="{3EA0DA89-FA61-41B9-968A-2A8D83BDD799}" type="datetime1">
              <a:rPr lang="en-US"/>
              <a:pPr>
                <a:defRPr/>
              </a:pPr>
              <a:t>4/1/2019</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5360DC1B-FE68-4204-ACE0-2891106E02E4}"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C1B05032-6C88-4FD9-B5B5-0AB874451F0F}" type="datetime1">
              <a:rPr lang="en-US"/>
              <a:pPr>
                <a:defRPr/>
              </a:pPr>
              <a:t>4/1/2019</a:t>
            </a:fld>
            <a:endParaRPr lang="en-GB"/>
          </a:p>
        </p:txBody>
      </p:sp>
      <p:sp>
        <p:nvSpPr>
          <p:cNvPr id="7" name="Footer Placeholder 4"/>
          <p:cNvSpPr>
            <a:spLocks noGrp="1"/>
          </p:cNvSpPr>
          <p:nvPr>
            <p:ph type="ftr" sz="quarter" idx="11"/>
          </p:nvPr>
        </p:nvSpPr>
        <p:spPr/>
        <p:txBody>
          <a:bodyPr/>
          <a:lstStyle>
            <a:lvl1pPr>
              <a:defRPr/>
            </a:lvl1pPr>
            <a:extLst/>
          </a:lstStyle>
          <a:p>
            <a:pPr>
              <a:defRPr/>
            </a:pPr>
            <a:endParaRPr lang="en-GB"/>
          </a:p>
        </p:txBody>
      </p:sp>
      <p:sp>
        <p:nvSpPr>
          <p:cNvPr id="8" name="Slide Number Placeholder 5"/>
          <p:cNvSpPr>
            <a:spLocks noGrp="1"/>
          </p:cNvSpPr>
          <p:nvPr>
            <p:ph type="sldNum" sz="quarter" idx="12"/>
          </p:nvPr>
        </p:nvSpPr>
        <p:spPr/>
        <p:txBody>
          <a:bodyPr/>
          <a:lstStyle>
            <a:lvl1pPr>
              <a:defRPr/>
            </a:lvl1pPr>
            <a:extLst/>
          </a:lstStyle>
          <a:p>
            <a:pPr>
              <a:defRPr/>
            </a:pPr>
            <a:fld id="{9A61068D-EBD8-4DC0-9F59-371E6371FF78}"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pPr>
              <a:defRPr/>
            </a:pPr>
            <a:fld id="{E3C5AB3A-D2AB-4018-BF46-E21408172E62}" type="datetime1">
              <a:rPr lang="en-US"/>
              <a:pPr>
                <a:defRPr/>
              </a:pPr>
              <a:t>4/1/2019</a:t>
            </a:fld>
            <a:endParaRPr lang="en-GB"/>
          </a:p>
        </p:txBody>
      </p:sp>
      <p:sp>
        <p:nvSpPr>
          <p:cNvPr id="6" name="Footer Placeholder 5"/>
          <p:cNvSpPr>
            <a:spLocks noGrp="1"/>
          </p:cNvSpPr>
          <p:nvPr>
            <p:ph type="ftr" sz="quarter" idx="11"/>
          </p:nvPr>
        </p:nvSpPr>
        <p:spPr/>
        <p:txBody>
          <a:bodyPr/>
          <a:lstStyle>
            <a:lvl1pPr>
              <a:defRPr/>
            </a:lvl1pPr>
            <a:extLst/>
          </a:lstStyle>
          <a:p>
            <a:pPr>
              <a:defRPr/>
            </a:pP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19898CD0-2A2D-4EBD-9D68-064C7AC079F7}"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B97E15F2-A11C-4DA6-B66A-3F64E8CC45A0}" type="datetime1">
              <a:rPr lang="en-US"/>
              <a:pPr>
                <a:defRPr/>
              </a:pPr>
              <a:t>4/1/2019</a:t>
            </a:fld>
            <a:endParaRPr lang="en-GB"/>
          </a:p>
        </p:txBody>
      </p:sp>
      <p:sp>
        <p:nvSpPr>
          <p:cNvPr id="8" name="Footer Placeholder 7"/>
          <p:cNvSpPr>
            <a:spLocks noGrp="1"/>
          </p:cNvSpPr>
          <p:nvPr>
            <p:ph type="ftr" sz="quarter" idx="11"/>
          </p:nvPr>
        </p:nvSpPr>
        <p:spPr/>
        <p:txBody>
          <a:bodyPr/>
          <a:lstStyle>
            <a:lvl1pPr>
              <a:defRPr/>
            </a:lvl1pPr>
            <a:extLst/>
          </a:lstStyle>
          <a:p>
            <a:pPr>
              <a:defRPr/>
            </a:pPr>
            <a:endParaRPr lang="en-GB"/>
          </a:p>
        </p:txBody>
      </p:sp>
      <p:sp>
        <p:nvSpPr>
          <p:cNvPr id="9" name="Slide Number Placeholder 8"/>
          <p:cNvSpPr>
            <a:spLocks noGrp="1"/>
          </p:cNvSpPr>
          <p:nvPr>
            <p:ph type="sldNum" sz="quarter" idx="12"/>
          </p:nvPr>
        </p:nvSpPr>
        <p:spPr/>
        <p:txBody>
          <a:bodyPr/>
          <a:lstStyle>
            <a:lvl1pPr>
              <a:defRPr/>
            </a:lvl1pPr>
            <a:extLst/>
          </a:lstStyle>
          <a:p>
            <a:pPr>
              <a:defRPr/>
            </a:pPr>
            <a:fld id="{AC0581E9-1915-4E3B-8F40-06849A406B9D}" type="slidenum">
              <a:rPr lang="en-US"/>
              <a:pPr>
                <a:defRPr/>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fld id="{939D7023-331A-44EA-ACCF-32A80A41D416}" type="datetime1">
              <a:rPr lang="en-US"/>
              <a:pPr>
                <a:defRPr/>
              </a:pPr>
              <a:t>4/1/2019</a:t>
            </a:fld>
            <a:endParaRPr lang="en-GB"/>
          </a:p>
        </p:txBody>
      </p:sp>
      <p:sp>
        <p:nvSpPr>
          <p:cNvPr id="4" name="Footer Placeholder 3"/>
          <p:cNvSpPr>
            <a:spLocks noGrp="1"/>
          </p:cNvSpPr>
          <p:nvPr>
            <p:ph type="ftr" sz="quarter" idx="11"/>
          </p:nvPr>
        </p:nvSpPr>
        <p:spPr/>
        <p:txBody>
          <a:bodyPr/>
          <a:lstStyle>
            <a:lvl1pPr>
              <a:defRPr/>
            </a:lvl1pPr>
            <a:extLst/>
          </a:lstStyle>
          <a:p>
            <a:pPr>
              <a:defRPr/>
            </a:pPr>
            <a:endParaRPr lang="en-GB"/>
          </a:p>
        </p:txBody>
      </p:sp>
      <p:sp>
        <p:nvSpPr>
          <p:cNvPr id="5" name="Slide Number Placeholder 4"/>
          <p:cNvSpPr>
            <a:spLocks noGrp="1"/>
          </p:cNvSpPr>
          <p:nvPr>
            <p:ph type="sldNum" sz="quarter" idx="12"/>
          </p:nvPr>
        </p:nvSpPr>
        <p:spPr/>
        <p:txBody>
          <a:bodyPr/>
          <a:lstStyle>
            <a:lvl1pPr>
              <a:defRPr/>
            </a:lvl1pPr>
            <a:extLst/>
          </a:lstStyle>
          <a:p>
            <a:pPr>
              <a:defRPr/>
            </a:pPr>
            <a:fld id="{A9215E48-8E29-4B3F-9F7F-6365853A1B59}"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2986A5F9-8962-4660-B0AC-E7317460F219}" type="datetime1">
              <a:rPr lang="en-US"/>
              <a:pPr>
                <a:defRPr/>
              </a:pPr>
              <a:t>4/1/2019</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6A80709F-F509-482C-8540-1F2852AE8250}"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extLst/>
          </a:lstStyle>
          <a:p>
            <a:pPr>
              <a:defRPr/>
            </a:pPr>
            <a:fld id="{2EBD665B-EA47-4B32-9846-3301AC5AD9F4}" type="datetime1">
              <a:rPr lang="en-US"/>
              <a:pPr>
                <a:defRPr/>
              </a:pPr>
              <a:t>4/1/2019</a:t>
            </a:fld>
            <a:endParaRPr lang="en-GB"/>
          </a:p>
        </p:txBody>
      </p:sp>
      <p:sp>
        <p:nvSpPr>
          <p:cNvPr id="6" name="Footer Placeholder 5"/>
          <p:cNvSpPr>
            <a:spLocks noGrp="1"/>
          </p:cNvSpPr>
          <p:nvPr>
            <p:ph type="ftr" sz="quarter" idx="11"/>
          </p:nvPr>
        </p:nvSpPr>
        <p:spPr/>
        <p:txBody>
          <a:bodyPr/>
          <a:lstStyle>
            <a:lvl1pPr>
              <a:defRPr/>
            </a:lvl1pPr>
            <a:extLst/>
          </a:lstStyle>
          <a:p>
            <a:pPr>
              <a:defRPr/>
            </a:pPr>
            <a:endParaRPr lang="en-GB"/>
          </a:p>
        </p:txBody>
      </p:sp>
      <p:sp>
        <p:nvSpPr>
          <p:cNvPr id="7" name="Slide Number Placeholder 6"/>
          <p:cNvSpPr>
            <a:spLocks noGrp="1"/>
          </p:cNvSpPr>
          <p:nvPr>
            <p:ph type="sldNum" sz="quarter" idx="12"/>
          </p:nvPr>
        </p:nvSpPr>
        <p:spPr/>
        <p:txBody>
          <a:bodyPr/>
          <a:lstStyle>
            <a:lvl1pPr>
              <a:defRPr/>
            </a:lvl1pPr>
            <a:extLst/>
          </a:lstStyle>
          <a:p>
            <a:pPr>
              <a:defRPr/>
            </a:pPr>
            <a:fld id="{C9613553-DB21-4E1D-9CF5-A869331CB9C3}" type="slidenum">
              <a:rPr lang="en-US"/>
              <a:pPr>
                <a:defRPr/>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0" hangingPunct="0">
              <a:defRPr/>
            </a:pPr>
            <a:endParaRPr lang="en-US">
              <a:cs typeface="+mn-cs"/>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eaLnBrk="0" hangingPunct="0">
              <a:defRPr/>
            </a:pPr>
            <a:endParaRPr lang="en-US">
              <a:cs typeface="+mn-cs"/>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DE90978C-E165-4996-B8C2-14FFD6A2193D}" type="datetime1">
              <a:rPr lang="en-US"/>
              <a:pPr>
                <a:defRPr/>
              </a:pPr>
              <a:t>4/1/2019</a:t>
            </a:fld>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GB"/>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3CE747D1-F9DF-4B1C-96AD-10F0DFEF806C}" type="slidenum">
              <a:rPr lang="en-US"/>
              <a:pPr>
                <a:defRPr/>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eaLnBrk="0" hangingPunct="0">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eaLnBrk="0" hangingPunct="0">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fld id="{65B02F8F-43F7-4A6E-B3CA-1880B50F2C0B}" type="datetime1">
              <a:rPr lang="en-US"/>
              <a:pPr>
                <a:defRPr/>
              </a:pPr>
              <a:t>4/1/2019</a:t>
            </a:fld>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GB"/>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48B53745-3555-4CDD-8B32-982A5F48029B}"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887" r:id="rId1"/>
    <p:sldLayoutId id="2147483886" r:id="rId2"/>
    <p:sldLayoutId id="2147483888" r:id="rId3"/>
    <p:sldLayoutId id="2147483889" r:id="rId4"/>
    <p:sldLayoutId id="2147483890" r:id="rId5"/>
    <p:sldLayoutId id="2147483891" r:id="rId6"/>
    <p:sldLayoutId id="2147483885" r:id="rId7"/>
    <p:sldLayoutId id="2147483892" r:id="rId8"/>
    <p:sldLayoutId id="2147483893" r:id="rId9"/>
    <p:sldLayoutId id="2147483884" r:id="rId10"/>
    <p:sldLayoutId id="2147483883"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5442EF7-5413-4E88-9046-8811E5382BB4}"/>
              </a:ext>
            </a:extLst>
          </p:cNvPr>
          <p:cNvSpPr>
            <a:spLocks noGrp="1"/>
          </p:cNvSpPr>
          <p:nvPr>
            <p:ph idx="1"/>
          </p:nvPr>
        </p:nvSpPr>
        <p:spPr/>
        <p:txBody>
          <a:bodyPr/>
          <a:lstStyle/>
          <a:p>
            <a:r>
              <a:rPr lang="en-GB" dirty="0"/>
              <a:t>Introduction to course</a:t>
            </a:r>
          </a:p>
          <a:p>
            <a:endParaRPr lang="en-GB" dirty="0"/>
          </a:p>
          <a:p>
            <a:r>
              <a:rPr lang="en-GB" dirty="0"/>
              <a:t>Distinguishing common law from civil law sentencing;</a:t>
            </a:r>
          </a:p>
          <a:p>
            <a:endParaRPr lang="en-GB" dirty="0"/>
          </a:p>
          <a:p>
            <a:r>
              <a:rPr lang="en-GB" dirty="0"/>
              <a:t>Sentencing philosophies</a:t>
            </a:r>
          </a:p>
          <a:p>
            <a:endParaRPr lang="en-GB" dirty="0"/>
          </a:p>
          <a:p>
            <a:r>
              <a:rPr lang="en-GB" dirty="0"/>
              <a:t>Effect on sentencing laws: examples of statutory provisions</a:t>
            </a:r>
          </a:p>
          <a:p>
            <a:endParaRPr lang="en-GB" dirty="0"/>
          </a:p>
          <a:p>
            <a:r>
              <a:rPr lang="en-GB" dirty="0"/>
              <a:t>Key Concept: Proportionality</a:t>
            </a:r>
          </a:p>
        </p:txBody>
      </p:sp>
      <p:sp>
        <p:nvSpPr>
          <p:cNvPr id="3" name="Title 2">
            <a:extLst>
              <a:ext uri="{FF2B5EF4-FFF2-40B4-BE49-F238E27FC236}">
                <a16:creationId xmlns:a16="http://schemas.microsoft.com/office/drawing/2014/main" xmlns="" id="{352A9B5E-E3B6-4287-868F-9F59F2917E78}"/>
              </a:ext>
            </a:extLst>
          </p:cNvPr>
          <p:cNvSpPr>
            <a:spLocks noGrp="1"/>
          </p:cNvSpPr>
          <p:nvPr>
            <p:ph type="title"/>
          </p:nvPr>
        </p:nvSpPr>
        <p:spPr/>
        <p:txBody>
          <a:bodyPr/>
          <a:lstStyle/>
          <a:p>
            <a:pPr algn="ctr"/>
            <a:r>
              <a:rPr lang="en-GB" b="0" dirty="0"/>
              <a:t>Ferrara Law, Class 1</a:t>
            </a:r>
          </a:p>
        </p:txBody>
      </p:sp>
      <p:sp>
        <p:nvSpPr>
          <p:cNvPr id="4" name="Slide Number Placeholder 3">
            <a:extLst>
              <a:ext uri="{FF2B5EF4-FFF2-40B4-BE49-F238E27FC236}">
                <a16:creationId xmlns:a16="http://schemas.microsoft.com/office/drawing/2014/main" xmlns="" id="{A98A6E80-8979-46A9-B339-89BFB624B0E6}"/>
              </a:ext>
            </a:extLst>
          </p:cNvPr>
          <p:cNvSpPr>
            <a:spLocks noGrp="1"/>
          </p:cNvSpPr>
          <p:nvPr>
            <p:ph type="sldNum" sz="quarter" idx="12"/>
          </p:nvPr>
        </p:nvSpPr>
        <p:spPr/>
        <p:txBody>
          <a:bodyPr/>
          <a:lstStyle/>
          <a:p>
            <a:pPr>
              <a:defRPr/>
            </a:pPr>
            <a:fld id="{5360DC1B-FE68-4204-ACE0-2891106E02E4}" type="slidenum">
              <a:rPr lang="en-US" smtClean="0"/>
              <a:pPr>
                <a:defRPr/>
              </a:pPr>
              <a:t>1</a:t>
            </a:fld>
            <a:endParaRPr lang="en-US"/>
          </a:p>
        </p:txBody>
      </p:sp>
    </p:spTree>
    <p:extLst>
      <p:ext uri="{BB962C8B-B14F-4D97-AF65-F5344CB8AC3E}">
        <p14:creationId xmlns:p14="http://schemas.microsoft.com/office/powerpoint/2010/main" val="1101414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Rot="1" noChangeArrowheads="1"/>
          </p:cNvSpPr>
          <p:nvPr>
            <p:ph idx="1"/>
          </p:nvPr>
        </p:nvSpPr>
        <p:spPr/>
        <p:txBody>
          <a:bodyPr>
            <a:normAutofit fontScale="92500" lnSpcReduction="10000"/>
          </a:bodyPr>
          <a:lstStyle/>
          <a:p>
            <a:pPr marL="365760" indent="-256032" eaLnBrk="1" fontAlgn="auto" hangingPunct="1">
              <a:lnSpc>
                <a:spcPct val="90000"/>
              </a:lnSpc>
              <a:spcAft>
                <a:spcPts val="0"/>
              </a:spcAft>
              <a:buFont typeface="Wingdings 3"/>
              <a:buChar char=""/>
              <a:defRPr/>
            </a:pPr>
            <a:r>
              <a:rPr lang="en-US" dirty="0"/>
              <a:t>Retributivism: derived from Kant; (the ‘desert island murder’ example);</a:t>
            </a:r>
          </a:p>
          <a:p>
            <a:pPr marL="365760" indent="-256032" eaLnBrk="1" fontAlgn="auto" hangingPunct="1">
              <a:lnSpc>
                <a:spcPct val="90000"/>
              </a:lnSpc>
              <a:spcAft>
                <a:spcPts val="0"/>
              </a:spcAft>
              <a:buFont typeface="Wingdings 3"/>
              <a:buChar char=""/>
              <a:defRPr/>
            </a:pPr>
            <a:endParaRPr lang="en-US" dirty="0"/>
          </a:p>
          <a:p>
            <a:pPr marL="365760" indent="-256032" eaLnBrk="1" fontAlgn="auto" hangingPunct="1">
              <a:lnSpc>
                <a:spcPct val="90000"/>
              </a:lnSpc>
              <a:spcAft>
                <a:spcPts val="0"/>
              </a:spcAft>
              <a:buFont typeface="Wingdings 3"/>
              <a:buChar char=""/>
              <a:defRPr/>
            </a:pPr>
            <a:r>
              <a:rPr lang="en-US" dirty="0"/>
              <a:t>Contemporary retributivists: von Hirsch (“Doing Justice”, 1976). </a:t>
            </a:r>
          </a:p>
          <a:p>
            <a:pPr marL="365760" indent="-256032" eaLnBrk="1" fontAlgn="auto" hangingPunct="1">
              <a:lnSpc>
                <a:spcPct val="90000"/>
              </a:lnSpc>
              <a:spcAft>
                <a:spcPts val="0"/>
              </a:spcAft>
              <a:buFont typeface="Wingdings 3"/>
              <a:buChar char=""/>
              <a:defRPr/>
            </a:pPr>
            <a:endParaRPr lang="en-US" dirty="0"/>
          </a:p>
          <a:p>
            <a:pPr marL="365760" indent="-256032" eaLnBrk="1" fontAlgn="auto" hangingPunct="1">
              <a:lnSpc>
                <a:spcPct val="90000"/>
              </a:lnSpc>
              <a:spcAft>
                <a:spcPts val="0"/>
              </a:spcAft>
              <a:buFont typeface="Wingdings 3"/>
              <a:buChar char=""/>
              <a:defRPr/>
            </a:pPr>
            <a:r>
              <a:rPr lang="en-US" dirty="0"/>
              <a:t>Penal censure: the sentence is a communication between court an offender – and also to victim and community.</a:t>
            </a:r>
          </a:p>
          <a:p>
            <a:pPr marL="365760" indent="-256032" eaLnBrk="1" fontAlgn="auto" hangingPunct="1">
              <a:lnSpc>
                <a:spcPct val="90000"/>
              </a:lnSpc>
              <a:spcAft>
                <a:spcPts val="0"/>
              </a:spcAft>
              <a:buFont typeface="Wingdings 3"/>
              <a:buChar char=""/>
              <a:defRPr/>
            </a:pPr>
            <a:endParaRPr lang="en-US" dirty="0"/>
          </a:p>
          <a:p>
            <a:pPr marL="365760" indent="-256032" eaLnBrk="1" fontAlgn="auto" hangingPunct="1">
              <a:lnSpc>
                <a:spcPct val="90000"/>
              </a:lnSpc>
              <a:spcAft>
                <a:spcPts val="0"/>
              </a:spcAft>
              <a:buFont typeface="Wingdings 3"/>
              <a:buChar char=""/>
              <a:defRPr/>
            </a:pPr>
            <a:r>
              <a:rPr lang="en-US" dirty="0"/>
              <a:t>Proportionality between crime seriousness/offender culpability and the severity of punishment is critical.</a:t>
            </a:r>
          </a:p>
          <a:p>
            <a:pPr marL="365760" indent="-256032" eaLnBrk="1" fontAlgn="auto" hangingPunct="1">
              <a:lnSpc>
                <a:spcPct val="90000"/>
              </a:lnSpc>
              <a:spcAft>
                <a:spcPts val="0"/>
              </a:spcAft>
              <a:buFont typeface="Wingdings 3"/>
              <a:buChar char=""/>
              <a:defRPr/>
            </a:pPr>
            <a:endParaRPr lang="en-US" dirty="0"/>
          </a:p>
          <a:p>
            <a:pPr marL="365760" indent="-256032" eaLnBrk="1" fontAlgn="auto" hangingPunct="1">
              <a:lnSpc>
                <a:spcPct val="90000"/>
              </a:lnSpc>
              <a:spcAft>
                <a:spcPts val="0"/>
              </a:spcAft>
              <a:buFont typeface="Wingdings" pitchFamily="2" charset="2"/>
              <a:buNone/>
              <a:defRPr/>
            </a:pPr>
            <a:endParaRPr lang="en-US" dirty="0"/>
          </a:p>
          <a:p>
            <a:pPr marL="365760" indent="-256032" eaLnBrk="1" fontAlgn="auto" hangingPunct="1">
              <a:lnSpc>
                <a:spcPct val="90000"/>
              </a:lnSpc>
              <a:spcAft>
                <a:spcPts val="0"/>
              </a:spcAft>
              <a:buFont typeface="Wingdings 3"/>
              <a:buChar char=""/>
              <a:defRPr/>
            </a:pPr>
            <a:endParaRPr lang="en-US" dirty="0"/>
          </a:p>
        </p:txBody>
      </p:sp>
      <p:sp>
        <p:nvSpPr>
          <p:cNvPr id="20482"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DE86F30-1663-409F-B85A-6B3CD5E61D27}" type="slidenum">
              <a:rPr lang="en-US" smtClean="0">
                <a:solidFill>
                  <a:schemeClr val="tx2"/>
                </a:solidFill>
                <a:cs typeface="Arial" charset="0"/>
              </a:rPr>
              <a:pPr/>
              <a:t>10</a:t>
            </a:fld>
            <a:endParaRPr lang="en-US">
              <a:solidFill>
                <a:schemeClr val="tx2"/>
              </a:solidFill>
              <a:cs typeface="Arial" charset="0"/>
            </a:endParaRPr>
          </a:p>
        </p:txBody>
      </p:sp>
      <p:sp>
        <p:nvSpPr>
          <p:cNvPr id="14340" name="Rectangle 2"/>
          <p:cNvSpPr>
            <a:spLocks noGrp="1" noRot="1" noChangeArrowheads="1"/>
          </p:cNvSpPr>
          <p:nvPr>
            <p:ph type="title"/>
          </p:nvPr>
        </p:nvSpPr>
        <p:spPr/>
        <p:txBody>
          <a:bodyPr/>
          <a:lstStyle/>
          <a:p>
            <a:pPr eaLnBrk="1" fontAlgn="auto" hangingPunct="1">
              <a:spcAft>
                <a:spcPts val="0"/>
              </a:spcAft>
              <a:defRPr/>
            </a:pPr>
            <a:r>
              <a:rPr lang="en-US"/>
              <a:t>Retributivist Theories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a:p>
            <a:r>
              <a:rPr lang="en-GB" dirty="0"/>
              <a:t>Statutory statement of sentencing purposes and principles, including mitigating and aggravating factors, particularly previous convictions;</a:t>
            </a:r>
          </a:p>
          <a:p>
            <a:r>
              <a:rPr lang="en-GB" dirty="0"/>
              <a:t>Specific Criteria which must be met before the imposition of custody;</a:t>
            </a:r>
          </a:p>
          <a:p>
            <a:r>
              <a:rPr lang="en-GB" dirty="0"/>
              <a:t>Mandatory sentences and mandatory minimum sentences</a:t>
            </a:r>
          </a:p>
          <a:p>
            <a:endParaRPr lang="en-GB" dirty="0"/>
          </a:p>
          <a:p>
            <a:endParaRPr lang="en-GB" dirty="0"/>
          </a:p>
        </p:txBody>
      </p:sp>
      <p:sp>
        <p:nvSpPr>
          <p:cNvPr id="3" name="Title 2"/>
          <p:cNvSpPr>
            <a:spLocks noGrp="1"/>
          </p:cNvSpPr>
          <p:nvPr>
            <p:ph type="title"/>
          </p:nvPr>
        </p:nvSpPr>
        <p:spPr/>
        <p:txBody>
          <a:bodyPr>
            <a:normAutofit fontScale="90000"/>
          </a:bodyPr>
          <a:lstStyle/>
          <a:p>
            <a:r>
              <a:rPr lang="en-GB" dirty="0"/>
              <a:t>Common elements of Diverse Sentencing Regimes</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11</a:t>
            </a:fld>
            <a:endParaRPr lang="en-US"/>
          </a:p>
        </p:txBody>
      </p:sp>
    </p:spTree>
    <p:extLst>
      <p:ext uri="{BB962C8B-B14F-4D97-AF65-F5344CB8AC3E}">
        <p14:creationId xmlns:p14="http://schemas.microsoft.com/office/powerpoint/2010/main" val="1258972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Rot="1" noChangeArrowheads="1"/>
          </p:cNvSpPr>
          <p:nvPr>
            <p:ph idx="1"/>
          </p:nvPr>
        </p:nvSpPr>
        <p:spPr/>
        <p:txBody>
          <a:bodyPr rtlCol="0">
            <a:normAutofit lnSpcReduction="10000"/>
          </a:bodyPr>
          <a:lstStyle/>
          <a:p>
            <a:pPr marL="274320" indent="-274320" eaLnBrk="1" fontAlgn="auto" hangingPunct="1">
              <a:lnSpc>
                <a:spcPct val="90000"/>
              </a:lnSpc>
              <a:spcAft>
                <a:spcPts val="0"/>
              </a:spcAft>
              <a:buFont typeface="Wingdings" pitchFamily="2" charset="2"/>
              <a:buNone/>
              <a:defRPr/>
            </a:pPr>
            <a:endParaRPr lang="en-US" sz="2800" i="1" dirty="0"/>
          </a:p>
          <a:p>
            <a:pPr marL="274320" indent="-274320" eaLnBrk="1" fontAlgn="auto" hangingPunct="1">
              <a:lnSpc>
                <a:spcPct val="90000"/>
              </a:lnSpc>
              <a:spcAft>
                <a:spcPts val="0"/>
              </a:spcAft>
              <a:buFont typeface="Wingdings" pitchFamily="2" charset="2"/>
              <a:buNone/>
              <a:defRPr/>
            </a:pPr>
            <a:r>
              <a:rPr lang="en-US" sz="2800" i="1" dirty="0"/>
              <a:t>Any court dealing with an offender in respect of his offence must have regard to the following purposes of sentencing -</a:t>
            </a:r>
          </a:p>
          <a:p>
            <a:pPr marL="274320" indent="-274320" eaLnBrk="1" fontAlgn="auto" hangingPunct="1">
              <a:lnSpc>
                <a:spcPct val="90000"/>
              </a:lnSpc>
              <a:spcAft>
                <a:spcPts val="0"/>
              </a:spcAft>
              <a:buFont typeface="Wingdings" pitchFamily="2" charset="2"/>
              <a:buNone/>
              <a:defRPr/>
            </a:pPr>
            <a:r>
              <a:rPr lang="en-US" sz="2800" i="1" dirty="0"/>
              <a:t>	(a) the punishment of offenders,</a:t>
            </a:r>
          </a:p>
          <a:p>
            <a:pPr marL="274320" indent="-274320" eaLnBrk="1" fontAlgn="auto" hangingPunct="1">
              <a:lnSpc>
                <a:spcPct val="90000"/>
              </a:lnSpc>
              <a:spcAft>
                <a:spcPts val="0"/>
              </a:spcAft>
              <a:buFont typeface="Wingdings" pitchFamily="2" charset="2"/>
              <a:buNone/>
              <a:defRPr/>
            </a:pPr>
            <a:r>
              <a:rPr lang="en-US" sz="2800" i="1" dirty="0"/>
              <a:t>	(b) the reduction of crime (including its reduction by deterrence)</a:t>
            </a:r>
          </a:p>
          <a:p>
            <a:pPr marL="274320" indent="-274320" eaLnBrk="1" fontAlgn="auto" hangingPunct="1">
              <a:lnSpc>
                <a:spcPct val="90000"/>
              </a:lnSpc>
              <a:spcAft>
                <a:spcPts val="0"/>
              </a:spcAft>
              <a:buFont typeface="Wingdings" pitchFamily="2" charset="2"/>
              <a:buNone/>
              <a:defRPr/>
            </a:pPr>
            <a:r>
              <a:rPr lang="en-US" sz="2800" i="1" dirty="0"/>
              <a:t>   (c) the reform and rehabilitation of offenders,</a:t>
            </a:r>
          </a:p>
          <a:p>
            <a:pPr marL="274320" indent="-274320" eaLnBrk="1" fontAlgn="auto" hangingPunct="1">
              <a:lnSpc>
                <a:spcPct val="90000"/>
              </a:lnSpc>
              <a:spcAft>
                <a:spcPts val="0"/>
              </a:spcAft>
              <a:buFont typeface="Wingdings" pitchFamily="2" charset="2"/>
              <a:buNone/>
              <a:defRPr/>
            </a:pPr>
            <a:r>
              <a:rPr lang="en-US" sz="2800" i="1" dirty="0"/>
              <a:t>	(d) the protection of the public, and</a:t>
            </a:r>
          </a:p>
          <a:p>
            <a:pPr marL="274320" indent="-274320" eaLnBrk="1" fontAlgn="auto" hangingPunct="1">
              <a:lnSpc>
                <a:spcPct val="90000"/>
              </a:lnSpc>
              <a:spcAft>
                <a:spcPts val="0"/>
              </a:spcAft>
              <a:buFont typeface="Wingdings" pitchFamily="2" charset="2"/>
              <a:buNone/>
              <a:defRPr/>
            </a:pPr>
            <a:r>
              <a:rPr lang="en-US" sz="2800" i="1" dirty="0"/>
              <a:t>	(e) the making of reparation by offenders to persons affected by their offences</a:t>
            </a:r>
            <a:r>
              <a:rPr lang="en-US" sz="2800" dirty="0"/>
              <a:t>.</a:t>
            </a:r>
          </a:p>
        </p:txBody>
      </p:sp>
      <p:sp>
        <p:nvSpPr>
          <p:cNvPr id="21506"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CF6D6C1-885C-4544-8631-B5DB7DC37030}" type="slidenum">
              <a:rPr lang="en-US" smtClean="0">
                <a:solidFill>
                  <a:schemeClr val="tx2"/>
                </a:solidFill>
                <a:cs typeface="Arial" charset="0"/>
              </a:rPr>
              <a:pPr/>
              <a:t>12</a:t>
            </a:fld>
            <a:endParaRPr lang="en-US">
              <a:solidFill>
                <a:schemeClr val="tx2"/>
              </a:solidFill>
              <a:cs typeface="Arial" charset="0"/>
            </a:endParaRPr>
          </a:p>
        </p:txBody>
      </p:sp>
      <p:sp>
        <p:nvSpPr>
          <p:cNvPr id="5122"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sz="3600" dirty="0"/>
              <a:t>Statutory Objectives of Sentencing In England and Wales: </a:t>
            </a:r>
            <a:r>
              <a:rPr lang="en-US" sz="3100" i="1" dirty="0"/>
              <a:t>Criminal Justice Act 2003:  s. 142(1)</a:t>
            </a:r>
            <a:endParaRPr lang="en-US" sz="3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Rot="1" noChangeArrowheads="1"/>
          </p:cNvSpPr>
          <p:nvPr>
            <p:ph idx="1"/>
          </p:nvPr>
        </p:nvSpPr>
        <p:spPr/>
        <p:txBody>
          <a:bodyPr rtlCol="0">
            <a:normAutofit fontScale="85000" lnSpcReduction="10000"/>
          </a:bodyPr>
          <a:lstStyle/>
          <a:p>
            <a:pPr marL="274320" indent="-274320" eaLnBrk="1" fontAlgn="auto" hangingPunct="1">
              <a:lnSpc>
                <a:spcPct val="90000"/>
              </a:lnSpc>
              <a:spcAft>
                <a:spcPts val="0"/>
              </a:spcAft>
              <a:buFont typeface="Wingdings" pitchFamily="2" charset="2"/>
              <a:buNone/>
              <a:defRPr/>
            </a:pPr>
            <a:r>
              <a:rPr lang="en-US" sz="2800" i="1" dirty="0"/>
              <a:t>	</a:t>
            </a:r>
            <a:endParaRPr lang="en-US" sz="2800" dirty="0"/>
          </a:p>
          <a:p>
            <a:pPr marL="274320" indent="-274320" eaLnBrk="1" fontAlgn="auto" hangingPunct="1">
              <a:lnSpc>
                <a:spcPct val="90000"/>
              </a:lnSpc>
              <a:spcAft>
                <a:spcPts val="0"/>
              </a:spcAft>
              <a:buFont typeface="Wingdings" pitchFamily="2" charset="2"/>
              <a:buNone/>
              <a:defRPr/>
            </a:pPr>
            <a:r>
              <a:rPr lang="en-US" sz="2800" i="1" dirty="0"/>
              <a:t>CJA 2003 s. 152(2):</a:t>
            </a:r>
          </a:p>
          <a:p>
            <a:pPr marL="274320" indent="-274320" eaLnBrk="1" fontAlgn="auto" hangingPunct="1">
              <a:lnSpc>
                <a:spcPct val="90000"/>
              </a:lnSpc>
              <a:spcAft>
                <a:spcPts val="0"/>
              </a:spcAft>
              <a:buFont typeface="Wingdings" pitchFamily="2" charset="2"/>
              <a:buNone/>
              <a:defRPr/>
            </a:pPr>
            <a:endParaRPr lang="en-US" sz="2800" i="1" dirty="0"/>
          </a:p>
          <a:p>
            <a:pPr marL="274320" indent="-274320" eaLnBrk="1" fontAlgn="auto" hangingPunct="1">
              <a:lnSpc>
                <a:spcPct val="90000"/>
              </a:lnSpc>
              <a:spcAft>
                <a:spcPts val="0"/>
              </a:spcAft>
              <a:buFont typeface="Wingdings" pitchFamily="2" charset="2"/>
              <a:buNone/>
              <a:defRPr/>
            </a:pPr>
            <a:r>
              <a:rPr lang="en-US" sz="2800" dirty="0"/>
              <a:t>The court must not pass a custodial sentence unless it is of the opinion that the offence ... was so serious that neither a fine alone or a community sentence can be justified for the offence.</a:t>
            </a:r>
          </a:p>
          <a:p>
            <a:pPr marL="274320" indent="-274320" eaLnBrk="1" fontAlgn="auto" hangingPunct="1">
              <a:lnSpc>
                <a:spcPct val="90000"/>
              </a:lnSpc>
              <a:spcAft>
                <a:spcPts val="0"/>
              </a:spcAft>
              <a:buFont typeface="Wingdings" pitchFamily="2" charset="2"/>
              <a:buNone/>
              <a:defRPr/>
            </a:pPr>
            <a:endParaRPr lang="en-US" sz="2800" dirty="0"/>
          </a:p>
          <a:p>
            <a:pPr marL="274320" indent="-274320" eaLnBrk="1" fontAlgn="auto" hangingPunct="1">
              <a:lnSpc>
                <a:spcPct val="90000"/>
              </a:lnSpc>
              <a:spcAft>
                <a:spcPts val="0"/>
              </a:spcAft>
              <a:buFont typeface="Wingdings" pitchFamily="2" charset="2"/>
              <a:buNone/>
              <a:defRPr/>
            </a:pPr>
            <a:r>
              <a:rPr lang="en-US" sz="2800" i="1" dirty="0"/>
              <a:t>CJA 2003 s. 153(2):</a:t>
            </a:r>
          </a:p>
          <a:p>
            <a:pPr marL="274320" indent="-274320" eaLnBrk="1" fontAlgn="auto" hangingPunct="1">
              <a:lnSpc>
                <a:spcPct val="90000"/>
              </a:lnSpc>
              <a:spcAft>
                <a:spcPts val="0"/>
              </a:spcAft>
              <a:buFont typeface="Wingdings" pitchFamily="2" charset="2"/>
              <a:buNone/>
              <a:defRPr/>
            </a:pPr>
            <a:endParaRPr lang="en-US" sz="2800" i="1" dirty="0"/>
          </a:p>
          <a:p>
            <a:pPr marL="274320" indent="-274320" eaLnBrk="1" fontAlgn="auto" hangingPunct="1">
              <a:lnSpc>
                <a:spcPct val="90000"/>
              </a:lnSpc>
              <a:spcAft>
                <a:spcPts val="0"/>
              </a:spcAft>
              <a:buFont typeface="Wingdings" pitchFamily="2" charset="2"/>
              <a:buNone/>
              <a:defRPr/>
            </a:pPr>
            <a:r>
              <a:rPr lang="en-US" sz="2800" dirty="0"/>
              <a:t>[A] custodial sentence must be for the shortest term ... that in the opinion of the court is commensurate with the seriousness of the offence</a:t>
            </a:r>
            <a:r>
              <a:rPr lang="en-US" sz="2800" i="1" dirty="0"/>
              <a:t> ...</a:t>
            </a:r>
          </a:p>
          <a:p>
            <a:pPr marL="274320" indent="-274320" eaLnBrk="1" fontAlgn="auto" hangingPunct="1">
              <a:lnSpc>
                <a:spcPct val="90000"/>
              </a:lnSpc>
              <a:spcAft>
                <a:spcPts val="0"/>
              </a:spcAft>
              <a:buFont typeface="Wingdings" pitchFamily="2" charset="2"/>
              <a:buNone/>
              <a:defRPr/>
            </a:pPr>
            <a:endParaRPr lang="en-US" sz="2800" i="1" dirty="0"/>
          </a:p>
        </p:txBody>
      </p:sp>
      <p:sp>
        <p:nvSpPr>
          <p:cNvPr id="22530"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F132566-38F0-4648-9914-85D3994C0ECB}" type="slidenum">
              <a:rPr lang="en-US" smtClean="0">
                <a:solidFill>
                  <a:schemeClr val="tx2"/>
                </a:solidFill>
                <a:cs typeface="Arial" charset="0"/>
              </a:rPr>
              <a:pPr/>
              <a:t>13</a:t>
            </a:fld>
            <a:endParaRPr lang="en-US">
              <a:solidFill>
                <a:schemeClr val="tx2"/>
              </a:solidFill>
              <a:cs typeface="Arial" charset="0"/>
            </a:endParaRPr>
          </a:p>
        </p:txBody>
      </p:sp>
      <p:sp>
        <p:nvSpPr>
          <p:cNvPr id="16388" name="Rectangle 2"/>
          <p:cNvSpPr>
            <a:spLocks noGrp="1" noRot="1" noChangeArrowheads="1"/>
          </p:cNvSpPr>
          <p:nvPr>
            <p:ph type="title"/>
          </p:nvPr>
        </p:nvSpPr>
        <p:spPr/>
        <p:txBody>
          <a:bodyPr>
            <a:normAutofit/>
          </a:bodyPr>
          <a:lstStyle/>
          <a:p>
            <a:pPr eaLnBrk="1" fontAlgn="auto" hangingPunct="1">
              <a:spcAft>
                <a:spcPts val="0"/>
              </a:spcAft>
              <a:defRPr/>
            </a:pPr>
            <a:r>
              <a:rPr lang="en-US" sz="3200" dirty="0"/>
              <a:t>Criteria for the imposition of term of custody (The Custodial Threshold)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0"/>
            <a:ext cx="8229600" cy="1384300"/>
          </a:xfrm>
        </p:spPr>
        <p:txBody>
          <a:bodyPr/>
          <a:lstStyle/>
          <a:p>
            <a:pPr eaLnBrk="1" hangingPunct="1">
              <a:defRPr/>
            </a:pPr>
            <a:r>
              <a:rPr lang="en-US" sz="3200"/>
              <a:t>Seriousness threshold for Community Orders</a:t>
            </a:r>
          </a:p>
        </p:txBody>
      </p:sp>
      <p:sp>
        <p:nvSpPr>
          <p:cNvPr id="11267" name="Rectangle 3"/>
          <p:cNvSpPr>
            <a:spLocks noGrp="1" noChangeArrowheads="1"/>
          </p:cNvSpPr>
          <p:nvPr>
            <p:ph type="body" idx="1"/>
          </p:nvPr>
        </p:nvSpPr>
        <p:spPr>
          <a:xfrm>
            <a:off x="457200" y="1295400"/>
            <a:ext cx="8229600" cy="4724400"/>
          </a:xfrm>
        </p:spPr>
        <p:txBody>
          <a:bodyPr/>
          <a:lstStyle/>
          <a:p>
            <a:pPr eaLnBrk="1" hangingPunct="1">
              <a:defRPr/>
            </a:pPr>
            <a:r>
              <a:rPr lang="en-US" sz="2000" dirty="0"/>
              <a:t>S.148 </a:t>
            </a:r>
          </a:p>
          <a:p>
            <a:pPr eaLnBrk="1" hangingPunct="1">
              <a:defRPr/>
            </a:pPr>
            <a:r>
              <a:rPr lang="en-US" sz="2000" dirty="0"/>
              <a:t>A court must not pass a community sentence unless it is of the opinion that the offence, or the combination of the offence and one or more offences associated with it, was serious enough to warrant such a sentence.</a:t>
            </a:r>
          </a:p>
          <a:p>
            <a:pPr eaLnBrk="1" hangingPunct="1">
              <a:defRPr/>
            </a:pPr>
            <a:endParaRPr lang="en-US" sz="2000" dirty="0"/>
          </a:p>
          <a:p>
            <a:pPr eaLnBrk="1" hangingPunct="1">
              <a:defRPr/>
            </a:pPr>
            <a:r>
              <a:rPr lang="en-US" sz="2000" dirty="0"/>
              <a:t>Where a court passes a community sentence:</a:t>
            </a:r>
          </a:p>
          <a:p>
            <a:pPr lvl="1" eaLnBrk="1" hangingPunct="1">
              <a:defRPr/>
            </a:pPr>
            <a:r>
              <a:rPr lang="en-US" sz="2000" dirty="0"/>
              <a:t>(a) a particular requirement or requirements forming part of the order must be such as, in the opinion of the court, is… the most suitable for the offender, and</a:t>
            </a:r>
          </a:p>
          <a:p>
            <a:pPr lvl="1" eaLnBrk="1" hangingPunct="1">
              <a:defRPr/>
            </a:pPr>
            <a:r>
              <a:rPr lang="en-US" sz="2000" dirty="0"/>
              <a:t>(b) The restrictions on liberty imposed by the order must be such as in the opinion of the court are commensurate with the seriousness of the offence, or the combination of the offence and one or more offences associated with it.</a:t>
            </a:r>
          </a:p>
          <a:p>
            <a:pPr eaLnBrk="1" hangingPunct="1">
              <a:defRPr/>
            </a:pPr>
            <a:endParaRPr lang="en-US" sz="2400" dirty="0"/>
          </a:p>
        </p:txBody>
      </p:sp>
    </p:spTree>
    <p:extLst>
      <p:ext uri="{BB962C8B-B14F-4D97-AF65-F5344CB8AC3E}">
        <p14:creationId xmlns:p14="http://schemas.microsoft.com/office/powerpoint/2010/main" val="3191700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sz="2000" dirty="0"/>
              <a:t>S. 143(1): In determining the seriousness of any offence, the court must consider the offender’s culpability in committing the offence and any harm which the offence caused, was intended to cause or might foreseeably have caused. </a:t>
            </a:r>
          </a:p>
          <a:p>
            <a:r>
              <a:rPr lang="en-GB" sz="2000" dirty="0"/>
              <a:t>S. 143(2):</a:t>
            </a:r>
          </a:p>
          <a:p>
            <a:pPr marL="274320" indent="-274320" eaLnBrk="1" fontAlgn="auto" hangingPunct="1">
              <a:lnSpc>
                <a:spcPct val="90000"/>
              </a:lnSpc>
              <a:spcAft>
                <a:spcPts val="0"/>
              </a:spcAft>
              <a:buFont typeface="Wingdings" pitchFamily="2" charset="2"/>
              <a:buNone/>
              <a:defRPr/>
            </a:pPr>
            <a:r>
              <a:rPr lang="en-US" sz="2400" i="1" dirty="0"/>
              <a:t>In </a:t>
            </a:r>
            <a:r>
              <a:rPr lang="en-US" sz="2000" i="1" dirty="0"/>
              <a:t>considering the seriousness of an offence (“the current offence”) committed by an offender who has one or more previous convictions, the court must treat each previous conviction as an aggravating factor if (in the case of that conviction) the court considers that it can reasonably be so treated having regard, in particular to –</a:t>
            </a:r>
          </a:p>
          <a:p>
            <a:pPr marL="274320" indent="-274320" eaLnBrk="1" fontAlgn="auto" hangingPunct="1">
              <a:lnSpc>
                <a:spcPct val="90000"/>
              </a:lnSpc>
              <a:spcAft>
                <a:spcPts val="0"/>
              </a:spcAft>
              <a:buFontTx/>
              <a:buAutoNum type="alphaLcParenBoth"/>
              <a:defRPr/>
            </a:pPr>
            <a:r>
              <a:rPr lang="en-US" sz="2000" i="1" dirty="0"/>
              <a:t> the nature of the offence to which the conviction relates and its relevance to the current offence, and</a:t>
            </a:r>
          </a:p>
          <a:p>
            <a:pPr marL="274320" indent="-274320" eaLnBrk="1" fontAlgn="auto" hangingPunct="1">
              <a:lnSpc>
                <a:spcPct val="90000"/>
              </a:lnSpc>
              <a:spcAft>
                <a:spcPts val="0"/>
              </a:spcAft>
              <a:buFontTx/>
              <a:buAutoNum type="alphaLcParenBoth"/>
              <a:defRPr/>
            </a:pPr>
            <a:r>
              <a:rPr lang="en-US" sz="2000" i="1" dirty="0"/>
              <a:t> the time that has elapsed since the conviction</a:t>
            </a:r>
            <a:endParaRPr lang="en-GB" sz="2000" dirty="0"/>
          </a:p>
        </p:txBody>
      </p:sp>
      <p:sp>
        <p:nvSpPr>
          <p:cNvPr id="3" name="Title 2"/>
          <p:cNvSpPr>
            <a:spLocks noGrp="1"/>
          </p:cNvSpPr>
          <p:nvPr>
            <p:ph type="title"/>
          </p:nvPr>
        </p:nvSpPr>
        <p:spPr/>
        <p:txBody>
          <a:bodyPr/>
          <a:lstStyle/>
          <a:p>
            <a:r>
              <a:rPr lang="en-GB" dirty="0"/>
              <a:t>Determining seriousness</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15</a:t>
            </a:fld>
            <a:endParaRPr lang="en-US"/>
          </a:p>
        </p:txBody>
      </p:sp>
    </p:spTree>
    <p:extLst>
      <p:ext uri="{BB962C8B-B14F-4D97-AF65-F5344CB8AC3E}">
        <p14:creationId xmlns:p14="http://schemas.microsoft.com/office/powerpoint/2010/main" val="45188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043321-C092-4AC8-8891-5FE49D1296B4}"/>
              </a:ext>
            </a:extLst>
          </p:cNvPr>
          <p:cNvSpPr>
            <a:spLocks noGrp="1"/>
          </p:cNvSpPr>
          <p:nvPr>
            <p:ph type="ctrTitle"/>
          </p:nvPr>
        </p:nvSpPr>
        <p:spPr/>
        <p:txBody>
          <a:bodyPr>
            <a:normAutofit fontScale="90000"/>
          </a:bodyPr>
          <a:lstStyle/>
          <a:p>
            <a:r>
              <a:rPr lang="en-GB" dirty="0"/>
              <a:t>Where do these provisions come from, and particularly the concept of proportionality?</a:t>
            </a:r>
          </a:p>
        </p:txBody>
      </p:sp>
      <p:sp>
        <p:nvSpPr>
          <p:cNvPr id="3" name="Subtitle 2">
            <a:extLst>
              <a:ext uri="{FF2B5EF4-FFF2-40B4-BE49-F238E27FC236}">
                <a16:creationId xmlns:a16="http://schemas.microsoft.com/office/drawing/2014/main" xmlns="" id="{4F5F01F8-F020-4576-A490-E73CC17F64AB}"/>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258900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Key Magna Carta provisions</a:t>
            </a:r>
          </a:p>
        </p:txBody>
      </p:sp>
      <p:sp>
        <p:nvSpPr>
          <p:cNvPr id="3" name="Subtitle 2"/>
          <p:cNvSpPr>
            <a:spLocks noGrp="1"/>
          </p:cNvSpPr>
          <p:nvPr>
            <p:ph type="subTitle" idx="1"/>
          </p:nvPr>
        </p:nvSpPr>
        <p:spPr/>
        <p:txBody>
          <a:bodyPr/>
          <a:lstStyle/>
          <a:p>
            <a:r>
              <a:rPr lang="en-GB" sz="4400" dirty="0"/>
              <a:t>1215</a:t>
            </a:r>
          </a:p>
        </p:txBody>
      </p:sp>
    </p:spTree>
    <p:extLst>
      <p:ext uri="{BB962C8B-B14F-4D97-AF65-F5344CB8AC3E}">
        <p14:creationId xmlns:p14="http://schemas.microsoft.com/office/powerpoint/2010/main" val="183032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r>
              <a:rPr lang="en-US" dirty="0"/>
              <a:t>Laws of Anglo-Saxon England under King </a:t>
            </a:r>
            <a:r>
              <a:rPr lang="en-US" dirty="0" err="1"/>
              <a:t>Ethelbirt</a:t>
            </a:r>
            <a:r>
              <a:rPr lang="en-US" dirty="0"/>
              <a:t>, (circa 595) prescribe specific punishments for a lengthy list of offences; </a:t>
            </a:r>
          </a:p>
          <a:p>
            <a:endParaRPr lang="en-US" dirty="0"/>
          </a:p>
          <a:p>
            <a:r>
              <a:rPr lang="en-US" dirty="0"/>
              <a:t>(e.g., “if a freeman steal from the King, let him pay nine-fold bot”) </a:t>
            </a:r>
          </a:p>
          <a:p>
            <a:pPr marL="109537" indent="0">
              <a:buNone/>
            </a:pPr>
            <a:endParaRPr lang="en-US" dirty="0"/>
          </a:p>
        </p:txBody>
      </p:sp>
      <p:sp>
        <p:nvSpPr>
          <p:cNvPr id="3" name="Title 2"/>
          <p:cNvSpPr>
            <a:spLocks noGrp="1"/>
          </p:cNvSpPr>
          <p:nvPr>
            <p:ph type="title"/>
          </p:nvPr>
        </p:nvSpPr>
        <p:spPr/>
        <p:txBody>
          <a:bodyPr/>
          <a:lstStyle/>
          <a:p>
            <a:r>
              <a:rPr lang="en-GB" dirty="0"/>
              <a:t>Pre Charter law</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18</a:t>
            </a:fld>
            <a:endParaRPr lang="en-US"/>
          </a:p>
        </p:txBody>
      </p:sp>
    </p:spTree>
    <p:extLst>
      <p:ext uri="{BB962C8B-B14F-4D97-AF65-F5344CB8AC3E}">
        <p14:creationId xmlns:p14="http://schemas.microsoft.com/office/powerpoint/2010/main" val="4217104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a:p>
            <a:r>
              <a:rPr lang="en-GB" b="1" dirty="0"/>
              <a:t>Proportionality</a:t>
            </a:r>
          </a:p>
          <a:p>
            <a:endParaRPr lang="en-GB" dirty="0"/>
          </a:p>
          <a:p>
            <a:r>
              <a:rPr lang="en-GB" dirty="0"/>
              <a:t>Consistency/ parity of treatment</a:t>
            </a:r>
          </a:p>
          <a:p>
            <a:endParaRPr lang="en-GB" dirty="0"/>
          </a:p>
          <a:p>
            <a:r>
              <a:rPr lang="en-GB" dirty="0"/>
              <a:t>Restraint regarding the use of custody</a:t>
            </a:r>
          </a:p>
          <a:p>
            <a:endParaRPr lang="en-GB" dirty="0"/>
          </a:p>
          <a:p>
            <a:r>
              <a:rPr lang="en-GB" dirty="0"/>
              <a:t>Punishment by peers</a:t>
            </a:r>
          </a:p>
          <a:p>
            <a:pPr marL="109537" indent="0">
              <a:buNone/>
            </a:pPr>
            <a:endParaRPr lang="en-GB" b="1" dirty="0"/>
          </a:p>
          <a:p>
            <a:pPr marL="109537" indent="0">
              <a:buNone/>
            </a:pPr>
            <a:r>
              <a:rPr lang="en-GB" b="1" dirty="0"/>
              <a:t>What’s missing?</a:t>
            </a:r>
          </a:p>
          <a:p>
            <a:endParaRPr lang="en-GB" dirty="0"/>
          </a:p>
        </p:txBody>
      </p:sp>
      <p:sp>
        <p:nvSpPr>
          <p:cNvPr id="3" name="Title 2"/>
          <p:cNvSpPr>
            <a:spLocks noGrp="1"/>
          </p:cNvSpPr>
          <p:nvPr>
            <p:ph type="title"/>
          </p:nvPr>
        </p:nvSpPr>
        <p:spPr/>
        <p:txBody>
          <a:bodyPr>
            <a:normAutofit fontScale="90000"/>
          </a:bodyPr>
          <a:lstStyle/>
          <a:p>
            <a:r>
              <a:rPr lang="en-GB" dirty="0"/>
              <a:t>Key Sentencing Principles Derivable from Magna Carta</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19</a:t>
            </a:fld>
            <a:endParaRPr lang="en-US"/>
          </a:p>
        </p:txBody>
      </p:sp>
    </p:spTree>
    <p:extLst>
      <p:ext uri="{BB962C8B-B14F-4D97-AF65-F5344CB8AC3E}">
        <p14:creationId xmlns:p14="http://schemas.microsoft.com/office/powerpoint/2010/main" val="3486285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77F3233B-AE8E-4619-B96B-32A31A1956CC}"/>
              </a:ext>
            </a:extLst>
          </p:cNvPr>
          <p:cNvSpPr>
            <a:spLocks noGrp="1"/>
          </p:cNvSpPr>
          <p:nvPr>
            <p:ph idx="1"/>
          </p:nvPr>
        </p:nvSpPr>
        <p:spPr>
          <a:xfrm>
            <a:off x="457200" y="838200"/>
            <a:ext cx="8229600" cy="5168900"/>
          </a:xfrm>
        </p:spPr>
        <p:txBody>
          <a:bodyPr/>
          <a:lstStyle/>
          <a:p>
            <a:r>
              <a:rPr lang="en-GB" dirty="0"/>
              <a:t>To understand the common law approach o sentencing, in all its diversity;</a:t>
            </a:r>
          </a:p>
          <a:p>
            <a:r>
              <a:rPr lang="en-GB" dirty="0"/>
              <a:t>To distinguish </a:t>
            </a:r>
            <a:r>
              <a:rPr lang="en-GB" dirty="0" err="1"/>
              <a:t>ComLaw</a:t>
            </a:r>
            <a:r>
              <a:rPr lang="en-GB" dirty="0"/>
              <a:t> from </a:t>
            </a:r>
            <a:r>
              <a:rPr lang="en-GB" dirty="0" err="1"/>
              <a:t>CivLaw</a:t>
            </a:r>
            <a:r>
              <a:rPr lang="en-GB" dirty="0"/>
              <a:t> approaches to sentencing (largely procedural differences);</a:t>
            </a:r>
          </a:p>
          <a:p>
            <a:r>
              <a:rPr lang="en-GB" dirty="0"/>
              <a:t>To identify and discuss the key common issues or problems in sentencing in common law jurisdictions;</a:t>
            </a:r>
          </a:p>
          <a:p>
            <a:r>
              <a:rPr lang="en-GB" dirty="0"/>
              <a:t>To evaluate the principal reforms that have been proposed or adopted (structured sentencing or sentencing guidelines).</a:t>
            </a:r>
          </a:p>
        </p:txBody>
      </p:sp>
      <p:sp>
        <p:nvSpPr>
          <p:cNvPr id="3" name="Title 2">
            <a:extLst>
              <a:ext uri="{FF2B5EF4-FFF2-40B4-BE49-F238E27FC236}">
                <a16:creationId xmlns:a16="http://schemas.microsoft.com/office/drawing/2014/main" xmlns="" id="{19E43272-F0EB-41C3-A191-7912EDA4A946}"/>
              </a:ext>
            </a:extLst>
          </p:cNvPr>
          <p:cNvSpPr>
            <a:spLocks noGrp="1"/>
          </p:cNvSpPr>
          <p:nvPr>
            <p:ph type="title"/>
          </p:nvPr>
        </p:nvSpPr>
        <p:spPr>
          <a:xfrm>
            <a:off x="457200" y="0"/>
            <a:ext cx="8229600" cy="1079500"/>
          </a:xfrm>
        </p:spPr>
        <p:txBody>
          <a:bodyPr>
            <a:normAutofit fontScale="90000"/>
          </a:bodyPr>
          <a:lstStyle/>
          <a:p>
            <a:r>
              <a:rPr lang="en-GB" dirty="0"/>
              <a:t>Course Objectives</a:t>
            </a:r>
            <a:br>
              <a:rPr lang="en-GB" dirty="0"/>
            </a:br>
            <a:endParaRPr lang="en-GB" dirty="0"/>
          </a:p>
        </p:txBody>
      </p:sp>
      <p:sp>
        <p:nvSpPr>
          <p:cNvPr id="4" name="Slide Number Placeholder 3">
            <a:extLst>
              <a:ext uri="{FF2B5EF4-FFF2-40B4-BE49-F238E27FC236}">
                <a16:creationId xmlns:a16="http://schemas.microsoft.com/office/drawing/2014/main" xmlns="" id="{8B05E3B6-F5C2-4E66-8AC1-BE01FEF4D21D}"/>
              </a:ext>
            </a:extLst>
          </p:cNvPr>
          <p:cNvSpPr>
            <a:spLocks noGrp="1"/>
          </p:cNvSpPr>
          <p:nvPr>
            <p:ph type="sldNum" sz="quarter" idx="12"/>
          </p:nvPr>
        </p:nvSpPr>
        <p:spPr/>
        <p:txBody>
          <a:bodyPr/>
          <a:lstStyle/>
          <a:p>
            <a:pPr>
              <a:defRPr/>
            </a:pPr>
            <a:fld id="{5360DC1B-FE68-4204-ACE0-2891106E02E4}" type="slidenum">
              <a:rPr lang="en-US" smtClean="0"/>
              <a:pPr>
                <a:defRPr/>
              </a:pPr>
              <a:t>2</a:t>
            </a:fld>
            <a:endParaRPr lang="en-US"/>
          </a:p>
        </p:txBody>
      </p:sp>
    </p:spTree>
    <p:extLst>
      <p:ext uri="{BB962C8B-B14F-4D97-AF65-F5344CB8AC3E}">
        <p14:creationId xmlns:p14="http://schemas.microsoft.com/office/powerpoint/2010/main" val="1637209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A80709F-F509-482C-8540-1F2852AE8250}" type="slidenum">
              <a:rPr lang="en-US" smtClean="0"/>
              <a:pPr>
                <a:defRPr/>
              </a:pPr>
              <a:t>20</a:t>
            </a:fld>
            <a:endParaRPr lang="en-US"/>
          </a:p>
        </p:txBody>
      </p:sp>
      <p:sp>
        <p:nvSpPr>
          <p:cNvPr id="3" name="Rectangle 2"/>
          <p:cNvSpPr/>
          <p:nvPr/>
        </p:nvSpPr>
        <p:spPr>
          <a:xfrm>
            <a:off x="685800" y="457200"/>
            <a:ext cx="7772400" cy="5016758"/>
          </a:xfrm>
          <a:prstGeom prst="rect">
            <a:avLst/>
          </a:prstGeom>
        </p:spPr>
        <p:txBody>
          <a:bodyPr wrap="square">
            <a:spAutoFit/>
          </a:bodyPr>
          <a:lstStyle/>
          <a:p>
            <a:r>
              <a:rPr lang="en-GB" sz="2000" dirty="0">
                <a:latin typeface="Cooper Black" panose="0208090404030B020404" pitchFamily="18" charset="0"/>
                <a:cs typeface="Miriam" panose="020B0502050101010101" pitchFamily="34" charset="-79"/>
              </a:rPr>
              <a:t>(20) For a trivial offence, a free man shall be fined only in proportion to the degree of his offence, and for a serious offence correspondingly, but not so heavily as to deprive him of his livelihood. In the same way, a merchant shall be spared his merchandise, and a </a:t>
            </a:r>
            <a:r>
              <a:rPr lang="en-GB" sz="2000" dirty="0" err="1">
                <a:latin typeface="Cooper Black" panose="0208090404030B020404" pitchFamily="18" charset="0"/>
                <a:cs typeface="Miriam" panose="020B0502050101010101" pitchFamily="34" charset="-79"/>
              </a:rPr>
              <a:t>villein</a:t>
            </a:r>
            <a:r>
              <a:rPr lang="en-GB" sz="2000" dirty="0">
                <a:latin typeface="Cooper Black" panose="0208090404030B020404" pitchFamily="18" charset="0"/>
                <a:cs typeface="Miriam" panose="020B0502050101010101" pitchFamily="34" charset="-79"/>
              </a:rPr>
              <a:t> the implements of his husbandry, if they fall upon the mercy of a royal court. None of these fines shall be imposed except by the assessment on oath of reputable men of the neighbourhood. </a:t>
            </a:r>
          </a:p>
          <a:p>
            <a:endParaRPr lang="en-GB" sz="2000" dirty="0">
              <a:latin typeface="Cooper Black" panose="0208090404030B020404" pitchFamily="18" charset="0"/>
              <a:cs typeface="Miriam" panose="020B0502050101010101" pitchFamily="34" charset="-79"/>
            </a:endParaRPr>
          </a:p>
          <a:p>
            <a:r>
              <a:rPr lang="en-GB" sz="2000" dirty="0">
                <a:latin typeface="Cooper Black" panose="0208090404030B020404" pitchFamily="18" charset="0"/>
                <a:cs typeface="Miriam" panose="020B0502050101010101" pitchFamily="34" charset="-79"/>
              </a:rPr>
              <a:t>(21) Earls and barons shall be fined only by their equals, and in proportion to the gravity of their offence. </a:t>
            </a:r>
          </a:p>
          <a:p>
            <a:endParaRPr lang="en-GB" sz="2000" dirty="0">
              <a:latin typeface="Cooper Black" panose="0208090404030B020404" pitchFamily="18" charset="0"/>
              <a:cs typeface="Miriam" panose="020B0502050101010101" pitchFamily="34" charset="-79"/>
            </a:endParaRPr>
          </a:p>
          <a:p>
            <a:r>
              <a:rPr lang="en-GB" sz="2000" dirty="0">
                <a:latin typeface="Cooper Black" panose="0208090404030B020404" pitchFamily="18" charset="0"/>
                <a:cs typeface="Miriam" panose="020B0502050101010101" pitchFamily="34" charset="-79"/>
              </a:rPr>
              <a:t>(22) A fine imposed upon the lay property of a clerk in holy orders shall be assessed upon the same principles, without reference to the value of his ecclesiastical benefice</a:t>
            </a:r>
          </a:p>
        </p:txBody>
      </p:sp>
    </p:spTree>
    <p:extLst>
      <p:ext uri="{BB962C8B-B14F-4D97-AF65-F5344CB8AC3E}">
        <p14:creationId xmlns:p14="http://schemas.microsoft.com/office/powerpoint/2010/main" val="2842606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1253: St Albans fine ‘exceeded the just penalty for the offence’</a:t>
            </a:r>
          </a:p>
          <a:p>
            <a:endParaRPr lang="en-GB" dirty="0"/>
          </a:p>
          <a:p>
            <a:r>
              <a:rPr lang="en-GB" dirty="0"/>
              <a:t>1615: ‘imprisonment ought always be according to the quality of the offence’</a:t>
            </a:r>
          </a:p>
        </p:txBody>
      </p:sp>
      <p:sp>
        <p:nvSpPr>
          <p:cNvPr id="3" name="Title 2"/>
          <p:cNvSpPr>
            <a:spLocks noGrp="1"/>
          </p:cNvSpPr>
          <p:nvPr>
            <p:ph type="title"/>
          </p:nvPr>
        </p:nvSpPr>
        <p:spPr/>
        <p:txBody>
          <a:bodyPr>
            <a:normAutofit fontScale="90000"/>
          </a:bodyPr>
          <a:lstStyle/>
          <a:p>
            <a:r>
              <a:rPr lang="en-GB" dirty="0"/>
              <a:t>Early References to proportional punishment</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21</a:t>
            </a:fld>
            <a:endParaRPr lang="en-US"/>
          </a:p>
        </p:txBody>
      </p:sp>
    </p:spTree>
    <p:extLst>
      <p:ext uri="{BB962C8B-B14F-4D97-AF65-F5344CB8AC3E}">
        <p14:creationId xmlns:p14="http://schemas.microsoft.com/office/powerpoint/2010/main" val="2682554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To the offender’s prior crimes</a:t>
            </a:r>
          </a:p>
          <a:p>
            <a:endParaRPr lang="en-US" dirty="0"/>
          </a:p>
          <a:p>
            <a:r>
              <a:rPr lang="en-US" dirty="0"/>
              <a:t>‘sentence severity “should depend, not on the estimated amount of guilt of the crime, but upon the simple fact of whether the criminal had or had not been previously convicted’ (1889, p. 40). </a:t>
            </a:r>
          </a:p>
          <a:p>
            <a:endParaRPr lang="en-US" dirty="0"/>
          </a:p>
          <a:p>
            <a:r>
              <a:rPr lang="en-US" dirty="0"/>
              <a:t>What role should prior crimes play?</a:t>
            </a:r>
            <a:endParaRPr lang="en-GB" dirty="0"/>
          </a:p>
        </p:txBody>
      </p:sp>
      <p:sp>
        <p:nvSpPr>
          <p:cNvPr id="3" name="Title 2"/>
          <p:cNvSpPr>
            <a:spLocks noGrp="1"/>
          </p:cNvSpPr>
          <p:nvPr>
            <p:ph type="title"/>
          </p:nvPr>
        </p:nvSpPr>
        <p:spPr/>
        <p:txBody>
          <a:bodyPr>
            <a:normAutofit/>
          </a:bodyPr>
          <a:lstStyle/>
          <a:p>
            <a:r>
              <a:rPr lang="en-GB" dirty="0"/>
              <a:t>Other forms of Proportionality</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22</a:t>
            </a:fld>
            <a:endParaRPr lang="en-US"/>
          </a:p>
        </p:txBody>
      </p:sp>
    </p:spTree>
    <p:extLst>
      <p:ext uri="{BB962C8B-B14F-4D97-AF65-F5344CB8AC3E}">
        <p14:creationId xmlns:p14="http://schemas.microsoft.com/office/powerpoint/2010/main" val="31022804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A80709F-F509-482C-8540-1F2852AE8250}" type="slidenum">
              <a:rPr lang="en-US" smtClean="0"/>
              <a:pPr>
                <a:defRPr/>
              </a:pPr>
              <a:t>23</a:t>
            </a:fld>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9400" y="1676400"/>
            <a:ext cx="2916000" cy="3722549"/>
          </a:xfrm>
          <a:prstGeom prst="rect">
            <a:avLst/>
          </a:prstGeom>
        </p:spPr>
      </p:pic>
    </p:spTree>
    <p:extLst>
      <p:ext uri="{BB962C8B-B14F-4D97-AF65-F5344CB8AC3E}">
        <p14:creationId xmlns:p14="http://schemas.microsoft.com/office/powerpoint/2010/main" val="302055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a:p>
            <a:r>
              <a:rPr lang="en-GB" dirty="0"/>
              <a:t>There must be a proper relationship between crimes and punishments.</a:t>
            </a:r>
          </a:p>
          <a:p>
            <a:endParaRPr lang="en-GB" dirty="0"/>
          </a:p>
          <a:p>
            <a:r>
              <a:rPr lang="en-GB" dirty="0"/>
              <a:t>The more promptly the punishment follows upon the crime, the more just and useful it will be.</a:t>
            </a:r>
          </a:p>
        </p:txBody>
      </p:sp>
      <p:sp>
        <p:nvSpPr>
          <p:cNvPr id="3" name="Title 2"/>
          <p:cNvSpPr>
            <a:spLocks noGrp="1"/>
          </p:cNvSpPr>
          <p:nvPr>
            <p:ph type="title"/>
          </p:nvPr>
        </p:nvSpPr>
        <p:spPr/>
        <p:txBody>
          <a:bodyPr/>
          <a:lstStyle/>
          <a:p>
            <a:r>
              <a:rPr lang="en-GB" dirty="0"/>
              <a:t>Beccaria (1764)</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24</a:t>
            </a:fld>
            <a:endParaRPr lang="en-US"/>
          </a:p>
        </p:txBody>
      </p:sp>
    </p:spTree>
    <p:extLst>
      <p:ext uri="{BB962C8B-B14F-4D97-AF65-F5344CB8AC3E}">
        <p14:creationId xmlns:p14="http://schemas.microsoft.com/office/powerpoint/2010/main" val="2855480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endParaRPr lang="en-GB" sz="3200" dirty="0"/>
          </a:p>
          <a:p>
            <a:r>
              <a:rPr lang="en-GB" sz="3200" dirty="0"/>
              <a:t>Proportionality is a combination of:</a:t>
            </a:r>
          </a:p>
          <a:p>
            <a:endParaRPr lang="en-GB" sz="3200" dirty="0"/>
          </a:p>
          <a:p>
            <a:r>
              <a:rPr lang="en-GB" sz="3200" dirty="0"/>
              <a:t>Crime seriousness </a:t>
            </a:r>
          </a:p>
          <a:p>
            <a:pPr marL="109537" indent="0">
              <a:buNone/>
            </a:pPr>
            <a:r>
              <a:rPr lang="en-GB" sz="3200" dirty="0"/>
              <a:t>	</a:t>
            </a:r>
            <a:r>
              <a:rPr lang="en-GB" sz="3200" b="1" dirty="0"/>
              <a:t>and</a:t>
            </a:r>
          </a:p>
          <a:p>
            <a:r>
              <a:rPr lang="en-GB" sz="3200" dirty="0"/>
              <a:t>Offender Culpability</a:t>
            </a:r>
          </a:p>
          <a:p>
            <a:endParaRPr lang="en-GB" dirty="0"/>
          </a:p>
        </p:txBody>
      </p:sp>
      <p:sp>
        <p:nvSpPr>
          <p:cNvPr id="3" name="Title 2"/>
          <p:cNvSpPr>
            <a:spLocks noGrp="1"/>
          </p:cNvSpPr>
          <p:nvPr>
            <p:ph type="title"/>
          </p:nvPr>
        </p:nvSpPr>
        <p:spPr/>
        <p:txBody>
          <a:bodyPr>
            <a:normAutofit fontScale="90000"/>
          </a:bodyPr>
          <a:lstStyle/>
          <a:p>
            <a:r>
              <a:rPr lang="en-GB" dirty="0"/>
              <a:t>Doing Justice (von Hirsch, 1976)</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25</a:t>
            </a:fld>
            <a:endParaRPr lang="en-US"/>
          </a:p>
        </p:txBody>
      </p:sp>
    </p:spTree>
    <p:extLst>
      <p:ext uri="{BB962C8B-B14F-4D97-AF65-F5344CB8AC3E}">
        <p14:creationId xmlns:p14="http://schemas.microsoft.com/office/powerpoint/2010/main" val="2219369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a:p>
            <a:r>
              <a:rPr lang="en-GB" dirty="0"/>
              <a:t>Seriousness of crime: harm caused, or threatened;</a:t>
            </a:r>
          </a:p>
          <a:p>
            <a:endParaRPr lang="en-GB" dirty="0"/>
          </a:p>
          <a:p>
            <a:r>
              <a:rPr lang="en-GB" dirty="0"/>
              <a:t>Culpability of the offender: </a:t>
            </a:r>
          </a:p>
          <a:p>
            <a:pPr lvl="1"/>
            <a:r>
              <a:rPr lang="en-GB" dirty="0"/>
              <a:t>How much choice did he have?</a:t>
            </a:r>
          </a:p>
          <a:p>
            <a:pPr lvl="1"/>
            <a:r>
              <a:rPr lang="en-GB" dirty="0"/>
              <a:t>How marked a departure from acceptable conduct was his actions?</a:t>
            </a:r>
          </a:p>
          <a:p>
            <a:pPr lvl="1"/>
            <a:r>
              <a:rPr lang="en-GB" dirty="0"/>
              <a:t>How committed to the crime?</a:t>
            </a:r>
          </a:p>
          <a:p>
            <a:pPr lvl="1"/>
            <a:r>
              <a:rPr lang="en-GB" dirty="0"/>
              <a:t>How much opportunity to reflect upon the nature and consequences of the action?</a:t>
            </a:r>
          </a:p>
        </p:txBody>
      </p:sp>
      <p:sp>
        <p:nvSpPr>
          <p:cNvPr id="3" name="Title 2"/>
          <p:cNvSpPr>
            <a:spLocks noGrp="1"/>
          </p:cNvSpPr>
          <p:nvPr>
            <p:ph type="title"/>
          </p:nvPr>
        </p:nvSpPr>
        <p:spPr/>
        <p:txBody>
          <a:bodyPr>
            <a:normAutofit fontScale="90000"/>
          </a:bodyPr>
          <a:lstStyle/>
          <a:p>
            <a:r>
              <a:rPr lang="en-GB" dirty="0"/>
              <a:t>Contemporary Proportionality: 2 Components</a:t>
            </a:r>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26</a:t>
            </a:fld>
            <a:endParaRPr lang="en-US"/>
          </a:p>
        </p:txBody>
      </p:sp>
    </p:spTree>
    <p:extLst>
      <p:ext uri="{BB962C8B-B14F-4D97-AF65-F5344CB8AC3E}">
        <p14:creationId xmlns:p14="http://schemas.microsoft.com/office/powerpoint/2010/main" val="3714084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b="1" dirty="0"/>
              <a:t>Canada:</a:t>
            </a:r>
            <a:r>
              <a:rPr lang="en-GB" dirty="0"/>
              <a:t>	</a:t>
            </a:r>
          </a:p>
          <a:p>
            <a:r>
              <a:rPr lang="en-GB" dirty="0"/>
              <a:t>‘A sentence must be proportionate to the seriousness of the crime and the offender’s responsibility’ (s. 718.1, Criminal Code)</a:t>
            </a:r>
          </a:p>
          <a:p>
            <a:endParaRPr lang="en-GB" dirty="0"/>
          </a:p>
          <a:p>
            <a:r>
              <a:rPr lang="en-GB" b="1" dirty="0"/>
              <a:t>New Zealand</a:t>
            </a:r>
            <a:r>
              <a:rPr lang="en-GB" dirty="0"/>
              <a:t>:</a:t>
            </a:r>
          </a:p>
          <a:p>
            <a:r>
              <a:rPr lang="en-GB" dirty="0"/>
              <a:t>‘In sentencing or otherwise dealing with an offender the court must take into account the gravity of the offending in the particular case, including the degree of culpability of the offender.’ (Sentencing Act 2002)</a:t>
            </a:r>
          </a:p>
        </p:txBody>
      </p:sp>
      <p:sp>
        <p:nvSpPr>
          <p:cNvPr id="3" name="Title 2"/>
          <p:cNvSpPr>
            <a:spLocks noGrp="1"/>
          </p:cNvSpPr>
          <p:nvPr>
            <p:ph type="title"/>
          </p:nvPr>
        </p:nvSpPr>
        <p:spPr/>
        <p:txBody>
          <a:bodyPr>
            <a:normAutofit fontScale="90000"/>
          </a:bodyPr>
          <a:lstStyle/>
          <a:p>
            <a:r>
              <a:rPr lang="en-GB" dirty="0"/>
              <a:t>Proportionality in </a:t>
            </a:r>
            <a:r>
              <a:rPr lang="en-GB"/>
              <a:t>common law statutes</a:t>
            </a:r>
            <a:endParaRPr lang="en-GB" dirty="0"/>
          </a:p>
        </p:txBody>
      </p:sp>
      <p:sp>
        <p:nvSpPr>
          <p:cNvPr id="4" name="Slide Number Placeholder 3"/>
          <p:cNvSpPr>
            <a:spLocks noGrp="1"/>
          </p:cNvSpPr>
          <p:nvPr>
            <p:ph type="sldNum" sz="quarter" idx="12"/>
          </p:nvPr>
        </p:nvSpPr>
        <p:spPr/>
        <p:txBody>
          <a:bodyPr/>
          <a:lstStyle/>
          <a:p>
            <a:pPr>
              <a:defRPr/>
            </a:pPr>
            <a:fld id="{5360DC1B-FE68-4204-ACE0-2891106E02E4}" type="slidenum">
              <a:rPr lang="en-US" smtClean="0"/>
              <a:pPr>
                <a:defRPr/>
              </a:pPr>
              <a:t>27</a:t>
            </a:fld>
            <a:endParaRPr lang="en-US" dirty="0"/>
          </a:p>
        </p:txBody>
      </p:sp>
    </p:spTree>
    <p:extLst>
      <p:ext uri="{BB962C8B-B14F-4D97-AF65-F5344CB8AC3E}">
        <p14:creationId xmlns:p14="http://schemas.microsoft.com/office/powerpoint/2010/main" val="3929736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1BC82AA-1871-41C6-B31E-A2C9AA0715B6}"/>
              </a:ext>
            </a:extLst>
          </p:cNvPr>
          <p:cNvSpPr>
            <a:spLocks noGrp="1"/>
          </p:cNvSpPr>
          <p:nvPr>
            <p:ph idx="1"/>
          </p:nvPr>
        </p:nvSpPr>
        <p:spPr/>
        <p:txBody>
          <a:bodyPr/>
          <a:lstStyle/>
          <a:p>
            <a:r>
              <a:rPr lang="en-GB" dirty="0"/>
              <a:t>Theories of punishment;</a:t>
            </a:r>
          </a:p>
          <a:p>
            <a:r>
              <a:rPr lang="en-GB" dirty="0"/>
              <a:t>Key statutory sentencing objectives and principles;</a:t>
            </a:r>
          </a:p>
          <a:p>
            <a:r>
              <a:rPr lang="en-GB" dirty="0"/>
              <a:t>Illustrations from a range of common law jurisdictions but a particular focus on England and Wales and the US;</a:t>
            </a:r>
          </a:p>
          <a:p>
            <a:r>
              <a:rPr lang="en-GB" dirty="0"/>
              <a:t>Group discussions of specific judgements;</a:t>
            </a:r>
          </a:p>
          <a:p>
            <a:r>
              <a:rPr lang="en-GB" dirty="0"/>
              <a:t>Analysis and discussion of key subjects and controversies in sentencing;</a:t>
            </a:r>
          </a:p>
          <a:p>
            <a:r>
              <a:rPr lang="en-GB" dirty="0"/>
              <a:t>Review of course content.</a:t>
            </a:r>
          </a:p>
        </p:txBody>
      </p:sp>
      <p:sp>
        <p:nvSpPr>
          <p:cNvPr id="3" name="Title 2">
            <a:extLst>
              <a:ext uri="{FF2B5EF4-FFF2-40B4-BE49-F238E27FC236}">
                <a16:creationId xmlns:a16="http://schemas.microsoft.com/office/drawing/2014/main" xmlns="" id="{75C83D77-33CD-4BD0-A44D-6BB2EAE1FDDC}"/>
              </a:ext>
            </a:extLst>
          </p:cNvPr>
          <p:cNvSpPr>
            <a:spLocks noGrp="1"/>
          </p:cNvSpPr>
          <p:nvPr>
            <p:ph type="title"/>
          </p:nvPr>
        </p:nvSpPr>
        <p:spPr/>
        <p:txBody>
          <a:bodyPr/>
          <a:lstStyle/>
          <a:p>
            <a:r>
              <a:rPr lang="en-GB" dirty="0"/>
              <a:t>Overview of the Course</a:t>
            </a:r>
          </a:p>
        </p:txBody>
      </p:sp>
      <p:sp>
        <p:nvSpPr>
          <p:cNvPr id="4" name="Slide Number Placeholder 3">
            <a:extLst>
              <a:ext uri="{FF2B5EF4-FFF2-40B4-BE49-F238E27FC236}">
                <a16:creationId xmlns:a16="http://schemas.microsoft.com/office/drawing/2014/main" xmlns="" id="{C96B1E6A-E28F-4E52-9F2E-E0A3D1BF78A4}"/>
              </a:ext>
            </a:extLst>
          </p:cNvPr>
          <p:cNvSpPr>
            <a:spLocks noGrp="1"/>
          </p:cNvSpPr>
          <p:nvPr>
            <p:ph type="sldNum" sz="quarter" idx="12"/>
          </p:nvPr>
        </p:nvSpPr>
        <p:spPr/>
        <p:txBody>
          <a:bodyPr/>
          <a:lstStyle/>
          <a:p>
            <a:pPr>
              <a:defRPr/>
            </a:pPr>
            <a:fld id="{5360DC1B-FE68-4204-ACE0-2891106E02E4}" type="slidenum">
              <a:rPr lang="en-US" smtClean="0"/>
              <a:pPr>
                <a:defRPr/>
              </a:pPr>
              <a:t>3</a:t>
            </a:fld>
            <a:endParaRPr lang="en-US"/>
          </a:p>
        </p:txBody>
      </p:sp>
    </p:spTree>
    <p:extLst>
      <p:ext uri="{BB962C8B-B14F-4D97-AF65-F5344CB8AC3E}">
        <p14:creationId xmlns:p14="http://schemas.microsoft.com/office/powerpoint/2010/main" val="339074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wrap="square" numCol="1" anchorCtr="0" compatLnSpc="1">
            <a:prstTxWarp prst="textNoShape">
              <a:avLst/>
            </a:prstTxWarp>
            <a:normAutofit/>
          </a:bodyPr>
          <a:lstStyle/>
          <a:p>
            <a:pPr algn="ctr">
              <a:defRPr/>
            </a:pPr>
            <a:r>
              <a:rPr lang="en-US" altLang="en-US" sz="2800" dirty="0"/>
              <a:t>Adversarial vs Inquisitorial Sentencing: </a:t>
            </a:r>
            <a:br>
              <a:rPr lang="en-US" altLang="en-US" sz="2800" dirty="0"/>
            </a:br>
            <a:r>
              <a:rPr lang="en-US" altLang="en-US" sz="2800" dirty="0"/>
              <a:t>Some key differences</a:t>
            </a:r>
          </a:p>
        </p:txBody>
      </p:sp>
      <p:sp>
        <p:nvSpPr>
          <p:cNvPr id="10243" name="Content Placeholder 2"/>
          <p:cNvSpPr>
            <a:spLocks noGrp="1"/>
          </p:cNvSpPr>
          <p:nvPr>
            <p:ph idx="1"/>
          </p:nvPr>
        </p:nvSpPr>
        <p:spPr/>
        <p:txBody>
          <a:bodyPr/>
          <a:lstStyle/>
          <a:p>
            <a:r>
              <a:rPr lang="en-US" altLang="en-US" sz="1800" i="1" dirty="0"/>
              <a:t>Bifurcation</a:t>
            </a:r>
            <a:r>
              <a:rPr lang="en-US" altLang="en-US" sz="1800" dirty="0"/>
              <a:t>: adversarial: (trial and then separate penalty phase) vs inquisitorial (unitary hearing);</a:t>
            </a:r>
          </a:p>
          <a:p>
            <a:endParaRPr lang="en-US" altLang="en-US" sz="1800" i="1" dirty="0"/>
          </a:p>
          <a:p>
            <a:r>
              <a:rPr lang="en-US" altLang="en-US" sz="1800" i="1" dirty="0"/>
              <a:t>Divided jurisdiction</a:t>
            </a:r>
            <a:r>
              <a:rPr lang="en-US" altLang="en-US" sz="1800" dirty="0"/>
              <a:t>: tribunal of fact (jury) followed by tribunal of law (Judiciary);</a:t>
            </a:r>
          </a:p>
          <a:p>
            <a:endParaRPr lang="en-US" altLang="en-US" sz="1800" i="1" dirty="0"/>
          </a:p>
          <a:p>
            <a:r>
              <a:rPr lang="en-US" altLang="en-US" sz="1800" i="1" dirty="0"/>
              <a:t>Nature of Adjudicator</a:t>
            </a:r>
            <a:r>
              <a:rPr lang="en-US" altLang="en-US" sz="1800" dirty="0"/>
              <a:t>: judges sitting alone vs hybrid tribunals (with exception of England, where lay adjudication still the norm or 7 US states where jury sentencing operates);</a:t>
            </a:r>
          </a:p>
          <a:p>
            <a:endParaRPr lang="en-US" altLang="en-US" sz="1800" i="1" dirty="0"/>
          </a:p>
          <a:p>
            <a:r>
              <a:rPr lang="en-US" altLang="en-US" sz="1800" i="1" dirty="0"/>
              <a:t>Party-driven</a:t>
            </a:r>
            <a:r>
              <a:rPr lang="en-US" altLang="en-US" sz="1800" dirty="0"/>
              <a:t>, deference to any joint submissions (rare in England and Wales) and deference to the trial court by the appellate courts (high standard of appellate review).</a:t>
            </a:r>
          </a:p>
          <a:p>
            <a:endParaRPr lang="en-US" altLang="en-US" sz="1800" i="1" dirty="0"/>
          </a:p>
          <a:p>
            <a:r>
              <a:rPr lang="en-US" altLang="en-US" sz="1800" i="1" dirty="0"/>
              <a:t>Role of victim</a:t>
            </a:r>
            <a:r>
              <a:rPr lang="en-US" altLang="en-US" sz="1800" dirty="0"/>
              <a:t>: formal party or just witness for prosecution.</a:t>
            </a:r>
          </a:p>
        </p:txBody>
      </p:sp>
    </p:spTree>
    <p:extLst>
      <p:ext uri="{BB962C8B-B14F-4D97-AF65-F5344CB8AC3E}">
        <p14:creationId xmlns:p14="http://schemas.microsoft.com/office/powerpoint/2010/main" val="30505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algn="ctr">
              <a:defRPr/>
            </a:pPr>
            <a:r>
              <a:rPr lang="en-US" altLang="en-US"/>
              <a:t>Why Bifurcate?</a:t>
            </a:r>
          </a:p>
        </p:txBody>
      </p:sp>
      <p:sp>
        <p:nvSpPr>
          <p:cNvPr id="12291" name="Content Placeholder 2"/>
          <p:cNvSpPr>
            <a:spLocks noGrp="1"/>
          </p:cNvSpPr>
          <p:nvPr>
            <p:ph idx="1"/>
          </p:nvPr>
        </p:nvSpPr>
        <p:spPr>
          <a:xfrm>
            <a:off x="457200" y="1219200"/>
            <a:ext cx="8229600" cy="4787900"/>
          </a:xfrm>
        </p:spPr>
        <p:txBody>
          <a:bodyPr/>
          <a:lstStyle/>
          <a:p>
            <a:r>
              <a:rPr lang="en-US" altLang="en-US" sz="1800" dirty="0"/>
              <a:t>Different issues to litigate at sentencing: not whether, but how much (punishment); </a:t>
            </a:r>
          </a:p>
          <a:p>
            <a:endParaRPr lang="en-US" altLang="en-US" sz="1800" dirty="0"/>
          </a:p>
          <a:p>
            <a:r>
              <a:rPr lang="en-US" altLang="en-US" sz="1800" dirty="0"/>
              <a:t>Different evidentiary rules: aggravating factors to a criminal standard; mitigation – balance of probabilities.</a:t>
            </a:r>
          </a:p>
          <a:p>
            <a:endParaRPr lang="en-US" altLang="en-US" sz="1800" dirty="0"/>
          </a:p>
          <a:p>
            <a:r>
              <a:rPr lang="en-US" altLang="en-US" sz="1800" dirty="0"/>
              <a:t>Allow Time:</a:t>
            </a:r>
          </a:p>
          <a:p>
            <a:pPr lvl="1"/>
            <a:r>
              <a:rPr lang="en-US" altLang="en-US" sz="1800" dirty="0"/>
              <a:t>for the parties to devise their submissions;</a:t>
            </a:r>
          </a:p>
          <a:p>
            <a:pPr lvl="1"/>
            <a:r>
              <a:rPr lang="en-US" altLang="en-US" sz="1800" dirty="0"/>
              <a:t>for ancillary professionals to provide information to the court – e.g., Pre-Sentence Report (PSR)</a:t>
            </a:r>
          </a:p>
          <a:p>
            <a:pPr lvl="1"/>
            <a:r>
              <a:rPr lang="en-US" altLang="en-US" sz="1800" dirty="0"/>
              <a:t>for the victim to submit (or update) a Victim Personal Statement (VPS) and be notified of the sentencing hearing.</a:t>
            </a:r>
          </a:p>
          <a:p>
            <a:pPr lvl="1"/>
            <a:r>
              <a:rPr lang="en-US" altLang="en-US" sz="1800" dirty="0"/>
              <a:t>for the defendant to </a:t>
            </a:r>
            <a:r>
              <a:rPr lang="en-US" altLang="en-US" sz="1800" dirty="0" err="1"/>
              <a:t>mobilise</a:t>
            </a:r>
            <a:r>
              <a:rPr lang="en-US" altLang="en-US" sz="1800" dirty="0"/>
              <a:t> his resources for the purposes of reparation and possibly restorative justice (new provision).</a:t>
            </a:r>
          </a:p>
          <a:p>
            <a:pPr>
              <a:buFont typeface="Arial" charset="0"/>
              <a:buNone/>
            </a:pPr>
            <a:endParaRPr lang="en-US" altLang="en-US" sz="2000" dirty="0"/>
          </a:p>
        </p:txBody>
      </p:sp>
    </p:spTree>
    <p:extLst>
      <p:ext uri="{BB962C8B-B14F-4D97-AF65-F5344CB8AC3E}">
        <p14:creationId xmlns:p14="http://schemas.microsoft.com/office/powerpoint/2010/main" val="129122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990600"/>
          </a:xfrm>
        </p:spPr>
        <p:txBody>
          <a:bodyPr wrap="square" numCol="1" anchorCtr="0" compatLnSpc="1">
            <a:prstTxWarp prst="textNoShape">
              <a:avLst/>
            </a:prstTxWarp>
          </a:bodyPr>
          <a:lstStyle/>
          <a:p>
            <a:pPr>
              <a:defRPr/>
            </a:pPr>
            <a:r>
              <a:rPr lang="en-US" altLang="en-US" sz="2000"/>
              <a:t>Extract from Knox judgment, first instance court</a:t>
            </a:r>
          </a:p>
        </p:txBody>
      </p:sp>
      <p:sp>
        <p:nvSpPr>
          <p:cNvPr id="11267" name="Content Placeholder 2"/>
          <p:cNvSpPr>
            <a:spLocks noGrp="1"/>
          </p:cNvSpPr>
          <p:nvPr>
            <p:ph idx="1"/>
          </p:nvPr>
        </p:nvSpPr>
        <p:spPr>
          <a:xfrm>
            <a:off x="457200" y="914400"/>
            <a:ext cx="8229600" cy="5562600"/>
          </a:xfrm>
        </p:spPr>
        <p:txBody>
          <a:bodyPr/>
          <a:lstStyle/>
          <a:p>
            <a:endParaRPr lang="en-US" altLang="en-US" sz="2000" dirty="0"/>
          </a:p>
          <a:p>
            <a:r>
              <a:rPr lang="en-US" altLang="en-US" sz="2000" dirty="0"/>
              <a:t>“Apart from the personal use of drugs. . there is no evidence of inappropriate behavior that harmed others . . [Both defendants] not only worked diligently and profitably at their studies, as their status as students required them to do . . but were also ready to help others . . . and accepted the duties of gainful employment .. By law these are significant factors [requiring mitigation of their punishment for the offense for which they have been convicted.] Both defendants are extremely young, and were still young at the time of the commission of the offense. The inexperience and immaturity natural to youth was accentuated by the context in which they found themselves, different from the context in which they had grown up and deprived of customary points of reference (family, friends, long-time acquaintances, their native region and city of origin) . . “</a:t>
            </a:r>
          </a:p>
        </p:txBody>
      </p:sp>
    </p:spTree>
    <p:extLst>
      <p:ext uri="{BB962C8B-B14F-4D97-AF65-F5344CB8AC3E}">
        <p14:creationId xmlns:p14="http://schemas.microsoft.com/office/powerpoint/2010/main" val="106105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Rot="1" noChangeArrowheads="1"/>
          </p:cNvSpPr>
          <p:nvPr>
            <p:ph idx="1"/>
          </p:nvPr>
        </p:nvSpPr>
        <p:spPr/>
        <p:txBody>
          <a:bodyPr/>
          <a:lstStyle/>
          <a:p>
            <a:pPr lvl="1" eaLnBrk="1" hangingPunct="1"/>
            <a:endParaRPr lang="en-US" b="1" dirty="0"/>
          </a:p>
          <a:p>
            <a:pPr lvl="1" eaLnBrk="1" hangingPunct="1"/>
            <a:r>
              <a:rPr lang="en-US" b="1" dirty="0"/>
              <a:t>Utilitarian</a:t>
            </a:r>
            <a:r>
              <a:rPr lang="en-US" dirty="0"/>
              <a:t>: punish to </a:t>
            </a:r>
            <a:r>
              <a:rPr lang="en-US" i="1" dirty="0"/>
              <a:t>prevent future crime</a:t>
            </a:r>
            <a:r>
              <a:rPr lang="en-US" dirty="0"/>
              <a:t> through deterrence, incapacitation and rehabilitation. Risk of re-offending critical dimension.</a:t>
            </a:r>
          </a:p>
          <a:p>
            <a:pPr lvl="1" eaLnBrk="1" hangingPunct="1"/>
            <a:endParaRPr lang="en-US" b="1" dirty="0"/>
          </a:p>
          <a:p>
            <a:pPr lvl="1" eaLnBrk="1" hangingPunct="1"/>
            <a:r>
              <a:rPr lang="en-US" b="1" dirty="0"/>
              <a:t>Retributive</a:t>
            </a:r>
            <a:r>
              <a:rPr lang="en-US" dirty="0"/>
              <a:t>: impose a sanction that reflects the seriousness of the offence and the offender’s level of culpability </a:t>
            </a:r>
            <a:r>
              <a:rPr lang="en-US" i="1" dirty="0"/>
              <a:t>for the current offence. </a:t>
            </a:r>
            <a:r>
              <a:rPr lang="en-US" dirty="0"/>
              <a:t>Seriousness of case (harm + culpability) critical dimension.</a:t>
            </a:r>
          </a:p>
          <a:p>
            <a:pPr eaLnBrk="1" hangingPunct="1">
              <a:buFont typeface="Wingdings" pitchFamily="2" charset="2"/>
              <a:buNone/>
            </a:pPr>
            <a:endParaRPr lang="en-US" i="1" dirty="0"/>
          </a:p>
        </p:txBody>
      </p:sp>
      <p:sp>
        <p:nvSpPr>
          <p:cNvPr id="17410"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EBB2B2B-FDE9-4C83-B900-BD6A2BD899E8}" type="slidenum">
              <a:rPr lang="en-US" smtClean="0">
                <a:solidFill>
                  <a:schemeClr val="tx2"/>
                </a:solidFill>
                <a:cs typeface="Arial" charset="0"/>
              </a:rPr>
              <a:pPr/>
              <a:t>7</a:t>
            </a:fld>
            <a:endParaRPr lang="en-US">
              <a:solidFill>
                <a:schemeClr val="tx2"/>
              </a:solidFill>
              <a:cs typeface="Arial" charset="0"/>
            </a:endParaRPr>
          </a:p>
        </p:txBody>
      </p:sp>
      <p:sp>
        <p:nvSpPr>
          <p:cNvPr id="11268"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sz="4000" dirty="0"/>
              <a:t/>
            </a:r>
            <a:br>
              <a:rPr lang="en-US" sz="4000" dirty="0"/>
            </a:br>
            <a:r>
              <a:rPr lang="en-US" sz="4000" dirty="0"/>
              <a:t>Sentencing Philosophies:</a:t>
            </a:r>
            <a:br>
              <a:rPr lang="en-US" sz="4000" dirty="0"/>
            </a:br>
            <a:r>
              <a:rPr lang="en-US" sz="3600" dirty="0"/>
              <a:t>Past or Future Crimes?</a:t>
            </a:r>
            <a:br>
              <a:rPr lang="en-US" sz="3600" dirty="0"/>
            </a:b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Rot="1" noChangeArrowheads="1"/>
          </p:cNvSpPr>
          <p:nvPr>
            <p:ph idx="1"/>
          </p:nvPr>
        </p:nvSpPr>
        <p:spPr/>
        <p:txBody>
          <a:bodyPr/>
          <a:lstStyle/>
          <a:p>
            <a:pPr eaLnBrk="1" hangingPunct="1"/>
            <a:r>
              <a:rPr lang="en-US" dirty="0"/>
              <a:t>Deterrence (general and specific);</a:t>
            </a:r>
          </a:p>
          <a:p>
            <a:pPr eaLnBrk="1" hangingPunct="1"/>
            <a:endParaRPr lang="en-US" dirty="0"/>
          </a:p>
          <a:p>
            <a:pPr eaLnBrk="1" hangingPunct="1"/>
            <a:r>
              <a:rPr lang="en-US" dirty="0"/>
              <a:t>Rehabilitation;</a:t>
            </a:r>
          </a:p>
          <a:p>
            <a:pPr eaLnBrk="1" hangingPunct="1"/>
            <a:endParaRPr lang="en-US" dirty="0"/>
          </a:p>
          <a:p>
            <a:pPr eaLnBrk="1" hangingPunct="1"/>
            <a:r>
              <a:rPr lang="en-US" dirty="0"/>
              <a:t>Incapacitation;</a:t>
            </a:r>
          </a:p>
          <a:p>
            <a:pPr eaLnBrk="1" hangingPunct="1"/>
            <a:endParaRPr lang="en-US" dirty="0"/>
          </a:p>
          <a:p>
            <a:pPr eaLnBrk="1" hangingPunct="1"/>
            <a:r>
              <a:rPr lang="en-US" dirty="0"/>
              <a:t>Research on effectiveness of sentencing: what works and for whom?</a:t>
            </a:r>
          </a:p>
          <a:p>
            <a:pPr eaLnBrk="1" hangingPunct="1"/>
            <a:endParaRPr lang="en-US" dirty="0"/>
          </a:p>
          <a:p>
            <a:pPr eaLnBrk="1" hangingPunct="1"/>
            <a:r>
              <a:rPr lang="en-US" dirty="0"/>
              <a:t>Impact of case attrition on effectiveness of sentencing.</a:t>
            </a:r>
          </a:p>
        </p:txBody>
      </p:sp>
      <p:sp>
        <p:nvSpPr>
          <p:cNvPr id="18434"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95567FD-C6EB-4AA5-9292-11F0685A6E67}" type="slidenum">
              <a:rPr lang="en-US" smtClean="0">
                <a:solidFill>
                  <a:schemeClr val="tx2"/>
                </a:solidFill>
                <a:cs typeface="Arial" charset="0"/>
              </a:rPr>
              <a:pPr/>
              <a:t>8</a:t>
            </a:fld>
            <a:endParaRPr lang="en-US">
              <a:solidFill>
                <a:schemeClr val="tx2"/>
              </a:solidFill>
              <a:cs typeface="Arial" charset="0"/>
            </a:endParaRPr>
          </a:p>
        </p:txBody>
      </p:sp>
      <p:sp>
        <p:nvSpPr>
          <p:cNvPr id="12292" name="Rectangle 2"/>
          <p:cNvSpPr>
            <a:spLocks noGrp="1" noRot="1" noChangeArrowheads="1"/>
          </p:cNvSpPr>
          <p:nvPr>
            <p:ph type="title"/>
          </p:nvPr>
        </p:nvSpPr>
        <p:spPr/>
        <p:txBody>
          <a:bodyPr>
            <a:normAutofit fontScale="90000"/>
          </a:bodyPr>
          <a:lstStyle/>
          <a:p>
            <a:pPr eaLnBrk="1" fontAlgn="auto" hangingPunct="1">
              <a:spcAft>
                <a:spcPts val="0"/>
              </a:spcAft>
              <a:defRPr/>
            </a:pPr>
            <a:r>
              <a:rPr lang="en-US" dirty="0"/>
              <a:t>Utilitarian Sentencing: what works, and for whom?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Rot="1" noChangeArrowheads="1"/>
          </p:cNvSpPr>
          <p:nvPr>
            <p:ph idx="1"/>
          </p:nvPr>
        </p:nvSpPr>
        <p:spPr/>
        <p:txBody>
          <a:bodyPr rtlCol="0">
            <a:normAutofit fontScale="92500" lnSpcReduction="20000"/>
          </a:bodyPr>
          <a:lstStyle/>
          <a:p>
            <a:pPr marL="274320" indent="-274320" eaLnBrk="1" fontAlgn="auto" hangingPunct="1">
              <a:lnSpc>
                <a:spcPct val="90000"/>
              </a:lnSpc>
              <a:spcAft>
                <a:spcPts val="0"/>
              </a:spcAft>
              <a:buFont typeface="Wingdings 3"/>
              <a:buChar char=""/>
              <a:defRPr/>
            </a:pPr>
            <a:r>
              <a:rPr lang="en-US" sz="2800" dirty="0"/>
              <a:t>3 dimensions of a sanction: </a:t>
            </a:r>
          </a:p>
          <a:p>
            <a:pPr marL="274320" indent="-274320" eaLnBrk="1" fontAlgn="auto" hangingPunct="1">
              <a:lnSpc>
                <a:spcPct val="90000"/>
              </a:lnSpc>
              <a:spcAft>
                <a:spcPts val="0"/>
              </a:spcAft>
              <a:buFont typeface="Wingdings 3"/>
              <a:buChar char=""/>
              <a:defRPr/>
            </a:pPr>
            <a:r>
              <a:rPr lang="en-US" sz="2800" dirty="0"/>
              <a:t>Severity, Celerity, Certainty; </a:t>
            </a:r>
          </a:p>
          <a:p>
            <a:pPr marL="274320" indent="-274320" eaLnBrk="1" fontAlgn="auto" hangingPunct="1">
              <a:lnSpc>
                <a:spcPct val="90000"/>
              </a:lnSpc>
              <a:spcAft>
                <a:spcPts val="0"/>
              </a:spcAft>
              <a:buFont typeface="Wingdings 3"/>
              <a:buChar char=""/>
              <a:defRPr/>
            </a:pPr>
            <a:endParaRPr lang="en-US" sz="2800" dirty="0"/>
          </a:p>
          <a:p>
            <a:pPr marL="274320" indent="-274320" eaLnBrk="1" fontAlgn="auto" hangingPunct="1">
              <a:lnSpc>
                <a:spcPct val="90000"/>
              </a:lnSpc>
              <a:spcAft>
                <a:spcPts val="0"/>
              </a:spcAft>
              <a:buFont typeface="Wingdings 3"/>
              <a:buChar char=""/>
              <a:defRPr/>
            </a:pPr>
            <a:r>
              <a:rPr lang="en-US" sz="2800" dirty="0"/>
              <a:t>Emphasis always on severity, yet this is the least important dimension; </a:t>
            </a:r>
          </a:p>
          <a:p>
            <a:pPr marL="274320" indent="-274320" eaLnBrk="1" fontAlgn="auto" hangingPunct="1">
              <a:lnSpc>
                <a:spcPct val="90000"/>
              </a:lnSpc>
              <a:spcAft>
                <a:spcPts val="0"/>
              </a:spcAft>
              <a:buFont typeface="Wingdings 3"/>
              <a:buChar char=""/>
              <a:defRPr/>
            </a:pPr>
            <a:endParaRPr lang="en-US" sz="2800" dirty="0"/>
          </a:p>
          <a:p>
            <a:pPr marL="274320" indent="-274320" eaLnBrk="1" fontAlgn="auto" hangingPunct="1">
              <a:lnSpc>
                <a:spcPct val="90000"/>
              </a:lnSpc>
              <a:spcAft>
                <a:spcPts val="0"/>
              </a:spcAft>
              <a:buFont typeface="Wingdings 3"/>
              <a:buChar char=""/>
              <a:defRPr/>
            </a:pPr>
            <a:r>
              <a:rPr lang="en-US" sz="2800" dirty="0"/>
              <a:t>Exemplary sentencing: the problem of the empty courtroom;</a:t>
            </a:r>
          </a:p>
          <a:p>
            <a:pPr marL="274320" indent="-274320" eaLnBrk="1" fontAlgn="auto" hangingPunct="1">
              <a:lnSpc>
                <a:spcPct val="90000"/>
              </a:lnSpc>
              <a:spcAft>
                <a:spcPts val="0"/>
              </a:spcAft>
              <a:buFont typeface="Wingdings 3"/>
              <a:buChar char=""/>
              <a:defRPr/>
            </a:pPr>
            <a:endParaRPr lang="en-US" sz="2800" dirty="0"/>
          </a:p>
          <a:p>
            <a:pPr marL="274320" indent="-274320" eaLnBrk="1" fontAlgn="auto" hangingPunct="1">
              <a:lnSpc>
                <a:spcPct val="90000"/>
              </a:lnSpc>
              <a:spcAft>
                <a:spcPts val="0"/>
              </a:spcAft>
              <a:buFont typeface="Wingdings 3"/>
              <a:buChar char=""/>
              <a:defRPr/>
            </a:pPr>
            <a:r>
              <a:rPr lang="en-US" sz="2800" dirty="0"/>
              <a:t>Research on deterrence shows it to be an ineffective way of controlling crime – but note the English Court of Appeal judgment in </a:t>
            </a:r>
            <a:r>
              <a:rPr lang="en-US" sz="2800" i="1" dirty="0" err="1"/>
              <a:t>Blackshaw</a:t>
            </a:r>
            <a:r>
              <a:rPr lang="en-US" sz="2800" dirty="0"/>
              <a:t> and </a:t>
            </a:r>
            <a:r>
              <a:rPr lang="en-US" sz="2800" dirty="0" err="1"/>
              <a:t>Ors</a:t>
            </a:r>
            <a:r>
              <a:rPr lang="en-US" sz="2800" dirty="0"/>
              <a:t>: [2011] EWCA Crim 2312. </a:t>
            </a:r>
          </a:p>
        </p:txBody>
      </p:sp>
      <p:sp>
        <p:nvSpPr>
          <p:cNvPr id="19458" name="Rectangle 6"/>
          <p:cNvSpPr>
            <a:spLocks noGrp="1" noChangeArrowheads="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512A847-02FA-4838-9B17-16932452A111}" type="slidenum">
              <a:rPr lang="en-US" smtClean="0">
                <a:solidFill>
                  <a:schemeClr val="tx2"/>
                </a:solidFill>
                <a:cs typeface="Arial" charset="0"/>
              </a:rPr>
              <a:pPr/>
              <a:t>9</a:t>
            </a:fld>
            <a:endParaRPr lang="en-US">
              <a:solidFill>
                <a:schemeClr val="tx2"/>
              </a:solidFill>
              <a:cs typeface="Arial" charset="0"/>
            </a:endParaRPr>
          </a:p>
        </p:txBody>
      </p:sp>
      <p:sp>
        <p:nvSpPr>
          <p:cNvPr id="13316" name="Rectangle 2"/>
          <p:cNvSpPr>
            <a:spLocks noGrp="1" noRot="1" noChangeArrowheads="1"/>
          </p:cNvSpPr>
          <p:nvPr>
            <p:ph type="title"/>
          </p:nvPr>
        </p:nvSpPr>
        <p:spPr/>
        <p:txBody>
          <a:bodyPr/>
          <a:lstStyle/>
          <a:p>
            <a:pPr eaLnBrk="1" fontAlgn="auto" hangingPunct="1">
              <a:spcAft>
                <a:spcPts val="0"/>
              </a:spcAft>
              <a:defRPr/>
            </a:pPr>
            <a:r>
              <a:rPr lang="en-US" dirty="0"/>
              <a:t>General Deterrence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1170</TotalTime>
  <Words>1605</Words>
  <Application>Microsoft Office PowerPoint</Application>
  <PresentationFormat>Presentazione su schermo (4:3)</PresentationFormat>
  <Paragraphs>195</Paragraphs>
  <Slides>27</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27</vt:i4>
      </vt:variant>
    </vt:vector>
  </HeadingPairs>
  <TitlesOfParts>
    <vt:vector size="36" baseType="lpstr">
      <vt:lpstr>Arial</vt:lpstr>
      <vt:lpstr>Cooper Black</vt:lpstr>
      <vt:lpstr>Lucida Sans Unicode</vt:lpstr>
      <vt:lpstr>Miriam</vt:lpstr>
      <vt:lpstr>Verdana</vt:lpstr>
      <vt:lpstr>Wingdings</vt:lpstr>
      <vt:lpstr>Wingdings 2</vt:lpstr>
      <vt:lpstr>Wingdings 3</vt:lpstr>
      <vt:lpstr>Concourse</vt:lpstr>
      <vt:lpstr>Ferrara Law, Class 1</vt:lpstr>
      <vt:lpstr>Course Objectives </vt:lpstr>
      <vt:lpstr>Overview of the Course</vt:lpstr>
      <vt:lpstr>Adversarial vs Inquisitorial Sentencing:  Some key differences</vt:lpstr>
      <vt:lpstr>Why Bifurcate?</vt:lpstr>
      <vt:lpstr>Extract from Knox judgment, first instance court</vt:lpstr>
      <vt:lpstr> Sentencing Philosophies: Past or Future Crimes? </vt:lpstr>
      <vt:lpstr>Utilitarian Sentencing: what works, and for whom?</vt:lpstr>
      <vt:lpstr>General Deterrence</vt:lpstr>
      <vt:lpstr>Retributivist Theories</vt:lpstr>
      <vt:lpstr>Common elements of Diverse Sentencing Regimes</vt:lpstr>
      <vt:lpstr>Statutory Objectives of Sentencing In England and Wales: Criminal Justice Act 2003:  s. 142(1)</vt:lpstr>
      <vt:lpstr>Criteria for the imposition of term of custody (The Custodial Threshold) </vt:lpstr>
      <vt:lpstr>Seriousness threshold for Community Orders</vt:lpstr>
      <vt:lpstr>Determining seriousness</vt:lpstr>
      <vt:lpstr>Where do these provisions come from, and particularly the concept of proportionality?</vt:lpstr>
      <vt:lpstr>Key Magna Carta provisions</vt:lpstr>
      <vt:lpstr>Pre Charter law</vt:lpstr>
      <vt:lpstr>Key Sentencing Principles Derivable from Magna Carta</vt:lpstr>
      <vt:lpstr>Presentazione standard di PowerPoint</vt:lpstr>
      <vt:lpstr>Early References to proportional punishment</vt:lpstr>
      <vt:lpstr>Other forms of Proportionality</vt:lpstr>
      <vt:lpstr>Presentazione standard di PowerPoint</vt:lpstr>
      <vt:lpstr>Beccaria (1764)</vt:lpstr>
      <vt:lpstr>Doing Justice (von Hirsch, 1976)</vt:lpstr>
      <vt:lpstr>Contemporary Proportionality: 2 Components</vt:lpstr>
      <vt:lpstr>Proportionality in common law statutes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Sentencing in England and Wales: Recent Developments</dc:title>
  <dc:creator>jroberts</dc:creator>
  <cp:lastModifiedBy>giuri</cp:lastModifiedBy>
  <cp:revision>112</cp:revision>
  <cp:lastPrinted>2016-01-26T09:33:50Z</cp:lastPrinted>
  <dcterms:created xsi:type="dcterms:W3CDTF">2006-12-02T11:00:36Z</dcterms:created>
  <dcterms:modified xsi:type="dcterms:W3CDTF">2019-04-01T07:49:17Z</dcterms:modified>
</cp:coreProperties>
</file>