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3" r:id="rId1"/>
  </p:sldMasterIdLst>
  <p:sldIdLst>
    <p:sldId id="258" r:id="rId2"/>
    <p:sldId id="259" r:id="rId3"/>
    <p:sldId id="263" r:id="rId4"/>
    <p:sldId id="266" r:id="rId5"/>
    <p:sldId id="264" r:id="rId6"/>
    <p:sldId id="265" r:id="rId7"/>
    <p:sldId id="261" r:id="rId8"/>
    <p:sldId id="268" r:id="rId9"/>
    <p:sldId id="267" r:id="rId10"/>
    <p:sldId id="270" r:id="rId11"/>
    <p:sldId id="269" r:id="rId12"/>
    <p:sldId id="262" r:id="rId13"/>
    <p:sldId id="271" r:id="rId14"/>
    <p:sldId id="272" r:id="rId15"/>
    <p:sldId id="273" r:id="rId16"/>
    <p:sldId id="274" r:id="rId17"/>
    <p:sldId id="276" r:id="rId18"/>
    <p:sldId id="277" r:id="rId19"/>
    <p:sldId id="275" r:id="rId20"/>
    <p:sldId id="260"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41785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55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15889"/>
            <a:ext cx="2743200" cy="6408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15889"/>
            <a:ext cx="8026400" cy="6408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793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1" y="115888"/>
            <a:ext cx="9903884"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1"/>
            <a:ext cx="10972800" cy="4924425"/>
          </a:xfrm>
        </p:spPr>
        <p:txBody>
          <a:bodyPr/>
          <a:lstStyle/>
          <a:p>
            <a:pPr lvl="0"/>
            <a:endParaRPr lang="en-US" noProof="0" smtClean="0"/>
          </a:p>
        </p:txBody>
      </p:sp>
    </p:spTree>
    <p:extLst>
      <p:ext uri="{BB962C8B-B14F-4D97-AF65-F5344CB8AC3E}">
        <p14:creationId xmlns:p14="http://schemas.microsoft.com/office/powerpoint/2010/main" val="1713580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820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55445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92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92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3568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395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5004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937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2870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59929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1" y="115888"/>
            <a:ext cx="99038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it-IT" smtClean="0"/>
              <a:t>Cliquez et modifiez le titre</a:t>
            </a:r>
          </a:p>
        </p:txBody>
      </p:sp>
      <p:sp>
        <p:nvSpPr>
          <p:cNvPr id="1027" name="Rectangle 3"/>
          <p:cNvSpPr>
            <a:spLocks noGrp="1" noChangeArrowheads="1"/>
          </p:cNvSpPr>
          <p:nvPr>
            <p:ph type="body" idx="1"/>
          </p:nvPr>
        </p:nvSpPr>
        <p:spPr bwMode="auto">
          <a:xfrm>
            <a:off x="609600" y="1600201"/>
            <a:ext cx="1097280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it-IT" smtClean="0"/>
              <a:t>Cliquez pour modifier les styles du texte du masque</a:t>
            </a:r>
          </a:p>
          <a:p>
            <a:pPr lvl="1"/>
            <a:r>
              <a:rPr lang="en-US" altLang="it-IT" smtClean="0"/>
              <a:t>Deuxième niveau</a:t>
            </a:r>
          </a:p>
          <a:p>
            <a:pPr lvl="2"/>
            <a:r>
              <a:rPr lang="en-US" altLang="it-IT" smtClean="0"/>
              <a:t>Troisième niveau</a:t>
            </a:r>
          </a:p>
          <a:p>
            <a:pPr lvl="3"/>
            <a:r>
              <a:rPr lang="en-US" altLang="it-IT" smtClean="0"/>
              <a:t>Quatrième niveau</a:t>
            </a:r>
          </a:p>
          <a:p>
            <a:pPr lvl="4"/>
            <a:r>
              <a:rPr lang="en-US" altLang="it-IT" smtClean="0"/>
              <a:t>Cinquième niveau</a:t>
            </a:r>
          </a:p>
        </p:txBody>
      </p:sp>
    </p:spTree>
    <p:extLst>
      <p:ext uri="{BB962C8B-B14F-4D97-AF65-F5344CB8AC3E}">
        <p14:creationId xmlns:p14="http://schemas.microsoft.com/office/powerpoint/2010/main" val="186487243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0" fontAlgn="base" hangingPunct="0">
        <a:spcBef>
          <a:spcPct val="0"/>
        </a:spcBef>
        <a:spcAft>
          <a:spcPct val="0"/>
        </a:spcAft>
        <a:defRPr sz="2000" b="1">
          <a:solidFill>
            <a:schemeClr val="bg1"/>
          </a:solidFill>
          <a:latin typeface="+mj-lt"/>
          <a:ea typeface="+mj-ea"/>
          <a:cs typeface="+mj-cs"/>
        </a:defRPr>
      </a:lvl1pPr>
      <a:lvl2pPr algn="l" rtl="0" eaLnBrk="0" fontAlgn="base" hangingPunct="0">
        <a:spcBef>
          <a:spcPct val="0"/>
        </a:spcBef>
        <a:spcAft>
          <a:spcPct val="0"/>
        </a:spcAft>
        <a:defRPr sz="2000" b="1">
          <a:solidFill>
            <a:schemeClr val="bg1"/>
          </a:solidFill>
          <a:latin typeface="Verdana" pitchFamily="34" charset="0"/>
        </a:defRPr>
      </a:lvl2pPr>
      <a:lvl3pPr algn="l" rtl="0" eaLnBrk="0" fontAlgn="base" hangingPunct="0">
        <a:spcBef>
          <a:spcPct val="0"/>
        </a:spcBef>
        <a:spcAft>
          <a:spcPct val="0"/>
        </a:spcAft>
        <a:defRPr sz="2000" b="1">
          <a:solidFill>
            <a:schemeClr val="bg1"/>
          </a:solidFill>
          <a:latin typeface="Verdana" pitchFamily="34" charset="0"/>
        </a:defRPr>
      </a:lvl3pPr>
      <a:lvl4pPr algn="l" rtl="0" eaLnBrk="0" fontAlgn="base" hangingPunct="0">
        <a:spcBef>
          <a:spcPct val="0"/>
        </a:spcBef>
        <a:spcAft>
          <a:spcPct val="0"/>
        </a:spcAft>
        <a:defRPr sz="2000" b="1">
          <a:solidFill>
            <a:schemeClr val="bg1"/>
          </a:solidFill>
          <a:latin typeface="Verdana" pitchFamily="34" charset="0"/>
        </a:defRPr>
      </a:lvl4pPr>
      <a:lvl5pPr algn="l" rtl="0" eaLnBrk="0" fontAlgn="base" hangingPunct="0">
        <a:spcBef>
          <a:spcPct val="0"/>
        </a:spcBef>
        <a:spcAft>
          <a:spcPct val="0"/>
        </a:spcAft>
        <a:defRPr sz="2000" b="1">
          <a:solidFill>
            <a:schemeClr val="bg1"/>
          </a:solidFill>
          <a:latin typeface="Verdana" pitchFamily="34" charset="0"/>
        </a:defRPr>
      </a:lvl5pPr>
      <a:lvl6pPr marL="457200" algn="l" rtl="0" fontAlgn="base">
        <a:spcBef>
          <a:spcPct val="0"/>
        </a:spcBef>
        <a:spcAft>
          <a:spcPct val="0"/>
        </a:spcAft>
        <a:defRPr sz="2000" b="1">
          <a:solidFill>
            <a:schemeClr val="bg1"/>
          </a:solidFill>
          <a:latin typeface="Verdana" pitchFamily="34" charset="0"/>
        </a:defRPr>
      </a:lvl6pPr>
      <a:lvl7pPr marL="914400" algn="l" rtl="0" fontAlgn="base">
        <a:spcBef>
          <a:spcPct val="0"/>
        </a:spcBef>
        <a:spcAft>
          <a:spcPct val="0"/>
        </a:spcAft>
        <a:defRPr sz="2000" b="1">
          <a:solidFill>
            <a:schemeClr val="bg1"/>
          </a:solidFill>
          <a:latin typeface="Verdana" pitchFamily="34" charset="0"/>
        </a:defRPr>
      </a:lvl7pPr>
      <a:lvl8pPr marL="1371600" algn="l" rtl="0" fontAlgn="base">
        <a:spcBef>
          <a:spcPct val="0"/>
        </a:spcBef>
        <a:spcAft>
          <a:spcPct val="0"/>
        </a:spcAft>
        <a:defRPr sz="2000" b="1">
          <a:solidFill>
            <a:schemeClr val="bg1"/>
          </a:solidFill>
          <a:latin typeface="Verdana" pitchFamily="34" charset="0"/>
        </a:defRPr>
      </a:lvl8pPr>
      <a:lvl9pPr marL="1828800" algn="l" rtl="0" fontAlgn="base">
        <a:spcBef>
          <a:spcPct val="0"/>
        </a:spcBef>
        <a:spcAft>
          <a:spcPct val="0"/>
        </a:spcAft>
        <a:defRPr sz="2000" b="1">
          <a:solidFill>
            <a:schemeClr val="bg1"/>
          </a:solidFill>
          <a:latin typeface="Verdana" pitchFamily="34" charset="0"/>
        </a:defRPr>
      </a:lvl9pPr>
    </p:titleStyle>
    <p:bodyStyle>
      <a:lvl1pPr marL="342900" indent="-342900" algn="l" rtl="0" eaLnBrk="0" fontAlgn="base" hangingPunct="0">
        <a:spcBef>
          <a:spcPct val="20000"/>
        </a:spcBef>
        <a:spcAft>
          <a:spcPct val="0"/>
        </a:spcAft>
        <a:buChar char="•"/>
        <a:defRPr sz="1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11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nife.it/giurisprudenza/giurisprudenza/studiare/european-labour-law" TargetMode="External"/><Relationship Id="rId2" Type="http://schemas.openxmlformats.org/officeDocument/2006/relationships/hyperlink" Target="mailto:silvia.borelli@unife.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ur-lex.europa.eu/legal-content/EN/AUTO/?uri=celex:32010L004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eur-lex.europa.eu/legal-content/EN/TXT/?qid=1449656718488&amp;uri=CELEX:32006L005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c.europa.eu/justice/discrimination/files/rights_against_discrimination_web_en.pdf" TargetMode="External"/><Relationship Id="rId2" Type="http://schemas.openxmlformats.org/officeDocument/2006/relationships/hyperlink" Target="http://fra.europa.eu/sites/default/files/fra_uploads/1510-FRA-CASE-LAW-HANDBOOK_E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ur-lex.europa.eu/legal-content/EN/AUTO/?uri=celex:32006L0054" TargetMode="External"/><Relationship Id="rId2" Type="http://schemas.openxmlformats.org/officeDocument/2006/relationships/hyperlink" Target="http://eur-lex.europa.eu/legal-content/EN/AUTO/?uri=celex:31979L0007" TargetMode="External"/><Relationship Id="rId1" Type="http://schemas.openxmlformats.org/officeDocument/2006/relationships/slideLayout" Target="../slideLayouts/slideLayout2.xml"/><Relationship Id="rId4" Type="http://schemas.openxmlformats.org/officeDocument/2006/relationships/hyperlink" Target="http://ec.europa.eu/justice/gender-equality/rights/social-security-retirement/index_en.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1919288" y="1268414"/>
            <a:ext cx="8280400" cy="5184775"/>
          </a:xfrm>
        </p:spPr>
        <p:txBody>
          <a:bodyPr/>
          <a:lstStyle/>
          <a:p>
            <a:r>
              <a:rPr lang="it-IT" altLang="it-IT" sz="1600" i="1" dirty="0">
                <a:solidFill>
                  <a:schemeClr val="tx1"/>
                </a:solidFill>
              </a:rPr>
              <a:t>Jean </a:t>
            </a:r>
            <a:r>
              <a:rPr lang="it-IT" altLang="it-IT" sz="1600" i="1" dirty="0" err="1">
                <a:solidFill>
                  <a:schemeClr val="tx1"/>
                </a:solidFill>
              </a:rPr>
              <a:t>Monnet</a:t>
            </a:r>
            <a:r>
              <a:rPr lang="it-IT" altLang="it-IT" sz="1600" i="1" dirty="0">
                <a:solidFill>
                  <a:schemeClr val="tx1"/>
                </a:solidFill>
              </a:rPr>
              <a:t> Chair of EU </a:t>
            </a:r>
            <a:r>
              <a:rPr lang="it-IT" altLang="it-IT" sz="1600" i="1" dirty="0" err="1">
                <a:solidFill>
                  <a:schemeClr val="tx1"/>
                </a:solidFill>
              </a:rPr>
              <a:t>Labour</a:t>
            </a:r>
            <a:r>
              <a:rPr lang="it-IT" altLang="it-IT" sz="1600" i="1" dirty="0">
                <a:solidFill>
                  <a:schemeClr val="tx1"/>
                </a:solidFill>
              </a:rPr>
              <a:t> Law</a:t>
            </a:r>
            <a:r>
              <a:rPr lang="it-IT" altLang="it-IT" sz="1600" dirty="0">
                <a:solidFill>
                  <a:schemeClr val="tx1"/>
                </a:solidFill>
              </a:rPr>
              <a:t/>
            </a:r>
            <a:br>
              <a:rPr lang="it-IT" altLang="it-IT" sz="1600" dirty="0">
                <a:solidFill>
                  <a:schemeClr val="tx1"/>
                </a:solidFill>
              </a:rPr>
            </a:br>
            <a:r>
              <a:rPr lang="it-IT" altLang="it-IT" sz="1600" dirty="0" err="1">
                <a:solidFill>
                  <a:schemeClr val="tx1"/>
                </a:solidFill>
              </a:rPr>
              <a:t>Academic</a:t>
            </a:r>
            <a:r>
              <a:rPr lang="it-IT" altLang="it-IT" sz="1600" dirty="0">
                <a:solidFill>
                  <a:schemeClr val="tx1"/>
                </a:solidFill>
              </a:rPr>
              <a:t> </a:t>
            </a:r>
            <a:r>
              <a:rPr lang="it-IT" altLang="it-IT" sz="1600" dirty="0" err="1">
                <a:solidFill>
                  <a:schemeClr val="tx1"/>
                </a:solidFill>
              </a:rPr>
              <a:t>Year</a:t>
            </a:r>
            <a:r>
              <a:rPr lang="it-IT" altLang="it-IT" sz="1600">
                <a:solidFill>
                  <a:schemeClr val="tx1"/>
                </a:solidFill>
              </a:rPr>
              <a:t> </a:t>
            </a:r>
            <a:r>
              <a:rPr lang="it-IT" altLang="it-IT" sz="1600" smtClean="0">
                <a:solidFill>
                  <a:schemeClr val="tx1"/>
                </a:solidFill>
              </a:rPr>
              <a:t>2017-2018</a:t>
            </a:r>
            <a:r>
              <a:rPr lang="it-IT" altLang="it-IT" sz="1600" dirty="0">
                <a:solidFill>
                  <a:schemeClr val="tx1"/>
                </a:solidFill>
              </a:rPr>
              <a:t/>
            </a:r>
            <a:br>
              <a:rPr lang="it-IT" altLang="it-IT" sz="1600" dirty="0">
                <a:solidFill>
                  <a:schemeClr val="tx1"/>
                </a:solidFill>
              </a:rPr>
            </a:br>
            <a:r>
              <a:rPr lang="it-IT" altLang="it-IT" sz="1600" dirty="0">
                <a:solidFill>
                  <a:schemeClr val="tx1"/>
                </a:solidFill>
              </a:rPr>
              <a:t>Silvia Borelli: </a:t>
            </a:r>
            <a:r>
              <a:rPr lang="it-IT" altLang="it-IT" sz="1600" dirty="0">
                <a:solidFill>
                  <a:schemeClr val="tx1"/>
                </a:solidFill>
                <a:hlinkClick r:id="rId2"/>
              </a:rPr>
              <a:t>silvia.borelli@unife.it</a:t>
            </a:r>
            <a:r>
              <a:rPr lang="it-IT" altLang="it-IT" sz="1600" dirty="0">
                <a:solidFill>
                  <a:schemeClr val="tx1"/>
                </a:solidFill>
              </a:rPr>
              <a:t/>
            </a:r>
            <a:br>
              <a:rPr lang="it-IT" altLang="it-IT" sz="1600" dirty="0">
                <a:solidFill>
                  <a:schemeClr val="tx1"/>
                </a:solidFill>
              </a:rPr>
            </a:br>
            <a:r>
              <a:rPr lang="it-IT" altLang="it-IT" sz="1600" dirty="0">
                <a:solidFill>
                  <a:schemeClr val="tx1"/>
                </a:solidFill>
              </a:rPr>
              <a:t/>
            </a:r>
            <a:br>
              <a:rPr lang="it-IT" altLang="it-IT" sz="1600" dirty="0">
                <a:solidFill>
                  <a:schemeClr val="tx1"/>
                </a:solidFill>
              </a:rPr>
            </a:br>
            <a:r>
              <a:rPr lang="it-IT" altLang="it-IT" sz="1600" dirty="0">
                <a:solidFill>
                  <a:schemeClr val="tx1"/>
                </a:solidFill>
                <a:hlinkClick r:id="rId3"/>
              </a:rPr>
              <a:t>http://www.unife.it/giurisprudenza/giurisprudenza/studiare/european-labour-law</a:t>
            </a:r>
            <a:r>
              <a:rPr lang="it-IT" altLang="it-IT" sz="1600" dirty="0">
                <a:solidFill>
                  <a:schemeClr val="tx1"/>
                </a:solidFill>
              </a:rPr>
              <a:t/>
            </a:r>
            <a:br>
              <a:rPr lang="it-IT" altLang="it-IT" sz="1600" dirty="0">
                <a:solidFill>
                  <a:schemeClr val="tx1"/>
                </a:solidFill>
              </a:rPr>
            </a:br>
            <a:r>
              <a:rPr lang="it-IT" altLang="it-IT" sz="1600" dirty="0">
                <a:solidFill>
                  <a:schemeClr val="tx1"/>
                </a:solidFill>
              </a:rPr>
              <a:t/>
            </a:r>
            <a:br>
              <a:rPr lang="it-IT" altLang="it-IT" sz="1600" dirty="0">
                <a:solidFill>
                  <a:schemeClr val="tx1"/>
                </a:solidFill>
              </a:rPr>
            </a:br>
            <a:r>
              <a:rPr lang="it-IT" altLang="it-IT" sz="1600" dirty="0" err="1">
                <a:solidFill>
                  <a:schemeClr val="tx1"/>
                </a:solidFill>
              </a:rPr>
              <a:t>Please</a:t>
            </a:r>
            <a:r>
              <a:rPr lang="it-IT" altLang="it-IT" sz="1600" dirty="0">
                <a:solidFill>
                  <a:schemeClr val="tx1"/>
                </a:solidFill>
              </a:rPr>
              <a:t>, </a:t>
            </a:r>
            <a:r>
              <a:rPr lang="it-IT" altLang="it-IT" sz="1600" dirty="0" err="1">
                <a:solidFill>
                  <a:schemeClr val="tx1"/>
                </a:solidFill>
              </a:rPr>
              <a:t>check</a:t>
            </a:r>
            <a:r>
              <a:rPr lang="it-IT" altLang="it-IT" sz="1600" dirty="0">
                <a:solidFill>
                  <a:schemeClr val="tx1"/>
                </a:solidFill>
              </a:rPr>
              <a:t> the web site for </a:t>
            </a:r>
            <a:r>
              <a:rPr lang="it-IT" altLang="it-IT" sz="1600" dirty="0" err="1">
                <a:solidFill>
                  <a:schemeClr val="tx1"/>
                </a:solidFill>
              </a:rPr>
              <a:t>any</a:t>
            </a:r>
            <a:r>
              <a:rPr lang="it-IT" altLang="it-IT" sz="1600" dirty="0">
                <a:solidFill>
                  <a:schemeClr val="tx1"/>
                </a:solidFill>
              </a:rPr>
              <a:t> </a:t>
            </a:r>
            <a:r>
              <a:rPr lang="it-IT" altLang="it-IT" sz="1600" dirty="0" err="1">
                <a:solidFill>
                  <a:schemeClr val="tx1"/>
                </a:solidFill>
              </a:rPr>
              <a:t>materials</a:t>
            </a:r>
            <a:r>
              <a:rPr lang="it-IT" altLang="it-IT" sz="1600" dirty="0">
                <a:solidFill>
                  <a:schemeClr val="tx1"/>
                </a:solidFill>
              </a:rPr>
              <a:t> </a:t>
            </a:r>
            <a:r>
              <a:rPr lang="it-IT" altLang="it-IT" sz="1600" dirty="0" err="1">
                <a:solidFill>
                  <a:schemeClr val="tx1"/>
                </a:solidFill>
              </a:rPr>
              <a:t>distributed</a:t>
            </a:r>
            <a:r>
              <a:rPr lang="it-IT" altLang="it-IT" sz="1600" dirty="0">
                <a:solidFill>
                  <a:schemeClr val="tx1"/>
                </a:solidFill>
              </a:rPr>
              <a:t> </a:t>
            </a:r>
            <a:r>
              <a:rPr lang="it-IT" altLang="it-IT" sz="1600" dirty="0" err="1">
                <a:solidFill>
                  <a:schemeClr val="tx1"/>
                </a:solidFill>
              </a:rPr>
              <a:t>during</a:t>
            </a:r>
            <a:r>
              <a:rPr lang="it-IT" altLang="it-IT" sz="1600" dirty="0">
                <a:solidFill>
                  <a:schemeClr val="tx1"/>
                </a:solidFill>
              </a:rPr>
              <a:t> the </a:t>
            </a:r>
            <a:r>
              <a:rPr lang="it-IT" altLang="it-IT" sz="1600" dirty="0" err="1">
                <a:solidFill>
                  <a:schemeClr val="tx1"/>
                </a:solidFill>
              </a:rPr>
              <a:t>course</a:t>
            </a:r>
            <a:r>
              <a:rPr lang="it-IT" altLang="it-IT" sz="1600" dirty="0">
                <a:solidFill>
                  <a:schemeClr val="tx1"/>
                </a:solidFill>
              </a:rPr>
              <a:t>!</a:t>
            </a:r>
            <a:br>
              <a:rPr lang="it-IT" altLang="it-IT" sz="1600" dirty="0">
                <a:solidFill>
                  <a:schemeClr val="tx1"/>
                </a:solidFill>
              </a:rPr>
            </a:br>
            <a:r>
              <a:rPr lang="it-IT" altLang="it-IT" sz="1600" dirty="0">
                <a:solidFill>
                  <a:schemeClr val="tx1"/>
                </a:solidFill>
              </a:rPr>
              <a:t/>
            </a:r>
            <a:br>
              <a:rPr lang="it-IT" altLang="it-IT" sz="1600" dirty="0">
                <a:solidFill>
                  <a:schemeClr val="tx1"/>
                </a:solidFill>
              </a:rPr>
            </a:br>
            <a:r>
              <a:rPr lang="it-IT" altLang="it-IT" sz="1600" dirty="0" err="1">
                <a:solidFill>
                  <a:schemeClr val="tx1"/>
                </a:solidFill>
              </a:rPr>
              <a:t>Lesson</a:t>
            </a:r>
            <a:r>
              <a:rPr lang="it-IT" altLang="it-IT" sz="1600" dirty="0">
                <a:solidFill>
                  <a:schemeClr val="tx1"/>
                </a:solidFill>
              </a:rPr>
              <a:t> </a:t>
            </a:r>
            <a:r>
              <a:rPr lang="it-IT" altLang="it-IT" sz="1600" dirty="0" smtClean="0">
                <a:solidFill>
                  <a:schemeClr val="tx1"/>
                </a:solidFill>
              </a:rPr>
              <a:t>6</a:t>
            </a:r>
            <a:endParaRPr lang="pl-PL" altLang="it-IT" sz="1600" dirty="0">
              <a:solidFill>
                <a:schemeClr val="tx1"/>
              </a:solidFill>
            </a:endParaRPr>
          </a:p>
        </p:txBody>
      </p:sp>
      <p:sp>
        <p:nvSpPr>
          <p:cNvPr id="2051" name="Rectangle 4"/>
          <p:cNvSpPr>
            <a:spLocks noChangeArrowheads="1"/>
          </p:cNvSpPr>
          <p:nvPr/>
        </p:nvSpPr>
        <p:spPr bwMode="auto">
          <a:xfrm>
            <a:off x="2279651" y="404813"/>
            <a:ext cx="5903913" cy="584200"/>
          </a:xfrm>
          <a:prstGeom prst="rect">
            <a:avLst/>
          </a:prstGeom>
          <a:noFill/>
          <a:ln w="9525">
            <a:noFill/>
            <a:miter lim="800000"/>
            <a:headEnd/>
            <a:tailEnd/>
          </a:ln>
        </p:spPr>
        <p:txBody>
          <a:bodyPr>
            <a:spAutoFit/>
          </a:bodyPr>
          <a:lstStyle/>
          <a:p>
            <a:pPr eaLnBrk="0" fontAlgn="base" hangingPunct="0">
              <a:spcBef>
                <a:spcPct val="0"/>
              </a:spcBef>
              <a:spcAft>
                <a:spcPct val="0"/>
              </a:spcAft>
              <a:defRPr/>
            </a:pPr>
            <a:r>
              <a:rPr lang="it-IT" sz="3200" b="1" dirty="0" err="1">
                <a:solidFill>
                  <a:srgbClr val="FFFFFF"/>
                </a:solidFill>
              </a:rPr>
              <a:t>European</a:t>
            </a:r>
            <a:r>
              <a:rPr lang="it-IT" sz="3200" b="1" dirty="0">
                <a:solidFill>
                  <a:srgbClr val="FFFFFF"/>
                </a:solidFill>
              </a:rPr>
              <a:t> </a:t>
            </a:r>
            <a:r>
              <a:rPr lang="it-IT" sz="3200" b="1" dirty="0" err="1">
                <a:solidFill>
                  <a:srgbClr val="FFFFFF"/>
                </a:solidFill>
              </a:rPr>
              <a:t>Labour</a:t>
            </a:r>
            <a:r>
              <a:rPr lang="it-IT" sz="3200" b="1" dirty="0">
                <a:solidFill>
                  <a:srgbClr val="FFFFFF"/>
                </a:solidFill>
              </a:rPr>
              <a:t> Law</a:t>
            </a:r>
            <a:endParaRPr lang="pl-PL" sz="3200" b="1" dirty="0">
              <a:solidFill>
                <a:srgbClr val="FFFFFF"/>
              </a:solidFill>
            </a:endParaRPr>
          </a:p>
        </p:txBody>
      </p:sp>
    </p:spTree>
    <p:extLst>
      <p:ext uri="{BB962C8B-B14F-4D97-AF65-F5344CB8AC3E}">
        <p14:creationId xmlns:p14="http://schemas.microsoft.com/office/powerpoint/2010/main" val="3251515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a:solidFill>
                  <a:srgbClr val="FFFFFF"/>
                </a:solidFill>
              </a:rPr>
              <a:t>Gender </a:t>
            </a:r>
            <a:r>
              <a:rPr lang="it-IT" sz="2800" dirty="0" err="1">
                <a:solidFill>
                  <a:srgbClr val="FFFFFF"/>
                </a:solidFill>
              </a:rPr>
              <a:t>Equality</a:t>
            </a:r>
            <a:endParaRPr lang="it-IT" dirty="0"/>
          </a:p>
        </p:txBody>
      </p:sp>
      <p:sp>
        <p:nvSpPr>
          <p:cNvPr id="3" name="Segnaposto contenuto 2"/>
          <p:cNvSpPr>
            <a:spLocks noGrp="1"/>
          </p:cNvSpPr>
          <p:nvPr>
            <p:ph idx="1"/>
          </p:nvPr>
        </p:nvSpPr>
        <p:spPr/>
        <p:txBody>
          <a:bodyPr/>
          <a:lstStyle/>
          <a:p>
            <a:pPr marL="0" indent="0">
              <a:buNone/>
            </a:pPr>
            <a:r>
              <a:rPr lang="en-US" sz="1600" dirty="0"/>
              <a:t>Directive </a:t>
            </a:r>
            <a:r>
              <a:rPr lang="en-US" sz="1600" dirty="0">
                <a:hlinkClick r:id="rId2"/>
              </a:rPr>
              <a:t>2010/41/EU</a:t>
            </a:r>
            <a:r>
              <a:rPr lang="en-US" sz="1600" dirty="0"/>
              <a:t> of the European Parliament and of the Council of 7 July 2010 on the application of the principle of equal treatment between men and women engaged in an activity in a self-employed capacity and repealing Council Directive 86/613/EEC.</a:t>
            </a:r>
          </a:p>
          <a:p>
            <a:pPr marL="0" indent="0">
              <a:buNone/>
            </a:pPr>
            <a:r>
              <a:rPr lang="en-US" sz="1600" b="0" dirty="0" smtClean="0"/>
              <a:t>The</a:t>
            </a:r>
            <a:r>
              <a:rPr lang="en-US" sz="1600" b="0" dirty="0"/>
              <a:t> principle of equal treatment between men and women prohibits all forms of discrimination based on </a:t>
            </a:r>
            <a:r>
              <a:rPr lang="en-US" sz="1600" b="0" dirty="0" smtClean="0"/>
              <a:t>sex. </a:t>
            </a:r>
            <a:r>
              <a:rPr lang="en-US" sz="1600" b="0" dirty="0"/>
              <a:t>This principle must be complied with when </a:t>
            </a:r>
            <a:r>
              <a:rPr lang="en-US" sz="1600" b="0" u="sng" dirty="0"/>
              <a:t>establishing, equipping or extending a business, as well as when launching or extending any other form of self-employed activity</a:t>
            </a:r>
            <a:r>
              <a:rPr lang="en-US" sz="1600" b="0" dirty="0"/>
              <a:t>.</a:t>
            </a:r>
          </a:p>
          <a:p>
            <a:pPr marL="0" indent="0">
              <a:buNone/>
            </a:pPr>
            <a:r>
              <a:rPr lang="en-US" sz="1600" b="0" dirty="0"/>
              <a:t>This Directive enables </a:t>
            </a:r>
            <a:r>
              <a:rPr lang="en-US" sz="1600" b="0" dirty="0" smtClean="0"/>
              <a:t>EU </a:t>
            </a:r>
            <a:r>
              <a:rPr lang="en-US" sz="1600" b="0" dirty="0"/>
              <a:t>countries to adopt positive action measures. Such public measures are aimed at ensuring full equality between men and women in working life, for example by promoting business creation by women</a:t>
            </a:r>
            <a:r>
              <a:rPr lang="en-US" sz="1600" b="0" dirty="0" smtClean="0"/>
              <a:t>.</a:t>
            </a:r>
          </a:p>
          <a:p>
            <a:pPr marL="0" indent="0">
              <a:buNone/>
            </a:pPr>
            <a:r>
              <a:rPr lang="it-IT" sz="1600" b="0" dirty="0" err="1"/>
              <a:t>Maternity</a:t>
            </a:r>
            <a:r>
              <a:rPr lang="it-IT" sz="1600" b="0" dirty="0"/>
              <a:t> </a:t>
            </a:r>
            <a:r>
              <a:rPr lang="it-IT" sz="1600" b="0" dirty="0" err="1" smtClean="0"/>
              <a:t>rights</a:t>
            </a:r>
            <a:r>
              <a:rPr lang="it-IT" sz="1600" b="0" dirty="0" smtClean="0"/>
              <a:t>.</a:t>
            </a:r>
            <a:endParaRPr lang="it-IT" sz="1600" b="0" dirty="0"/>
          </a:p>
        </p:txBody>
      </p:sp>
    </p:spTree>
    <p:extLst>
      <p:ext uri="{BB962C8B-B14F-4D97-AF65-F5344CB8AC3E}">
        <p14:creationId xmlns:p14="http://schemas.microsoft.com/office/powerpoint/2010/main" val="3635026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a:solidFill>
                  <a:srgbClr val="FFFFFF"/>
                </a:solidFill>
              </a:rPr>
              <a:t>Gender </a:t>
            </a:r>
            <a:r>
              <a:rPr lang="it-IT" sz="2800" dirty="0" err="1">
                <a:solidFill>
                  <a:srgbClr val="FFFFFF"/>
                </a:solidFill>
              </a:rPr>
              <a:t>Equality</a:t>
            </a:r>
            <a:endParaRPr lang="it-IT" dirty="0"/>
          </a:p>
        </p:txBody>
      </p:sp>
      <p:sp>
        <p:nvSpPr>
          <p:cNvPr id="3" name="Segnaposto contenuto 2"/>
          <p:cNvSpPr>
            <a:spLocks noGrp="1"/>
          </p:cNvSpPr>
          <p:nvPr>
            <p:ph idx="1"/>
          </p:nvPr>
        </p:nvSpPr>
        <p:spPr/>
        <p:txBody>
          <a:bodyPr/>
          <a:lstStyle/>
          <a:p>
            <a:pPr marL="0" indent="0">
              <a:buNone/>
            </a:pPr>
            <a:r>
              <a:rPr lang="en-US" sz="1800" dirty="0"/>
              <a:t>Direct discrimination</a:t>
            </a:r>
            <a:r>
              <a:rPr lang="en-US" sz="1800" b="0" dirty="0"/>
              <a:t>: discrimination caused when one person is treated less </a:t>
            </a:r>
            <a:r>
              <a:rPr lang="en-US" sz="1800" b="0" dirty="0" err="1"/>
              <a:t>favourably</a:t>
            </a:r>
            <a:r>
              <a:rPr lang="en-US" sz="1800" b="0" dirty="0"/>
              <a:t> than another is, has been or would be treated in a comparable situation;</a:t>
            </a:r>
          </a:p>
          <a:p>
            <a:pPr marL="0" indent="0">
              <a:buNone/>
            </a:pPr>
            <a:r>
              <a:rPr lang="en-US" sz="1800" dirty="0"/>
              <a:t>Indirect discrimination</a:t>
            </a:r>
            <a:r>
              <a:rPr lang="en-US" sz="1800" b="0" dirty="0"/>
              <a:t>: discrimination caused when an apparently neutral provision, criterion or practice would put persons of one sex at a particular disadvantage compared with other persons, unless that provision, criterion or practice is objectively justified by a legitimate aim, and the means of achieving that aim are appropriate and necessary</a:t>
            </a:r>
            <a:r>
              <a:rPr lang="en-US" sz="1800" b="0" dirty="0" smtClean="0"/>
              <a:t>.</a:t>
            </a:r>
          </a:p>
          <a:p>
            <a:endParaRPr lang="en-US" sz="1800" b="0" dirty="0"/>
          </a:p>
          <a:p>
            <a:pPr marL="0" indent="0">
              <a:buNone/>
            </a:pPr>
            <a:r>
              <a:rPr lang="en-US" sz="1800" b="0" dirty="0"/>
              <a:t>EU law obliges Member States to ensure that the </a:t>
            </a:r>
            <a:r>
              <a:rPr lang="en-US" sz="1800" dirty="0"/>
              <a:t>burden of proof</a:t>
            </a:r>
            <a:r>
              <a:rPr lang="en-US" sz="1800" b="0" dirty="0"/>
              <a:t> for cases of sex discrimination in their legal systems lies with the defendant. This means that provided the plaintiff can establish, before a court, facts from which direct or indirect discrimination may be presumed to exist, it is for the defendant to prove that there has been no breach of the principle of equal treatment. </a:t>
            </a:r>
            <a:endParaRPr lang="en-US" sz="1800" b="0" dirty="0" smtClean="0"/>
          </a:p>
          <a:p>
            <a:pPr marL="0" indent="0">
              <a:buNone/>
            </a:pPr>
            <a:endParaRPr lang="en-US" sz="1800" dirty="0" smtClean="0"/>
          </a:p>
          <a:p>
            <a:pPr marL="0" indent="0">
              <a:buNone/>
            </a:pPr>
            <a:r>
              <a:rPr lang="en-US" sz="1800" dirty="0" smtClean="0">
                <a:hlinkClick r:id="rId2"/>
              </a:rPr>
              <a:t>Directive </a:t>
            </a:r>
            <a:r>
              <a:rPr lang="en-US" sz="1800" dirty="0">
                <a:hlinkClick r:id="rId2"/>
              </a:rPr>
              <a:t>2006/54/EC </a:t>
            </a:r>
            <a:r>
              <a:rPr lang="en-US" sz="1800" b="0" dirty="0"/>
              <a:t>on gender equality in employment and occupation require Member States to designate and make the necessary arrangements for a body or bodies for the promotion, analysis, monitoring and support of equal treatment of all persons without discrimination.</a:t>
            </a:r>
          </a:p>
          <a:p>
            <a:endParaRPr lang="it-IT" dirty="0"/>
          </a:p>
        </p:txBody>
      </p:sp>
    </p:spTree>
    <p:extLst>
      <p:ext uri="{BB962C8B-B14F-4D97-AF65-F5344CB8AC3E}">
        <p14:creationId xmlns:p14="http://schemas.microsoft.com/office/powerpoint/2010/main" val="1410607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Tackling</a:t>
            </a:r>
            <a:r>
              <a:rPr lang="it-IT" sz="3200" dirty="0" smtClean="0"/>
              <a:t> </a:t>
            </a:r>
            <a:r>
              <a:rPr lang="it-IT" sz="3200" dirty="0" err="1" smtClean="0"/>
              <a:t>Discrimination</a:t>
            </a:r>
            <a:endParaRPr lang="it-IT" sz="3200" dirty="0"/>
          </a:p>
        </p:txBody>
      </p:sp>
      <p:sp>
        <p:nvSpPr>
          <p:cNvPr id="3" name="Segnaposto contenuto 2"/>
          <p:cNvSpPr>
            <a:spLocks noGrp="1"/>
          </p:cNvSpPr>
          <p:nvPr>
            <p:ph idx="1"/>
          </p:nvPr>
        </p:nvSpPr>
        <p:spPr/>
        <p:txBody>
          <a:bodyPr/>
          <a:lstStyle/>
          <a:p>
            <a:pPr marL="0" indent="0">
              <a:buNone/>
            </a:pPr>
            <a:r>
              <a:rPr lang="en-US" sz="1600" b="0" dirty="0" smtClean="0"/>
              <a:t>The </a:t>
            </a:r>
            <a:r>
              <a:rPr lang="en-US" sz="1600" b="0" dirty="0"/>
              <a:t>Treaty of Amsterdam of 1997 introduced a </a:t>
            </a:r>
            <a:r>
              <a:rPr lang="en-US" sz="1600" b="0" u="sng" dirty="0"/>
              <a:t>specific power to combat discrimination on a wide range of grounds of sex, racial or ethnic origin, religion or belief, disability, age or sexual orientation</a:t>
            </a:r>
            <a:r>
              <a:rPr lang="en-US" sz="1600" b="0" dirty="0" smtClean="0"/>
              <a:t>. </a:t>
            </a:r>
            <a:r>
              <a:rPr lang="en-US" sz="1600" b="0" dirty="0"/>
              <a:t>It led both to the introduction of a series of new Equality Directives as well as to the revision of the existing Gender Equality Directives</a:t>
            </a:r>
            <a:r>
              <a:rPr lang="en-US" sz="1600" b="0" dirty="0" smtClean="0"/>
              <a:t>.</a:t>
            </a:r>
          </a:p>
          <a:p>
            <a:pPr marL="0" indent="0">
              <a:buNone/>
            </a:pPr>
            <a:endParaRPr lang="en-US" sz="1600" b="0" dirty="0"/>
          </a:p>
          <a:p>
            <a:pPr marL="0" indent="0">
              <a:buNone/>
            </a:pPr>
            <a:r>
              <a:rPr lang="en-US" sz="1600" b="0" dirty="0" smtClean="0"/>
              <a:t>Art. 19 TFEU</a:t>
            </a:r>
          </a:p>
          <a:p>
            <a:pPr marL="0" indent="0">
              <a:buNone/>
            </a:pPr>
            <a:r>
              <a:rPr lang="en-US" sz="1600" b="0" dirty="0" smtClean="0"/>
              <a:t>“Without </a:t>
            </a:r>
            <a:r>
              <a:rPr lang="en-US" sz="1600" b="0" dirty="0"/>
              <a:t>prejudice to the other provisions of the Treaties and within the limits of the powers conferred by them upon the Union, the Council, acting unanimously in accordance with a special legislative procedure and after obtaining the consent of the European Parliament, </a:t>
            </a:r>
            <a:r>
              <a:rPr lang="en-US" sz="1600" b="0" u="sng" dirty="0"/>
              <a:t>may take appropriate action to combat discrimination based on sex, racial or ethnic origin, religion or belief, disability, age or sexual orientation</a:t>
            </a:r>
            <a:r>
              <a:rPr lang="en-US" sz="1600" b="0" dirty="0"/>
              <a:t>.</a:t>
            </a:r>
          </a:p>
          <a:p>
            <a:pPr marL="0" indent="0">
              <a:buNone/>
            </a:pPr>
            <a:r>
              <a:rPr lang="en-US" sz="1600" b="0" dirty="0" smtClean="0"/>
              <a:t>By </a:t>
            </a:r>
            <a:r>
              <a:rPr lang="en-US" sz="1600" b="0" dirty="0"/>
              <a:t>way of derogation from paragraph 1, the European Parliament and the Council, acting in accordance with the ordinary legislative procedure, may adopt the basic principles of Union incentive measures, </a:t>
            </a:r>
            <a:r>
              <a:rPr lang="en-US" sz="1600" b="0" u="sng" dirty="0"/>
              <a:t>excluding any </a:t>
            </a:r>
            <a:r>
              <a:rPr lang="en-US" sz="1600" b="0" u="sng" dirty="0" err="1"/>
              <a:t>harmonisation</a:t>
            </a:r>
            <a:r>
              <a:rPr lang="en-US" sz="1600" b="0" u="sng" dirty="0"/>
              <a:t> of the laws and regulations of the Member States, to support action taken by the Member States </a:t>
            </a:r>
            <a:r>
              <a:rPr lang="en-US" sz="1600" b="0" dirty="0"/>
              <a:t>in order to contribute to the achievement of the objectives referred to in paragraph </a:t>
            </a:r>
            <a:r>
              <a:rPr lang="en-US" sz="1600" b="0" dirty="0" smtClean="0"/>
              <a:t>1”.</a:t>
            </a:r>
            <a:endParaRPr lang="en-US" sz="1600" b="0" dirty="0"/>
          </a:p>
          <a:p>
            <a:pPr marL="0" indent="0">
              <a:buNone/>
            </a:pPr>
            <a:endParaRPr lang="it-IT" dirty="0"/>
          </a:p>
        </p:txBody>
      </p:sp>
    </p:spTree>
    <p:extLst>
      <p:ext uri="{BB962C8B-B14F-4D97-AF65-F5344CB8AC3E}">
        <p14:creationId xmlns:p14="http://schemas.microsoft.com/office/powerpoint/2010/main" val="1270746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Tackling</a:t>
            </a:r>
            <a:r>
              <a:rPr lang="it-IT" sz="3200" dirty="0" smtClean="0"/>
              <a:t> </a:t>
            </a:r>
            <a:r>
              <a:rPr lang="it-IT" sz="3200" dirty="0" err="1" smtClean="0"/>
              <a:t>Discrimination</a:t>
            </a:r>
            <a:endParaRPr lang="it-IT" sz="3200" dirty="0"/>
          </a:p>
        </p:txBody>
      </p:sp>
      <p:sp>
        <p:nvSpPr>
          <p:cNvPr id="3" name="Segnaposto contenuto 2"/>
          <p:cNvSpPr>
            <a:spLocks noGrp="1"/>
          </p:cNvSpPr>
          <p:nvPr>
            <p:ph idx="1"/>
          </p:nvPr>
        </p:nvSpPr>
        <p:spPr/>
        <p:txBody>
          <a:bodyPr/>
          <a:lstStyle/>
          <a:p>
            <a:pPr marL="0" indent="0">
              <a:buNone/>
            </a:pPr>
            <a:r>
              <a:rPr lang="it-IT" sz="1800" b="0" dirty="0" smtClean="0"/>
              <a:t>Art. 11 TFEU</a:t>
            </a:r>
          </a:p>
          <a:p>
            <a:pPr marL="0" indent="0">
              <a:buNone/>
            </a:pPr>
            <a:r>
              <a:rPr lang="it-IT" sz="1800" b="0" dirty="0" smtClean="0"/>
              <a:t>«</a:t>
            </a:r>
            <a:r>
              <a:rPr lang="en-US" sz="1800" b="0" dirty="0"/>
              <a:t>In defining and implementing its policies and activities, the Union shall aim to combat discrimination based on sex, racial or ethnic origin, religion or belief, disability, age or sexual </a:t>
            </a:r>
            <a:r>
              <a:rPr lang="en-US" sz="1800" b="0" dirty="0" smtClean="0"/>
              <a:t>orientation”.</a:t>
            </a:r>
          </a:p>
          <a:p>
            <a:pPr marL="0" indent="0">
              <a:buNone/>
            </a:pPr>
            <a:endParaRPr lang="en-US" sz="1800" b="0" dirty="0"/>
          </a:p>
          <a:p>
            <a:pPr marL="0" indent="0">
              <a:buNone/>
            </a:pPr>
            <a:r>
              <a:rPr lang="en-US" sz="1800" b="0" dirty="0" smtClean="0"/>
              <a:t>Art. 21 CFREU</a:t>
            </a:r>
          </a:p>
          <a:p>
            <a:pPr marL="0" indent="0">
              <a:buNone/>
            </a:pPr>
            <a:r>
              <a:rPr lang="en-US" sz="1800" b="0" dirty="0" smtClean="0"/>
              <a:t>“</a:t>
            </a:r>
            <a:r>
              <a:rPr lang="en-US" sz="1800" b="0" dirty="0"/>
              <a:t>Any discrimination based on any ground such as sex, race, </a:t>
            </a:r>
            <a:r>
              <a:rPr lang="en-US" sz="1800" b="0" dirty="0" err="1"/>
              <a:t>colour</a:t>
            </a:r>
            <a:r>
              <a:rPr lang="en-US" sz="1800" b="0" dirty="0"/>
              <a:t>, ethnic or social origin, genetic features, language, religion or belief, political or any other opinion, membership of a national minority, property, birth, disability, age or sexual orientation shall be </a:t>
            </a:r>
            <a:r>
              <a:rPr lang="en-US" sz="1800" b="0" dirty="0" smtClean="0"/>
              <a:t>prohibited”.</a:t>
            </a:r>
            <a:endParaRPr lang="it-IT" sz="1800" b="0" dirty="0"/>
          </a:p>
        </p:txBody>
      </p:sp>
    </p:spTree>
    <p:extLst>
      <p:ext uri="{BB962C8B-B14F-4D97-AF65-F5344CB8AC3E}">
        <p14:creationId xmlns:p14="http://schemas.microsoft.com/office/powerpoint/2010/main" val="1615734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Tackling</a:t>
            </a:r>
            <a:r>
              <a:rPr lang="it-IT" sz="3200" dirty="0" smtClean="0"/>
              <a:t> </a:t>
            </a:r>
            <a:r>
              <a:rPr lang="it-IT" sz="3200" dirty="0" err="1" smtClean="0"/>
              <a:t>Discrimination</a:t>
            </a:r>
            <a:endParaRPr lang="it-IT" sz="3200" dirty="0"/>
          </a:p>
        </p:txBody>
      </p:sp>
      <p:sp>
        <p:nvSpPr>
          <p:cNvPr id="3" name="Segnaposto contenuto 2"/>
          <p:cNvSpPr>
            <a:spLocks noGrp="1"/>
          </p:cNvSpPr>
          <p:nvPr>
            <p:ph idx="1"/>
          </p:nvPr>
        </p:nvSpPr>
        <p:spPr/>
        <p:txBody>
          <a:bodyPr/>
          <a:lstStyle/>
          <a:p>
            <a:pPr marL="0" indent="0">
              <a:buNone/>
            </a:pPr>
            <a:r>
              <a:rPr lang="en-US" sz="1800" dirty="0"/>
              <a:t>Directive </a:t>
            </a:r>
            <a:r>
              <a:rPr lang="en-US" sz="1800" dirty="0" smtClean="0"/>
              <a:t>2000/43 </a:t>
            </a:r>
            <a:r>
              <a:rPr lang="en-US" sz="1800" b="0" dirty="0" smtClean="0"/>
              <a:t>against </a:t>
            </a:r>
            <a:r>
              <a:rPr lang="en-US" sz="1800" b="0" dirty="0"/>
              <a:t>discrimination on grounds of race and ethnic origin:</a:t>
            </a:r>
          </a:p>
          <a:p>
            <a:r>
              <a:rPr lang="en-US" sz="1800" b="0" dirty="0"/>
              <a:t>Protection against discrimination on grounds of racial or ethnic origin in employment and training, education, social protection, membership of </a:t>
            </a:r>
            <a:r>
              <a:rPr lang="en-US" sz="1800" b="0" dirty="0" err="1"/>
              <a:t>organisations</a:t>
            </a:r>
            <a:r>
              <a:rPr lang="en-US" sz="1800" b="0" dirty="0"/>
              <a:t> and access to goods and services;</a:t>
            </a:r>
          </a:p>
          <a:p>
            <a:r>
              <a:rPr lang="en-US" sz="1800" b="0" dirty="0"/>
              <a:t>Definitions of direct and indirect discrimination and harassment.</a:t>
            </a:r>
          </a:p>
          <a:p>
            <a:r>
              <a:rPr lang="en-US" sz="1800" b="0" dirty="0"/>
              <a:t>Positive action to ensure full equality in practice;</a:t>
            </a:r>
          </a:p>
          <a:p>
            <a:r>
              <a:rPr lang="en-US" sz="1800" b="0" dirty="0"/>
              <a:t>The right to complain through a judicial or administrative procedure, with appropriate penalties for those who discriminate;</a:t>
            </a:r>
          </a:p>
          <a:p>
            <a:r>
              <a:rPr lang="en-US" sz="1800" b="0" dirty="0"/>
              <a:t>Limited exceptions to the principle of equal treatment (where a difference in treatment on the grounds of race or ethnic origin is a genuine occupational requirement);</a:t>
            </a:r>
          </a:p>
          <a:p>
            <a:r>
              <a:rPr lang="en-US" sz="1800" b="0" dirty="0"/>
              <a:t>Shared burden of proof in civil and administrative cases: victims must provide evidence of alleged discrimination; defendants must prove that there has been no breach of the equal treatment principle;</a:t>
            </a:r>
          </a:p>
          <a:p>
            <a:r>
              <a:rPr lang="en-US" sz="1800" b="0" dirty="0"/>
              <a:t>An </a:t>
            </a:r>
            <a:r>
              <a:rPr lang="en-US" sz="1800" b="0" dirty="0" err="1"/>
              <a:t>organisation</a:t>
            </a:r>
            <a:r>
              <a:rPr lang="en-US" sz="1800" b="0" dirty="0"/>
              <a:t> in each EU country to promote equal treatment and assist victims of racial discrimination.</a:t>
            </a:r>
          </a:p>
          <a:p>
            <a:pPr marL="0" indent="0">
              <a:buNone/>
            </a:pPr>
            <a:endParaRPr lang="it-IT" dirty="0"/>
          </a:p>
        </p:txBody>
      </p:sp>
    </p:spTree>
    <p:extLst>
      <p:ext uri="{BB962C8B-B14F-4D97-AF65-F5344CB8AC3E}">
        <p14:creationId xmlns:p14="http://schemas.microsoft.com/office/powerpoint/2010/main" val="2283745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Tackling</a:t>
            </a:r>
            <a:r>
              <a:rPr lang="it-IT" sz="3200" dirty="0" smtClean="0"/>
              <a:t> </a:t>
            </a:r>
            <a:r>
              <a:rPr lang="it-IT" sz="3200" dirty="0" err="1" smtClean="0"/>
              <a:t>Discrimination</a:t>
            </a:r>
            <a:endParaRPr lang="it-IT" sz="3200" dirty="0"/>
          </a:p>
        </p:txBody>
      </p:sp>
      <p:sp>
        <p:nvSpPr>
          <p:cNvPr id="3" name="Segnaposto contenuto 2"/>
          <p:cNvSpPr>
            <a:spLocks noGrp="1"/>
          </p:cNvSpPr>
          <p:nvPr>
            <p:ph idx="1"/>
          </p:nvPr>
        </p:nvSpPr>
        <p:spPr/>
        <p:txBody>
          <a:bodyPr/>
          <a:lstStyle/>
          <a:p>
            <a:pPr marL="0" indent="0">
              <a:buNone/>
            </a:pPr>
            <a:r>
              <a:rPr lang="en-US" sz="2000" dirty="0"/>
              <a:t>Directive </a:t>
            </a:r>
            <a:r>
              <a:rPr lang="en-US" sz="2000" dirty="0" smtClean="0"/>
              <a:t>2000/78 </a:t>
            </a:r>
            <a:r>
              <a:rPr lang="en-US" sz="2000" b="0" dirty="0" smtClean="0"/>
              <a:t>against </a:t>
            </a:r>
            <a:r>
              <a:rPr lang="en-US" sz="2000" b="0" dirty="0"/>
              <a:t>discrimination at work on grounds of religion or belief, disability, age or sexual orientation:</a:t>
            </a:r>
          </a:p>
          <a:p>
            <a:r>
              <a:rPr lang="en-US" sz="2000" b="0" dirty="0"/>
              <a:t>Principle of equal treatment in employment and training irrespective of religion or belief, disability, age or sexual orientation;</a:t>
            </a:r>
          </a:p>
          <a:p>
            <a:r>
              <a:rPr lang="en-US" sz="2000" b="0" dirty="0"/>
              <a:t>Same rules as the Racial Equality Directive as regards definitions of discrimination and harassment, positive action, rights of redress and sharing the burden of proof;</a:t>
            </a:r>
          </a:p>
          <a:p>
            <a:r>
              <a:rPr lang="en-US" sz="2000" b="0" dirty="0"/>
              <a:t>Employers must make reasonable efforts to accommodate disabled people who are qualified to participate in training or paid employment;</a:t>
            </a:r>
          </a:p>
          <a:p>
            <a:r>
              <a:rPr lang="en-US" sz="2000" b="0" dirty="0"/>
              <a:t>Limited exceptions to the principle of equal treatment where the ethos of a religious </a:t>
            </a:r>
            <a:r>
              <a:rPr lang="en-US" sz="2000" b="0" dirty="0" err="1"/>
              <a:t>organisation</a:t>
            </a:r>
            <a:r>
              <a:rPr lang="en-US" sz="2000" b="0" dirty="0"/>
              <a:t> needs to be preserved, or where an employer legitimately needs an employee to be from a certain age group.</a:t>
            </a:r>
          </a:p>
          <a:p>
            <a:pPr marL="0" indent="0">
              <a:buNone/>
            </a:pPr>
            <a:endParaRPr lang="it-IT" dirty="0"/>
          </a:p>
        </p:txBody>
      </p:sp>
    </p:spTree>
    <p:extLst>
      <p:ext uri="{BB962C8B-B14F-4D97-AF65-F5344CB8AC3E}">
        <p14:creationId xmlns:p14="http://schemas.microsoft.com/office/powerpoint/2010/main" val="3112414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Tackling</a:t>
            </a:r>
            <a:r>
              <a:rPr lang="it-IT" sz="3200" dirty="0">
                <a:solidFill>
                  <a:srgbClr val="FFFFFF"/>
                </a:solidFill>
              </a:rPr>
              <a:t> </a:t>
            </a:r>
            <a:r>
              <a:rPr lang="it-IT" sz="3200" dirty="0" err="1">
                <a:solidFill>
                  <a:srgbClr val="FFFFFF"/>
                </a:solidFill>
              </a:rPr>
              <a:t>Discrimination</a:t>
            </a:r>
            <a:endParaRPr lang="it-IT" dirty="0"/>
          </a:p>
        </p:txBody>
      </p:sp>
      <p:sp>
        <p:nvSpPr>
          <p:cNvPr id="3" name="Segnaposto contenuto 2"/>
          <p:cNvSpPr>
            <a:spLocks noGrp="1"/>
          </p:cNvSpPr>
          <p:nvPr>
            <p:ph idx="1"/>
          </p:nvPr>
        </p:nvSpPr>
        <p:spPr/>
        <p:txBody>
          <a:bodyPr/>
          <a:lstStyle/>
          <a:p>
            <a:pPr marL="0" indent="0">
              <a:buNone/>
            </a:pPr>
            <a:r>
              <a:rPr lang="en-US" sz="1600" dirty="0"/>
              <a:t>Direct discrimination</a:t>
            </a:r>
            <a:r>
              <a:rPr lang="en-US" sz="1600" b="0" dirty="0"/>
              <a:t> occurs where a person is:</a:t>
            </a:r>
          </a:p>
          <a:p>
            <a:r>
              <a:rPr lang="en-US" sz="1600" b="0" dirty="0"/>
              <a:t>treated less </a:t>
            </a:r>
            <a:r>
              <a:rPr lang="en-US" sz="1600" b="0" dirty="0" err="1"/>
              <a:t>favourably</a:t>
            </a:r>
            <a:r>
              <a:rPr lang="en-US" sz="1600" b="0" dirty="0"/>
              <a:t> than another person is, has been or would be;</a:t>
            </a:r>
          </a:p>
          <a:p>
            <a:r>
              <a:rPr lang="en-US" sz="1600" b="0" dirty="0"/>
              <a:t>the other person is in a comparable situation; and</a:t>
            </a:r>
          </a:p>
          <a:p>
            <a:r>
              <a:rPr lang="en-US" sz="1600" b="0" dirty="0"/>
              <a:t>the treatment is on grounds of racial or ethnic origin (in relation to the Race Directive), religion or belief, sexual orientation, or disability (in relation to the Framework Directive).</a:t>
            </a:r>
          </a:p>
          <a:p>
            <a:pPr marL="0" indent="0">
              <a:buNone/>
            </a:pPr>
            <a:r>
              <a:rPr lang="en-US" sz="1600" b="0" dirty="0"/>
              <a:t>In relation to the grounds of age, a different test applies as direct age discrimination can be justified. </a:t>
            </a:r>
          </a:p>
          <a:p>
            <a:pPr marL="0" indent="0">
              <a:buNone/>
            </a:pPr>
            <a:r>
              <a:rPr lang="en-US" sz="1600" b="0" dirty="0"/>
              <a:t/>
            </a:r>
            <a:br>
              <a:rPr lang="en-US" sz="1600" b="0" dirty="0"/>
            </a:br>
            <a:r>
              <a:rPr lang="en-US" sz="1600" dirty="0"/>
              <a:t>Indirect discrimination</a:t>
            </a:r>
            <a:r>
              <a:rPr lang="en-US" sz="1600" b="0" dirty="0"/>
              <a:t> occurs where:</a:t>
            </a:r>
          </a:p>
          <a:p>
            <a:r>
              <a:rPr lang="en-US" sz="1600" b="0" dirty="0"/>
              <a:t>an apparently neutral provision, criterion or practice is applied to persons of a protected group (identified by racial or ethnic origin, religion or belief, sexual orientation, disability or age);</a:t>
            </a:r>
          </a:p>
          <a:p>
            <a:r>
              <a:rPr lang="en-US" sz="1600" b="0" dirty="0"/>
              <a:t>the provision, criterion or practice would put that group at a particular disadvantage compared with other persons; and</a:t>
            </a:r>
          </a:p>
          <a:p>
            <a:r>
              <a:rPr lang="en-US" sz="1600" b="0" dirty="0"/>
              <a:t>the provision, criterion or practice is not objectively justified.</a:t>
            </a:r>
          </a:p>
          <a:p>
            <a:pPr marL="0" indent="0">
              <a:buNone/>
            </a:pPr>
            <a:r>
              <a:rPr lang="en-US" sz="1600" b="0" dirty="0"/>
              <a:t>In order to establish that a provision, criterion or practice is objectively justified, it must be shown that there is both a legitimate aim involved, and that the means of achieving the aim are “appropriate and necessary</a:t>
            </a:r>
            <a:r>
              <a:rPr lang="en-US" sz="1600" b="0" dirty="0" smtClean="0"/>
              <a:t>”.</a:t>
            </a:r>
            <a:endParaRPr lang="en-US" sz="1600" b="0" dirty="0"/>
          </a:p>
          <a:p>
            <a:endParaRPr lang="it-IT" dirty="0"/>
          </a:p>
        </p:txBody>
      </p:sp>
    </p:spTree>
    <p:extLst>
      <p:ext uri="{BB962C8B-B14F-4D97-AF65-F5344CB8AC3E}">
        <p14:creationId xmlns:p14="http://schemas.microsoft.com/office/powerpoint/2010/main" val="2887931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1" y="102441"/>
            <a:ext cx="9903884" cy="1143000"/>
          </a:xfrm>
        </p:spPr>
        <p:txBody>
          <a:bodyPr/>
          <a:lstStyle/>
          <a:p>
            <a:r>
              <a:rPr lang="it-IT" sz="3200" dirty="0" err="1">
                <a:solidFill>
                  <a:srgbClr val="FFFFFF"/>
                </a:solidFill>
              </a:rPr>
              <a:t>Tackling</a:t>
            </a:r>
            <a:r>
              <a:rPr lang="it-IT" sz="3200" dirty="0">
                <a:solidFill>
                  <a:srgbClr val="FFFFFF"/>
                </a:solidFill>
              </a:rPr>
              <a:t> </a:t>
            </a:r>
            <a:r>
              <a:rPr lang="it-IT" sz="3200" dirty="0" err="1">
                <a:solidFill>
                  <a:srgbClr val="FFFFFF"/>
                </a:solidFill>
              </a:rPr>
              <a:t>Discrimination</a:t>
            </a:r>
            <a:endParaRPr lang="it-IT" dirty="0"/>
          </a:p>
        </p:txBody>
      </p:sp>
      <p:sp>
        <p:nvSpPr>
          <p:cNvPr id="3" name="Segnaposto contenuto 2"/>
          <p:cNvSpPr>
            <a:spLocks noGrp="1"/>
          </p:cNvSpPr>
          <p:nvPr>
            <p:ph idx="1"/>
          </p:nvPr>
        </p:nvSpPr>
        <p:spPr>
          <a:xfrm>
            <a:off x="470647" y="1600201"/>
            <a:ext cx="11456894" cy="4924425"/>
          </a:xfrm>
        </p:spPr>
        <p:txBody>
          <a:bodyPr/>
          <a:lstStyle/>
          <a:p>
            <a:pPr marL="0" indent="0">
              <a:buNone/>
            </a:pPr>
            <a:r>
              <a:rPr lang="en-US" sz="1500" b="0" dirty="0"/>
              <a:t>In relation to direct and indirect discrimination, an exception to the general principle of non-discrimination applies where there are </a:t>
            </a:r>
            <a:r>
              <a:rPr lang="en-US" sz="1500" dirty="0"/>
              <a:t>genuine occupation requirements</a:t>
            </a:r>
            <a:r>
              <a:rPr lang="en-US" sz="1500" b="0" dirty="0"/>
              <a:t> relating to a protected characteristic. There will be no unlawful discrimination where it can be shown that:</a:t>
            </a:r>
          </a:p>
          <a:p>
            <a:r>
              <a:rPr lang="en-US" sz="1500" b="0" dirty="0"/>
              <a:t>by reason of the nature of the particular occupational activities or context in which they are carried out;</a:t>
            </a:r>
          </a:p>
          <a:p>
            <a:r>
              <a:rPr lang="en-US" sz="1500" b="0" dirty="0"/>
              <a:t>the characteristic (race, religion or belief, sexual orientation, disability or age) is a genuine and determining occupational requirement;</a:t>
            </a:r>
          </a:p>
          <a:p>
            <a:r>
              <a:rPr lang="en-US" sz="1500" b="0" dirty="0"/>
              <a:t>provided the objective is legitimate and the requirement is proportionate</a:t>
            </a:r>
            <a:r>
              <a:rPr lang="en-US" sz="1500" b="0" dirty="0" smtClean="0"/>
              <a:t>.</a:t>
            </a:r>
            <a:endParaRPr lang="en-US" sz="1500" b="0" dirty="0"/>
          </a:p>
          <a:p>
            <a:pPr marL="0" indent="0">
              <a:buNone/>
            </a:pPr>
            <a:r>
              <a:rPr lang="en-US" sz="1500" b="0" dirty="0" smtClean="0"/>
              <a:t>There </a:t>
            </a:r>
            <a:r>
              <a:rPr lang="en-US" sz="1500" b="0" dirty="0"/>
              <a:t>is also a specific exception relating to genuine occupational requirements and </a:t>
            </a:r>
            <a:r>
              <a:rPr lang="en-US" sz="1500" dirty="0"/>
              <a:t>religion or </a:t>
            </a:r>
            <a:r>
              <a:rPr lang="en-US" sz="1500" dirty="0" smtClean="0"/>
              <a:t>belief</a:t>
            </a:r>
            <a:r>
              <a:rPr lang="en-US" sz="1500" b="0" dirty="0" smtClean="0"/>
              <a:t>. </a:t>
            </a:r>
            <a:r>
              <a:rPr lang="en-US" sz="1500" b="0" dirty="0"/>
              <a:t>Article 4(2) of the Framework Directive provides for this exception in relation to occupational activities in churches and other public or private </a:t>
            </a:r>
            <a:r>
              <a:rPr lang="en-US" sz="1500" b="0" dirty="0" err="1"/>
              <a:t>organisations</a:t>
            </a:r>
            <a:r>
              <a:rPr lang="en-US" sz="1500" b="0" dirty="0"/>
              <a:t> with a religious ethos. It states that:</a:t>
            </a:r>
          </a:p>
          <a:p>
            <a:r>
              <a:rPr lang="en-US" sz="1500" b="0" dirty="0"/>
              <a:t>a difference of treatment based on a person’s religion or belief will not constitute discrimination where;</a:t>
            </a:r>
          </a:p>
          <a:p>
            <a:r>
              <a:rPr lang="en-US" sz="1500" b="0" dirty="0"/>
              <a:t>by reason of the nature of the activities or context in which they are carried out;</a:t>
            </a:r>
          </a:p>
          <a:p>
            <a:r>
              <a:rPr lang="en-US" sz="1500" b="0" dirty="0"/>
              <a:t>a person’s religion or belief constitute a genuine, legitimate and justified occupational requirement</a:t>
            </a:r>
            <a:r>
              <a:rPr lang="en-US" sz="1500" b="0" dirty="0" smtClean="0"/>
              <a:t>.</a:t>
            </a:r>
          </a:p>
          <a:p>
            <a:pPr marL="0" indent="0">
              <a:buNone/>
            </a:pPr>
            <a:endParaRPr lang="en-US" sz="1500" b="0" dirty="0"/>
          </a:p>
          <a:p>
            <a:pPr marL="0" indent="0">
              <a:buNone/>
            </a:pPr>
            <a:r>
              <a:rPr lang="en-US" sz="1500" b="0" dirty="0"/>
              <a:t>Under Article 6 of the Framework Directive </a:t>
            </a:r>
            <a:r>
              <a:rPr lang="en-US" sz="1500" b="0" u="sng" dirty="0"/>
              <a:t>age discrimination is not unlawful where</a:t>
            </a:r>
            <a:r>
              <a:rPr lang="en-US" sz="1500" b="0" dirty="0"/>
              <a:t>:</a:t>
            </a:r>
          </a:p>
          <a:p>
            <a:r>
              <a:rPr lang="en-US" sz="1500" b="0" dirty="0"/>
              <a:t>differences of treatment on grounds of age are objectively and reasonably justified by a legitimate aim (such as legitimate employment policy, </a:t>
            </a:r>
            <a:r>
              <a:rPr lang="en-US" sz="1500" b="0" dirty="0" err="1"/>
              <a:t>labour</a:t>
            </a:r>
            <a:r>
              <a:rPr lang="en-US" sz="1500" b="0" dirty="0"/>
              <a:t> market and vocational training objectives); and</a:t>
            </a:r>
          </a:p>
          <a:p>
            <a:r>
              <a:rPr lang="en-US" sz="1500" b="0" dirty="0"/>
              <a:t>if the means of achieving that aim are appropriate and necessary.</a:t>
            </a:r>
          </a:p>
          <a:p>
            <a:pPr marL="0" indent="0">
              <a:buNone/>
            </a:pPr>
            <a:endParaRPr lang="en-US" b="0" dirty="0"/>
          </a:p>
          <a:p>
            <a:pPr marL="0" indent="0">
              <a:buNone/>
            </a:pPr>
            <a:endParaRPr lang="it-IT" dirty="0"/>
          </a:p>
        </p:txBody>
      </p:sp>
    </p:spTree>
    <p:extLst>
      <p:ext uri="{BB962C8B-B14F-4D97-AF65-F5344CB8AC3E}">
        <p14:creationId xmlns:p14="http://schemas.microsoft.com/office/powerpoint/2010/main" val="1065774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Tackling</a:t>
            </a:r>
            <a:r>
              <a:rPr lang="it-IT" sz="3200" dirty="0">
                <a:solidFill>
                  <a:srgbClr val="FFFFFF"/>
                </a:solidFill>
              </a:rPr>
              <a:t> </a:t>
            </a:r>
            <a:r>
              <a:rPr lang="it-IT" sz="3200" dirty="0" err="1">
                <a:solidFill>
                  <a:srgbClr val="FFFFFF"/>
                </a:solidFill>
              </a:rPr>
              <a:t>Discrimination</a:t>
            </a:r>
            <a:endParaRPr lang="it-IT" dirty="0"/>
          </a:p>
        </p:txBody>
      </p:sp>
      <p:sp>
        <p:nvSpPr>
          <p:cNvPr id="3" name="Segnaposto contenuto 2"/>
          <p:cNvSpPr>
            <a:spLocks noGrp="1"/>
          </p:cNvSpPr>
          <p:nvPr>
            <p:ph idx="1"/>
          </p:nvPr>
        </p:nvSpPr>
        <p:spPr/>
        <p:txBody>
          <a:bodyPr/>
          <a:lstStyle/>
          <a:p>
            <a:pPr marL="0" indent="0">
              <a:buNone/>
            </a:pPr>
            <a:r>
              <a:rPr lang="en-US" sz="1600" dirty="0"/>
              <a:t>Positive action</a:t>
            </a:r>
            <a:r>
              <a:rPr lang="en-US" sz="1600" b="0" dirty="0"/>
              <a:t>: Their aim is to permit measures that prevent or compensate for the disadvantage suffered by the protected groups in employment (Race and Framework Directives) or other sectors such as education and the provision of services (Race Directive). The aim of positive action provisions is therefore to promote greater equality through policies, </a:t>
            </a:r>
            <a:r>
              <a:rPr lang="en-US" sz="1600" b="0" dirty="0" err="1"/>
              <a:t>programmes</a:t>
            </a:r>
            <a:r>
              <a:rPr lang="en-US" sz="1600" b="0" dirty="0"/>
              <a:t> or other measures. Case law has established that in order to be lawful positive action measures must:</a:t>
            </a:r>
          </a:p>
          <a:p>
            <a:r>
              <a:rPr lang="en-US" sz="1600" b="0" dirty="0"/>
              <a:t>address a particular disadvantage of a group which is supported by evidence;</a:t>
            </a:r>
          </a:p>
          <a:p>
            <a:r>
              <a:rPr lang="en-US" sz="1600" b="0" dirty="0"/>
              <a:t>be proportionate; and</a:t>
            </a:r>
          </a:p>
          <a:p>
            <a:r>
              <a:rPr lang="en-US" sz="1600" b="0" dirty="0"/>
              <a:t>only continue as long as the disadvantage continues.</a:t>
            </a:r>
          </a:p>
          <a:p>
            <a:pPr marL="0" indent="0">
              <a:buNone/>
            </a:pPr>
            <a:endParaRPr lang="it-IT" sz="1600" dirty="0" smtClean="0"/>
          </a:p>
          <a:p>
            <a:pPr marL="0" indent="0">
              <a:buNone/>
            </a:pPr>
            <a:r>
              <a:rPr lang="en-US" sz="1600" b="0" dirty="0"/>
              <a:t>Article 5 of the Framework Directive requires employers to:</a:t>
            </a:r>
          </a:p>
          <a:p>
            <a:r>
              <a:rPr lang="en-US" sz="1600" b="0" dirty="0"/>
              <a:t>take appropriate measures where needed in a particular case;</a:t>
            </a:r>
          </a:p>
          <a:p>
            <a:r>
              <a:rPr lang="en-US" sz="1600" b="0" dirty="0"/>
              <a:t>enable disabled persons to have access to, participate in or advance in employment,</a:t>
            </a:r>
          </a:p>
          <a:p>
            <a:r>
              <a:rPr lang="en-US" sz="1600" b="0" dirty="0"/>
              <a:t>unless such measures would impose a disproportionate burden on the employer. Failure to make </a:t>
            </a:r>
            <a:r>
              <a:rPr lang="en-US" sz="1600" dirty="0"/>
              <a:t>reasonable accommodation for disabled persons</a:t>
            </a:r>
            <a:r>
              <a:rPr lang="en-US" sz="1600" b="0" dirty="0"/>
              <a:t> will constitute a form of discrimination under Article 2 of the Framework Directive.</a:t>
            </a:r>
            <a:endParaRPr lang="it-IT" sz="1600" dirty="0"/>
          </a:p>
        </p:txBody>
      </p:sp>
    </p:spTree>
    <p:extLst>
      <p:ext uri="{BB962C8B-B14F-4D97-AF65-F5344CB8AC3E}">
        <p14:creationId xmlns:p14="http://schemas.microsoft.com/office/powerpoint/2010/main" val="2911068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a:solidFill>
                  <a:srgbClr val="FFFFFF"/>
                </a:solidFill>
              </a:rPr>
              <a:t>Tackling</a:t>
            </a:r>
            <a:r>
              <a:rPr lang="it-IT" sz="3200" dirty="0">
                <a:solidFill>
                  <a:srgbClr val="FFFFFF"/>
                </a:solidFill>
              </a:rPr>
              <a:t> </a:t>
            </a:r>
            <a:r>
              <a:rPr lang="it-IT" sz="3200" dirty="0" err="1">
                <a:solidFill>
                  <a:srgbClr val="FFFFFF"/>
                </a:solidFill>
              </a:rPr>
              <a:t>Discrimination</a:t>
            </a:r>
            <a:endParaRPr lang="it-IT" dirty="0"/>
          </a:p>
        </p:txBody>
      </p:sp>
      <p:sp>
        <p:nvSpPr>
          <p:cNvPr id="3" name="Segnaposto contenuto 2"/>
          <p:cNvSpPr>
            <a:spLocks noGrp="1"/>
          </p:cNvSpPr>
          <p:nvPr>
            <p:ph idx="1"/>
          </p:nvPr>
        </p:nvSpPr>
        <p:spPr/>
        <p:txBody>
          <a:bodyPr/>
          <a:lstStyle/>
          <a:p>
            <a:pPr marL="0" indent="0">
              <a:buNone/>
            </a:pPr>
            <a:r>
              <a:rPr lang="en-US" sz="1800" b="0" dirty="0" smtClean="0"/>
              <a:t>The </a:t>
            </a:r>
            <a:r>
              <a:rPr lang="en-US" sz="1800" b="0" dirty="0"/>
              <a:t>Race and Framework Directives require that:</a:t>
            </a:r>
          </a:p>
          <a:p>
            <a:r>
              <a:rPr lang="en-US" sz="1800" b="0" dirty="0"/>
              <a:t>where claimants prove facts from which it can be presumed that there has been direct or indirect discrimination;</a:t>
            </a:r>
          </a:p>
          <a:p>
            <a:r>
              <a:rPr lang="en-US" sz="1800" b="0" dirty="0"/>
              <a:t>it will then be for the respondent to prove that there was in fact no discrimination.</a:t>
            </a:r>
          </a:p>
          <a:p>
            <a:pPr marL="0" indent="0">
              <a:buNone/>
            </a:pPr>
            <a:r>
              <a:rPr lang="en-US" sz="1800" b="0" dirty="0"/>
              <a:t>In other words, the </a:t>
            </a:r>
            <a:r>
              <a:rPr lang="en-US" sz="1800" dirty="0"/>
              <a:t>burden of proof will shift to the respondent</a:t>
            </a:r>
            <a:r>
              <a:rPr lang="en-US" sz="1800" b="0" dirty="0"/>
              <a:t>, once the claimant has proved facts from which discrimination can be presumed. The reason this procedure was introduced is because discrimination claims can be very hard to prove. It was therefore considered appropriate to specify in the Equality Directives how the burden of proof should operate for discrimination claims in all the Member </a:t>
            </a:r>
            <a:r>
              <a:rPr lang="en-US" sz="1800" b="0"/>
              <a:t>States</a:t>
            </a:r>
            <a:r>
              <a:rPr lang="en-US" sz="1800" b="0" smtClean="0"/>
              <a:t>.</a:t>
            </a:r>
          </a:p>
          <a:p>
            <a:pPr marL="0" indent="0">
              <a:buNone/>
            </a:pPr>
            <a:endParaRPr lang="en-US" sz="1800" b="0" dirty="0"/>
          </a:p>
          <a:p>
            <a:pPr marL="0" indent="0">
              <a:buNone/>
            </a:pPr>
            <a:r>
              <a:rPr lang="en-US" sz="1800" b="0" dirty="0" smtClean="0"/>
              <a:t>The </a:t>
            </a:r>
            <a:r>
              <a:rPr lang="en-US" sz="1800" b="0" dirty="0"/>
              <a:t>Race and Framework Directives require Member States to set out the rules on sanctions for the infringement of the national laws implementing the Directives. The sanctions may consist of payment of compensation to the victim or other measures such as requiring the </a:t>
            </a:r>
            <a:r>
              <a:rPr lang="en-US" sz="1800" b="0" dirty="0" err="1"/>
              <a:t>organisation</a:t>
            </a:r>
            <a:r>
              <a:rPr lang="en-US" sz="1800" b="0" dirty="0"/>
              <a:t> to change its policies or practices. The </a:t>
            </a:r>
            <a:r>
              <a:rPr lang="en-US" sz="1800" b="0" u="sng" dirty="0"/>
              <a:t>sanctions must be effective, proportionate and dissuasive</a:t>
            </a:r>
            <a:r>
              <a:rPr lang="en-US" sz="1800" b="0" dirty="0"/>
              <a:t>.</a:t>
            </a:r>
          </a:p>
          <a:p>
            <a:pPr marL="0" indent="0">
              <a:buNone/>
            </a:pPr>
            <a:endParaRPr lang="it-IT" dirty="0"/>
          </a:p>
        </p:txBody>
      </p:sp>
    </p:spTree>
    <p:extLst>
      <p:ext uri="{BB962C8B-B14F-4D97-AF65-F5344CB8AC3E}">
        <p14:creationId xmlns:p14="http://schemas.microsoft.com/office/powerpoint/2010/main" val="194067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t>EU </a:t>
            </a:r>
            <a:r>
              <a:rPr lang="it-IT" sz="3200" dirty="0" err="1" smtClean="0"/>
              <a:t>Antidiscrimination</a:t>
            </a:r>
            <a:r>
              <a:rPr lang="it-IT" sz="3200" dirty="0" smtClean="0"/>
              <a:t> Law</a:t>
            </a:r>
            <a:endParaRPr lang="it-IT" sz="3200" dirty="0"/>
          </a:p>
        </p:txBody>
      </p:sp>
      <p:sp>
        <p:nvSpPr>
          <p:cNvPr id="3" name="Segnaposto contenuto 2"/>
          <p:cNvSpPr>
            <a:spLocks noGrp="1"/>
          </p:cNvSpPr>
          <p:nvPr>
            <p:ph idx="1"/>
          </p:nvPr>
        </p:nvSpPr>
        <p:spPr/>
        <p:txBody>
          <a:bodyPr/>
          <a:lstStyle/>
          <a:p>
            <a:pPr marL="0" indent="0">
              <a:buNone/>
            </a:pPr>
            <a:r>
              <a:rPr lang="en-US" sz="3600" b="0" dirty="0" smtClean="0"/>
              <a:t>EU Antidiscrimination Law deals with:</a:t>
            </a:r>
          </a:p>
          <a:p>
            <a:pPr>
              <a:buFontTx/>
              <a:buChar char="-"/>
            </a:pPr>
            <a:r>
              <a:rPr lang="en-US" sz="3600" b="0" dirty="0" smtClean="0"/>
              <a:t>Prohibition of discrimination on ground of nationality</a:t>
            </a:r>
            <a:endParaRPr lang="en-US" sz="3600" b="0" dirty="0"/>
          </a:p>
          <a:p>
            <a:pPr>
              <a:buFontTx/>
              <a:buChar char="-"/>
            </a:pPr>
            <a:r>
              <a:rPr lang="en-US" sz="3600" b="0" dirty="0" smtClean="0"/>
              <a:t>Gender equality</a:t>
            </a:r>
          </a:p>
          <a:p>
            <a:pPr>
              <a:buFontTx/>
              <a:buChar char="-"/>
            </a:pPr>
            <a:r>
              <a:rPr lang="en-US" sz="3600" b="0" dirty="0" smtClean="0"/>
              <a:t>Tackling Discrimination</a:t>
            </a:r>
            <a:endParaRPr lang="it-IT" sz="3600" b="0" dirty="0"/>
          </a:p>
        </p:txBody>
      </p:sp>
    </p:spTree>
    <p:extLst>
      <p:ext uri="{BB962C8B-B14F-4D97-AF65-F5344CB8AC3E}">
        <p14:creationId xmlns:p14="http://schemas.microsoft.com/office/powerpoint/2010/main" val="1806565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err="1" smtClean="0"/>
              <a:t>References</a:t>
            </a:r>
            <a:endParaRPr lang="it-IT" dirty="0"/>
          </a:p>
        </p:txBody>
      </p:sp>
      <p:sp>
        <p:nvSpPr>
          <p:cNvPr id="3" name="Segnaposto contenuto 2"/>
          <p:cNvSpPr>
            <a:spLocks noGrp="1"/>
          </p:cNvSpPr>
          <p:nvPr>
            <p:ph idx="1"/>
          </p:nvPr>
        </p:nvSpPr>
        <p:spPr/>
        <p:txBody>
          <a:bodyPr/>
          <a:lstStyle/>
          <a:p>
            <a:r>
              <a:rPr lang="it-IT" sz="2400" dirty="0" smtClean="0"/>
              <a:t>ERA </a:t>
            </a:r>
            <a:r>
              <a:rPr lang="en-US" sz="2400" dirty="0"/>
              <a:t>e-learning course on European Union (EU) anti-discrimination </a:t>
            </a:r>
            <a:r>
              <a:rPr lang="en-US" sz="2400" dirty="0" smtClean="0"/>
              <a:t>law</a:t>
            </a:r>
          </a:p>
          <a:p>
            <a:pPr marL="0" indent="0">
              <a:buNone/>
            </a:pPr>
            <a:r>
              <a:rPr lang="en-US" sz="2400" b="0" dirty="0"/>
              <a:t>	</a:t>
            </a:r>
            <a:r>
              <a:rPr lang="it-IT" sz="2400" b="0" dirty="0" smtClean="0"/>
              <a:t>https</a:t>
            </a:r>
            <a:r>
              <a:rPr lang="it-IT" sz="2400" b="0" dirty="0"/>
              <a:t>://www.era-comm.eu/anti-discri/e_learning/overview.html</a:t>
            </a:r>
            <a:endParaRPr lang="it-IT" sz="2400" b="0" dirty="0" smtClean="0"/>
          </a:p>
          <a:p>
            <a:r>
              <a:rPr lang="it-IT" sz="2400" dirty="0" err="1"/>
              <a:t>Handbook</a:t>
            </a:r>
            <a:r>
              <a:rPr lang="it-IT" sz="2400" dirty="0"/>
              <a:t> on </a:t>
            </a:r>
            <a:r>
              <a:rPr lang="it-IT" sz="2400" dirty="0" err="1"/>
              <a:t>European</a:t>
            </a:r>
            <a:r>
              <a:rPr lang="it-IT" sz="2400" dirty="0"/>
              <a:t> non-</a:t>
            </a:r>
            <a:r>
              <a:rPr lang="it-IT" sz="2400" dirty="0" err="1"/>
              <a:t>discrimination</a:t>
            </a:r>
            <a:r>
              <a:rPr lang="it-IT" sz="2400" dirty="0"/>
              <a:t> </a:t>
            </a:r>
            <a:r>
              <a:rPr lang="it-IT" sz="2400" dirty="0" smtClean="0"/>
              <a:t>law</a:t>
            </a:r>
          </a:p>
          <a:p>
            <a:pPr marL="0" indent="0">
              <a:buNone/>
            </a:pPr>
            <a:r>
              <a:rPr lang="it-IT" sz="2400" b="0" dirty="0"/>
              <a:t>	</a:t>
            </a:r>
            <a:r>
              <a:rPr lang="it-IT" sz="2400" b="0" dirty="0" smtClean="0">
                <a:hlinkClick r:id="rId2"/>
              </a:rPr>
              <a:t>http</a:t>
            </a:r>
            <a:r>
              <a:rPr lang="it-IT" sz="2400" b="0" dirty="0">
                <a:hlinkClick r:id="rId2"/>
              </a:rPr>
              <a:t>://</a:t>
            </a:r>
            <a:r>
              <a:rPr lang="it-IT" sz="2400" b="0" dirty="0" smtClean="0">
                <a:hlinkClick r:id="rId2"/>
              </a:rPr>
              <a:t>fra.europa.eu/sites/default/files/fra_uploads/1510-FRA-CASE-LAW-HANDBOOK_EN.pdf</a:t>
            </a:r>
            <a:endParaRPr lang="it-IT" sz="2400" b="0" dirty="0" smtClean="0"/>
          </a:p>
          <a:p>
            <a:r>
              <a:rPr lang="it-IT" sz="2400" dirty="0" smtClean="0"/>
              <a:t>Know </a:t>
            </a:r>
            <a:r>
              <a:rPr lang="it-IT" sz="2400" dirty="0" err="1" smtClean="0"/>
              <a:t>your</a:t>
            </a:r>
            <a:r>
              <a:rPr lang="it-IT" sz="2400" dirty="0" smtClean="0"/>
              <a:t> </a:t>
            </a:r>
            <a:r>
              <a:rPr lang="it-IT" sz="2400" dirty="0" err="1" smtClean="0"/>
              <a:t>rights</a:t>
            </a:r>
            <a:r>
              <a:rPr lang="it-IT" sz="2400" dirty="0" smtClean="0"/>
              <a:t>. </a:t>
            </a:r>
            <a:r>
              <a:rPr lang="it-IT" sz="2400" dirty="0" err="1" smtClean="0"/>
              <a:t>Protection</a:t>
            </a:r>
            <a:r>
              <a:rPr lang="it-IT" sz="2400" dirty="0" smtClean="0"/>
              <a:t> from </a:t>
            </a:r>
            <a:r>
              <a:rPr lang="it-IT" sz="2400" dirty="0" err="1" smtClean="0"/>
              <a:t>discrimination</a:t>
            </a:r>
            <a:endParaRPr lang="it-IT" sz="2400" dirty="0" smtClean="0"/>
          </a:p>
          <a:p>
            <a:pPr marL="0" indent="0">
              <a:buNone/>
            </a:pPr>
            <a:r>
              <a:rPr lang="it-IT" sz="2400" b="0" dirty="0" smtClean="0">
                <a:hlinkClick r:id="rId3"/>
              </a:rPr>
              <a:t>http</a:t>
            </a:r>
            <a:r>
              <a:rPr lang="it-IT" sz="2400" b="0" dirty="0">
                <a:hlinkClick r:id="rId3"/>
              </a:rPr>
              <a:t>://</a:t>
            </a:r>
            <a:r>
              <a:rPr lang="it-IT" sz="2400" b="0" dirty="0" smtClean="0">
                <a:hlinkClick r:id="rId3"/>
              </a:rPr>
              <a:t>ec.europa.eu/justice/discrimination/files/rights_against_discrimination_web_en.pdf</a:t>
            </a:r>
            <a:endParaRPr lang="it-IT" sz="2400" b="0" dirty="0" smtClean="0"/>
          </a:p>
          <a:p>
            <a:pPr marL="0" indent="0">
              <a:buNone/>
            </a:pPr>
            <a:endParaRPr lang="it-IT" sz="1600" b="0" dirty="0"/>
          </a:p>
        </p:txBody>
      </p:sp>
    </p:spTree>
    <p:extLst>
      <p:ext uri="{BB962C8B-B14F-4D97-AF65-F5344CB8AC3E}">
        <p14:creationId xmlns:p14="http://schemas.microsoft.com/office/powerpoint/2010/main" val="4200624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sz="2800" dirty="0"/>
              <a:t>Prohibition of discrimination on ground of nationality</a:t>
            </a:r>
            <a:endParaRPr lang="it-IT" sz="2800" dirty="0"/>
          </a:p>
        </p:txBody>
      </p:sp>
      <p:sp>
        <p:nvSpPr>
          <p:cNvPr id="3" name="Segnaposto contenuto 2"/>
          <p:cNvSpPr>
            <a:spLocks noGrp="1"/>
          </p:cNvSpPr>
          <p:nvPr>
            <p:ph idx="1"/>
          </p:nvPr>
        </p:nvSpPr>
        <p:spPr>
          <a:xfrm>
            <a:off x="309282" y="1385048"/>
            <a:ext cx="11470341" cy="4924425"/>
          </a:xfrm>
        </p:spPr>
        <p:txBody>
          <a:bodyPr/>
          <a:lstStyle/>
          <a:p>
            <a:pPr marL="0" indent="0">
              <a:buNone/>
            </a:pPr>
            <a:r>
              <a:rPr lang="en-US" sz="1600" b="0" dirty="0"/>
              <a:t>“Freedom of movement for workers shall be secured within the Union. Such freedom of movement shall entail the </a:t>
            </a:r>
            <a:r>
              <a:rPr lang="en-US" sz="1600" b="0" u="sng" dirty="0"/>
              <a:t>abolition of any discrimination based on nationality</a:t>
            </a:r>
            <a:r>
              <a:rPr lang="en-US" sz="1600" b="0" dirty="0"/>
              <a:t> between workers of the Member States as regards employment, remuneration and other conditions of work and employment” (art. 45 TFEU).</a:t>
            </a:r>
          </a:p>
          <a:p>
            <a:pPr marL="0" indent="0">
              <a:buNone/>
            </a:pPr>
            <a:endParaRPr lang="it-IT" sz="1600" dirty="0" smtClean="0"/>
          </a:p>
          <a:p>
            <a:pPr marL="0" indent="0">
              <a:buNone/>
            </a:pPr>
            <a:r>
              <a:rPr lang="it-IT" sz="1600" dirty="0" smtClean="0"/>
              <a:t>Reg. 492/2011</a:t>
            </a:r>
          </a:p>
          <a:p>
            <a:pPr marL="0" indent="0">
              <a:buNone/>
            </a:pPr>
            <a:r>
              <a:rPr lang="it-IT" sz="1600" b="0" dirty="0" smtClean="0"/>
              <a:t>«</a:t>
            </a:r>
            <a:r>
              <a:rPr lang="en-US" sz="1600" b="0" dirty="0" smtClean="0"/>
              <a:t>(6) The </a:t>
            </a:r>
            <a:r>
              <a:rPr lang="en-US" sz="1600" b="0" dirty="0"/>
              <a:t>right of freedom of </a:t>
            </a:r>
            <a:r>
              <a:rPr lang="en-US" sz="1600" b="0" dirty="0" smtClean="0"/>
              <a:t>movement […] </a:t>
            </a:r>
            <a:r>
              <a:rPr lang="en-US" sz="1600" b="0" dirty="0"/>
              <a:t>requires that </a:t>
            </a:r>
            <a:r>
              <a:rPr lang="en-US" sz="1600" b="0" u="sng" dirty="0"/>
              <a:t>equality of treatment </a:t>
            </a:r>
            <a:r>
              <a:rPr lang="en-US" sz="1600" b="0" dirty="0"/>
              <a:t>be ensured in fact and in law in respect of all matters relating to the actual pursuit of activities as employed persons and to eligibility for housing, and also </a:t>
            </a:r>
            <a:r>
              <a:rPr lang="en-US" sz="1600" b="0" u="sng" dirty="0"/>
              <a:t>that obstacles to the mobility of workers be eliminated, in particular as regards the conditions for the integration of the worker’s family into the host </a:t>
            </a:r>
            <a:r>
              <a:rPr lang="en-US" sz="1600" b="0" u="sng" dirty="0" smtClean="0"/>
              <a:t>country</a:t>
            </a:r>
            <a:r>
              <a:rPr lang="en-US" sz="1600" b="0" dirty="0" smtClean="0"/>
              <a:t>” (whereas).</a:t>
            </a:r>
          </a:p>
          <a:p>
            <a:pPr marL="0" indent="0">
              <a:buNone/>
            </a:pPr>
            <a:r>
              <a:rPr lang="en-US" sz="1600" b="0" dirty="0" smtClean="0"/>
              <a:t>Art. 7</a:t>
            </a:r>
          </a:p>
          <a:p>
            <a:pPr marL="0" indent="0">
              <a:buNone/>
            </a:pPr>
            <a:r>
              <a:rPr lang="en-US" sz="1600" b="0" dirty="0" smtClean="0"/>
              <a:t>“</a:t>
            </a:r>
            <a:r>
              <a:rPr lang="en-US" sz="1600" b="0" dirty="0"/>
              <a:t>A worker who is a national of a Member State </a:t>
            </a:r>
            <a:r>
              <a:rPr lang="en-US" sz="1600" b="0" u="sng" dirty="0"/>
              <a:t>may not, in the territory of another Member State, be treated differently from national workers by reason of his nationality in respect of any conditions of employment and work</a:t>
            </a:r>
            <a:r>
              <a:rPr lang="en-US" sz="1600" b="0" dirty="0"/>
              <a:t>, in particular as regards remuneration, dismissal, and, should he become unemployed, reinstatement or </a:t>
            </a:r>
            <a:r>
              <a:rPr lang="en-US" sz="1600" b="0" dirty="0" smtClean="0"/>
              <a:t>re-employment.</a:t>
            </a:r>
          </a:p>
          <a:p>
            <a:pPr marL="0" indent="0">
              <a:buNone/>
            </a:pPr>
            <a:r>
              <a:rPr lang="en-US" sz="1600" b="0" dirty="0" smtClean="0"/>
              <a:t>He </a:t>
            </a:r>
            <a:r>
              <a:rPr lang="en-US" sz="1600" b="0" dirty="0"/>
              <a:t>shall enjoy the same social and tax advantages as national workers</a:t>
            </a:r>
            <a:r>
              <a:rPr lang="en-US" sz="1600" b="0" dirty="0" smtClean="0"/>
              <a:t>. […]</a:t>
            </a:r>
            <a:endParaRPr lang="en-US" sz="1600" b="0" dirty="0"/>
          </a:p>
          <a:p>
            <a:pPr marL="0" indent="0">
              <a:buNone/>
            </a:pPr>
            <a:r>
              <a:rPr lang="en-US" sz="1600" b="0" u="sng" dirty="0" smtClean="0"/>
              <a:t>Any </a:t>
            </a:r>
            <a:r>
              <a:rPr lang="en-US" sz="1600" b="0" u="sng" dirty="0"/>
              <a:t>clause of a collective or individual agreement or of any other collective regulation concerning eligibility for employment, remuneration and other conditions of work or dismissal shall be null and void </a:t>
            </a:r>
            <a:r>
              <a:rPr lang="en-US" sz="1600" b="0" dirty="0"/>
              <a:t>in so far as it lays down or </a:t>
            </a:r>
            <a:r>
              <a:rPr lang="en-US" sz="1600" b="0" dirty="0" err="1"/>
              <a:t>authorises</a:t>
            </a:r>
            <a:r>
              <a:rPr lang="en-US" sz="1600" b="0" dirty="0"/>
              <a:t> discriminatory conditions in respect of workers who are nationals of the other Member </a:t>
            </a:r>
            <a:r>
              <a:rPr lang="en-US" sz="1600" b="0" dirty="0" smtClean="0"/>
              <a:t>States”.</a:t>
            </a:r>
            <a:endParaRPr lang="en-US" sz="1600" b="0" dirty="0"/>
          </a:p>
          <a:p>
            <a:pPr marL="0" indent="0">
              <a:buNone/>
            </a:pPr>
            <a:endParaRPr lang="it-IT" dirty="0" smtClean="0"/>
          </a:p>
          <a:p>
            <a:endParaRPr lang="it-IT" dirty="0"/>
          </a:p>
          <a:p>
            <a:pPr marL="0" indent="0">
              <a:buNone/>
            </a:pPr>
            <a:endParaRPr lang="it-IT" dirty="0" smtClean="0"/>
          </a:p>
        </p:txBody>
      </p:sp>
    </p:spTree>
    <p:extLst>
      <p:ext uri="{BB962C8B-B14F-4D97-AF65-F5344CB8AC3E}">
        <p14:creationId xmlns:p14="http://schemas.microsoft.com/office/powerpoint/2010/main" val="3590350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sz="2800" dirty="0"/>
              <a:t>Prohibition of discrimination on ground of nationality</a:t>
            </a:r>
            <a:endParaRPr lang="it-IT" sz="2800" dirty="0"/>
          </a:p>
        </p:txBody>
      </p:sp>
      <p:sp>
        <p:nvSpPr>
          <p:cNvPr id="3" name="Segnaposto contenuto 2"/>
          <p:cNvSpPr>
            <a:spLocks noGrp="1"/>
          </p:cNvSpPr>
          <p:nvPr>
            <p:ph idx="1"/>
          </p:nvPr>
        </p:nvSpPr>
        <p:spPr/>
        <p:txBody>
          <a:bodyPr/>
          <a:lstStyle/>
          <a:p>
            <a:pPr marL="0" indent="0">
              <a:buNone/>
            </a:pPr>
            <a:r>
              <a:rPr lang="en-US" sz="1600" b="0" dirty="0" smtClean="0"/>
              <a:t>Art. 18 TFUE</a:t>
            </a:r>
          </a:p>
          <a:p>
            <a:pPr marL="0" indent="0">
              <a:buNone/>
            </a:pPr>
            <a:r>
              <a:rPr lang="en-US" sz="1600" b="0" dirty="0" smtClean="0"/>
              <a:t>“</a:t>
            </a:r>
            <a:r>
              <a:rPr lang="en-US" sz="1600" b="0" dirty="0"/>
              <a:t>Within the scope of application of the Treaties, and without prejudice to any special provisions contained therein, </a:t>
            </a:r>
            <a:r>
              <a:rPr lang="en-US" sz="1600" b="0" u="sng" dirty="0"/>
              <a:t>any discrimination on grounds of nationality shall be prohibited</a:t>
            </a:r>
            <a:r>
              <a:rPr lang="en-US" sz="1600" b="0" dirty="0"/>
              <a:t>.</a:t>
            </a:r>
          </a:p>
          <a:p>
            <a:pPr marL="0" indent="0">
              <a:buNone/>
            </a:pPr>
            <a:r>
              <a:rPr lang="en-US" sz="1600" b="0" dirty="0"/>
              <a:t>The European Parliament and the Council, acting in accordance with the ordinary legislative procedure, may adopt rules designed to prohibit such </a:t>
            </a:r>
            <a:r>
              <a:rPr lang="en-US" sz="1600" b="0" dirty="0" smtClean="0"/>
              <a:t>discrimination”.</a:t>
            </a:r>
            <a:endParaRPr lang="en-US" sz="1600" b="0" dirty="0"/>
          </a:p>
          <a:p>
            <a:pPr marL="0" indent="0">
              <a:buNone/>
            </a:pPr>
            <a:endParaRPr lang="en-US" sz="1600" b="0" dirty="0" smtClean="0"/>
          </a:p>
          <a:p>
            <a:pPr marL="0" indent="0">
              <a:buNone/>
            </a:pPr>
            <a:r>
              <a:rPr lang="en-US" sz="1600" b="0" dirty="0" smtClean="0"/>
              <a:t>Art. 21 CFREU</a:t>
            </a:r>
          </a:p>
          <a:p>
            <a:pPr marL="0" indent="0">
              <a:buNone/>
            </a:pPr>
            <a:r>
              <a:rPr lang="en-US" sz="1600" b="0" dirty="0" smtClean="0"/>
              <a:t>“</a:t>
            </a:r>
            <a:r>
              <a:rPr lang="en-US" sz="1600" b="0" dirty="0"/>
              <a:t>Within the scope of application of the Treaty establishing the European Community and of the Treaty on European Union, and without prejudice to the special provisions of those Treaties, </a:t>
            </a:r>
            <a:r>
              <a:rPr lang="en-US" sz="1600" b="0" u="sng" dirty="0"/>
              <a:t>any discrimination on grounds of nationality shall be </a:t>
            </a:r>
            <a:r>
              <a:rPr lang="en-US" sz="1600" b="0" u="sng" dirty="0" smtClean="0"/>
              <a:t>prohibited</a:t>
            </a:r>
            <a:r>
              <a:rPr lang="en-US" sz="1600" b="0" dirty="0" smtClean="0"/>
              <a:t>”.</a:t>
            </a:r>
          </a:p>
          <a:p>
            <a:pPr marL="0" indent="0">
              <a:buNone/>
            </a:pPr>
            <a:endParaRPr lang="en-US" sz="1600" b="0" dirty="0"/>
          </a:p>
          <a:p>
            <a:pPr marL="0" indent="0">
              <a:buNone/>
            </a:pPr>
            <a:r>
              <a:rPr lang="en-US" sz="1600" b="0" dirty="0" smtClean="0"/>
              <a:t>“</a:t>
            </a:r>
            <a:r>
              <a:rPr lang="en-US" sz="1600" b="0" u="sng" dirty="0"/>
              <a:t>C</a:t>
            </a:r>
            <a:r>
              <a:rPr lang="en-US" sz="1600" b="0" u="sng" dirty="0" smtClean="0"/>
              <a:t>itizens </a:t>
            </a:r>
            <a:r>
              <a:rPr lang="en-US" sz="1600" b="0" u="sng" dirty="0"/>
              <a:t>of the Union lawfully resident in the territory of a host Member State can rely on Article 6 </a:t>
            </a:r>
            <a:r>
              <a:rPr lang="en-US" sz="1600" b="0" u="sng" dirty="0" smtClean="0"/>
              <a:t>[18] of </a:t>
            </a:r>
            <a:r>
              <a:rPr lang="en-US" sz="1600" b="0" u="sng" dirty="0"/>
              <a:t>the Treaty in all situations which fall within the scope </a:t>
            </a:r>
            <a:r>
              <a:rPr lang="en-US" sz="1600" b="0" i="1" u="sng" dirty="0" err="1"/>
              <a:t>ratione</a:t>
            </a:r>
            <a:r>
              <a:rPr lang="en-US" sz="1600" b="0" i="1" u="sng" dirty="0"/>
              <a:t> </a:t>
            </a:r>
            <a:r>
              <a:rPr lang="en-US" sz="1600" b="0" i="1" u="sng" dirty="0" err="1"/>
              <a:t>materiae</a:t>
            </a:r>
            <a:r>
              <a:rPr lang="en-US" sz="1600" b="0" u="sng" dirty="0"/>
              <a:t> of Community law</a:t>
            </a:r>
            <a:r>
              <a:rPr lang="en-US" sz="1600" b="0" dirty="0"/>
              <a:t>. </a:t>
            </a:r>
            <a:r>
              <a:rPr lang="en-US" sz="1600" b="0" u="sng" dirty="0"/>
              <a:t>Citizenship of the Union is destined to be the fundamental status of nationals of the Member States, enabling those who find themselves in the same situation to enjoy the same treatment in law irrespective of their nationality</a:t>
            </a:r>
            <a:r>
              <a:rPr lang="en-US" sz="1600" b="0" dirty="0"/>
              <a:t>, subject to such exceptions as are expressly provided </a:t>
            </a:r>
            <a:r>
              <a:rPr lang="en-US" sz="1600" b="0" dirty="0" smtClean="0"/>
              <a:t>for” (CGUE, </a:t>
            </a:r>
            <a:r>
              <a:rPr lang="en-US" sz="1600" b="0" i="1" dirty="0" smtClean="0"/>
              <a:t>Collins</a:t>
            </a:r>
            <a:r>
              <a:rPr lang="en-US" sz="1600" b="0" dirty="0" smtClean="0"/>
              <a:t>)</a:t>
            </a:r>
            <a:endParaRPr lang="it-IT" sz="1600" b="0" dirty="0"/>
          </a:p>
        </p:txBody>
      </p:sp>
    </p:spTree>
    <p:extLst>
      <p:ext uri="{BB962C8B-B14F-4D97-AF65-F5344CB8AC3E}">
        <p14:creationId xmlns:p14="http://schemas.microsoft.com/office/powerpoint/2010/main" val="2673094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sz="2800" dirty="0"/>
              <a:t>Prohibition of discrimination on ground of nationality</a:t>
            </a:r>
            <a:endParaRPr lang="it-IT" sz="2800" dirty="0"/>
          </a:p>
        </p:txBody>
      </p:sp>
      <p:sp>
        <p:nvSpPr>
          <p:cNvPr id="3" name="Segnaposto contenuto 2"/>
          <p:cNvSpPr>
            <a:spLocks noGrp="1"/>
          </p:cNvSpPr>
          <p:nvPr>
            <p:ph idx="1"/>
          </p:nvPr>
        </p:nvSpPr>
        <p:spPr/>
        <p:txBody>
          <a:bodyPr/>
          <a:lstStyle/>
          <a:p>
            <a:pPr marL="0" indent="0">
              <a:buNone/>
            </a:pPr>
            <a:r>
              <a:rPr lang="it-IT" sz="1600" dirty="0" err="1"/>
              <a:t>Prohibition</a:t>
            </a:r>
            <a:r>
              <a:rPr lang="it-IT" sz="1600" dirty="0"/>
              <a:t> of </a:t>
            </a:r>
            <a:r>
              <a:rPr lang="it-IT" sz="1600" dirty="0" err="1"/>
              <a:t>direct</a:t>
            </a:r>
            <a:r>
              <a:rPr lang="it-IT" sz="1600" dirty="0"/>
              <a:t> </a:t>
            </a:r>
            <a:r>
              <a:rPr lang="it-IT" sz="1600" dirty="0" err="1"/>
              <a:t>discrimination</a:t>
            </a:r>
            <a:r>
              <a:rPr lang="it-IT" sz="1600" dirty="0" smtClean="0"/>
              <a:t>: </a:t>
            </a:r>
            <a:r>
              <a:rPr lang="en-US" sz="1600" b="0" dirty="0"/>
              <a:t>discrimination by reason of nationality </a:t>
            </a:r>
            <a:endParaRPr lang="it-IT" sz="1600" b="0" dirty="0"/>
          </a:p>
          <a:p>
            <a:pPr marL="0" indent="0">
              <a:buNone/>
            </a:pPr>
            <a:r>
              <a:rPr lang="it-IT" sz="1600" dirty="0" err="1"/>
              <a:t>Prohibition</a:t>
            </a:r>
            <a:r>
              <a:rPr lang="it-IT" sz="1600" dirty="0"/>
              <a:t> of </a:t>
            </a:r>
            <a:r>
              <a:rPr lang="it-IT" sz="1600" dirty="0" err="1"/>
              <a:t>indirect</a:t>
            </a:r>
            <a:r>
              <a:rPr lang="it-IT" sz="1600" dirty="0"/>
              <a:t> </a:t>
            </a:r>
            <a:r>
              <a:rPr lang="it-IT" sz="1600" dirty="0" err="1"/>
              <a:t>discrimination</a:t>
            </a:r>
            <a:r>
              <a:rPr lang="it-IT" sz="1600" dirty="0" smtClean="0"/>
              <a:t>: </a:t>
            </a:r>
            <a:r>
              <a:rPr lang="it-IT" sz="1600" b="0" dirty="0" smtClean="0"/>
              <a:t>«</a:t>
            </a:r>
            <a:r>
              <a:rPr lang="en-US" sz="1600" b="0" dirty="0"/>
              <a:t>conditions imposed by national law must be regarded as indirectly discriminatory where, </a:t>
            </a:r>
            <a:r>
              <a:rPr lang="en-US" sz="1600" b="0" u="sng" dirty="0"/>
              <a:t>although applicable irrespective of nationality, they affect essentially migrant workers</a:t>
            </a:r>
            <a:r>
              <a:rPr lang="en-US" sz="1600" b="0" dirty="0"/>
              <a:t>. </a:t>
            </a:r>
            <a:endParaRPr lang="en-US" sz="1600" b="0" dirty="0" smtClean="0"/>
          </a:p>
          <a:p>
            <a:pPr marL="0" indent="0">
              <a:buNone/>
            </a:pPr>
            <a:r>
              <a:rPr lang="en-US" sz="1600" b="0" dirty="0" smtClean="0"/>
              <a:t>It </a:t>
            </a:r>
            <a:r>
              <a:rPr lang="en-US" sz="1600" b="0" dirty="0"/>
              <a:t>is otherwise only </a:t>
            </a:r>
            <a:r>
              <a:rPr lang="en-US" sz="1600" b="0" u="sng" dirty="0"/>
              <a:t>if those provisions are justified by objective considerations independent of the nationality of the workers concerned, and if they are proportionate to the legitimate aim pursued by the national </a:t>
            </a:r>
            <a:r>
              <a:rPr lang="en-US" sz="1600" b="0" u="sng" dirty="0" smtClean="0"/>
              <a:t>law</a:t>
            </a:r>
            <a:r>
              <a:rPr lang="en-US" sz="1600" b="0" dirty="0" smtClean="0"/>
              <a:t>. […]</a:t>
            </a:r>
          </a:p>
          <a:p>
            <a:pPr marL="0" indent="0">
              <a:buNone/>
            </a:pPr>
            <a:r>
              <a:rPr lang="en-US" sz="1600" b="0" dirty="0" smtClean="0"/>
              <a:t>unless </a:t>
            </a:r>
            <a:r>
              <a:rPr lang="en-US" sz="1600" b="0" dirty="0"/>
              <a:t>objectively justified and proportionate to its aim, a provision of national law must be regarded as indirectly discriminatory if it is intrinsically </a:t>
            </a:r>
            <a:r>
              <a:rPr lang="en-US" sz="1600" b="0" dirty="0" smtClean="0"/>
              <a:t>able </a:t>
            </a:r>
            <a:r>
              <a:rPr lang="en-US" sz="1600" b="0" dirty="0"/>
              <a:t>to affect migrant workers more than national workers and if there is a consequent risk that it will place the former at a particular </a:t>
            </a:r>
            <a:r>
              <a:rPr lang="en-US" sz="1600" b="0" dirty="0" smtClean="0"/>
              <a:t>disadvantage” (CGUE, </a:t>
            </a:r>
            <a:r>
              <a:rPr lang="en-US" sz="1600" b="0" i="1" dirty="0" err="1" smtClean="0"/>
              <a:t>O’Flynn</a:t>
            </a:r>
            <a:r>
              <a:rPr lang="en-US" sz="1600" b="0" dirty="0" smtClean="0"/>
              <a:t>)</a:t>
            </a:r>
            <a:endParaRPr lang="it-IT" sz="1600" b="0" dirty="0" smtClean="0"/>
          </a:p>
          <a:p>
            <a:pPr marL="0" indent="0">
              <a:buNone/>
            </a:pPr>
            <a:r>
              <a:rPr lang="it-IT" sz="1600" dirty="0" err="1" smtClean="0"/>
              <a:t>Prohibition</a:t>
            </a:r>
            <a:r>
              <a:rPr lang="it-IT" sz="1600" dirty="0" smtClean="0"/>
              <a:t> </a:t>
            </a:r>
            <a:r>
              <a:rPr lang="it-IT" sz="1600" dirty="0"/>
              <a:t>of </a:t>
            </a:r>
            <a:r>
              <a:rPr lang="it-IT" sz="1600" dirty="0" err="1"/>
              <a:t>obstacle</a:t>
            </a:r>
            <a:r>
              <a:rPr lang="it-IT" sz="1600" dirty="0"/>
              <a:t> to </a:t>
            </a:r>
            <a:r>
              <a:rPr lang="it-IT" sz="1600" dirty="0" err="1"/>
              <a:t>freedom</a:t>
            </a:r>
            <a:r>
              <a:rPr lang="it-IT" sz="1600" dirty="0"/>
              <a:t> of </a:t>
            </a:r>
            <a:r>
              <a:rPr lang="it-IT" sz="1600" dirty="0" err="1"/>
              <a:t>movement</a:t>
            </a:r>
            <a:r>
              <a:rPr lang="it-IT" sz="1600" dirty="0"/>
              <a:t>: </a:t>
            </a:r>
            <a:r>
              <a:rPr lang="it-IT" sz="1600" b="0" dirty="0"/>
              <a:t>«</a:t>
            </a:r>
            <a:r>
              <a:rPr lang="en-US" sz="1600" b="0" dirty="0"/>
              <a:t>the provisions of the Treaty relating to freedom of movement for persons </a:t>
            </a:r>
            <a:r>
              <a:rPr lang="en-US" sz="1600" b="0" dirty="0" smtClean="0"/>
              <a:t>[…] </a:t>
            </a:r>
            <a:r>
              <a:rPr lang="en-US" sz="1600" b="0" u="sng" dirty="0" smtClean="0"/>
              <a:t>preclude </a:t>
            </a:r>
            <a:r>
              <a:rPr lang="en-US" sz="1600" b="0" u="sng" dirty="0"/>
              <a:t>measures which might place Community citizens at a disadvantage when they wish to pursue an economic activity in the territory of another Member State</a:t>
            </a:r>
            <a:r>
              <a:rPr lang="en-US" sz="1600" b="0" dirty="0"/>
              <a:t>”. These measures can be justified only if </a:t>
            </a:r>
            <a:r>
              <a:rPr lang="en-US" sz="1600" b="0" u="sng" dirty="0"/>
              <a:t>they pursue a legitimate aim compatible with the Treaty, are justified by pressing reasons of public interest and their application ensures achievement of the aim in question and does not go beyond what is necessary for that purpose </a:t>
            </a:r>
            <a:r>
              <a:rPr lang="en-US" sz="1600" b="0" dirty="0"/>
              <a:t>(CGUE, </a:t>
            </a:r>
            <a:r>
              <a:rPr lang="en-US" sz="1600" b="0" i="1" dirty="0" err="1"/>
              <a:t>Bosmann</a:t>
            </a:r>
            <a:r>
              <a:rPr lang="en-US" sz="1600" b="0" dirty="0"/>
              <a:t>).</a:t>
            </a:r>
            <a:endParaRPr lang="it-IT" sz="1600" b="0" dirty="0"/>
          </a:p>
          <a:p>
            <a:pPr marL="0" indent="0">
              <a:buNone/>
            </a:pPr>
            <a:endParaRPr lang="it-IT" dirty="0"/>
          </a:p>
        </p:txBody>
      </p:sp>
    </p:spTree>
    <p:extLst>
      <p:ext uri="{BB962C8B-B14F-4D97-AF65-F5344CB8AC3E}">
        <p14:creationId xmlns:p14="http://schemas.microsoft.com/office/powerpoint/2010/main" val="3782485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sz="2800" dirty="0"/>
              <a:t>Prohibition of discrimination on ground of nationality</a:t>
            </a:r>
            <a:endParaRPr lang="it-IT" sz="2800" dirty="0"/>
          </a:p>
        </p:txBody>
      </p:sp>
      <p:sp>
        <p:nvSpPr>
          <p:cNvPr id="3" name="Segnaposto contenuto 2"/>
          <p:cNvSpPr>
            <a:spLocks noGrp="1"/>
          </p:cNvSpPr>
          <p:nvPr>
            <p:ph idx="1"/>
          </p:nvPr>
        </p:nvSpPr>
        <p:spPr>
          <a:xfrm>
            <a:off x="349624" y="1600201"/>
            <a:ext cx="11456894" cy="4924425"/>
          </a:xfrm>
        </p:spPr>
        <p:txBody>
          <a:bodyPr/>
          <a:lstStyle/>
          <a:p>
            <a:pPr marL="0" indent="0">
              <a:buNone/>
            </a:pPr>
            <a:r>
              <a:rPr lang="en-US" sz="1800" dirty="0"/>
              <a:t>DIRECTIVE 2014/54/EU </a:t>
            </a:r>
            <a:r>
              <a:rPr lang="en-US" sz="1800" dirty="0" smtClean="0"/>
              <a:t>on </a:t>
            </a:r>
            <a:r>
              <a:rPr lang="en-US" sz="1800" dirty="0"/>
              <a:t>measures facilitating the exercise of rights conferred on workers in the context of freedom of </a:t>
            </a:r>
            <a:r>
              <a:rPr lang="en-US" sz="1800" dirty="0" smtClean="0"/>
              <a:t>movement </a:t>
            </a:r>
            <a:r>
              <a:rPr lang="en-US" sz="1800" dirty="0"/>
              <a:t>for workers </a:t>
            </a:r>
            <a:endParaRPr lang="en-US" sz="1800" dirty="0" smtClean="0"/>
          </a:p>
          <a:p>
            <a:pPr marL="0" indent="0">
              <a:buNone/>
            </a:pPr>
            <a:r>
              <a:rPr lang="en-US" sz="1800" b="0" dirty="0" smtClean="0"/>
              <a:t>Art. 3</a:t>
            </a:r>
          </a:p>
          <a:p>
            <a:pPr marL="0" indent="0">
              <a:buNone/>
            </a:pPr>
            <a:r>
              <a:rPr lang="en-US" sz="1800" b="0" dirty="0"/>
              <a:t>Member States shall ensure that </a:t>
            </a:r>
            <a:r>
              <a:rPr lang="en-US" sz="1800" b="0" u="sng" dirty="0" smtClean="0"/>
              <a:t>judicial procedures </a:t>
            </a:r>
            <a:r>
              <a:rPr lang="en-US" sz="1800" b="0" u="sng" dirty="0"/>
              <a:t>are available to all Union workers and members of their family who consider that they have suffered or are suffering from unjustified restrictions and obstacles to their right to free movement or who consider themselves wronged by a failure to apply the principle of equal treatment to </a:t>
            </a:r>
            <a:r>
              <a:rPr lang="en-US" sz="1800" b="0" u="sng" dirty="0" smtClean="0"/>
              <a:t>them</a:t>
            </a:r>
            <a:r>
              <a:rPr lang="en-US" sz="1800" b="0" dirty="0" smtClean="0"/>
              <a:t>. </a:t>
            </a:r>
          </a:p>
          <a:p>
            <a:pPr marL="0" indent="0">
              <a:buNone/>
            </a:pPr>
            <a:r>
              <a:rPr lang="en-US" sz="1800" b="0" dirty="0" smtClean="0"/>
              <a:t>Member </a:t>
            </a:r>
            <a:r>
              <a:rPr lang="en-US" sz="1800" b="0" dirty="0"/>
              <a:t>States shall ensure that associations, </a:t>
            </a:r>
            <a:r>
              <a:rPr lang="en-US" sz="1800" b="0" dirty="0" err="1"/>
              <a:t>organisations</a:t>
            </a:r>
            <a:r>
              <a:rPr lang="en-US" sz="1800" b="0" dirty="0"/>
              <a:t>, including the social partners, or other legal entities, which </a:t>
            </a:r>
            <a:r>
              <a:rPr lang="en-US" sz="1800" b="0" dirty="0" smtClean="0"/>
              <a:t>have </a:t>
            </a:r>
            <a:r>
              <a:rPr lang="en-US" sz="1800" b="0" dirty="0"/>
              <a:t>a legitimate interest in ensuring that </a:t>
            </a:r>
            <a:r>
              <a:rPr lang="en-US" sz="1800" b="0" dirty="0" smtClean="0"/>
              <a:t>the </a:t>
            </a:r>
            <a:r>
              <a:rPr lang="en-US" sz="1800" b="0" dirty="0"/>
              <a:t>Directive is complied with, </a:t>
            </a:r>
            <a:r>
              <a:rPr lang="en-US" sz="1800" b="0" u="sng" dirty="0"/>
              <a:t>may engage, either on behalf of or in support of, Union workers and members of their family, with their approval</a:t>
            </a:r>
            <a:r>
              <a:rPr lang="en-US" sz="1800" b="0" dirty="0"/>
              <a:t>, in any judicial and/or administrative procedure provided for the enforcement of the rights referred to in Article </a:t>
            </a:r>
            <a:r>
              <a:rPr lang="en-US" sz="1800" b="0" dirty="0" smtClean="0"/>
              <a:t>1.</a:t>
            </a:r>
          </a:p>
          <a:p>
            <a:pPr marL="0" indent="0">
              <a:buNone/>
            </a:pPr>
            <a:r>
              <a:rPr lang="en-US" sz="1800" b="0" dirty="0" smtClean="0"/>
              <a:t>Art. 4</a:t>
            </a:r>
          </a:p>
          <a:p>
            <a:pPr marL="0" indent="0">
              <a:buNone/>
            </a:pPr>
            <a:r>
              <a:rPr lang="en-US" sz="1800" b="0" dirty="0"/>
              <a:t>Each Member State shall designate one or more </a:t>
            </a:r>
            <a:r>
              <a:rPr lang="en-US" sz="1800" b="0" u="sng" dirty="0" smtClean="0"/>
              <a:t>bodies for </a:t>
            </a:r>
            <a:r>
              <a:rPr lang="en-US" sz="1800" b="0" u="sng" dirty="0"/>
              <a:t>the promotion, analysis, monitoring and support of equal treatment of Union workers and members of their family without discrimination on grounds of nationality, unjustified restrictions or obstacles to their right to free movement</a:t>
            </a:r>
            <a:r>
              <a:rPr lang="en-US" sz="1800" b="0" dirty="0"/>
              <a:t> and shall make the necessary arrangements for the proper functioning of such bodies.</a:t>
            </a:r>
            <a:endParaRPr lang="it-IT" sz="1800" b="0" dirty="0"/>
          </a:p>
        </p:txBody>
      </p:sp>
    </p:spTree>
    <p:extLst>
      <p:ext uri="{BB962C8B-B14F-4D97-AF65-F5344CB8AC3E}">
        <p14:creationId xmlns:p14="http://schemas.microsoft.com/office/powerpoint/2010/main" val="215525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Gender </a:t>
            </a:r>
            <a:r>
              <a:rPr lang="it-IT" sz="2800" dirty="0" err="1" smtClean="0"/>
              <a:t>Equality</a:t>
            </a:r>
            <a:endParaRPr lang="it-IT" sz="2800" dirty="0"/>
          </a:p>
        </p:txBody>
      </p:sp>
      <p:sp>
        <p:nvSpPr>
          <p:cNvPr id="3" name="Segnaposto contenuto 2"/>
          <p:cNvSpPr>
            <a:spLocks noGrp="1"/>
          </p:cNvSpPr>
          <p:nvPr>
            <p:ph idx="1"/>
          </p:nvPr>
        </p:nvSpPr>
        <p:spPr>
          <a:xfrm>
            <a:off x="228600" y="1258888"/>
            <a:ext cx="11806518" cy="4924425"/>
          </a:xfrm>
        </p:spPr>
        <p:txBody>
          <a:bodyPr/>
          <a:lstStyle/>
          <a:p>
            <a:pPr marL="0" indent="0">
              <a:buNone/>
            </a:pPr>
            <a:r>
              <a:rPr lang="en-US" sz="1800" b="0" dirty="0" smtClean="0"/>
              <a:t>The </a:t>
            </a:r>
            <a:r>
              <a:rPr lang="en-US" sz="1800" dirty="0" smtClean="0"/>
              <a:t>Treaty of Rome </a:t>
            </a:r>
            <a:r>
              <a:rPr lang="en-US" sz="1800" b="0" dirty="0" smtClean="0"/>
              <a:t>of 1957 required </a:t>
            </a:r>
            <a:r>
              <a:rPr lang="en-US" sz="1800" b="0" u="sng" dirty="0" smtClean="0"/>
              <a:t>equal pay between men and women</a:t>
            </a:r>
            <a:r>
              <a:rPr lang="en-US" sz="1800" b="0" dirty="0" smtClean="0"/>
              <a:t>, and provided the competence to develop the first Equality Directives (Art. 119): the Equal Pay Directive of 1975 (Directive 75/117) and the Equal Treatment Directive of 1976 (Directive 76/207), which prohibited discrimination on grounds of gender in access to employment, vocational training and promotion, and working conditions.</a:t>
            </a:r>
          </a:p>
          <a:p>
            <a:pPr marL="0" indent="0">
              <a:buNone/>
            </a:pPr>
            <a:endParaRPr lang="it-IT" sz="1800" b="0" dirty="0" smtClean="0"/>
          </a:p>
          <a:p>
            <a:pPr marL="0" indent="0">
              <a:buNone/>
            </a:pPr>
            <a:r>
              <a:rPr lang="it-IT" sz="1800" b="0" dirty="0" smtClean="0"/>
              <a:t>Art. 157 TFEU</a:t>
            </a:r>
          </a:p>
          <a:p>
            <a:pPr marL="0" indent="0">
              <a:buNone/>
            </a:pPr>
            <a:r>
              <a:rPr lang="it-IT" sz="1800" dirty="0" smtClean="0"/>
              <a:t>«</a:t>
            </a:r>
            <a:r>
              <a:rPr lang="en-US" sz="1800" b="0" dirty="0"/>
              <a:t>Each Member State shall ensure that the principle of equal pay for male and female workers for equal work or work of equal value is applied</a:t>
            </a:r>
            <a:r>
              <a:rPr lang="en-US" sz="1800" b="0" dirty="0" smtClean="0"/>
              <a:t>. […]</a:t>
            </a:r>
            <a:endParaRPr lang="en-US" sz="1800" b="0" dirty="0"/>
          </a:p>
          <a:p>
            <a:pPr marL="0" indent="0">
              <a:buNone/>
            </a:pPr>
            <a:r>
              <a:rPr lang="en-US" sz="1800" b="0" dirty="0" smtClean="0"/>
              <a:t>The </a:t>
            </a:r>
            <a:r>
              <a:rPr lang="en-US" sz="1800" b="0" dirty="0"/>
              <a:t>European Parliament and the Council, acting in accordance with the ordinary legislative procedure, and after consulting the Economic and Social Committee, </a:t>
            </a:r>
            <a:r>
              <a:rPr lang="en-US" sz="1800" b="0" u="sng" dirty="0"/>
              <a:t>shall adopt measures to ensure the application of the principle of equal opportunities and equal treatment of men and women in matters of employment and occupation</a:t>
            </a:r>
            <a:r>
              <a:rPr lang="en-US" sz="1800" b="0" dirty="0"/>
              <a:t>, including the principle of equal pay for equal work or work of equal value.</a:t>
            </a:r>
          </a:p>
          <a:p>
            <a:pPr marL="0" indent="0">
              <a:buNone/>
            </a:pPr>
            <a:r>
              <a:rPr lang="en-US" sz="1800" b="0" dirty="0" smtClean="0"/>
              <a:t>With </a:t>
            </a:r>
            <a:r>
              <a:rPr lang="en-US" sz="1800" b="0" dirty="0"/>
              <a:t>a view to ensuring full equality in practice between men and women in working life, the principle of equal treatment shall not prevent any Member State from maintaining or adopting </a:t>
            </a:r>
            <a:r>
              <a:rPr lang="en-US" sz="1800" b="0" u="sng" dirty="0"/>
              <a:t>measures providing for specific advantages in order to make it easier for the underrepresented sex to pursue a vocational activity or to prevent or compensate for disadvantages in professional </a:t>
            </a:r>
            <a:r>
              <a:rPr lang="en-US" sz="1800" b="0" u="sng" dirty="0" smtClean="0"/>
              <a:t>careers</a:t>
            </a:r>
            <a:r>
              <a:rPr lang="en-US" sz="1800" b="0" dirty="0" smtClean="0"/>
              <a:t>”.</a:t>
            </a:r>
            <a:endParaRPr lang="en-US" sz="1800" b="0" dirty="0"/>
          </a:p>
          <a:p>
            <a:pPr marL="0" indent="0">
              <a:buNone/>
            </a:pPr>
            <a:endParaRPr lang="it-IT" dirty="0" smtClean="0"/>
          </a:p>
          <a:p>
            <a:pPr marL="0" indent="0">
              <a:buNone/>
            </a:pPr>
            <a:endParaRPr lang="it-IT" dirty="0" smtClean="0"/>
          </a:p>
        </p:txBody>
      </p:sp>
    </p:spTree>
    <p:extLst>
      <p:ext uri="{BB962C8B-B14F-4D97-AF65-F5344CB8AC3E}">
        <p14:creationId xmlns:p14="http://schemas.microsoft.com/office/powerpoint/2010/main" val="1204889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a:solidFill>
                  <a:srgbClr val="FFFFFF"/>
                </a:solidFill>
              </a:rPr>
              <a:t>Gender </a:t>
            </a:r>
            <a:r>
              <a:rPr lang="it-IT" sz="2800" dirty="0" err="1">
                <a:solidFill>
                  <a:srgbClr val="FFFFFF"/>
                </a:solidFill>
              </a:rPr>
              <a:t>Equality</a:t>
            </a:r>
            <a:endParaRPr lang="it-IT" dirty="0"/>
          </a:p>
        </p:txBody>
      </p:sp>
      <p:sp>
        <p:nvSpPr>
          <p:cNvPr id="3" name="Segnaposto contenuto 2"/>
          <p:cNvSpPr>
            <a:spLocks noGrp="1"/>
          </p:cNvSpPr>
          <p:nvPr>
            <p:ph idx="1"/>
          </p:nvPr>
        </p:nvSpPr>
        <p:spPr/>
        <p:txBody>
          <a:bodyPr/>
          <a:lstStyle/>
          <a:p>
            <a:pPr marL="0" indent="0">
              <a:buNone/>
            </a:pPr>
            <a:r>
              <a:rPr lang="it-IT" sz="2400" b="0" dirty="0" smtClean="0"/>
              <a:t>Art. 8 TFEU</a:t>
            </a:r>
          </a:p>
          <a:p>
            <a:pPr marL="0" indent="0">
              <a:buNone/>
            </a:pPr>
            <a:r>
              <a:rPr lang="it-IT" sz="2400" b="0" dirty="0" smtClean="0"/>
              <a:t>«</a:t>
            </a:r>
            <a:r>
              <a:rPr lang="en-US" sz="2400" b="0" dirty="0"/>
              <a:t>In all its activities, the Union shall aim to eliminate inequalities, and to promote equality, between men and </a:t>
            </a:r>
            <a:r>
              <a:rPr lang="en-US" sz="2400" b="0" dirty="0" smtClean="0"/>
              <a:t>women”.</a:t>
            </a:r>
            <a:endParaRPr lang="it-IT" sz="2400" b="0" dirty="0" smtClean="0"/>
          </a:p>
          <a:p>
            <a:pPr marL="0" indent="0">
              <a:buNone/>
            </a:pPr>
            <a:endParaRPr lang="it-IT" sz="2400" b="0" dirty="0"/>
          </a:p>
          <a:p>
            <a:pPr marL="0" indent="0">
              <a:buNone/>
            </a:pPr>
            <a:r>
              <a:rPr lang="it-IT" sz="2400" b="0" dirty="0" smtClean="0"/>
              <a:t>Art. 23 CFREU</a:t>
            </a:r>
          </a:p>
          <a:p>
            <a:pPr marL="0" indent="0">
              <a:buNone/>
            </a:pPr>
            <a:r>
              <a:rPr lang="it-IT" sz="2400" b="0" dirty="0" smtClean="0"/>
              <a:t>«</a:t>
            </a:r>
            <a:r>
              <a:rPr lang="en-US" sz="2400" b="0" dirty="0"/>
              <a:t>Equality between men and women must be ensured in all areas, including employment, work and pay. The principle of equality shall not prevent the maintenance or adoption of measures providing for specific advantages in </a:t>
            </a:r>
            <a:r>
              <a:rPr lang="en-US" sz="2400" b="0" dirty="0" err="1"/>
              <a:t>favour</a:t>
            </a:r>
            <a:r>
              <a:rPr lang="en-US" sz="2400" b="0" dirty="0"/>
              <a:t> of the under-represented </a:t>
            </a:r>
            <a:r>
              <a:rPr lang="en-US" sz="2400" b="0" dirty="0" smtClean="0"/>
              <a:t>sex”.</a:t>
            </a:r>
          </a:p>
        </p:txBody>
      </p:sp>
    </p:spTree>
    <p:extLst>
      <p:ext uri="{BB962C8B-B14F-4D97-AF65-F5344CB8AC3E}">
        <p14:creationId xmlns:p14="http://schemas.microsoft.com/office/powerpoint/2010/main" val="1435796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a:solidFill>
                  <a:srgbClr val="FFFFFF"/>
                </a:solidFill>
              </a:rPr>
              <a:t>Gender </a:t>
            </a:r>
            <a:r>
              <a:rPr lang="it-IT" sz="2800" dirty="0" err="1">
                <a:solidFill>
                  <a:srgbClr val="FFFFFF"/>
                </a:solidFill>
              </a:rPr>
              <a:t>Equality</a:t>
            </a:r>
            <a:endParaRPr lang="it-IT" dirty="0"/>
          </a:p>
        </p:txBody>
      </p:sp>
      <p:sp>
        <p:nvSpPr>
          <p:cNvPr id="3" name="Segnaposto contenuto 2"/>
          <p:cNvSpPr>
            <a:spLocks noGrp="1"/>
          </p:cNvSpPr>
          <p:nvPr>
            <p:ph idx="1"/>
          </p:nvPr>
        </p:nvSpPr>
        <p:spPr>
          <a:xfrm>
            <a:off x="255493" y="1258889"/>
            <a:ext cx="11766177" cy="5265738"/>
          </a:xfrm>
        </p:spPr>
        <p:txBody>
          <a:bodyPr/>
          <a:lstStyle/>
          <a:p>
            <a:pPr marL="0" indent="0">
              <a:buNone/>
            </a:pPr>
            <a:r>
              <a:rPr lang="en-US" sz="1400" dirty="0"/>
              <a:t>Council Directive </a:t>
            </a:r>
            <a:r>
              <a:rPr lang="en-US" sz="1400" dirty="0">
                <a:hlinkClick r:id="rId2"/>
              </a:rPr>
              <a:t>79/7/EEC</a:t>
            </a:r>
            <a:r>
              <a:rPr lang="en-US" sz="1400" dirty="0"/>
              <a:t> of 19 December 1978 on the progressive implementation of the principle of equal treatment for men and women in matters of social security</a:t>
            </a:r>
            <a:r>
              <a:rPr lang="en-US" sz="1400" dirty="0" smtClean="0"/>
              <a:t>.</a:t>
            </a:r>
          </a:p>
          <a:p>
            <a:pPr marL="0" indent="0">
              <a:buNone/>
            </a:pPr>
            <a:r>
              <a:rPr lang="en-US" sz="1400" b="0" dirty="0" smtClean="0"/>
              <a:t>The Principle </a:t>
            </a:r>
            <a:r>
              <a:rPr lang="en-US" sz="1400" b="0" dirty="0"/>
              <a:t>of equal </a:t>
            </a:r>
            <a:r>
              <a:rPr lang="en-US" sz="1400" b="0" dirty="0" smtClean="0"/>
              <a:t>treatment </a:t>
            </a:r>
            <a:r>
              <a:rPr lang="en-US" sz="1400" b="0" dirty="0"/>
              <a:t>protects European citizens against discrimination on grounds of </a:t>
            </a:r>
            <a:r>
              <a:rPr lang="en-US" sz="1400" b="0" dirty="0" smtClean="0"/>
              <a:t>sex </a:t>
            </a:r>
            <a:r>
              <a:rPr lang="en-US" sz="1400" b="0" dirty="0"/>
              <a:t>as regards:</a:t>
            </a:r>
          </a:p>
          <a:p>
            <a:r>
              <a:rPr lang="en-US" sz="1400" b="0" dirty="0"/>
              <a:t>the scope of the schemes and the conditions of access thereto;</a:t>
            </a:r>
          </a:p>
          <a:p>
            <a:r>
              <a:rPr lang="en-US" sz="1400" b="0" dirty="0"/>
              <a:t>the obligation to contribute and the calculation of contributions;</a:t>
            </a:r>
          </a:p>
          <a:p>
            <a:r>
              <a:rPr lang="en-US" sz="1400" b="0" dirty="0"/>
              <a:t>the calculation of benefits and the conditions governing the duration and retention of entitlement to </a:t>
            </a:r>
            <a:r>
              <a:rPr lang="en-US" sz="1400" b="0" dirty="0" smtClean="0"/>
              <a:t>benefit.</a:t>
            </a:r>
          </a:p>
          <a:p>
            <a:pPr marL="0" indent="0">
              <a:buNone/>
            </a:pPr>
            <a:endParaRPr lang="en-US" sz="1400" b="0" dirty="0"/>
          </a:p>
          <a:p>
            <a:pPr marL="0" indent="0">
              <a:buNone/>
            </a:pPr>
            <a:r>
              <a:rPr lang="en-US" sz="1400" dirty="0"/>
              <a:t>Directive </a:t>
            </a:r>
            <a:r>
              <a:rPr lang="en-US" sz="1400" dirty="0">
                <a:hlinkClick r:id="rId3"/>
              </a:rPr>
              <a:t>2006/54/EC</a:t>
            </a:r>
            <a:r>
              <a:rPr lang="en-US" sz="1400" dirty="0"/>
              <a:t> of </a:t>
            </a:r>
            <a:r>
              <a:rPr lang="en-US" sz="1400" dirty="0" smtClean="0"/>
              <a:t>5 </a:t>
            </a:r>
            <a:r>
              <a:rPr lang="en-US" sz="1400" dirty="0"/>
              <a:t>July 2006 on the implementation of the principle of equal opportunities and equal treatment of men and women in matters of employment and occupation</a:t>
            </a:r>
            <a:r>
              <a:rPr lang="en-US" sz="1400" b="0" dirty="0"/>
              <a:t> </a:t>
            </a:r>
            <a:r>
              <a:rPr lang="en-US" sz="1400" b="0" dirty="0" smtClean="0"/>
              <a:t>(RECAST)</a:t>
            </a:r>
          </a:p>
          <a:p>
            <a:pPr marL="0" indent="0">
              <a:buNone/>
            </a:pPr>
            <a:r>
              <a:rPr lang="en-US" sz="1400" b="0" dirty="0" smtClean="0"/>
              <a:t>This </a:t>
            </a:r>
            <a:r>
              <a:rPr lang="en-US" sz="1400" b="0" dirty="0"/>
              <a:t>Directive prohibits </a:t>
            </a:r>
            <a:r>
              <a:rPr lang="en-US" sz="1400" b="0" dirty="0" smtClean="0"/>
              <a:t>direct </a:t>
            </a:r>
            <a:r>
              <a:rPr lang="en-US" sz="1400" b="0" dirty="0"/>
              <a:t>or indirect </a:t>
            </a:r>
            <a:r>
              <a:rPr lang="en-US" sz="1400" b="0" dirty="0" smtClean="0"/>
              <a:t>discrimination </a:t>
            </a:r>
            <a:r>
              <a:rPr lang="en-US" sz="1400" b="0" dirty="0"/>
              <a:t>between men and women concerning the conditions of:</a:t>
            </a:r>
          </a:p>
          <a:p>
            <a:r>
              <a:rPr lang="en-US" sz="1400" b="0" dirty="0"/>
              <a:t>recruitment, access to employment and self-employment;</a:t>
            </a:r>
          </a:p>
          <a:p>
            <a:r>
              <a:rPr lang="en-US" sz="1400" b="0" dirty="0"/>
              <a:t>dismissals;</a:t>
            </a:r>
          </a:p>
          <a:p>
            <a:r>
              <a:rPr lang="en-US" sz="1400" b="0" dirty="0"/>
              <a:t>vocational training and promotion;</a:t>
            </a:r>
          </a:p>
          <a:p>
            <a:r>
              <a:rPr lang="en-US" sz="1400" b="0" dirty="0"/>
              <a:t>membership of workers’ or employers’ </a:t>
            </a:r>
            <a:r>
              <a:rPr lang="en-US" sz="1400" b="0" dirty="0" err="1"/>
              <a:t>organisations</a:t>
            </a:r>
            <a:r>
              <a:rPr lang="en-US" sz="1400" b="0" dirty="0"/>
              <a:t>.</a:t>
            </a:r>
          </a:p>
          <a:p>
            <a:pPr marL="0" indent="0">
              <a:buNone/>
            </a:pPr>
            <a:r>
              <a:rPr lang="it-IT" sz="1400" b="0" dirty="0" err="1" smtClean="0"/>
              <a:t>Moreover</a:t>
            </a:r>
            <a:r>
              <a:rPr lang="it-IT" sz="1400" b="0" dirty="0" smtClean="0"/>
              <a:t>, the Directive </a:t>
            </a:r>
            <a:r>
              <a:rPr lang="it-IT" sz="1400" b="0" dirty="0" err="1" smtClean="0"/>
              <a:t>affirms</a:t>
            </a:r>
            <a:r>
              <a:rPr lang="it-IT" sz="1400" b="0" dirty="0" smtClean="0"/>
              <a:t> </a:t>
            </a:r>
            <a:r>
              <a:rPr lang="it-IT" sz="1400" b="0" dirty="0" err="1" smtClean="0"/>
              <a:t>that</a:t>
            </a:r>
            <a:r>
              <a:rPr lang="it-IT" sz="1400" b="0" dirty="0" smtClean="0"/>
              <a:t>:</a:t>
            </a:r>
          </a:p>
          <a:p>
            <a:r>
              <a:rPr lang="en-US" sz="1400" b="0" dirty="0" smtClean="0"/>
              <a:t>Women </a:t>
            </a:r>
            <a:r>
              <a:rPr lang="en-US" sz="1400" b="0" dirty="0"/>
              <a:t>and men are treated equally under </a:t>
            </a:r>
            <a:r>
              <a:rPr lang="en-US" sz="1400" b="0" dirty="0">
                <a:hlinkClick r:id="rId4"/>
              </a:rPr>
              <a:t>occupational social security </a:t>
            </a:r>
            <a:r>
              <a:rPr lang="en-US" sz="1400" b="0" dirty="0" smtClean="0">
                <a:hlinkClick r:id="rId4"/>
              </a:rPr>
              <a:t>schemes</a:t>
            </a:r>
            <a:endParaRPr lang="en-US" sz="1400" b="0" dirty="0" smtClean="0"/>
          </a:p>
          <a:p>
            <a:r>
              <a:rPr lang="en-US" sz="1400" b="0" dirty="0"/>
              <a:t>At the end of maternal, paternal or adoption leave, employees have the right </a:t>
            </a:r>
            <a:r>
              <a:rPr lang="en-US" sz="1400" b="0" dirty="0" smtClean="0"/>
              <a:t>to a) return </a:t>
            </a:r>
            <a:r>
              <a:rPr lang="en-US" sz="1400" b="0" dirty="0"/>
              <a:t>to their jobs or to equivalent posts on conditions which are no less </a:t>
            </a:r>
            <a:r>
              <a:rPr lang="en-US" sz="1400" b="0" dirty="0" err="1"/>
              <a:t>favourable</a:t>
            </a:r>
            <a:r>
              <a:rPr lang="en-US" sz="1400" b="0" dirty="0"/>
              <a:t> to </a:t>
            </a:r>
            <a:r>
              <a:rPr lang="en-US" sz="1400" b="0" dirty="0" smtClean="0"/>
              <a:t>them; b) benefit </a:t>
            </a:r>
            <a:r>
              <a:rPr lang="en-US" sz="1400" b="0" dirty="0"/>
              <a:t>from any improvement in working conditions to which they would have been entitled during their absence.</a:t>
            </a:r>
          </a:p>
          <a:p>
            <a:pPr marL="0" indent="0">
              <a:buNone/>
            </a:pPr>
            <a:r>
              <a:rPr lang="it-IT" sz="1400" b="0" dirty="0" err="1"/>
              <a:t>Defence</a:t>
            </a:r>
            <a:r>
              <a:rPr lang="it-IT" sz="1400" b="0" dirty="0"/>
              <a:t> of </a:t>
            </a:r>
            <a:r>
              <a:rPr lang="it-IT" sz="1400" b="0" dirty="0" err="1" smtClean="0"/>
              <a:t>rights</a:t>
            </a:r>
            <a:endParaRPr lang="it-IT" sz="1400" b="0" dirty="0" smtClean="0"/>
          </a:p>
          <a:p>
            <a:pPr marL="0" indent="0">
              <a:buNone/>
            </a:pPr>
            <a:r>
              <a:rPr lang="it-IT" sz="1400" b="0" dirty="0" err="1"/>
              <a:t>Promoting</a:t>
            </a:r>
            <a:r>
              <a:rPr lang="it-IT" sz="1400" b="0" dirty="0"/>
              <a:t> </a:t>
            </a:r>
            <a:r>
              <a:rPr lang="it-IT" sz="1400" b="0" dirty="0" err="1"/>
              <a:t>equal</a:t>
            </a:r>
            <a:r>
              <a:rPr lang="it-IT" sz="1400" b="0" dirty="0"/>
              <a:t> treatment</a:t>
            </a:r>
            <a:endParaRPr lang="it-IT" sz="1400" b="0" dirty="0" smtClean="0"/>
          </a:p>
        </p:txBody>
      </p:sp>
    </p:spTree>
    <p:extLst>
      <p:ext uri="{BB962C8B-B14F-4D97-AF65-F5344CB8AC3E}">
        <p14:creationId xmlns:p14="http://schemas.microsoft.com/office/powerpoint/2010/main" val="4181069693"/>
      </p:ext>
    </p:extLst>
  </p:cSld>
  <p:clrMapOvr>
    <a:masterClrMapping/>
  </p:clrMapOvr>
</p:sld>
</file>

<file path=ppt/theme/theme1.xml><?xml version="1.0" encoding="utf-8"?>
<a:theme xmlns:a="http://schemas.openxmlformats.org/drawingml/2006/main" name="1_template1-PUB">
  <a:themeElements>
    <a:clrScheme name="template1-PU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1-PUB">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template1-PU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1-PU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1-PU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1-PU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1-PU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1-PU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1-PU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1-PU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1-PU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1-PU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1-PU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1-PU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746</TotalTime>
  <Words>2456</Words>
  <Application>Microsoft Office PowerPoint</Application>
  <PresentationFormat>Widescreen</PresentationFormat>
  <Paragraphs>157</Paragraphs>
  <Slides>20</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20</vt:i4>
      </vt:variant>
    </vt:vector>
  </HeadingPairs>
  <TitlesOfParts>
    <vt:vector size="23" baseType="lpstr">
      <vt:lpstr>Arial</vt:lpstr>
      <vt:lpstr>Verdana</vt:lpstr>
      <vt:lpstr>1_template1-PUB</vt:lpstr>
      <vt:lpstr>Jean Monnet Chair of EU Labour Law Academic Year 2017-2018 Silvia Borelli: silvia.borelli@unife.it  http://www.unife.it/giurisprudenza/giurisprudenza/studiare/european-labour-law  Please, check the web site for any materials distributed during the course!  Lesson 6</vt:lpstr>
      <vt:lpstr>EU Antidiscrimination Law</vt:lpstr>
      <vt:lpstr>Prohibition of discrimination on ground of nationality</vt:lpstr>
      <vt:lpstr>Prohibition of discrimination on ground of nationality</vt:lpstr>
      <vt:lpstr>Prohibition of discrimination on ground of nationality</vt:lpstr>
      <vt:lpstr>Prohibition of discrimination on ground of nationality</vt:lpstr>
      <vt:lpstr>Gender Equality</vt:lpstr>
      <vt:lpstr>Gender Equality</vt:lpstr>
      <vt:lpstr>Gender Equality</vt:lpstr>
      <vt:lpstr>Gender Equality</vt:lpstr>
      <vt:lpstr>Gender Equality</vt:lpstr>
      <vt:lpstr>Tackling Discrimination</vt:lpstr>
      <vt:lpstr>Tackling Discrimination</vt:lpstr>
      <vt:lpstr>Tackling Discrimination</vt:lpstr>
      <vt:lpstr>Tackling Discrimination</vt:lpstr>
      <vt:lpstr>Tackling Discrimination</vt:lpstr>
      <vt:lpstr>Tackling Discrimination</vt:lpstr>
      <vt:lpstr>Tackling Discrimination</vt:lpstr>
      <vt:lpstr>Tackling Discrimination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Chair of EU Labour Law Academic Year 2014-2015 Silvia Borelli: silvia.borelli@unife.it  http://www.unife.it/giurisprudenza/giurisprudenza/studiare/european-labour-law  Please, check the web site for any materials distributed during the course!  Lesson 3</dc:title>
  <dc:creator>Silvia</dc:creator>
  <cp:lastModifiedBy>SilviaBorelli</cp:lastModifiedBy>
  <cp:revision>100</cp:revision>
  <dcterms:created xsi:type="dcterms:W3CDTF">2014-10-08T17:38:19Z</dcterms:created>
  <dcterms:modified xsi:type="dcterms:W3CDTF">2018-03-07T13:56:50Z</dcterms:modified>
</cp:coreProperties>
</file>