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58" r:id="rId5"/>
    <p:sldId id="262" r:id="rId6"/>
    <p:sldId id="261" r:id="rId7"/>
    <p:sldId id="265" r:id="rId8"/>
    <p:sldId id="264" r:id="rId9"/>
    <p:sldId id="266" r:id="rId10"/>
    <p:sldId id="26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3" name="Date Placeholder 2"/>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it-IT" smtClean="0"/>
              <a:t>Fare clic per modificare lo stile del titolo</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it-IT" smtClean="0"/>
              <a:t>Fare clic per modificare lo stile del titolo</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smtClean="0"/>
              <a:t>Fare clic per modificare stili del testo dello schema</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it-IT" smtClean="0"/>
              <a:t>Fare clic per modificare lo stile del titolo</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smtClean="0"/>
              <a:t>Fare clic per modificare stili del testo dello schema</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ncho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nchor="ct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it-IT" smtClean="0"/>
              <a:t>Fare clic per modificare lo stile del titolo</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it-IT" smtClean="0"/>
              <a:t>Fare clic per modificare lo stile del titolo</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3/7/2018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3/7/2018</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www.coe.int/t/dghl/monitoring/socialcharter/Presentation/Overview_en.as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coe.int/t/dghl/monitoring/socialcharter/Presentation/ActivityReportIndex_en.asp" TargetMode="External"/><Relationship Id="rId2" Type="http://schemas.openxmlformats.org/officeDocument/2006/relationships/hyperlink" Target="http://www.coe.int/t/dghl/monitoring/socialcharter/ECSR/ECSRdefault_en.asp" TargetMode="Externa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www.coe.int/t/dghl/monitoring/socialcharter/OrganisationsEntitled/OrgEntitled_en.as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p:txBody>
          <a:bodyPr>
            <a:normAutofit/>
          </a:bodyPr>
          <a:lstStyle/>
          <a:p>
            <a:r>
              <a:rPr lang="it-IT" sz="4000" b="1" dirty="0" err="1" smtClean="0"/>
              <a:t>European</a:t>
            </a:r>
            <a:r>
              <a:rPr lang="it-IT" sz="4000" b="1" dirty="0" smtClean="0"/>
              <a:t> </a:t>
            </a:r>
            <a:r>
              <a:rPr lang="it-IT" sz="4000" b="1" dirty="0" err="1" smtClean="0"/>
              <a:t>Committe</a:t>
            </a:r>
            <a:r>
              <a:rPr lang="it-IT" sz="4000" b="1" dirty="0" smtClean="0"/>
              <a:t> for Social </a:t>
            </a:r>
            <a:r>
              <a:rPr lang="it-IT" sz="4000" b="1" dirty="0" err="1" smtClean="0"/>
              <a:t>Rights</a:t>
            </a:r>
            <a:endParaRPr lang="it-IT" sz="4000" b="1"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2796" y="735355"/>
            <a:ext cx="3550391" cy="2922245"/>
          </a:xfrm>
          <a:prstGeom prst="rect">
            <a:avLst/>
          </a:prstGeom>
        </p:spPr>
      </p:pic>
    </p:spTree>
    <p:extLst>
      <p:ext uri="{BB962C8B-B14F-4D97-AF65-F5344CB8AC3E}">
        <p14:creationId xmlns:p14="http://schemas.microsoft.com/office/powerpoint/2010/main" val="27649495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84212" y="685800"/>
            <a:ext cx="8534400" cy="4961965"/>
          </a:xfrm>
        </p:spPr>
        <p:txBody>
          <a:bodyPr>
            <a:normAutofit/>
          </a:bodyPr>
          <a:lstStyle/>
          <a:p>
            <a:pPr marL="0" indent="0">
              <a:buNone/>
            </a:pPr>
            <a:r>
              <a:rPr lang="fr-FR" sz="2800" dirty="0"/>
              <a:t>In </a:t>
            </a:r>
            <a:r>
              <a:rPr lang="fr-FR" sz="2800" i="1" dirty="0"/>
              <a:t>Confédération générale du travail (CGT) v. </a:t>
            </a:r>
            <a:r>
              <a:rPr lang="fr-FR" sz="2800" i="1" dirty="0" smtClean="0"/>
              <a:t>France</a:t>
            </a:r>
            <a:r>
              <a:rPr lang="fr-FR" sz="2800" dirty="0"/>
              <a:t> </a:t>
            </a:r>
            <a:r>
              <a:rPr lang="fr-FR" sz="2800" dirty="0" smtClean="0"/>
              <a:t>(2009) </a:t>
            </a:r>
            <a:r>
              <a:rPr lang="fr-FR" sz="2800" dirty="0"/>
              <a:t>the </a:t>
            </a:r>
            <a:r>
              <a:rPr lang="fr-FR" sz="2800" dirty="0" err="1"/>
              <a:t>European</a:t>
            </a:r>
            <a:r>
              <a:rPr lang="fr-FR" sz="2800" dirty="0"/>
              <a:t> </a:t>
            </a:r>
            <a:r>
              <a:rPr lang="fr-FR" sz="2800" dirty="0" err="1"/>
              <a:t>Committee</a:t>
            </a:r>
            <a:r>
              <a:rPr lang="fr-FR" sz="2800" dirty="0"/>
              <a:t> on </a:t>
            </a:r>
            <a:r>
              <a:rPr lang="fr-FR" sz="2800" dirty="0" smtClean="0"/>
              <a:t>Social </a:t>
            </a:r>
            <a:r>
              <a:rPr lang="en-US" sz="2800" dirty="0" smtClean="0"/>
              <a:t>Rights </a:t>
            </a:r>
            <a:r>
              <a:rPr lang="en-US" sz="2800" u="sng" dirty="0" smtClean="0"/>
              <a:t>refused </a:t>
            </a:r>
            <a:r>
              <a:rPr lang="en-US" sz="2800" u="sng" dirty="0"/>
              <a:t>to establish </a:t>
            </a:r>
            <a:r>
              <a:rPr lang="en-US" sz="2800" u="sng" dirty="0" smtClean="0"/>
              <a:t>a </a:t>
            </a:r>
            <a:r>
              <a:rPr lang="en-US" sz="2800" u="sng" dirty="0"/>
              <a:t>presumption as regards compliance </a:t>
            </a:r>
            <a:r>
              <a:rPr lang="en-US" sz="2800" u="sng" dirty="0" smtClean="0"/>
              <a:t>of EU Law with the European </a:t>
            </a:r>
            <a:r>
              <a:rPr lang="en-US" sz="2800" u="sng" dirty="0"/>
              <a:t>Social </a:t>
            </a:r>
            <a:r>
              <a:rPr lang="en-US" sz="2800" u="sng" dirty="0" smtClean="0"/>
              <a:t>Charter</a:t>
            </a:r>
            <a:r>
              <a:rPr lang="en-US" sz="2800" dirty="0" smtClean="0"/>
              <a:t>: “neither </a:t>
            </a:r>
            <a:r>
              <a:rPr lang="en-US" sz="2800" dirty="0"/>
              <a:t>the situation of social rights in </a:t>
            </a:r>
            <a:r>
              <a:rPr lang="en-US" sz="2800" dirty="0" smtClean="0"/>
              <a:t>the European </a:t>
            </a:r>
            <a:r>
              <a:rPr lang="en-US" sz="2800" dirty="0"/>
              <a:t>Union legal order nor the process of elaboration of secondary legislation </a:t>
            </a:r>
            <a:r>
              <a:rPr lang="en-US" sz="2800" dirty="0" smtClean="0"/>
              <a:t>would justify </a:t>
            </a:r>
            <a:r>
              <a:rPr lang="en-US" sz="2800" dirty="0"/>
              <a:t>a similar presumption – even rebuttable – of conformity of legal texts of </a:t>
            </a:r>
            <a:r>
              <a:rPr lang="en-US" sz="2800" dirty="0" smtClean="0"/>
              <a:t>the European </a:t>
            </a:r>
            <a:r>
              <a:rPr lang="en-US" sz="2800" dirty="0"/>
              <a:t>Union with the European Social </a:t>
            </a:r>
            <a:r>
              <a:rPr lang="en-US" sz="2800" dirty="0" smtClean="0"/>
              <a:t>Charter”.</a:t>
            </a:r>
            <a:endParaRPr lang="it-IT" sz="2800" dirty="0"/>
          </a:p>
        </p:txBody>
      </p:sp>
      <p:pic>
        <p:nvPicPr>
          <p:cNvPr id="4" name="Immagine 3"/>
          <p:cNvPicPr>
            <a:picLocks noChangeAspect="1"/>
          </p:cNvPicPr>
          <p:nvPr/>
        </p:nvPicPr>
        <p:blipFill>
          <a:blip r:embed="rId2"/>
          <a:stretch>
            <a:fillRect/>
          </a:stretch>
        </p:blipFill>
        <p:spPr>
          <a:xfrm>
            <a:off x="9719082" y="238206"/>
            <a:ext cx="2139881" cy="1755800"/>
          </a:xfrm>
          <a:prstGeom prst="rect">
            <a:avLst/>
          </a:prstGeom>
        </p:spPr>
      </p:pic>
      <p:sp>
        <p:nvSpPr>
          <p:cNvPr id="5" name="Titolo 1"/>
          <p:cNvSpPr txBox="1">
            <a:spLocks/>
          </p:cNvSpPr>
          <p:nvPr/>
        </p:nvSpPr>
        <p:spPr>
          <a:xfrm>
            <a:off x="1640541" y="5647765"/>
            <a:ext cx="10218422" cy="830728"/>
          </a:xfrm>
          <a:prstGeom prst="rect">
            <a:avLst/>
          </a:prstGeom>
          <a:effectLst/>
        </p:spPr>
        <p:txBody>
          <a:bodyPr vert="horz" lIns="91440" tIns="45720" rIns="91440" bIns="45720" rtlCol="0" anchor="ctr">
            <a:no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it-IT" sz="4400" b="1" smtClean="0"/>
              <a:t>European Social Charter and EU</a:t>
            </a:r>
            <a:endParaRPr lang="it-IT" sz="4400" b="1" dirty="0"/>
          </a:p>
        </p:txBody>
      </p:sp>
    </p:spTree>
    <p:extLst>
      <p:ext uri="{BB962C8B-B14F-4D97-AF65-F5344CB8AC3E}">
        <p14:creationId xmlns:p14="http://schemas.microsoft.com/office/powerpoint/2010/main" val="3468603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84212" y="215154"/>
            <a:ext cx="8534400" cy="5779246"/>
          </a:xfrm>
        </p:spPr>
        <p:txBody>
          <a:bodyPr anchor="t"/>
          <a:lstStyle/>
          <a:p>
            <a:r>
              <a:rPr lang="it-IT" cap="none" dirty="0" smtClean="0"/>
              <a:t>The </a:t>
            </a:r>
            <a:r>
              <a:rPr lang="it-IT" b="1" cap="none" dirty="0" err="1" smtClean="0"/>
              <a:t>Council</a:t>
            </a:r>
            <a:r>
              <a:rPr lang="it-IT" b="1" cap="none" dirty="0" smtClean="0"/>
              <a:t> of Europe </a:t>
            </a:r>
            <a:r>
              <a:rPr lang="it-IT" cap="none" dirty="0" err="1" smtClean="0"/>
              <a:t>was</a:t>
            </a:r>
            <a:r>
              <a:rPr lang="it-IT" cap="none" dirty="0" smtClean="0"/>
              <a:t> </a:t>
            </a:r>
            <a:r>
              <a:rPr lang="it-IT" cap="none" dirty="0" err="1" smtClean="0"/>
              <a:t>established</a:t>
            </a:r>
            <a:r>
              <a:rPr lang="it-IT" cap="none" dirty="0" smtClean="0"/>
              <a:t> in 1949 by 10 </a:t>
            </a:r>
            <a:r>
              <a:rPr lang="it-IT" cap="none" dirty="0" err="1" smtClean="0"/>
              <a:t>Countries</a:t>
            </a:r>
            <a:r>
              <a:rPr lang="it-IT" cap="none" dirty="0" smtClean="0"/>
              <a:t>. </a:t>
            </a:r>
            <a:r>
              <a:rPr lang="it-IT" cap="none" dirty="0" err="1" smtClean="0"/>
              <a:t>It</a:t>
            </a:r>
            <a:r>
              <a:rPr lang="it-IT" cap="none" dirty="0" smtClean="0"/>
              <a:t> </a:t>
            </a:r>
            <a:r>
              <a:rPr lang="it-IT" cap="none" dirty="0" err="1" smtClean="0"/>
              <a:t>has</a:t>
            </a:r>
            <a:r>
              <a:rPr lang="it-IT" cap="none" dirty="0" smtClean="0"/>
              <a:t> </a:t>
            </a:r>
            <a:r>
              <a:rPr lang="it-IT" cap="none" dirty="0" err="1" smtClean="0"/>
              <a:t>now</a:t>
            </a:r>
            <a:r>
              <a:rPr lang="it-IT" cap="none" dirty="0" smtClean="0"/>
              <a:t> 47 </a:t>
            </a:r>
            <a:r>
              <a:rPr lang="it-IT" cap="none" dirty="0" err="1" smtClean="0"/>
              <a:t>member</a:t>
            </a:r>
            <a:r>
              <a:rPr lang="it-IT" cap="none" dirty="0" smtClean="0"/>
              <a:t> </a:t>
            </a:r>
            <a:r>
              <a:rPr lang="it-IT" cap="none" dirty="0" err="1" smtClean="0"/>
              <a:t>States</a:t>
            </a:r>
            <a:r>
              <a:rPr lang="it-IT" cap="none" dirty="0" smtClean="0"/>
              <a:t>.</a:t>
            </a:r>
            <a:br>
              <a:rPr lang="it-IT" cap="none" dirty="0" smtClean="0"/>
            </a:br>
            <a:r>
              <a:rPr lang="it-IT" cap="none" dirty="0"/>
              <a:t/>
            </a:r>
            <a:br>
              <a:rPr lang="it-IT" cap="none" dirty="0"/>
            </a:br>
            <a:r>
              <a:rPr lang="it-IT" cap="none" dirty="0" smtClean="0"/>
              <a:t>The </a:t>
            </a:r>
            <a:r>
              <a:rPr lang="it-IT" b="1" cap="none" dirty="0" err="1" smtClean="0"/>
              <a:t>European</a:t>
            </a:r>
            <a:r>
              <a:rPr lang="it-IT" b="1" cap="none" dirty="0" smtClean="0"/>
              <a:t> Convention on Human </a:t>
            </a:r>
            <a:r>
              <a:rPr lang="it-IT" b="1" cap="none" dirty="0" err="1" smtClean="0"/>
              <a:t>Rights</a:t>
            </a:r>
            <a:r>
              <a:rPr lang="it-IT" b="1" cap="none" dirty="0" smtClean="0"/>
              <a:t> </a:t>
            </a:r>
            <a:r>
              <a:rPr lang="it-IT" cap="none" dirty="0" err="1" smtClean="0"/>
              <a:t>was</a:t>
            </a:r>
            <a:r>
              <a:rPr lang="it-IT" cap="none" dirty="0" smtClean="0"/>
              <a:t> </a:t>
            </a:r>
            <a:r>
              <a:rPr lang="it-IT" cap="none" dirty="0" err="1" smtClean="0"/>
              <a:t>signed</a:t>
            </a:r>
            <a:r>
              <a:rPr lang="it-IT" cap="none" dirty="0" smtClean="0"/>
              <a:t> in 1950 and </a:t>
            </a:r>
            <a:r>
              <a:rPr lang="it-IT" cap="none" dirty="0" err="1" smtClean="0"/>
              <a:t>entered</a:t>
            </a:r>
            <a:r>
              <a:rPr lang="it-IT" cap="none" dirty="0" smtClean="0"/>
              <a:t> </a:t>
            </a:r>
            <a:r>
              <a:rPr lang="it-IT" cap="none" dirty="0" err="1" smtClean="0"/>
              <a:t>into</a:t>
            </a:r>
            <a:r>
              <a:rPr lang="it-IT" cap="none" dirty="0" smtClean="0"/>
              <a:t> force in 1953.</a:t>
            </a:r>
            <a:br>
              <a:rPr lang="it-IT" cap="none" dirty="0" smtClean="0"/>
            </a:br>
            <a:r>
              <a:rPr lang="it-IT" cap="none" dirty="0"/>
              <a:t/>
            </a:r>
            <a:br>
              <a:rPr lang="it-IT" cap="none" dirty="0"/>
            </a:br>
            <a:r>
              <a:rPr lang="it-IT" cap="none" dirty="0" smtClean="0"/>
              <a:t>The </a:t>
            </a:r>
            <a:r>
              <a:rPr lang="it-IT" b="1" cap="none" dirty="0" err="1" smtClean="0"/>
              <a:t>European</a:t>
            </a:r>
            <a:r>
              <a:rPr lang="it-IT" b="1" cap="none" dirty="0" smtClean="0"/>
              <a:t> Court of Human </a:t>
            </a:r>
            <a:r>
              <a:rPr lang="it-IT" b="1" cap="none" dirty="0" err="1" smtClean="0"/>
              <a:t>Rights</a:t>
            </a:r>
            <a:r>
              <a:rPr lang="it-IT" b="1" cap="none" dirty="0" smtClean="0"/>
              <a:t> </a:t>
            </a:r>
            <a:r>
              <a:rPr lang="it-IT" cap="none" dirty="0" err="1" smtClean="0"/>
              <a:t>was</a:t>
            </a:r>
            <a:r>
              <a:rPr lang="it-IT" cap="none" dirty="0" smtClean="0"/>
              <a:t> </a:t>
            </a:r>
            <a:r>
              <a:rPr lang="it-IT" cap="none" dirty="0" err="1" smtClean="0"/>
              <a:t>established</a:t>
            </a:r>
            <a:r>
              <a:rPr lang="it-IT" cap="none" dirty="0" smtClean="0"/>
              <a:t> in 1952.</a:t>
            </a:r>
            <a:endParaRPr lang="it-IT" cap="none" dirty="0"/>
          </a:p>
        </p:txBody>
      </p:sp>
      <p:pic>
        <p:nvPicPr>
          <p:cNvPr id="4" name="Segnaposto contenut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882486" y="121023"/>
            <a:ext cx="2137156" cy="1759044"/>
          </a:xfrm>
        </p:spPr>
      </p:pic>
    </p:spTree>
    <p:extLst>
      <p:ext uri="{BB962C8B-B14F-4D97-AF65-F5344CB8AC3E}">
        <p14:creationId xmlns:p14="http://schemas.microsoft.com/office/powerpoint/2010/main" val="4073485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7918" y="215154"/>
            <a:ext cx="9734568" cy="6535270"/>
          </a:xfrm>
        </p:spPr>
        <p:txBody>
          <a:bodyPr anchor="t">
            <a:normAutofit/>
          </a:bodyPr>
          <a:lstStyle/>
          <a:p>
            <a:r>
              <a:rPr lang="it-IT" sz="2800" cap="none" dirty="0" smtClean="0"/>
              <a:t>The </a:t>
            </a:r>
            <a:r>
              <a:rPr lang="it-IT" sz="2800" b="1" cap="none" dirty="0" err="1" smtClean="0"/>
              <a:t>European</a:t>
            </a:r>
            <a:r>
              <a:rPr lang="it-IT" sz="2800" b="1" cap="none" dirty="0" smtClean="0"/>
              <a:t> Social Charter </a:t>
            </a:r>
            <a:r>
              <a:rPr lang="it-IT" sz="2800" cap="none" dirty="0" smtClean="0"/>
              <a:t>(ESC) </a:t>
            </a:r>
            <a:r>
              <a:rPr lang="it-IT" sz="2800" cap="none" dirty="0" err="1" smtClean="0"/>
              <a:t>was</a:t>
            </a:r>
            <a:r>
              <a:rPr lang="it-IT" sz="2800" cap="none" dirty="0" smtClean="0"/>
              <a:t> </a:t>
            </a:r>
            <a:r>
              <a:rPr lang="it-IT" sz="2800" cap="none" dirty="0" err="1" smtClean="0"/>
              <a:t>adopted</a:t>
            </a:r>
            <a:r>
              <a:rPr lang="it-IT" sz="2800" cap="none" dirty="0" smtClean="0"/>
              <a:t> by the </a:t>
            </a:r>
            <a:r>
              <a:rPr lang="it-IT" sz="2800" cap="none" dirty="0" err="1" smtClean="0"/>
              <a:t>Council</a:t>
            </a:r>
            <a:r>
              <a:rPr lang="it-IT" sz="2800" cap="none" dirty="0" smtClean="0"/>
              <a:t> of Europe in 1961 and </a:t>
            </a:r>
            <a:r>
              <a:rPr lang="it-IT" sz="2800" cap="none" dirty="0" err="1" smtClean="0"/>
              <a:t>entered</a:t>
            </a:r>
            <a:r>
              <a:rPr lang="it-IT" sz="2800" cap="none" dirty="0" smtClean="0"/>
              <a:t> </a:t>
            </a:r>
            <a:r>
              <a:rPr lang="it-IT" sz="2800" cap="none" dirty="0" err="1" smtClean="0"/>
              <a:t>into</a:t>
            </a:r>
            <a:r>
              <a:rPr lang="it-IT" sz="2800" cap="none" dirty="0" smtClean="0"/>
              <a:t> force in 1965 (5 </a:t>
            </a:r>
            <a:r>
              <a:rPr lang="it-IT" sz="2800" cap="none" dirty="0" err="1" smtClean="0"/>
              <a:t>States</a:t>
            </a:r>
            <a:r>
              <a:rPr lang="it-IT" sz="2800" cap="none" dirty="0" smtClean="0"/>
              <a:t> </a:t>
            </a:r>
            <a:r>
              <a:rPr lang="it-IT" sz="2800" cap="none" dirty="0" err="1" smtClean="0"/>
              <a:t>should</a:t>
            </a:r>
            <a:r>
              <a:rPr lang="it-IT" sz="2800" cap="none" dirty="0" smtClean="0"/>
              <a:t> </a:t>
            </a:r>
            <a:r>
              <a:rPr lang="it-IT" sz="2800" cap="none" dirty="0" err="1" smtClean="0"/>
              <a:t>have</a:t>
            </a:r>
            <a:r>
              <a:rPr lang="it-IT" sz="2800" cap="none" dirty="0" smtClean="0"/>
              <a:t> </a:t>
            </a:r>
            <a:r>
              <a:rPr lang="it-IT" sz="2800" cap="none" dirty="0" err="1" smtClean="0"/>
              <a:t>ratify</a:t>
            </a:r>
            <a:r>
              <a:rPr lang="it-IT" sz="2800" cap="none" dirty="0" smtClean="0"/>
              <a:t> </a:t>
            </a:r>
            <a:r>
              <a:rPr lang="it-IT" sz="2800" cap="none" dirty="0" err="1" smtClean="0"/>
              <a:t>it</a:t>
            </a:r>
            <a:r>
              <a:rPr lang="it-IT" sz="2800" cap="none" dirty="0" smtClean="0"/>
              <a:t>).</a:t>
            </a:r>
            <a:br>
              <a:rPr lang="it-IT" sz="2800" cap="none" dirty="0" smtClean="0"/>
            </a:br>
            <a:r>
              <a:rPr lang="it-IT" sz="2800" cap="none" dirty="0" err="1" smtClean="0"/>
              <a:t>It</a:t>
            </a:r>
            <a:r>
              <a:rPr lang="it-IT" sz="2800" cap="none" dirty="0" smtClean="0"/>
              <a:t> </a:t>
            </a:r>
            <a:r>
              <a:rPr lang="it-IT" sz="2800" cap="none" dirty="0" err="1" smtClean="0"/>
              <a:t>contains</a:t>
            </a:r>
            <a:r>
              <a:rPr lang="it-IT" sz="2800" cap="none" dirty="0" smtClean="0"/>
              <a:t> Social </a:t>
            </a:r>
            <a:r>
              <a:rPr lang="it-IT" sz="2800" cap="none" dirty="0" err="1" smtClean="0"/>
              <a:t>Rights</a:t>
            </a:r>
            <a:r>
              <a:rPr lang="it-IT" sz="2800" cap="none" dirty="0" smtClean="0"/>
              <a:t> and </a:t>
            </a:r>
            <a:r>
              <a:rPr lang="it-IT" sz="2800" cap="none" dirty="0" err="1" smtClean="0"/>
              <a:t>establishes</a:t>
            </a:r>
            <a:r>
              <a:rPr lang="it-IT" sz="2800" cap="none" dirty="0" smtClean="0"/>
              <a:t> the </a:t>
            </a:r>
            <a:r>
              <a:rPr lang="it-IT" sz="2800" b="1" cap="none" dirty="0" err="1" smtClean="0"/>
              <a:t>European</a:t>
            </a:r>
            <a:r>
              <a:rPr lang="it-IT" sz="2800" b="1" cap="none" dirty="0" smtClean="0"/>
              <a:t> </a:t>
            </a:r>
            <a:r>
              <a:rPr lang="it-IT" sz="2800" b="1" cap="none" dirty="0" err="1" smtClean="0"/>
              <a:t>Committe</a:t>
            </a:r>
            <a:r>
              <a:rPr lang="it-IT" sz="2800" b="1" cap="none" dirty="0" smtClean="0"/>
              <a:t> of Social </a:t>
            </a:r>
            <a:r>
              <a:rPr lang="it-IT" sz="2800" b="1" cap="none" dirty="0" err="1" smtClean="0"/>
              <a:t>Rights</a:t>
            </a:r>
            <a:r>
              <a:rPr lang="it-IT" sz="2800" b="1" cap="none" dirty="0" smtClean="0"/>
              <a:t> (ECSR)</a:t>
            </a:r>
            <a:r>
              <a:rPr lang="it-IT" sz="2800" cap="none" dirty="0" smtClean="0"/>
              <a:t>.</a:t>
            </a:r>
            <a:br>
              <a:rPr lang="it-IT" sz="2800" cap="none" dirty="0" smtClean="0"/>
            </a:br>
            <a:r>
              <a:rPr lang="it-IT" sz="2800" cap="none" dirty="0"/>
              <a:t/>
            </a:r>
            <a:br>
              <a:rPr lang="it-IT" sz="2800" cap="none" dirty="0"/>
            </a:br>
            <a:r>
              <a:rPr lang="it-IT" sz="2800" cap="none" dirty="0" smtClean="0"/>
              <a:t>43 </a:t>
            </a:r>
            <a:r>
              <a:rPr lang="it-IT" sz="2800" cap="none" dirty="0" err="1" smtClean="0"/>
              <a:t>member</a:t>
            </a:r>
            <a:r>
              <a:rPr lang="it-IT" sz="2800" cap="none" dirty="0" smtClean="0"/>
              <a:t> </a:t>
            </a:r>
            <a:r>
              <a:rPr lang="it-IT" sz="2800" cap="none" dirty="0" err="1" smtClean="0"/>
              <a:t>States</a:t>
            </a:r>
            <a:r>
              <a:rPr lang="it-IT" sz="2800" cap="none" dirty="0" smtClean="0"/>
              <a:t> </a:t>
            </a:r>
            <a:r>
              <a:rPr lang="it-IT" sz="2800" cap="none" dirty="0" err="1" smtClean="0"/>
              <a:t>have</a:t>
            </a:r>
            <a:r>
              <a:rPr lang="it-IT" sz="2800" cap="none" dirty="0" smtClean="0"/>
              <a:t> </a:t>
            </a:r>
            <a:r>
              <a:rPr lang="it-IT" sz="2800" cap="none" dirty="0" err="1" smtClean="0"/>
              <a:t>ratified</a:t>
            </a:r>
            <a:r>
              <a:rPr lang="it-IT" sz="2800" cap="none" dirty="0" smtClean="0"/>
              <a:t> the ESC (</a:t>
            </a:r>
            <a:r>
              <a:rPr lang="it-IT" sz="2800" cap="none" dirty="0" err="1" smtClean="0"/>
              <a:t>all</a:t>
            </a:r>
            <a:r>
              <a:rPr lang="it-IT" sz="2800" cap="none" dirty="0" smtClean="0"/>
              <a:t> the 28 EU MS </a:t>
            </a:r>
            <a:r>
              <a:rPr lang="it-IT" sz="2800" cap="none" dirty="0" err="1" smtClean="0"/>
              <a:t>have</a:t>
            </a:r>
            <a:r>
              <a:rPr lang="it-IT" sz="2800" cap="none" dirty="0" smtClean="0"/>
              <a:t> </a:t>
            </a:r>
            <a:r>
              <a:rPr lang="it-IT" sz="2800" cap="none" dirty="0" err="1" smtClean="0"/>
              <a:t>ratified</a:t>
            </a:r>
            <a:r>
              <a:rPr lang="it-IT" sz="2800" cap="none" dirty="0" smtClean="0"/>
              <a:t> </a:t>
            </a:r>
            <a:r>
              <a:rPr lang="it-IT" sz="2800" cap="none" dirty="0" err="1" smtClean="0"/>
              <a:t>it</a:t>
            </a:r>
            <a:r>
              <a:rPr lang="it-IT" sz="2800" cap="none" dirty="0" smtClean="0"/>
              <a:t>).</a:t>
            </a:r>
            <a:r>
              <a:rPr lang="it-IT" sz="2800" cap="none" dirty="0"/>
              <a:t/>
            </a:r>
            <a:br>
              <a:rPr lang="it-IT" sz="2800" cap="none" dirty="0"/>
            </a:br>
            <a:r>
              <a:rPr lang="it-IT" sz="2800" cap="none" dirty="0">
                <a:hlinkClick r:id="rId2"/>
              </a:rPr>
              <a:t>http://</a:t>
            </a:r>
            <a:r>
              <a:rPr lang="it-IT" sz="2800" cap="none" dirty="0" smtClean="0">
                <a:hlinkClick r:id="rId2"/>
              </a:rPr>
              <a:t>www.coe.int/t/dghl/monitoring/socialcharter/Presentation/Overview_en.asp</a:t>
            </a:r>
            <a:r>
              <a:rPr lang="it-IT" sz="2800" cap="none" dirty="0" smtClean="0"/>
              <a:t/>
            </a:r>
            <a:br>
              <a:rPr lang="it-IT" sz="2800" cap="none" dirty="0" smtClean="0"/>
            </a:br>
            <a:r>
              <a:rPr lang="it-IT" sz="2800" cap="none" dirty="0" smtClean="0"/>
              <a:t/>
            </a:r>
            <a:br>
              <a:rPr lang="it-IT" sz="2800" cap="none" dirty="0" smtClean="0"/>
            </a:br>
            <a:r>
              <a:rPr lang="it-IT" sz="2800" cap="none" dirty="0" smtClean="0"/>
              <a:t>In 1996 the </a:t>
            </a:r>
            <a:r>
              <a:rPr lang="it-IT" sz="2800" b="1" cap="none" dirty="0" err="1" smtClean="0"/>
              <a:t>revised</a:t>
            </a:r>
            <a:r>
              <a:rPr lang="it-IT" sz="2800" b="1" cap="none" dirty="0" smtClean="0"/>
              <a:t> </a:t>
            </a:r>
            <a:r>
              <a:rPr lang="it-IT" sz="2800" b="1" cap="none" dirty="0" err="1" smtClean="0"/>
              <a:t>European</a:t>
            </a:r>
            <a:r>
              <a:rPr lang="it-IT" sz="2800" b="1" cap="none" dirty="0" smtClean="0"/>
              <a:t> Social Charter</a:t>
            </a:r>
            <a:r>
              <a:rPr lang="it-IT" sz="2800" cap="none" dirty="0" smtClean="0"/>
              <a:t> (ESC 1996) </a:t>
            </a:r>
            <a:r>
              <a:rPr lang="it-IT" sz="2800" cap="none" dirty="0" err="1" smtClean="0"/>
              <a:t>was</a:t>
            </a:r>
            <a:r>
              <a:rPr lang="it-IT" sz="2800" cap="none" dirty="0" smtClean="0"/>
              <a:t> </a:t>
            </a:r>
            <a:r>
              <a:rPr lang="it-IT" sz="2800" cap="none" dirty="0" err="1" smtClean="0"/>
              <a:t>adopted</a:t>
            </a:r>
            <a:r>
              <a:rPr lang="it-IT" sz="2800" cap="none" dirty="0" smtClean="0"/>
              <a:t> and </a:t>
            </a:r>
            <a:r>
              <a:rPr lang="it-IT" sz="2800" cap="none" dirty="0" err="1" smtClean="0"/>
              <a:t>it</a:t>
            </a:r>
            <a:r>
              <a:rPr lang="it-IT" sz="2800" cap="none" dirty="0" smtClean="0"/>
              <a:t> </a:t>
            </a:r>
            <a:r>
              <a:rPr lang="it-IT" sz="2800" cap="none" dirty="0" err="1" smtClean="0"/>
              <a:t>came</a:t>
            </a:r>
            <a:r>
              <a:rPr lang="it-IT" sz="2800" cap="none" dirty="0" smtClean="0"/>
              <a:t> </a:t>
            </a:r>
            <a:r>
              <a:rPr lang="it-IT" sz="2800" cap="none" dirty="0" err="1" smtClean="0"/>
              <a:t>into</a:t>
            </a:r>
            <a:r>
              <a:rPr lang="it-IT" sz="2800" cap="none" dirty="0" smtClean="0"/>
              <a:t> force in 1999 (19 EU MS </a:t>
            </a:r>
            <a:r>
              <a:rPr lang="it-IT" sz="2800" cap="none" dirty="0" err="1" smtClean="0"/>
              <a:t>have</a:t>
            </a:r>
            <a:r>
              <a:rPr lang="it-IT" sz="2800" cap="none" dirty="0" smtClean="0"/>
              <a:t> </a:t>
            </a:r>
            <a:r>
              <a:rPr lang="it-IT" sz="2800" cap="none" dirty="0" err="1" smtClean="0"/>
              <a:t>ratified</a:t>
            </a:r>
            <a:r>
              <a:rPr lang="it-IT" sz="2800" cap="none" dirty="0" smtClean="0"/>
              <a:t> </a:t>
            </a:r>
            <a:r>
              <a:rPr lang="it-IT" sz="2800" cap="none" dirty="0" err="1" smtClean="0"/>
              <a:t>it</a:t>
            </a:r>
            <a:r>
              <a:rPr lang="it-IT" sz="2800" cap="none" dirty="0" smtClean="0"/>
              <a:t>).</a:t>
            </a:r>
            <a:endParaRPr lang="it-IT" sz="2800" cap="none" dirty="0"/>
          </a:p>
        </p:txBody>
      </p:sp>
      <p:pic>
        <p:nvPicPr>
          <p:cNvPr id="4" name="Segnaposto contenuto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882486" y="121023"/>
            <a:ext cx="2137156" cy="1759044"/>
          </a:xfrm>
        </p:spPr>
      </p:pic>
    </p:spTree>
    <p:extLst>
      <p:ext uri="{BB962C8B-B14F-4D97-AF65-F5344CB8AC3E}">
        <p14:creationId xmlns:p14="http://schemas.microsoft.com/office/powerpoint/2010/main" val="371009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68941" y="242047"/>
            <a:ext cx="11750701" cy="6347011"/>
          </a:xfrm>
        </p:spPr>
        <p:txBody>
          <a:bodyPr anchor="t">
            <a:normAutofit fontScale="90000"/>
          </a:bodyPr>
          <a:lstStyle/>
          <a:p>
            <a:r>
              <a:rPr lang="it-IT" sz="3100" b="1" i="1" u="sng" cap="none" dirty="0" smtClean="0"/>
              <a:t>À la carte</a:t>
            </a:r>
            <a:r>
              <a:rPr lang="it-IT" sz="3100" b="1" u="sng" cap="none" dirty="0" smtClean="0"/>
              <a:t> </a:t>
            </a:r>
            <a:r>
              <a:rPr lang="it-IT" sz="3100" b="1" u="sng" cap="none" dirty="0" err="1" smtClean="0"/>
              <a:t>system</a:t>
            </a:r>
            <a:r>
              <a:rPr lang="it-IT" sz="2800" u="sng" cap="none" dirty="0" smtClean="0"/>
              <a:t/>
            </a:r>
            <a:br>
              <a:rPr lang="it-IT" sz="2800" u="sng" cap="none" dirty="0" smtClean="0"/>
            </a:br>
            <a:r>
              <a:rPr lang="it-IT" sz="2800" u="sng" cap="none" dirty="0"/>
              <a:t/>
            </a:r>
            <a:br>
              <a:rPr lang="it-IT" sz="2800" u="sng" cap="none" dirty="0"/>
            </a:br>
            <a:r>
              <a:rPr lang="it-IT" sz="2800" u="sng" cap="none" dirty="0" smtClean="0"/>
              <a:t>The </a:t>
            </a:r>
            <a:r>
              <a:rPr lang="it-IT" sz="2800" u="sng" cap="none" dirty="0" err="1" smtClean="0"/>
              <a:t>States</a:t>
            </a:r>
            <a:r>
              <a:rPr lang="it-IT" sz="2800" u="sng" cap="none" dirty="0" smtClean="0"/>
              <a:t> must </a:t>
            </a:r>
            <a:r>
              <a:rPr lang="it-IT" sz="2800" u="sng" cap="none" dirty="0" err="1" smtClean="0"/>
              <a:t>accept</a:t>
            </a:r>
            <a:r>
              <a:rPr lang="it-IT" sz="2800" u="sng" cap="none" dirty="0" smtClean="0"/>
              <a:t> 6 of the </a:t>
            </a:r>
            <a:r>
              <a:rPr lang="it-IT" sz="2800" u="sng" cap="none" dirty="0" err="1" smtClean="0"/>
              <a:t>following</a:t>
            </a:r>
            <a:r>
              <a:rPr lang="it-IT" sz="2800" u="sng" cap="none" dirty="0" smtClean="0"/>
              <a:t> 9 </a:t>
            </a:r>
            <a:r>
              <a:rPr lang="it-IT" sz="2800" u="sng" cap="none" dirty="0" err="1" smtClean="0"/>
              <a:t>provisions</a:t>
            </a:r>
            <a:r>
              <a:rPr lang="it-IT" sz="2800" u="sng" cap="none" dirty="0" smtClean="0"/>
              <a:t> of the ESC</a:t>
            </a:r>
            <a:r>
              <a:rPr lang="it-IT" sz="2800" cap="none" dirty="0" smtClean="0"/>
              <a:t>:</a:t>
            </a:r>
            <a:br>
              <a:rPr lang="it-IT" sz="2800" cap="none" dirty="0" smtClean="0"/>
            </a:br>
            <a:r>
              <a:rPr lang="it-IT" sz="2800" cap="none" dirty="0" smtClean="0"/>
              <a:t>- the right to work</a:t>
            </a:r>
            <a:br>
              <a:rPr lang="it-IT" sz="2800" cap="none" dirty="0" smtClean="0"/>
            </a:br>
            <a:r>
              <a:rPr lang="it-IT" sz="2800" cap="none" dirty="0" smtClean="0"/>
              <a:t>- the right to </a:t>
            </a:r>
            <a:r>
              <a:rPr lang="it-IT" sz="2800" cap="none" dirty="0" err="1" smtClean="0"/>
              <a:t>organise</a:t>
            </a:r>
            <a:r>
              <a:rPr lang="it-IT" sz="2800" cap="none" dirty="0" smtClean="0"/>
              <a:t/>
            </a:r>
            <a:br>
              <a:rPr lang="it-IT" sz="2800" cap="none" dirty="0" smtClean="0"/>
            </a:br>
            <a:r>
              <a:rPr lang="it-IT" sz="2800" cap="none" dirty="0" smtClean="0"/>
              <a:t>- the right to </a:t>
            </a:r>
            <a:r>
              <a:rPr lang="it-IT" sz="2800" cap="none" dirty="0" err="1" smtClean="0"/>
              <a:t>bargain</a:t>
            </a:r>
            <a:r>
              <a:rPr lang="it-IT" sz="2800" cap="none" dirty="0" smtClean="0"/>
              <a:t> </a:t>
            </a:r>
            <a:r>
              <a:rPr lang="it-IT" sz="2800" cap="none" dirty="0" err="1" smtClean="0"/>
              <a:t>collectively</a:t>
            </a:r>
            <a:r>
              <a:rPr lang="it-IT" sz="2800" cap="none" dirty="0" smtClean="0"/>
              <a:t/>
            </a:r>
            <a:br>
              <a:rPr lang="it-IT" sz="2800" cap="none" dirty="0" smtClean="0"/>
            </a:br>
            <a:r>
              <a:rPr lang="it-IT" sz="2800" cap="none" dirty="0" smtClean="0"/>
              <a:t>- the right of </a:t>
            </a:r>
            <a:r>
              <a:rPr lang="it-IT" sz="2800" cap="none" dirty="0" err="1" smtClean="0"/>
              <a:t>children</a:t>
            </a:r>
            <a:r>
              <a:rPr lang="it-IT" sz="2800" cap="none" dirty="0" smtClean="0"/>
              <a:t> and </a:t>
            </a:r>
            <a:r>
              <a:rPr lang="it-IT" sz="2800" cap="none" dirty="0" err="1" smtClean="0"/>
              <a:t>young</a:t>
            </a:r>
            <a:r>
              <a:rPr lang="it-IT" sz="2800" cap="none" dirty="0" smtClean="0"/>
              <a:t> </a:t>
            </a:r>
            <a:r>
              <a:rPr lang="it-IT" sz="2800" cap="none" dirty="0" err="1" smtClean="0"/>
              <a:t>person</a:t>
            </a:r>
            <a:r>
              <a:rPr lang="it-IT" sz="2800" cap="none" dirty="0" smtClean="0"/>
              <a:t> to </a:t>
            </a:r>
            <a:r>
              <a:rPr lang="it-IT" sz="2800" cap="none" dirty="0" err="1" smtClean="0"/>
              <a:t>protection</a:t>
            </a:r>
            <a:r>
              <a:rPr lang="it-IT" sz="2800" cap="none" dirty="0" smtClean="0"/>
              <a:t/>
            </a:r>
            <a:br>
              <a:rPr lang="it-IT" sz="2800" cap="none" dirty="0" smtClean="0"/>
            </a:br>
            <a:r>
              <a:rPr lang="it-IT" sz="2800" cap="none" dirty="0" smtClean="0"/>
              <a:t>- the right to social security</a:t>
            </a:r>
            <a:br>
              <a:rPr lang="it-IT" sz="2800" cap="none" dirty="0" smtClean="0"/>
            </a:br>
            <a:r>
              <a:rPr lang="it-IT" sz="2800" cap="none" dirty="0" smtClean="0"/>
              <a:t>- the right to social and </a:t>
            </a:r>
            <a:r>
              <a:rPr lang="it-IT" sz="2800" cap="none" dirty="0" err="1" smtClean="0"/>
              <a:t>medical</a:t>
            </a:r>
            <a:r>
              <a:rPr lang="it-IT" sz="2800" cap="none" dirty="0" smtClean="0"/>
              <a:t> </a:t>
            </a:r>
            <a:r>
              <a:rPr lang="it-IT" sz="2800" cap="none" dirty="0" err="1" smtClean="0"/>
              <a:t>assistance</a:t>
            </a:r>
            <a:r>
              <a:rPr lang="it-IT" sz="2800" cap="none" dirty="0" smtClean="0"/>
              <a:t/>
            </a:r>
            <a:br>
              <a:rPr lang="it-IT" sz="2800" cap="none" dirty="0" smtClean="0"/>
            </a:br>
            <a:r>
              <a:rPr lang="it-IT" sz="2800" cap="none" dirty="0" smtClean="0"/>
              <a:t>- the right of the family to social, </a:t>
            </a:r>
            <a:r>
              <a:rPr lang="it-IT" sz="2800" cap="none" dirty="0" err="1" smtClean="0"/>
              <a:t>legal</a:t>
            </a:r>
            <a:r>
              <a:rPr lang="it-IT" sz="2800" cap="none" dirty="0" smtClean="0"/>
              <a:t> and </a:t>
            </a:r>
            <a:r>
              <a:rPr lang="it-IT" sz="2800" cap="none" dirty="0" err="1" smtClean="0"/>
              <a:t>economic</a:t>
            </a:r>
            <a:r>
              <a:rPr lang="it-IT" sz="2800" cap="none" dirty="0" smtClean="0"/>
              <a:t> </a:t>
            </a:r>
            <a:r>
              <a:rPr lang="it-IT" sz="2800" cap="none" dirty="0" err="1" smtClean="0"/>
              <a:t>protection</a:t>
            </a:r>
            <a:r>
              <a:rPr lang="it-IT" sz="2800" cap="none" dirty="0" smtClean="0"/>
              <a:t/>
            </a:r>
            <a:br>
              <a:rPr lang="it-IT" sz="2800" cap="none" dirty="0" smtClean="0"/>
            </a:br>
            <a:r>
              <a:rPr lang="it-IT" sz="2800" cap="none" dirty="0" smtClean="0"/>
              <a:t>- the right of </a:t>
            </a:r>
            <a:r>
              <a:rPr lang="it-IT" sz="2800" cap="none" dirty="0" err="1" smtClean="0"/>
              <a:t>migrant</a:t>
            </a:r>
            <a:r>
              <a:rPr lang="it-IT" sz="2800" cap="none" dirty="0" smtClean="0"/>
              <a:t> </a:t>
            </a:r>
            <a:r>
              <a:rPr lang="it-IT" sz="2800" cap="none" dirty="0" err="1" smtClean="0"/>
              <a:t>workers</a:t>
            </a:r>
            <a:r>
              <a:rPr lang="it-IT" sz="2800" cap="none" dirty="0" smtClean="0"/>
              <a:t> and </a:t>
            </a:r>
            <a:r>
              <a:rPr lang="it-IT" sz="2800" cap="none" dirty="0" err="1" smtClean="0"/>
              <a:t>their</a:t>
            </a:r>
            <a:r>
              <a:rPr lang="it-IT" sz="2800" cap="none" dirty="0" smtClean="0"/>
              <a:t> family to </a:t>
            </a:r>
            <a:r>
              <a:rPr lang="it-IT" sz="2800" cap="none" dirty="0" err="1" smtClean="0"/>
              <a:t>protection</a:t>
            </a:r>
            <a:r>
              <a:rPr lang="it-IT" sz="2800" cap="none" dirty="0" smtClean="0"/>
              <a:t> and </a:t>
            </a:r>
            <a:r>
              <a:rPr lang="it-IT" sz="2800" cap="none" dirty="0" err="1" smtClean="0"/>
              <a:t>assistance</a:t>
            </a:r>
            <a:r>
              <a:rPr lang="it-IT" sz="2800" cap="none" dirty="0" smtClean="0"/>
              <a:t/>
            </a:r>
            <a:br>
              <a:rPr lang="it-IT" sz="2800" cap="none" dirty="0" smtClean="0"/>
            </a:br>
            <a:r>
              <a:rPr lang="it-IT" sz="2800" cap="none" dirty="0" smtClean="0"/>
              <a:t>- the right to </a:t>
            </a:r>
            <a:r>
              <a:rPr lang="it-IT" sz="2800" cap="none" dirty="0" err="1" smtClean="0"/>
              <a:t>equal</a:t>
            </a:r>
            <a:r>
              <a:rPr lang="it-IT" sz="2800" cap="none" dirty="0" smtClean="0"/>
              <a:t> </a:t>
            </a:r>
            <a:r>
              <a:rPr lang="it-IT" sz="2800" cap="none" dirty="0" err="1" smtClean="0"/>
              <a:t>opportunities</a:t>
            </a:r>
            <a:r>
              <a:rPr lang="it-IT" sz="2800" cap="none" dirty="0" smtClean="0"/>
              <a:t> and </a:t>
            </a:r>
            <a:r>
              <a:rPr lang="it-IT" sz="2800" cap="none" dirty="0" err="1" smtClean="0"/>
              <a:t>equal</a:t>
            </a:r>
            <a:r>
              <a:rPr lang="it-IT" sz="2800" cap="none" dirty="0" smtClean="0"/>
              <a:t> treatment in </a:t>
            </a:r>
            <a:r>
              <a:rPr lang="it-IT" sz="2800" cap="none" dirty="0" err="1" smtClean="0"/>
              <a:t>matters</a:t>
            </a:r>
            <a:r>
              <a:rPr lang="it-IT" sz="2800" cap="none" dirty="0" smtClean="0"/>
              <a:t> of </a:t>
            </a:r>
            <a:r>
              <a:rPr lang="it-IT" sz="2800" cap="none" dirty="0" err="1" smtClean="0"/>
              <a:t>employment</a:t>
            </a:r>
            <a:r>
              <a:rPr lang="it-IT" sz="2800" cap="none" dirty="0" smtClean="0"/>
              <a:t> and </a:t>
            </a:r>
            <a:r>
              <a:rPr lang="it-IT" sz="2800" cap="none" dirty="0" err="1" smtClean="0"/>
              <a:t>occupation</a:t>
            </a:r>
            <a:r>
              <a:rPr lang="it-IT" sz="2800" cap="none" dirty="0" smtClean="0"/>
              <a:t> </a:t>
            </a:r>
            <a:r>
              <a:rPr lang="it-IT" sz="2800" cap="none" dirty="0" err="1" smtClean="0"/>
              <a:t>without</a:t>
            </a:r>
            <a:r>
              <a:rPr lang="it-IT" sz="2800" cap="none" dirty="0" smtClean="0"/>
              <a:t> </a:t>
            </a:r>
            <a:r>
              <a:rPr lang="it-IT" sz="2800" cap="none" dirty="0" err="1" smtClean="0"/>
              <a:t>discrimination</a:t>
            </a:r>
            <a:r>
              <a:rPr lang="it-IT" sz="2800" cap="none" dirty="0" smtClean="0"/>
              <a:t> on the </a:t>
            </a:r>
            <a:r>
              <a:rPr lang="it-IT" sz="2800" cap="none" dirty="0" err="1" smtClean="0"/>
              <a:t>grounds</a:t>
            </a:r>
            <a:r>
              <a:rPr lang="it-IT" sz="2800" cap="none" dirty="0" smtClean="0"/>
              <a:t> of sex.</a:t>
            </a:r>
            <a:br>
              <a:rPr lang="it-IT" sz="2800" cap="none" dirty="0" smtClean="0"/>
            </a:br>
            <a:r>
              <a:rPr lang="it-IT" sz="2800" cap="none" dirty="0" smtClean="0"/>
              <a:t/>
            </a:r>
            <a:br>
              <a:rPr lang="it-IT" sz="2800" cap="none" dirty="0" smtClean="0"/>
            </a:br>
            <a:r>
              <a:rPr lang="it-IT" sz="2800" u="sng" cap="none" dirty="0" smtClean="0"/>
              <a:t>The </a:t>
            </a:r>
            <a:r>
              <a:rPr lang="it-IT" sz="2800" u="sng" cap="none" dirty="0" err="1" smtClean="0"/>
              <a:t>States</a:t>
            </a:r>
            <a:r>
              <a:rPr lang="it-IT" sz="2800" u="sng" cap="none" dirty="0" smtClean="0"/>
              <a:t> must </a:t>
            </a:r>
            <a:r>
              <a:rPr lang="it-IT" sz="2800" u="sng" cap="none" dirty="0" err="1" smtClean="0"/>
              <a:t>as</a:t>
            </a:r>
            <a:r>
              <a:rPr lang="it-IT" sz="2800" u="sng" cap="none" dirty="0" smtClean="0"/>
              <a:t> </a:t>
            </a:r>
            <a:r>
              <a:rPr lang="it-IT" sz="2800" u="sng" cap="none" dirty="0" err="1" smtClean="0"/>
              <a:t>well</a:t>
            </a:r>
            <a:r>
              <a:rPr lang="it-IT" sz="2800" u="sng" cap="none" dirty="0" smtClean="0"/>
              <a:t> </a:t>
            </a:r>
            <a:r>
              <a:rPr lang="it-IT" sz="2800" u="sng" cap="none" dirty="0" err="1" smtClean="0"/>
              <a:t>choose</a:t>
            </a:r>
            <a:r>
              <a:rPr lang="it-IT" sz="2800" u="sng" cap="none" dirty="0" smtClean="0"/>
              <a:t> a minimum of 16 </a:t>
            </a:r>
            <a:r>
              <a:rPr lang="it-IT" sz="2800" u="sng" cap="none" dirty="0" err="1" smtClean="0"/>
              <a:t>articles</a:t>
            </a:r>
            <a:r>
              <a:rPr lang="it-IT" sz="2800" u="sng" cap="none" dirty="0" smtClean="0"/>
              <a:t> or 63 </a:t>
            </a:r>
            <a:r>
              <a:rPr lang="it-IT" sz="2800" u="sng" cap="none" dirty="0" err="1" smtClean="0"/>
              <a:t>numbered</a:t>
            </a:r>
            <a:r>
              <a:rPr lang="it-IT" sz="2800" u="sng" cap="none" dirty="0" smtClean="0"/>
              <a:t> </a:t>
            </a:r>
            <a:r>
              <a:rPr lang="it-IT" sz="2800" u="sng" cap="none" dirty="0" err="1" smtClean="0"/>
              <a:t>paragraphs</a:t>
            </a:r>
            <a:r>
              <a:rPr lang="it-IT" sz="2800" u="sng" cap="none" dirty="0" smtClean="0"/>
              <a:t> from </a:t>
            </a:r>
            <a:r>
              <a:rPr lang="it-IT" sz="2800" u="sng" cap="none" dirty="0" err="1" smtClean="0"/>
              <a:t>among</a:t>
            </a:r>
            <a:r>
              <a:rPr lang="it-IT" sz="2800" u="sng" cap="none" dirty="0" smtClean="0"/>
              <a:t> the </a:t>
            </a:r>
            <a:r>
              <a:rPr lang="it-IT" sz="2800" u="sng" cap="none" dirty="0" err="1" smtClean="0"/>
              <a:t>others</a:t>
            </a:r>
            <a:r>
              <a:rPr lang="it-IT" sz="2800" u="sng" cap="none" dirty="0" smtClean="0"/>
              <a:t> </a:t>
            </a:r>
            <a:r>
              <a:rPr lang="it-IT" sz="2800" u="sng" cap="none" dirty="0" err="1" smtClean="0"/>
              <a:t>provisions</a:t>
            </a:r>
            <a:r>
              <a:rPr lang="it-IT" sz="2800" cap="none" dirty="0" smtClean="0"/>
              <a:t>.</a:t>
            </a:r>
            <a:endParaRPr lang="it-IT" sz="2800" cap="none" dirty="0"/>
          </a:p>
        </p:txBody>
      </p:sp>
      <p:pic>
        <p:nvPicPr>
          <p:cNvPr id="4" name="Segnaposto contenut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369550" y="121023"/>
            <a:ext cx="1650092" cy="1358153"/>
          </a:xfrm>
        </p:spPr>
      </p:pic>
    </p:spTree>
    <p:extLst>
      <p:ext uri="{BB962C8B-B14F-4D97-AF65-F5344CB8AC3E}">
        <p14:creationId xmlns:p14="http://schemas.microsoft.com/office/powerpoint/2010/main" val="2033992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7918" y="215154"/>
            <a:ext cx="9734568" cy="5779246"/>
          </a:xfrm>
        </p:spPr>
        <p:txBody>
          <a:bodyPr anchor="t">
            <a:normAutofit fontScale="90000"/>
          </a:bodyPr>
          <a:lstStyle/>
          <a:p>
            <a:r>
              <a:rPr lang="it-IT" cap="none" dirty="0" smtClean="0"/>
              <a:t>The ECSR </a:t>
            </a:r>
            <a:r>
              <a:rPr lang="it-IT" cap="none" dirty="0" err="1" smtClean="0"/>
              <a:t>is</a:t>
            </a:r>
            <a:r>
              <a:rPr lang="it-IT" cap="none" dirty="0" smtClean="0"/>
              <a:t> made up of 15 </a:t>
            </a:r>
            <a:r>
              <a:rPr lang="it-IT" cap="none" dirty="0" err="1" smtClean="0"/>
              <a:t>indipendent</a:t>
            </a:r>
            <a:r>
              <a:rPr lang="it-IT" cap="none" dirty="0" smtClean="0"/>
              <a:t> and </a:t>
            </a:r>
            <a:r>
              <a:rPr lang="it-IT" cap="none" dirty="0" err="1" smtClean="0"/>
              <a:t>impartial</a:t>
            </a:r>
            <a:r>
              <a:rPr lang="it-IT" cap="none" dirty="0" smtClean="0"/>
              <a:t> </a:t>
            </a:r>
            <a:r>
              <a:rPr lang="it-IT" cap="none" dirty="0" err="1" smtClean="0"/>
              <a:t>members</a:t>
            </a:r>
            <a:r>
              <a:rPr lang="it-IT" cap="none" dirty="0" smtClean="0"/>
              <a:t>, </a:t>
            </a:r>
            <a:r>
              <a:rPr lang="it-IT" cap="none" dirty="0" err="1" smtClean="0"/>
              <a:t>elected</a:t>
            </a:r>
            <a:r>
              <a:rPr lang="it-IT" cap="none" dirty="0" smtClean="0"/>
              <a:t> by the </a:t>
            </a:r>
            <a:r>
              <a:rPr lang="it-IT" cap="none" dirty="0" err="1" smtClean="0"/>
              <a:t>Council</a:t>
            </a:r>
            <a:r>
              <a:rPr lang="it-IT" cap="none" dirty="0" smtClean="0"/>
              <a:t> of </a:t>
            </a:r>
            <a:r>
              <a:rPr lang="it-IT" cap="none" dirty="0" err="1" smtClean="0"/>
              <a:t>Europe’s</a:t>
            </a:r>
            <a:r>
              <a:rPr lang="it-IT" cap="none" dirty="0" smtClean="0"/>
              <a:t> </a:t>
            </a:r>
            <a:r>
              <a:rPr lang="it-IT" cap="none" dirty="0" err="1" smtClean="0"/>
              <a:t>Committee</a:t>
            </a:r>
            <a:r>
              <a:rPr lang="it-IT" cap="none" dirty="0" smtClean="0"/>
              <a:t> of </a:t>
            </a:r>
            <a:r>
              <a:rPr lang="it-IT" cap="none" dirty="0" err="1" smtClean="0"/>
              <a:t>Ministers</a:t>
            </a:r>
            <a:r>
              <a:rPr lang="it-IT" cap="none" dirty="0" smtClean="0"/>
              <a:t> for 6 </a:t>
            </a:r>
            <a:r>
              <a:rPr lang="it-IT" cap="none" dirty="0" err="1" smtClean="0"/>
              <a:t>years</a:t>
            </a:r>
            <a:r>
              <a:rPr lang="it-IT" cap="none" dirty="0" smtClean="0"/>
              <a:t> (</a:t>
            </a:r>
            <a:r>
              <a:rPr lang="it-IT" cap="none" dirty="0" err="1" smtClean="0"/>
              <a:t>renewable</a:t>
            </a:r>
            <a:r>
              <a:rPr lang="it-IT" cap="none" dirty="0" smtClean="0"/>
              <a:t> once).</a:t>
            </a:r>
            <a:br>
              <a:rPr lang="it-IT" cap="none" dirty="0" smtClean="0"/>
            </a:br>
            <a:r>
              <a:rPr lang="it-IT" cap="none" dirty="0">
                <a:hlinkClick r:id="rId2"/>
              </a:rPr>
              <a:t>http://</a:t>
            </a:r>
            <a:r>
              <a:rPr lang="it-IT" cap="none" dirty="0" smtClean="0">
                <a:hlinkClick r:id="rId2"/>
              </a:rPr>
              <a:t>www.coe.int/t/dghl/monitoring/socialcharter/ECSR/ECSRdefault_en.asp</a:t>
            </a:r>
            <a:r>
              <a:rPr lang="it-IT" cap="none" dirty="0" smtClean="0"/>
              <a:t/>
            </a:r>
            <a:br>
              <a:rPr lang="it-IT" cap="none" dirty="0" smtClean="0"/>
            </a:br>
            <a:r>
              <a:rPr lang="it-IT" cap="none" dirty="0"/>
              <a:t/>
            </a:r>
            <a:br>
              <a:rPr lang="it-IT" cap="none" dirty="0"/>
            </a:br>
            <a:r>
              <a:rPr lang="it-IT" cap="none" dirty="0" err="1" smtClean="0"/>
              <a:t>There</a:t>
            </a:r>
            <a:r>
              <a:rPr lang="it-IT" cap="none" dirty="0" smtClean="0"/>
              <a:t> are 7 sessions per </a:t>
            </a:r>
            <a:r>
              <a:rPr lang="it-IT" cap="none" dirty="0" err="1" smtClean="0"/>
              <a:t>year</a:t>
            </a:r>
            <a:r>
              <a:rPr lang="it-IT" cap="none" dirty="0" smtClean="0"/>
              <a:t>.</a:t>
            </a:r>
            <a:br>
              <a:rPr lang="it-IT" cap="none" dirty="0" smtClean="0"/>
            </a:br>
            <a:r>
              <a:rPr lang="it-IT" cap="none" dirty="0" err="1" smtClean="0"/>
              <a:t>Yearly</a:t>
            </a:r>
            <a:r>
              <a:rPr lang="it-IT" cap="none" dirty="0" smtClean="0"/>
              <a:t> </a:t>
            </a:r>
            <a:r>
              <a:rPr lang="it-IT" cap="none" dirty="0" err="1" smtClean="0"/>
              <a:t>activities</a:t>
            </a:r>
            <a:r>
              <a:rPr lang="it-IT" cap="none" dirty="0" smtClean="0"/>
              <a:t> reports.</a:t>
            </a:r>
            <a:r>
              <a:rPr lang="it-IT" cap="none" dirty="0"/>
              <a:t/>
            </a:r>
            <a:br>
              <a:rPr lang="it-IT" cap="none" dirty="0"/>
            </a:br>
            <a:r>
              <a:rPr lang="it-IT" cap="none" dirty="0">
                <a:hlinkClick r:id="rId3"/>
              </a:rPr>
              <a:t>http://</a:t>
            </a:r>
            <a:r>
              <a:rPr lang="it-IT" cap="none" dirty="0" smtClean="0">
                <a:hlinkClick r:id="rId3"/>
              </a:rPr>
              <a:t>www.coe.int/t/dghl/monitoring/socialcharter/Presentation/ActivityReportIndex_en.asp</a:t>
            </a:r>
            <a:r>
              <a:rPr lang="it-IT" cap="none" dirty="0" smtClean="0"/>
              <a:t/>
            </a:r>
            <a:br>
              <a:rPr lang="it-IT" cap="none" dirty="0" smtClean="0"/>
            </a:br>
            <a:r>
              <a:rPr lang="it-IT" cap="none" dirty="0"/>
              <a:t/>
            </a:r>
            <a:br>
              <a:rPr lang="it-IT" cap="none" dirty="0"/>
            </a:br>
            <a:r>
              <a:rPr lang="it-IT" cap="none" dirty="0" smtClean="0"/>
              <a:t/>
            </a:r>
            <a:br>
              <a:rPr lang="it-IT" cap="none" dirty="0" smtClean="0"/>
            </a:br>
            <a:r>
              <a:rPr lang="it-IT" cap="none" dirty="0" smtClean="0"/>
              <a:t/>
            </a:r>
            <a:br>
              <a:rPr lang="it-IT" cap="none" dirty="0" smtClean="0"/>
            </a:br>
            <a:endParaRPr lang="it-IT" cap="none" dirty="0"/>
          </a:p>
        </p:txBody>
      </p:sp>
      <p:pic>
        <p:nvPicPr>
          <p:cNvPr id="4" name="Segnaposto contenuto 3"/>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9882486" y="121023"/>
            <a:ext cx="2137156" cy="1759044"/>
          </a:xfrm>
        </p:spPr>
      </p:pic>
    </p:spTree>
    <p:extLst>
      <p:ext uri="{BB962C8B-B14F-4D97-AF65-F5344CB8AC3E}">
        <p14:creationId xmlns:p14="http://schemas.microsoft.com/office/powerpoint/2010/main" val="554180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61365" y="215154"/>
            <a:ext cx="9721121" cy="5779246"/>
          </a:xfrm>
        </p:spPr>
        <p:txBody>
          <a:bodyPr anchor="t">
            <a:normAutofit fontScale="90000"/>
          </a:bodyPr>
          <a:lstStyle/>
          <a:p>
            <a:r>
              <a:rPr lang="it-IT" sz="3100" b="1" cap="none" dirty="0" smtClean="0"/>
              <a:t>National reports procedure</a:t>
            </a:r>
            <a:br>
              <a:rPr lang="it-IT" sz="3100" b="1" cap="none" dirty="0" smtClean="0"/>
            </a:br>
            <a:r>
              <a:rPr lang="it-IT" sz="3100" cap="none" dirty="0" smtClean="0"/>
              <a:t>The ECSR </a:t>
            </a:r>
            <a:r>
              <a:rPr lang="it-IT" sz="3100" cap="none" dirty="0" err="1" smtClean="0"/>
              <a:t>examines</a:t>
            </a:r>
            <a:r>
              <a:rPr lang="it-IT" sz="3100" cap="none" dirty="0" smtClean="0"/>
              <a:t> the National </a:t>
            </a:r>
            <a:r>
              <a:rPr lang="it-IT" sz="3100" cap="none" dirty="0" err="1" smtClean="0"/>
              <a:t>annual</a:t>
            </a:r>
            <a:r>
              <a:rPr lang="it-IT" sz="3100" cap="none" dirty="0" smtClean="0"/>
              <a:t> reports on the </a:t>
            </a:r>
            <a:r>
              <a:rPr lang="it-IT" sz="3100" cap="none" dirty="0" err="1" smtClean="0"/>
              <a:t>application</a:t>
            </a:r>
            <a:r>
              <a:rPr lang="it-IT" sz="3100" cap="none" dirty="0" smtClean="0"/>
              <a:t> of a </a:t>
            </a:r>
            <a:r>
              <a:rPr lang="it-IT" sz="3100" cap="none" dirty="0" err="1" smtClean="0"/>
              <a:t>number</a:t>
            </a:r>
            <a:r>
              <a:rPr lang="it-IT" sz="3100" cap="none" dirty="0" smtClean="0"/>
              <a:t> of the ESC </a:t>
            </a:r>
            <a:r>
              <a:rPr lang="it-IT" sz="3100" cap="none" dirty="0" err="1" smtClean="0"/>
              <a:t>articles</a:t>
            </a:r>
            <a:r>
              <a:rPr lang="it-IT" sz="3100" cap="none" dirty="0" smtClean="0"/>
              <a:t> (</a:t>
            </a:r>
            <a:r>
              <a:rPr lang="it-IT" sz="3100" cap="none" dirty="0" err="1" smtClean="0"/>
              <a:t>there</a:t>
            </a:r>
            <a:r>
              <a:rPr lang="it-IT" sz="3100" cap="none" dirty="0" smtClean="0"/>
              <a:t> are 4 </a:t>
            </a:r>
            <a:r>
              <a:rPr lang="it-IT" sz="3100" cap="none" dirty="0" err="1" smtClean="0"/>
              <a:t>thematic</a:t>
            </a:r>
            <a:r>
              <a:rPr lang="it-IT" sz="3100" cap="none" dirty="0" smtClean="0"/>
              <a:t> </a:t>
            </a:r>
            <a:r>
              <a:rPr lang="it-IT" sz="3100" cap="none" dirty="0" err="1" smtClean="0"/>
              <a:t>groups</a:t>
            </a:r>
            <a:r>
              <a:rPr lang="it-IT" sz="3100" cap="none" dirty="0" smtClean="0"/>
              <a:t>) and </a:t>
            </a:r>
            <a:r>
              <a:rPr lang="it-IT" sz="3100" cap="none" dirty="0" err="1" smtClean="0"/>
              <a:t>adopts</a:t>
            </a:r>
            <a:r>
              <a:rPr lang="it-IT" sz="3100" cap="none" dirty="0" smtClean="0"/>
              <a:t> </a:t>
            </a:r>
            <a:r>
              <a:rPr lang="it-IT" sz="3100" cap="none" dirty="0" err="1" smtClean="0"/>
              <a:t>conclusions</a:t>
            </a:r>
            <a:r>
              <a:rPr lang="it-IT" sz="3100" cap="none" dirty="0" smtClean="0"/>
              <a:t>.</a:t>
            </a:r>
            <a:br>
              <a:rPr lang="it-IT" sz="3100" cap="none" dirty="0" smtClean="0"/>
            </a:br>
            <a:r>
              <a:rPr lang="it-IT" sz="3100" cap="none" dirty="0" smtClean="0"/>
              <a:t>The </a:t>
            </a:r>
            <a:r>
              <a:rPr lang="it-IT" sz="3100" b="1" cap="none" dirty="0" err="1" smtClean="0"/>
              <a:t>Governmental</a:t>
            </a:r>
            <a:r>
              <a:rPr lang="it-IT" sz="3100" b="1" cap="none" dirty="0" smtClean="0"/>
              <a:t> </a:t>
            </a:r>
            <a:r>
              <a:rPr lang="it-IT" sz="3100" b="1" cap="none" dirty="0" err="1" smtClean="0"/>
              <a:t>Committee</a:t>
            </a:r>
            <a:r>
              <a:rPr lang="it-IT" sz="3100" b="1" cap="none" dirty="0" smtClean="0"/>
              <a:t> </a:t>
            </a:r>
            <a:r>
              <a:rPr lang="it-IT" sz="3100" cap="none" dirty="0" err="1" smtClean="0"/>
              <a:t>examines</a:t>
            </a:r>
            <a:r>
              <a:rPr lang="it-IT" sz="3100" cap="none" dirty="0" smtClean="0"/>
              <a:t> </a:t>
            </a:r>
            <a:r>
              <a:rPr lang="it-IT" sz="3100" cap="none" dirty="0" err="1" smtClean="0"/>
              <a:t>national</a:t>
            </a:r>
            <a:r>
              <a:rPr lang="it-IT" sz="3100" cap="none" dirty="0" smtClean="0"/>
              <a:t> </a:t>
            </a:r>
            <a:r>
              <a:rPr lang="it-IT" sz="3100" cap="none" dirty="0" err="1" smtClean="0"/>
              <a:t>situations</a:t>
            </a:r>
            <a:r>
              <a:rPr lang="it-IT" sz="3100" cap="none" dirty="0" smtClean="0"/>
              <a:t> </a:t>
            </a:r>
            <a:r>
              <a:rPr lang="it-IT" sz="3100" cap="none" dirty="0" err="1" smtClean="0"/>
              <a:t>that</a:t>
            </a:r>
            <a:r>
              <a:rPr lang="it-IT" sz="3100" cap="none" dirty="0" smtClean="0"/>
              <a:t> the ECSR </a:t>
            </a:r>
            <a:r>
              <a:rPr lang="it-IT" sz="3100" cap="none" dirty="0" err="1" smtClean="0"/>
              <a:t>considers</a:t>
            </a:r>
            <a:r>
              <a:rPr lang="it-IT" sz="3100" cap="none" dirty="0" smtClean="0"/>
              <a:t> </a:t>
            </a:r>
            <a:r>
              <a:rPr lang="it-IT" sz="3100" cap="none" dirty="0" err="1" smtClean="0"/>
              <a:t>not</a:t>
            </a:r>
            <a:r>
              <a:rPr lang="it-IT" sz="3100" cap="none" dirty="0" smtClean="0"/>
              <a:t> to be in </a:t>
            </a:r>
            <a:r>
              <a:rPr lang="it-IT" sz="3100" cap="none" dirty="0" err="1" smtClean="0"/>
              <a:t>conformity</a:t>
            </a:r>
            <a:r>
              <a:rPr lang="it-IT" sz="3100" cap="none" dirty="0" smtClean="0"/>
              <a:t>. </a:t>
            </a:r>
            <a:r>
              <a:rPr lang="it-IT" sz="3100" cap="none" dirty="0" err="1" smtClean="0"/>
              <a:t>It</a:t>
            </a:r>
            <a:r>
              <a:rPr lang="it-IT" sz="3100" cap="none" dirty="0" smtClean="0"/>
              <a:t> </a:t>
            </a:r>
            <a:r>
              <a:rPr lang="it-IT" sz="3100" cap="none" dirty="0" err="1" smtClean="0"/>
              <a:t>votes</a:t>
            </a:r>
            <a:r>
              <a:rPr lang="it-IT" sz="3100" cap="none" dirty="0" smtClean="0"/>
              <a:t> by a </a:t>
            </a:r>
            <a:r>
              <a:rPr lang="it-IT" sz="3100" cap="none" dirty="0" err="1" smtClean="0"/>
              <a:t>two-thirds</a:t>
            </a:r>
            <a:r>
              <a:rPr lang="it-IT" sz="3100" cap="none" dirty="0" smtClean="0"/>
              <a:t> </a:t>
            </a:r>
            <a:r>
              <a:rPr lang="it-IT" sz="3100" cap="none" dirty="0" err="1" smtClean="0"/>
              <a:t>majority</a:t>
            </a:r>
            <a:r>
              <a:rPr lang="it-IT" sz="3100" cap="none" dirty="0" smtClean="0"/>
              <a:t> on </a:t>
            </a:r>
            <a:r>
              <a:rPr lang="it-IT" sz="3100" cap="none" dirty="0" err="1" smtClean="0"/>
              <a:t>whether</a:t>
            </a:r>
            <a:r>
              <a:rPr lang="it-IT" sz="3100" cap="none" dirty="0" smtClean="0"/>
              <a:t> a </a:t>
            </a:r>
            <a:r>
              <a:rPr lang="it-IT" sz="3100" cap="none" dirty="0" err="1" smtClean="0"/>
              <a:t>proposal</a:t>
            </a:r>
            <a:r>
              <a:rPr lang="it-IT" sz="3100" cap="none" dirty="0" smtClean="0"/>
              <a:t> for </a:t>
            </a:r>
            <a:r>
              <a:rPr lang="it-IT" sz="3100" cap="none" dirty="0" err="1" smtClean="0"/>
              <a:t>recommendation</a:t>
            </a:r>
            <a:r>
              <a:rPr lang="it-IT" sz="3100" cap="none" dirty="0" smtClean="0"/>
              <a:t> </a:t>
            </a:r>
            <a:r>
              <a:rPr lang="it-IT" sz="3100" cap="none" dirty="0" err="1" smtClean="0"/>
              <a:t>should</a:t>
            </a:r>
            <a:r>
              <a:rPr lang="it-IT" sz="3100" cap="none" dirty="0" smtClean="0"/>
              <a:t> be </a:t>
            </a:r>
            <a:r>
              <a:rPr lang="it-IT" sz="3100" cap="none" dirty="0" err="1" smtClean="0"/>
              <a:t>submitted</a:t>
            </a:r>
            <a:r>
              <a:rPr lang="it-IT" sz="3100" cap="none" dirty="0" smtClean="0"/>
              <a:t> to the </a:t>
            </a:r>
            <a:r>
              <a:rPr lang="it-IT" sz="3100" cap="none" dirty="0" err="1" smtClean="0"/>
              <a:t>Committee</a:t>
            </a:r>
            <a:r>
              <a:rPr lang="it-IT" sz="3100" cap="none" dirty="0" smtClean="0"/>
              <a:t> of </a:t>
            </a:r>
            <a:r>
              <a:rPr lang="it-IT" sz="3100" cap="none" dirty="0" err="1" smtClean="0"/>
              <a:t>Ministers</a:t>
            </a:r>
            <a:r>
              <a:rPr lang="it-IT" sz="3100" cap="none" dirty="0" smtClean="0"/>
              <a:t>.</a:t>
            </a:r>
            <a:br>
              <a:rPr lang="it-IT" sz="3100" cap="none" dirty="0" smtClean="0"/>
            </a:br>
            <a:r>
              <a:rPr lang="it-IT" sz="3100" cap="none" dirty="0" smtClean="0"/>
              <a:t>The </a:t>
            </a:r>
            <a:r>
              <a:rPr lang="it-IT" sz="3100" b="1" cap="none" dirty="0" err="1" smtClean="0"/>
              <a:t>Committee</a:t>
            </a:r>
            <a:r>
              <a:rPr lang="it-IT" sz="3100" b="1" cap="none" dirty="0" smtClean="0"/>
              <a:t> of </a:t>
            </a:r>
            <a:r>
              <a:rPr lang="it-IT" sz="3100" b="1" cap="none" dirty="0" err="1" smtClean="0"/>
              <a:t>Ministers</a:t>
            </a:r>
            <a:r>
              <a:rPr lang="it-IT" sz="3100" b="1" cap="none" dirty="0" smtClean="0"/>
              <a:t> </a:t>
            </a:r>
            <a:r>
              <a:rPr lang="it-IT" sz="3100" cap="none" dirty="0" smtClean="0"/>
              <a:t>can </a:t>
            </a:r>
            <a:r>
              <a:rPr lang="it-IT" sz="3100" cap="none" dirty="0" err="1" smtClean="0"/>
              <a:t>issue</a:t>
            </a:r>
            <a:r>
              <a:rPr lang="it-IT" sz="3100" cap="none" dirty="0" smtClean="0"/>
              <a:t> </a:t>
            </a:r>
            <a:r>
              <a:rPr lang="it-IT" sz="3100" cap="none" dirty="0" err="1" smtClean="0"/>
              <a:t>recommendations</a:t>
            </a:r>
            <a:r>
              <a:rPr lang="it-IT" sz="3100" cap="none" dirty="0" smtClean="0"/>
              <a:t> to the </a:t>
            </a:r>
            <a:r>
              <a:rPr lang="it-IT" sz="3100" cap="none" dirty="0" err="1" smtClean="0"/>
              <a:t>States</a:t>
            </a:r>
            <a:r>
              <a:rPr lang="it-IT" sz="3100" cap="none" dirty="0" smtClean="0"/>
              <a:t> (</a:t>
            </a:r>
            <a:r>
              <a:rPr lang="it-IT" sz="3100" cap="none" dirty="0" err="1" smtClean="0"/>
              <a:t>it</a:t>
            </a:r>
            <a:r>
              <a:rPr lang="it-IT" sz="3100" cap="none" dirty="0" smtClean="0"/>
              <a:t> </a:t>
            </a:r>
            <a:r>
              <a:rPr lang="it-IT" sz="3100" cap="none" dirty="0" err="1" smtClean="0"/>
              <a:t>has</a:t>
            </a:r>
            <a:r>
              <a:rPr lang="it-IT" sz="3100" cap="none" dirty="0" smtClean="0"/>
              <a:t> </a:t>
            </a:r>
            <a:r>
              <a:rPr lang="it-IT" sz="3100" cap="none" dirty="0" err="1" smtClean="0"/>
              <a:t>happened</a:t>
            </a:r>
            <a:r>
              <a:rPr lang="it-IT" sz="3100" cap="none" dirty="0" smtClean="0"/>
              <a:t> </a:t>
            </a:r>
            <a:r>
              <a:rPr lang="it-IT" sz="3100" cap="none" dirty="0" err="1" smtClean="0"/>
              <a:t>very</a:t>
            </a:r>
            <a:r>
              <a:rPr lang="it-IT" sz="3100" cap="none" dirty="0" smtClean="0"/>
              <a:t> </a:t>
            </a:r>
            <a:r>
              <a:rPr lang="it-IT" sz="3100" cap="none" dirty="0" err="1" smtClean="0"/>
              <a:t>rarely</a:t>
            </a:r>
            <a:r>
              <a:rPr lang="it-IT" sz="3100" cap="none" dirty="0" smtClean="0"/>
              <a:t>) </a:t>
            </a:r>
            <a:r>
              <a:rPr lang="it-IT" sz="3100" cap="none" dirty="0" err="1" smtClean="0"/>
              <a:t>but</a:t>
            </a:r>
            <a:r>
              <a:rPr lang="it-IT" sz="3100" cap="none" dirty="0" smtClean="0"/>
              <a:t> </a:t>
            </a:r>
            <a:r>
              <a:rPr lang="it-IT" sz="3100" cap="none" dirty="0" err="1" smtClean="0"/>
              <a:t>they</a:t>
            </a:r>
            <a:r>
              <a:rPr lang="it-IT" sz="3100" cap="none" dirty="0" smtClean="0"/>
              <a:t> are </a:t>
            </a:r>
            <a:r>
              <a:rPr lang="it-IT" sz="3100" cap="none" dirty="0" err="1" smtClean="0"/>
              <a:t>not</a:t>
            </a:r>
            <a:r>
              <a:rPr lang="it-IT" sz="3100" cap="none" dirty="0" smtClean="0"/>
              <a:t> </a:t>
            </a:r>
            <a:r>
              <a:rPr lang="it-IT" sz="3100" cap="none" dirty="0" err="1" smtClean="0"/>
              <a:t>binding</a:t>
            </a:r>
            <a:r>
              <a:rPr lang="it-IT" cap="none" dirty="0"/>
              <a:t>.</a:t>
            </a:r>
            <a:endParaRPr lang="it-IT" b="1" cap="none" dirty="0"/>
          </a:p>
        </p:txBody>
      </p:sp>
      <p:pic>
        <p:nvPicPr>
          <p:cNvPr id="4" name="Segnaposto contenut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882486" y="121023"/>
            <a:ext cx="2137156" cy="1759044"/>
          </a:xfrm>
        </p:spPr>
      </p:pic>
    </p:spTree>
    <p:extLst>
      <p:ext uri="{BB962C8B-B14F-4D97-AF65-F5344CB8AC3E}">
        <p14:creationId xmlns:p14="http://schemas.microsoft.com/office/powerpoint/2010/main" val="1635342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215154"/>
            <a:ext cx="9882486" cy="6535270"/>
          </a:xfrm>
        </p:spPr>
        <p:txBody>
          <a:bodyPr anchor="t">
            <a:normAutofit fontScale="90000"/>
          </a:bodyPr>
          <a:lstStyle/>
          <a:p>
            <a:r>
              <a:rPr lang="it-IT" sz="2800" b="1" cap="none" dirty="0" err="1" smtClean="0"/>
              <a:t>Collective</a:t>
            </a:r>
            <a:r>
              <a:rPr lang="it-IT" sz="2800" b="1" cap="none" dirty="0" smtClean="0"/>
              <a:t> </a:t>
            </a:r>
            <a:r>
              <a:rPr lang="it-IT" sz="2800" b="1" cap="none" dirty="0" err="1" smtClean="0"/>
              <a:t>complaints</a:t>
            </a:r>
            <a:r>
              <a:rPr lang="it-IT" sz="2800" b="1" cap="none" dirty="0" smtClean="0"/>
              <a:t> procedure (</a:t>
            </a:r>
            <a:r>
              <a:rPr lang="it-IT" sz="2800" b="1" cap="none" dirty="0" err="1" smtClean="0"/>
              <a:t>introduced</a:t>
            </a:r>
            <a:r>
              <a:rPr lang="it-IT" sz="2800" b="1" cap="none" dirty="0" smtClean="0"/>
              <a:t> by the </a:t>
            </a:r>
            <a:r>
              <a:rPr lang="it-IT" sz="2800" b="1" cap="none" dirty="0" err="1" smtClean="0"/>
              <a:t>additional</a:t>
            </a:r>
            <a:r>
              <a:rPr lang="it-IT" sz="2800" b="1" cap="none" dirty="0" smtClean="0"/>
              <a:t> </a:t>
            </a:r>
            <a:r>
              <a:rPr lang="it-IT" sz="2800" b="1" cap="none" dirty="0" err="1" smtClean="0"/>
              <a:t>protocol</a:t>
            </a:r>
            <a:r>
              <a:rPr lang="it-IT" sz="2800" b="1" cap="none" dirty="0" smtClean="0"/>
              <a:t> in 1998)</a:t>
            </a:r>
            <a:br>
              <a:rPr lang="it-IT" sz="2800" b="1" cap="none" dirty="0" smtClean="0"/>
            </a:br>
            <a:r>
              <a:rPr lang="it-IT" sz="2800" cap="none" dirty="0" smtClean="0"/>
              <a:t>14 </a:t>
            </a:r>
            <a:r>
              <a:rPr lang="it-IT" sz="2800" cap="none" dirty="0" err="1" smtClean="0"/>
              <a:t>countries</a:t>
            </a:r>
            <a:r>
              <a:rPr lang="it-IT" sz="2800" cap="none" dirty="0" smtClean="0"/>
              <a:t> (</a:t>
            </a:r>
            <a:r>
              <a:rPr lang="it-IT" sz="2800" cap="none" dirty="0" err="1" smtClean="0"/>
              <a:t>all</a:t>
            </a:r>
            <a:r>
              <a:rPr lang="it-IT" sz="2800" cap="none" dirty="0" smtClean="0"/>
              <a:t> </a:t>
            </a:r>
            <a:r>
              <a:rPr lang="it-IT" sz="2800" cap="none" smtClean="0"/>
              <a:t>EU MS) have</a:t>
            </a:r>
            <a:r>
              <a:rPr lang="it-IT" sz="2800" cap="none" dirty="0" smtClean="0"/>
              <a:t> </a:t>
            </a:r>
            <a:r>
              <a:rPr lang="it-IT" sz="2800" cap="none" dirty="0" err="1" smtClean="0"/>
              <a:t>accepted</a:t>
            </a:r>
            <a:r>
              <a:rPr lang="it-IT" sz="2800" cap="none" dirty="0" smtClean="0"/>
              <a:t> the </a:t>
            </a:r>
            <a:r>
              <a:rPr lang="it-IT" sz="2800" cap="none" dirty="0" err="1" smtClean="0"/>
              <a:t>collectives</a:t>
            </a:r>
            <a:r>
              <a:rPr lang="it-IT" sz="2800" cap="none" dirty="0" smtClean="0"/>
              <a:t> </a:t>
            </a:r>
            <a:r>
              <a:rPr lang="it-IT" sz="2800" cap="none" dirty="0" err="1" smtClean="0"/>
              <a:t>complaints</a:t>
            </a:r>
            <a:r>
              <a:rPr lang="it-IT" sz="2800" cap="none" dirty="0" smtClean="0"/>
              <a:t> procedure.</a:t>
            </a:r>
            <a:br>
              <a:rPr lang="it-IT" sz="2800" cap="none" dirty="0" smtClean="0"/>
            </a:br>
            <a:r>
              <a:rPr lang="it-IT" sz="2800" cap="none" dirty="0" smtClean="0"/>
              <a:t>The </a:t>
            </a:r>
            <a:r>
              <a:rPr lang="it-IT" sz="2800" cap="none" dirty="0" err="1" smtClean="0"/>
              <a:t>organisations</a:t>
            </a:r>
            <a:r>
              <a:rPr lang="it-IT" sz="2800" cap="none" dirty="0" smtClean="0"/>
              <a:t> </a:t>
            </a:r>
            <a:r>
              <a:rPr lang="it-IT" sz="2800" cap="none" dirty="0" err="1" smtClean="0"/>
              <a:t>entitled</a:t>
            </a:r>
            <a:r>
              <a:rPr lang="it-IT" sz="2800" cap="none" dirty="0" smtClean="0"/>
              <a:t> to </a:t>
            </a:r>
            <a:r>
              <a:rPr lang="it-IT" sz="2800" cap="none" dirty="0" err="1" smtClean="0"/>
              <a:t>submit</a:t>
            </a:r>
            <a:r>
              <a:rPr lang="it-IT" sz="2800" cap="none" dirty="0" smtClean="0"/>
              <a:t> </a:t>
            </a:r>
            <a:r>
              <a:rPr lang="it-IT" sz="2800" cap="none" dirty="0" err="1" smtClean="0"/>
              <a:t>collective</a:t>
            </a:r>
            <a:r>
              <a:rPr lang="it-IT" sz="2800" cap="none" dirty="0" smtClean="0"/>
              <a:t> </a:t>
            </a:r>
            <a:r>
              <a:rPr lang="it-IT" sz="2800" cap="none" dirty="0" err="1" smtClean="0"/>
              <a:t>complaints</a:t>
            </a:r>
            <a:r>
              <a:rPr lang="it-IT" sz="2800" cap="none" dirty="0" smtClean="0"/>
              <a:t> are: </a:t>
            </a:r>
            <a:r>
              <a:rPr lang="it-IT" sz="2800" cap="none" dirty="0" err="1" smtClean="0"/>
              <a:t>international</a:t>
            </a:r>
            <a:r>
              <a:rPr lang="it-IT" sz="2800" cap="none" dirty="0" smtClean="0"/>
              <a:t> </a:t>
            </a:r>
            <a:r>
              <a:rPr lang="it-IT" sz="2800" cap="none" dirty="0" err="1" smtClean="0"/>
              <a:t>workers</a:t>
            </a:r>
            <a:r>
              <a:rPr lang="it-IT" sz="2800" cap="none" dirty="0" smtClean="0"/>
              <a:t>’ and </a:t>
            </a:r>
            <a:r>
              <a:rPr lang="it-IT" sz="2800" cap="none" dirty="0" err="1" smtClean="0"/>
              <a:t>employers</a:t>
            </a:r>
            <a:r>
              <a:rPr lang="it-IT" sz="2800" cap="none" dirty="0" smtClean="0"/>
              <a:t>’ </a:t>
            </a:r>
            <a:r>
              <a:rPr lang="it-IT" sz="2800" cap="none" dirty="0" err="1" smtClean="0"/>
              <a:t>organisations</a:t>
            </a:r>
            <a:r>
              <a:rPr lang="it-IT" sz="2800" cap="none" dirty="0" smtClean="0"/>
              <a:t>; </a:t>
            </a:r>
            <a:r>
              <a:rPr lang="it-IT" sz="2800" cap="none" dirty="0" err="1" smtClean="0"/>
              <a:t>workers</a:t>
            </a:r>
            <a:r>
              <a:rPr lang="it-IT" sz="2800" cap="none" dirty="0" smtClean="0"/>
              <a:t>’ and </a:t>
            </a:r>
            <a:r>
              <a:rPr lang="it-IT" sz="2800" cap="none" dirty="0" err="1" smtClean="0"/>
              <a:t>employers</a:t>
            </a:r>
            <a:r>
              <a:rPr lang="it-IT" sz="2800" cap="none" dirty="0" smtClean="0"/>
              <a:t>’ </a:t>
            </a:r>
            <a:r>
              <a:rPr lang="it-IT" sz="2800" cap="none" dirty="0" err="1" smtClean="0"/>
              <a:t>organisation</a:t>
            </a:r>
            <a:r>
              <a:rPr lang="it-IT" sz="2800" cap="none" dirty="0" smtClean="0"/>
              <a:t> in the </a:t>
            </a:r>
            <a:r>
              <a:rPr lang="it-IT" sz="2800" cap="none" dirty="0" err="1" smtClean="0"/>
              <a:t>countries</a:t>
            </a:r>
            <a:r>
              <a:rPr lang="it-IT" sz="2800" cap="none" dirty="0" smtClean="0"/>
              <a:t> </a:t>
            </a:r>
            <a:r>
              <a:rPr lang="it-IT" sz="2800" cap="none" dirty="0" err="1" smtClean="0"/>
              <a:t>concerned</a:t>
            </a:r>
            <a:r>
              <a:rPr lang="it-IT" sz="2800" cap="none" dirty="0" smtClean="0"/>
              <a:t>; </a:t>
            </a:r>
            <a:r>
              <a:rPr lang="it-IT" sz="2800" cap="none" dirty="0" err="1" smtClean="0"/>
              <a:t>international</a:t>
            </a:r>
            <a:r>
              <a:rPr lang="it-IT" sz="2800" cap="none" dirty="0" smtClean="0"/>
              <a:t> non-</a:t>
            </a:r>
            <a:r>
              <a:rPr lang="it-IT" sz="2800" cap="none" dirty="0" err="1" smtClean="0"/>
              <a:t>governmental</a:t>
            </a:r>
            <a:r>
              <a:rPr lang="it-IT" sz="2800" cap="none" dirty="0" smtClean="0"/>
              <a:t> </a:t>
            </a:r>
            <a:r>
              <a:rPr lang="it-IT" sz="2800" cap="none" dirty="0" err="1" smtClean="0"/>
              <a:t>organisations</a:t>
            </a:r>
            <a:r>
              <a:rPr lang="it-IT" sz="2800" cap="none" dirty="0" smtClean="0"/>
              <a:t>; </a:t>
            </a:r>
            <a:r>
              <a:rPr lang="it-IT" sz="2800" cap="none" dirty="0" err="1" smtClean="0"/>
              <a:t>national</a:t>
            </a:r>
            <a:r>
              <a:rPr lang="it-IT" sz="2800" cap="none" dirty="0" smtClean="0"/>
              <a:t> </a:t>
            </a:r>
            <a:r>
              <a:rPr lang="it-IT" sz="2800" cap="none" dirty="0" err="1" smtClean="0"/>
              <a:t>NGOs</a:t>
            </a:r>
            <a:r>
              <a:rPr lang="it-IT" sz="2800" cap="none" dirty="0" smtClean="0"/>
              <a:t> (</a:t>
            </a:r>
            <a:r>
              <a:rPr lang="it-IT" sz="2800" cap="none" dirty="0" err="1" smtClean="0"/>
              <a:t>only</a:t>
            </a:r>
            <a:r>
              <a:rPr lang="it-IT" sz="2800" cap="none" dirty="0" smtClean="0"/>
              <a:t> </a:t>
            </a:r>
            <a:r>
              <a:rPr lang="it-IT" sz="2800" cap="none" dirty="0" err="1" smtClean="0"/>
              <a:t>Finland</a:t>
            </a:r>
            <a:r>
              <a:rPr lang="it-IT" sz="2800" cap="none" dirty="0" smtClean="0"/>
              <a:t> </a:t>
            </a:r>
            <a:r>
              <a:rPr lang="it-IT" sz="2800" cap="none" dirty="0" err="1" smtClean="0"/>
              <a:t>has</a:t>
            </a:r>
            <a:r>
              <a:rPr lang="it-IT" sz="2800" cap="none" dirty="0" smtClean="0"/>
              <a:t> </a:t>
            </a:r>
            <a:r>
              <a:rPr lang="it-IT" sz="2800" cap="none" dirty="0" err="1" smtClean="0"/>
              <a:t>authorised</a:t>
            </a:r>
            <a:r>
              <a:rPr lang="it-IT" sz="2800" cap="none" dirty="0" smtClean="0"/>
              <a:t> </a:t>
            </a:r>
            <a:r>
              <a:rPr lang="it-IT" sz="2800" cap="none" dirty="0" err="1" smtClean="0"/>
              <a:t>national</a:t>
            </a:r>
            <a:r>
              <a:rPr lang="it-IT" sz="2800" cap="none" dirty="0" smtClean="0"/>
              <a:t> </a:t>
            </a:r>
            <a:r>
              <a:rPr lang="it-IT" sz="2800" cap="none" dirty="0" err="1" smtClean="0"/>
              <a:t>NGOs</a:t>
            </a:r>
            <a:r>
              <a:rPr lang="it-IT" sz="2800" cap="none" dirty="0"/>
              <a:t>).</a:t>
            </a:r>
            <a:br>
              <a:rPr lang="it-IT" sz="2800" cap="none" dirty="0"/>
            </a:br>
            <a:r>
              <a:rPr lang="it-IT" sz="2800" cap="none" dirty="0">
                <a:hlinkClick r:id="rId2"/>
              </a:rPr>
              <a:t>http://</a:t>
            </a:r>
            <a:r>
              <a:rPr lang="it-IT" sz="2800" cap="none" dirty="0" smtClean="0">
                <a:hlinkClick r:id="rId2"/>
              </a:rPr>
              <a:t>www.coe.int/t/dghl/monitoring/socialcharter/OrganisationsEntitled/OrgEntitled_en.asp</a:t>
            </a:r>
            <a:r>
              <a:rPr lang="it-IT" sz="2800" cap="none" dirty="0" smtClean="0"/>
              <a:t/>
            </a:r>
            <a:br>
              <a:rPr lang="it-IT" sz="2800" cap="none" dirty="0" smtClean="0"/>
            </a:br>
            <a:r>
              <a:rPr lang="it-IT" sz="2800" cap="none" dirty="0" smtClean="0"/>
              <a:t/>
            </a:r>
            <a:br>
              <a:rPr lang="it-IT" sz="2800" cap="none" dirty="0" smtClean="0"/>
            </a:br>
            <a:r>
              <a:rPr lang="it-IT" sz="2800" cap="none" dirty="0" err="1" smtClean="0"/>
              <a:t>Individual</a:t>
            </a:r>
            <a:r>
              <a:rPr lang="it-IT" sz="2800" cap="none" dirty="0" smtClean="0"/>
              <a:t> </a:t>
            </a:r>
            <a:r>
              <a:rPr lang="it-IT" sz="2800" cap="none" dirty="0" err="1" smtClean="0"/>
              <a:t>cannot</a:t>
            </a:r>
            <a:r>
              <a:rPr lang="it-IT" sz="2800" cap="none" dirty="0" smtClean="0"/>
              <a:t> </a:t>
            </a:r>
            <a:r>
              <a:rPr lang="it-IT" sz="2800" cap="none" dirty="0" err="1" smtClean="0"/>
              <a:t>submit</a:t>
            </a:r>
            <a:r>
              <a:rPr lang="it-IT" sz="2800" cap="none" dirty="0" smtClean="0"/>
              <a:t> a </a:t>
            </a:r>
            <a:r>
              <a:rPr lang="it-IT" sz="2800" cap="none" dirty="0" err="1" smtClean="0"/>
              <a:t>complaint</a:t>
            </a:r>
            <a:r>
              <a:rPr lang="it-IT" sz="2800" cap="none" dirty="0" smtClean="0"/>
              <a:t> to the ECSR.</a:t>
            </a:r>
            <a:br>
              <a:rPr lang="it-IT" sz="2800" cap="none" dirty="0" smtClean="0"/>
            </a:br>
            <a:r>
              <a:rPr lang="it-IT" sz="2800" cap="none" dirty="0" err="1" smtClean="0"/>
              <a:t>It</a:t>
            </a:r>
            <a:r>
              <a:rPr lang="it-IT" sz="2800" cap="none" dirty="0" smtClean="0"/>
              <a:t> </a:t>
            </a:r>
            <a:r>
              <a:rPr lang="it-IT" sz="2800" cap="none" dirty="0" err="1" smtClean="0"/>
              <a:t>is</a:t>
            </a:r>
            <a:r>
              <a:rPr lang="it-IT" sz="2800" cap="none" dirty="0" smtClean="0"/>
              <a:t> </a:t>
            </a:r>
            <a:r>
              <a:rPr lang="it-IT" sz="2800" cap="none" dirty="0" err="1" smtClean="0"/>
              <a:t>not</a:t>
            </a:r>
            <a:r>
              <a:rPr lang="it-IT" sz="2800" cap="none" dirty="0" smtClean="0"/>
              <a:t> </a:t>
            </a:r>
            <a:r>
              <a:rPr lang="it-IT" sz="2800" cap="none" dirty="0" err="1" smtClean="0"/>
              <a:t>necessary</a:t>
            </a:r>
            <a:r>
              <a:rPr lang="it-IT" sz="2800" cap="none" dirty="0" smtClean="0"/>
              <a:t> to </a:t>
            </a:r>
            <a:r>
              <a:rPr lang="it-IT" sz="2800" cap="none" dirty="0" err="1" smtClean="0"/>
              <a:t>exhaust</a:t>
            </a:r>
            <a:r>
              <a:rPr lang="it-IT" sz="2800" cap="none" dirty="0" smtClean="0"/>
              <a:t> </a:t>
            </a:r>
            <a:r>
              <a:rPr lang="it-IT" sz="2800" cap="none" dirty="0" err="1" smtClean="0"/>
              <a:t>all</a:t>
            </a:r>
            <a:r>
              <a:rPr lang="it-IT" sz="2800" cap="none" dirty="0" smtClean="0"/>
              <a:t> </a:t>
            </a:r>
            <a:r>
              <a:rPr lang="it-IT" sz="2800" cap="none" dirty="0" err="1" smtClean="0"/>
              <a:t>domestic</a:t>
            </a:r>
            <a:r>
              <a:rPr lang="it-IT" sz="2800" cap="none" dirty="0" smtClean="0"/>
              <a:t> </a:t>
            </a:r>
            <a:r>
              <a:rPr lang="it-IT" sz="2800" cap="none" dirty="0" err="1" smtClean="0"/>
              <a:t>remedies</a:t>
            </a:r>
            <a:r>
              <a:rPr lang="it-IT" sz="2800" cap="none" dirty="0" smtClean="0"/>
              <a:t>.</a:t>
            </a:r>
            <a:br>
              <a:rPr lang="it-IT" sz="2800" cap="none" dirty="0" smtClean="0"/>
            </a:br>
            <a:r>
              <a:rPr lang="it-IT" sz="2800" cap="none" dirty="0"/>
              <a:t/>
            </a:r>
            <a:br>
              <a:rPr lang="it-IT" sz="2800" cap="none" dirty="0"/>
            </a:br>
            <a:r>
              <a:rPr lang="it-IT" sz="2800" cap="none" dirty="0" smtClean="0"/>
              <a:t>From 1998, </a:t>
            </a:r>
            <a:r>
              <a:rPr lang="it-IT" sz="2800" cap="none" dirty="0" err="1" smtClean="0"/>
              <a:t>there</a:t>
            </a:r>
            <a:r>
              <a:rPr lang="it-IT" sz="2800" cap="none" dirty="0" smtClean="0"/>
              <a:t> </a:t>
            </a:r>
            <a:r>
              <a:rPr lang="it-IT" sz="2800" cap="none" dirty="0" err="1" smtClean="0"/>
              <a:t>have</a:t>
            </a:r>
            <a:r>
              <a:rPr lang="it-IT" sz="2800" cap="none" dirty="0" smtClean="0"/>
              <a:t> </a:t>
            </a:r>
            <a:r>
              <a:rPr lang="it-IT" sz="2800" cap="none" dirty="0" err="1" smtClean="0"/>
              <a:t>been</a:t>
            </a:r>
            <a:r>
              <a:rPr lang="it-IT" sz="2800" cap="none" dirty="0" smtClean="0"/>
              <a:t> 119 </a:t>
            </a:r>
            <a:r>
              <a:rPr lang="it-IT" sz="2800" cap="none" dirty="0" err="1" smtClean="0"/>
              <a:t>collective</a:t>
            </a:r>
            <a:r>
              <a:rPr lang="it-IT" sz="2800" cap="none" dirty="0" smtClean="0"/>
              <a:t> </a:t>
            </a:r>
            <a:r>
              <a:rPr lang="it-IT" sz="2800" cap="none" dirty="0" err="1" smtClean="0"/>
              <a:t>complaints</a:t>
            </a:r>
            <a:r>
              <a:rPr lang="it-IT" sz="2800" cap="none" dirty="0" smtClean="0"/>
              <a:t> (7 in 2014; 15 in 2013; 10 in 2014; 6 in 2015).</a:t>
            </a:r>
            <a:br>
              <a:rPr lang="it-IT" sz="2800" cap="none" dirty="0" smtClean="0"/>
            </a:br>
            <a:endParaRPr lang="it-IT" sz="2800" cap="none" dirty="0"/>
          </a:p>
        </p:txBody>
      </p:sp>
      <p:pic>
        <p:nvPicPr>
          <p:cNvPr id="4" name="Segnaposto contenuto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882486" y="121023"/>
            <a:ext cx="2137156" cy="1759044"/>
          </a:xfrm>
        </p:spPr>
      </p:pic>
    </p:spTree>
    <p:extLst>
      <p:ext uri="{BB962C8B-B14F-4D97-AF65-F5344CB8AC3E}">
        <p14:creationId xmlns:p14="http://schemas.microsoft.com/office/powerpoint/2010/main" val="3863315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4812" y="215154"/>
            <a:ext cx="9574306" cy="5779246"/>
          </a:xfrm>
        </p:spPr>
        <p:txBody>
          <a:bodyPr anchor="t">
            <a:normAutofit fontScale="90000"/>
          </a:bodyPr>
          <a:lstStyle/>
          <a:p>
            <a:r>
              <a:rPr lang="it-IT" sz="3300" b="1" cap="none" dirty="0" err="1" smtClean="0"/>
              <a:t>Collective</a:t>
            </a:r>
            <a:r>
              <a:rPr lang="it-IT" sz="3300" b="1" cap="none" dirty="0" smtClean="0"/>
              <a:t> </a:t>
            </a:r>
            <a:r>
              <a:rPr lang="it-IT" sz="3300" b="1" cap="none" dirty="0" err="1" smtClean="0"/>
              <a:t>complaints</a:t>
            </a:r>
            <a:r>
              <a:rPr lang="it-IT" sz="3300" b="1" cap="none" dirty="0" smtClean="0"/>
              <a:t> procedure </a:t>
            </a:r>
            <a:br>
              <a:rPr lang="it-IT" sz="3300" b="1" cap="none" dirty="0" smtClean="0"/>
            </a:br>
            <a:r>
              <a:rPr lang="it-IT" sz="3300" cap="none" dirty="0" smtClean="0"/>
              <a:t>The ECSR </a:t>
            </a:r>
            <a:r>
              <a:rPr lang="it-IT" sz="3300" cap="none" dirty="0" err="1" smtClean="0"/>
              <a:t>decides</a:t>
            </a:r>
            <a:r>
              <a:rPr lang="it-IT" sz="3300" cap="none" dirty="0" smtClean="0"/>
              <a:t> first </a:t>
            </a:r>
            <a:r>
              <a:rPr lang="it-IT" sz="3300" cap="none" dirty="0" err="1" smtClean="0"/>
              <a:t>if</a:t>
            </a:r>
            <a:r>
              <a:rPr lang="it-IT" sz="3300" cap="none" dirty="0" smtClean="0"/>
              <a:t> the </a:t>
            </a:r>
            <a:r>
              <a:rPr lang="it-IT" sz="3300" cap="none" dirty="0" err="1" smtClean="0"/>
              <a:t>complaint</a:t>
            </a:r>
            <a:r>
              <a:rPr lang="it-IT" sz="3300" cap="none" dirty="0" smtClean="0"/>
              <a:t> </a:t>
            </a:r>
            <a:r>
              <a:rPr lang="it-IT" sz="3300" cap="none" dirty="0" err="1" smtClean="0"/>
              <a:t>is</a:t>
            </a:r>
            <a:r>
              <a:rPr lang="it-IT" sz="3300" cap="none" dirty="0" smtClean="0"/>
              <a:t> </a:t>
            </a:r>
            <a:r>
              <a:rPr lang="it-IT" sz="3300" cap="none" dirty="0" err="1" smtClean="0"/>
              <a:t>admissible</a:t>
            </a:r>
            <a:r>
              <a:rPr lang="it-IT" sz="3300" cap="none" dirty="0" smtClean="0"/>
              <a:t> (</a:t>
            </a:r>
            <a:r>
              <a:rPr lang="it-IT" sz="3300" cap="none" dirty="0" err="1" smtClean="0"/>
              <a:t>few</a:t>
            </a:r>
            <a:r>
              <a:rPr lang="it-IT" sz="3300" cap="none" dirty="0" smtClean="0"/>
              <a:t> </a:t>
            </a:r>
            <a:r>
              <a:rPr lang="it-IT" sz="3300" cap="none" dirty="0" err="1" smtClean="0"/>
              <a:t>complaints</a:t>
            </a:r>
            <a:r>
              <a:rPr lang="it-IT" sz="3300" cap="none" dirty="0" smtClean="0"/>
              <a:t> </a:t>
            </a:r>
            <a:r>
              <a:rPr lang="it-IT" sz="3300" cap="none" dirty="0" err="1" smtClean="0"/>
              <a:t>only</a:t>
            </a:r>
            <a:r>
              <a:rPr lang="it-IT" sz="3300" cap="none" dirty="0" smtClean="0"/>
              <a:t> </a:t>
            </a:r>
            <a:r>
              <a:rPr lang="it-IT" sz="3300" cap="none" dirty="0" err="1" smtClean="0"/>
              <a:t>have</a:t>
            </a:r>
            <a:r>
              <a:rPr lang="it-IT" sz="3300" cap="none" dirty="0" smtClean="0"/>
              <a:t> </a:t>
            </a:r>
            <a:r>
              <a:rPr lang="it-IT" sz="3300" cap="none" dirty="0" err="1" smtClean="0"/>
              <a:t>been</a:t>
            </a:r>
            <a:r>
              <a:rPr lang="it-IT" sz="3300" cap="none" dirty="0" smtClean="0"/>
              <a:t> </a:t>
            </a:r>
            <a:r>
              <a:rPr lang="it-IT" sz="3300" cap="none" dirty="0" err="1" smtClean="0"/>
              <a:t>inadmissible</a:t>
            </a:r>
            <a:r>
              <a:rPr lang="it-IT" sz="3300" cap="none" dirty="0" smtClean="0"/>
              <a:t>).</a:t>
            </a:r>
            <a:br>
              <a:rPr lang="it-IT" sz="3300" cap="none" dirty="0" smtClean="0"/>
            </a:br>
            <a:r>
              <a:rPr lang="it-IT" sz="3300" cap="none" dirty="0" err="1" smtClean="0"/>
              <a:t>Then</a:t>
            </a:r>
            <a:r>
              <a:rPr lang="it-IT" sz="3300" cap="none" dirty="0" smtClean="0"/>
              <a:t> the ECSR </a:t>
            </a:r>
            <a:r>
              <a:rPr lang="it-IT" sz="3300" cap="none" dirty="0" err="1" smtClean="0"/>
              <a:t>invites</a:t>
            </a:r>
            <a:r>
              <a:rPr lang="it-IT" sz="3300" cap="none" dirty="0" smtClean="0"/>
              <a:t> the State to </a:t>
            </a:r>
            <a:r>
              <a:rPr lang="it-IT" sz="3300" cap="none" dirty="0" err="1" smtClean="0"/>
              <a:t>present</a:t>
            </a:r>
            <a:r>
              <a:rPr lang="it-IT" sz="3300" cap="none" dirty="0" smtClean="0"/>
              <a:t> </a:t>
            </a:r>
            <a:r>
              <a:rPr lang="it-IT" sz="3300" cap="none" dirty="0" err="1" smtClean="0"/>
              <a:t>written</a:t>
            </a:r>
            <a:r>
              <a:rPr lang="it-IT" sz="3300" cap="none" dirty="0" smtClean="0"/>
              <a:t> </a:t>
            </a:r>
            <a:r>
              <a:rPr lang="it-IT" sz="3300" cap="none" dirty="0" err="1" smtClean="0"/>
              <a:t>submissions</a:t>
            </a:r>
            <a:r>
              <a:rPr lang="it-IT" sz="3300" cap="none" dirty="0" smtClean="0"/>
              <a:t>, and INGO and </a:t>
            </a:r>
            <a:r>
              <a:rPr lang="it-IT" sz="3300" cap="none" dirty="0" err="1" smtClean="0"/>
              <a:t>workers</a:t>
            </a:r>
            <a:r>
              <a:rPr lang="it-IT" sz="3300" cap="none" dirty="0" smtClean="0"/>
              <a:t>’ or </a:t>
            </a:r>
            <a:r>
              <a:rPr lang="it-IT" sz="3300" cap="none" dirty="0" err="1" smtClean="0"/>
              <a:t>employers</a:t>
            </a:r>
            <a:r>
              <a:rPr lang="it-IT" sz="3300" cap="none" dirty="0" smtClean="0"/>
              <a:t>’ </a:t>
            </a:r>
            <a:r>
              <a:rPr lang="it-IT" sz="3300" cap="none" dirty="0" err="1" smtClean="0"/>
              <a:t>organisations</a:t>
            </a:r>
            <a:r>
              <a:rPr lang="it-IT" sz="3300" cap="none" dirty="0" smtClean="0"/>
              <a:t> to </a:t>
            </a:r>
            <a:r>
              <a:rPr lang="it-IT" sz="3300" cap="none" dirty="0" err="1" smtClean="0"/>
              <a:t>provide</a:t>
            </a:r>
            <a:r>
              <a:rPr lang="it-IT" sz="3300" cap="none" dirty="0" smtClean="0"/>
              <a:t> </a:t>
            </a:r>
            <a:r>
              <a:rPr lang="it-IT" sz="3300" cap="none" dirty="0" err="1" smtClean="0"/>
              <a:t>further</a:t>
            </a:r>
            <a:r>
              <a:rPr lang="it-IT" sz="3300" cap="none" dirty="0" smtClean="0"/>
              <a:t> </a:t>
            </a:r>
            <a:r>
              <a:rPr lang="it-IT" sz="3300" cap="none" dirty="0" err="1" smtClean="0"/>
              <a:t>evidence</a:t>
            </a:r>
            <a:r>
              <a:rPr lang="it-IT" sz="3300" cap="none" dirty="0" smtClean="0"/>
              <a:t>.</a:t>
            </a:r>
            <a:br>
              <a:rPr lang="it-IT" sz="3300" cap="none" dirty="0" smtClean="0"/>
            </a:br>
            <a:r>
              <a:rPr lang="it-IT" sz="3300" cap="none" dirty="0" err="1" smtClean="0"/>
              <a:t>Finally</a:t>
            </a:r>
            <a:r>
              <a:rPr lang="it-IT" sz="3300" cap="none" dirty="0" smtClean="0"/>
              <a:t>, ECSR </a:t>
            </a:r>
            <a:r>
              <a:rPr lang="it-IT" sz="3300" cap="none" dirty="0" err="1" smtClean="0"/>
              <a:t>takes</a:t>
            </a:r>
            <a:r>
              <a:rPr lang="it-IT" sz="3300" cap="none" dirty="0" smtClean="0"/>
              <a:t> a </a:t>
            </a:r>
            <a:r>
              <a:rPr lang="it-IT" sz="3300" cap="none" dirty="0" err="1" smtClean="0"/>
              <a:t>decision</a:t>
            </a:r>
            <a:r>
              <a:rPr lang="it-IT" sz="3300" cap="none" dirty="0" smtClean="0"/>
              <a:t> </a:t>
            </a:r>
            <a:r>
              <a:rPr lang="it-IT" sz="3300" cap="none" dirty="0" err="1" smtClean="0"/>
              <a:t>which</a:t>
            </a:r>
            <a:r>
              <a:rPr lang="it-IT" sz="3300" cap="none" dirty="0" smtClean="0"/>
              <a:t> </a:t>
            </a:r>
            <a:r>
              <a:rPr lang="it-IT" sz="3300" cap="none" dirty="0" err="1" smtClean="0"/>
              <a:t>it</a:t>
            </a:r>
            <a:r>
              <a:rPr lang="it-IT" sz="3300" cap="none" dirty="0" smtClean="0"/>
              <a:t> </a:t>
            </a:r>
            <a:r>
              <a:rPr lang="it-IT" sz="3300" cap="none" dirty="0" err="1" smtClean="0"/>
              <a:t>forwards</a:t>
            </a:r>
            <a:r>
              <a:rPr lang="it-IT" sz="3300" cap="none" dirty="0" smtClean="0"/>
              <a:t> to the </a:t>
            </a:r>
            <a:r>
              <a:rPr lang="it-IT" sz="3300" cap="none" dirty="0" err="1" smtClean="0"/>
              <a:t>Committee</a:t>
            </a:r>
            <a:r>
              <a:rPr lang="it-IT" sz="3300" cap="none" dirty="0" smtClean="0"/>
              <a:t> of </a:t>
            </a:r>
            <a:r>
              <a:rPr lang="it-IT" sz="3300" cap="none" dirty="0" err="1" smtClean="0"/>
              <a:t>Ministers</a:t>
            </a:r>
            <a:r>
              <a:rPr lang="it-IT" sz="3300" cap="none" dirty="0" smtClean="0"/>
              <a:t>.</a:t>
            </a:r>
            <a:br>
              <a:rPr lang="it-IT" sz="3300" cap="none" dirty="0" smtClean="0"/>
            </a:br>
            <a:r>
              <a:rPr lang="it-IT" sz="3300" cap="none" dirty="0" smtClean="0"/>
              <a:t>The </a:t>
            </a:r>
            <a:r>
              <a:rPr lang="it-IT" sz="3300" cap="none" dirty="0" err="1" smtClean="0"/>
              <a:t>Committee</a:t>
            </a:r>
            <a:r>
              <a:rPr lang="it-IT" sz="3300" cap="none" dirty="0" smtClean="0"/>
              <a:t> of </a:t>
            </a:r>
            <a:r>
              <a:rPr lang="it-IT" sz="3300" cap="none" dirty="0" err="1" smtClean="0"/>
              <a:t>Ministers</a:t>
            </a:r>
            <a:r>
              <a:rPr lang="it-IT" sz="3300" cap="none" dirty="0" smtClean="0"/>
              <a:t> </a:t>
            </a:r>
            <a:r>
              <a:rPr lang="it-IT" sz="3300" cap="none" dirty="0" err="1" smtClean="0"/>
              <a:t>shall</a:t>
            </a:r>
            <a:r>
              <a:rPr lang="it-IT" sz="3300" cap="none" dirty="0" smtClean="0"/>
              <a:t> </a:t>
            </a:r>
            <a:r>
              <a:rPr lang="it-IT" sz="3300" cap="none" dirty="0" err="1" smtClean="0"/>
              <a:t>adopt</a:t>
            </a:r>
            <a:r>
              <a:rPr lang="it-IT" sz="3300" cap="none" dirty="0" smtClean="0"/>
              <a:t> a </a:t>
            </a:r>
            <a:r>
              <a:rPr lang="it-IT" sz="3300" cap="none" dirty="0" err="1" smtClean="0"/>
              <a:t>resolution</a:t>
            </a:r>
            <a:r>
              <a:rPr lang="it-IT" sz="3300" cap="none" dirty="0" smtClean="0"/>
              <a:t> and, </a:t>
            </a:r>
            <a:r>
              <a:rPr lang="it-IT" sz="3300" cap="none" dirty="0" err="1" smtClean="0"/>
              <a:t>where</a:t>
            </a:r>
            <a:r>
              <a:rPr lang="it-IT" sz="3300" cap="none" dirty="0" smtClean="0"/>
              <a:t> the ECSR </a:t>
            </a:r>
            <a:r>
              <a:rPr lang="it-IT" sz="3300" cap="none" dirty="0" err="1" smtClean="0"/>
              <a:t>has</a:t>
            </a:r>
            <a:r>
              <a:rPr lang="it-IT" sz="3300" cap="none" dirty="0" smtClean="0"/>
              <a:t> </a:t>
            </a:r>
            <a:r>
              <a:rPr lang="it-IT" sz="3300" cap="none" dirty="0" err="1" smtClean="0"/>
              <a:t>found</a:t>
            </a:r>
            <a:r>
              <a:rPr lang="it-IT" sz="3300" cap="none" dirty="0" smtClean="0"/>
              <a:t> a </a:t>
            </a:r>
            <a:r>
              <a:rPr lang="it-IT" sz="3300" cap="none" dirty="0" err="1" smtClean="0"/>
              <a:t>violation</a:t>
            </a:r>
            <a:r>
              <a:rPr lang="it-IT" sz="3300" cap="none" dirty="0" smtClean="0"/>
              <a:t> of the ESC</a:t>
            </a:r>
            <a:r>
              <a:rPr lang="en-US" sz="3300" dirty="0" smtClean="0"/>
              <a:t>, </a:t>
            </a:r>
            <a:r>
              <a:rPr lang="en-US" sz="3300" cap="none" dirty="0" smtClean="0"/>
              <a:t>a recommendation</a:t>
            </a:r>
            <a:r>
              <a:rPr lang="en-US" sz="3300" dirty="0" smtClean="0"/>
              <a:t>. </a:t>
            </a:r>
            <a:r>
              <a:rPr lang="it-IT" sz="3300" cap="none" dirty="0" err="1" smtClean="0"/>
              <a:t>Both</a:t>
            </a:r>
            <a:r>
              <a:rPr lang="it-IT" sz="3300" cap="none" dirty="0" smtClean="0"/>
              <a:t> of </a:t>
            </a:r>
            <a:r>
              <a:rPr lang="it-IT" sz="3300" cap="none" dirty="0" err="1" smtClean="0"/>
              <a:t>them</a:t>
            </a:r>
            <a:r>
              <a:rPr lang="it-IT" sz="3300" cap="none" dirty="0" smtClean="0"/>
              <a:t> do </a:t>
            </a:r>
            <a:r>
              <a:rPr lang="it-IT" sz="3300" cap="none" dirty="0" err="1" smtClean="0"/>
              <a:t>not</a:t>
            </a:r>
            <a:r>
              <a:rPr lang="it-IT" sz="3300" cap="none" dirty="0" smtClean="0"/>
              <a:t> </a:t>
            </a:r>
            <a:r>
              <a:rPr lang="it-IT" sz="3300" cap="none" dirty="0" err="1" smtClean="0"/>
              <a:t>bound</a:t>
            </a:r>
            <a:r>
              <a:rPr lang="it-IT" sz="3300" cap="none" dirty="0" smtClean="0"/>
              <a:t> the State</a:t>
            </a:r>
            <a:r>
              <a:rPr lang="it-IT" cap="none" dirty="0" smtClean="0"/>
              <a:t>.</a:t>
            </a:r>
            <a:endParaRPr lang="it-IT" cap="none" dirty="0"/>
          </a:p>
        </p:txBody>
      </p:sp>
      <p:pic>
        <p:nvPicPr>
          <p:cNvPr id="4" name="Segnaposto contenut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882486" y="121023"/>
            <a:ext cx="2137156" cy="1759044"/>
          </a:xfrm>
        </p:spPr>
      </p:pic>
    </p:spTree>
    <p:extLst>
      <p:ext uri="{BB962C8B-B14F-4D97-AF65-F5344CB8AC3E}">
        <p14:creationId xmlns:p14="http://schemas.microsoft.com/office/powerpoint/2010/main" val="2313604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640541" y="5647765"/>
            <a:ext cx="10218422" cy="830728"/>
          </a:xfrm>
        </p:spPr>
        <p:txBody>
          <a:bodyPr>
            <a:noAutofit/>
          </a:bodyPr>
          <a:lstStyle/>
          <a:p>
            <a:r>
              <a:rPr lang="it-IT" sz="4400" b="1" dirty="0" err="1" smtClean="0"/>
              <a:t>European</a:t>
            </a:r>
            <a:r>
              <a:rPr lang="it-IT" sz="4400" b="1" dirty="0" smtClean="0"/>
              <a:t> Social Charter and EU</a:t>
            </a:r>
            <a:endParaRPr lang="it-IT" sz="4400" b="1" dirty="0"/>
          </a:p>
        </p:txBody>
      </p:sp>
      <p:sp>
        <p:nvSpPr>
          <p:cNvPr id="3" name="Segnaposto contenuto 2"/>
          <p:cNvSpPr>
            <a:spLocks noGrp="1"/>
          </p:cNvSpPr>
          <p:nvPr>
            <p:ph idx="1"/>
          </p:nvPr>
        </p:nvSpPr>
        <p:spPr>
          <a:xfrm>
            <a:off x="242047" y="685800"/>
            <a:ext cx="9477035" cy="4652682"/>
          </a:xfrm>
        </p:spPr>
        <p:txBody>
          <a:bodyPr>
            <a:noAutofit/>
          </a:bodyPr>
          <a:lstStyle/>
          <a:p>
            <a:pPr marL="0" indent="0">
              <a:buNone/>
            </a:pPr>
            <a:r>
              <a:rPr lang="en-US" sz="2400" dirty="0"/>
              <a:t>A</a:t>
            </a:r>
            <a:r>
              <a:rPr lang="en-US" sz="2400" dirty="0" smtClean="0"/>
              <a:t> </a:t>
            </a:r>
            <a:r>
              <a:rPr lang="en-US" sz="2400" dirty="0"/>
              <a:t>reference to the European Social </a:t>
            </a:r>
            <a:r>
              <a:rPr lang="en-US" sz="2400" dirty="0" smtClean="0"/>
              <a:t>Charter appeared </a:t>
            </a:r>
            <a:r>
              <a:rPr lang="en-US" sz="2400" dirty="0"/>
              <a:t>in the </a:t>
            </a:r>
            <a:r>
              <a:rPr lang="en-US" sz="2400" dirty="0" smtClean="0"/>
              <a:t>preamble of the Treaty </a:t>
            </a:r>
            <a:r>
              <a:rPr lang="en-US" sz="2400" dirty="0"/>
              <a:t>of Rome following the entry into force of the Single European Act </a:t>
            </a:r>
            <a:r>
              <a:rPr lang="en-US" sz="2400" dirty="0" smtClean="0"/>
              <a:t>but </a:t>
            </a:r>
            <a:r>
              <a:rPr lang="en-US" sz="2400" dirty="0"/>
              <a:t>the Court of Justice refers to it sparingly, and the question of the accession </a:t>
            </a:r>
            <a:r>
              <a:rPr lang="en-US" sz="2400" dirty="0" smtClean="0"/>
              <a:t>of the </a:t>
            </a:r>
            <a:r>
              <a:rPr lang="en-US" sz="2400" dirty="0"/>
              <a:t>EU to the Social Charter has been referred to only on rare </a:t>
            </a:r>
            <a:r>
              <a:rPr lang="en-US" sz="2400" dirty="0" smtClean="0"/>
              <a:t>occasions.</a:t>
            </a:r>
          </a:p>
          <a:p>
            <a:pPr marL="0" indent="0">
              <a:buNone/>
            </a:pPr>
            <a:r>
              <a:rPr lang="it-IT" sz="2400" dirty="0"/>
              <a:t>I</a:t>
            </a:r>
            <a:r>
              <a:rPr lang="it-IT" sz="2400" dirty="0" smtClean="0"/>
              <a:t>n </a:t>
            </a:r>
            <a:r>
              <a:rPr lang="it-IT" sz="2400" dirty="0"/>
              <a:t>1997, </a:t>
            </a:r>
            <a:r>
              <a:rPr lang="it-IT" sz="2400" dirty="0" smtClean="0"/>
              <a:t>with </a:t>
            </a:r>
            <a:r>
              <a:rPr lang="en-US" sz="2400" dirty="0" smtClean="0"/>
              <a:t>the </a:t>
            </a:r>
            <a:r>
              <a:rPr lang="en-US" sz="2400" dirty="0"/>
              <a:t>adoption of the Treaty of Amsterdam and the repatriation, within the EC Treaty, of </a:t>
            </a:r>
            <a:r>
              <a:rPr lang="en-US" sz="2400" dirty="0" smtClean="0"/>
              <a:t>the Agreement </a:t>
            </a:r>
            <a:r>
              <a:rPr lang="en-US" sz="2400" dirty="0"/>
              <a:t>on Social Policy, was the European Social Charter again referred </a:t>
            </a:r>
            <a:r>
              <a:rPr lang="en-US" sz="2400" dirty="0" smtClean="0"/>
              <a:t>to in the current Art. 151 TFEU.</a:t>
            </a:r>
          </a:p>
          <a:p>
            <a:pPr marL="0" indent="0">
              <a:buNone/>
            </a:pPr>
            <a:r>
              <a:rPr lang="en-US" sz="2400" dirty="0" smtClean="0"/>
              <a:t>When interpreting the EU Charter of Fundamental Rights, the </a:t>
            </a:r>
            <a:r>
              <a:rPr lang="en-US" sz="2400" dirty="0"/>
              <a:t>Court of Justice of the </a:t>
            </a:r>
            <a:r>
              <a:rPr lang="en-US" sz="2400" dirty="0" smtClean="0"/>
              <a:t>EU shall </a:t>
            </a:r>
            <a:r>
              <a:rPr lang="en-US" sz="2400" dirty="0"/>
              <a:t>take into account </a:t>
            </a:r>
            <a:r>
              <a:rPr lang="en-US" sz="2400" dirty="0" smtClean="0"/>
              <a:t>the interpretation </a:t>
            </a:r>
            <a:r>
              <a:rPr lang="en-US" sz="2400" dirty="0"/>
              <a:t>given to the European Social Charter by the European Committee of </a:t>
            </a:r>
            <a:r>
              <a:rPr lang="en-US" sz="2400" dirty="0" smtClean="0"/>
              <a:t>Social </a:t>
            </a:r>
            <a:r>
              <a:rPr lang="it-IT" sz="2400" dirty="0" err="1" smtClean="0"/>
              <a:t>Rights</a:t>
            </a:r>
            <a:endParaRPr lang="en-US" sz="2400" dirty="0"/>
          </a:p>
        </p:txBody>
      </p:sp>
      <p:pic>
        <p:nvPicPr>
          <p:cNvPr id="4" name="Immagine 3"/>
          <p:cNvPicPr>
            <a:picLocks noChangeAspect="1"/>
          </p:cNvPicPr>
          <p:nvPr/>
        </p:nvPicPr>
        <p:blipFill>
          <a:blip r:embed="rId2"/>
          <a:stretch>
            <a:fillRect/>
          </a:stretch>
        </p:blipFill>
        <p:spPr>
          <a:xfrm>
            <a:off x="9719082" y="224759"/>
            <a:ext cx="2139881" cy="1755800"/>
          </a:xfrm>
          <a:prstGeom prst="rect">
            <a:avLst/>
          </a:prstGeom>
        </p:spPr>
      </p:pic>
    </p:spTree>
    <p:extLst>
      <p:ext uri="{BB962C8B-B14F-4D97-AF65-F5344CB8AC3E}">
        <p14:creationId xmlns:p14="http://schemas.microsoft.com/office/powerpoint/2010/main" val="3211968666"/>
      </p:ext>
    </p:extLst>
  </p:cSld>
  <p:clrMapOvr>
    <a:masterClrMapping/>
  </p:clrMapOvr>
</p:sld>
</file>

<file path=ppt/theme/theme1.xml><?xml version="1.0" encoding="utf-8"?>
<a:theme xmlns:a="http://schemas.openxmlformats.org/drawingml/2006/main" name="Sezion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228</TotalTime>
  <Words>332</Words>
  <Application>Microsoft Office PowerPoint</Application>
  <PresentationFormat>Widescreen</PresentationFormat>
  <Paragraphs>14</Paragraphs>
  <Slides>10</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10</vt:i4>
      </vt:variant>
    </vt:vector>
  </HeadingPairs>
  <TitlesOfParts>
    <vt:vector size="13" baseType="lpstr">
      <vt:lpstr>Century Gothic</vt:lpstr>
      <vt:lpstr>Wingdings 3</vt:lpstr>
      <vt:lpstr>Sezione</vt:lpstr>
      <vt:lpstr>Presentazione standard di PowerPoint</vt:lpstr>
      <vt:lpstr>The Council of Europe was established in 1949 by 10 Countries. It has now 47 member States.  The European Convention on Human Rights was signed in 1950 and entered into force in 1953.  The European Court of Human Rights was established in 1952.</vt:lpstr>
      <vt:lpstr>The European Social Charter (ESC) was adopted by the Council of Europe in 1961 and entered into force in 1965 (5 States should have ratify it). It contains Social Rights and establishes the European Committe of Social Rights (ECSR).  43 member States have ratified the ESC (all the 28 EU MS have ratified it). http://www.coe.int/t/dghl/monitoring/socialcharter/Presentation/Overview_en.asp  In 1996 the revised European Social Charter (ESC 1996) was adopted and it came into force in 1999 (19 EU MS have ratified it).</vt:lpstr>
      <vt:lpstr>À la carte system  The States must accept 6 of the following 9 provisions of the ESC: - the right to work - the right to organise - the right to bargain collectively - the right of children and young person to protection - the right to social security - the right to social and medical assistance - the right of the family to social, legal and economic protection - the right of migrant workers and their family to protection and assistance - the right to equal opportunities and equal treatment in matters of employment and occupation without discrimination on the grounds of sex.  The States must as well choose a minimum of 16 articles or 63 numbered paragraphs from among the others provisions.</vt:lpstr>
      <vt:lpstr>The ECSR is made up of 15 indipendent and impartial members, elected by the Council of Europe’s Committee of Ministers for 6 years (renewable once). http://www.coe.int/t/dghl/monitoring/socialcharter/ECSR/ECSRdefault_en.asp  There are 7 sessions per year. Yearly activities reports. http://www.coe.int/t/dghl/monitoring/socialcharter/Presentation/ActivityReportIndex_en.asp    </vt:lpstr>
      <vt:lpstr>National reports procedure The ECSR examines the National annual reports on the application of a number of the ESC articles (there are 4 thematic groups) and adopts conclusions. The Governmental Committee examines national situations that the ECSR considers not to be in conformity. It votes by a two-thirds majority on whether a proposal for recommendation should be submitted to the Committee of Ministers. The Committee of Ministers can issue recommendations to the States (it has happened very rarely) but they are not binding.</vt:lpstr>
      <vt:lpstr>Collective complaints procedure (introduced by the additional protocol in 1998) 14 countries (all EU MS) have accepted the collectives complaints procedure. The organisations entitled to submit collective complaints are: international workers’ and employers’ organisations; workers’ and employers’ organisation in the countries concerned; international non-governmental organisations; national NGOs (only Finland has authorised national NGOs). http://www.coe.int/t/dghl/monitoring/socialcharter/OrganisationsEntitled/OrgEntitled_en.asp  Individual cannot submit a complaint to the ECSR. It is not necessary to exhaust all domestic remedies.  From 1998, there have been 119 collective complaints (7 in 2014; 15 in 2013; 10 in 2014; 6 in 2015). </vt:lpstr>
      <vt:lpstr>Collective complaints procedure  The ECSR decides first if the complaint is admissible (few complaints only have been inadmissible). Then the ECSR invites the State to present written submissions, and INGO and workers’ or employers’ organisations to provide further evidence. Finally, ECSR takes a decision which it forwards to the Committee of Ministers. The Committee of Ministers shall adopt a resolution and, where the ECSR has found a violation of the ESC, a recommendation. Both of them do not bound the State.</vt:lpstr>
      <vt:lpstr>European Social Charter and EU</vt:lpstr>
      <vt:lpstr>Presentazione standard di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Silvia</dc:creator>
  <cp:lastModifiedBy>SilviaBorelli</cp:lastModifiedBy>
  <cp:revision>32</cp:revision>
  <dcterms:created xsi:type="dcterms:W3CDTF">2014-10-14T16:27:25Z</dcterms:created>
  <dcterms:modified xsi:type="dcterms:W3CDTF">2018-03-07T13:54:27Z</dcterms:modified>
</cp:coreProperties>
</file>