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7"/>
  </p:handoutMasterIdLst>
  <p:sldIdLst>
    <p:sldId id="256" r:id="rId2"/>
    <p:sldId id="294" r:id="rId3"/>
    <p:sldId id="257" r:id="rId4"/>
    <p:sldId id="258" r:id="rId5"/>
    <p:sldId id="259" r:id="rId6"/>
    <p:sldId id="292" r:id="rId7"/>
    <p:sldId id="262" r:id="rId8"/>
    <p:sldId id="269" r:id="rId9"/>
    <p:sldId id="268" r:id="rId10"/>
    <p:sldId id="267" r:id="rId11"/>
    <p:sldId id="266" r:id="rId12"/>
    <p:sldId id="265" r:id="rId13"/>
    <p:sldId id="264" r:id="rId14"/>
    <p:sldId id="263" r:id="rId15"/>
    <p:sldId id="293" r:id="rId16"/>
    <p:sldId id="261" r:id="rId17"/>
    <p:sldId id="273" r:id="rId18"/>
    <p:sldId id="272" r:id="rId19"/>
    <p:sldId id="271" r:id="rId20"/>
    <p:sldId id="270" r:id="rId21"/>
    <p:sldId id="260" r:id="rId22"/>
    <p:sldId id="282" r:id="rId23"/>
    <p:sldId id="281" r:id="rId24"/>
    <p:sldId id="280" r:id="rId25"/>
    <p:sldId id="279" r:id="rId26"/>
    <p:sldId id="278" r:id="rId27"/>
    <p:sldId id="277" r:id="rId28"/>
    <p:sldId id="276" r:id="rId29"/>
    <p:sldId id="275" r:id="rId30"/>
    <p:sldId id="274" r:id="rId31"/>
    <p:sldId id="283" r:id="rId32"/>
    <p:sldId id="291" r:id="rId33"/>
    <p:sldId id="290" r:id="rId34"/>
    <p:sldId id="289" r:id="rId35"/>
    <p:sldId id="288" r:id="rId36"/>
  </p:sldIdLst>
  <p:sldSz cx="12192000" cy="6858000"/>
  <p:notesSz cx="9926638" cy="6797675"/>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1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4301543" cy="341064"/>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622798" y="1"/>
            <a:ext cx="4301543" cy="341064"/>
          </a:xfrm>
          <a:prstGeom prst="rect">
            <a:avLst/>
          </a:prstGeom>
        </p:spPr>
        <p:txBody>
          <a:bodyPr vert="horz" lIns="91440" tIns="45720" rIns="91440" bIns="45720" rtlCol="0"/>
          <a:lstStyle>
            <a:lvl1pPr algn="r">
              <a:defRPr sz="1200"/>
            </a:lvl1pPr>
          </a:lstStyle>
          <a:p>
            <a:fld id="{44D8AC82-CC0C-4952-8090-750A968CC32E}" type="datetimeFigureOut">
              <a:rPr lang="it-IT" smtClean="0"/>
              <a:t>14/05/2016</a:t>
            </a:fld>
            <a:endParaRPr lang="it-IT"/>
          </a:p>
        </p:txBody>
      </p:sp>
      <p:sp>
        <p:nvSpPr>
          <p:cNvPr id="4" name="Segnaposto piè di pagina 3"/>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622798" y="6456612"/>
            <a:ext cx="4301543" cy="341063"/>
          </a:xfrm>
          <a:prstGeom prst="rect">
            <a:avLst/>
          </a:prstGeom>
        </p:spPr>
        <p:txBody>
          <a:bodyPr vert="horz" lIns="91440" tIns="45720" rIns="91440" bIns="45720" rtlCol="0" anchor="b"/>
          <a:lstStyle>
            <a:lvl1pPr algn="r">
              <a:defRPr sz="1200"/>
            </a:lvl1pPr>
          </a:lstStyle>
          <a:p>
            <a:fld id="{330CC707-2145-4E20-A300-F8815199A56A}" type="slidenum">
              <a:rPr lang="it-IT" smtClean="0"/>
              <a:t>‹N›</a:t>
            </a:fld>
            <a:endParaRPr lang="it-IT"/>
          </a:p>
        </p:txBody>
      </p:sp>
    </p:spTree>
    <p:extLst>
      <p:ext uri="{BB962C8B-B14F-4D97-AF65-F5344CB8AC3E}">
        <p14:creationId xmlns:p14="http://schemas.microsoft.com/office/powerpoint/2010/main" val="34873225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4B3FC47-E32A-4FD2-8A7C-4A244D17C108}" type="datetimeFigureOut">
              <a:rPr lang="it-IT" smtClean="0"/>
              <a:t>14/05/2016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63580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B3FC47-E32A-4FD2-8A7C-4A244D17C108}" type="datetimeFigureOut">
              <a:rPr lang="it-IT" smtClean="0"/>
              <a:t>14/05/2016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528976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B3FC47-E32A-4FD2-8A7C-4A244D17C108}" type="datetimeFigureOut">
              <a:rPr lang="it-IT" smtClean="0"/>
              <a:t>14/05/2016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228720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4B3FC47-E32A-4FD2-8A7C-4A244D17C108}" type="datetimeFigureOut">
              <a:rPr lang="it-IT" smtClean="0"/>
              <a:t>14/05/2016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1885697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4B3FC47-E32A-4FD2-8A7C-4A244D17C108}" type="datetimeFigureOut">
              <a:rPr lang="it-IT" smtClean="0"/>
              <a:t>14/05/2016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3734726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4B3FC47-E32A-4FD2-8A7C-4A244D17C108}" type="datetimeFigureOut">
              <a:rPr lang="it-IT" smtClean="0"/>
              <a:t>14/05/2016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200330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4B3FC47-E32A-4FD2-8A7C-4A244D17C108}" type="datetimeFigureOut">
              <a:rPr lang="it-IT" smtClean="0"/>
              <a:t>14/05/2016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1194432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4B3FC47-E32A-4FD2-8A7C-4A244D17C108}" type="datetimeFigureOut">
              <a:rPr lang="it-IT" smtClean="0"/>
              <a:t>14/05/2016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1165010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4B3FC47-E32A-4FD2-8A7C-4A244D17C108}" type="datetimeFigureOut">
              <a:rPr lang="it-IT" smtClean="0"/>
              <a:t>14/05/2016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242482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B3FC47-E32A-4FD2-8A7C-4A244D17C108}" type="datetimeFigureOut">
              <a:rPr lang="it-IT" smtClean="0"/>
              <a:t>14/05/2016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1800615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A4B3FC47-E32A-4FD2-8A7C-4A244D17C108}" type="datetimeFigureOut">
              <a:rPr lang="it-IT" smtClean="0"/>
              <a:t>14/05/2016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99F6846-D89F-42BF-BFFA-6053B833C2C4}" type="slidenum">
              <a:rPr lang="it-IT" smtClean="0"/>
              <a:t>‹N›</a:t>
            </a:fld>
            <a:endParaRPr lang="it-IT"/>
          </a:p>
        </p:txBody>
      </p:sp>
    </p:spTree>
    <p:extLst>
      <p:ext uri="{BB962C8B-B14F-4D97-AF65-F5344CB8AC3E}">
        <p14:creationId xmlns:p14="http://schemas.microsoft.com/office/powerpoint/2010/main" val="289993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B3FC47-E32A-4FD2-8A7C-4A244D17C108}" type="datetimeFigureOut">
              <a:rPr lang="it-IT" smtClean="0"/>
              <a:t>14/05/2016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9F6846-D89F-42BF-BFFA-6053B833C2C4}" type="slidenum">
              <a:rPr lang="it-IT" smtClean="0"/>
              <a:t>‹N›</a:t>
            </a:fld>
            <a:endParaRPr lang="it-IT"/>
          </a:p>
        </p:txBody>
      </p:sp>
    </p:spTree>
    <p:extLst>
      <p:ext uri="{BB962C8B-B14F-4D97-AF65-F5344CB8AC3E}">
        <p14:creationId xmlns:p14="http://schemas.microsoft.com/office/powerpoint/2010/main" val="5468483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Rettangolo 3"/>
          <p:cNvSpPr/>
          <p:nvPr/>
        </p:nvSpPr>
        <p:spPr>
          <a:xfrm>
            <a:off x="186115" y="5060046"/>
            <a:ext cx="7484014" cy="1623008"/>
          </a:xfrm>
          <a:prstGeom prst="rect">
            <a:avLst/>
          </a:prstGeom>
        </p:spPr>
        <p:txBody>
          <a:bodyPr wrap="square">
            <a:spAutoFit/>
          </a:bodyPr>
          <a:lstStyle/>
          <a:p>
            <a:pPr>
              <a:lnSpc>
                <a:spcPct val="115000"/>
              </a:lnSpc>
              <a:spcAft>
                <a:spcPts val="1000"/>
              </a:spcAft>
            </a:pPr>
            <a:r>
              <a:rPr lang="it-IT" sz="2400" dirty="0" smtClean="0">
                <a:effectLst/>
                <a:latin typeface="Arial" panose="020B0604020202020204" pitchFamily="34" charset="0"/>
                <a:ea typeface="Calibri" panose="020F0502020204030204" pitchFamily="34" charset="0"/>
                <a:cs typeface="Arial" panose="020B0604020202020204" pitchFamily="34" charset="0"/>
              </a:rPr>
              <a:t>Professor: Silvia Borelli</a:t>
            </a:r>
            <a:endParaRPr lang="it-IT" sz="16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it-IT" sz="2400" dirty="0" err="1" smtClean="0">
                <a:effectLst/>
                <a:latin typeface="Arial" panose="020B0604020202020204" pitchFamily="34" charset="0"/>
                <a:ea typeface="Calibri" panose="020F0502020204030204" pitchFamily="34" charset="0"/>
                <a:cs typeface="Arial" panose="020B0604020202020204" pitchFamily="34" charset="0"/>
              </a:rPr>
              <a:t>Student</a:t>
            </a:r>
            <a:r>
              <a:rPr lang="it-IT" sz="2400" dirty="0" smtClean="0">
                <a:effectLst/>
                <a:latin typeface="Arial" panose="020B0604020202020204" pitchFamily="34" charset="0"/>
                <a:ea typeface="Calibri" panose="020F0502020204030204" pitchFamily="34" charset="0"/>
                <a:cs typeface="Arial" panose="020B0604020202020204" pitchFamily="34" charset="0"/>
              </a:rPr>
              <a:t>: Claudia </a:t>
            </a:r>
            <a:r>
              <a:rPr lang="it-IT" sz="2400" dirty="0" err="1" smtClean="0">
                <a:effectLst/>
                <a:latin typeface="Arial" panose="020B0604020202020204" pitchFamily="34" charset="0"/>
                <a:ea typeface="Calibri" panose="020F0502020204030204" pitchFamily="34" charset="0"/>
                <a:cs typeface="Arial" panose="020B0604020202020204" pitchFamily="34" charset="0"/>
              </a:rPr>
              <a:t>Rapisardi</a:t>
            </a:r>
            <a:endParaRPr lang="it-IT" sz="2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en-US" sz="2400" dirty="0" err="1" smtClean="0">
                <a:effectLst/>
                <a:latin typeface="Arial" panose="020B0604020202020204" pitchFamily="34" charset="0"/>
                <a:ea typeface="Calibri" panose="020F0502020204030204" pitchFamily="34" charset="0"/>
                <a:cs typeface="Arial" panose="020B0604020202020204" pitchFamily="34" charset="0"/>
              </a:rPr>
              <a:t>Matricola</a:t>
            </a:r>
            <a:r>
              <a:rPr lang="en-US" sz="2400" dirty="0" smtClean="0">
                <a:effectLst/>
                <a:latin typeface="Arial" panose="020B0604020202020204" pitchFamily="34" charset="0"/>
                <a:ea typeface="Calibri" panose="020F0502020204030204" pitchFamily="34" charset="0"/>
                <a:cs typeface="Arial" panose="020B0604020202020204" pitchFamily="34" charset="0"/>
              </a:rPr>
              <a:t>: 118323 (Master in Economics </a:t>
            </a:r>
            <a:r>
              <a:rPr lang="en-US" sz="2400" dirty="0" err="1" smtClean="0">
                <a:effectLst/>
                <a:latin typeface="Arial" panose="020B0604020202020204" pitchFamily="34" charset="0"/>
                <a:ea typeface="Calibri" panose="020F0502020204030204" pitchFamily="34" charset="0"/>
                <a:cs typeface="Arial" panose="020B0604020202020204" pitchFamily="34" charset="0"/>
              </a:rPr>
              <a:t>Smes</a:t>
            </a:r>
            <a:r>
              <a:rPr lang="en-US" sz="2400" dirty="0" smtClean="0">
                <a:effectLst/>
                <a:latin typeface="Arial" panose="020B0604020202020204" pitchFamily="34" charset="0"/>
                <a:ea typeface="Calibri" panose="020F0502020204030204" pitchFamily="34" charset="0"/>
                <a:cs typeface="Arial" panose="020B0604020202020204" pitchFamily="34" charset="0"/>
              </a:rPr>
              <a:t> </a:t>
            </a:r>
            <a:r>
              <a:rPr lang="en-US" sz="2400" dirty="0" err="1" smtClean="0">
                <a:effectLst/>
                <a:latin typeface="Arial" panose="020B0604020202020204" pitchFamily="34" charset="0"/>
                <a:ea typeface="Calibri" panose="020F0502020204030204" pitchFamily="34" charset="0"/>
                <a:cs typeface="Arial" panose="020B0604020202020204" pitchFamily="34" charset="0"/>
              </a:rPr>
              <a:t>Unife</a:t>
            </a:r>
            <a:r>
              <a:rPr lang="en-US" sz="2400" dirty="0" smtClean="0">
                <a:effectLst/>
                <a:latin typeface="Arial" panose="020B0604020202020204" pitchFamily="34" charset="0"/>
                <a:ea typeface="Calibri" panose="020F0502020204030204" pitchFamily="34" charset="0"/>
                <a:cs typeface="Arial" panose="020B0604020202020204" pitchFamily="34" charset="0"/>
              </a:rPr>
              <a:t>)</a:t>
            </a:r>
            <a:endParaRPr lang="it-IT" sz="2400" dirty="0" smtClean="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Immagine 4"/>
          <p:cNvPicPr>
            <a:picLocks noChangeAspect="1"/>
          </p:cNvPicPr>
          <p:nvPr/>
        </p:nvPicPr>
        <p:blipFill rotWithShape="1">
          <a:blip r:embed="rId2">
            <a:extLst>
              <a:ext uri="{28A0092B-C50C-407E-A947-70E740481C1C}">
                <a14:useLocalDpi xmlns:a14="http://schemas.microsoft.com/office/drawing/2010/main" val="0"/>
              </a:ext>
            </a:extLst>
          </a:blip>
          <a:srcRect l="-729" t="205" r="729" b="14051"/>
          <a:stretch/>
        </p:blipFill>
        <p:spPr>
          <a:xfrm>
            <a:off x="7670129" y="-34827"/>
            <a:ext cx="4521871" cy="6892827"/>
          </a:xfrm>
          <a:prstGeom prst="rect">
            <a:avLst/>
          </a:prstGeom>
        </p:spPr>
      </p:pic>
      <p:sp>
        <p:nvSpPr>
          <p:cNvPr id="7" name="CasellaDiTesto 6"/>
          <p:cNvSpPr txBox="1"/>
          <p:nvPr/>
        </p:nvSpPr>
        <p:spPr>
          <a:xfrm>
            <a:off x="2166428" y="1223889"/>
            <a:ext cx="3137096" cy="1138773"/>
          </a:xfrm>
          <a:prstGeom prst="rect">
            <a:avLst/>
          </a:prstGeom>
          <a:noFill/>
        </p:spPr>
        <p:txBody>
          <a:bodyPr wrap="square" rtlCol="0">
            <a:spAutoFit/>
          </a:bodyPr>
          <a:lstStyle/>
          <a:p>
            <a:r>
              <a:rPr lang="en-US" sz="3600" b="1" dirty="0" smtClean="0">
                <a:effectLst/>
                <a:latin typeface="Adobe Fangsong Std R" panose="02020400000000000000" pitchFamily="18" charset="-128"/>
                <a:ea typeface="Adobe Fangsong Std R" panose="02020400000000000000" pitchFamily="18" charset="-128"/>
                <a:cs typeface="Arial" panose="020B0604020202020204" pitchFamily="34" charset="0"/>
              </a:rPr>
              <a:t>Case: 266/14</a:t>
            </a:r>
            <a:endParaRPr lang="it-IT" sz="3600" b="1" dirty="0" smtClean="0">
              <a:effectLst/>
              <a:latin typeface="Adobe Fangsong Std R" panose="02020400000000000000" pitchFamily="18" charset="-128"/>
              <a:ea typeface="Adobe Fangsong Std R" panose="02020400000000000000" pitchFamily="18" charset="-128"/>
              <a:cs typeface="Arial" panose="020B0604020202020204" pitchFamily="34" charset="0"/>
            </a:endParaRPr>
          </a:p>
          <a:p>
            <a:endParaRPr lang="it-IT" sz="3200" b="1" dirty="0">
              <a:latin typeface="Adobe Fangsong Std R" panose="02020400000000000000" pitchFamily="18" charset="-128"/>
              <a:ea typeface="Adobe Fangsong Std R" panose="02020400000000000000" pitchFamily="18" charset="-128"/>
            </a:endParaRPr>
          </a:p>
        </p:txBody>
      </p:sp>
    </p:spTree>
    <p:extLst>
      <p:ext uri="{BB962C8B-B14F-4D97-AF65-F5344CB8AC3E}">
        <p14:creationId xmlns:p14="http://schemas.microsoft.com/office/powerpoint/2010/main" val="597411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436098" y="450166"/>
            <a:ext cx="11310425" cy="6278642"/>
          </a:xfrm>
          <a:prstGeom prst="rect">
            <a:avLst/>
          </a:prstGeom>
          <a:noFill/>
        </p:spPr>
        <p:txBody>
          <a:bodyPr wrap="square" rtlCol="0">
            <a:spAutoFit/>
          </a:bodyPr>
          <a:lstStyle/>
          <a:p>
            <a:pPr algn="just"/>
            <a:r>
              <a:rPr lang="en-US" sz="3200" dirty="0"/>
              <a:t>In the </a:t>
            </a:r>
            <a:r>
              <a:rPr lang="en-US" sz="3200" dirty="0" smtClean="0"/>
              <a:t>specific </a:t>
            </a:r>
            <a:r>
              <a:rPr lang="en-US" sz="3200" dirty="0"/>
              <a:t>case of </a:t>
            </a:r>
            <a:r>
              <a:rPr lang="en-US" sz="3200" b="1" dirty="0"/>
              <a:t>mobile workers in the road transport sector</a:t>
            </a:r>
            <a:r>
              <a:rPr lang="en-US" sz="3200" dirty="0"/>
              <a:t>, the Spanish legislator has clearly affirmed that their working place is the vehicle itself. Therefore, the transferring time  is considered working time. </a:t>
            </a:r>
            <a:endParaRPr lang="it-IT" sz="3200" dirty="0"/>
          </a:p>
          <a:p>
            <a:pPr algn="just"/>
            <a:r>
              <a:rPr lang="en-US" sz="3200" b="1" dirty="0"/>
              <a:t>The time spent travelling between home and customers is not regarded as working time under Article 34 of the Workers’ Statute, in the version resulting from Royal Legislative Decree 1/1995. According to the same Court, the Spanish legislature opted for that approach on the basis that the worker is free to choose where to have his home. It is the worker alone who therefore decides, within the limits of his means, on the distance between his place of work and his home.</a:t>
            </a:r>
            <a:endParaRPr lang="it-IT" sz="3200" dirty="0"/>
          </a:p>
          <a:p>
            <a:endParaRPr lang="it-IT" dirty="0"/>
          </a:p>
        </p:txBody>
      </p:sp>
    </p:spTree>
    <p:extLst>
      <p:ext uri="{BB962C8B-B14F-4D97-AF65-F5344CB8AC3E}">
        <p14:creationId xmlns:p14="http://schemas.microsoft.com/office/powerpoint/2010/main" val="522206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450165" y="1012874"/>
            <a:ext cx="11422967" cy="4801314"/>
          </a:xfrm>
          <a:prstGeom prst="rect">
            <a:avLst/>
          </a:prstGeom>
          <a:noFill/>
        </p:spPr>
        <p:txBody>
          <a:bodyPr wrap="square" rtlCol="0">
            <a:spAutoFit/>
          </a:bodyPr>
          <a:lstStyle/>
          <a:p>
            <a:pPr algn="just"/>
            <a:r>
              <a:rPr lang="en-US" sz="3200" b="1" dirty="0"/>
              <a:t>The referring Spanish Court observes that the case of </a:t>
            </a:r>
            <a:r>
              <a:rPr lang="en-US" sz="3200" b="1" u="sng" dirty="0"/>
              <a:t>mobile workers in the road transport sector </a:t>
            </a:r>
            <a:r>
              <a:rPr lang="en-US" sz="3200" b="1" dirty="0"/>
              <a:t>for that category of workers, the national Spanish legislature would appear to have taken the view that their </a:t>
            </a:r>
            <a:r>
              <a:rPr lang="en-US" sz="3200" b="1" u="sng" dirty="0"/>
              <a:t>vehicle is the workplace</a:t>
            </a:r>
            <a:r>
              <a:rPr lang="en-US" sz="3200" b="1" dirty="0"/>
              <a:t> and consequently the travelling time is considered to be working time. That court asks whether the situation of the Tyco’s workers might be considered to be the same as that of mobile workers in that sector. </a:t>
            </a:r>
            <a:r>
              <a:rPr lang="en-US" sz="3200" dirty="0"/>
              <a:t>Indeed,</a:t>
            </a:r>
            <a:r>
              <a:rPr lang="en-US" sz="3200" b="1" dirty="0"/>
              <a:t> </a:t>
            </a:r>
            <a:r>
              <a:rPr lang="en-US" sz="3200" dirty="0"/>
              <a:t>according to the Spanish legislation working time of mobile workers in the road transport sector is considered working time.</a:t>
            </a:r>
            <a:endParaRPr lang="it-IT" sz="3200" dirty="0"/>
          </a:p>
          <a:p>
            <a:endParaRPr lang="it-IT" dirty="0"/>
          </a:p>
        </p:txBody>
      </p:sp>
    </p:spTree>
    <p:extLst>
      <p:ext uri="{BB962C8B-B14F-4D97-AF65-F5344CB8AC3E}">
        <p14:creationId xmlns:p14="http://schemas.microsoft.com/office/powerpoint/2010/main" val="25640786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8" name="CasellaDiTesto 7"/>
          <p:cNvSpPr txBox="1"/>
          <p:nvPr/>
        </p:nvSpPr>
        <p:spPr>
          <a:xfrm>
            <a:off x="492370" y="1012873"/>
            <a:ext cx="11310425" cy="5078313"/>
          </a:xfrm>
          <a:prstGeom prst="rect">
            <a:avLst/>
          </a:prstGeom>
          <a:noFill/>
        </p:spPr>
        <p:txBody>
          <a:bodyPr wrap="square" rtlCol="0">
            <a:spAutoFit/>
          </a:bodyPr>
          <a:lstStyle/>
          <a:p>
            <a:pPr algn="just"/>
            <a:r>
              <a:rPr lang="en-US" sz="3200" dirty="0"/>
              <a:t>In addition, the Spanish Judge points out the fact that, just </a:t>
            </a:r>
            <a:r>
              <a:rPr lang="en-US" sz="3200" b="1" dirty="0"/>
              <a:t>a few hours before</a:t>
            </a:r>
            <a:r>
              <a:rPr lang="en-US" sz="3200" dirty="0"/>
              <a:t>, the workers are already informed of the:</a:t>
            </a:r>
            <a:endParaRPr lang="it-IT" sz="3200" dirty="0"/>
          </a:p>
          <a:p>
            <a:pPr algn="just"/>
            <a:endParaRPr lang="it-IT" sz="3200" dirty="0"/>
          </a:p>
          <a:p>
            <a:pPr marL="285750" lvl="0" indent="-285750" algn="just">
              <a:buFont typeface="Arial" panose="020B0604020202020204" pitchFamily="34" charset="0"/>
              <a:buChar char="•"/>
            </a:pPr>
            <a:r>
              <a:rPr lang="en-US" sz="3200" dirty="0"/>
              <a:t> </a:t>
            </a:r>
            <a:r>
              <a:rPr lang="it-IT" sz="3200" dirty="0" err="1"/>
              <a:t>route</a:t>
            </a:r>
            <a:r>
              <a:rPr lang="it-IT" sz="3200" dirty="0"/>
              <a:t> to </a:t>
            </a:r>
            <a:r>
              <a:rPr lang="it-IT" sz="3200" dirty="0" err="1"/>
              <a:t>follow</a:t>
            </a:r>
            <a:r>
              <a:rPr lang="it-IT" sz="3200" dirty="0"/>
              <a:t>;</a:t>
            </a:r>
          </a:p>
          <a:p>
            <a:pPr algn="just"/>
            <a:endParaRPr lang="it-IT" sz="3200" dirty="0"/>
          </a:p>
          <a:p>
            <a:pPr marL="285750" lvl="0" indent="-285750" algn="just">
              <a:buFont typeface="Arial" panose="020B0604020202020204" pitchFamily="34" charset="0"/>
              <a:buChar char="•"/>
            </a:pPr>
            <a:r>
              <a:rPr lang="en-US" sz="3200" dirty="0"/>
              <a:t> services that employees have to offer to Tyco’s </a:t>
            </a:r>
            <a:r>
              <a:rPr lang="en-US" sz="3200" dirty="0" smtClean="0"/>
              <a:t>clients</a:t>
            </a:r>
          </a:p>
          <a:p>
            <a:pPr lvl="0" algn="just"/>
            <a:endParaRPr lang="en-US" sz="3200" dirty="0" smtClean="0"/>
          </a:p>
          <a:p>
            <a:pPr lvl="0" algn="just"/>
            <a:endParaRPr lang="en-US" sz="3200" dirty="0"/>
          </a:p>
          <a:p>
            <a:pPr algn="ctr"/>
            <a:r>
              <a:rPr lang="en-US" sz="3200" b="1" dirty="0"/>
              <a:t>T</a:t>
            </a:r>
            <a:r>
              <a:rPr lang="en-US" sz="3200" b="1" dirty="0" smtClean="0"/>
              <a:t>hanks </a:t>
            </a:r>
            <a:r>
              <a:rPr lang="en-US" sz="3200" b="1" dirty="0"/>
              <a:t>to a mobile phone given to them by Tyco itself.</a:t>
            </a:r>
            <a:endParaRPr lang="it-IT" sz="3200" b="1" dirty="0"/>
          </a:p>
          <a:p>
            <a:pPr lvl="0"/>
            <a:endParaRPr lang="it-IT" dirty="0"/>
          </a:p>
          <a:p>
            <a:endParaRPr lang="it-IT" dirty="0"/>
          </a:p>
        </p:txBody>
      </p:sp>
      <p:sp>
        <p:nvSpPr>
          <p:cNvPr id="12" name="Freccia a destra 11"/>
          <p:cNvSpPr/>
          <p:nvPr/>
        </p:nvSpPr>
        <p:spPr>
          <a:xfrm>
            <a:off x="492370" y="498654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63712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492369" y="858129"/>
            <a:ext cx="11296357" cy="5016758"/>
          </a:xfrm>
          <a:prstGeom prst="rect">
            <a:avLst/>
          </a:prstGeom>
          <a:noFill/>
        </p:spPr>
        <p:txBody>
          <a:bodyPr wrap="square" rtlCol="0">
            <a:spAutoFit/>
          </a:bodyPr>
          <a:lstStyle/>
          <a:p>
            <a:pPr algn="just"/>
            <a:r>
              <a:rPr lang="en-US" sz="3200" b="1" dirty="0"/>
              <a:t>In the Court’s view, the fact that the workers are informed of what route to follow and what particular work must be done for the customers, via mobile phone, a few hours before their appointment means that those workers are no longer able to choose and to adjust their private life and their place of residence in relation to its proximity to their place of work, since that place varies daily. The time spent travelling between home and customers cannot therefore be regarded as a rest period, bearing in mind in particular </a:t>
            </a:r>
            <a:r>
              <a:rPr lang="en-US" sz="3200" b="1" u="sng" dirty="0"/>
              <a:t>the safety and health objectives of Directive 2003/88.</a:t>
            </a:r>
            <a:endParaRPr lang="it-IT" sz="3200" dirty="0"/>
          </a:p>
        </p:txBody>
      </p:sp>
    </p:spTree>
    <p:extLst>
      <p:ext uri="{BB962C8B-B14F-4D97-AF65-F5344CB8AC3E}">
        <p14:creationId xmlns:p14="http://schemas.microsoft.com/office/powerpoint/2010/main" val="7802760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450166" y="1983544"/>
            <a:ext cx="11366695" cy="3323987"/>
          </a:xfrm>
          <a:prstGeom prst="rect">
            <a:avLst/>
          </a:prstGeom>
          <a:noFill/>
        </p:spPr>
        <p:txBody>
          <a:bodyPr wrap="square" rtlCol="0">
            <a:spAutoFit/>
          </a:bodyPr>
          <a:lstStyle/>
          <a:p>
            <a:pPr algn="just"/>
            <a:r>
              <a:rPr lang="en-US" sz="3200" b="1" dirty="0"/>
              <a:t>According to that court, </a:t>
            </a:r>
            <a:r>
              <a:rPr lang="en-US" sz="3200" b="1" u="sng" dirty="0"/>
              <a:t>neither is it time</a:t>
            </a:r>
            <a:r>
              <a:rPr lang="en-US" sz="3200" b="1" dirty="0"/>
              <a:t> during which the workers are, strictly speaking, at their </a:t>
            </a:r>
            <a:r>
              <a:rPr lang="en-US" sz="3200" b="1" u="sng" dirty="0"/>
              <a:t>employer’s disposal</a:t>
            </a:r>
            <a:r>
              <a:rPr lang="en-US" sz="3200" b="1" dirty="0"/>
              <a:t> so that they can be assigned work </a:t>
            </a:r>
            <a:r>
              <a:rPr lang="en-US" sz="3200" b="1" u="sng" dirty="0" smtClean="0"/>
              <a:t>nor </a:t>
            </a:r>
            <a:r>
              <a:rPr lang="en-US" sz="3200" b="1" u="sng" dirty="0"/>
              <a:t>than the travelling itself</a:t>
            </a:r>
            <a:r>
              <a:rPr lang="en-US" sz="3200" b="1" dirty="0"/>
              <a:t>. </a:t>
            </a:r>
            <a:r>
              <a:rPr lang="en-US" sz="3200" b="1" u="sng" dirty="0"/>
              <a:t>Therefore,</a:t>
            </a:r>
            <a:r>
              <a:rPr lang="en-US" sz="3200" b="1" dirty="0"/>
              <a:t> it is not sufficiently clear whether, pursuant to that directive, </a:t>
            </a:r>
            <a:r>
              <a:rPr lang="en-US" sz="3200" b="1" u="sng" dirty="0"/>
              <a:t>the time spent travelling</a:t>
            </a:r>
            <a:r>
              <a:rPr lang="en-US" sz="3200" b="1" dirty="0"/>
              <a:t> between home and customers </a:t>
            </a:r>
            <a:r>
              <a:rPr lang="en-US" sz="3200" b="1" u="sng" dirty="0"/>
              <a:t>constitutes working time or a rest period</a:t>
            </a:r>
            <a:r>
              <a:rPr lang="en-US" sz="3200" b="1" dirty="0"/>
              <a:t>.</a:t>
            </a:r>
            <a:endParaRPr lang="it-IT" sz="3200" dirty="0"/>
          </a:p>
          <a:p>
            <a:endParaRPr lang="it-IT" dirty="0"/>
          </a:p>
        </p:txBody>
      </p:sp>
    </p:spTree>
    <p:extLst>
      <p:ext uri="{BB962C8B-B14F-4D97-AF65-F5344CB8AC3E}">
        <p14:creationId xmlns:p14="http://schemas.microsoft.com/office/powerpoint/2010/main" val="5897853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l="-1" t="24820" r="-203" b="39004"/>
          <a:stretch/>
        </p:blipFill>
        <p:spPr>
          <a:xfrm>
            <a:off x="1547446" y="632216"/>
            <a:ext cx="8878215" cy="5698246"/>
          </a:xfrm>
          <a:prstGeom prst="rect">
            <a:avLst/>
          </a:prstGeom>
        </p:spPr>
      </p:pic>
    </p:spTree>
    <p:extLst>
      <p:ext uri="{BB962C8B-B14F-4D97-AF65-F5344CB8AC3E}">
        <p14:creationId xmlns:p14="http://schemas.microsoft.com/office/powerpoint/2010/main" val="430927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393894" y="422031"/>
            <a:ext cx="11366695" cy="6001643"/>
          </a:xfrm>
          <a:prstGeom prst="rect">
            <a:avLst/>
          </a:prstGeom>
          <a:noFill/>
          <a:ln w="38100">
            <a:solidFill>
              <a:srgbClr val="FF0000"/>
            </a:solidFill>
          </a:ln>
        </p:spPr>
        <p:txBody>
          <a:bodyPr wrap="square" rtlCol="0">
            <a:spAutoFit/>
          </a:bodyPr>
          <a:lstStyle/>
          <a:p>
            <a:pPr algn="just"/>
            <a:r>
              <a:rPr lang="en-US" sz="3200" b="1" u="dbl" dirty="0"/>
              <a:t>“Must Article 2 of Directive 2003/88 be interpreted as meaning that the time spent travelling at the beginning and end of the day by a worker who is not assigned to a fixed place of work but is required to travel every day from home to the premises of a different customer of the employer and to return home from the premises of another, different, customer (following a route or list that is determined for the worker by the employer the previous day), at all times within a geographical area that is more or less extensive, in the conditions of the main proceedings as described in the background to this question, constitutes “working time” as that concept is defined in Article 2 of the directive or, conversely, must it be regarded as a “rest period</a:t>
            </a:r>
            <a:r>
              <a:rPr lang="en-US" sz="3200" b="1" u="dbl" dirty="0" smtClean="0"/>
              <a:t>”?”</a:t>
            </a:r>
            <a:endParaRPr lang="it-IT" dirty="0"/>
          </a:p>
        </p:txBody>
      </p:sp>
    </p:spTree>
    <p:extLst>
      <p:ext uri="{BB962C8B-B14F-4D97-AF65-F5344CB8AC3E}">
        <p14:creationId xmlns:p14="http://schemas.microsoft.com/office/powerpoint/2010/main" val="7160497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661181" y="1758461"/>
            <a:ext cx="10930597" cy="3046988"/>
          </a:xfrm>
          <a:prstGeom prst="rect">
            <a:avLst/>
          </a:prstGeom>
          <a:noFill/>
        </p:spPr>
        <p:txBody>
          <a:bodyPr wrap="square" rtlCol="0">
            <a:spAutoFit/>
          </a:bodyPr>
          <a:lstStyle/>
          <a:p>
            <a:pPr algn="just"/>
            <a:r>
              <a:rPr lang="en-US" sz="3200" dirty="0"/>
              <a:t>The European Court of Justice, before answering to the specific preliminary issue</a:t>
            </a:r>
            <a:r>
              <a:rPr lang="it-IT" sz="3200" dirty="0"/>
              <a:t> </a:t>
            </a:r>
            <a:r>
              <a:rPr lang="it-IT" sz="3200" dirty="0" err="1"/>
              <a:t>explained</a:t>
            </a:r>
            <a:r>
              <a:rPr lang="it-IT" sz="3200" dirty="0"/>
              <a:t> by the Spanish </a:t>
            </a:r>
            <a:r>
              <a:rPr lang="it-IT" sz="3200" dirty="0" err="1"/>
              <a:t>Judge</a:t>
            </a:r>
            <a:r>
              <a:rPr lang="it-IT" sz="3200" dirty="0"/>
              <a:t> </a:t>
            </a:r>
            <a:r>
              <a:rPr lang="it-IT" sz="3200" dirty="0" err="1"/>
              <a:t>precises</a:t>
            </a:r>
            <a:r>
              <a:rPr lang="it-IT" sz="3200" dirty="0"/>
              <a:t> </a:t>
            </a:r>
            <a:r>
              <a:rPr lang="it-IT" sz="3200" dirty="0" err="1"/>
              <a:t>that</a:t>
            </a:r>
            <a:r>
              <a:rPr lang="it-IT" sz="3200" dirty="0"/>
              <a:t>:</a:t>
            </a:r>
          </a:p>
          <a:p>
            <a:pPr lvl="0" algn="just"/>
            <a:r>
              <a:rPr lang="en-US" sz="3200" dirty="0"/>
              <a:t>The Directive 2003/88 points out the minima prescriptions to better both life and </a:t>
            </a:r>
            <a:r>
              <a:rPr lang="en-US" sz="3200" u="sng" dirty="0"/>
              <a:t>work conditions of all workers thanks to the binding effect of the national regulations to the European </a:t>
            </a:r>
            <a:r>
              <a:rPr lang="en-US" sz="3200" u="sng" dirty="0" smtClean="0"/>
              <a:t>“</a:t>
            </a:r>
            <a:r>
              <a:rPr lang="en-US" sz="3200" u="sng" dirty="0"/>
              <a:t>W</a:t>
            </a:r>
            <a:r>
              <a:rPr lang="en-US" sz="3200" u="sng" dirty="0" smtClean="0"/>
              <a:t>orking Hour</a:t>
            </a:r>
            <a:r>
              <a:rPr lang="en-US" sz="3200" u="sng" dirty="0"/>
              <a:t>” </a:t>
            </a:r>
            <a:r>
              <a:rPr lang="en-US" sz="3200" u="sng" dirty="0" smtClean="0"/>
              <a:t>Directives </a:t>
            </a:r>
            <a:endParaRPr lang="it-IT" sz="3200" dirty="0"/>
          </a:p>
        </p:txBody>
      </p:sp>
    </p:spTree>
    <p:extLst>
      <p:ext uri="{BB962C8B-B14F-4D97-AF65-F5344CB8AC3E}">
        <p14:creationId xmlns:p14="http://schemas.microsoft.com/office/powerpoint/2010/main" val="5530076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492370" y="422030"/>
            <a:ext cx="11296357" cy="6278642"/>
          </a:xfrm>
          <a:prstGeom prst="rect">
            <a:avLst/>
          </a:prstGeom>
          <a:noFill/>
        </p:spPr>
        <p:txBody>
          <a:bodyPr wrap="square" rtlCol="0">
            <a:spAutoFit/>
          </a:bodyPr>
          <a:lstStyle/>
          <a:p>
            <a:pPr algn="just"/>
            <a:r>
              <a:rPr lang="en-US" sz="3200" b="1" dirty="0"/>
              <a:t>Moreover, it is important, first of all, to point out that the aim of that latter directive is to lay down minimum requirements intended to improve the living and working conditions of workers through an approximation of the provisions of national law, in particular, those governing working time. That </a:t>
            </a:r>
            <a:r>
              <a:rPr lang="en-US" sz="3200" b="1" dirty="0" smtClean="0"/>
              <a:t>harmonization </a:t>
            </a:r>
            <a:r>
              <a:rPr lang="en-US" sz="3200" b="1" dirty="0"/>
              <a:t>at EU level in relation to the </a:t>
            </a:r>
            <a:r>
              <a:rPr lang="en-US" sz="3200" b="1" dirty="0" smtClean="0"/>
              <a:t>organization </a:t>
            </a:r>
            <a:r>
              <a:rPr lang="en-US" sz="3200" b="1" dirty="0"/>
              <a:t>of working time is intended to guarantee better protection of the safety and health of workers by ensuring that they are entitled to minimum rest periods — particularly daily and weekly — and adequate breaks and by setting the maximum average duration of the working week at 48 hours, which is expressly stated to encompass </a:t>
            </a:r>
            <a:r>
              <a:rPr lang="en-US" sz="3200" b="1" dirty="0" smtClean="0"/>
              <a:t>overtime.</a:t>
            </a:r>
            <a:endParaRPr lang="it-IT" sz="3200" dirty="0"/>
          </a:p>
          <a:p>
            <a:endParaRPr lang="it-IT" dirty="0"/>
          </a:p>
        </p:txBody>
      </p:sp>
    </p:spTree>
    <p:extLst>
      <p:ext uri="{BB962C8B-B14F-4D97-AF65-F5344CB8AC3E}">
        <p14:creationId xmlns:p14="http://schemas.microsoft.com/office/powerpoint/2010/main" val="38811228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436098" y="1308295"/>
            <a:ext cx="11324493" cy="4031873"/>
          </a:xfrm>
          <a:prstGeom prst="rect">
            <a:avLst/>
          </a:prstGeom>
          <a:noFill/>
        </p:spPr>
        <p:txBody>
          <a:bodyPr wrap="square" rtlCol="0">
            <a:spAutoFit/>
          </a:bodyPr>
          <a:lstStyle/>
          <a:p>
            <a:pPr algn="just"/>
            <a:r>
              <a:rPr lang="en-US" sz="3200" dirty="0"/>
              <a:t>In addition the Court has pointed out that this directive: regards the concept of ‘working time’, within the meaning of point (1) of Article 2 of Directive 2003/88</a:t>
            </a:r>
            <a:r>
              <a:rPr lang="en-US" sz="3200" dirty="0" smtClean="0"/>
              <a:t>. It </a:t>
            </a:r>
            <a:r>
              <a:rPr lang="en-US" sz="3200" dirty="0"/>
              <a:t>is important to note that the Court has repeatedly held that directive which defines that concept as any period during which the worker is at work, at the employer’s disposal and he </a:t>
            </a:r>
            <a:r>
              <a:rPr lang="en-US" sz="3200" dirty="0" smtClean="0"/>
              <a:t>carries </a:t>
            </a:r>
            <a:r>
              <a:rPr lang="en-US" sz="3200" dirty="0"/>
              <a:t>out his activity or duty, in accordance with national laws and/or practices, and that concept is placed in opposition to rest periods</a:t>
            </a:r>
            <a:r>
              <a:rPr lang="en-US" sz="3200" dirty="0" smtClean="0"/>
              <a:t>.</a:t>
            </a:r>
            <a:endParaRPr lang="it-IT" dirty="0"/>
          </a:p>
        </p:txBody>
      </p:sp>
    </p:spTree>
    <p:extLst>
      <p:ext uri="{BB962C8B-B14F-4D97-AF65-F5344CB8AC3E}">
        <p14:creationId xmlns:p14="http://schemas.microsoft.com/office/powerpoint/2010/main" val="34135727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t="18051" r="1789" b="45025"/>
          <a:stretch/>
        </p:blipFill>
        <p:spPr>
          <a:xfrm>
            <a:off x="2352454" y="801859"/>
            <a:ext cx="7682423" cy="5134707"/>
          </a:xfrm>
          <a:prstGeom prst="rect">
            <a:avLst/>
          </a:prstGeom>
        </p:spPr>
      </p:pic>
    </p:spTree>
    <p:extLst>
      <p:ext uri="{BB962C8B-B14F-4D97-AF65-F5344CB8AC3E}">
        <p14:creationId xmlns:p14="http://schemas.microsoft.com/office/powerpoint/2010/main" val="598877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604911" y="1322362"/>
            <a:ext cx="7132320" cy="2831544"/>
          </a:xfrm>
          <a:prstGeom prst="rect">
            <a:avLst/>
          </a:prstGeom>
          <a:noFill/>
        </p:spPr>
        <p:txBody>
          <a:bodyPr wrap="square" rtlCol="0">
            <a:spAutoFit/>
          </a:bodyPr>
          <a:lstStyle/>
          <a:p>
            <a:pPr algn="just"/>
            <a:r>
              <a:rPr lang="en-US" sz="3200" b="1" dirty="0"/>
              <a:t>The conclusion in this context must be that the directive does not provide for any intermediate category between working time and rest periods</a:t>
            </a:r>
            <a:r>
              <a:rPr lang="en-US" sz="3200" b="1" dirty="0" smtClean="0"/>
              <a:t>.</a:t>
            </a:r>
          </a:p>
          <a:p>
            <a:pPr algn="just"/>
            <a:endParaRPr lang="it-IT" sz="3200" dirty="0"/>
          </a:p>
          <a:p>
            <a:pPr algn="just"/>
            <a:endParaRPr lang="it-IT" dirty="0"/>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t="13745" b="27794"/>
          <a:stretch/>
        </p:blipFill>
        <p:spPr>
          <a:xfrm>
            <a:off x="8078005" y="309488"/>
            <a:ext cx="3857625" cy="4009293"/>
          </a:xfrm>
          <a:prstGeom prst="rect">
            <a:avLst/>
          </a:prstGeom>
        </p:spPr>
      </p:pic>
      <p:sp>
        <p:nvSpPr>
          <p:cNvPr id="5" name="CasellaDiTesto 4"/>
          <p:cNvSpPr txBox="1"/>
          <p:nvPr/>
        </p:nvSpPr>
        <p:spPr>
          <a:xfrm>
            <a:off x="604911" y="4515729"/>
            <a:ext cx="11000935" cy="1631216"/>
          </a:xfrm>
          <a:prstGeom prst="rect">
            <a:avLst/>
          </a:prstGeom>
          <a:noFill/>
        </p:spPr>
        <p:txBody>
          <a:bodyPr wrap="square" rtlCol="0">
            <a:spAutoFit/>
          </a:bodyPr>
          <a:lstStyle/>
          <a:p>
            <a:pPr algn="just"/>
            <a:endParaRPr lang="en-US" b="1" dirty="0" smtClean="0"/>
          </a:p>
          <a:p>
            <a:pPr algn="just"/>
            <a:r>
              <a:rPr lang="en-US" sz="3200" b="1" dirty="0" smtClean="0"/>
              <a:t>The European Court has </a:t>
            </a:r>
            <a:r>
              <a:rPr lang="en-US" sz="3200" b="1" dirty="0" err="1" smtClean="0"/>
              <a:t>precised</a:t>
            </a:r>
            <a:r>
              <a:rPr lang="en-US" sz="3200" b="1" dirty="0" smtClean="0"/>
              <a:t> that the </a:t>
            </a:r>
            <a:r>
              <a:rPr lang="en-US" sz="3200" b="1" u="sng" dirty="0" err="1" smtClean="0"/>
              <a:t>foundamental</a:t>
            </a:r>
            <a:r>
              <a:rPr lang="en-US" sz="3200" b="1" u="sng" dirty="0" smtClean="0"/>
              <a:t> elements of the notion of working hour are three</a:t>
            </a:r>
            <a:r>
              <a:rPr lang="en-US" b="1" u="sng" dirty="0" smtClean="0"/>
              <a:t>:</a:t>
            </a:r>
            <a:endParaRPr lang="it-IT" dirty="0" smtClean="0"/>
          </a:p>
          <a:p>
            <a:endParaRPr lang="it-IT" dirty="0"/>
          </a:p>
        </p:txBody>
      </p:sp>
    </p:spTree>
    <p:extLst>
      <p:ext uri="{BB962C8B-B14F-4D97-AF65-F5344CB8AC3E}">
        <p14:creationId xmlns:p14="http://schemas.microsoft.com/office/powerpoint/2010/main" val="25783164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520505" y="0"/>
            <a:ext cx="11141612" cy="7263527"/>
          </a:xfrm>
          <a:prstGeom prst="rect">
            <a:avLst/>
          </a:prstGeom>
          <a:noFill/>
        </p:spPr>
        <p:txBody>
          <a:bodyPr wrap="square" rtlCol="0">
            <a:spAutoFit/>
          </a:bodyPr>
          <a:lstStyle/>
          <a:p>
            <a:pPr lvl="0" algn="just"/>
            <a:r>
              <a:rPr lang="en-US" sz="3200" b="1" dirty="0" smtClean="0"/>
              <a:t>          1st </a:t>
            </a:r>
            <a:r>
              <a:rPr lang="en-US" sz="3200" b="1" dirty="0"/>
              <a:t>element of the concept of ‘working time</a:t>
            </a:r>
            <a:r>
              <a:rPr lang="en-US" sz="3200" dirty="0"/>
              <a:t> </a:t>
            </a:r>
            <a:r>
              <a:rPr lang="en-US" sz="3200" b="1" dirty="0"/>
              <a:t>the worker must be carrying out his activity or duty</a:t>
            </a:r>
            <a:r>
              <a:rPr lang="en-US" sz="3200" b="1" dirty="0" smtClean="0"/>
              <a:t>.</a:t>
            </a:r>
          </a:p>
          <a:p>
            <a:pPr lvl="0" algn="just"/>
            <a:endParaRPr lang="it-IT" sz="3200" dirty="0"/>
          </a:p>
          <a:p>
            <a:pPr marL="457200" indent="-457200" algn="just">
              <a:buFont typeface="Arial" panose="020B0604020202020204" pitchFamily="34" charset="0"/>
              <a:buChar char="•"/>
            </a:pPr>
            <a:r>
              <a:rPr lang="en-US" sz="3200" dirty="0" smtClean="0"/>
              <a:t>Before </a:t>
            </a:r>
            <a:r>
              <a:rPr lang="en-US" sz="3200" dirty="0"/>
              <a:t>Tyco’s decision to abolish the regional offices, that employer regarded the travelling time of its workers between the regional offices and the premises of their first and last customers of the day as working time, but not their travelling time from their homes to the regional offices at the beginning and at the end of the day. </a:t>
            </a:r>
            <a:endParaRPr lang="it-IT" sz="3200" dirty="0"/>
          </a:p>
          <a:p>
            <a:pPr algn="just"/>
            <a:r>
              <a:rPr lang="en-US" sz="3200" b="1" dirty="0"/>
              <a:t>Moreover, before that decision, the working day of Tyco’s workers was travelling each day to those offices in order to pick up their  vehicles which were provided to them by Tyco itself. Moreover, those workers completed their working day at those offices.</a:t>
            </a:r>
            <a:endParaRPr lang="it-IT" sz="3200" b="1" dirty="0"/>
          </a:p>
          <a:p>
            <a:endParaRPr lang="it-IT" dirty="0"/>
          </a:p>
        </p:txBody>
      </p:sp>
      <p:sp>
        <p:nvSpPr>
          <p:cNvPr id="5" name="Freccia a destra 4"/>
          <p:cNvSpPr/>
          <p:nvPr/>
        </p:nvSpPr>
        <p:spPr>
          <a:xfrm>
            <a:off x="520505" y="112541"/>
            <a:ext cx="858129" cy="365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381871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351693" y="844063"/>
            <a:ext cx="11422966" cy="5016758"/>
          </a:xfrm>
          <a:prstGeom prst="rect">
            <a:avLst/>
          </a:prstGeom>
          <a:noFill/>
        </p:spPr>
        <p:txBody>
          <a:bodyPr wrap="square" rtlCol="0">
            <a:spAutoFit/>
          </a:bodyPr>
          <a:lstStyle/>
          <a:p>
            <a:pPr algn="just"/>
            <a:r>
              <a:rPr lang="en-US" sz="3200" b="1" u="sng" dirty="0"/>
              <a:t>Tyco disputes the contention that the time</a:t>
            </a:r>
            <a:r>
              <a:rPr lang="en-US" sz="3200" b="1" dirty="0"/>
              <a:t> spent by the workers travelling between home and customers may be regarded as working time, within the meaning of that provision, on the ground that, even if those workers have to undertake a journey to go to the premises of the customers it designates the activity and duties of those workers entail providing technical services, installing and maintaining security systems to their customers. Therefore, during </a:t>
            </a:r>
            <a:r>
              <a:rPr lang="en-US" sz="3200" b="1" u="sng" dirty="0"/>
              <a:t>the time spent travelling between home and customers, the same workers, their employees are not carrying out their activities or duties</a:t>
            </a:r>
            <a:r>
              <a:rPr lang="en-US" sz="3200" dirty="0"/>
              <a:t>. </a:t>
            </a:r>
            <a:endParaRPr lang="it-IT" sz="3200" dirty="0"/>
          </a:p>
        </p:txBody>
      </p:sp>
    </p:spTree>
    <p:extLst>
      <p:ext uri="{BB962C8B-B14F-4D97-AF65-F5344CB8AC3E}">
        <p14:creationId xmlns:p14="http://schemas.microsoft.com/office/powerpoint/2010/main" val="31365385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365759" y="731520"/>
            <a:ext cx="11310425" cy="4056495"/>
          </a:xfrm>
          <a:prstGeom prst="rect">
            <a:avLst/>
          </a:prstGeom>
          <a:noFill/>
        </p:spPr>
        <p:txBody>
          <a:bodyPr wrap="square" rtlCol="0">
            <a:spAutoFit/>
          </a:bodyPr>
          <a:lstStyle/>
          <a:p>
            <a:pPr marL="457200" algn="just">
              <a:lnSpc>
                <a:spcPct val="115000"/>
              </a:lnSpc>
            </a:pPr>
            <a:r>
              <a:rPr lang="en-US" sz="3200" dirty="0"/>
              <a:t>Tyco’s considerations cannot be shared and supported because the journeys of the workers to go to the customers designated by their employer, is a necessary means of providing those workers’ technical services to those customers. </a:t>
            </a:r>
            <a:r>
              <a:rPr lang="en-US" sz="3200" u="sng" dirty="0"/>
              <a:t>Not taking those journeys into account  would distort that concept and </a:t>
            </a:r>
            <a:r>
              <a:rPr lang="en-US" sz="3200" u="sng" dirty="0" err="1"/>
              <a:t>jeopardise</a:t>
            </a:r>
            <a:r>
              <a:rPr lang="en-US" sz="3200" u="sng" dirty="0"/>
              <a:t> the objective of protecting the safety and health of workers.</a:t>
            </a:r>
            <a:endParaRPr lang="it-IT" sz="3200" dirty="0"/>
          </a:p>
          <a:p>
            <a:pPr marL="457200" algn="just">
              <a:lnSpc>
                <a:spcPct val="115000"/>
              </a:lnSpc>
              <a:spcAft>
                <a:spcPts val="0"/>
              </a:spcAft>
            </a:pPr>
            <a:endParaRPr lang="it-IT" sz="3200" dirty="0">
              <a:effectLst/>
              <a:latin typeface="Times New Roman" panose="02020603050405020304" pitchFamily="18" charset="0"/>
              <a:ea typeface="Times New Roman" panose="02020603050405020304" pitchFamily="18" charset="0"/>
            </a:endParaRPr>
          </a:p>
        </p:txBody>
      </p:sp>
      <p:pic>
        <p:nvPicPr>
          <p:cNvPr id="3" name="Immagine 2"/>
          <p:cNvPicPr>
            <a:picLocks noChangeAspect="1"/>
          </p:cNvPicPr>
          <p:nvPr/>
        </p:nvPicPr>
        <p:blipFill rotWithShape="1">
          <a:blip r:embed="rId2" cstate="print">
            <a:extLst>
              <a:ext uri="{28A0092B-C50C-407E-A947-70E740481C1C}">
                <a14:useLocalDpi xmlns:a14="http://schemas.microsoft.com/office/drawing/2010/main" val="0"/>
              </a:ext>
            </a:extLst>
          </a:blip>
          <a:srcRect t="24513" b="45128"/>
          <a:stretch/>
        </p:blipFill>
        <p:spPr>
          <a:xfrm>
            <a:off x="9101796" y="5090111"/>
            <a:ext cx="2872887" cy="1550542"/>
          </a:xfrm>
          <a:prstGeom prst="rect">
            <a:avLst/>
          </a:prstGeom>
        </p:spPr>
      </p:pic>
      <p:pic>
        <p:nvPicPr>
          <p:cNvPr id="4" name="Immagine 3"/>
          <p:cNvPicPr>
            <a:picLocks noChangeAspect="1"/>
          </p:cNvPicPr>
          <p:nvPr/>
        </p:nvPicPr>
        <p:blipFill rotWithShape="1">
          <a:blip r:embed="rId3" cstate="print">
            <a:extLst>
              <a:ext uri="{28A0092B-C50C-407E-A947-70E740481C1C}">
                <a14:useLocalDpi xmlns:a14="http://schemas.microsoft.com/office/drawing/2010/main" val="0"/>
              </a:ext>
            </a:extLst>
          </a:blip>
          <a:srcRect t="13745" b="27794"/>
          <a:stretch/>
        </p:blipFill>
        <p:spPr>
          <a:xfrm>
            <a:off x="1001957" y="4582396"/>
            <a:ext cx="1980394" cy="2058257"/>
          </a:xfrm>
          <a:prstGeom prst="rect">
            <a:avLst/>
          </a:prstGeom>
        </p:spPr>
      </p:pic>
    </p:spTree>
    <p:extLst>
      <p:ext uri="{BB962C8B-B14F-4D97-AF65-F5344CB8AC3E}">
        <p14:creationId xmlns:p14="http://schemas.microsoft.com/office/powerpoint/2010/main" val="9515285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436098" y="1012874"/>
            <a:ext cx="11352628" cy="4801314"/>
          </a:xfrm>
          <a:prstGeom prst="rect">
            <a:avLst/>
          </a:prstGeom>
          <a:noFill/>
        </p:spPr>
        <p:txBody>
          <a:bodyPr wrap="square" rtlCol="0">
            <a:spAutoFit/>
          </a:bodyPr>
          <a:lstStyle/>
          <a:p>
            <a:pPr algn="just"/>
            <a:r>
              <a:rPr lang="en-US" sz="3200" u="sng" dirty="0"/>
              <a:t>The fact that the journeys of the workers in question, at the beginning and at the end of the day, to or from the customers, were regarded by Tyco as working time before </a:t>
            </a:r>
            <a:r>
              <a:rPr lang="en-US" sz="3200" dirty="0"/>
              <a:t>the abolition of the regional offices also shows that the work, consisting in driving a vehicle from a regional office to the first customer and from the last customer to that regional office, was previously among the duties and activity of those workers. </a:t>
            </a:r>
            <a:r>
              <a:rPr lang="en-US" sz="3200" u="sng" dirty="0"/>
              <a:t>The nature of those journeys has not changed</a:t>
            </a:r>
            <a:r>
              <a:rPr lang="en-US" sz="3200" dirty="0"/>
              <a:t> since the abolition of the regional offices. </a:t>
            </a:r>
            <a:r>
              <a:rPr lang="en-US" sz="3200" u="sng" dirty="0"/>
              <a:t>It is only the departure point of those journeys that has </a:t>
            </a:r>
            <a:r>
              <a:rPr lang="en-US" sz="3200" u="sng" dirty="0" smtClean="0"/>
              <a:t>changed.</a:t>
            </a:r>
            <a:endParaRPr lang="it-IT" sz="3200" dirty="0"/>
          </a:p>
          <a:p>
            <a:endParaRPr lang="it-IT" dirty="0"/>
          </a:p>
        </p:txBody>
      </p:sp>
    </p:spTree>
    <p:extLst>
      <p:ext uri="{BB962C8B-B14F-4D97-AF65-F5344CB8AC3E}">
        <p14:creationId xmlns:p14="http://schemas.microsoft.com/office/powerpoint/2010/main" val="26029222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CasellaDiTesto 2"/>
          <p:cNvSpPr txBox="1"/>
          <p:nvPr/>
        </p:nvSpPr>
        <p:spPr>
          <a:xfrm>
            <a:off x="562708" y="1083212"/>
            <a:ext cx="11155680" cy="5016758"/>
          </a:xfrm>
          <a:prstGeom prst="rect">
            <a:avLst/>
          </a:prstGeom>
          <a:noFill/>
        </p:spPr>
        <p:txBody>
          <a:bodyPr wrap="square" rtlCol="0">
            <a:spAutoFit/>
          </a:bodyPr>
          <a:lstStyle/>
          <a:p>
            <a:pPr algn="just"/>
            <a:r>
              <a:rPr lang="en-US" sz="3200" dirty="0"/>
              <a:t>  </a:t>
            </a:r>
            <a:r>
              <a:rPr lang="en-US" sz="3200" b="1" dirty="0"/>
              <a:t> </a:t>
            </a:r>
            <a:r>
              <a:rPr lang="en-US" sz="3200" b="1" dirty="0" smtClean="0"/>
              <a:t>2nd</a:t>
            </a:r>
            <a:r>
              <a:rPr lang="en-US" sz="3200" dirty="0" smtClean="0"/>
              <a:t> </a:t>
            </a:r>
            <a:r>
              <a:rPr lang="en-US" sz="3200" dirty="0"/>
              <a:t> (As regards the second)</a:t>
            </a:r>
            <a:r>
              <a:rPr lang="en-US" sz="3200" b="1" dirty="0"/>
              <a:t>element</a:t>
            </a:r>
            <a:r>
              <a:rPr lang="en-US" sz="3200" dirty="0"/>
              <a:t> of </a:t>
            </a:r>
            <a:r>
              <a:rPr lang="en-US" sz="3200" b="1" dirty="0"/>
              <a:t>the concept of ‘travelling time’</a:t>
            </a:r>
            <a:endParaRPr lang="it-IT" sz="3200" dirty="0"/>
          </a:p>
          <a:p>
            <a:pPr algn="just"/>
            <a:r>
              <a:rPr lang="en-US" sz="3200" b="1" dirty="0"/>
              <a:t>“The worker must be at the employer’s disposal during that </a:t>
            </a:r>
            <a:r>
              <a:rPr lang="en-US" sz="3200" b="1" dirty="0" smtClean="0"/>
              <a:t>time.”</a:t>
            </a:r>
          </a:p>
          <a:p>
            <a:pPr algn="just"/>
            <a:endParaRPr lang="en-US" sz="3200" b="1" dirty="0" smtClean="0"/>
          </a:p>
          <a:p>
            <a:pPr algn="just"/>
            <a:r>
              <a:rPr lang="en-US" sz="3200" dirty="0"/>
              <a:t>Being at the employer’s disposal, during that time, means that  a </a:t>
            </a:r>
            <a:r>
              <a:rPr lang="en-US" sz="3200" u="sng" dirty="0"/>
              <a:t>worker must be placed in a situation in which he is legally obliged</a:t>
            </a:r>
            <a:r>
              <a:rPr lang="en-US" sz="3200" dirty="0"/>
              <a:t> to obey the instructions of his employer and carry out his activity for that employer.</a:t>
            </a:r>
            <a:endParaRPr lang="it-IT" sz="3200" dirty="0"/>
          </a:p>
          <a:p>
            <a:pPr algn="just"/>
            <a:endParaRPr lang="it-IT" sz="3200" dirty="0"/>
          </a:p>
        </p:txBody>
      </p:sp>
      <p:sp>
        <p:nvSpPr>
          <p:cNvPr id="4" name="Freccia a destra 3"/>
          <p:cNvSpPr/>
          <p:nvPr/>
        </p:nvSpPr>
        <p:spPr>
          <a:xfrm>
            <a:off x="562708" y="1237957"/>
            <a:ext cx="689317" cy="3094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499418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689317" y="1252024"/>
            <a:ext cx="10930597" cy="4031873"/>
          </a:xfrm>
          <a:prstGeom prst="rect">
            <a:avLst/>
          </a:prstGeom>
          <a:noFill/>
        </p:spPr>
        <p:txBody>
          <a:bodyPr wrap="square" rtlCol="0">
            <a:spAutoFit/>
          </a:bodyPr>
          <a:lstStyle/>
          <a:p>
            <a:pPr algn="just"/>
            <a:r>
              <a:rPr lang="en-US" sz="3200" dirty="0"/>
              <a:t>The details provided by Tyco which determines the list and order of the customers to be followed by the workers and the times at which they have appointments with its customers.</a:t>
            </a:r>
            <a:endParaRPr lang="it-IT" sz="3200" dirty="0"/>
          </a:p>
          <a:p>
            <a:pPr algn="just"/>
            <a:r>
              <a:rPr lang="en-US" sz="3200" dirty="0"/>
              <a:t>Despite the fact that</a:t>
            </a:r>
            <a:r>
              <a:rPr lang="en-US" sz="3200" u="wavy" dirty="0"/>
              <a:t> </a:t>
            </a:r>
            <a:r>
              <a:rPr lang="en-US" sz="3200" u="sng" dirty="0"/>
              <a:t>a mobile phone was provided</a:t>
            </a:r>
            <a:r>
              <a:rPr lang="en-US" sz="3200" dirty="0"/>
              <a:t> to each of the workers on which they receive their itinerary on the eve of the working day, </a:t>
            </a:r>
            <a:r>
              <a:rPr lang="en-US" sz="3200" u="sng" dirty="0"/>
              <a:t>Tyco’s workers are not required to keep that phone on during the time spent travelling between home and customers.</a:t>
            </a:r>
            <a:endParaRPr lang="it-IT" sz="3200" dirty="0"/>
          </a:p>
        </p:txBody>
      </p:sp>
    </p:spTree>
    <p:extLst>
      <p:ext uri="{BB962C8B-B14F-4D97-AF65-F5344CB8AC3E}">
        <p14:creationId xmlns:p14="http://schemas.microsoft.com/office/powerpoint/2010/main" val="40373831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576777" y="1055077"/>
            <a:ext cx="11169748" cy="4801314"/>
          </a:xfrm>
          <a:prstGeom prst="rect">
            <a:avLst/>
          </a:prstGeom>
          <a:noFill/>
        </p:spPr>
        <p:txBody>
          <a:bodyPr wrap="square" rtlCol="0">
            <a:spAutoFit/>
          </a:bodyPr>
          <a:lstStyle/>
          <a:p>
            <a:pPr algn="just"/>
            <a:r>
              <a:rPr lang="en-US" sz="3200" u="sng" dirty="0"/>
              <a:t>The itinerary</a:t>
            </a:r>
            <a:r>
              <a:rPr lang="en-US" sz="3200" dirty="0"/>
              <a:t> for getting to those appointments is not determined by Tyco, the workers at issue remaining free to get there via </a:t>
            </a:r>
            <a:r>
              <a:rPr lang="en-US" sz="3200" u="sng" dirty="0"/>
              <a:t>the route they wish</a:t>
            </a:r>
            <a:r>
              <a:rPr lang="en-US" sz="3200" u="wavy" dirty="0"/>
              <a:t>, </a:t>
            </a:r>
            <a:r>
              <a:rPr lang="en-US" sz="3200" u="sng" dirty="0"/>
              <a:t>with the result that they can manage their travelling time as they see fit.</a:t>
            </a:r>
            <a:endParaRPr lang="it-IT" sz="3200" dirty="0"/>
          </a:p>
          <a:p>
            <a:pPr algn="just"/>
            <a:r>
              <a:rPr lang="en-US" sz="3200" dirty="0"/>
              <a:t>In that regard, it should be stated that, during the time spent travelling between home and customers, workers have</a:t>
            </a:r>
            <a:r>
              <a:rPr lang="en-US" sz="3200" u="wavy" dirty="0"/>
              <a:t> </a:t>
            </a:r>
            <a:r>
              <a:rPr lang="en-US" sz="3200" u="sng" dirty="0"/>
              <a:t>a certain freedom that they do not have during the time spent working on a customer’s premises, provided that they arrive at the designated customer at the time agreed upon by their employer.</a:t>
            </a:r>
            <a:endParaRPr lang="it-IT" sz="3200" dirty="0"/>
          </a:p>
          <a:p>
            <a:endParaRPr lang="it-IT" dirty="0"/>
          </a:p>
        </p:txBody>
      </p:sp>
    </p:spTree>
    <p:extLst>
      <p:ext uri="{BB962C8B-B14F-4D97-AF65-F5344CB8AC3E}">
        <p14:creationId xmlns:p14="http://schemas.microsoft.com/office/powerpoint/2010/main" val="22538852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478302" y="196947"/>
            <a:ext cx="11183816" cy="6771084"/>
          </a:xfrm>
          <a:prstGeom prst="rect">
            <a:avLst/>
          </a:prstGeom>
          <a:noFill/>
        </p:spPr>
        <p:txBody>
          <a:bodyPr wrap="square" rtlCol="0">
            <a:spAutoFit/>
          </a:bodyPr>
          <a:lstStyle/>
          <a:p>
            <a:pPr algn="just"/>
            <a:r>
              <a:rPr lang="en-US" sz="3200" dirty="0"/>
              <a:t>During those journeys, the workers act on those instructions given by the employer, who may change the order of the customers or cancel or add an appointment. In any case, the necessary</a:t>
            </a:r>
            <a:r>
              <a:rPr lang="en-US" sz="3200" u="wavy" dirty="0"/>
              <a:t> </a:t>
            </a:r>
            <a:r>
              <a:rPr lang="en-US" sz="3200" u="sng" dirty="0"/>
              <a:t>travelling time cannot be shortened, because these workers are not able to use their time freely and pursue their own interests. Therefore, they are at their employer’s disposal.</a:t>
            </a:r>
            <a:endParaRPr lang="it-IT" sz="3200" dirty="0"/>
          </a:p>
          <a:p>
            <a:pPr algn="just"/>
            <a:r>
              <a:rPr lang="en-US" sz="3200" dirty="0"/>
              <a:t> </a:t>
            </a:r>
            <a:endParaRPr lang="it-IT" sz="3200" dirty="0"/>
          </a:p>
          <a:p>
            <a:pPr algn="just"/>
            <a:r>
              <a:rPr lang="en-US" sz="3200" b="1" u="sng" dirty="0"/>
              <a:t>Nevertheless, it is apparent from the file provided to the Court that that freedom already existed before the abolition of the regional offices, the only thing that has changed is the departure point of the journey in order to get to that customer. Such a change does not affect the legal nature of the obligation of those workers to obey their employer’s instructions.</a:t>
            </a:r>
            <a:endParaRPr lang="it-IT" sz="3200" dirty="0"/>
          </a:p>
          <a:p>
            <a:pPr algn="just"/>
            <a:endParaRPr lang="it-IT" dirty="0"/>
          </a:p>
        </p:txBody>
      </p:sp>
    </p:spTree>
    <p:extLst>
      <p:ext uri="{BB962C8B-B14F-4D97-AF65-F5344CB8AC3E}">
        <p14:creationId xmlns:p14="http://schemas.microsoft.com/office/powerpoint/2010/main" val="792581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492369" y="1786598"/>
            <a:ext cx="11507372" cy="3046988"/>
          </a:xfrm>
          <a:prstGeom prst="rect">
            <a:avLst/>
          </a:prstGeom>
          <a:noFill/>
        </p:spPr>
        <p:txBody>
          <a:bodyPr wrap="square" rtlCol="0">
            <a:spAutoFit/>
          </a:bodyPr>
          <a:lstStyle/>
          <a:p>
            <a:pPr lvl="0" algn="just"/>
            <a:r>
              <a:rPr lang="en-US" sz="3200" b="1" dirty="0" smtClean="0"/>
              <a:t>         </a:t>
            </a:r>
            <a:r>
              <a:rPr lang="en-US" sz="3200" b="1" u="sng" dirty="0" smtClean="0"/>
              <a:t>3rd </a:t>
            </a:r>
            <a:r>
              <a:rPr lang="en-US" sz="3200" b="1" dirty="0"/>
              <a:t>the third element of the concept of ‘working time</a:t>
            </a:r>
            <a:r>
              <a:rPr lang="en-US" sz="3200" b="1" dirty="0" smtClean="0"/>
              <a:t>’: </a:t>
            </a:r>
            <a:endParaRPr lang="it-IT" sz="3200" dirty="0"/>
          </a:p>
          <a:p>
            <a:pPr algn="just"/>
            <a:r>
              <a:rPr lang="en-US" sz="3200" b="1" dirty="0"/>
              <a:t>“The worker must be working during the period in </a:t>
            </a:r>
            <a:r>
              <a:rPr lang="en-US" sz="3200" b="1" dirty="0" smtClean="0"/>
              <a:t>question.”</a:t>
            </a:r>
          </a:p>
          <a:p>
            <a:pPr algn="just"/>
            <a:endParaRPr lang="it-IT" sz="3200" dirty="0"/>
          </a:p>
          <a:p>
            <a:pPr algn="just"/>
            <a:r>
              <a:rPr lang="en-US" sz="3200" b="1" dirty="0"/>
              <a:t> </a:t>
            </a:r>
            <a:endParaRPr lang="it-IT" sz="3200" dirty="0"/>
          </a:p>
          <a:p>
            <a:pPr algn="just"/>
            <a:r>
              <a:rPr lang="en-US" sz="3200" b="1" dirty="0"/>
              <a:t>Indeed, the worker who has not a fixed working place is on duty even though during his way to work.</a:t>
            </a:r>
            <a:endParaRPr lang="it-IT" sz="3200" dirty="0"/>
          </a:p>
        </p:txBody>
      </p:sp>
      <p:sp>
        <p:nvSpPr>
          <p:cNvPr id="3" name="Freccia a destra 2"/>
          <p:cNvSpPr/>
          <p:nvPr/>
        </p:nvSpPr>
        <p:spPr>
          <a:xfrm>
            <a:off x="492369" y="1927275"/>
            <a:ext cx="815926" cy="3376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978135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928468" y="548640"/>
            <a:ext cx="10550769" cy="5786199"/>
          </a:xfrm>
          <a:prstGeom prst="rect">
            <a:avLst/>
          </a:prstGeom>
          <a:noFill/>
        </p:spPr>
        <p:txBody>
          <a:bodyPr wrap="square" rtlCol="0">
            <a:spAutoFit/>
          </a:bodyPr>
          <a:lstStyle/>
          <a:p>
            <a:pPr algn="just"/>
            <a:r>
              <a:rPr lang="en-US" sz="3200" dirty="0"/>
              <a:t>I have studied the </a:t>
            </a:r>
            <a:r>
              <a:rPr lang="en-US" sz="3200" dirty="0" err="1" smtClean="0"/>
              <a:t>Judgement</a:t>
            </a:r>
            <a:r>
              <a:rPr lang="en-US" sz="3200" dirty="0" smtClean="0"/>
              <a:t> </a:t>
            </a:r>
            <a:r>
              <a:rPr lang="en-US" sz="3200" dirty="0"/>
              <a:t>of the </a:t>
            </a:r>
            <a:r>
              <a:rPr lang="en-US" sz="3200" dirty="0" smtClean="0"/>
              <a:t>Court </a:t>
            </a:r>
            <a:r>
              <a:rPr lang="en-US" sz="3200" dirty="0"/>
              <a:t>C266/14. This judgement had its origin from the request  of Spanish workers of Tyco. According to these workers they wanted that their spent  time  during daily transferring  could be recognized, considered “working time”. On daily travel between their homes and the premises of the first and last customers to be working time.</a:t>
            </a:r>
            <a:endParaRPr lang="it-IT" sz="3200" dirty="0"/>
          </a:p>
          <a:p>
            <a:pPr algn="just"/>
            <a:r>
              <a:rPr lang="en-US" sz="3200" b="1" u="sng" dirty="0"/>
              <a:t>‘Working time’, within the meaning of point (1) of Article 2 of Directive 2003/88, is the time that the employees spend each day travelling from home to their first customer and from their last customer to their homes.</a:t>
            </a:r>
            <a:endParaRPr lang="it-IT" sz="3200" dirty="0"/>
          </a:p>
          <a:p>
            <a:endParaRPr lang="it-IT" dirty="0"/>
          </a:p>
        </p:txBody>
      </p:sp>
    </p:spTree>
    <p:extLst>
      <p:ext uri="{BB962C8B-B14F-4D97-AF65-F5344CB8AC3E}">
        <p14:creationId xmlns:p14="http://schemas.microsoft.com/office/powerpoint/2010/main" val="22799173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379828" y="590844"/>
            <a:ext cx="11408899" cy="3323987"/>
          </a:xfrm>
          <a:prstGeom prst="rect">
            <a:avLst/>
          </a:prstGeom>
          <a:noFill/>
        </p:spPr>
        <p:txBody>
          <a:bodyPr wrap="square" rtlCol="0">
            <a:spAutoFit/>
          </a:bodyPr>
          <a:lstStyle/>
          <a:p>
            <a:pPr algn="just"/>
            <a:endParaRPr lang="en-US" sz="3200" dirty="0" smtClean="0"/>
          </a:p>
          <a:p>
            <a:pPr algn="just"/>
            <a:r>
              <a:rPr lang="en-US" sz="3200" dirty="0" smtClean="0"/>
              <a:t>Travelling </a:t>
            </a:r>
            <a:r>
              <a:rPr lang="en-US" sz="3200" dirty="0"/>
              <a:t>is an integral part of being a worker who is without a fixed or habitual place of work. The working place such employees cannot be reduced to the physical areas of their work on the premises of their employer’s customers</a:t>
            </a:r>
            <a:r>
              <a:rPr lang="en-US" sz="3200" dirty="0" smtClean="0"/>
              <a:t>.</a:t>
            </a:r>
          </a:p>
          <a:p>
            <a:pPr algn="just"/>
            <a:endParaRPr lang="it-IT" sz="3200" dirty="0"/>
          </a:p>
          <a:p>
            <a:endParaRPr lang="it-IT" dirty="0"/>
          </a:p>
        </p:txBody>
      </p:sp>
      <p:sp>
        <p:nvSpPr>
          <p:cNvPr id="3" name="CasellaDiTesto 2"/>
          <p:cNvSpPr txBox="1"/>
          <p:nvPr/>
        </p:nvSpPr>
        <p:spPr>
          <a:xfrm>
            <a:off x="407963" y="3745945"/>
            <a:ext cx="11352627" cy="2062103"/>
          </a:xfrm>
          <a:prstGeom prst="rect">
            <a:avLst/>
          </a:prstGeom>
          <a:noFill/>
          <a:ln w="19050">
            <a:solidFill>
              <a:srgbClr val="FF0000"/>
            </a:solidFill>
          </a:ln>
        </p:spPr>
        <p:txBody>
          <a:bodyPr wrap="square" rtlCol="0">
            <a:spAutoFit/>
          </a:bodyPr>
          <a:lstStyle/>
          <a:p>
            <a:pPr algn="just"/>
            <a:r>
              <a:rPr lang="en-US" sz="3200" dirty="0" smtClean="0"/>
              <a:t>That finding cannot be affected by the fact that workers begin and finish their journeys at  their homes, as that fact, directly,  depends</a:t>
            </a:r>
            <a:r>
              <a:rPr lang="en-US" sz="3200" u="wavy" dirty="0" smtClean="0"/>
              <a:t> </a:t>
            </a:r>
            <a:r>
              <a:rPr lang="en-US" sz="3200" b="1" u="sng" dirty="0" smtClean="0"/>
              <a:t>on the decision of their employer to abolish regional offices and not from the desire of those workers.</a:t>
            </a:r>
          </a:p>
        </p:txBody>
      </p:sp>
    </p:spTree>
    <p:extLst>
      <p:ext uri="{BB962C8B-B14F-4D97-AF65-F5344CB8AC3E}">
        <p14:creationId xmlns:p14="http://schemas.microsoft.com/office/powerpoint/2010/main" val="1581758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548641" y="745587"/>
            <a:ext cx="11085342" cy="5293757"/>
          </a:xfrm>
          <a:prstGeom prst="rect">
            <a:avLst/>
          </a:prstGeom>
          <a:noFill/>
        </p:spPr>
        <p:txBody>
          <a:bodyPr wrap="square" rtlCol="0">
            <a:spAutoFit/>
          </a:bodyPr>
          <a:lstStyle/>
          <a:p>
            <a:pPr algn="just"/>
            <a:r>
              <a:rPr lang="en-US" sz="3200" b="1" dirty="0" smtClean="0"/>
              <a:t>	This </a:t>
            </a:r>
            <a:r>
              <a:rPr lang="en-US" sz="3200" b="1" dirty="0"/>
              <a:t>is due the fact that:</a:t>
            </a:r>
            <a:endParaRPr lang="it-IT" sz="3200" dirty="0"/>
          </a:p>
          <a:p>
            <a:pPr algn="just"/>
            <a:r>
              <a:rPr lang="en-US" sz="3200" b="1" dirty="0"/>
              <a:t> </a:t>
            </a:r>
            <a:endParaRPr lang="it-IT" sz="3200" dirty="0"/>
          </a:p>
          <a:p>
            <a:pPr marL="457200" lvl="0" indent="-457200" algn="just">
              <a:buFont typeface="Arial" panose="020B0604020202020204" pitchFamily="34" charset="0"/>
              <a:buChar char="•"/>
            </a:pPr>
            <a:r>
              <a:rPr lang="en-US" sz="3200" b="1" dirty="0" smtClean="0"/>
              <a:t>his </a:t>
            </a:r>
            <a:r>
              <a:rPr lang="en-US" sz="3200" b="1" dirty="0"/>
              <a:t>moving depends on the employer’s decision to eliminate the local regional offices;</a:t>
            </a:r>
            <a:endParaRPr lang="it-IT" sz="3200" dirty="0"/>
          </a:p>
          <a:p>
            <a:pPr algn="just"/>
            <a:r>
              <a:rPr lang="en-US" sz="3200" b="1" dirty="0"/>
              <a:t> </a:t>
            </a:r>
            <a:endParaRPr lang="it-IT" sz="3200" dirty="0"/>
          </a:p>
          <a:p>
            <a:pPr marL="457200" lvl="0" indent="-457200" algn="just">
              <a:buFont typeface="Arial" panose="020B0604020202020204" pitchFamily="34" charset="0"/>
              <a:buChar char="•"/>
            </a:pPr>
            <a:r>
              <a:rPr lang="en-US" sz="3200" b="1" dirty="0"/>
              <a:t>the employee’s will as well.</a:t>
            </a:r>
            <a:endParaRPr lang="it-IT" sz="3200" dirty="0"/>
          </a:p>
          <a:p>
            <a:pPr algn="just"/>
            <a:r>
              <a:rPr lang="en-US" sz="3200" b="1" dirty="0"/>
              <a:t> </a:t>
            </a:r>
            <a:endParaRPr lang="it-IT" sz="3200" dirty="0"/>
          </a:p>
          <a:p>
            <a:pPr algn="just"/>
            <a:r>
              <a:rPr lang="en-US" sz="3200" b="1" u="sng" dirty="0"/>
              <a:t>That employee cannot choose the distance between his </a:t>
            </a:r>
            <a:r>
              <a:rPr lang="en-US" sz="3200" b="1" u="sng" dirty="0" smtClean="0"/>
              <a:t>domicile </a:t>
            </a:r>
            <a:r>
              <a:rPr lang="en-US" sz="3200" b="1" u="sng" dirty="0"/>
              <a:t>and to the first place and last client</a:t>
            </a:r>
            <a:r>
              <a:rPr lang="en-US" sz="3200" b="1" dirty="0"/>
              <a:t> </a:t>
            </a:r>
            <a:r>
              <a:rPr lang="en-US" sz="3200" b="1" u="sng" dirty="0"/>
              <a:t>place.</a:t>
            </a:r>
            <a:r>
              <a:rPr lang="en-US" sz="3200" b="1" dirty="0"/>
              <a:t> </a:t>
            </a:r>
            <a:r>
              <a:rPr lang="en-US" sz="3200" b="1" u="sng" dirty="0"/>
              <a:t>The worker cannot be bargained by the employer’s </a:t>
            </a:r>
            <a:r>
              <a:rPr lang="en-US" sz="3200" b="1" u="sng" dirty="0" smtClean="0"/>
              <a:t>decision.</a:t>
            </a:r>
            <a:endParaRPr lang="it-IT" sz="3200" dirty="0"/>
          </a:p>
          <a:p>
            <a:endParaRPr lang="it-IT" dirty="0"/>
          </a:p>
        </p:txBody>
      </p:sp>
      <p:sp>
        <p:nvSpPr>
          <p:cNvPr id="5" name="Freccia a destra 4"/>
          <p:cNvSpPr/>
          <p:nvPr/>
        </p:nvSpPr>
        <p:spPr>
          <a:xfrm>
            <a:off x="548641" y="858129"/>
            <a:ext cx="886264" cy="365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098680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520505" y="914401"/>
            <a:ext cx="11254154" cy="5016758"/>
          </a:xfrm>
          <a:prstGeom prst="rect">
            <a:avLst/>
          </a:prstGeom>
          <a:noFill/>
        </p:spPr>
        <p:txBody>
          <a:bodyPr wrap="square" rtlCol="0">
            <a:spAutoFit/>
          </a:bodyPr>
          <a:lstStyle/>
          <a:p>
            <a:pPr algn="just"/>
            <a:r>
              <a:rPr lang="en-US" sz="3200" b="1" dirty="0"/>
              <a:t>As a consequence, this fact goes against the health and safety of the worker according to the Directive 2003/88. Indeed this directive safeguards and guarantees a minimum rest </a:t>
            </a:r>
            <a:r>
              <a:rPr lang="en-US" sz="3200" b="1" dirty="0" smtClean="0"/>
              <a:t>to </a:t>
            </a:r>
            <a:r>
              <a:rPr lang="en-US" sz="3200" b="1" dirty="0"/>
              <a:t>the worker that </a:t>
            </a:r>
            <a:r>
              <a:rPr lang="en-US" sz="3200" b="1" dirty="0" smtClean="0"/>
              <a:t>is </a:t>
            </a:r>
            <a:r>
              <a:rPr lang="en-US" sz="3200" b="1" dirty="0" smtClean="0"/>
              <a:t>legitimated </a:t>
            </a:r>
            <a:r>
              <a:rPr lang="en-US" sz="3200" b="1" dirty="0" smtClean="0"/>
              <a:t>if </a:t>
            </a:r>
            <a:r>
              <a:rPr lang="en-US" sz="3200" b="1" dirty="0" smtClean="0"/>
              <a:t>transferring are not </a:t>
            </a:r>
            <a:r>
              <a:rPr lang="en-US" sz="3200" b="1" dirty="0"/>
              <a:t>considered as a period of rest </a:t>
            </a:r>
            <a:r>
              <a:rPr lang="en-US" sz="3200" b="1" dirty="0" smtClean="0"/>
              <a:t>any longer</a:t>
            </a:r>
            <a:r>
              <a:rPr lang="en-US" sz="3200" b="1" dirty="0"/>
              <a:t>.</a:t>
            </a:r>
            <a:endParaRPr lang="it-IT" sz="3200" dirty="0"/>
          </a:p>
          <a:p>
            <a:pPr algn="just"/>
            <a:r>
              <a:rPr lang="en-US" sz="3200" b="1" dirty="0"/>
              <a:t> </a:t>
            </a:r>
            <a:endParaRPr lang="it-IT" sz="3200" dirty="0"/>
          </a:p>
          <a:p>
            <a:pPr algn="just"/>
            <a:r>
              <a:rPr lang="en-US" sz="3200" b="1" dirty="0"/>
              <a:t>After having </a:t>
            </a:r>
            <a:r>
              <a:rPr lang="en-US" sz="3200" b="1" dirty="0" smtClean="0"/>
              <a:t>analyzed </a:t>
            </a:r>
            <a:r>
              <a:rPr lang="en-US" sz="3200" b="1" dirty="0"/>
              <a:t>these considerations the European Court of Justice declares  that </a:t>
            </a:r>
            <a:r>
              <a:rPr lang="en-US" sz="3200" b="1" u="sng" dirty="0"/>
              <a:t>these workers have to be considered at work during </a:t>
            </a:r>
            <a:r>
              <a:rPr lang="en-US" sz="3200" b="1" dirty="0" smtClean="0"/>
              <a:t> </a:t>
            </a:r>
            <a:r>
              <a:rPr lang="en-US" sz="3200" b="1" u="sng" dirty="0"/>
              <a:t>their </a:t>
            </a:r>
            <a:r>
              <a:rPr lang="en-US" sz="3200" b="1" u="sng" dirty="0" smtClean="0"/>
              <a:t>travelling</a:t>
            </a:r>
            <a:r>
              <a:rPr lang="en-US" sz="3200" b="1" u="sng" dirty="0" smtClean="0"/>
              <a:t> </a:t>
            </a:r>
            <a:r>
              <a:rPr lang="en-US" sz="3200" b="1" u="sng" dirty="0" smtClean="0"/>
              <a:t>according </a:t>
            </a:r>
            <a:r>
              <a:rPr lang="en-US" sz="3200" b="1" u="sng" dirty="0"/>
              <a:t>to art.2.1 of the directive 2003/88.</a:t>
            </a:r>
            <a:endParaRPr lang="it-IT" sz="3200" dirty="0"/>
          </a:p>
        </p:txBody>
      </p:sp>
    </p:spTree>
    <p:extLst>
      <p:ext uri="{BB962C8B-B14F-4D97-AF65-F5344CB8AC3E}">
        <p14:creationId xmlns:p14="http://schemas.microsoft.com/office/powerpoint/2010/main" val="2194858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351692" y="633046"/>
            <a:ext cx="11493305" cy="5509200"/>
          </a:xfrm>
          <a:prstGeom prst="rect">
            <a:avLst/>
          </a:prstGeom>
          <a:noFill/>
        </p:spPr>
        <p:txBody>
          <a:bodyPr wrap="square" rtlCol="0">
            <a:spAutoFit/>
          </a:bodyPr>
          <a:lstStyle/>
          <a:p>
            <a:pPr algn="just"/>
            <a:r>
              <a:rPr lang="en-US" sz="3200" b="1" dirty="0"/>
              <a:t>This directive </a:t>
            </a:r>
            <a:r>
              <a:rPr lang="en-US" sz="3200" b="1" dirty="0" err="1" smtClean="0"/>
              <a:t>disciplinates</a:t>
            </a:r>
            <a:r>
              <a:rPr lang="en-US" sz="3200" b="1" dirty="0" smtClean="0"/>
              <a:t> </a:t>
            </a:r>
            <a:r>
              <a:rPr lang="en-US" sz="3200" b="1" dirty="0"/>
              <a:t>some aspects of the organization of working time on one side, but on the other it does not </a:t>
            </a:r>
            <a:r>
              <a:rPr lang="en-US" sz="3200" b="1" dirty="0" err="1"/>
              <a:t>disciplinate</a:t>
            </a:r>
            <a:r>
              <a:rPr lang="en-US" sz="3200" b="1" dirty="0"/>
              <a:t> </a:t>
            </a:r>
            <a:r>
              <a:rPr lang="en-US" sz="3200" b="1" dirty="0" err="1"/>
              <a:t>workers’wages</a:t>
            </a:r>
            <a:r>
              <a:rPr lang="en-US" sz="3200" b="1" dirty="0"/>
              <a:t>. Wages are </a:t>
            </a:r>
            <a:r>
              <a:rPr lang="en-US" sz="3200" b="1" dirty="0" err="1"/>
              <a:t>disciplinated</a:t>
            </a:r>
            <a:r>
              <a:rPr lang="en-US" sz="3200" b="1" dirty="0"/>
              <a:t> by the Spanish Legislation. On the other side, the European Directive 2003/88 refers to working time in order to safeguard the worker.</a:t>
            </a:r>
            <a:endParaRPr lang="it-IT" sz="3200" dirty="0"/>
          </a:p>
          <a:p>
            <a:pPr algn="just"/>
            <a:r>
              <a:rPr lang="en-US" sz="3200" b="1" dirty="0"/>
              <a:t> </a:t>
            </a:r>
            <a:endParaRPr lang="it-IT" sz="3200" dirty="0"/>
          </a:p>
          <a:p>
            <a:pPr algn="just"/>
            <a:r>
              <a:rPr lang="en-US" sz="3200" b="1" dirty="0"/>
              <a:t>Moreover, it is important, first of all, to point out that the aim of that latter directive is to lay down minimum requirements intended to improve the living and working conditions of workers through an approximation of the provisions of national law, in particular, those governing working time. </a:t>
            </a:r>
            <a:endParaRPr lang="it-IT" dirty="0"/>
          </a:p>
        </p:txBody>
      </p:sp>
    </p:spTree>
    <p:extLst>
      <p:ext uri="{BB962C8B-B14F-4D97-AF65-F5344CB8AC3E}">
        <p14:creationId xmlns:p14="http://schemas.microsoft.com/office/powerpoint/2010/main" val="25156394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534573" y="1505243"/>
            <a:ext cx="11268221" cy="3816429"/>
          </a:xfrm>
          <a:prstGeom prst="rect">
            <a:avLst/>
          </a:prstGeom>
          <a:noFill/>
        </p:spPr>
        <p:txBody>
          <a:bodyPr wrap="square" rtlCol="0">
            <a:spAutoFit/>
          </a:bodyPr>
          <a:lstStyle/>
          <a:p>
            <a:pPr algn="just"/>
            <a:r>
              <a:rPr lang="en-US" sz="3200" b="1" dirty="0"/>
              <a:t>That </a:t>
            </a:r>
            <a:r>
              <a:rPr lang="en-US" sz="3200" b="1" dirty="0" smtClean="0"/>
              <a:t>harmonization </a:t>
            </a:r>
            <a:r>
              <a:rPr lang="en-US" sz="3200" b="1" dirty="0"/>
              <a:t>at EU level in relation to the </a:t>
            </a:r>
            <a:r>
              <a:rPr lang="en-US" sz="3200" b="1" dirty="0" smtClean="0"/>
              <a:t>organization </a:t>
            </a:r>
            <a:r>
              <a:rPr lang="en-US" sz="3200" b="1" dirty="0"/>
              <a:t>of working time is intended </a:t>
            </a:r>
            <a:r>
              <a:rPr lang="en-US" sz="3200" b="1" u="sng" dirty="0"/>
              <a:t>to guarantee better protection of the safety and health of workers by ensuring that they are entitled to minimum rest periods — particularly daily and weekly — and adequate breaks and by setting the maximum average duration of the working week at 48 hours, which is expressly stated to encompass overtime</a:t>
            </a:r>
            <a:r>
              <a:rPr lang="en-US" sz="3200" dirty="0"/>
              <a:t>.</a:t>
            </a:r>
            <a:endParaRPr lang="it-IT" sz="3200" dirty="0"/>
          </a:p>
          <a:p>
            <a:endParaRPr lang="it-IT" dirty="0"/>
          </a:p>
        </p:txBody>
      </p:sp>
    </p:spTree>
    <p:extLst>
      <p:ext uri="{BB962C8B-B14F-4D97-AF65-F5344CB8AC3E}">
        <p14:creationId xmlns:p14="http://schemas.microsoft.com/office/powerpoint/2010/main" val="6929827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CasellaDiTesto 1"/>
          <p:cNvSpPr txBox="1"/>
          <p:nvPr/>
        </p:nvSpPr>
        <p:spPr>
          <a:xfrm>
            <a:off x="295421" y="225083"/>
            <a:ext cx="11648050" cy="2339102"/>
          </a:xfrm>
          <a:prstGeom prst="rect">
            <a:avLst/>
          </a:prstGeom>
          <a:noFill/>
        </p:spPr>
        <p:txBody>
          <a:bodyPr wrap="square" rtlCol="0">
            <a:spAutoFit/>
          </a:bodyPr>
          <a:lstStyle/>
          <a:p>
            <a:pPr algn="just"/>
            <a:r>
              <a:rPr lang="en-US" sz="3200" b="1" dirty="0"/>
              <a:t>In Italy, according to the interpretation of the Directive 2003/88 that we have carefully seen in this </a:t>
            </a:r>
            <a:r>
              <a:rPr lang="en-US" sz="3200" b="1"/>
              <a:t>Case </a:t>
            </a:r>
            <a:r>
              <a:rPr lang="en-US" sz="3200" b="1" smtClean="0"/>
              <a:t>C 266/14 </a:t>
            </a:r>
            <a:r>
              <a:rPr lang="en-US" sz="3200" b="1" dirty="0"/>
              <a:t>we have </a:t>
            </a:r>
            <a:r>
              <a:rPr lang="en-US" sz="3200" b="1" dirty="0" err="1" smtClean="0"/>
              <a:t>D.Lgs</a:t>
            </a:r>
            <a:r>
              <a:rPr lang="en-US" sz="3200" b="1" dirty="0" smtClean="0"/>
              <a:t>. </a:t>
            </a:r>
            <a:r>
              <a:rPr lang="en-US" sz="3200" b="1" dirty="0"/>
              <a:t>66/2003 and </a:t>
            </a:r>
            <a:r>
              <a:rPr lang="en-US" sz="3200" b="1" dirty="0" err="1" smtClean="0"/>
              <a:t>D.Lgs</a:t>
            </a:r>
            <a:r>
              <a:rPr lang="en-US" sz="3200" b="1" dirty="0" smtClean="0"/>
              <a:t>. 213/2004</a:t>
            </a:r>
            <a:r>
              <a:rPr lang="en-US" sz="3200" b="1" dirty="0" smtClean="0"/>
              <a:t>.</a:t>
            </a:r>
            <a:endParaRPr lang="it-IT" sz="3200" dirty="0" smtClean="0"/>
          </a:p>
          <a:p>
            <a:pPr algn="just"/>
            <a:endParaRPr lang="it-IT" sz="3200" dirty="0"/>
          </a:p>
          <a:p>
            <a:pPr algn="just"/>
            <a:endParaRPr lang="it-IT" dirty="0"/>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t="13744" b="27590"/>
          <a:stretch/>
        </p:blipFill>
        <p:spPr>
          <a:xfrm>
            <a:off x="7866990" y="2112233"/>
            <a:ext cx="3857625" cy="4023360"/>
          </a:xfrm>
          <a:prstGeom prst="rect">
            <a:avLst/>
          </a:prstGeom>
        </p:spPr>
      </p:pic>
      <p:sp>
        <p:nvSpPr>
          <p:cNvPr id="5" name="CasellaDiTesto 4"/>
          <p:cNvSpPr txBox="1"/>
          <p:nvPr/>
        </p:nvSpPr>
        <p:spPr>
          <a:xfrm>
            <a:off x="436098" y="2687895"/>
            <a:ext cx="6485206" cy="3323987"/>
          </a:xfrm>
          <a:prstGeom prst="rect">
            <a:avLst/>
          </a:prstGeom>
          <a:noFill/>
        </p:spPr>
        <p:txBody>
          <a:bodyPr wrap="square" rtlCol="0">
            <a:spAutoFit/>
          </a:bodyPr>
          <a:lstStyle/>
          <a:p>
            <a:pPr algn="just"/>
            <a:r>
              <a:rPr lang="en-US" b="1" dirty="0" smtClean="0"/>
              <a:t>	</a:t>
            </a:r>
            <a:r>
              <a:rPr lang="en-US" sz="3200" b="1" dirty="0" smtClean="0"/>
              <a:t>Last but not least, </a:t>
            </a:r>
            <a:endParaRPr lang="it-IT" sz="3200" dirty="0" smtClean="0"/>
          </a:p>
          <a:p>
            <a:pPr algn="just"/>
            <a:r>
              <a:rPr lang="en-US" sz="3200" b="1" dirty="0" smtClean="0"/>
              <a:t>I think that concerning mobile workers potential abuses can be easily discovered thanks to crossed checks in the fuel pre-paid credit cards given by the employer himself.</a:t>
            </a:r>
            <a:endParaRPr lang="it-IT" sz="3200" dirty="0" smtClean="0"/>
          </a:p>
          <a:p>
            <a:endParaRPr lang="it-IT" dirty="0"/>
          </a:p>
        </p:txBody>
      </p:sp>
      <p:sp>
        <p:nvSpPr>
          <p:cNvPr id="6" name="Freccia a destra 5"/>
          <p:cNvSpPr/>
          <p:nvPr/>
        </p:nvSpPr>
        <p:spPr>
          <a:xfrm>
            <a:off x="436098" y="2841674"/>
            <a:ext cx="829994" cy="3235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49849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5" name="CasellaDiTesto 4"/>
          <p:cNvSpPr txBox="1"/>
          <p:nvPr/>
        </p:nvSpPr>
        <p:spPr>
          <a:xfrm>
            <a:off x="647114" y="520504"/>
            <a:ext cx="11268222" cy="3539430"/>
          </a:xfrm>
          <a:prstGeom prst="rect">
            <a:avLst/>
          </a:prstGeom>
          <a:noFill/>
        </p:spPr>
        <p:txBody>
          <a:bodyPr wrap="square" rtlCol="0">
            <a:spAutoFit/>
          </a:bodyPr>
          <a:lstStyle/>
          <a:p>
            <a:pPr algn="just"/>
            <a:r>
              <a:rPr lang="en-US" sz="3200" b="1" dirty="0"/>
              <a:t>Tyco Integrated Fire &amp; Security corporation</a:t>
            </a:r>
            <a:r>
              <a:rPr lang="en-US" sz="3200" b="1" i="1" dirty="0"/>
              <a:t> </a:t>
            </a:r>
            <a:r>
              <a:rPr lang="en-US" sz="3200" dirty="0"/>
              <a:t>carries out, in the majority of Spanish provinces, a business that involves installing and maintaining security systems which enable intrusions to be detected and burglaries to be prevented.</a:t>
            </a:r>
            <a:endParaRPr lang="it-IT" sz="3200" dirty="0"/>
          </a:p>
          <a:p>
            <a:pPr algn="just"/>
            <a:r>
              <a:rPr lang="en-US" sz="3200" dirty="0"/>
              <a:t>In 2011 Tyco closed its offices in the provinces (‘the regional offices’) and assigned all its employees to the central office in Madrid (Spain).</a:t>
            </a:r>
            <a:endParaRPr lang="it-IT" sz="3200" dirty="0"/>
          </a:p>
        </p:txBody>
      </p:sp>
      <p:pic>
        <p:nvPicPr>
          <p:cNvPr id="6" name="Immagine 5"/>
          <p:cNvPicPr>
            <a:picLocks noChangeAspect="1"/>
          </p:cNvPicPr>
          <p:nvPr/>
        </p:nvPicPr>
        <p:blipFill rotWithShape="1">
          <a:blip r:embed="rId2">
            <a:extLst>
              <a:ext uri="{28A0092B-C50C-407E-A947-70E740481C1C}">
                <a14:useLocalDpi xmlns:a14="http://schemas.microsoft.com/office/drawing/2010/main" val="0"/>
              </a:ext>
            </a:extLst>
          </a:blip>
          <a:srcRect t="24513" b="45128"/>
          <a:stretch/>
        </p:blipFill>
        <p:spPr>
          <a:xfrm>
            <a:off x="1463040" y="4417957"/>
            <a:ext cx="3857625" cy="2082020"/>
          </a:xfrm>
          <a:prstGeom prst="rect">
            <a:avLst/>
          </a:prstGeom>
        </p:spPr>
      </p:pic>
      <p:pic>
        <p:nvPicPr>
          <p:cNvPr id="7" name="Immagine 6"/>
          <p:cNvPicPr>
            <a:picLocks noChangeAspect="1"/>
          </p:cNvPicPr>
          <p:nvPr/>
        </p:nvPicPr>
        <p:blipFill rotWithShape="1">
          <a:blip r:embed="rId3">
            <a:extLst>
              <a:ext uri="{28A0092B-C50C-407E-A947-70E740481C1C}">
                <a14:useLocalDpi xmlns:a14="http://schemas.microsoft.com/office/drawing/2010/main" val="0"/>
              </a:ext>
            </a:extLst>
          </a:blip>
          <a:srcRect t="22564" b="39077"/>
          <a:stretch/>
        </p:blipFill>
        <p:spPr>
          <a:xfrm>
            <a:off x="6825981" y="3869318"/>
            <a:ext cx="3857625" cy="2630659"/>
          </a:xfrm>
          <a:prstGeom prst="rect">
            <a:avLst/>
          </a:prstGeom>
        </p:spPr>
      </p:pic>
    </p:spTree>
    <p:extLst>
      <p:ext uri="{BB962C8B-B14F-4D97-AF65-F5344CB8AC3E}">
        <p14:creationId xmlns:p14="http://schemas.microsoft.com/office/powerpoint/2010/main" val="17542657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576775" y="1181686"/>
            <a:ext cx="11057206" cy="4308872"/>
          </a:xfrm>
          <a:prstGeom prst="rect">
            <a:avLst/>
          </a:prstGeom>
          <a:noFill/>
        </p:spPr>
        <p:txBody>
          <a:bodyPr wrap="square" rtlCol="0">
            <a:spAutoFit/>
          </a:bodyPr>
          <a:lstStyle/>
          <a:p>
            <a:pPr algn="just"/>
            <a:r>
              <a:rPr lang="en-US" sz="3200" dirty="0" smtClean="0"/>
              <a:t>The technicians employed by Tyco install and maintain, in a functioning state, security equipment in private homes and on industrial and commercial premises located within the geographical area assigned to them. </a:t>
            </a:r>
            <a:r>
              <a:rPr lang="en-US" sz="3200" u="sng" dirty="0" smtClean="0"/>
              <a:t>That area can be part of all the province, but sometimes they can work in more than one province.</a:t>
            </a:r>
            <a:r>
              <a:rPr lang="en-US" sz="3200" dirty="0" smtClean="0"/>
              <a:t> </a:t>
            </a:r>
            <a:r>
              <a:rPr lang="en-US" sz="3200" u="sng" dirty="0" smtClean="0"/>
              <a:t>The distance</a:t>
            </a:r>
            <a:r>
              <a:rPr lang="en-US" sz="3200" dirty="0" smtClean="0"/>
              <a:t> between the worker’s home and the first client varies a great deal and is, sometimes, </a:t>
            </a:r>
            <a:r>
              <a:rPr lang="en-US" sz="3200" u="sng" dirty="0" smtClean="0"/>
              <a:t>more than 100 </a:t>
            </a:r>
            <a:r>
              <a:rPr lang="en-US" sz="3200" u="sng" dirty="0" smtClean="0"/>
              <a:t>kilometers</a:t>
            </a:r>
            <a:r>
              <a:rPr lang="en-US" sz="3200" dirty="0" smtClean="0"/>
              <a:t>. </a:t>
            </a:r>
            <a:r>
              <a:rPr lang="en-US" sz="3200" dirty="0" smtClean="0"/>
              <a:t>This means three hours to drive.</a:t>
            </a:r>
          </a:p>
          <a:p>
            <a:endParaRPr lang="it-IT" dirty="0"/>
          </a:p>
        </p:txBody>
      </p:sp>
    </p:spTree>
    <p:extLst>
      <p:ext uri="{BB962C8B-B14F-4D97-AF65-F5344CB8AC3E}">
        <p14:creationId xmlns:p14="http://schemas.microsoft.com/office/powerpoint/2010/main" val="2374790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379827" y="450166"/>
            <a:ext cx="4628272" cy="5293757"/>
          </a:xfrm>
          <a:prstGeom prst="rect">
            <a:avLst/>
          </a:prstGeom>
          <a:noFill/>
        </p:spPr>
        <p:txBody>
          <a:bodyPr wrap="square" rtlCol="0">
            <a:spAutoFit/>
          </a:bodyPr>
          <a:lstStyle/>
          <a:p>
            <a:pPr algn="just"/>
            <a:r>
              <a:rPr lang="en-US" sz="3200" dirty="0" smtClean="0"/>
              <a:t>T</a:t>
            </a:r>
            <a:r>
              <a:rPr lang="en-US" sz="3200" dirty="0" smtClean="0"/>
              <a:t>hese </a:t>
            </a:r>
            <a:r>
              <a:rPr lang="en-US" sz="3200" dirty="0" smtClean="0"/>
              <a:t>workers have the use of a company vehicle in which they travel every day from their homes to the places where they  install or maintain  security systems. </a:t>
            </a:r>
            <a:endParaRPr lang="en-US" sz="3200" dirty="0" smtClean="0"/>
          </a:p>
          <a:p>
            <a:pPr algn="just"/>
            <a:r>
              <a:rPr lang="en-US" sz="3200" dirty="0" smtClean="0"/>
              <a:t>They </a:t>
            </a:r>
            <a:r>
              <a:rPr lang="en-US" sz="3200" dirty="0" smtClean="0"/>
              <a:t>use the same vehicle to return home at the end of the day.</a:t>
            </a:r>
            <a:r>
              <a:rPr lang="en-US" sz="3200" b="1" dirty="0" smtClean="0"/>
              <a:t> </a:t>
            </a:r>
            <a:endParaRPr lang="it-IT" sz="3200" dirty="0" smtClean="0"/>
          </a:p>
          <a:p>
            <a:pPr algn="just"/>
            <a:endParaRPr lang="it-IT" dirty="0"/>
          </a:p>
        </p:txBody>
      </p:sp>
      <p:pic>
        <p:nvPicPr>
          <p:cNvPr id="5" name="Immagine 4"/>
          <p:cNvPicPr>
            <a:picLocks noChangeAspect="1"/>
          </p:cNvPicPr>
          <p:nvPr/>
        </p:nvPicPr>
        <p:blipFill rotWithShape="1">
          <a:blip r:embed="rId2">
            <a:extLst>
              <a:ext uri="{28A0092B-C50C-407E-A947-70E740481C1C}">
                <a14:useLocalDpi xmlns:a14="http://schemas.microsoft.com/office/drawing/2010/main" val="0"/>
              </a:ext>
            </a:extLst>
          </a:blip>
          <a:srcRect b="47077"/>
          <a:stretch/>
        </p:blipFill>
        <p:spPr>
          <a:xfrm>
            <a:off x="5312728" y="450167"/>
            <a:ext cx="6504134" cy="6119446"/>
          </a:xfrm>
          <a:prstGeom prst="rect">
            <a:avLst/>
          </a:prstGeom>
        </p:spPr>
      </p:pic>
    </p:spTree>
    <p:extLst>
      <p:ext uri="{BB962C8B-B14F-4D97-AF65-F5344CB8AC3E}">
        <p14:creationId xmlns:p14="http://schemas.microsoft.com/office/powerpoint/2010/main" val="22133298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Segnaposto contenuto 2"/>
          <p:cNvSpPr>
            <a:spLocks noGrp="1"/>
          </p:cNvSpPr>
          <p:nvPr>
            <p:ph idx="1"/>
          </p:nvPr>
        </p:nvSpPr>
        <p:spPr>
          <a:xfrm>
            <a:off x="866336" y="1333256"/>
            <a:ext cx="10515600" cy="4351338"/>
          </a:xfrm>
        </p:spPr>
        <p:txBody>
          <a:bodyPr>
            <a:normAutofit lnSpcReduction="10000"/>
          </a:bodyPr>
          <a:lstStyle/>
          <a:p>
            <a:pPr marL="0" indent="0" algn="just">
              <a:buNone/>
            </a:pPr>
            <a:r>
              <a:rPr lang="en-US" sz="3200" b="1" dirty="0"/>
              <a:t>Once or more times per week, these workers </a:t>
            </a:r>
            <a:r>
              <a:rPr lang="en-US" sz="3200" b="1" dirty="0" smtClean="0"/>
              <a:t>must go to the nearby logistic transport offices </a:t>
            </a:r>
            <a:r>
              <a:rPr lang="en-US" sz="3200" b="1" dirty="0" smtClean="0"/>
              <a:t>in </a:t>
            </a:r>
            <a:r>
              <a:rPr lang="en-US" sz="3200" b="1" dirty="0"/>
              <a:t>order to take what is necessary for them including available engines and needed spare parts in order to carry out, properly, their jobs</a:t>
            </a:r>
            <a:r>
              <a:rPr lang="en-US" sz="3200" b="1" dirty="0" smtClean="0"/>
              <a:t>.</a:t>
            </a:r>
          </a:p>
          <a:p>
            <a:pPr marL="0" indent="0" algn="just">
              <a:buNone/>
            </a:pPr>
            <a:endParaRPr lang="it-IT" sz="3200" dirty="0" smtClean="0"/>
          </a:p>
          <a:p>
            <a:pPr marL="0" indent="0" algn="just">
              <a:buNone/>
            </a:pPr>
            <a:endParaRPr lang="it-IT" sz="3200" dirty="0"/>
          </a:p>
          <a:p>
            <a:pPr marL="0" indent="0" algn="just">
              <a:buNone/>
            </a:pPr>
            <a:r>
              <a:rPr lang="en-US" sz="3200" b="1" dirty="0"/>
              <a:t>Moreover, each worker has got his mobile phone which allows him to constantly </a:t>
            </a:r>
            <a:r>
              <a:rPr lang="en-US" sz="3200" b="1" dirty="0" smtClean="0"/>
              <a:t>communicate </a:t>
            </a:r>
            <a:r>
              <a:rPr lang="en-US" sz="3200" b="1" dirty="0"/>
              <a:t>remotely with the central Office in Madrid. </a:t>
            </a:r>
            <a:endParaRPr lang="it-IT" sz="3200" dirty="0"/>
          </a:p>
        </p:txBody>
      </p:sp>
    </p:spTree>
    <p:extLst>
      <p:ext uri="{BB962C8B-B14F-4D97-AF65-F5344CB8AC3E}">
        <p14:creationId xmlns:p14="http://schemas.microsoft.com/office/powerpoint/2010/main" val="14983835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689317" y="815926"/>
            <a:ext cx="10761784" cy="5293757"/>
          </a:xfrm>
          <a:prstGeom prst="rect">
            <a:avLst/>
          </a:prstGeom>
          <a:noFill/>
        </p:spPr>
        <p:txBody>
          <a:bodyPr wrap="square" rtlCol="0">
            <a:spAutoFit/>
          </a:bodyPr>
          <a:lstStyle/>
          <a:p>
            <a:pPr algn="just"/>
            <a:r>
              <a:rPr lang="it-IT" sz="3200" b="1" dirty="0"/>
              <a:t>An </a:t>
            </a:r>
            <a:r>
              <a:rPr lang="it-IT" sz="3200" b="1" dirty="0" err="1"/>
              <a:t>app</a:t>
            </a:r>
            <a:r>
              <a:rPr lang="it-IT" sz="3200" b="1" dirty="0"/>
              <a:t>. </a:t>
            </a:r>
            <a:r>
              <a:rPr lang="it-IT" sz="3200" b="1" dirty="0" err="1"/>
              <a:t>allows</a:t>
            </a:r>
            <a:r>
              <a:rPr lang="it-IT" sz="3200" b="1" dirty="0"/>
              <a:t> </a:t>
            </a:r>
            <a:r>
              <a:rPr lang="it-IT" sz="3200" b="1" dirty="0" err="1"/>
              <a:t>him</a:t>
            </a:r>
            <a:r>
              <a:rPr lang="it-IT" sz="3200" b="1" dirty="0" smtClean="0"/>
              <a:t>:</a:t>
            </a:r>
          </a:p>
          <a:p>
            <a:pPr algn="just"/>
            <a:endParaRPr lang="it-IT" sz="3200" dirty="0"/>
          </a:p>
          <a:p>
            <a:pPr marL="457200" lvl="0" indent="-457200" algn="just">
              <a:buFont typeface="Arial" panose="020B0604020202020204" pitchFamily="34" charset="0"/>
              <a:buChar char="•"/>
            </a:pPr>
            <a:r>
              <a:rPr lang="en-US" sz="3200" b="1" dirty="0" smtClean="0"/>
              <a:t>first</a:t>
            </a:r>
            <a:r>
              <a:rPr lang="en-US" sz="3200" b="1" dirty="0"/>
              <a:t>, to receive, daily, the list of clients living in a specific local area;</a:t>
            </a:r>
            <a:endParaRPr lang="it-IT" sz="3200" dirty="0"/>
          </a:p>
          <a:p>
            <a:pPr algn="just"/>
            <a:endParaRPr lang="it-IT" sz="3200" dirty="0"/>
          </a:p>
          <a:p>
            <a:pPr marL="457200" lvl="0" indent="-457200" algn="just">
              <a:buFont typeface="Arial" panose="020B0604020202020204" pitchFamily="34" charset="0"/>
              <a:buChar char="•"/>
            </a:pPr>
            <a:r>
              <a:rPr lang="en-US" sz="3200" b="1" dirty="0" smtClean="0"/>
              <a:t>second</a:t>
            </a:r>
            <a:r>
              <a:rPr lang="en-US" sz="3200" b="1" dirty="0"/>
              <a:t>, to know the exact appointment hour of each client;</a:t>
            </a:r>
            <a:endParaRPr lang="it-IT" sz="3200" dirty="0"/>
          </a:p>
          <a:p>
            <a:pPr algn="just"/>
            <a:endParaRPr lang="it-IT" sz="3200" dirty="0"/>
          </a:p>
          <a:p>
            <a:pPr marL="457200" lvl="0" indent="-457200" algn="just">
              <a:buFont typeface="Arial" panose="020B0604020202020204" pitchFamily="34" charset="0"/>
              <a:buChar char="•"/>
            </a:pPr>
            <a:r>
              <a:rPr lang="en-US" sz="3200" b="1" dirty="0"/>
              <a:t>third, as a consequence, the employee has to send Tyco  a feedback which reports details of unexpected </a:t>
            </a:r>
            <a:r>
              <a:rPr lang="en-US" sz="3200" b="1" dirty="0" smtClean="0"/>
              <a:t>happenings </a:t>
            </a:r>
            <a:r>
              <a:rPr lang="en-US" sz="3200" b="1" dirty="0"/>
              <a:t>during the intervention itself.</a:t>
            </a:r>
            <a:endParaRPr lang="it-IT" sz="3200" dirty="0"/>
          </a:p>
          <a:p>
            <a:endParaRPr lang="it-IT" dirty="0"/>
          </a:p>
        </p:txBody>
      </p:sp>
    </p:spTree>
    <p:extLst>
      <p:ext uri="{BB962C8B-B14F-4D97-AF65-F5344CB8AC3E}">
        <p14:creationId xmlns:p14="http://schemas.microsoft.com/office/powerpoint/2010/main" val="14254196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4" name="CasellaDiTesto 3"/>
          <p:cNvSpPr txBox="1"/>
          <p:nvPr/>
        </p:nvSpPr>
        <p:spPr>
          <a:xfrm>
            <a:off x="562708" y="900332"/>
            <a:ext cx="11155680" cy="5293757"/>
          </a:xfrm>
          <a:prstGeom prst="rect">
            <a:avLst/>
          </a:prstGeom>
          <a:noFill/>
        </p:spPr>
        <p:txBody>
          <a:bodyPr wrap="square" rtlCol="0">
            <a:spAutoFit/>
          </a:bodyPr>
          <a:lstStyle/>
          <a:p>
            <a:pPr algn="just"/>
            <a:r>
              <a:rPr lang="en-US" sz="3200" b="1" dirty="0"/>
              <a:t>The Court notes that </a:t>
            </a:r>
            <a:r>
              <a:rPr lang="en-US" sz="3200" b="1" u="heavy" dirty="0"/>
              <a:t>Tyco does not count the time spent travelling</a:t>
            </a:r>
            <a:r>
              <a:rPr lang="en-US" sz="3200" b="1" dirty="0"/>
              <a:t> between home and customers as working </a:t>
            </a:r>
            <a:r>
              <a:rPr lang="en-US" sz="3200" b="1" dirty="0" smtClean="0"/>
              <a:t>time, because </a:t>
            </a:r>
            <a:r>
              <a:rPr lang="en-US" sz="3200" b="1" dirty="0"/>
              <a:t>it is </a:t>
            </a:r>
            <a:r>
              <a:rPr lang="en-US" sz="3200" b="1" u="sng" dirty="0"/>
              <a:t>considered by Tyco as a rest period</a:t>
            </a:r>
            <a:r>
              <a:rPr lang="en-US" sz="3200" b="1" dirty="0"/>
              <a:t>.</a:t>
            </a:r>
            <a:endParaRPr lang="it-IT" sz="3200" dirty="0"/>
          </a:p>
          <a:p>
            <a:pPr algn="just"/>
            <a:r>
              <a:rPr lang="en-US" sz="3200" b="1" dirty="0"/>
              <a:t>Therefore, the problem deals with the right “interpretation of working time”.</a:t>
            </a:r>
            <a:endParaRPr lang="it-IT" sz="3200" dirty="0"/>
          </a:p>
          <a:p>
            <a:pPr algn="just"/>
            <a:r>
              <a:rPr lang="en-US" sz="3200" b="1" dirty="0"/>
              <a:t>In order to find the right solution to this specific case, the Spanish Judge has observed that according to Article 34 of the Workers’ Statute </a:t>
            </a:r>
            <a:r>
              <a:rPr lang="en-US" sz="3200" b="1" u="sng" dirty="0"/>
              <a:t>the worker is free to choose his own domicile.</a:t>
            </a:r>
            <a:r>
              <a:rPr lang="en-US" sz="3200" b="1" dirty="0"/>
              <a:t> Therefore, the longer or shorter distance between his house and working place depend on his own and personal choice. </a:t>
            </a:r>
            <a:endParaRPr lang="it-IT" sz="3200" dirty="0"/>
          </a:p>
          <a:p>
            <a:endParaRPr lang="it-IT" dirty="0"/>
          </a:p>
        </p:txBody>
      </p:sp>
    </p:spTree>
    <p:extLst>
      <p:ext uri="{BB962C8B-B14F-4D97-AF65-F5344CB8AC3E}">
        <p14:creationId xmlns:p14="http://schemas.microsoft.com/office/powerpoint/2010/main" val="25678857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2020</Words>
  <Application>Microsoft Office PowerPoint</Application>
  <PresentationFormat>Personalizzato</PresentationFormat>
  <Paragraphs>89</Paragraphs>
  <Slides>35</Slides>
  <Notes>0</Notes>
  <HiddenSlides>0</HiddenSlides>
  <MMClips>0</MMClips>
  <ScaleCrop>false</ScaleCrop>
  <HeadingPairs>
    <vt:vector size="4" baseType="variant">
      <vt:variant>
        <vt:lpstr>Tema</vt:lpstr>
      </vt:variant>
      <vt:variant>
        <vt:i4>1</vt:i4>
      </vt:variant>
      <vt:variant>
        <vt:lpstr>Titoli diapositive</vt:lpstr>
      </vt:variant>
      <vt:variant>
        <vt:i4>35</vt:i4>
      </vt:variant>
    </vt:vector>
  </HeadingPairs>
  <TitlesOfParts>
    <vt:vector size="36"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user</dc:creator>
  <cp:lastModifiedBy>Claudia</cp:lastModifiedBy>
  <cp:revision>23</cp:revision>
  <cp:lastPrinted>2016-05-14T09:46:19Z</cp:lastPrinted>
  <dcterms:created xsi:type="dcterms:W3CDTF">2016-05-14T08:07:21Z</dcterms:created>
  <dcterms:modified xsi:type="dcterms:W3CDTF">2016-05-14T20:41:50Z</dcterms:modified>
</cp:coreProperties>
</file>