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91" r:id="rId3"/>
    <p:sldId id="280" r:id="rId4"/>
    <p:sldId id="281" r:id="rId5"/>
    <p:sldId id="282" r:id="rId6"/>
    <p:sldId id="284" r:id="rId7"/>
    <p:sldId id="285" r:id="rId8"/>
    <p:sldId id="286" r:id="rId9"/>
    <p:sldId id="287" r:id="rId10"/>
    <p:sldId id="288" r:id="rId11"/>
    <p:sldId id="292" r:id="rId12"/>
    <p:sldId id="290" r:id="rId13"/>
    <p:sldId id="262"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98" r:id="rId30"/>
    <p:sldId id="299" r:id="rId31"/>
    <p:sldId id="300" r:id="rId32"/>
    <p:sldId id="301" r:id="rId33"/>
    <p:sldId id="30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3526825-5BE6-4771-B925-9456F0AC822A}" type="datetimeFigureOut">
              <a:rPr lang="ru-RU" smtClean="0"/>
              <a:pPr/>
              <a:t>16.12.2014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DD76366-B140-4EE8-A9B9-3313D5309025}" type="slidenum">
              <a:rPr lang="ru-RU" smtClean="0"/>
              <a:pPr/>
              <a:t>‹N›</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3526825-5BE6-4771-B925-9456F0AC822A}" type="datetimeFigureOut">
              <a:rPr lang="ru-RU" smtClean="0"/>
              <a:pPr/>
              <a:t>16.12.2014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D76366-B140-4EE8-A9B9-3313D5309025}" type="slidenum">
              <a:rPr lang="ru-RU" smtClean="0"/>
              <a:pPr/>
              <a:t>‹N›</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3526825-5BE6-4771-B925-9456F0AC822A}" type="datetimeFigureOut">
              <a:rPr lang="ru-RU" smtClean="0"/>
              <a:pPr/>
              <a:t>16.12.2014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D76366-B140-4EE8-A9B9-3313D5309025}" type="slidenum">
              <a:rPr lang="ru-RU" smtClean="0"/>
              <a:pPr/>
              <a:t>‹N›</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3526825-5BE6-4771-B925-9456F0AC822A}" type="datetimeFigureOut">
              <a:rPr lang="ru-RU" smtClean="0"/>
              <a:pPr/>
              <a:t>16.12.2014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D76366-B140-4EE8-A9B9-3313D5309025}" type="slidenum">
              <a:rPr lang="ru-RU" smtClean="0"/>
              <a:pPr/>
              <a:t>‹N›</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3526825-5BE6-4771-B925-9456F0AC822A}" type="datetimeFigureOut">
              <a:rPr lang="ru-RU" smtClean="0"/>
              <a:pPr/>
              <a:t>16.12.2014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D76366-B140-4EE8-A9B9-3313D5309025}" type="slidenum">
              <a:rPr lang="ru-RU" smtClean="0"/>
              <a:pPr/>
              <a:t>‹N›</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3526825-5BE6-4771-B925-9456F0AC822A}" type="datetimeFigureOut">
              <a:rPr lang="ru-RU" smtClean="0"/>
              <a:pPr/>
              <a:t>16.12.2014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D76366-B140-4EE8-A9B9-3313D5309025}" type="slidenum">
              <a:rPr lang="ru-RU" smtClean="0"/>
              <a:pPr/>
              <a:t>‹N›</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3526825-5BE6-4771-B925-9456F0AC822A}" type="datetimeFigureOut">
              <a:rPr lang="ru-RU" smtClean="0"/>
              <a:pPr/>
              <a:t>16.12.2014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DD76366-B140-4EE8-A9B9-3313D5309025}" type="slidenum">
              <a:rPr lang="ru-RU" smtClean="0"/>
              <a:pPr/>
              <a:t>‹N›</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3526825-5BE6-4771-B925-9456F0AC822A}" type="datetimeFigureOut">
              <a:rPr lang="ru-RU" smtClean="0"/>
              <a:pPr/>
              <a:t>16.12.2014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D76366-B140-4EE8-A9B9-3313D5309025}" type="slidenum">
              <a:rPr lang="ru-RU" smtClean="0"/>
              <a:pPr/>
              <a:t>‹N›</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526825-5BE6-4771-B925-9456F0AC822A}" type="datetimeFigureOut">
              <a:rPr lang="ru-RU" smtClean="0"/>
              <a:pPr/>
              <a:t>16.12.2014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DD76366-B140-4EE8-A9B9-3313D5309025}" type="slidenum">
              <a:rPr lang="ru-RU" smtClean="0"/>
              <a:pPr/>
              <a:t>‹N›</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3526825-5BE6-4771-B925-9456F0AC822A}" type="datetimeFigureOut">
              <a:rPr lang="ru-RU" smtClean="0"/>
              <a:pPr/>
              <a:t>16.12.2014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D76366-B140-4EE8-A9B9-3313D5309025}" type="slidenum">
              <a:rPr lang="ru-RU" smtClean="0"/>
              <a:pPr/>
              <a:t>‹N›</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3526825-5BE6-4771-B925-9456F0AC822A}" type="datetimeFigureOut">
              <a:rPr lang="ru-RU" smtClean="0"/>
              <a:pPr/>
              <a:t>16.12.2014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DD76366-B140-4EE8-A9B9-3313D5309025}" type="slidenum">
              <a:rPr lang="ru-RU" smtClean="0"/>
              <a:pPr/>
              <a:t>‹N›</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3526825-5BE6-4771-B925-9456F0AC822A}" type="datetimeFigureOut">
              <a:rPr lang="ru-RU" smtClean="0"/>
              <a:pPr/>
              <a:t>16.12.2014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D76366-B140-4EE8-A9B9-3313D5309025}" type="slidenum">
              <a:rPr lang="ru-RU" smtClean="0"/>
              <a:pPr/>
              <a:t>‹N›</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c.europa.eu/social/main.jsp?catId=1067&amp;langId=en" TargetMode="External"/><Relationship Id="rId2" Type="http://schemas.openxmlformats.org/officeDocument/2006/relationships/hyperlink" Target="http://ec.europa.eu/social/main.jsp?catId=465&amp;langId=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0034" y="1142984"/>
            <a:ext cx="8001056" cy="2585323"/>
          </a:xfrm>
          <a:prstGeom prst="rect">
            <a:avLst/>
          </a:prstGeom>
        </p:spPr>
        <p:txBody>
          <a:bodyPr wrap="square">
            <a:spAutoFit/>
          </a:bodyPr>
          <a:lstStyle/>
          <a:p>
            <a:r>
              <a:rPr lang="en-US" sz="5400" b="1" dirty="0" smtClean="0">
                <a:latin typeface="Times New Roman" pitchFamily="18" charset="0"/>
                <a:cs typeface="Times New Roman" pitchFamily="18" charset="0"/>
              </a:rPr>
              <a:t>“Freedom of Movement” </a:t>
            </a:r>
          </a:p>
          <a:p>
            <a:r>
              <a:rPr lang="en-US" sz="5400" b="1" dirty="0" smtClean="0">
                <a:latin typeface="Times New Roman" pitchFamily="18" charset="0"/>
                <a:cs typeface="Times New Roman" pitchFamily="18" charset="0"/>
              </a:rPr>
              <a:t>              in the </a:t>
            </a:r>
          </a:p>
          <a:p>
            <a:r>
              <a:rPr lang="en-US" sz="5400" b="1" dirty="0" smtClean="0">
                <a:latin typeface="Times New Roman" pitchFamily="18" charset="0"/>
                <a:cs typeface="Times New Roman" pitchFamily="18" charset="0"/>
              </a:rPr>
              <a:t>         European Union</a:t>
            </a:r>
            <a:endParaRPr lang="ru-RU" sz="5400" dirty="0" smtClean="0">
              <a:solidFill>
                <a:schemeClr val="bg2">
                  <a:lumMod val="2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Any EU citizen has the same right to work in another EU country as nationals of that country:</a:t>
            </a:r>
            <a:endParaRPr lang="ru-RU" dirty="0" smtClean="0"/>
          </a:p>
          <a:p>
            <a:pPr lvl="0"/>
            <a:r>
              <a:rPr lang="ru-RU" dirty="0" err="1" smtClean="0"/>
              <a:t>under</a:t>
            </a:r>
            <a:r>
              <a:rPr lang="ru-RU" dirty="0" smtClean="0"/>
              <a:t> </a:t>
            </a:r>
            <a:r>
              <a:rPr lang="ru-RU" dirty="0" err="1" smtClean="0"/>
              <a:t>the</a:t>
            </a:r>
            <a:r>
              <a:rPr lang="ru-RU" dirty="0" smtClean="0"/>
              <a:t> </a:t>
            </a:r>
            <a:r>
              <a:rPr lang="ru-RU" dirty="0" err="1" smtClean="0"/>
              <a:t>same</a:t>
            </a:r>
            <a:r>
              <a:rPr lang="ru-RU" dirty="0" smtClean="0"/>
              <a:t> </a:t>
            </a:r>
            <a:r>
              <a:rPr lang="ru-RU" dirty="0" err="1" smtClean="0"/>
              <a:t>conditions</a:t>
            </a:r>
            <a:r>
              <a:rPr lang="ru-RU" dirty="0" smtClean="0"/>
              <a:t> </a:t>
            </a:r>
            <a:r>
              <a:rPr lang="ru-RU" dirty="0" err="1" smtClean="0"/>
              <a:t>and</a:t>
            </a:r>
            <a:endParaRPr lang="ru-RU" dirty="0" smtClean="0"/>
          </a:p>
          <a:p>
            <a:pPr lvl="0"/>
            <a:r>
              <a:rPr lang="en-US" dirty="0" smtClean="0"/>
              <a:t>without having to apply for a work permit.</a:t>
            </a:r>
            <a:endParaRPr lang="ru-RU" dirty="0" smtClean="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2. Case 1</a:t>
            </a:r>
          </a:p>
          <a:p>
            <a:pPr>
              <a:buNone/>
            </a:pPr>
            <a:r>
              <a:rPr lang="en-US" b="1" dirty="0" smtClean="0"/>
              <a:t>Ms S </a:t>
            </a:r>
            <a:r>
              <a:rPr lang="en-US" dirty="0" smtClean="0"/>
              <a:t>– Ukrainian national</a:t>
            </a:r>
          </a:p>
          <a:p>
            <a:pPr>
              <a:buNone/>
            </a:pPr>
            <a:r>
              <a:rPr lang="en-US" b="1" dirty="0" smtClean="0"/>
              <a:t>Sponsor S </a:t>
            </a:r>
            <a:r>
              <a:rPr lang="en-US" dirty="0" smtClean="0"/>
              <a:t>– Netherland national</a:t>
            </a:r>
          </a:p>
          <a:p>
            <a:endParaRPr lang="en-US" dirty="0" smtClean="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en-US" sz="2000" dirty="0" smtClean="0"/>
              <a:t>Directive 2004/38</a:t>
            </a:r>
          </a:p>
          <a:p>
            <a:pPr>
              <a:buNone/>
            </a:pPr>
            <a:r>
              <a:rPr lang="en-US" sz="2000" dirty="0" smtClean="0"/>
              <a:t>Article 2 of Directive 2004/38, which is entitled “Definitions” provides:</a:t>
            </a:r>
          </a:p>
          <a:p>
            <a:pPr>
              <a:buNone/>
            </a:pPr>
            <a:r>
              <a:rPr lang="en-US" sz="2000" dirty="0" smtClean="0"/>
              <a:t>For the purpose of this Directive:</a:t>
            </a:r>
          </a:p>
          <a:p>
            <a:pPr marL="514350" indent="-514350">
              <a:buAutoNum type="arabicPeriod"/>
            </a:pPr>
            <a:r>
              <a:rPr lang="en-US" sz="2000" dirty="0" smtClean="0"/>
              <a:t>“ Union citizen” means any person having the nationality of a Member State;</a:t>
            </a:r>
            <a:endParaRPr lang="en-US" sz="2000" dirty="0"/>
          </a:p>
          <a:p>
            <a:pPr marL="514350" indent="-514350">
              <a:buAutoNum type="arabicPeriod"/>
            </a:pPr>
            <a:r>
              <a:rPr lang="en-US" sz="2000" dirty="0" smtClean="0"/>
              <a:t>“ family member” mean:</a:t>
            </a:r>
          </a:p>
          <a:p>
            <a:pPr marL="514350" indent="-514350">
              <a:buAutoNum type="arabicPeriod"/>
            </a:pPr>
            <a:r>
              <a:rPr lang="en-US" sz="2000" dirty="0" smtClean="0"/>
              <a:t>a) the spouse;</a:t>
            </a:r>
          </a:p>
          <a:p>
            <a:pPr marL="514350" indent="-514350">
              <a:buNone/>
            </a:pPr>
            <a:r>
              <a:rPr lang="en-US" sz="2000" dirty="0" smtClean="0"/>
              <a:t>        d) dependent direct relatives in the ascending line and those of the spouse…;</a:t>
            </a:r>
          </a:p>
          <a:p>
            <a:pPr marL="514350" indent="-514350">
              <a:buNone/>
            </a:pPr>
            <a:r>
              <a:rPr lang="en-US" sz="2000" dirty="0" smtClean="0"/>
              <a:t>4.    “ host Member State” means the Member State to which a Union citizen moves in order to exercise his/ her right of free movement and residence”.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Article 3 of that directive, which is entitled “ Beneficiaries”, provides in paragraph 1 thereof:</a:t>
            </a:r>
          </a:p>
          <a:p>
            <a:pPr>
              <a:buNone/>
            </a:pPr>
            <a:r>
              <a:rPr lang="en-US" dirty="0" smtClean="0"/>
              <a:t>“ This Directive shall apply to all Union </a:t>
            </a:r>
            <a:r>
              <a:rPr lang="en-US" dirty="0" err="1" smtClean="0"/>
              <a:t>citizenz</a:t>
            </a:r>
            <a:r>
              <a:rPr lang="en-US" dirty="0" smtClean="0"/>
              <a:t> who move to or reside in a Member State other that of which they are national, and to their family members as defined in [ Article 2 (2)] who </a:t>
            </a:r>
            <a:r>
              <a:rPr lang="en-US" dirty="0" err="1" smtClean="0"/>
              <a:t>accompy</a:t>
            </a:r>
            <a:r>
              <a:rPr lang="en-US" dirty="0" smtClean="0"/>
              <a:t> or join them”</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Article 6 of that directive provides:</a:t>
            </a:r>
          </a:p>
          <a:p>
            <a:pPr>
              <a:buNone/>
            </a:pPr>
            <a:r>
              <a:rPr lang="en-US" dirty="0" smtClean="0"/>
              <a:t> 1. “Union </a:t>
            </a:r>
            <a:r>
              <a:rPr lang="en-US" dirty="0" smtClean="0"/>
              <a:t>citizens </a:t>
            </a:r>
            <a:r>
              <a:rPr lang="en-US" dirty="0" smtClean="0"/>
              <a:t>shall have the right of residence on the territory of another Member State for a period of up to 3 months……..”</a:t>
            </a:r>
          </a:p>
          <a:p>
            <a:pPr>
              <a:buNone/>
            </a:pPr>
            <a:r>
              <a:rPr lang="en-US" dirty="0" smtClean="0"/>
              <a:t>2. The provisions of paragraph 1 shall also apply to family members in possession of a valid passport who are not nationals of a Member State, accompanying the Union citizen”.</a:t>
            </a:r>
          </a:p>
          <a:p>
            <a:pPr>
              <a:buNone/>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Article7(1) and (2) of Directive 2004/ 38 provides:</a:t>
            </a:r>
          </a:p>
          <a:p>
            <a:pPr marL="514350" indent="-514350">
              <a:buNone/>
            </a:pPr>
            <a:r>
              <a:rPr lang="en-US" dirty="0" smtClean="0"/>
              <a:t>      All Union citizens shall have the right of residence on the territory of another Member State for a period of longer than 3 months if they:</a:t>
            </a:r>
          </a:p>
          <a:p>
            <a:pPr marL="514350" indent="-514350">
              <a:buNone/>
            </a:pPr>
            <a:endParaRPr lang="en-US" dirty="0" smtClean="0"/>
          </a:p>
          <a:p>
            <a:pPr marL="514350" indent="-514350">
              <a:buAutoNum type="alphaLcParenR"/>
            </a:pPr>
            <a:r>
              <a:rPr lang="en-US" dirty="0" smtClean="0"/>
              <a:t>Are workers or self- employed persons in the host Member State</a:t>
            </a:r>
          </a:p>
          <a:p>
            <a:pPr marL="514350" indent="-514350">
              <a:buAutoNum type="arabicPeriod"/>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marL="514350" indent="-514350">
              <a:buAutoNum type="alphaLcParenR" startAt="2"/>
            </a:pPr>
            <a:r>
              <a:rPr lang="en-US" dirty="0" smtClean="0"/>
              <a:t>have sufficient resources for themselves and their family  members not to become a burden on the social assistance system of the host Member State during period of residence and have comprehensive sickness insurance cover in the host Member State;</a:t>
            </a:r>
          </a:p>
          <a:p>
            <a:pPr marL="514350" indent="-514350">
              <a:buNone/>
            </a:pPr>
            <a:endParaRPr lang="en-US" dirty="0" smtClean="0"/>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en-US" dirty="0" smtClean="0"/>
              <a:t> c) - are enrolled at private or public establishment, accredited or financed by the host Member State on the basis of its legislation or administrative practice, for the principal purpose of following a course of study, including vocational training;</a:t>
            </a:r>
          </a:p>
          <a:p>
            <a:pPr>
              <a:buNone/>
            </a:pPr>
            <a:r>
              <a:rPr lang="en-US" dirty="0" smtClean="0"/>
              <a:t>-</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  have comprehensive sickness insurance cover in the host Member State and assure the relevant national authority, by means of a declaration or by such </a:t>
            </a:r>
            <a:r>
              <a:rPr lang="en-US" dirty="0" smtClean="0"/>
              <a:t>equivalent </a:t>
            </a:r>
            <a:r>
              <a:rPr lang="en-US" dirty="0" smtClean="0"/>
              <a:t>means as they may choose, that they have sufficient resources for themselves and their family members not to become a burden on the social assistance system of the host Member State during their period of residence;</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d) are family  members accompanying or joining a Union citizen who satisfies the conditions referred to in points (a) (b) or  (c)</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en-US" sz="4400" dirty="0" smtClean="0">
                <a:latin typeface="Times New Roman" pitchFamily="18" charset="0"/>
                <a:cs typeface="Times New Roman" pitchFamily="18" charset="0"/>
              </a:rPr>
              <a:t>Introduction</a:t>
            </a:r>
          </a:p>
          <a:p>
            <a:r>
              <a:rPr lang="en-US" sz="4400" dirty="0" smtClean="0">
                <a:latin typeface="Times New Roman" pitchFamily="18" charset="0"/>
                <a:cs typeface="Times New Roman" pitchFamily="18" charset="0"/>
              </a:rPr>
              <a:t>Cases</a:t>
            </a:r>
          </a:p>
          <a:p>
            <a:r>
              <a:rPr lang="en-US" sz="4400" dirty="0" smtClean="0">
                <a:latin typeface="Times New Roman" pitchFamily="18" charset="0"/>
                <a:cs typeface="Times New Roman" pitchFamily="18" charset="0"/>
              </a:rPr>
              <a:t>Conclusion</a:t>
            </a:r>
            <a:endParaRPr lang="ru-RU" sz="4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2. The right of residence provided for in paragraph </a:t>
            </a:r>
            <a:r>
              <a:rPr lang="en-US" b="1" dirty="0" smtClean="0"/>
              <a:t>1</a:t>
            </a:r>
            <a:r>
              <a:rPr lang="en-US" dirty="0" smtClean="0"/>
              <a:t> shall extend to family members who are not nationals of a Member State, </a:t>
            </a:r>
            <a:r>
              <a:rPr lang="en-US" dirty="0" smtClean="0"/>
              <a:t>accompanying </a:t>
            </a:r>
            <a:r>
              <a:rPr lang="en-US" dirty="0" smtClean="0"/>
              <a:t>or joining the Union citizen in the host Member State</a:t>
            </a:r>
            <a:r>
              <a:rPr lang="en-US" dirty="0" smtClean="0"/>
              <a:t>, provided </a:t>
            </a:r>
            <a:r>
              <a:rPr lang="en-US" dirty="0" smtClean="0"/>
              <a:t>that such Union citizen  satisfies the conditions referred to in paragraph 1 (a) (b) or (c)</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7. Under Article 10(1) of that directive, the right of residence of family members of a Union citizen who are not nationals of a Member  State shall be evidenced by the issuing of a document  called “Residence card of a family member of a Union citizen” no later than 6 months from the date on which they submit the application……..”</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8. Under Article 16 (1) and (2) of that directive:</a:t>
            </a:r>
          </a:p>
          <a:p>
            <a:pPr>
              <a:buNone/>
            </a:pPr>
            <a:endParaRPr lang="en-US" dirty="0" smtClean="0"/>
          </a:p>
          <a:p>
            <a:pPr>
              <a:buNone/>
            </a:pPr>
            <a:r>
              <a:rPr lang="en-US" dirty="0" smtClean="0"/>
              <a:t>“ 1. Union citizens who have resided legally for a continuous period of 5 years in the host Member State shall have the right of permanent residence there…….”</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2. Paragraph 1 shall apply also to family </a:t>
            </a:r>
            <a:r>
              <a:rPr lang="en-US" dirty="0" smtClean="0"/>
              <a:t>members </a:t>
            </a:r>
            <a:r>
              <a:rPr lang="en-US" dirty="0" smtClean="0"/>
              <a:t>who are not nationals of a Member State and have legally resided with the Union citizen in the host Member State for a continuous period of 5 years.</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Netherlands Law </a:t>
            </a:r>
          </a:p>
          <a:p>
            <a:pPr>
              <a:buNone/>
            </a:pPr>
            <a:r>
              <a:rPr lang="en-US" dirty="0" smtClean="0"/>
              <a:t>9. The Law on Foreign Nationals ( </a:t>
            </a:r>
            <a:r>
              <a:rPr lang="en-US" dirty="0" err="1" smtClean="0"/>
              <a:t>Vreemdelingenwet</a:t>
            </a:r>
            <a:r>
              <a:rPr lang="en-US" dirty="0" smtClean="0"/>
              <a:t>) of 23 November 2000 ( </a:t>
            </a:r>
            <a:r>
              <a:rPr lang="en-US" dirty="0" err="1" smtClean="0"/>
              <a:t>Stb</a:t>
            </a:r>
            <a:r>
              <a:rPr lang="en-US" dirty="0" smtClean="0"/>
              <a:t>. 2000, No 495) and the Decree on Foreign National of 2000 (</a:t>
            </a:r>
            <a:r>
              <a:rPr lang="en-US" dirty="0" err="1" smtClean="0"/>
              <a:t>Vreemdelingenbesluit</a:t>
            </a:r>
            <a:r>
              <a:rPr lang="en-US" dirty="0" smtClean="0"/>
              <a:t> 2000. </a:t>
            </a:r>
            <a:r>
              <a:rPr lang="en-US" dirty="0" err="1" smtClean="0"/>
              <a:t>Stb</a:t>
            </a:r>
            <a:r>
              <a:rPr lang="en-US" dirty="0" smtClean="0"/>
              <a:t> 2000, No 497) implemented Directive 2004/ 38 into Netherlands Law.</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10. Article 1 of the Law on Foreign Nationals provides:</a:t>
            </a:r>
          </a:p>
          <a:p>
            <a:pPr>
              <a:buNone/>
            </a:pPr>
            <a:r>
              <a:rPr lang="en-US" dirty="0" smtClean="0"/>
              <a:t>Within the meaning of the present Law and the provisions adopted on the basis thereof:</a:t>
            </a:r>
          </a:p>
          <a:p>
            <a:pPr>
              <a:buNone/>
            </a:pPr>
            <a:r>
              <a:rPr lang="en-US" dirty="0" smtClean="0"/>
              <a:t>(e) Community nationals shall mean:</a:t>
            </a:r>
          </a:p>
          <a:p>
            <a:pPr>
              <a:buNone/>
            </a:pPr>
            <a:r>
              <a:rPr lang="en-US" dirty="0" smtClean="0"/>
              <a:t>1. Nationals of the </a:t>
            </a:r>
            <a:r>
              <a:rPr lang="en-US" dirty="0" smtClean="0"/>
              <a:t>Member </a:t>
            </a:r>
            <a:r>
              <a:rPr lang="en-US" dirty="0" smtClean="0"/>
              <a:t>States of the European Union who, under the Treaty establishing the European Community, have the right to enter and reside on the territory of another Member State;</a:t>
            </a:r>
          </a:p>
          <a:p>
            <a:pPr>
              <a:buNone/>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2.  The family members of those persons </a:t>
            </a:r>
            <a:r>
              <a:rPr lang="en-US" dirty="0" smtClean="0"/>
              <a:t>referred </a:t>
            </a:r>
            <a:r>
              <a:rPr lang="en-US" dirty="0" smtClean="0"/>
              <a:t>to in  paragraph 1 who are nationals of a 3d State and who, on the basis of a decision </a:t>
            </a:r>
            <a:r>
              <a:rPr lang="en-US" dirty="0" smtClean="0"/>
              <a:t>taken </a:t>
            </a:r>
            <a:r>
              <a:rPr lang="en-US" dirty="0" smtClean="0"/>
              <a:t>in application of the EC Treaty, </a:t>
            </a:r>
            <a:r>
              <a:rPr lang="en-US" dirty="0" smtClean="0"/>
              <a:t>entitled </a:t>
            </a:r>
            <a:r>
              <a:rPr lang="en-US" dirty="0" smtClean="0"/>
              <a:t>to enter and reside on the territory of a Member State;</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 11. Article 8 of that law provides: </a:t>
            </a:r>
          </a:p>
          <a:p>
            <a:pPr>
              <a:buNone/>
            </a:pPr>
            <a:r>
              <a:rPr lang="en-US" dirty="0" smtClean="0"/>
              <a:t>Foreign nationals are not lawfully resident in the Netherlands:</a:t>
            </a:r>
          </a:p>
          <a:p>
            <a:pPr>
              <a:buNone/>
            </a:pPr>
            <a:r>
              <a:rPr lang="en-US" dirty="0" smtClean="0"/>
              <a:t>e) As Community nationals, except where their residence in the Netherlands is based on a rule adopted under EC Treaty or the Treaty on the European Economic Area;</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 Under Article 9 (1 ) of that law, the Minister is required to provide the foreign national who is lawfully resident on the territory of the Netherlands on the basis of Union law with a document or written statement evidencing the lawful residence.</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Case 2. </a:t>
            </a:r>
          </a:p>
          <a:p>
            <a:pPr>
              <a:buNone/>
            </a:pPr>
            <a:endParaRPr lang="en-US" dirty="0" smtClean="0"/>
          </a:p>
          <a:p>
            <a:pPr>
              <a:buNone/>
            </a:pPr>
            <a:r>
              <a:rPr lang="en-US" dirty="0" smtClean="0"/>
              <a:t>               Ms G. -  a Peruvian national.</a:t>
            </a:r>
          </a:p>
          <a:p>
            <a:pPr>
              <a:buNone/>
            </a:pPr>
            <a:r>
              <a:rPr lang="en-US" dirty="0" smtClean="0"/>
              <a:t>         ‘ Sponsor G’ – Netherland national </a:t>
            </a:r>
          </a:p>
          <a:p>
            <a:pPr>
              <a:buNone/>
            </a:pPr>
            <a:r>
              <a:rPr lang="en-US" dirty="0" smtClean="0"/>
              <a:t>                March 6, 2009</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Autofit/>
          </a:bodyPr>
          <a:lstStyle/>
          <a:p>
            <a:pPr>
              <a:buNone/>
            </a:pPr>
            <a:r>
              <a:rPr lang="en-US" sz="2800" dirty="0" smtClean="0">
                <a:latin typeface="Times New Roman" pitchFamily="18" charset="0"/>
                <a:cs typeface="Times New Roman" pitchFamily="18" charset="0"/>
              </a:rPr>
              <a:t>            The free movement of persons is a fundamental right guaranteed to European Union (EU) citizens by the Treaties. It is realized through the area of freedom, security and justice without internal borders. Lifting internal borders requires strengthened management of the Union’s external borders as well as regulated entry and residence of non-EU nationals, including through a common asylum and immigration policy.</a:t>
            </a:r>
            <a:endParaRPr lang="ru-RU" sz="28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en-US" sz="2000" dirty="0" smtClean="0"/>
              <a:t>Directive 2004/ 38 EC of the European Parliament and of the Council of 29 April 2004 on the right of citizens of the Union and their family members to move and reside freely within the territory of the Member States amending Regulation (EEC) No 1612/ 68 and repealing Directives 64/ 221/EEC, 68/ 360/EEC, 72/194/EEC, 73/148/ EEC, 75/34/EEC, 75/35/EEC, 90/364/ EEC, 90/ 365/ EEC and 93/ 96/EEC must be interpreted as not precluding a refusal by a member state to grant of residence to a 3d – country national who is a family member of a Union citizen where that citizen is a national of and resides in in that Member State but regularly travels to another MS in the course of his professional activities.</a:t>
            </a:r>
            <a:endParaRPr lang="ru-RU"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buNone/>
            </a:pPr>
            <a:r>
              <a:rPr lang="en-US" dirty="0" smtClean="0"/>
              <a:t>Article 45 TFEU must be interpreted as conferring on a 3d- country national who is the family member of a Union citizen a derived right of residence in the MS of which that citizen is a national, where the citizen resides in that MS but regularly travels to another MS as a worker within the meaning of that provision, if the refusal to grant such a right of residence discourages the worker from effectively exercising his rights under ARTICLE 45 TFEU, which it is for the referring court to determine.</a:t>
            </a:r>
          </a:p>
          <a:p>
            <a:pPr>
              <a:buNone/>
            </a:pPr>
            <a:r>
              <a:rPr lang="en-US" dirty="0" smtClean="0"/>
              <a:t> </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en-US" sz="4800" smtClean="0"/>
              <a:t>                 Thank </a:t>
            </a:r>
            <a:r>
              <a:rPr lang="en-US" sz="4800" dirty="0" smtClean="0"/>
              <a:t>you!</a:t>
            </a:r>
            <a:endParaRPr lang="ru-RU" sz="4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26754" y="1447800"/>
            <a:ext cx="3716041" cy="4800600"/>
          </a:xfrm>
          <a:prstGeom prst="roundRect">
            <a:avLst>
              <a:gd name="adj" fmla="val 11111"/>
            </a:avLst>
          </a:prstGeom>
          <a:ln w="190500" cap="rnd">
            <a:solidFill>
              <a:srgbClr val="C8C6BD"/>
            </a:solidFill>
            <a:prstDash val="solid"/>
          </a:ln>
          <a:effectLst>
            <a:outerShdw blurRad="152400" dist="317500" dir="5400000" sx="90000" sy="-19000" rotWithShape="0">
              <a:prstClr val="black">
                <a:alpha val="15000"/>
              </a:prst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           </a:t>
            </a:r>
            <a:r>
              <a:rPr lang="en-US" sz="2800" dirty="0" smtClean="0"/>
              <a:t>The concept of free movement of persons came about with the signing of the </a:t>
            </a:r>
            <a:r>
              <a:rPr lang="en-US" sz="2800" dirty="0" err="1" smtClean="0"/>
              <a:t>Schengen</a:t>
            </a:r>
            <a:r>
              <a:rPr lang="en-US" sz="2800" dirty="0" smtClean="0"/>
              <a:t> Agreement in 1985 and the subsequent </a:t>
            </a:r>
            <a:r>
              <a:rPr lang="en-US" sz="2800" dirty="0" err="1" smtClean="0"/>
              <a:t>Schengen</a:t>
            </a:r>
            <a:r>
              <a:rPr lang="en-US" sz="2800" dirty="0" smtClean="0"/>
              <a:t> Convention in 1990, which initiated the abolition of border controls between participating countries.</a:t>
            </a:r>
            <a:endParaRPr lang="ru-RU"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            Free movement of workers is a fundamental principle of the Treaty enshrined in Article 45 of the Treaty on the Functioning of the European Union and developed by EU secondary legislation and the Case law of the Court of Justice.</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                   </a:t>
            </a:r>
            <a:r>
              <a:rPr lang="ru-RU" sz="2800" b="1" dirty="0" smtClean="0"/>
              <a:t>EU </a:t>
            </a:r>
            <a:r>
              <a:rPr lang="ru-RU" sz="2800" b="1" dirty="0" err="1" smtClean="0"/>
              <a:t>citizens</a:t>
            </a:r>
            <a:r>
              <a:rPr lang="ru-RU" sz="2800" b="1" dirty="0" smtClean="0"/>
              <a:t> </a:t>
            </a:r>
            <a:r>
              <a:rPr lang="ru-RU" sz="2800" b="1" dirty="0" err="1" smtClean="0"/>
              <a:t>are</a:t>
            </a:r>
            <a:r>
              <a:rPr lang="ru-RU" sz="2800" b="1" dirty="0" smtClean="0"/>
              <a:t> </a:t>
            </a:r>
            <a:r>
              <a:rPr lang="ru-RU" sz="2800" b="1" dirty="0" err="1" smtClean="0"/>
              <a:t>entitled</a:t>
            </a:r>
            <a:r>
              <a:rPr lang="ru-RU" sz="2800" b="1" dirty="0" smtClean="0"/>
              <a:t> </a:t>
            </a:r>
            <a:r>
              <a:rPr lang="ru-RU" sz="2800" b="1" dirty="0" err="1" smtClean="0"/>
              <a:t>to</a:t>
            </a:r>
            <a:r>
              <a:rPr lang="ru-RU" sz="2800" b="1" dirty="0" smtClean="0"/>
              <a:t>:</a:t>
            </a:r>
          </a:p>
          <a:p>
            <a:pPr lvl="0"/>
            <a:r>
              <a:rPr lang="en-US" sz="2800" dirty="0" smtClean="0"/>
              <a:t>look for a job in another EU country   </a:t>
            </a:r>
            <a:endParaRPr lang="ru-RU" sz="2800" dirty="0" smtClean="0"/>
          </a:p>
          <a:p>
            <a:pPr lvl="0"/>
            <a:r>
              <a:rPr lang="en-US" sz="2800" dirty="0" smtClean="0"/>
              <a:t>work there without needing a work permit</a:t>
            </a:r>
            <a:endParaRPr lang="ru-RU" sz="2800" dirty="0" smtClean="0"/>
          </a:p>
          <a:p>
            <a:pPr lvl="0"/>
            <a:r>
              <a:rPr lang="ru-RU" sz="2800" dirty="0" err="1" smtClean="0"/>
              <a:t>reside</a:t>
            </a:r>
            <a:r>
              <a:rPr lang="ru-RU" sz="2800" dirty="0" smtClean="0"/>
              <a:t> </a:t>
            </a:r>
            <a:r>
              <a:rPr lang="ru-RU" sz="2800" dirty="0" err="1" smtClean="0"/>
              <a:t>there</a:t>
            </a:r>
            <a:r>
              <a:rPr lang="ru-RU" sz="2800" dirty="0" smtClean="0"/>
              <a:t> </a:t>
            </a:r>
            <a:r>
              <a:rPr lang="ru-RU" sz="2800" dirty="0" err="1" smtClean="0"/>
              <a:t>for</a:t>
            </a:r>
            <a:r>
              <a:rPr lang="ru-RU" sz="2800" dirty="0" smtClean="0"/>
              <a:t> </a:t>
            </a:r>
            <a:r>
              <a:rPr lang="ru-RU" sz="2800" dirty="0" err="1" smtClean="0"/>
              <a:t>that</a:t>
            </a:r>
            <a:r>
              <a:rPr lang="ru-RU" sz="2800" dirty="0" smtClean="0"/>
              <a:t> </a:t>
            </a:r>
            <a:r>
              <a:rPr lang="ru-RU" sz="2800" dirty="0" err="1" smtClean="0"/>
              <a:t>purpose</a:t>
            </a:r>
            <a:endParaRPr lang="ru-RU" sz="2800" dirty="0" smtClean="0"/>
          </a:p>
          <a:p>
            <a:pPr lvl="0"/>
            <a:r>
              <a:rPr lang="en-US" sz="2800" dirty="0" smtClean="0"/>
              <a:t>stay there even after employment has finished</a:t>
            </a:r>
            <a:endParaRPr lang="ru-RU" sz="2800" dirty="0" smtClean="0"/>
          </a:p>
          <a:p>
            <a:pPr lvl="0"/>
            <a:r>
              <a:rPr lang="en-US" sz="2800" dirty="0" smtClean="0"/>
              <a:t>enjoy equal treatment with nationals in access to employment, working conditions and all other social and tax advantages</a:t>
            </a:r>
            <a:endParaRPr lang="ru-RU" sz="2800"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               Who can benefit from this freedom?</a:t>
            </a:r>
            <a:endParaRPr lang="ru-RU" dirty="0" smtClean="0"/>
          </a:p>
          <a:p>
            <a:pPr lvl="0"/>
            <a:r>
              <a:rPr lang="en-US" dirty="0" smtClean="0"/>
              <a:t>Jobseekers, i.e. EU nationals who move to another EU country to look for a job, under certain conditions</a:t>
            </a:r>
            <a:endParaRPr lang="ru-RU" dirty="0" smtClean="0"/>
          </a:p>
          <a:p>
            <a:pPr lvl="0"/>
            <a:r>
              <a:rPr lang="en-US" dirty="0" smtClean="0"/>
              <a:t>EU nationals working in another EU country</a:t>
            </a:r>
            <a:endParaRPr lang="ru-RU" dirty="0" smtClean="0"/>
          </a:p>
          <a:p>
            <a:pPr lvl="0"/>
            <a:r>
              <a:rPr lang="en-US" dirty="0" smtClean="0"/>
              <a:t>EU nationals who return to their country of origin after having worked abroad.</a:t>
            </a:r>
            <a:endParaRPr lang="ru-RU" dirty="0" smtClean="0"/>
          </a:p>
          <a:p>
            <a:pPr lvl="0"/>
            <a:r>
              <a:rPr lang="en-US" dirty="0" smtClean="0"/>
              <a:t>Family members of the above.</a:t>
            </a:r>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smtClean="0"/>
              <a:t>             Rights may differ somewhat for people who plan to be self-employed, students, and retired or otherwise economically non-active people</a:t>
            </a:r>
            <a:r>
              <a:rPr lang="en-US" smtClean="0"/>
              <a:t>. </a:t>
            </a:r>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en-US" dirty="0" smtClean="0"/>
              <a:t>                What restrictions are there?</a:t>
            </a:r>
            <a:endParaRPr lang="ru-RU" dirty="0" smtClean="0"/>
          </a:p>
          <a:p>
            <a:pPr lvl="0"/>
            <a:r>
              <a:rPr lang="en-US" dirty="0" smtClean="0"/>
              <a:t>The rights described on this site apply to people who exercise their right </a:t>
            </a:r>
            <a:endParaRPr lang="ru-RU" dirty="0" smtClean="0"/>
          </a:p>
          <a:p>
            <a:pPr lvl="0"/>
            <a:r>
              <a:rPr lang="en-US" dirty="0" smtClean="0"/>
              <a:t>to free movement for work purposes.</a:t>
            </a:r>
            <a:endParaRPr lang="ru-RU" dirty="0" smtClean="0"/>
          </a:p>
          <a:p>
            <a:pPr lvl="0"/>
            <a:r>
              <a:rPr lang="en-US" dirty="0" smtClean="0"/>
              <a:t>There are limitations based on considerations of public security, public </a:t>
            </a:r>
            <a:endParaRPr lang="ru-RU" dirty="0" smtClean="0"/>
          </a:p>
          <a:p>
            <a:pPr lvl="0"/>
            <a:r>
              <a:rPr lang="en-US" dirty="0" smtClean="0"/>
              <a:t>policy, public health grounds and </a:t>
            </a:r>
            <a:r>
              <a:rPr lang="en-US" dirty="0" smtClean="0">
                <a:hlinkClick r:id="rId2"/>
              </a:rPr>
              <a:t>employment in the public sector</a:t>
            </a:r>
            <a:r>
              <a:rPr lang="en-US" dirty="0" smtClean="0"/>
              <a:t>.</a:t>
            </a:r>
            <a:endParaRPr lang="ru-RU" dirty="0" smtClean="0"/>
          </a:p>
          <a:p>
            <a:pPr lvl="0"/>
            <a:r>
              <a:rPr lang="en-US" dirty="0" smtClean="0"/>
              <a:t>Nationals of Croatia may face </a:t>
            </a:r>
            <a:r>
              <a:rPr lang="en-US" dirty="0" smtClean="0">
                <a:hlinkClick r:id="rId3"/>
              </a:rPr>
              <a:t>temporary restrictions</a:t>
            </a:r>
            <a:r>
              <a:rPr lang="en-US" dirty="0" smtClean="0"/>
              <a:t>.</a:t>
            </a:r>
            <a:endParaRPr lang="ru-RU" dirty="0" smtClean="0"/>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1621</TotalTime>
  <Words>1543</Words>
  <Application>Microsoft Office PowerPoint</Application>
  <PresentationFormat>Presentazione su schermo (4:3)</PresentationFormat>
  <Paragraphs>81</Paragraphs>
  <Slides>33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Calibri</vt:lpstr>
      <vt:lpstr>Constantia</vt:lpstr>
      <vt:lpstr>Times New Roman</vt:lpstr>
      <vt:lpstr>Wingdings 2</vt:lpstr>
      <vt:lpstr>Поток</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113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Silvia</cp:lastModifiedBy>
  <cp:revision>106</cp:revision>
  <dcterms:created xsi:type="dcterms:W3CDTF">2013-12-05T14:01:07Z</dcterms:created>
  <dcterms:modified xsi:type="dcterms:W3CDTF">2014-12-16T14:53:28Z</dcterms:modified>
</cp:coreProperties>
</file>