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3" r:id="rId1"/>
  </p:sldMasterIdLst>
  <p:sldIdLst>
    <p:sldId id="258" r:id="rId2"/>
    <p:sldId id="259" r:id="rId3"/>
    <p:sldId id="260" r:id="rId4"/>
    <p:sldId id="265" r:id="rId5"/>
    <p:sldId id="264" r:id="rId6"/>
    <p:sldId id="263" r:id="rId7"/>
    <p:sldId id="266" r:id="rId8"/>
    <p:sldId id="261" r:id="rId9"/>
    <p:sldId id="262" r:id="rId10"/>
    <p:sldId id="270" r:id="rId11"/>
    <p:sldId id="272" r:id="rId12"/>
    <p:sldId id="271" r:id="rId13"/>
    <p:sldId id="267" r:id="rId14"/>
    <p:sldId id="269" r:id="rId15"/>
    <p:sldId id="268" r:id="rId16"/>
    <p:sldId id="273" r:id="rId17"/>
    <p:sldId id="274" r:id="rId1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41785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1556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15889"/>
            <a:ext cx="2743200" cy="64087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15889"/>
            <a:ext cx="8026400" cy="64087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397934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1" y="115888"/>
            <a:ext cx="9903884"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09600" y="1600201"/>
            <a:ext cx="10972800" cy="4924425"/>
          </a:xfrm>
        </p:spPr>
        <p:txBody>
          <a:bodyPr/>
          <a:lstStyle/>
          <a:p>
            <a:pPr lvl="0"/>
            <a:endParaRPr lang="en-US" noProof="0" smtClean="0"/>
          </a:p>
        </p:txBody>
      </p:sp>
    </p:spTree>
    <p:extLst>
      <p:ext uri="{BB962C8B-B14F-4D97-AF65-F5344CB8AC3E}">
        <p14:creationId xmlns:p14="http://schemas.microsoft.com/office/powerpoint/2010/main" val="1713580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58207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55445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924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924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93568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395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250040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49371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28706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59929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1" y="115888"/>
            <a:ext cx="99038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it-IT" smtClean="0"/>
              <a:t>Cliquez et modifiez le titre</a:t>
            </a:r>
          </a:p>
        </p:txBody>
      </p:sp>
      <p:sp>
        <p:nvSpPr>
          <p:cNvPr id="1027" name="Rectangle 3"/>
          <p:cNvSpPr>
            <a:spLocks noGrp="1" noChangeArrowheads="1"/>
          </p:cNvSpPr>
          <p:nvPr>
            <p:ph type="body" idx="1"/>
          </p:nvPr>
        </p:nvSpPr>
        <p:spPr bwMode="auto">
          <a:xfrm>
            <a:off x="609600" y="1600201"/>
            <a:ext cx="10972800" cy="492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it-IT" smtClean="0"/>
              <a:t>Cliquez pour modifier les styles du texte du masque</a:t>
            </a:r>
          </a:p>
          <a:p>
            <a:pPr lvl="1"/>
            <a:r>
              <a:rPr lang="en-US" altLang="it-IT" smtClean="0"/>
              <a:t>Deuxième niveau</a:t>
            </a:r>
          </a:p>
          <a:p>
            <a:pPr lvl="2"/>
            <a:r>
              <a:rPr lang="en-US" altLang="it-IT" smtClean="0"/>
              <a:t>Troisième niveau</a:t>
            </a:r>
          </a:p>
          <a:p>
            <a:pPr lvl="3"/>
            <a:r>
              <a:rPr lang="en-US" altLang="it-IT" smtClean="0"/>
              <a:t>Quatrième niveau</a:t>
            </a:r>
          </a:p>
          <a:p>
            <a:pPr lvl="4"/>
            <a:r>
              <a:rPr lang="en-US" altLang="it-IT" smtClean="0"/>
              <a:t>Cinquième niveau</a:t>
            </a:r>
          </a:p>
        </p:txBody>
      </p:sp>
    </p:spTree>
    <p:extLst>
      <p:ext uri="{BB962C8B-B14F-4D97-AF65-F5344CB8AC3E}">
        <p14:creationId xmlns:p14="http://schemas.microsoft.com/office/powerpoint/2010/main" val="186487243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rtl="0" eaLnBrk="0" fontAlgn="base" hangingPunct="0">
        <a:spcBef>
          <a:spcPct val="0"/>
        </a:spcBef>
        <a:spcAft>
          <a:spcPct val="0"/>
        </a:spcAft>
        <a:defRPr sz="2000" b="1">
          <a:solidFill>
            <a:schemeClr val="bg1"/>
          </a:solidFill>
          <a:latin typeface="+mj-lt"/>
          <a:ea typeface="+mj-ea"/>
          <a:cs typeface="+mj-cs"/>
        </a:defRPr>
      </a:lvl1pPr>
      <a:lvl2pPr algn="l" rtl="0" eaLnBrk="0" fontAlgn="base" hangingPunct="0">
        <a:spcBef>
          <a:spcPct val="0"/>
        </a:spcBef>
        <a:spcAft>
          <a:spcPct val="0"/>
        </a:spcAft>
        <a:defRPr sz="2000" b="1">
          <a:solidFill>
            <a:schemeClr val="bg1"/>
          </a:solidFill>
          <a:latin typeface="Verdana" pitchFamily="34" charset="0"/>
        </a:defRPr>
      </a:lvl2pPr>
      <a:lvl3pPr algn="l" rtl="0" eaLnBrk="0" fontAlgn="base" hangingPunct="0">
        <a:spcBef>
          <a:spcPct val="0"/>
        </a:spcBef>
        <a:spcAft>
          <a:spcPct val="0"/>
        </a:spcAft>
        <a:defRPr sz="2000" b="1">
          <a:solidFill>
            <a:schemeClr val="bg1"/>
          </a:solidFill>
          <a:latin typeface="Verdana" pitchFamily="34" charset="0"/>
        </a:defRPr>
      </a:lvl3pPr>
      <a:lvl4pPr algn="l" rtl="0" eaLnBrk="0" fontAlgn="base" hangingPunct="0">
        <a:spcBef>
          <a:spcPct val="0"/>
        </a:spcBef>
        <a:spcAft>
          <a:spcPct val="0"/>
        </a:spcAft>
        <a:defRPr sz="2000" b="1">
          <a:solidFill>
            <a:schemeClr val="bg1"/>
          </a:solidFill>
          <a:latin typeface="Verdana" pitchFamily="34" charset="0"/>
        </a:defRPr>
      </a:lvl4pPr>
      <a:lvl5pPr algn="l" rtl="0" eaLnBrk="0" fontAlgn="base" hangingPunct="0">
        <a:spcBef>
          <a:spcPct val="0"/>
        </a:spcBef>
        <a:spcAft>
          <a:spcPct val="0"/>
        </a:spcAft>
        <a:defRPr sz="2000" b="1">
          <a:solidFill>
            <a:schemeClr val="bg1"/>
          </a:solidFill>
          <a:latin typeface="Verdana" pitchFamily="34" charset="0"/>
        </a:defRPr>
      </a:lvl5pPr>
      <a:lvl6pPr marL="457200" algn="l" rtl="0" fontAlgn="base">
        <a:spcBef>
          <a:spcPct val="0"/>
        </a:spcBef>
        <a:spcAft>
          <a:spcPct val="0"/>
        </a:spcAft>
        <a:defRPr sz="2000" b="1">
          <a:solidFill>
            <a:schemeClr val="bg1"/>
          </a:solidFill>
          <a:latin typeface="Verdana" pitchFamily="34" charset="0"/>
        </a:defRPr>
      </a:lvl6pPr>
      <a:lvl7pPr marL="914400" algn="l" rtl="0" fontAlgn="base">
        <a:spcBef>
          <a:spcPct val="0"/>
        </a:spcBef>
        <a:spcAft>
          <a:spcPct val="0"/>
        </a:spcAft>
        <a:defRPr sz="2000" b="1">
          <a:solidFill>
            <a:schemeClr val="bg1"/>
          </a:solidFill>
          <a:latin typeface="Verdana" pitchFamily="34" charset="0"/>
        </a:defRPr>
      </a:lvl7pPr>
      <a:lvl8pPr marL="1371600" algn="l" rtl="0" fontAlgn="base">
        <a:spcBef>
          <a:spcPct val="0"/>
        </a:spcBef>
        <a:spcAft>
          <a:spcPct val="0"/>
        </a:spcAft>
        <a:defRPr sz="2000" b="1">
          <a:solidFill>
            <a:schemeClr val="bg1"/>
          </a:solidFill>
          <a:latin typeface="Verdana" pitchFamily="34" charset="0"/>
        </a:defRPr>
      </a:lvl8pPr>
      <a:lvl9pPr marL="1828800" algn="l" rtl="0" fontAlgn="base">
        <a:spcBef>
          <a:spcPct val="0"/>
        </a:spcBef>
        <a:spcAft>
          <a:spcPct val="0"/>
        </a:spcAft>
        <a:defRPr sz="2000" b="1">
          <a:solidFill>
            <a:schemeClr val="bg1"/>
          </a:solidFill>
          <a:latin typeface="Verdana" pitchFamily="34" charset="0"/>
        </a:defRPr>
      </a:lvl9pPr>
    </p:titleStyle>
    <p:bodyStyle>
      <a:lvl1pPr marL="342900" indent="-342900" algn="l" rtl="0" eaLnBrk="0" fontAlgn="base" hangingPunct="0">
        <a:spcBef>
          <a:spcPct val="20000"/>
        </a:spcBef>
        <a:spcAft>
          <a:spcPct val="0"/>
        </a:spcAft>
        <a:buChar char="•"/>
        <a:defRPr sz="1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11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Arial" pitchFamily="34" charset="0"/>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unife.it/giurisprudenza/giurisprudenza/studiare/european-labour-law" TargetMode="External"/><Relationship Id="rId2" Type="http://schemas.openxmlformats.org/officeDocument/2006/relationships/hyperlink" Target="mailto:silvia.borelli@unife.i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ec.europa.eu/smart-regulation/impact/commission_guidelines/commission_guidelines_en.htm" TargetMode="External"/><Relationship Id="rId2" Type="http://schemas.openxmlformats.org/officeDocument/2006/relationships/hyperlink" Target="http://ec.europa.eu/yourvoice/consultations/index_en.ht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eurofound.europa.eu/observatories/eurwork/comparative-information/representativeness-of-the-social-partners-in-the-european-cross-industry-social-dialogue"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ec.europa.eu/social/main.jsp?catId=521&amp;langId=e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ilo.org/public/english/dialogu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1919288" y="1268414"/>
            <a:ext cx="8280400" cy="5184775"/>
          </a:xfrm>
        </p:spPr>
        <p:txBody>
          <a:bodyPr/>
          <a:lstStyle/>
          <a:p>
            <a:r>
              <a:rPr lang="it-IT" altLang="it-IT" sz="1600" i="1" dirty="0">
                <a:solidFill>
                  <a:schemeClr val="tx1"/>
                </a:solidFill>
              </a:rPr>
              <a:t>Jean </a:t>
            </a:r>
            <a:r>
              <a:rPr lang="it-IT" altLang="it-IT" sz="1600" i="1" dirty="0" err="1">
                <a:solidFill>
                  <a:schemeClr val="tx1"/>
                </a:solidFill>
              </a:rPr>
              <a:t>Monnet</a:t>
            </a:r>
            <a:r>
              <a:rPr lang="it-IT" altLang="it-IT" sz="1600" i="1" dirty="0">
                <a:solidFill>
                  <a:schemeClr val="tx1"/>
                </a:solidFill>
              </a:rPr>
              <a:t> Chair of EU </a:t>
            </a:r>
            <a:r>
              <a:rPr lang="it-IT" altLang="it-IT" sz="1600" i="1" dirty="0" err="1">
                <a:solidFill>
                  <a:schemeClr val="tx1"/>
                </a:solidFill>
              </a:rPr>
              <a:t>Labour</a:t>
            </a:r>
            <a:r>
              <a:rPr lang="it-IT" altLang="it-IT" sz="1600" i="1" dirty="0">
                <a:solidFill>
                  <a:schemeClr val="tx1"/>
                </a:solidFill>
              </a:rPr>
              <a:t> Law</a:t>
            </a:r>
            <a:r>
              <a:rPr lang="it-IT" altLang="it-IT" sz="1600" dirty="0">
                <a:solidFill>
                  <a:schemeClr val="tx1"/>
                </a:solidFill>
              </a:rPr>
              <a:t/>
            </a:r>
            <a:br>
              <a:rPr lang="it-IT" altLang="it-IT" sz="1600" dirty="0">
                <a:solidFill>
                  <a:schemeClr val="tx1"/>
                </a:solidFill>
              </a:rPr>
            </a:br>
            <a:r>
              <a:rPr lang="it-IT" altLang="it-IT" sz="1600" dirty="0" err="1">
                <a:solidFill>
                  <a:schemeClr val="tx1"/>
                </a:solidFill>
              </a:rPr>
              <a:t>Academic</a:t>
            </a:r>
            <a:r>
              <a:rPr lang="it-IT" altLang="it-IT" sz="1600" dirty="0">
                <a:solidFill>
                  <a:schemeClr val="tx1"/>
                </a:solidFill>
              </a:rPr>
              <a:t> </a:t>
            </a:r>
            <a:r>
              <a:rPr lang="it-IT" altLang="it-IT" sz="1600" dirty="0" err="1">
                <a:solidFill>
                  <a:schemeClr val="tx1"/>
                </a:solidFill>
              </a:rPr>
              <a:t>Year</a:t>
            </a:r>
            <a:r>
              <a:rPr lang="it-IT" altLang="it-IT" sz="1600" dirty="0">
                <a:solidFill>
                  <a:schemeClr val="tx1"/>
                </a:solidFill>
              </a:rPr>
              <a:t> 2014-2015</a:t>
            </a:r>
            <a:br>
              <a:rPr lang="it-IT" altLang="it-IT" sz="1600" dirty="0">
                <a:solidFill>
                  <a:schemeClr val="tx1"/>
                </a:solidFill>
              </a:rPr>
            </a:br>
            <a:r>
              <a:rPr lang="it-IT" altLang="it-IT" sz="1600" dirty="0">
                <a:solidFill>
                  <a:schemeClr val="tx1"/>
                </a:solidFill>
              </a:rPr>
              <a:t>Silvia Borelli: </a:t>
            </a:r>
            <a:r>
              <a:rPr lang="it-IT" altLang="it-IT" sz="1600" dirty="0">
                <a:solidFill>
                  <a:schemeClr val="tx1"/>
                </a:solidFill>
                <a:hlinkClick r:id="rId2"/>
              </a:rPr>
              <a:t>silvia.borelli@unife.it</a:t>
            </a:r>
            <a:r>
              <a:rPr lang="it-IT" altLang="it-IT" sz="1600" dirty="0">
                <a:solidFill>
                  <a:schemeClr val="tx1"/>
                </a:solidFill>
              </a:rPr>
              <a:t/>
            </a:r>
            <a:br>
              <a:rPr lang="it-IT" altLang="it-IT" sz="1600" dirty="0">
                <a:solidFill>
                  <a:schemeClr val="tx1"/>
                </a:solidFill>
              </a:rPr>
            </a:br>
            <a:r>
              <a:rPr lang="it-IT" altLang="it-IT" sz="1600" dirty="0">
                <a:solidFill>
                  <a:schemeClr val="tx1"/>
                </a:solidFill>
              </a:rPr>
              <a:t/>
            </a:r>
            <a:br>
              <a:rPr lang="it-IT" altLang="it-IT" sz="1600" dirty="0">
                <a:solidFill>
                  <a:schemeClr val="tx1"/>
                </a:solidFill>
              </a:rPr>
            </a:br>
            <a:r>
              <a:rPr lang="it-IT" altLang="it-IT" sz="1600" dirty="0">
                <a:solidFill>
                  <a:schemeClr val="tx1"/>
                </a:solidFill>
                <a:hlinkClick r:id="rId3"/>
              </a:rPr>
              <a:t>http://www.unife.it/giurisprudenza/giurisprudenza/studiare/european-labour-law</a:t>
            </a:r>
            <a:r>
              <a:rPr lang="it-IT" altLang="it-IT" sz="1600" dirty="0">
                <a:solidFill>
                  <a:schemeClr val="tx1"/>
                </a:solidFill>
              </a:rPr>
              <a:t/>
            </a:r>
            <a:br>
              <a:rPr lang="it-IT" altLang="it-IT" sz="1600" dirty="0">
                <a:solidFill>
                  <a:schemeClr val="tx1"/>
                </a:solidFill>
              </a:rPr>
            </a:br>
            <a:r>
              <a:rPr lang="it-IT" altLang="it-IT" sz="1600" dirty="0">
                <a:solidFill>
                  <a:schemeClr val="tx1"/>
                </a:solidFill>
              </a:rPr>
              <a:t/>
            </a:r>
            <a:br>
              <a:rPr lang="it-IT" altLang="it-IT" sz="1600" dirty="0">
                <a:solidFill>
                  <a:schemeClr val="tx1"/>
                </a:solidFill>
              </a:rPr>
            </a:br>
            <a:r>
              <a:rPr lang="it-IT" altLang="it-IT" sz="1600" dirty="0" err="1">
                <a:solidFill>
                  <a:schemeClr val="tx1"/>
                </a:solidFill>
              </a:rPr>
              <a:t>Please</a:t>
            </a:r>
            <a:r>
              <a:rPr lang="it-IT" altLang="it-IT" sz="1600" dirty="0">
                <a:solidFill>
                  <a:schemeClr val="tx1"/>
                </a:solidFill>
              </a:rPr>
              <a:t>, </a:t>
            </a:r>
            <a:r>
              <a:rPr lang="it-IT" altLang="it-IT" sz="1600" dirty="0" err="1">
                <a:solidFill>
                  <a:schemeClr val="tx1"/>
                </a:solidFill>
              </a:rPr>
              <a:t>check</a:t>
            </a:r>
            <a:r>
              <a:rPr lang="it-IT" altLang="it-IT" sz="1600" dirty="0">
                <a:solidFill>
                  <a:schemeClr val="tx1"/>
                </a:solidFill>
              </a:rPr>
              <a:t> the web site for </a:t>
            </a:r>
            <a:r>
              <a:rPr lang="it-IT" altLang="it-IT" sz="1600" dirty="0" err="1">
                <a:solidFill>
                  <a:schemeClr val="tx1"/>
                </a:solidFill>
              </a:rPr>
              <a:t>any</a:t>
            </a:r>
            <a:r>
              <a:rPr lang="it-IT" altLang="it-IT" sz="1600" dirty="0">
                <a:solidFill>
                  <a:schemeClr val="tx1"/>
                </a:solidFill>
              </a:rPr>
              <a:t> </a:t>
            </a:r>
            <a:r>
              <a:rPr lang="it-IT" altLang="it-IT" sz="1600" dirty="0" err="1">
                <a:solidFill>
                  <a:schemeClr val="tx1"/>
                </a:solidFill>
              </a:rPr>
              <a:t>materials</a:t>
            </a:r>
            <a:r>
              <a:rPr lang="it-IT" altLang="it-IT" sz="1600" dirty="0">
                <a:solidFill>
                  <a:schemeClr val="tx1"/>
                </a:solidFill>
              </a:rPr>
              <a:t> </a:t>
            </a:r>
            <a:r>
              <a:rPr lang="it-IT" altLang="it-IT" sz="1600" dirty="0" err="1">
                <a:solidFill>
                  <a:schemeClr val="tx1"/>
                </a:solidFill>
              </a:rPr>
              <a:t>distributed</a:t>
            </a:r>
            <a:r>
              <a:rPr lang="it-IT" altLang="it-IT" sz="1600" dirty="0">
                <a:solidFill>
                  <a:schemeClr val="tx1"/>
                </a:solidFill>
              </a:rPr>
              <a:t> </a:t>
            </a:r>
            <a:r>
              <a:rPr lang="it-IT" altLang="it-IT" sz="1600" dirty="0" err="1">
                <a:solidFill>
                  <a:schemeClr val="tx1"/>
                </a:solidFill>
              </a:rPr>
              <a:t>during</a:t>
            </a:r>
            <a:r>
              <a:rPr lang="it-IT" altLang="it-IT" sz="1600" dirty="0">
                <a:solidFill>
                  <a:schemeClr val="tx1"/>
                </a:solidFill>
              </a:rPr>
              <a:t> the </a:t>
            </a:r>
            <a:r>
              <a:rPr lang="it-IT" altLang="it-IT" sz="1600" dirty="0" err="1">
                <a:solidFill>
                  <a:schemeClr val="tx1"/>
                </a:solidFill>
              </a:rPr>
              <a:t>course</a:t>
            </a:r>
            <a:r>
              <a:rPr lang="it-IT" altLang="it-IT" sz="1600" dirty="0">
                <a:solidFill>
                  <a:schemeClr val="tx1"/>
                </a:solidFill>
              </a:rPr>
              <a:t>!</a:t>
            </a:r>
            <a:br>
              <a:rPr lang="it-IT" altLang="it-IT" sz="1600" dirty="0">
                <a:solidFill>
                  <a:schemeClr val="tx1"/>
                </a:solidFill>
              </a:rPr>
            </a:br>
            <a:r>
              <a:rPr lang="it-IT" altLang="it-IT" sz="1600" dirty="0">
                <a:solidFill>
                  <a:schemeClr val="tx1"/>
                </a:solidFill>
              </a:rPr>
              <a:t/>
            </a:r>
            <a:br>
              <a:rPr lang="it-IT" altLang="it-IT" sz="1600" dirty="0">
                <a:solidFill>
                  <a:schemeClr val="tx1"/>
                </a:solidFill>
              </a:rPr>
            </a:br>
            <a:r>
              <a:rPr lang="it-IT" altLang="it-IT" sz="1600" dirty="0" err="1">
                <a:solidFill>
                  <a:schemeClr val="tx1"/>
                </a:solidFill>
              </a:rPr>
              <a:t>Lesson</a:t>
            </a:r>
            <a:r>
              <a:rPr lang="it-IT" altLang="it-IT" sz="1600" dirty="0">
                <a:solidFill>
                  <a:schemeClr val="tx1"/>
                </a:solidFill>
              </a:rPr>
              <a:t> </a:t>
            </a:r>
            <a:r>
              <a:rPr lang="it-IT" altLang="it-IT" sz="1600" dirty="0" smtClean="0">
                <a:solidFill>
                  <a:schemeClr val="tx1"/>
                </a:solidFill>
              </a:rPr>
              <a:t>5</a:t>
            </a:r>
            <a:endParaRPr lang="pl-PL" altLang="it-IT" sz="1600" dirty="0">
              <a:solidFill>
                <a:schemeClr val="tx1"/>
              </a:solidFill>
            </a:endParaRPr>
          </a:p>
        </p:txBody>
      </p:sp>
      <p:sp>
        <p:nvSpPr>
          <p:cNvPr id="2051" name="Rectangle 4"/>
          <p:cNvSpPr>
            <a:spLocks noChangeArrowheads="1"/>
          </p:cNvSpPr>
          <p:nvPr/>
        </p:nvSpPr>
        <p:spPr bwMode="auto">
          <a:xfrm>
            <a:off x="2279651" y="404813"/>
            <a:ext cx="5903913" cy="584200"/>
          </a:xfrm>
          <a:prstGeom prst="rect">
            <a:avLst/>
          </a:prstGeom>
          <a:noFill/>
          <a:ln w="9525">
            <a:noFill/>
            <a:miter lim="800000"/>
            <a:headEnd/>
            <a:tailEnd/>
          </a:ln>
        </p:spPr>
        <p:txBody>
          <a:bodyPr>
            <a:spAutoFit/>
          </a:bodyPr>
          <a:lstStyle/>
          <a:p>
            <a:pPr eaLnBrk="0" fontAlgn="base" hangingPunct="0">
              <a:spcBef>
                <a:spcPct val="0"/>
              </a:spcBef>
              <a:spcAft>
                <a:spcPct val="0"/>
              </a:spcAft>
              <a:defRPr/>
            </a:pPr>
            <a:r>
              <a:rPr lang="it-IT" sz="3200" b="1" dirty="0" err="1">
                <a:solidFill>
                  <a:srgbClr val="FFFFFF"/>
                </a:solidFill>
              </a:rPr>
              <a:t>European</a:t>
            </a:r>
            <a:r>
              <a:rPr lang="it-IT" sz="3200" b="1" dirty="0">
                <a:solidFill>
                  <a:srgbClr val="FFFFFF"/>
                </a:solidFill>
              </a:rPr>
              <a:t> </a:t>
            </a:r>
            <a:r>
              <a:rPr lang="it-IT" sz="3200" b="1" dirty="0" err="1">
                <a:solidFill>
                  <a:srgbClr val="FFFFFF"/>
                </a:solidFill>
              </a:rPr>
              <a:t>Labour</a:t>
            </a:r>
            <a:r>
              <a:rPr lang="it-IT" sz="3200" b="1" dirty="0">
                <a:solidFill>
                  <a:srgbClr val="FFFFFF"/>
                </a:solidFill>
              </a:rPr>
              <a:t> Law</a:t>
            </a:r>
            <a:endParaRPr lang="pl-PL" sz="3200" b="1" dirty="0">
              <a:solidFill>
                <a:srgbClr val="FFFFFF"/>
              </a:solidFill>
            </a:endParaRPr>
          </a:p>
        </p:txBody>
      </p:sp>
    </p:spTree>
    <p:extLst>
      <p:ext uri="{BB962C8B-B14F-4D97-AF65-F5344CB8AC3E}">
        <p14:creationId xmlns:p14="http://schemas.microsoft.com/office/powerpoint/2010/main" val="3251515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a:solidFill>
                  <a:srgbClr val="FFFFFF"/>
                </a:solidFill>
              </a:rPr>
              <a:t>European</a:t>
            </a:r>
            <a:r>
              <a:rPr lang="it-IT" sz="3200" dirty="0">
                <a:solidFill>
                  <a:srgbClr val="FFFFFF"/>
                </a:solidFill>
              </a:rPr>
              <a:t> Social </a:t>
            </a:r>
            <a:r>
              <a:rPr lang="it-IT" sz="3200" dirty="0" err="1">
                <a:solidFill>
                  <a:srgbClr val="FFFFFF"/>
                </a:solidFill>
              </a:rPr>
              <a:t>Dialogue</a:t>
            </a:r>
            <a:r>
              <a:rPr lang="it-IT" sz="3200" dirty="0">
                <a:solidFill>
                  <a:srgbClr val="FFFFFF"/>
                </a:solidFill>
              </a:rPr>
              <a:t>: </a:t>
            </a:r>
            <a:r>
              <a:rPr lang="it-IT" sz="3200" dirty="0" err="1">
                <a:solidFill>
                  <a:srgbClr val="FFFFFF"/>
                </a:solidFill>
              </a:rPr>
              <a:t>Levels</a:t>
            </a:r>
            <a:endParaRPr lang="it-IT" dirty="0"/>
          </a:p>
        </p:txBody>
      </p:sp>
      <p:sp>
        <p:nvSpPr>
          <p:cNvPr id="3" name="Segnaposto contenuto 2"/>
          <p:cNvSpPr>
            <a:spLocks noGrp="1"/>
          </p:cNvSpPr>
          <p:nvPr>
            <p:ph idx="1"/>
          </p:nvPr>
        </p:nvSpPr>
        <p:spPr>
          <a:xfrm>
            <a:off x="322729" y="1411941"/>
            <a:ext cx="11739283" cy="5112685"/>
          </a:xfrm>
        </p:spPr>
        <p:txBody>
          <a:bodyPr/>
          <a:lstStyle/>
          <a:p>
            <a:pPr marL="0" lvl="0" indent="0">
              <a:buNone/>
            </a:pPr>
            <a:r>
              <a:rPr lang="en-US" sz="2000" dirty="0" err="1">
                <a:solidFill>
                  <a:srgbClr val="000000"/>
                </a:solidFill>
              </a:rPr>
              <a:t>Sectoral</a:t>
            </a:r>
            <a:r>
              <a:rPr lang="en-US" sz="2000" b="0" dirty="0">
                <a:solidFill>
                  <a:srgbClr val="000000"/>
                </a:solidFill>
              </a:rPr>
              <a:t>: both sides of industry discuss on sector-specific issues. </a:t>
            </a:r>
            <a:endParaRPr lang="en-US" sz="2000" b="0" dirty="0" smtClean="0">
              <a:solidFill>
                <a:srgbClr val="000000"/>
              </a:solidFill>
            </a:endParaRPr>
          </a:p>
          <a:p>
            <a:pPr marL="0" lvl="0" indent="0">
              <a:buNone/>
            </a:pPr>
            <a:endParaRPr lang="en-US" sz="2000" b="0" dirty="0" smtClean="0">
              <a:solidFill>
                <a:srgbClr val="000000"/>
              </a:solidFill>
            </a:endParaRPr>
          </a:p>
          <a:p>
            <a:pPr marL="0" lvl="0" indent="0">
              <a:buNone/>
            </a:pPr>
            <a:r>
              <a:rPr lang="en-US" sz="2000" b="0" u="sng" dirty="0" smtClean="0">
                <a:solidFill>
                  <a:srgbClr val="000000"/>
                </a:solidFill>
              </a:rPr>
              <a:t>European </a:t>
            </a:r>
            <a:r>
              <a:rPr lang="en-US" sz="2000" b="0" u="sng" dirty="0" err="1">
                <a:solidFill>
                  <a:srgbClr val="000000"/>
                </a:solidFill>
              </a:rPr>
              <a:t>Sectoral</a:t>
            </a:r>
            <a:r>
              <a:rPr lang="en-US" sz="2000" b="0" u="sng" dirty="0">
                <a:solidFill>
                  <a:srgbClr val="000000"/>
                </a:solidFill>
              </a:rPr>
              <a:t> Social Dialogue Committees </a:t>
            </a:r>
            <a:r>
              <a:rPr lang="en-US" sz="2000" b="0" dirty="0">
                <a:solidFill>
                  <a:srgbClr val="000000"/>
                </a:solidFill>
              </a:rPr>
              <a:t>are fora for consultations on European policies. They are also tools for autonomous social dialogue among the European social </a:t>
            </a:r>
            <a:r>
              <a:rPr lang="en-US" sz="2000" b="0" dirty="0" smtClean="0">
                <a:solidFill>
                  <a:srgbClr val="000000"/>
                </a:solidFill>
              </a:rPr>
              <a:t>partners.  </a:t>
            </a:r>
            <a:endParaRPr lang="en-US" sz="2000" b="0" dirty="0">
              <a:solidFill>
                <a:srgbClr val="000000"/>
              </a:solidFill>
            </a:endParaRPr>
          </a:p>
          <a:p>
            <a:pPr marL="0" lvl="0" indent="0">
              <a:buNone/>
            </a:pPr>
            <a:r>
              <a:rPr lang="en-US" sz="2000" b="0" dirty="0">
                <a:solidFill>
                  <a:srgbClr val="000000"/>
                </a:solidFill>
              </a:rPr>
              <a:t>A </a:t>
            </a:r>
            <a:r>
              <a:rPr lang="en-US" sz="2000" b="0" dirty="0" err="1">
                <a:solidFill>
                  <a:srgbClr val="000000"/>
                </a:solidFill>
              </a:rPr>
              <a:t>Sectoral</a:t>
            </a:r>
            <a:r>
              <a:rPr lang="en-US" sz="2000" b="0" dirty="0">
                <a:solidFill>
                  <a:srgbClr val="000000"/>
                </a:solidFill>
              </a:rPr>
              <a:t> Social Dialogue Committee brings together a maximum of 66 representatives of the social partners with an equal number of employers' and workers' representatives. </a:t>
            </a:r>
          </a:p>
          <a:p>
            <a:pPr marL="0" indent="0">
              <a:buNone/>
            </a:pPr>
            <a:r>
              <a:rPr lang="en-US" sz="2000" b="0" dirty="0" err="1" smtClean="0"/>
              <a:t>Sectoral</a:t>
            </a:r>
            <a:r>
              <a:rPr lang="en-US" sz="2000" b="0" dirty="0" smtClean="0"/>
              <a:t> </a:t>
            </a:r>
            <a:r>
              <a:rPr lang="en-US" sz="2000" b="0" dirty="0"/>
              <a:t>Dialogue Committees </a:t>
            </a:r>
            <a:r>
              <a:rPr lang="en-US" sz="2000" b="0" dirty="0" smtClean="0"/>
              <a:t>are “established </a:t>
            </a:r>
            <a:r>
              <a:rPr lang="en-US" sz="2000" b="0" dirty="0"/>
              <a:t>in those sectors where the social partners make a </a:t>
            </a:r>
            <a:r>
              <a:rPr lang="en-US" sz="2000" b="0" u="sng" dirty="0"/>
              <a:t>joint request </a:t>
            </a:r>
            <a:r>
              <a:rPr lang="en-US" sz="2000" b="0" dirty="0"/>
              <a:t>to take part in a dialogue at European level, and where the </a:t>
            </a:r>
            <a:r>
              <a:rPr lang="en-US" sz="2000" b="0" dirty="0" err="1"/>
              <a:t>organisations</a:t>
            </a:r>
            <a:r>
              <a:rPr lang="en-US" sz="2000" b="0" dirty="0"/>
              <a:t> representing both sides of industry fulfil the following criteria:  </a:t>
            </a:r>
          </a:p>
          <a:p>
            <a:pPr marL="0" indent="0">
              <a:buNone/>
            </a:pPr>
            <a:r>
              <a:rPr lang="en-US" sz="2000" b="0" dirty="0"/>
              <a:t>(a) they shall relate to specific sectors or categories and be </a:t>
            </a:r>
            <a:r>
              <a:rPr lang="en-US" sz="2000" b="0" dirty="0" err="1"/>
              <a:t>organised</a:t>
            </a:r>
            <a:r>
              <a:rPr lang="en-US" sz="2000" b="0" dirty="0"/>
              <a:t> at European level; (b) they shall consist of </a:t>
            </a:r>
            <a:r>
              <a:rPr lang="en-US" sz="2000" b="0" dirty="0" err="1"/>
              <a:t>organisations</a:t>
            </a:r>
            <a:r>
              <a:rPr lang="en-US" sz="2000" b="0" dirty="0"/>
              <a:t> which are themselves an integral and recognized part of Member States' social partner structures and have the capacity to negotiate agreements, and which are representative of several Member States; (c) they shall have adequate structures to ensure their effective participation in the work of the </a:t>
            </a:r>
            <a:r>
              <a:rPr lang="en-US" sz="2000" b="0" dirty="0" smtClean="0"/>
              <a:t>Committees“ (COM(1998)600).</a:t>
            </a:r>
            <a:endParaRPr lang="it-IT" sz="2000" b="0" dirty="0"/>
          </a:p>
        </p:txBody>
      </p:sp>
    </p:spTree>
    <p:extLst>
      <p:ext uri="{BB962C8B-B14F-4D97-AF65-F5344CB8AC3E}">
        <p14:creationId xmlns:p14="http://schemas.microsoft.com/office/powerpoint/2010/main" val="1977638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sz="3600" dirty="0" err="1">
                <a:ea typeface="+mn-ea"/>
                <a:cs typeface="+mn-cs"/>
              </a:rPr>
              <a:t>Sectoral</a:t>
            </a:r>
            <a:r>
              <a:rPr lang="en-US" sz="3600" dirty="0">
                <a:ea typeface="+mn-ea"/>
                <a:cs typeface="+mn-cs"/>
              </a:rPr>
              <a:t> Social Dialogue Committees</a:t>
            </a:r>
            <a:endParaRPr lang="it-IT" sz="3600" dirty="0"/>
          </a:p>
        </p:txBody>
      </p:sp>
      <p:sp>
        <p:nvSpPr>
          <p:cNvPr id="3" name="Segnaposto contenuto 2"/>
          <p:cNvSpPr>
            <a:spLocks noGrp="1"/>
          </p:cNvSpPr>
          <p:nvPr>
            <p:ph idx="1"/>
          </p:nvPr>
        </p:nvSpPr>
        <p:spPr>
          <a:xfrm>
            <a:off x="228600" y="1519519"/>
            <a:ext cx="11698941" cy="5244352"/>
          </a:xfrm>
        </p:spPr>
        <p:txBody>
          <a:bodyPr/>
          <a:lstStyle/>
          <a:p>
            <a:pPr marL="0" lvl="0" indent="0">
              <a:buNone/>
            </a:pPr>
            <a:r>
              <a:rPr lang="en-US" sz="2000" b="0" dirty="0">
                <a:solidFill>
                  <a:srgbClr val="000000"/>
                </a:solidFill>
              </a:rPr>
              <a:t>The creation of </a:t>
            </a:r>
            <a:r>
              <a:rPr lang="en-US" sz="2000" b="0" dirty="0" err="1">
                <a:solidFill>
                  <a:srgbClr val="000000"/>
                </a:solidFill>
              </a:rPr>
              <a:t>Sectoral</a:t>
            </a:r>
            <a:r>
              <a:rPr lang="en-US" sz="2000" b="0" dirty="0">
                <a:solidFill>
                  <a:srgbClr val="000000"/>
                </a:solidFill>
              </a:rPr>
              <a:t> Social Dialogue Committees has occurred in three phases:  </a:t>
            </a:r>
          </a:p>
          <a:p>
            <a:pPr marL="228600" lvl="0" indent="-228600">
              <a:buFontTx/>
              <a:buAutoNum type="arabicParenR"/>
            </a:pPr>
            <a:r>
              <a:rPr lang="en-US" sz="2000" b="0" dirty="0">
                <a:solidFill>
                  <a:srgbClr val="000000"/>
                </a:solidFill>
              </a:rPr>
              <a:t>The first committees date back from the advisory and joint committees created as part of the European Coal and Steel Community Treaty.</a:t>
            </a:r>
          </a:p>
          <a:p>
            <a:pPr marL="228600" lvl="0" indent="-228600">
              <a:buFontTx/>
              <a:buAutoNum type="arabicParenR"/>
            </a:pPr>
            <a:r>
              <a:rPr lang="en-US" sz="2000" b="0" dirty="0">
                <a:solidFill>
                  <a:srgbClr val="000000"/>
                </a:solidFill>
              </a:rPr>
              <a:t>The second phase in the 1990s was linked to the emergence of the internal market. All existing Joint Committees were replaced by </a:t>
            </a:r>
            <a:r>
              <a:rPr lang="en-US" sz="2000" dirty="0" err="1">
                <a:solidFill>
                  <a:srgbClr val="000000"/>
                </a:solidFill>
              </a:rPr>
              <a:t>Sectoral</a:t>
            </a:r>
            <a:r>
              <a:rPr lang="en-US" sz="2000" dirty="0">
                <a:solidFill>
                  <a:srgbClr val="000000"/>
                </a:solidFill>
              </a:rPr>
              <a:t> Dialogue Committees </a:t>
            </a:r>
            <a:r>
              <a:rPr lang="en-US" sz="2000" b="0" dirty="0">
                <a:solidFill>
                  <a:srgbClr val="000000"/>
                </a:solidFill>
              </a:rPr>
              <a:t>as a result of the Commission Decision of 20 May 1998 on the establishment of </a:t>
            </a:r>
            <a:r>
              <a:rPr lang="en-US" sz="2000" b="0" dirty="0" err="1">
                <a:solidFill>
                  <a:srgbClr val="000000"/>
                </a:solidFill>
              </a:rPr>
              <a:t>Sectoral</a:t>
            </a:r>
            <a:r>
              <a:rPr lang="en-US" sz="2000" b="0" dirty="0">
                <a:solidFill>
                  <a:srgbClr val="000000"/>
                </a:solidFill>
              </a:rPr>
              <a:t> Dialogue Committees promoting the Dialogue between the Social Partners at European level.  </a:t>
            </a:r>
          </a:p>
          <a:p>
            <a:pPr marL="228600" lvl="0" indent="-228600">
              <a:buFontTx/>
              <a:buAutoNum type="arabicParenR"/>
            </a:pPr>
            <a:r>
              <a:rPr lang="en-US" sz="2000" b="0" dirty="0">
                <a:solidFill>
                  <a:srgbClr val="000000"/>
                </a:solidFill>
              </a:rPr>
              <a:t>The creation of </a:t>
            </a:r>
            <a:r>
              <a:rPr lang="en-US" sz="2000" b="0" dirty="0" err="1">
                <a:solidFill>
                  <a:srgbClr val="000000"/>
                </a:solidFill>
              </a:rPr>
              <a:t>Sectoral</a:t>
            </a:r>
            <a:r>
              <a:rPr lang="en-US" sz="2000" b="0" dirty="0">
                <a:solidFill>
                  <a:srgbClr val="000000"/>
                </a:solidFill>
              </a:rPr>
              <a:t> Social Dialogue Committees intensified in the 2000's with the creation of new Committees. There are currently 43 </a:t>
            </a:r>
            <a:r>
              <a:rPr lang="en-US" sz="2000" b="0" dirty="0" err="1">
                <a:solidFill>
                  <a:srgbClr val="000000"/>
                </a:solidFill>
              </a:rPr>
              <a:t>Sectoral</a:t>
            </a:r>
            <a:r>
              <a:rPr lang="en-US" sz="2000" b="0" dirty="0">
                <a:solidFill>
                  <a:srgbClr val="000000"/>
                </a:solidFill>
              </a:rPr>
              <a:t> Social Dialogue Committees </a:t>
            </a:r>
            <a:r>
              <a:rPr lang="en-US" sz="2000" b="0" dirty="0" smtClean="0">
                <a:solidFill>
                  <a:srgbClr val="000000"/>
                </a:solidFill>
              </a:rPr>
              <a:t>with </a:t>
            </a:r>
            <a:r>
              <a:rPr lang="en-US" sz="2000" b="0" dirty="0">
                <a:solidFill>
                  <a:srgbClr val="000000"/>
                </a:solidFill>
              </a:rPr>
              <a:t>66 </a:t>
            </a:r>
            <a:r>
              <a:rPr lang="en-US" sz="2000" b="0" dirty="0" err="1">
                <a:solidFill>
                  <a:srgbClr val="000000"/>
                </a:solidFill>
              </a:rPr>
              <a:t>sectoral</a:t>
            </a:r>
            <a:r>
              <a:rPr lang="en-US" sz="2000" b="0" dirty="0">
                <a:solidFill>
                  <a:srgbClr val="000000"/>
                </a:solidFill>
              </a:rPr>
              <a:t> employers' </a:t>
            </a:r>
            <a:r>
              <a:rPr lang="en-US" sz="2000" b="0" dirty="0" err="1">
                <a:solidFill>
                  <a:srgbClr val="000000"/>
                </a:solidFill>
              </a:rPr>
              <a:t>organisations</a:t>
            </a:r>
            <a:r>
              <a:rPr lang="en-US" sz="2000" b="0" dirty="0">
                <a:solidFill>
                  <a:srgbClr val="000000"/>
                </a:solidFill>
              </a:rPr>
              <a:t> and 16 </a:t>
            </a:r>
            <a:r>
              <a:rPr lang="en-US" sz="2000" b="0" dirty="0" err="1">
                <a:solidFill>
                  <a:srgbClr val="000000"/>
                </a:solidFill>
              </a:rPr>
              <a:t>sectoral</a:t>
            </a:r>
            <a:r>
              <a:rPr lang="en-US" sz="2000" b="0" dirty="0">
                <a:solidFill>
                  <a:srgbClr val="000000"/>
                </a:solidFill>
              </a:rPr>
              <a:t> workers' </a:t>
            </a:r>
            <a:r>
              <a:rPr lang="en-US" sz="2000" b="0" dirty="0" err="1">
                <a:solidFill>
                  <a:srgbClr val="000000"/>
                </a:solidFill>
              </a:rPr>
              <a:t>organisations</a:t>
            </a:r>
            <a:r>
              <a:rPr lang="en-US" sz="2000" b="0" dirty="0">
                <a:solidFill>
                  <a:srgbClr val="000000"/>
                </a:solidFill>
              </a:rPr>
              <a:t> as </a:t>
            </a:r>
            <a:r>
              <a:rPr lang="en-US" sz="2000" b="0" dirty="0" err="1">
                <a:solidFill>
                  <a:srgbClr val="000000"/>
                </a:solidFill>
              </a:rPr>
              <a:t>recognised</a:t>
            </a:r>
            <a:r>
              <a:rPr lang="en-US" sz="2000" b="0" dirty="0">
                <a:solidFill>
                  <a:srgbClr val="000000"/>
                </a:solidFill>
              </a:rPr>
              <a:t> social partner </a:t>
            </a:r>
            <a:r>
              <a:rPr lang="en-US" sz="2000" b="0" dirty="0" err="1">
                <a:solidFill>
                  <a:srgbClr val="000000"/>
                </a:solidFill>
              </a:rPr>
              <a:t>organisations</a:t>
            </a:r>
            <a:r>
              <a:rPr lang="en-US" sz="2000" b="0" dirty="0" smtClean="0">
                <a:solidFill>
                  <a:srgbClr val="000000"/>
                </a:solidFill>
              </a:rPr>
              <a:t>.</a:t>
            </a:r>
            <a:endParaRPr lang="it-IT" sz="2000" b="0" dirty="0">
              <a:solidFill>
                <a:srgbClr val="000000"/>
              </a:solidFill>
            </a:endParaRPr>
          </a:p>
          <a:p>
            <a:pPr marL="0" indent="0">
              <a:buNone/>
            </a:pPr>
            <a:endParaRPr lang="it-IT" sz="1800" b="0" dirty="0" smtClean="0"/>
          </a:p>
          <a:p>
            <a:pPr marL="0" indent="0">
              <a:buNone/>
            </a:pPr>
            <a:r>
              <a:rPr lang="en-US" sz="2000" b="0" dirty="0"/>
              <a:t>E</a:t>
            </a:r>
            <a:r>
              <a:rPr lang="en-US" sz="2000" b="0" dirty="0" smtClean="0"/>
              <a:t>ach </a:t>
            </a:r>
            <a:r>
              <a:rPr lang="en-US" sz="2000" b="0" dirty="0"/>
              <a:t>Committee shall, together with the Commission, establish its own rules of procedure. The Commission </a:t>
            </a:r>
            <a:r>
              <a:rPr lang="en-US" sz="2000" b="0" dirty="0" smtClean="0"/>
              <a:t>facilitates </a:t>
            </a:r>
            <a:r>
              <a:rPr lang="en-US" sz="2000" b="0" dirty="0"/>
              <a:t>dialogue between the social partners by providing </a:t>
            </a:r>
            <a:r>
              <a:rPr lang="en-US" sz="2000" b="0" dirty="0" err="1"/>
              <a:t>organisational</a:t>
            </a:r>
            <a:r>
              <a:rPr lang="en-US" sz="2000" b="0" dirty="0"/>
              <a:t>, financial and policy </a:t>
            </a:r>
            <a:r>
              <a:rPr lang="en-US" sz="2000" b="0" dirty="0" smtClean="0"/>
              <a:t>support.</a:t>
            </a:r>
            <a:endParaRPr lang="it-IT" sz="2000" b="0" dirty="0"/>
          </a:p>
        </p:txBody>
      </p:sp>
    </p:spTree>
    <p:extLst>
      <p:ext uri="{BB962C8B-B14F-4D97-AF65-F5344CB8AC3E}">
        <p14:creationId xmlns:p14="http://schemas.microsoft.com/office/powerpoint/2010/main" val="4197657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a:solidFill>
                  <a:srgbClr val="FFFFFF"/>
                </a:solidFill>
              </a:rPr>
              <a:t>European</a:t>
            </a:r>
            <a:r>
              <a:rPr lang="it-IT" sz="3200" dirty="0">
                <a:solidFill>
                  <a:srgbClr val="FFFFFF"/>
                </a:solidFill>
              </a:rPr>
              <a:t> Social </a:t>
            </a:r>
            <a:r>
              <a:rPr lang="it-IT" sz="3200" dirty="0" err="1">
                <a:solidFill>
                  <a:srgbClr val="FFFFFF"/>
                </a:solidFill>
              </a:rPr>
              <a:t>Dialogue</a:t>
            </a:r>
            <a:r>
              <a:rPr lang="it-IT" sz="3200" dirty="0">
                <a:solidFill>
                  <a:srgbClr val="FFFFFF"/>
                </a:solidFill>
              </a:rPr>
              <a:t>: </a:t>
            </a:r>
            <a:r>
              <a:rPr lang="it-IT" sz="3200" dirty="0" err="1">
                <a:solidFill>
                  <a:srgbClr val="FFFFFF"/>
                </a:solidFill>
              </a:rPr>
              <a:t>Levels</a:t>
            </a:r>
            <a:endParaRPr lang="it-IT" dirty="0"/>
          </a:p>
        </p:txBody>
      </p:sp>
      <p:sp>
        <p:nvSpPr>
          <p:cNvPr id="3" name="Segnaposto contenuto 2"/>
          <p:cNvSpPr>
            <a:spLocks noGrp="1"/>
          </p:cNvSpPr>
          <p:nvPr>
            <p:ph idx="1"/>
          </p:nvPr>
        </p:nvSpPr>
        <p:spPr/>
        <p:txBody>
          <a:bodyPr/>
          <a:lstStyle/>
          <a:p>
            <a:pPr marL="0" lvl="0" indent="0">
              <a:buNone/>
            </a:pPr>
            <a:r>
              <a:rPr lang="en-US" sz="2000" dirty="0">
                <a:solidFill>
                  <a:srgbClr val="000000"/>
                </a:solidFill>
              </a:rPr>
              <a:t>Company level</a:t>
            </a:r>
            <a:r>
              <a:rPr lang="en-US" sz="2000" b="0" dirty="0">
                <a:solidFill>
                  <a:srgbClr val="000000"/>
                </a:solidFill>
              </a:rPr>
              <a:t>: the main forums are European Works Councils (EWCs) based on an EU Directive adopted in 1997 (and revised in 20092) with the main aim to provide employees with information and consultation on transnational matters.</a:t>
            </a:r>
            <a:endParaRPr lang="it-IT" sz="2000" b="0" dirty="0">
              <a:solidFill>
                <a:srgbClr val="000000"/>
              </a:solidFill>
            </a:endParaRPr>
          </a:p>
          <a:p>
            <a:endParaRPr lang="it-IT" dirty="0"/>
          </a:p>
        </p:txBody>
      </p:sp>
    </p:spTree>
    <p:extLst>
      <p:ext uri="{BB962C8B-B14F-4D97-AF65-F5344CB8AC3E}">
        <p14:creationId xmlns:p14="http://schemas.microsoft.com/office/powerpoint/2010/main" val="1215338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smtClean="0"/>
              <a:t>European</a:t>
            </a:r>
            <a:r>
              <a:rPr lang="it-IT" sz="3200" dirty="0" smtClean="0"/>
              <a:t> Social </a:t>
            </a:r>
            <a:r>
              <a:rPr lang="it-IT" sz="3200" dirty="0" err="1" smtClean="0"/>
              <a:t>Dialogue</a:t>
            </a:r>
            <a:r>
              <a:rPr lang="it-IT" sz="3200" dirty="0" smtClean="0"/>
              <a:t>: </a:t>
            </a:r>
            <a:r>
              <a:rPr lang="it-IT" sz="3200" dirty="0" err="1" smtClean="0"/>
              <a:t>Procedures</a:t>
            </a:r>
            <a:endParaRPr lang="it-IT" sz="3200" dirty="0"/>
          </a:p>
        </p:txBody>
      </p:sp>
      <p:sp>
        <p:nvSpPr>
          <p:cNvPr id="3" name="Segnaposto contenuto 2"/>
          <p:cNvSpPr>
            <a:spLocks noGrp="1"/>
          </p:cNvSpPr>
          <p:nvPr>
            <p:ph idx="1"/>
          </p:nvPr>
        </p:nvSpPr>
        <p:spPr/>
        <p:txBody>
          <a:bodyPr/>
          <a:lstStyle/>
          <a:p>
            <a:pPr marL="0" indent="0">
              <a:buNone/>
            </a:pPr>
            <a:r>
              <a:rPr lang="en-US" sz="1600" dirty="0"/>
              <a:t>Article 154 </a:t>
            </a:r>
            <a:r>
              <a:rPr lang="en-US" sz="1600" b="0" dirty="0" smtClean="0"/>
              <a:t>points </a:t>
            </a:r>
            <a:r>
              <a:rPr lang="en-US" sz="1600" b="0" dirty="0"/>
              <a:t>out the Commission's task to promote consultation of social partners as well as its mission to take any relevant measure to facilitate social dialogue. </a:t>
            </a:r>
            <a:endParaRPr lang="en-US" sz="1600" b="0" dirty="0" smtClean="0"/>
          </a:p>
          <a:p>
            <a:pPr marL="0" indent="0">
              <a:buNone/>
            </a:pPr>
            <a:r>
              <a:rPr lang="en-US" sz="1600" b="0" dirty="0" smtClean="0"/>
              <a:t>The </a:t>
            </a:r>
            <a:r>
              <a:rPr lang="en-US" sz="1600" b="0" dirty="0"/>
              <a:t>Commission has the duty to consult the social partners prior to legislative proposals on social matters </a:t>
            </a:r>
            <a:r>
              <a:rPr lang="en-US" sz="1600" b="0" dirty="0" smtClean="0"/>
              <a:t>listed in Art. 153. </a:t>
            </a:r>
            <a:r>
              <a:rPr lang="en-US" sz="1600" b="0" dirty="0"/>
              <a:t>The Commission regularly publishes a list of European social partner </a:t>
            </a:r>
            <a:r>
              <a:rPr lang="en-US" sz="1600" b="0" dirty="0" err="1"/>
              <a:t>organisations</a:t>
            </a:r>
            <a:r>
              <a:rPr lang="en-US" sz="1600" b="0" dirty="0"/>
              <a:t> which are consulted under Article 154.</a:t>
            </a:r>
          </a:p>
          <a:p>
            <a:pPr marL="0" indent="0">
              <a:buNone/>
            </a:pPr>
            <a:r>
              <a:rPr lang="en-US" sz="1600" b="0" dirty="0" smtClean="0"/>
              <a:t>In </a:t>
            </a:r>
            <a:r>
              <a:rPr lang="en-US" sz="1600" b="0" dirty="0"/>
              <a:t>the </a:t>
            </a:r>
            <a:r>
              <a:rPr lang="en-US" sz="1600" b="0" u="sng" dirty="0"/>
              <a:t>first phase</a:t>
            </a:r>
            <a:r>
              <a:rPr lang="en-US" sz="1600" b="0" dirty="0"/>
              <a:t>, the Commission consults the EU social partners on the possible direction of a new legislative proposal in the social policy field. The social partners reply within a period of six weeks. </a:t>
            </a:r>
            <a:endParaRPr lang="en-US" sz="1600" b="0" dirty="0" smtClean="0"/>
          </a:p>
          <a:p>
            <a:pPr marL="0" indent="0">
              <a:buNone/>
            </a:pPr>
            <a:r>
              <a:rPr lang="en-US" sz="1600" b="0" dirty="0" smtClean="0"/>
              <a:t>After </a:t>
            </a:r>
            <a:r>
              <a:rPr lang="en-US" sz="1600" b="0" dirty="0" err="1"/>
              <a:t>analysing</a:t>
            </a:r>
            <a:r>
              <a:rPr lang="en-US" sz="1600" b="0" dirty="0"/>
              <a:t> the replies, the Commission decides whether to hold a </a:t>
            </a:r>
            <a:r>
              <a:rPr lang="en-US" sz="1600" b="0" u="sng" dirty="0"/>
              <a:t>second-stage consultation</a:t>
            </a:r>
            <a:r>
              <a:rPr lang="en-US" sz="1600" b="0" dirty="0"/>
              <a:t>. If so, it consults the European social partners on the content of the proposal. The social partners must again reply to the Commission within six </a:t>
            </a:r>
            <a:r>
              <a:rPr lang="en-US" sz="1600" b="0" dirty="0" smtClean="0"/>
              <a:t>weeks.  </a:t>
            </a:r>
            <a:endParaRPr lang="en-US" sz="1600" b="0" dirty="0"/>
          </a:p>
          <a:p>
            <a:pPr marL="0" indent="0">
              <a:buNone/>
            </a:pPr>
            <a:r>
              <a:rPr lang="en-US" sz="1600" b="0" dirty="0"/>
              <a:t>Social partners may decide to open negotiations and to deal with a specific issue through bipartite social dialogue at any stage during the two consultation phases. In this case, the Commission initiative is suspended. </a:t>
            </a:r>
            <a:endParaRPr lang="en-US" sz="1600" b="0" dirty="0" smtClean="0"/>
          </a:p>
          <a:p>
            <a:pPr marL="0" indent="0">
              <a:buNone/>
            </a:pPr>
            <a:endParaRPr lang="en-US" sz="1600" b="0" dirty="0"/>
          </a:p>
          <a:p>
            <a:pPr marL="0" indent="0">
              <a:buNone/>
            </a:pPr>
            <a:r>
              <a:rPr lang="en-US" sz="1600" dirty="0"/>
              <a:t>Article 155 </a:t>
            </a:r>
            <a:r>
              <a:rPr lang="en-US" sz="1600" b="0" dirty="0"/>
              <a:t>allows social partners to enter into all sorts of contractual relations, including agreements, which can be implemented autonomously. It also gives the possibility to social partners to request the legislative implementation of their agreement by means of a Council Directive.  </a:t>
            </a:r>
            <a:endParaRPr lang="it-IT" sz="1600" b="0" dirty="0"/>
          </a:p>
        </p:txBody>
      </p:sp>
    </p:spTree>
    <p:extLst>
      <p:ext uri="{BB962C8B-B14F-4D97-AF65-F5344CB8AC3E}">
        <p14:creationId xmlns:p14="http://schemas.microsoft.com/office/powerpoint/2010/main" val="1292291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a:solidFill>
                  <a:srgbClr val="FFFFFF"/>
                </a:solidFill>
              </a:rPr>
              <a:t>European</a:t>
            </a:r>
            <a:r>
              <a:rPr lang="it-IT" sz="3200" dirty="0">
                <a:solidFill>
                  <a:srgbClr val="FFFFFF"/>
                </a:solidFill>
              </a:rPr>
              <a:t> Social </a:t>
            </a:r>
            <a:r>
              <a:rPr lang="it-IT" sz="3200" dirty="0" err="1">
                <a:solidFill>
                  <a:srgbClr val="FFFFFF"/>
                </a:solidFill>
              </a:rPr>
              <a:t>Dialogue</a:t>
            </a:r>
            <a:r>
              <a:rPr lang="it-IT" sz="3200" dirty="0">
                <a:solidFill>
                  <a:srgbClr val="FFFFFF"/>
                </a:solidFill>
              </a:rPr>
              <a:t>: </a:t>
            </a:r>
            <a:r>
              <a:rPr lang="it-IT" sz="3200" dirty="0" err="1">
                <a:solidFill>
                  <a:srgbClr val="FFFFFF"/>
                </a:solidFill>
              </a:rPr>
              <a:t>Procedures</a:t>
            </a:r>
            <a:endParaRPr lang="it-IT" dirty="0"/>
          </a:p>
        </p:txBody>
      </p:sp>
      <p:sp>
        <p:nvSpPr>
          <p:cNvPr id="3" name="Segnaposto contenuto 2"/>
          <p:cNvSpPr>
            <a:spLocks noGrp="1"/>
          </p:cNvSpPr>
          <p:nvPr>
            <p:ph idx="1"/>
          </p:nvPr>
        </p:nvSpPr>
        <p:spPr/>
        <p:txBody>
          <a:bodyPr/>
          <a:lstStyle/>
          <a:p>
            <a:pPr marL="0" indent="0">
              <a:buNone/>
            </a:pPr>
            <a:r>
              <a:rPr lang="en-US" sz="2400" b="0" dirty="0" smtClean="0"/>
              <a:t>Social </a:t>
            </a:r>
            <a:r>
              <a:rPr lang="en-US" sz="2400" b="0" dirty="0"/>
              <a:t>partners can take part in all public consultations on non- legislative </a:t>
            </a:r>
            <a:r>
              <a:rPr lang="en-US" sz="2400" b="0" dirty="0" smtClean="0"/>
              <a:t>initiatives:</a:t>
            </a:r>
          </a:p>
          <a:p>
            <a:pPr marL="0" indent="0">
              <a:buNone/>
            </a:pPr>
            <a:r>
              <a:rPr lang="en-US" sz="2400" b="0" dirty="0">
                <a:hlinkClick r:id="rId2"/>
              </a:rPr>
              <a:t>http://</a:t>
            </a:r>
            <a:r>
              <a:rPr lang="en-US" sz="2400" b="0" dirty="0" smtClean="0">
                <a:hlinkClick r:id="rId2"/>
              </a:rPr>
              <a:t>ec.europa.eu/yourvoice/consultations/index_en.htm</a:t>
            </a:r>
            <a:endParaRPr lang="en-US" sz="2400" b="0" dirty="0" smtClean="0"/>
          </a:p>
          <a:p>
            <a:pPr marL="0" indent="0">
              <a:buNone/>
            </a:pPr>
            <a:endParaRPr lang="en-US" sz="2400" b="0" dirty="0"/>
          </a:p>
          <a:p>
            <a:pPr marL="0" indent="0">
              <a:buNone/>
            </a:pPr>
            <a:r>
              <a:rPr lang="en-US" sz="2400" b="0" dirty="0"/>
              <a:t>The Commission is committed to consult social partners in relation to impact </a:t>
            </a:r>
            <a:r>
              <a:rPr lang="en-US" sz="2400" b="0" dirty="0" smtClean="0"/>
              <a:t>assessments:</a:t>
            </a:r>
          </a:p>
          <a:p>
            <a:pPr marL="0" indent="0">
              <a:buNone/>
            </a:pPr>
            <a:r>
              <a:rPr lang="it-IT" sz="2400" b="0" dirty="0">
                <a:hlinkClick r:id="rId3"/>
              </a:rPr>
              <a:t>http://</a:t>
            </a:r>
            <a:r>
              <a:rPr lang="it-IT" sz="2400" b="0" dirty="0" smtClean="0">
                <a:hlinkClick r:id="rId3"/>
              </a:rPr>
              <a:t>ec.europa.eu/smart-regulation/impact/commission_guidelines/commission_guidelines_en.htm</a:t>
            </a:r>
            <a:endParaRPr lang="it-IT" sz="2400" b="0" dirty="0" smtClean="0"/>
          </a:p>
          <a:p>
            <a:pPr marL="0" indent="0">
              <a:buNone/>
            </a:pPr>
            <a:endParaRPr lang="it-IT" dirty="0"/>
          </a:p>
          <a:p>
            <a:pPr marL="0" indent="0">
              <a:buNone/>
            </a:pPr>
            <a:endParaRPr lang="it-IT" dirty="0"/>
          </a:p>
        </p:txBody>
      </p:sp>
    </p:spTree>
    <p:extLst>
      <p:ext uri="{BB962C8B-B14F-4D97-AF65-F5344CB8AC3E}">
        <p14:creationId xmlns:p14="http://schemas.microsoft.com/office/powerpoint/2010/main" val="4266283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smtClean="0"/>
              <a:t>Representativeness</a:t>
            </a:r>
            <a:endParaRPr lang="it-IT" dirty="0"/>
          </a:p>
        </p:txBody>
      </p:sp>
      <p:sp>
        <p:nvSpPr>
          <p:cNvPr id="3" name="Segnaposto contenuto 2"/>
          <p:cNvSpPr>
            <a:spLocks noGrp="1"/>
          </p:cNvSpPr>
          <p:nvPr>
            <p:ph idx="1"/>
          </p:nvPr>
        </p:nvSpPr>
        <p:spPr/>
        <p:txBody>
          <a:bodyPr/>
          <a:lstStyle/>
          <a:p>
            <a:pPr marL="0" indent="0">
              <a:buNone/>
            </a:pPr>
            <a:r>
              <a:rPr lang="en-US" sz="2000" b="0" dirty="0"/>
              <a:t>The requirement for the representativeness of social partners has been set out in the Communication COM/93/600 concerning the application of the Agreement on Social Policy of 14 December 1993. The Communication states that </a:t>
            </a:r>
            <a:r>
              <a:rPr lang="en-US" sz="2000" b="0" dirty="0" err="1"/>
              <a:t>organisations</a:t>
            </a:r>
            <a:r>
              <a:rPr lang="en-US" sz="2000" b="0" dirty="0"/>
              <a:t> should: </a:t>
            </a:r>
            <a:endParaRPr lang="en-US" sz="2000" b="0" dirty="0" smtClean="0"/>
          </a:p>
          <a:p>
            <a:pPr>
              <a:buFontTx/>
              <a:buChar char="-"/>
            </a:pPr>
            <a:r>
              <a:rPr lang="en-US" sz="2000" b="0" dirty="0" smtClean="0"/>
              <a:t>be </a:t>
            </a:r>
            <a:r>
              <a:rPr lang="en-US" sz="2000" b="0" dirty="0"/>
              <a:t>cross-industry or relate to specific sectors or categories and be </a:t>
            </a:r>
            <a:r>
              <a:rPr lang="en-US" sz="2000" b="0" dirty="0" err="1"/>
              <a:t>organised</a:t>
            </a:r>
            <a:r>
              <a:rPr lang="en-US" sz="2000" b="0" dirty="0"/>
              <a:t> at European level; </a:t>
            </a:r>
            <a:endParaRPr lang="en-US" sz="2000" b="0" dirty="0" smtClean="0"/>
          </a:p>
          <a:p>
            <a:pPr>
              <a:buFontTx/>
              <a:buChar char="-"/>
            </a:pPr>
            <a:r>
              <a:rPr lang="en-US" sz="2000" b="0" dirty="0" smtClean="0"/>
              <a:t>consist </a:t>
            </a:r>
            <a:r>
              <a:rPr lang="en-US" sz="2000" b="0" dirty="0"/>
              <a:t>of </a:t>
            </a:r>
            <a:r>
              <a:rPr lang="en-US" sz="2000" b="0" dirty="0" err="1"/>
              <a:t>organisations</a:t>
            </a:r>
            <a:r>
              <a:rPr lang="en-US" sz="2000" b="0" dirty="0"/>
              <a:t>, which are themselves an integral and </a:t>
            </a:r>
            <a:r>
              <a:rPr lang="en-US" sz="2000" b="0" dirty="0" err="1"/>
              <a:t>recognised</a:t>
            </a:r>
            <a:r>
              <a:rPr lang="en-US" sz="2000" b="0" dirty="0"/>
              <a:t> part of Member State social partner structures, have the capacity to negotiate agreements, and be representative of all Member States, as far as possible3; </a:t>
            </a:r>
            <a:endParaRPr lang="en-US" sz="2000" b="0" dirty="0" smtClean="0"/>
          </a:p>
          <a:p>
            <a:pPr>
              <a:buFontTx/>
              <a:buChar char="-"/>
            </a:pPr>
            <a:r>
              <a:rPr lang="en-US" sz="2000" b="0" dirty="0" smtClean="0"/>
              <a:t>have </a:t>
            </a:r>
            <a:r>
              <a:rPr lang="en-US" sz="2000" b="0" dirty="0"/>
              <a:t>adequate structures to ensure their effective participation in the consultation process</a:t>
            </a:r>
            <a:r>
              <a:rPr lang="en-US" sz="1600" b="0" dirty="0"/>
              <a:t>.  </a:t>
            </a:r>
          </a:p>
          <a:p>
            <a:pPr marL="0" indent="0">
              <a:buNone/>
            </a:pPr>
            <a:endParaRPr lang="en-US" sz="1600" b="0" dirty="0" smtClean="0"/>
          </a:p>
          <a:p>
            <a:pPr marL="0" indent="0">
              <a:buNone/>
            </a:pPr>
            <a:r>
              <a:rPr lang="en-US" sz="1600" b="0" dirty="0" smtClean="0"/>
              <a:t>Representativeness </a:t>
            </a:r>
            <a:r>
              <a:rPr lang="en-US" sz="1600" b="0" dirty="0"/>
              <a:t>was the key issue of a dispute between </a:t>
            </a:r>
            <a:r>
              <a:rPr lang="en-US" sz="1600" b="0" i="1" dirty="0"/>
              <a:t>UEAPME v. Council of the European Union</a:t>
            </a:r>
            <a:r>
              <a:rPr lang="en-US" sz="1600" b="0" dirty="0"/>
              <a:t> (Case T-135/96</a:t>
            </a:r>
            <a:r>
              <a:rPr lang="en-US" sz="1600" b="0" dirty="0" smtClean="0"/>
              <a:t>). </a:t>
            </a:r>
            <a:r>
              <a:rPr lang="en-US" sz="1600" b="0" dirty="0"/>
              <a:t>The Court ruling underlined the necessity for the Commission services to regularly assess the representativeness of social partners' activities at European level in accordance with the criteria which were set out in Communication COM/93/600.  </a:t>
            </a:r>
          </a:p>
        </p:txBody>
      </p:sp>
    </p:spTree>
    <p:extLst>
      <p:ext uri="{BB962C8B-B14F-4D97-AF65-F5344CB8AC3E}">
        <p14:creationId xmlns:p14="http://schemas.microsoft.com/office/powerpoint/2010/main" val="4262413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a:solidFill>
                  <a:srgbClr val="FFFFFF"/>
                </a:solidFill>
              </a:rPr>
              <a:t>Representativeness</a:t>
            </a:r>
            <a:endParaRPr lang="it-IT" dirty="0"/>
          </a:p>
        </p:txBody>
      </p:sp>
      <p:sp>
        <p:nvSpPr>
          <p:cNvPr id="3" name="Segnaposto contenuto 2"/>
          <p:cNvSpPr>
            <a:spLocks noGrp="1"/>
          </p:cNvSpPr>
          <p:nvPr>
            <p:ph idx="1"/>
          </p:nvPr>
        </p:nvSpPr>
        <p:spPr/>
        <p:txBody>
          <a:bodyPr/>
          <a:lstStyle/>
          <a:p>
            <a:pPr marL="0" lvl="0" indent="0">
              <a:buNone/>
            </a:pPr>
            <a:r>
              <a:rPr lang="en-US" sz="2000" b="0" dirty="0">
                <a:solidFill>
                  <a:srgbClr val="000000"/>
                </a:solidFill>
              </a:rPr>
              <a:t>Representativeness of the social partners is assessed in two phases. First, prior to the creation of any new committee, the Commission sends a questionnaire to the European social partners to obtain the information needed for a preliminary assessment of their representativeness. </a:t>
            </a:r>
            <a:endParaRPr lang="en-US" sz="2000" b="0" dirty="0" smtClean="0">
              <a:solidFill>
                <a:srgbClr val="000000"/>
              </a:solidFill>
            </a:endParaRPr>
          </a:p>
          <a:p>
            <a:pPr marL="0" lvl="0" indent="0">
              <a:buNone/>
            </a:pPr>
            <a:r>
              <a:rPr lang="en-US" sz="2000" b="0" dirty="0" smtClean="0">
                <a:solidFill>
                  <a:srgbClr val="000000"/>
                </a:solidFill>
              </a:rPr>
              <a:t>The </a:t>
            </a:r>
            <a:r>
              <a:rPr lang="en-US" sz="2000" b="0" dirty="0">
                <a:solidFill>
                  <a:srgbClr val="000000"/>
                </a:solidFill>
              </a:rPr>
              <a:t>second phase takes place after the committee has been established. At the request from the European Commission, a study on the representativeness of the social partners is carried out by </a:t>
            </a:r>
            <a:r>
              <a:rPr lang="en-US" sz="2000" b="0" dirty="0" err="1">
                <a:solidFill>
                  <a:srgbClr val="000000"/>
                </a:solidFill>
              </a:rPr>
              <a:t>Eurofound</a:t>
            </a:r>
            <a:r>
              <a:rPr lang="en-US" sz="2000" b="0" dirty="0" smtClean="0">
                <a:solidFill>
                  <a:srgbClr val="000000"/>
                </a:solidFill>
              </a:rPr>
              <a:t>.</a:t>
            </a:r>
          </a:p>
          <a:p>
            <a:pPr marL="0" lvl="0" indent="0">
              <a:buNone/>
            </a:pPr>
            <a:endParaRPr lang="en-US" sz="2000" b="0" dirty="0">
              <a:solidFill>
                <a:srgbClr val="000000"/>
              </a:solidFill>
            </a:endParaRPr>
          </a:p>
          <a:p>
            <a:pPr marL="0" lvl="0" indent="0">
              <a:buNone/>
            </a:pPr>
            <a:r>
              <a:rPr lang="it-IT" sz="2000" b="0">
                <a:solidFill>
                  <a:srgbClr val="000000"/>
                </a:solidFill>
                <a:hlinkClick r:id="rId2"/>
              </a:rPr>
              <a:t>http</a:t>
            </a:r>
            <a:r>
              <a:rPr lang="it-IT" sz="2000" b="0">
                <a:solidFill>
                  <a:srgbClr val="000000"/>
                </a:solidFill>
                <a:hlinkClick r:id="rId2"/>
              </a:rPr>
              <a:t>://</a:t>
            </a:r>
            <a:r>
              <a:rPr lang="it-IT" sz="2000" b="0" smtClean="0">
                <a:solidFill>
                  <a:srgbClr val="000000"/>
                </a:solidFill>
                <a:hlinkClick r:id="rId2"/>
              </a:rPr>
              <a:t>eurofound.europa.eu/observatories/eurwork/comparative-information/representativeness-of-the-social-partners-in-the-european-cross-industry-social-dialogue</a:t>
            </a:r>
            <a:endParaRPr lang="it-IT" sz="2000" b="0" smtClean="0">
              <a:solidFill>
                <a:srgbClr val="000000"/>
              </a:solidFill>
            </a:endParaRPr>
          </a:p>
          <a:p>
            <a:pPr marL="0" lvl="0" indent="0">
              <a:buNone/>
            </a:pPr>
            <a:endParaRPr lang="it-IT" sz="2000" b="0" dirty="0">
              <a:solidFill>
                <a:srgbClr val="000000"/>
              </a:solidFill>
            </a:endParaRPr>
          </a:p>
          <a:p>
            <a:pPr marL="0" indent="0">
              <a:buNone/>
            </a:pPr>
            <a:endParaRPr lang="it-IT" dirty="0"/>
          </a:p>
        </p:txBody>
      </p:sp>
    </p:spTree>
    <p:extLst>
      <p:ext uri="{BB962C8B-B14F-4D97-AF65-F5344CB8AC3E}">
        <p14:creationId xmlns:p14="http://schemas.microsoft.com/office/powerpoint/2010/main" val="13135289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a:solidFill>
                  <a:srgbClr val="FFFFFF"/>
                </a:solidFill>
              </a:rPr>
              <a:t>European</a:t>
            </a:r>
            <a:r>
              <a:rPr lang="it-IT" sz="3200" dirty="0">
                <a:solidFill>
                  <a:srgbClr val="FFFFFF"/>
                </a:solidFill>
              </a:rPr>
              <a:t> Social </a:t>
            </a:r>
            <a:r>
              <a:rPr lang="it-IT" sz="3200" dirty="0" err="1">
                <a:solidFill>
                  <a:srgbClr val="FFFFFF"/>
                </a:solidFill>
              </a:rPr>
              <a:t>Dialogue</a:t>
            </a:r>
            <a:r>
              <a:rPr lang="it-IT" sz="3200" dirty="0">
                <a:solidFill>
                  <a:srgbClr val="FFFFFF"/>
                </a:solidFill>
              </a:rPr>
              <a:t>: </a:t>
            </a:r>
            <a:r>
              <a:rPr lang="it-IT" sz="3200" dirty="0" err="1" smtClean="0">
                <a:solidFill>
                  <a:srgbClr val="FFFFFF"/>
                </a:solidFill>
              </a:rPr>
              <a:t>Outcomes</a:t>
            </a:r>
            <a:endParaRPr lang="it-IT" dirty="0"/>
          </a:p>
        </p:txBody>
      </p:sp>
      <p:sp>
        <p:nvSpPr>
          <p:cNvPr id="3" name="Segnaposto contenuto 2"/>
          <p:cNvSpPr>
            <a:spLocks noGrp="1"/>
          </p:cNvSpPr>
          <p:nvPr>
            <p:ph idx="1"/>
          </p:nvPr>
        </p:nvSpPr>
        <p:spPr>
          <a:xfrm>
            <a:off x="201705" y="1600201"/>
            <a:ext cx="12102353" cy="4924425"/>
          </a:xfrm>
        </p:spPr>
        <p:txBody>
          <a:bodyPr/>
          <a:lstStyle/>
          <a:p>
            <a:pPr marL="0" indent="0">
              <a:buNone/>
            </a:pPr>
            <a:r>
              <a:rPr lang="en-US" sz="2000" b="0" dirty="0" smtClean="0"/>
              <a:t>Categories </a:t>
            </a:r>
            <a:r>
              <a:rPr lang="en-US" sz="2000" b="0" dirty="0"/>
              <a:t>of texts and outcomes of European </a:t>
            </a:r>
            <a:r>
              <a:rPr lang="en-US" sz="2000" b="0" dirty="0" err="1"/>
              <a:t>sectoral</a:t>
            </a:r>
            <a:r>
              <a:rPr lang="en-US" sz="2000" b="0" dirty="0"/>
              <a:t> social </a:t>
            </a:r>
            <a:r>
              <a:rPr lang="en-US" sz="2000" b="0" dirty="0" smtClean="0"/>
              <a:t>dialogue:</a:t>
            </a:r>
          </a:p>
          <a:p>
            <a:pPr marL="0" indent="0">
              <a:buNone/>
            </a:pPr>
            <a:r>
              <a:rPr lang="en-US" sz="2000" b="0" dirty="0" smtClean="0"/>
              <a:t>1) Agreements: Sub-categories: </a:t>
            </a:r>
            <a:r>
              <a:rPr lang="en-US" sz="2000" b="0" dirty="0"/>
              <a:t>Implementation by </a:t>
            </a:r>
            <a:r>
              <a:rPr lang="en-US" sz="2000" b="0" dirty="0" smtClean="0"/>
              <a:t>directives; Implementation </a:t>
            </a:r>
            <a:r>
              <a:rPr lang="en-US" sz="2000" b="0" dirty="0"/>
              <a:t>by social partners (Article 155) </a:t>
            </a:r>
          </a:p>
          <a:p>
            <a:pPr marL="0" indent="0">
              <a:buNone/>
            </a:pPr>
            <a:r>
              <a:rPr lang="en-US" sz="2000" b="0" dirty="0"/>
              <a:t>	</a:t>
            </a:r>
            <a:r>
              <a:rPr lang="en-US" sz="2000" b="0" dirty="0" smtClean="0"/>
              <a:t>Follow-up measures: Implementation </a:t>
            </a:r>
            <a:r>
              <a:rPr lang="en-US" sz="2000" b="0" dirty="0"/>
              <a:t>reports </a:t>
            </a:r>
          </a:p>
          <a:p>
            <a:pPr marL="0" indent="0">
              <a:buNone/>
            </a:pPr>
            <a:r>
              <a:rPr lang="en-US" sz="2000" b="0" dirty="0" smtClean="0"/>
              <a:t>2) Process-oriented </a:t>
            </a:r>
            <a:r>
              <a:rPr lang="en-US" sz="2000" b="0" dirty="0"/>
              <a:t>texts </a:t>
            </a:r>
            <a:r>
              <a:rPr lang="en-US" sz="2000" b="0" dirty="0" smtClean="0"/>
              <a:t>: sub-categories: Framework </a:t>
            </a:r>
            <a:r>
              <a:rPr lang="en-US" sz="2000" b="0" dirty="0"/>
              <a:t>of actions; guidelines, codes of conduct, policy </a:t>
            </a:r>
            <a:r>
              <a:rPr lang="en-US" sz="2000" b="0" dirty="0" smtClean="0"/>
              <a:t>orientations. </a:t>
            </a:r>
            <a:endParaRPr lang="en-US" sz="2000" b="0" dirty="0"/>
          </a:p>
          <a:p>
            <a:pPr marL="0" indent="0">
              <a:buNone/>
            </a:pPr>
            <a:r>
              <a:rPr lang="en-US" sz="2000" b="0" dirty="0"/>
              <a:t>	 Follow-up measures: </a:t>
            </a:r>
            <a:r>
              <a:rPr lang="en-US" sz="2000" b="0" dirty="0" smtClean="0"/>
              <a:t>Follow-up </a:t>
            </a:r>
            <a:r>
              <a:rPr lang="en-US" sz="2000" b="0" dirty="0"/>
              <a:t>reports </a:t>
            </a:r>
          </a:p>
          <a:p>
            <a:pPr marL="0" indent="0">
              <a:buNone/>
            </a:pPr>
            <a:r>
              <a:rPr lang="en-US" sz="2000" b="0" dirty="0" smtClean="0"/>
              <a:t>3) Joint </a:t>
            </a:r>
            <a:r>
              <a:rPr lang="en-US" sz="2000" b="0" dirty="0"/>
              <a:t>opinions and </a:t>
            </a:r>
            <a:r>
              <a:rPr lang="en-US" sz="2000" b="0" dirty="0" smtClean="0"/>
              <a:t>tools: sub-categories: declarations</a:t>
            </a:r>
            <a:r>
              <a:rPr lang="en-US" sz="2000" b="0" dirty="0"/>
              <a:t>, guides, handbooks websites, </a:t>
            </a:r>
            <a:r>
              <a:rPr lang="en-US" sz="2000" b="0" dirty="0" smtClean="0"/>
              <a:t>tools.</a:t>
            </a:r>
            <a:endParaRPr lang="en-US" sz="2000" b="0" dirty="0"/>
          </a:p>
          <a:p>
            <a:pPr marL="0" indent="0">
              <a:buNone/>
            </a:pPr>
            <a:r>
              <a:rPr lang="en-US" sz="2000" b="0" dirty="0" smtClean="0"/>
              <a:t>	No </a:t>
            </a:r>
            <a:r>
              <a:rPr lang="en-US" sz="2000" b="0" dirty="0"/>
              <a:t>follow-up </a:t>
            </a:r>
            <a:r>
              <a:rPr lang="en-US" sz="2000" b="0" dirty="0" smtClean="0"/>
              <a:t>clauses; Promotional activities.</a:t>
            </a:r>
          </a:p>
          <a:p>
            <a:pPr marL="0" indent="0">
              <a:buNone/>
            </a:pPr>
            <a:endParaRPr lang="en-US" sz="2000" b="0" dirty="0"/>
          </a:p>
          <a:p>
            <a:pPr marL="0" indent="0">
              <a:buNone/>
            </a:pPr>
            <a:r>
              <a:rPr lang="en-US" sz="2000" b="0" dirty="0" smtClean="0"/>
              <a:t>Social Dialogue Text Database:</a:t>
            </a:r>
          </a:p>
          <a:p>
            <a:pPr marL="0" indent="0">
              <a:buNone/>
            </a:pPr>
            <a:r>
              <a:rPr lang="it-IT" sz="2000" b="0" dirty="0">
                <a:hlinkClick r:id="rId2"/>
              </a:rPr>
              <a:t>http://</a:t>
            </a:r>
            <a:r>
              <a:rPr lang="it-IT" sz="2000" b="0" dirty="0" smtClean="0">
                <a:hlinkClick r:id="rId2"/>
              </a:rPr>
              <a:t>ec.europa.eu/social/main.jsp?catId=521&amp;langId=en</a:t>
            </a:r>
            <a:endParaRPr lang="it-IT" sz="2000" b="0" dirty="0" smtClean="0"/>
          </a:p>
          <a:p>
            <a:pPr marL="0" indent="0">
              <a:buNone/>
            </a:pPr>
            <a:endParaRPr lang="it-IT" sz="2000" b="0" dirty="0" smtClean="0"/>
          </a:p>
          <a:p>
            <a:pPr marL="0" indent="0">
              <a:buNone/>
            </a:pPr>
            <a:endParaRPr lang="it-IT" sz="2400" b="0" dirty="0"/>
          </a:p>
          <a:p>
            <a:pPr marL="0" indent="0">
              <a:buNone/>
            </a:pPr>
            <a:endParaRPr lang="it-IT" sz="2400" b="0" dirty="0" smtClean="0"/>
          </a:p>
          <a:p>
            <a:pPr marL="0" indent="0">
              <a:buNone/>
            </a:pPr>
            <a:endParaRPr lang="it-IT" sz="2400" b="0" dirty="0"/>
          </a:p>
          <a:p>
            <a:pPr marL="0" indent="0">
              <a:buNone/>
            </a:pPr>
            <a:endParaRPr lang="it-IT" sz="2400" b="0" dirty="0"/>
          </a:p>
        </p:txBody>
      </p:sp>
    </p:spTree>
    <p:extLst>
      <p:ext uri="{BB962C8B-B14F-4D97-AF65-F5344CB8AC3E}">
        <p14:creationId xmlns:p14="http://schemas.microsoft.com/office/powerpoint/2010/main" val="6494149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smtClean="0"/>
              <a:t>European</a:t>
            </a:r>
            <a:r>
              <a:rPr lang="it-IT" sz="3200" dirty="0" smtClean="0"/>
              <a:t> Social </a:t>
            </a:r>
            <a:r>
              <a:rPr lang="it-IT" sz="3200" dirty="0" err="1" smtClean="0"/>
              <a:t>Dialogue</a:t>
            </a:r>
            <a:r>
              <a:rPr lang="it-IT" sz="3200" dirty="0" smtClean="0"/>
              <a:t>: Definition</a:t>
            </a:r>
            <a:endParaRPr lang="it-IT" sz="3200" dirty="0"/>
          </a:p>
        </p:txBody>
      </p:sp>
      <p:sp>
        <p:nvSpPr>
          <p:cNvPr id="3" name="Segnaposto contenuto 2"/>
          <p:cNvSpPr>
            <a:spLocks noGrp="1"/>
          </p:cNvSpPr>
          <p:nvPr>
            <p:ph idx="1"/>
          </p:nvPr>
        </p:nvSpPr>
        <p:spPr/>
        <p:txBody>
          <a:bodyPr/>
          <a:lstStyle/>
          <a:p>
            <a:pPr marL="0" indent="0">
              <a:buNone/>
            </a:pPr>
            <a:r>
              <a:rPr lang="en-US" sz="2800" b="0" dirty="0"/>
              <a:t>There is no uniform definition of social dialogue at national level – each Member State has its own rules, customs and practices which define social dialogue.  </a:t>
            </a:r>
            <a:endParaRPr lang="en-US" sz="2800" b="0" dirty="0" smtClean="0"/>
          </a:p>
          <a:p>
            <a:pPr marL="0" indent="0">
              <a:buNone/>
            </a:pPr>
            <a:endParaRPr lang="en-US" sz="2800" b="0" dirty="0"/>
          </a:p>
          <a:p>
            <a:pPr marL="0" indent="0">
              <a:buNone/>
            </a:pPr>
            <a:r>
              <a:rPr lang="en-US" sz="2800" b="0" dirty="0"/>
              <a:t>At the international level, social dialogue is defined by the ILO as </a:t>
            </a:r>
            <a:r>
              <a:rPr lang="en-US" sz="2800" b="0" dirty="0" smtClean="0"/>
              <a:t>“including </a:t>
            </a:r>
            <a:r>
              <a:rPr lang="en-US" sz="2800" b="0" dirty="0"/>
              <a:t>all types of negotiation, consultation or simply exchange of information between, or among, representatives of governments, employers and workers on issues of common interest relating to economic and social </a:t>
            </a:r>
            <a:r>
              <a:rPr lang="en-US" sz="2800" b="0" dirty="0" smtClean="0"/>
              <a:t>policy</a:t>
            </a:r>
            <a:r>
              <a:rPr lang="en-US" sz="2800" b="0" dirty="0"/>
              <a:t>” (</a:t>
            </a:r>
            <a:r>
              <a:rPr lang="en-US" sz="2800" b="0" dirty="0">
                <a:hlinkClick r:id="rId2"/>
              </a:rPr>
              <a:t>http://www.ilo.org/public/english/dialogue</a:t>
            </a:r>
            <a:r>
              <a:rPr lang="en-US" sz="2800" b="0" dirty="0" smtClean="0">
                <a:hlinkClick r:id="rId2"/>
              </a:rPr>
              <a:t>/</a:t>
            </a:r>
            <a:r>
              <a:rPr lang="en-US" sz="2800" b="0" dirty="0" smtClean="0"/>
              <a:t>)</a:t>
            </a:r>
          </a:p>
          <a:p>
            <a:pPr marL="0" indent="0">
              <a:buNone/>
            </a:pPr>
            <a:endParaRPr lang="it-IT" dirty="0"/>
          </a:p>
        </p:txBody>
      </p:sp>
    </p:spTree>
    <p:extLst>
      <p:ext uri="{BB962C8B-B14F-4D97-AF65-F5344CB8AC3E}">
        <p14:creationId xmlns:p14="http://schemas.microsoft.com/office/powerpoint/2010/main" val="1806565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smtClean="0"/>
              <a:t>European</a:t>
            </a:r>
            <a:r>
              <a:rPr lang="it-IT" sz="3200" dirty="0" smtClean="0"/>
              <a:t> Social </a:t>
            </a:r>
            <a:r>
              <a:rPr lang="it-IT" sz="3200" dirty="0" err="1" smtClean="0"/>
              <a:t>Dialogue</a:t>
            </a:r>
            <a:r>
              <a:rPr lang="it-IT" sz="3200" dirty="0" smtClean="0"/>
              <a:t>: </a:t>
            </a:r>
            <a:r>
              <a:rPr lang="it-IT" sz="3200" dirty="0" err="1" smtClean="0"/>
              <a:t>Evolution</a:t>
            </a:r>
            <a:endParaRPr lang="it-IT" sz="3200" dirty="0"/>
          </a:p>
        </p:txBody>
      </p:sp>
      <p:sp>
        <p:nvSpPr>
          <p:cNvPr id="3" name="Segnaposto contenuto 2"/>
          <p:cNvSpPr>
            <a:spLocks noGrp="1"/>
          </p:cNvSpPr>
          <p:nvPr>
            <p:ph idx="1"/>
          </p:nvPr>
        </p:nvSpPr>
        <p:spPr>
          <a:xfrm>
            <a:off x="215153" y="2299447"/>
            <a:ext cx="11779623" cy="4225180"/>
          </a:xfrm>
        </p:spPr>
        <p:txBody>
          <a:bodyPr/>
          <a:lstStyle/>
          <a:p>
            <a:pPr marL="0" indent="0">
              <a:buNone/>
            </a:pPr>
            <a:r>
              <a:rPr lang="en-US" sz="2000" dirty="0"/>
              <a:t>1952</a:t>
            </a:r>
            <a:r>
              <a:rPr lang="en-US" sz="2000" b="0" dirty="0"/>
              <a:t> Social dialogue was enshrined in the European Coal and Steel Community through a </a:t>
            </a:r>
            <a:r>
              <a:rPr lang="en-US" sz="2000" b="0" u="sng" dirty="0"/>
              <a:t>Consultative Committee </a:t>
            </a:r>
            <a:r>
              <a:rPr lang="en-US" sz="2000" b="0" dirty="0"/>
              <a:t>which brought together representatives of employers', workers' and consumers' </a:t>
            </a:r>
            <a:r>
              <a:rPr lang="en-US" sz="2000" b="0" dirty="0" err="1"/>
              <a:t>organisations</a:t>
            </a:r>
            <a:r>
              <a:rPr lang="en-US" sz="2000" b="0" dirty="0"/>
              <a:t>. </a:t>
            </a:r>
            <a:endParaRPr lang="en-US" sz="2000" b="0" dirty="0" smtClean="0"/>
          </a:p>
          <a:p>
            <a:pPr marL="0" indent="0">
              <a:buNone/>
            </a:pPr>
            <a:endParaRPr lang="en-US" sz="2000" b="0" dirty="0" smtClean="0"/>
          </a:p>
          <a:p>
            <a:pPr marL="0" indent="0">
              <a:buNone/>
            </a:pPr>
            <a:r>
              <a:rPr lang="en-US" sz="2000" dirty="0" smtClean="0"/>
              <a:t>1958</a:t>
            </a:r>
            <a:r>
              <a:rPr lang="en-US" sz="2000" b="0" dirty="0" smtClean="0"/>
              <a:t> </a:t>
            </a:r>
            <a:r>
              <a:rPr lang="en-US" sz="2000" b="0" dirty="0"/>
              <a:t>The Rome Treaties </a:t>
            </a:r>
            <a:r>
              <a:rPr lang="en-US" sz="2000" b="0" dirty="0" err="1"/>
              <a:t>recognised</a:t>
            </a:r>
            <a:r>
              <a:rPr lang="en-US" sz="2000" b="0" dirty="0"/>
              <a:t> the consultation of social partners through an </a:t>
            </a:r>
            <a:r>
              <a:rPr lang="en-US" sz="2000" b="0" u="sng" dirty="0"/>
              <a:t>advisory Economic and Social Committee </a:t>
            </a:r>
            <a:r>
              <a:rPr lang="en-US" sz="2000" b="0" dirty="0"/>
              <a:t>which gathers representatives of various categories of economic and social activities</a:t>
            </a:r>
            <a:r>
              <a:rPr lang="en-US" sz="2000" b="0" dirty="0" smtClean="0"/>
              <a:t>.</a:t>
            </a:r>
          </a:p>
          <a:p>
            <a:pPr marL="0" indent="0">
              <a:buNone/>
            </a:pPr>
            <a:endParaRPr lang="en-US" sz="2000" b="0" dirty="0" smtClean="0"/>
          </a:p>
          <a:p>
            <a:pPr marL="0" indent="0">
              <a:buNone/>
            </a:pPr>
            <a:r>
              <a:rPr lang="en-US" sz="2000" dirty="0"/>
              <a:t>1985</a:t>
            </a:r>
            <a:r>
              <a:rPr lang="en-US" sz="2000" b="0" dirty="0"/>
              <a:t> The </a:t>
            </a:r>
            <a:r>
              <a:rPr lang="en-US" sz="2000" b="0" u="sng" dirty="0"/>
              <a:t>'Val Duchesse process</a:t>
            </a:r>
            <a:r>
              <a:rPr lang="en-US" sz="2000" b="0" dirty="0"/>
              <a:t>' initiated by Commission President Jacques </a:t>
            </a:r>
            <a:r>
              <a:rPr lang="en-US" sz="2000" b="0" dirty="0" err="1"/>
              <a:t>Delors</a:t>
            </a:r>
            <a:r>
              <a:rPr lang="en-US" sz="2000" b="0" dirty="0"/>
              <a:t> is described as the emergence of EU cross-industry social </a:t>
            </a:r>
            <a:r>
              <a:rPr lang="en-US" sz="2000" b="0" dirty="0" smtClean="0"/>
              <a:t>dialogue.</a:t>
            </a:r>
          </a:p>
          <a:p>
            <a:pPr marL="0" indent="0">
              <a:buNone/>
            </a:pPr>
            <a:endParaRPr lang="en-US" sz="2000" b="0" dirty="0" smtClean="0"/>
          </a:p>
        </p:txBody>
      </p:sp>
    </p:spTree>
    <p:extLst>
      <p:ext uri="{BB962C8B-B14F-4D97-AF65-F5344CB8AC3E}">
        <p14:creationId xmlns:p14="http://schemas.microsoft.com/office/powerpoint/2010/main" val="640553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a:solidFill>
                  <a:srgbClr val="FFFFFF"/>
                </a:solidFill>
              </a:rPr>
              <a:t>European</a:t>
            </a:r>
            <a:r>
              <a:rPr lang="it-IT" sz="3200" dirty="0">
                <a:solidFill>
                  <a:srgbClr val="FFFFFF"/>
                </a:solidFill>
              </a:rPr>
              <a:t> Social </a:t>
            </a:r>
            <a:r>
              <a:rPr lang="it-IT" sz="3200" dirty="0" err="1">
                <a:solidFill>
                  <a:srgbClr val="FFFFFF"/>
                </a:solidFill>
              </a:rPr>
              <a:t>Dialogue</a:t>
            </a:r>
            <a:r>
              <a:rPr lang="it-IT" sz="3200" dirty="0">
                <a:solidFill>
                  <a:srgbClr val="FFFFFF"/>
                </a:solidFill>
              </a:rPr>
              <a:t>: </a:t>
            </a:r>
            <a:r>
              <a:rPr lang="it-IT" sz="3200" dirty="0" err="1">
                <a:solidFill>
                  <a:srgbClr val="FFFFFF"/>
                </a:solidFill>
              </a:rPr>
              <a:t>Evolution</a:t>
            </a:r>
            <a:endParaRPr lang="it-IT" dirty="0"/>
          </a:p>
        </p:txBody>
      </p:sp>
      <p:sp>
        <p:nvSpPr>
          <p:cNvPr id="3" name="Segnaposto contenuto 2"/>
          <p:cNvSpPr>
            <a:spLocks noGrp="1"/>
          </p:cNvSpPr>
          <p:nvPr>
            <p:ph idx="1"/>
          </p:nvPr>
        </p:nvSpPr>
        <p:spPr/>
        <p:txBody>
          <a:bodyPr/>
          <a:lstStyle/>
          <a:p>
            <a:pPr marL="0" indent="0">
              <a:buNone/>
            </a:pPr>
            <a:endParaRPr lang="en-US" dirty="0" smtClean="0"/>
          </a:p>
          <a:p>
            <a:pPr marL="0" lvl="0" indent="0">
              <a:buNone/>
            </a:pPr>
            <a:r>
              <a:rPr lang="en-US" sz="2000" dirty="0">
                <a:solidFill>
                  <a:srgbClr val="000000"/>
                </a:solidFill>
              </a:rPr>
              <a:t>1987</a:t>
            </a:r>
            <a:r>
              <a:rPr lang="en-US" sz="2000" b="0" dirty="0">
                <a:solidFill>
                  <a:srgbClr val="000000"/>
                </a:solidFill>
              </a:rPr>
              <a:t> The Single European Act came into force, amending the EEC Treaty and giving EU level social dialogue its first Treaty recognition (Article 118b). </a:t>
            </a:r>
          </a:p>
          <a:p>
            <a:pPr marL="0" indent="0">
              <a:buNone/>
            </a:pPr>
            <a:endParaRPr lang="en-US" sz="2000" dirty="0" smtClean="0"/>
          </a:p>
          <a:p>
            <a:pPr marL="0" indent="0">
              <a:buNone/>
            </a:pPr>
            <a:r>
              <a:rPr lang="en-US" sz="2000" b="0" dirty="0" smtClean="0"/>
              <a:t>ARTICLE 118b: The </a:t>
            </a:r>
            <a:r>
              <a:rPr lang="en-US" sz="2000" b="0" dirty="0"/>
              <a:t>Commission shall </a:t>
            </a:r>
            <a:r>
              <a:rPr lang="en-US" sz="2000" b="0" dirty="0" err="1"/>
              <a:t>endeavour</a:t>
            </a:r>
            <a:r>
              <a:rPr lang="en-US" sz="2000" b="0" dirty="0"/>
              <a:t> to develop the dialogue between management and </a:t>
            </a:r>
            <a:r>
              <a:rPr lang="en-US" sz="2000" b="0" dirty="0" err="1" smtClean="0"/>
              <a:t>labour</a:t>
            </a:r>
            <a:r>
              <a:rPr lang="en-US" sz="2000" b="0" dirty="0" smtClean="0"/>
              <a:t> </a:t>
            </a:r>
            <a:r>
              <a:rPr lang="en-US" sz="2000" b="0" dirty="0"/>
              <a:t>at European level which could, if the two sides consider it desirable, lead to </a:t>
            </a:r>
            <a:r>
              <a:rPr lang="en-US" sz="2000" b="0" dirty="0" smtClean="0"/>
              <a:t>relations </a:t>
            </a:r>
            <a:r>
              <a:rPr lang="en-US" sz="2000" b="0" dirty="0"/>
              <a:t>based on </a:t>
            </a:r>
            <a:r>
              <a:rPr lang="en-US" sz="2000" b="0" dirty="0" smtClean="0"/>
              <a:t>agreement.</a:t>
            </a:r>
            <a:endParaRPr lang="it-IT" sz="2000" b="0" dirty="0"/>
          </a:p>
          <a:p>
            <a:pPr marL="0" lvl="0" indent="0">
              <a:buNone/>
            </a:pPr>
            <a:endParaRPr lang="en-US" sz="2000" b="0" dirty="0">
              <a:solidFill>
                <a:srgbClr val="000000"/>
              </a:solidFill>
            </a:endParaRPr>
          </a:p>
          <a:p>
            <a:pPr marL="0" lvl="0" indent="0">
              <a:buNone/>
            </a:pPr>
            <a:r>
              <a:rPr lang="en-US" sz="2000" dirty="0">
                <a:solidFill>
                  <a:srgbClr val="000000"/>
                </a:solidFill>
              </a:rPr>
              <a:t>1989</a:t>
            </a:r>
            <a:r>
              <a:rPr lang="en-US" sz="2000" b="0" dirty="0">
                <a:solidFill>
                  <a:srgbClr val="000000"/>
                </a:solidFill>
              </a:rPr>
              <a:t> Adoption of the Community Charter of the Fundamental Social Rights of Workers</a:t>
            </a:r>
            <a:r>
              <a:rPr lang="en-US" sz="2000" b="0" dirty="0" smtClean="0">
                <a:solidFill>
                  <a:srgbClr val="000000"/>
                </a:solidFill>
              </a:rPr>
              <a:t>.</a:t>
            </a:r>
          </a:p>
          <a:p>
            <a:pPr marL="0" lvl="0" indent="0">
              <a:buNone/>
            </a:pPr>
            <a:endParaRPr lang="en-US" sz="2000" b="0" dirty="0">
              <a:solidFill>
                <a:srgbClr val="000000"/>
              </a:solidFill>
            </a:endParaRPr>
          </a:p>
          <a:p>
            <a:pPr marL="0" lvl="0" indent="0">
              <a:buNone/>
            </a:pPr>
            <a:r>
              <a:rPr lang="en-US" sz="2000" b="0" dirty="0" smtClean="0">
                <a:solidFill>
                  <a:srgbClr val="000000"/>
                </a:solidFill>
              </a:rPr>
              <a:t>Art. </a:t>
            </a:r>
            <a:r>
              <a:rPr lang="en-US" sz="2000" b="0" dirty="0">
                <a:solidFill>
                  <a:srgbClr val="000000"/>
                </a:solidFill>
              </a:rPr>
              <a:t>12: </a:t>
            </a:r>
            <a:r>
              <a:rPr lang="en-US" sz="2000" b="0" dirty="0" smtClean="0">
                <a:solidFill>
                  <a:srgbClr val="000000"/>
                </a:solidFill>
              </a:rPr>
              <a:t>The </a:t>
            </a:r>
            <a:r>
              <a:rPr lang="en-US" sz="2000" b="0" dirty="0">
                <a:solidFill>
                  <a:srgbClr val="000000"/>
                </a:solidFill>
              </a:rPr>
              <a:t>dialogue between the two sides of industry at European level which must be developed, may, if the parties deem it desirable, result in contractual relations, in particular at inter- occupational and </a:t>
            </a:r>
            <a:r>
              <a:rPr lang="en-US" sz="2000" b="0" dirty="0" err="1">
                <a:solidFill>
                  <a:srgbClr val="000000"/>
                </a:solidFill>
              </a:rPr>
              <a:t>sectoral</a:t>
            </a:r>
            <a:r>
              <a:rPr lang="en-US" sz="2000" b="0" dirty="0">
                <a:solidFill>
                  <a:srgbClr val="000000"/>
                </a:solidFill>
              </a:rPr>
              <a:t> level. </a:t>
            </a:r>
          </a:p>
          <a:p>
            <a:pPr marL="0" indent="0">
              <a:buNone/>
            </a:pPr>
            <a:endParaRPr lang="en-US" dirty="0"/>
          </a:p>
        </p:txBody>
      </p:sp>
    </p:spTree>
    <p:extLst>
      <p:ext uri="{BB962C8B-B14F-4D97-AF65-F5344CB8AC3E}">
        <p14:creationId xmlns:p14="http://schemas.microsoft.com/office/powerpoint/2010/main" val="2875716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a:solidFill>
                  <a:srgbClr val="FFFFFF"/>
                </a:solidFill>
              </a:rPr>
              <a:t>European</a:t>
            </a:r>
            <a:r>
              <a:rPr lang="it-IT" sz="3200" dirty="0">
                <a:solidFill>
                  <a:srgbClr val="FFFFFF"/>
                </a:solidFill>
              </a:rPr>
              <a:t> Social </a:t>
            </a:r>
            <a:r>
              <a:rPr lang="it-IT" sz="3200" dirty="0" err="1">
                <a:solidFill>
                  <a:srgbClr val="FFFFFF"/>
                </a:solidFill>
              </a:rPr>
              <a:t>Dialogue</a:t>
            </a:r>
            <a:r>
              <a:rPr lang="it-IT" sz="3200" dirty="0">
                <a:solidFill>
                  <a:srgbClr val="FFFFFF"/>
                </a:solidFill>
              </a:rPr>
              <a:t>: </a:t>
            </a:r>
            <a:r>
              <a:rPr lang="it-IT" sz="3200" dirty="0" err="1">
                <a:solidFill>
                  <a:srgbClr val="FFFFFF"/>
                </a:solidFill>
              </a:rPr>
              <a:t>Evolution</a:t>
            </a:r>
            <a:endParaRPr lang="it-IT" dirty="0"/>
          </a:p>
        </p:txBody>
      </p:sp>
      <p:sp>
        <p:nvSpPr>
          <p:cNvPr id="3" name="Segnaposto contenuto 2"/>
          <p:cNvSpPr>
            <a:spLocks noGrp="1"/>
          </p:cNvSpPr>
          <p:nvPr>
            <p:ph idx="1"/>
          </p:nvPr>
        </p:nvSpPr>
        <p:spPr/>
        <p:txBody>
          <a:bodyPr/>
          <a:lstStyle/>
          <a:p>
            <a:pPr marL="0" lvl="0" indent="0">
              <a:buNone/>
            </a:pPr>
            <a:r>
              <a:rPr lang="en-US" sz="2000" dirty="0">
                <a:solidFill>
                  <a:srgbClr val="000000"/>
                </a:solidFill>
              </a:rPr>
              <a:t>1991</a:t>
            </a:r>
            <a:r>
              <a:rPr lang="en-US" sz="2000" b="0" dirty="0">
                <a:solidFill>
                  <a:srgbClr val="000000"/>
                </a:solidFill>
              </a:rPr>
              <a:t> The cross-industry social partners (UNICE, now known as </a:t>
            </a:r>
            <a:r>
              <a:rPr lang="en-US" sz="2000" b="0" dirty="0" err="1">
                <a:solidFill>
                  <a:srgbClr val="000000"/>
                </a:solidFill>
              </a:rPr>
              <a:t>BusinessEurope</a:t>
            </a:r>
            <a:r>
              <a:rPr lang="en-US" sz="2000" b="0" dirty="0">
                <a:solidFill>
                  <a:srgbClr val="000000"/>
                </a:solidFill>
              </a:rPr>
              <a:t>, CEEP and the European Trade Union Confederation (ETUC), reached their first agreement on 31 </a:t>
            </a:r>
            <a:r>
              <a:rPr lang="en-US" sz="2000" b="0" dirty="0" smtClean="0">
                <a:solidFill>
                  <a:srgbClr val="000000"/>
                </a:solidFill>
              </a:rPr>
              <a:t>October.</a:t>
            </a:r>
          </a:p>
          <a:p>
            <a:pPr marL="0" lvl="0" indent="0">
              <a:buNone/>
            </a:pPr>
            <a:endParaRPr lang="en-US" sz="2000" b="0" dirty="0">
              <a:solidFill>
                <a:srgbClr val="000000"/>
              </a:solidFill>
            </a:endParaRPr>
          </a:p>
          <a:p>
            <a:pPr marL="0" lvl="0" indent="0">
              <a:buNone/>
            </a:pPr>
            <a:r>
              <a:rPr lang="en-US" sz="2000" dirty="0">
                <a:solidFill>
                  <a:srgbClr val="000000"/>
                </a:solidFill>
              </a:rPr>
              <a:t>1992</a:t>
            </a:r>
            <a:r>
              <a:rPr lang="en-US" sz="2000" b="0" dirty="0">
                <a:solidFill>
                  <a:srgbClr val="000000"/>
                </a:solidFill>
              </a:rPr>
              <a:t> The social partners' agreement was incorporated almost unchanged into the </a:t>
            </a:r>
            <a:r>
              <a:rPr lang="en-US" sz="2000" b="0" u="sng" dirty="0">
                <a:solidFill>
                  <a:srgbClr val="000000"/>
                </a:solidFill>
              </a:rPr>
              <a:t>Protocol and "Agreement on Social Policy" annexed to the Maastricht Treaty and signed by 11 EU Member States, excluding the United Kingdom</a:t>
            </a:r>
            <a:r>
              <a:rPr lang="en-US" sz="2000" b="0" dirty="0">
                <a:solidFill>
                  <a:srgbClr val="000000"/>
                </a:solidFill>
              </a:rPr>
              <a:t>. In October 1992, following the signing of the Treaty on European Union, UNICE, CEEP and ETUC created the </a:t>
            </a:r>
            <a:r>
              <a:rPr lang="en-US" sz="2000" b="0" u="sng" dirty="0">
                <a:solidFill>
                  <a:srgbClr val="000000"/>
                </a:solidFill>
              </a:rPr>
              <a:t>Social Dialogue Committee </a:t>
            </a:r>
            <a:r>
              <a:rPr lang="en-US" sz="2000" b="0" dirty="0">
                <a:solidFill>
                  <a:srgbClr val="000000"/>
                </a:solidFill>
              </a:rPr>
              <a:t>for the cross-industry social partners. </a:t>
            </a:r>
            <a:endParaRPr lang="en-US" sz="2000" b="0" dirty="0" smtClean="0">
              <a:solidFill>
                <a:srgbClr val="000000"/>
              </a:solidFill>
            </a:endParaRPr>
          </a:p>
          <a:p>
            <a:pPr marL="0" lvl="0" indent="0">
              <a:buNone/>
            </a:pPr>
            <a:endParaRPr lang="en-US" sz="2000" b="0" dirty="0">
              <a:solidFill>
                <a:srgbClr val="000000"/>
              </a:solidFill>
            </a:endParaRPr>
          </a:p>
          <a:p>
            <a:pPr marL="0" lvl="0" indent="0">
              <a:buNone/>
            </a:pPr>
            <a:r>
              <a:rPr lang="en-US" sz="2000" dirty="0">
                <a:solidFill>
                  <a:srgbClr val="000000"/>
                </a:solidFill>
              </a:rPr>
              <a:t>1997</a:t>
            </a:r>
            <a:r>
              <a:rPr lang="en-US" sz="2000" b="0" dirty="0">
                <a:solidFill>
                  <a:srgbClr val="000000"/>
                </a:solidFill>
              </a:rPr>
              <a:t> Provisions on social partner consultations and negotiations were enshrined in the Amsterdam Treaty (Art. 138 TEC, now Art. 154 TFEU, and Art. 139 TEC, now Art. 155 TFEU</a:t>
            </a:r>
            <a:r>
              <a:rPr lang="en-US" sz="2000" b="0" dirty="0" smtClean="0">
                <a:solidFill>
                  <a:srgbClr val="000000"/>
                </a:solidFill>
              </a:rPr>
              <a:t>). </a:t>
            </a:r>
            <a:endParaRPr lang="it-IT" sz="2000" b="0" dirty="0">
              <a:solidFill>
                <a:srgbClr val="000000"/>
              </a:solidFill>
            </a:endParaRPr>
          </a:p>
          <a:p>
            <a:pPr marL="0" indent="0">
              <a:buNone/>
            </a:pPr>
            <a:endParaRPr lang="it-IT" dirty="0"/>
          </a:p>
        </p:txBody>
      </p:sp>
    </p:spTree>
    <p:extLst>
      <p:ext uri="{BB962C8B-B14F-4D97-AF65-F5344CB8AC3E}">
        <p14:creationId xmlns:p14="http://schemas.microsoft.com/office/powerpoint/2010/main" val="442603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a:solidFill>
                  <a:srgbClr val="FFFFFF"/>
                </a:solidFill>
              </a:rPr>
              <a:t>European</a:t>
            </a:r>
            <a:r>
              <a:rPr lang="it-IT" sz="3200" dirty="0">
                <a:solidFill>
                  <a:srgbClr val="FFFFFF"/>
                </a:solidFill>
              </a:rPr>
              <a:t> Social </a:t>
            </a:r>
            <a:r>
              <a:rPr lang="it-IT" sz="3200" dirty="0" err="1">
                <a:solidFill>
                  <a:srgbClr val="FFFFFF"/>
                </a:solidFill>
              </a:rPr>
              <a:t>Dialogue</a:t>
            </a:r>
            <a:r>
              <a:rPr lang="it-IT" sz="3200" dirty="0">
                <a:solidFill>
                  <a:srgbClr val="FFFFFF"/>
                </a:solidFill>
              </a:rPr>
              <a:t>: </a:t>
            </a:r>
            <a:r>
              <a:rPr lang="it-IT" sz="3200" dirty="0" err="1">
                <a:solidFill>
                  <a:srgbClr val="FFFFFF"/>
                </a:solidFill>
              </a:rPr>
              <a:t>Evolution</a:t>
            </a:r>
            <a:endParaRPr lang="it-IT" dirty="0"/>
          </a:p>
        </p:txBody>
      </p:sp>
      <p:sp>
        <p:nvSpPr>
          <p:cNvPr id="3" name="Segnaposto contenuto 2"/>
          <p:cNvSpPr>
            <a:spLocks noGrp="1"/>
          </p:cNvSpPr>
          <p:nvPr>
            <p:ph idx="1"/>
          </p:nvPr>
        </p:nvSpPr>
        <p:spPr/>
        <p:txBody>
          <a:bodyPr/>
          <a:lstStyle/>
          <a:p>
            <a:pPr marL="0" indent="0">
              <a:buNone/>
            </a:pPr>
            <a:r>
              <a:rPr lang="en-US" sz="2000" dirty="0"/>
              <a:t>2009</a:t>
            </a:r>
            <a:r>
              <a:rPr lang="en-US" sz="2000" b="0" dirty="0"/>
              <a:t> The Lisbon Treaty, entering into force on 1 December, further strengthened the role of social partners. The new Article 152 TFEU provides that the Union as a whole – and not only the Commission – is committed to promoting EU social dialogue and </a:t>
            </a:r>
            <a:r>
              <a:rPr lang="en-US" sz="2000" b="0" dirty="0" err="1"/>
              <a:t>institutionalised</a:t>
            </a:r>
            <a:r>
              <a:rPr lang="en-US" sz="2000" b="0" dirty="0"/>
              <a:t> the Tripartite Social Summit for Growth and Employment. The new horizontal clause (Art. 9 TFEU) stipulates that the Union shall take into account the social dimension in defining and implementing its policies. </a:t>
            </a:r>
          </a:p>
          <a:p>
            <a:pPr marL="0" indent="0">
              <a:buNone/>
            </a:pPr>
            <a:endParaRPr lang="en-US" sz="2000" b="0" dirty="0" smtClean="0"/>
          </a:p>
          <a:p>
            <a:pPr marL="0" indent="0">
              <a:buNone/>
            </a:pPr>
            <a:r>
              <a:rPr lang="en-US" sz="2000" b="0" dirty="0"/>
              <a:t>Article </a:t>
            </a:r>
            <a:r>
              <a:rPr lang="en-US" sz="2000" b="0" dirty="0" smtClean="0"/>
              <a:t>152: </a:t>
            </a:r>
            <a:r>
              <a:rPr lang="en-US" sz="2000" b="0" dirty="0"/>
              <a:t>The Union </a:t>
            </a:r>
            <a:r>
              <a:rPr lang="en-US" sz="2000" b="0" dirty="0" err="1"/>
              <a:t>recognises</a:t>
            </a:r>
            <a:r>
              <a:rPr lang="en-US" sz="2000" b="0" dirty="0"/>
              <a:t> and promotes the role of the social partners at its level, taking into account the diversity of national systems. It shall facilitate dialogue between the social partners, respecting their autonomy. </a:t>
            </a:r>
          </a:p>
          <a:p>
            <a:pPr marL="0" indent="0">
              <a:buNone/>
            </a:pPr>
            <a:r>
              <a:rPr lang="en-US" sz="2000" b="0" dirty="0"/>
              <a:t>The Tripartite Social Summit for Growth and Employment shall contribute to social dialogue. </a:t>
            </a:r>
            <a:endParaRPr lang="en-US" sz="2000" b="0" dirty="0" smtClean="0"/>
          </a:p>
        </p:txBody>
      </p:sp>
    </p:spTree>
    <p:extLst>
      <p:ext uri="{BB962C8B-B14F-4D97-AF65-F5344CB8AC3E}">
        <p14:creationId xmlns:p14="http://schemas.microsoft.com/office/powerpoint/2010/main" val="2783873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t>Charter of </a:t>
            </a:r>
            <a:r>
              <a:rPr lang="it-IT" sz="3200" dirty="0" err="1" smtClean="0"/>
              <a:t>Fundamental</a:t>
            </a:r>
            <a:r>
              <a:rPr lang="it-IT" sz="3200" dirty="0" smtClean="0"/>
              <a:t> </a:t>
            </a:r>
            <a:r>
              <a:rPr lang="it-IT" sz="3200" dirty="0" err="1" smtClean="0"/>
              <a:t>Rights</a:t>
            </a:r>
            <a:r>
              <a:rPr lang="it-IT" sz="3200" dirty="0" smtClean="0"/>
              <a:t> of the </a:t>
            </a:r>
            <a:r>
              <a:rPr lang="it-IT" sz="3200" dirty="0" err="1" smtClean="0"/>
              <a:t>European</a:t>
            </a:r>
            <a:r>
              <a:rPr lang="it-IT" sz="3200" dirty="0" smtClean="0"/>
              <a:t> Union</a:t>
            </a:r>
            <a:endParaRPr lang="it-IT" sz="3200" dirty="0"/>
          </a:p>
        </p:txBody>
      </p:sp>
      <p:sp>
        <p:nvSpPr>
          <p:cNvPr id="3" name="Segnaposto contenuto 2"/>
          <p:cNvSpPr>
            <a:spLocks noGrp="1"/>
          </p:cNvSpPr>
          <p:nvPr>
            <p:ph idx="1"/>
          </p:nvPr>
        </p:nvSpPr>
        <p:spPr/>
        <p:txBody>
          <a:bodyPr/>
          <a:lstStyle/>
          <a:p>
            <a:pPr marL="0" indent="0">
              <a:buNone/>
            </a:pPr>
            <a:r>
              <a:rPr lang="en-US" sz="2400" dirty="0"/>
              <a:t>Article 28</a:t>
            </a:r>
          </a:p>
          <a:p>
            <a:pPr marL="0" indent="0">
              <a:buNone/>
            </a:pPr>
            <a:r>
              <a:rPr lang="en-US" sz="2400" b="0" dirty="0"/>
              <a:t>Right of collective bargaining and action</a:t>
            </a:r>
          </a:p>
          <a:p>
            <a:pPr marL="0" indent="0">
              <a:buNone/>
            </a:pPr>
            <a:r>
              <a:rPr lang="en-US" sz="2400" b="0" dirty="0"/>
              <a:t>Workers and employers, or their respective </a:t>
            </a:r>
            <a:r>
              <a:rPr lang="en-US" sz="2400" b="0" dirty="0" err="1"/>
              <a:t>organisations</a:t>
            </a:r>
            <a:r>
              <a:rPr lang="en-US" sz="2400" b="0" dirty="0"/>
              <a:t>, have, in accordance with Union law and </a:t>
            </a:r>
            <a:r>
              <a:rPr lang="en-US" sz="2400" b="0" dirty="0" smtClean="0"/>
              <a:t>national </a:t>
            </a:r>
            <a:r>
              <a:rPr lang="en-US" sz="2400" b="0" dirty="0"/>
              <a:t>laws and practices, the right to negotiate and conclude collective agreements at the </a:t>
            </a:r>
            <a:r>
              <a:rPr lang="en-US" sz="2400" b="0" dirty="0" smtClean="0"/>
              <a:t>appropriate </a:t>
            </a:r>
            <a:r>
              <a:rPr lang="en-US" sz="2400" b="0" dirty="0"/>
              <a:t>levels and, in cases of conflicts of interest, to take collective action to defend their </a:t>
            </a:r>
            <a:r>
              <a:rPr lang="en-US" sz="2400" b="0" dirty="0" smtClean="0"/>
              <a:t>interests</a:t>
            </a:r>
            <a:r>
              <a:rPr lang="en-US" sz="2400" b="0" dirty="0"/>
              <a:t>, including strike action.</a:t>
            </a:r>
            <a:endParaRPr lang="it-IT" sz="2400" b="0" dirty="0"/>
          </a:p>
        </p:txBody>
      </p:sp>
    </p:spTree>
    <p:extLst>
      <p:ext uri="{BB962C8B-B14F-4D97-AF65-F5344CB8AC3E}">
        <p14:creationId xmlns:p14="http://schemas.microsoft.com/office/powerpoint/2010/main" val="921007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smtClean="0"/>
              <a:t>European</a:t>
            </a:r>
            <a:r>
              <a:rPr lang="it-IT" sz="3200" dirty="0" smtClean="0"/>
              <a:t> Social </a:t>
            </a:r>
            <a:r>
              <a:rPr lang="it-IT" sz="3200" dirty="0" err="1" smtClean="0"/>
              <a:t>Dialogue</a:t>
            </a:r>
            <a:r>
              <a:rPr lang="it-IT" sz="3200" dirty="0" smtClean="0"/>
              <a:t>: Forms</a:t>
            </a:r>
            <a:endParaRPr lang="it-IT" sz="3200" dirty="0"/>
          </a:p>
        </p:txBody>
      </p:sp>
      <p:sp>
        <p:nvSpPr>
          <p:cNvPr id="3" name="Segnaposto contenuto 2"/>
          <p:cNvSpPr>
            <a:spLocks noGrp="1"/>
          </p:cNvSpPr>
          <p:nvPr>
            <p:ph idx="1"/>
          </p:nvPr>
        </p:nvSpPr>
        <p:spPr>
          <a:xfrm>
            <a:off x="188259" y="1425389"/>
            <a:ext cx="11766175" cy="5099238"/>
          </a:xfrm>
        </p:spPr>
        <p:txBody>
          <a:bodyPr/>
          <a:lstStyle/>
          <a:p>
            <a:pPr marL="0" indent="0">
              <a:buNone/>
            </a:pPr>
            <a:r>
              <a:rPr lang="en-US" sz="1800" dirty="0"/>
              <a:t>Bipartite</a:t>
            </a:r>
            <a:r>
              <a:rPr lang="en-US" sz="1800" b="0" dirty="0"/>
              <a:t>: this is the </a:t>
            </a:r>
            <a:r>
              <a:rPr lang="en-US" sz="1800" b="0" dirty="0" smtClean="0"/>
              <a:t>dialogue</a:t>
            </a:r>
            <a:r>
              <a:rPr lang="en-US" sz="1800" b="0" u="sng" dirty="0" smtClean="0"/>
              <a:t> </a:t>
            </a:r>
            <a:r>
              <a:rPr lang="en-US" sz="1800" b="0" dirty="0"/>
              <a:t>between employers' </a:t>
            </a:r>
            <a:r>
              <a:rPr lang="en-US" sz="1800" b="0" dirty="0" err="1"/>
              <a:t>organisations</a:t>
            </a:r>
            <a:r>
              <a:rPr lang="en-US" sz="1800" b="0" dirty="0"/>
              <a:t> and workers' </a:t>
            </a:r>
            <a:r>
              <a:rPr lang="en-US" sz="1800" b="0" dirty="0" err="1"/>
              <a:t>organisations</a:t>
            </a:r>
            <a:r>
              <a:rPr lang="en-US" sz="1800" b="0" dirty="0"/>
              <a:t> and it refers to discussions, consultations, negotiations and joint actions involving the two sides of </a:t>
            </a:r>
            <a:r>
              <a:rPr lang="en-US" sz="1800" b="0" dirty="0" smtClean="0"/>
              <a:t>industry</a:t>
            </a:r>
            <a:r>
              <a:rPr lang="it-IT" sz="1800" b="0" dirty="0" smtClean="0"/>
              <a:t>.</a:t>
            </a:r>
          </a:p>
          <a:p>
            <a:pPr marL="0" indent="0">
              <a:buNone/>
            </a:pPr>
            <a:endParaRPr lang="it-IT" sz="1800" b="0" dirty="0"/>
          </a:p>
          <a:p>
            <a:pPr marL="0" indent="0">
              <a:buNone/>
            </a:pPr>
            <a:r>
              <a:rPr lang="en-US" sz="1800" dirty="0"/>
              <a:t>Tripartite</a:t>
            </a:r>
            <a:r>
              <a:rPr lang="en-US" sz="1800" b="0" dirty="0"/>
              <a:t>: the European tripartite social dialogue </a:t>
            </a:r>
            <a:r>
              <a:rPr lang="en-US" sz="1800" b="0" u="sng" dirty="0"/>
              <a:t>involves the European institutions </a:t>
            </a:r>
            <a:r>
              <a:rPr lang="en-US" sz="1800" b="0" dirty="0"/>
              <a:t>(Commission, and where appropriate, Council and European Council) as well as the social partners</a:t>
            </a:r>
            <a:r>
              <a:rPr lang="en-US" sz="1800" b="0" dirty="0" smtClean="0"/>
              <a:t>. This takes </a:t>
            </a:r>
            <a:r>
              <a:rPr lang="en-US" sz="1800" b="0" dirty="0"/>
              <a:t>place within the Tripartite Social Summit as well as in other settings and allows for discussions on diverse policy areas, such as macroeconomics, employment, social protection and education and training.  </a:t>
            </a:r>
          </a:p>
          <a:p>
            <a:pPr marL="0" indent="0">
              <a:buNone/>
            </a:pPr>
            <a:r>
              <a:rPr lang="en-US" sz="1800" b="0" dirty="0"/>
              <a:t>The </a:t>
            </a:r>
            <a:r>
              <a:rPr lang="en-US" sz="1800" b="0" u="sng" dirty="0"/>
              <a:t>Tripartite Social Summit</a:t>
            </a:r>
            <a:r>
              <a:rPr lang="en-US" sz="1800" b="0" dirty="0"/>
              <a:t>, which is the highest level for tripartite social dialogue, brings together the President of the European Council, the Council Presidency and the two subsequent Presidencies, the Commission and the social partners, represented at the highest level. </a:t>
            </a:r>
            <a:r>
              <a:rPr lang="en-US" sz="1800" b="0" dirty="0" smtClean="0"/>
              <a:t>The </a:t>
            </a:r>
            <a:r>
              <a:rPr lang="en-US" sz="1800" b="0" dirty="0"/>
              <a:t>Summit takes place within the context of </a:t>
            </a:r>
            <a:r>
              <a:rPr lang="en-US" sz="1800" b="0" u="sng" dirty="0"/>
              <a:t>cross-industry dialogue</a:t>
            </a:r>
            <a:r>
              <a:rPr lang="en-US" sz="1800" b="0" dirty="0" smtClean="0"/>
              <a:t>.</a:t>
            </a:r>
          </a:p>
          <a:p>
            <a:pPr marL="0" indent="0">
              <a:buNone/>
            </a:pPr>
            <a:r>
              <a:rPr lang="en-US" sz="1800" b="0" dirty="0"/>
              <a:t>Some EU policies are supported by the establishment of </a:t>
            </a:r>
            <a:r>
              <a:rPr lang="en-US" sz="1800" b="0" u="sng" dirty="0"/>
              <a:t>Advisory Committees</a:t>
            </a:r>
            <a:r>
              <a:rPr lang="en-US" sz="1800" b="0" dirty="0"/>
              <a:t>. Some of these Advisory Committees have a tripartite </a:t>
            </a:r>
            <a:r>
              <a:rPr lang="en-US" sz="1800" b="0" dirty="0" smtClean="0"/>
              <a:t>structure (e.g. The </a:t>
            </a:r>
            <a:r>
              <a:rPr lang="en-US" sz="1800" b="0" dirty="0"/>
              <a:t>European Social Fund Committee (ESF</a:t>
            </a:r>
            <a:r>
              <a:rPr lang="en-US" sz="1800" b="0" dirty="0" smtClean="0"/>
              <a:t>); </a:t>
            </a:r>
            <a:r>
              <a:rPr lang="en-US" sz="1800" b="0" dirty="0"/>
              <a:t>The Advisory Committee on Safety , Hygiene and Health at Work (ACSHH</a:t>
            </a:r>
            <a:r>
              <a:rPr lang="en-US" sz="1800" b="0" dirty="0" smtClean="0"/>
              <a:t>); </a:t>
            </a:r>
            <a:r>
              <a:rPr lang="en-US" sz="1800" b="0" dirty="0"/>
              <a:t>The Advisory Committee on Freedom of Movement for </a:t>
            </a:r>
            <a:r>
              <a:rPr lang="en-US" sz="1800" b="0" dirty="0" smtClean="0"/>
              <a:t>Workers; </a:t>
            </a:r>
            <a:r>
              <a:rPr lang="en-US" sz="1800" b="0" dirty="0"/>
              <a:t>The Advisory Committee on Social Security for Migrant </a:t>
            </a:r>
            <a:r>
              <a:rPr lang="en-US" sz="1800" b="0" dirty="0" smtClean="0"/>
              <a:t>Workers).</a:t>
            </a:r>
            <a:endParaRPr lang="en-US" sz="1800" b="0" dirty="0"/>
          </a:p>
          <a:p>
            <a:pPr marL="0" indent="0">
              <a:buNone/>
            </a:pPr>
            <a:endParaRPr lang="en-US" sz="1800" b="0" dirty="0" smtClean="0"/>
          </a:p>
        </p:txBody>
      </p:sp>
    </p:spTree>
    <p:extLst>
      <p:ext uri="{BB962C8B-B14F-4D97-AF65-F5344CB8AC3E}">
        <p14:creationId xmlns:p14="http://schemas.microsoft.com/office/powerpoint/2010/main" val="2762509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smtClean="0"/>
              <a:t>European</a:t>
            </a:r>
            <a:r>
              <a:rPr lang="it-IT" sz="3200" dirty="0" smtClean="0"/>
              <a:t> Social </a:t>
            </a:r>
            <a:r>
              <a:rPr lang="it-IT" sz="3200" dirty="0" err="1" smtClean="0"/>
              <a:t>Dialogue</a:t>
            </a:r>
            <a:r>
              <a:rPr lang="it-IT" sz="3200" dirty="0" smtClean="0"/>
              <a:t>: </a:t>
            </a:r>
            <a:r>
              <a:rPr lang="it-IT" sz="3200" dirty="0" err="1" smtClean="0"/>
              <a:t>Levels</a:t>
            </a:r>
            <a:endParaRPr lang="it-IT" sz="3200" dirty="0"/>
          </a:p>
        </p:txBody>
      </p:sp>
      <p:sp>
        <p:nvSpPr>
          <p:cNvPr id="3" name="Segnaposto contenuto 2"/>
          <p:cNvSpPr>
            <a:spLocks noGrp="1"/>
          </p:cNvSpPr>
          <p:nvPr>
            <p:ph idx="1"/>
          </p:nvPr>
        </p:nvSpPr>
        <p:spPr>
          <a:xfrm>
            <a:off x="327211" y="1586754"/>
            <a:ext cx="10972800" cy="4924425"/>
          </a:xfrm>
        </p:spPr>
        <p:txBody>
          <a:bodyPr/>
          <a:lstStyle/>
          <a:p>
            <a:pPr marL="0" indent="0">
              <a:buNone/>
            </a:pPr>
            <a:r>
              <a:rPr lang="en-US" sz="2000" dirty="0"/>
              <a:t>Cross-industry</a:t>
            </a:r>
            <a:r>
              <a:rPr lang="en-US" sz="2000" b="0" dirty="0"/>
              <a:t>: brings together both sides of industry at EU level to discuss issues relating to the whole economy and the </a:t>
            </a:r>
            <a:r>
              <a:rPr lang="en-US" sz="2000" b="0" dirty="0" err="1"/>
              <a:t>labour</a:t>
            </a:r>
            <a:r>
              <a:rPr lang="en-US" sz="2000" b="0" dirty="0"/>
              <a:t> market in general. </a:t>
            </a:r>
            <a:endParaRPr lang="en-US" sz="2000" b="0" dirty="0" smtClean="0"/>
          </a:p>
          <a:p>
            <a:pPr marL="0" indent="0">
              <a:buNone/>
            </a:pPr>
            <a:endParaRPr lang="en-US" sz="2000" b="0" dirty="0" smtClean="0"/>
          </a:p>
          <a:p>
            <a:pPr marL="0" indent="0">
              <a:buNone/>
            </a:pPr>
            <a:r>
              <a:rPr lang="en-US" sz="2000" b="0" dirty="0"/>
              <a:t>On the </a:t>
            </a:r>
            <a:r>
              <a:rPr lang="en-US" sz="2000" b="0" u="sng" dirty="0"/>
              <a:t>workers' side</a:t>
            </a:r>
            <a:r>
              <a:rPr lang="en-US" sz="2000" b="0" dirty="0"/>
              <a:t>: </a:t>
            </a:r>
            <a:r>
              <a:rPr lang="en-US" sz="2000" b="0" dirty="0" smtClean="0"/>
              <a:t>European </a:t>
            </a:r>
            <a:r>
              <a:rPr lang="en-US" sz="2000" b="0" dirty="0"/>
              <a:t>Trade Union Confederation (ETUC</a:t>
            </a:r>
            <a:r>
              <a:rPr lang="en-US" sz="2000" b="0" dirty="0" smtClean="0"/>
              <a:t>); </a:t>
            </a:r>
            <a:r>
              <a:rPr lang="en-US" sz="2000" b="0" dirty="0" err="1"/>
              <a:t>Eurocadres</a:t>
            </a:r>
            <a:r>
              <a:rPr lang="en-US" sz="2000" b="0" dirty="0"/>
              <a:t> (the Council of European Professional and Managerial Staff) and European Confederation of Executives and Managerial Staff (CEC) participate in this dialogue as part of the ETUC delegation.  </a:t>
            </a:r>
          </a:p>
          <a:p>
            <a:pPr marL="0" indent="0">
              <a:buNone/>
            </a:pPr>
            <a:r>
              <a:rPr lang="en-US" sz="2000" b="0" dirty="0"/>
              <a:t>On the </a:t>
            </a:r>
            <a:r>
              <a:rPr lang="en-US" sz="2000" b="0" u="sng" dirty="0"/>
              <a:t>employers' side</a:t>
            </a:r>
            <a:r>
              <a:rPr lang="en-US" sz="2000" b="0" dirty="0"/>
              <a:t>: </a:t>
            </a:r>
            <a:r>
              <a:rPr lang="en-US" sz="2000" b="0" dirty="0" err="1" smtClean="0"/>
              <a:t>BusinessEurope</a:t>
            </a:r>
            <a:r>
              <a:rPr lang="en-US" sz="2000" b="0" dirty="0" smtClean="0"/>
              <a:t> </a:t>
            </a:r>
            <a:r>
              <a:rPr lang="en-US" sz="2000" b="0" dirty="0"/>
              <a:t>(formerly UNICE</a:t>
            </a:r>
            <a:r>
              <a:rPr lang="en-US" sz="2000" b="0" dirty="0" smtClean="0"/>
              <a:t>); European </a:t>
            </a:r>
            <a:r>
              <a:rPr lang="en-US" sz="2000" b="0" dirty="0"/>
              <a:t>Centre of Employers and Enterprises providing Public services (CEEP</a:t>
            </a:r>
            <a:r>
              <a:rPr lang="en-US" sz="2000" b="0" dirty="0" smtClean="0"/>
              <a:t>); </a:t>
            </a:r>
            <a:r>
              <a:rPr lang="en-US" sz="2000" b="0" dirty="0"/>
              <a:t>European Association of Craft, Small and Medium Sized Enterprises (UEAPME</a:t>
            </a:r>
            <a:r>
              <a:rPr lang="en-US" sz="2000" b="0" dirty="0" smtClean="0"/>
              <a:t>).</a:t>
            </a:r>
          </a:p>
          <a:p>
            <a:pPr marL="0" indent="0">
              <a:buNone/>
            </a:pPr>
            <a:endParaRPr lang="en-US" sz="2000" b="0" dirty="0" smtClean="0"/>
          </a:p>
          <a:p>
            <a:pPr marL="0" indent="0">
              <a:buNone/>
            </a:pPr>
            <a:r>
              <a:rPr lang="en-US" sz="2000" b="0" dirty="0"/>
              <a:t>The </a:t>
            </a:r>
            <a:r>
              <a:rPr lang="en-US" sz="2000" b="0" u="sng" dirty="0"/>
              <a:t>Social Dialogue Committee </a:t>
            </a:r>
            <a:r>
              <a:rPr lang="en-US" sz="2000" b="0" dirty="0"/>
              <a:t>exists since 1992 and brings together the European cross-industry social partners and representatives of national member </a:t>
            </a:r>
            <a:r>
              <a:rPr lang="en-US" sz="2000" b="0" dirty="0" err="1" smtClean="0"/>
              <a:t>organisations</a:t>
            </a:r>
            <a:r>
              <a:rPr lang="en-US" sz="2000" b="0" dirty="0"/>
              <a:t>, up to a maximum of 66 representatives, equally divided between the employers' and the workers' representative </a:t>
            </a:r>
            <a:r>
              <a:rPr lang="en-US" sz="2000" b="0" dirty="0" err="1"/>
              <a:t>organisations</a:t>
            </a:r>
            <a:r>
              <a:rPr lang="en-US" sz="2000" b="0" dirty="0"/>
              <a:t>. </a:t>
            </a:r>
            <a:endParaRPr lang="en-US" sz="2000" b="0" dirty="0" smtClean="0"/>
          </a:p>
        </p:txBody>
      </p:sp>
    </p:spTree>
    <p:extLst>
      <p:ext uri="{BB962C8B-B14F-4D97-AF65-F5344CB8AC3E}">
        <p14:creationId xmlns:p14="http://schemas.microsoft.com/office/powerpoint/2010/main" val="2123179090"/>
      </p:ext>
    </p:extLst>
  </p:cSld>
  <p:clrMapOvr>
    <a:masterClrMapping/>
  </p:clrMapOvr>
</p:sld>
</file>

<file path=ppt/theme/theme1.xml><?xml version="1.0" encoding="utf-8"?>
<a:theme xmlns:a="http://schemas.openxmlformats.org/drawingml/2006/main" name="1_template1-PUB">
  <a:themeElements>
    <a:clrScheme name="template1-PUB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1-PUB">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template1-PUB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1-PUB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1-PUB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1-PUB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1-PUB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1-PUB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1-PUB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1-PUB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1-PUB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1-PUB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1-PUB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1-PUB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539</TotalTime>
  <Words>2022</Words>
  <Application>Microsoft Office PowerPoint</Application>
  <PresentationFormat>Widescreen</PresentationFormat>
  <Paragraphs>105</Paragraphs>
  <Slides>17</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17</vt:i4>
      </vt:variant>
    </vt:vector>
  </HeadingPairs>
  <TitlesOfParts>
    <vt:vector size="20" baseType="lpstr">
      <vt:lpstr>Arial</vt:lpstr>
      <vt:lpstr>Verdana</vt:lpstr>
      <vt:lpstr>1_template1-PUB</vt:lpstr>
      <vt:lpstr>Jean Monnet Chair of EU Labour Law Academic Year 2014-2015 Silvia Borelli: silvia.borelli@unife.it  http://www.unife.it/giurisprudenza/giurisprudenza/studiare/european-labour-law  Please, check the web site for any materials distributed during the course!  Lesson 5</vt:lpstr>
      <vt:lpstr>European Social Dialogue: Definition</vt:lpstr>
      <vt:lpstr>European Social Dialogue: Evolution</vt:lpstr>
      <vt:lpstr>European Social Dialogue: Evolution</vt:lpstr>
      <vt:lpstr>European Social Dialogue: Evolution</vt:lpstr>
      <vt:lpstr>European Social Dialogue: Evolution</vt:lpstr>
      <vt:lpstr>Charter of Fundamental Rights of the European Union</vt:lpstr>
      <vt:lpstr>European Social Dialogue: Forms</vt:lpstr>
      <vt:lpstr>European Social Dialogue: Levels</vt:lpstr>
      <vt:lpstr>European Social Dialogue: Levels</vt:lpstr>
      <vt:lpstr>Sectoral Social Dialogue Committees</vt:lpstr>
      <vt:lpstr>European Social Dialogue: Levels</vt:lpstr>
      <vt:lpstr>European Social Dialogue: Procedures</vt:lpstr>
      <vt:lpstr>European Social Dialogue: Procedures</vt:lpstr>
      <vt:lpstr>Representativeness</vt:lpstr>
      <vt:lpstr>Representativeness</vt:lpstr>
      <vt:lpstr>European Social Dialogue: Outcomes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Monnet Chair of EU Labour Law Academic Year 2014-2015 Silvia Borelli: silvia.borelli@unife.it  http://www.unife.it/giurisprudenza/giurisprudenza/studiare/european-labour-law  Please, check the web site for any materials distributed during the course!  Lesson 3</dc:title>
  <dc:creator>Silvia</dc:creator>
  <cp:lastModifiedBy>Silvia</cp:lastModifiedBy>
  <cp:revision>56</cp:revision>
  <dcterms:created xsi:type="dcterms:W3CDTF">2014-10-08T17:38:19Z</dcterms:created>
  <dcterms:modified xsi:type="dcterms:W3CDTF">2014-11-05T09:40:30Z</dcterms:modified>
</cp:coreProperties>
</file>