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7" r:id="rId2"/>
    <p:sldId id="282" r:id="rId3"/>
    <p:sldId id="278" r:id="rId4"/>
    <p:sldId id="308" r:id="rId5"/>
    <p:sldId id="464" r:id="rId6"/>
    <p:sldId id="352" r:id="rId7"/>
    <p:sldId id="302" r:id="rId8"/>
    <p:sldId id="291" r:id="rId9"/>
    <p:sldId id="292" r:id="rId10"/>
    <p:sldId id="446" r:id="rId11"/>
    <p:sldId id="425" r:id="rId12"/>
    <p:sldId id="423" r:id="rId13"/>
    <p:sldId id="474" r:id="rId14"/>
    <p:sldId id="466" r:id="rId15"/>
    <p:sldId id="388" r:id="rId16"/>
    <p:sldId id="471" r:id="rId17"/>
    <p:sldId id="406" r:id="rId18"/>
    <p:sldId id="300" r:id="rId19"/>
    <p:sldId id="451" r:id="rId20"/>
    <p:sldId id="452" r:id="rId21"/>
    <p:sldId id="453" r:id="rId22"/>
    <p:sldId id="454" r:id="rId23"/>
    <p:sldId id="455" r:id="rId24"/>
    <p:sldId id="456" r:id="rId25"/>
    <p:sldId id="476" r:id="rId26"/>
    <p:sldId id="457" r:id="rId27"/>
    <p:sldId id="458" r:id="rId28"/>
    <p:sldId id="472" r:id="rId29"/>
    <p:sldId id="459" r:id="rId30"/>
    <p:sldId id="407" r:id="rId31"/>
    <p:sldId id="429" r:id="rId32"/>
    <p:sldId id="431" r:id="rId33"/>
    <p:sldId id="408" r:id="rId34"/>
    <p:sldId id="473" r:id="rId35"/>
    <p:sldId id="469" r:id="rId36"/>
    <p:sldId id="470" r:id="rId37"/>
    <p:sldId id="390" r:id="rId38"/>
    <p:sldId id="299" r:id="rId39"/>
    <p:sldId id="391" r:id="rId40"/>
    <p:sldId id="303" r:id="rId41"/>
    <p:sldId id="328" r:id="rId42"/>
    <p:sldId id="436" r:id="rId43"/>
    <p:sldId id="437" r:id="rId44"/>
    <p:sldId id="438" r:id="rId45"/>
    <p:sldId id="319" r:id="rId46"/>
    <p:sldId id="312" r:id="rId47"/>
    <p:sldId id="462" r:id="rId48"/>
    <p:sldId id="439" r:id="rId49"/>
    <p:sldId id="440" r:id="rId50"/>
    <p:sldId id="414" r:id="rId51"/>
    <p:sldId id="475" r:id="rId52"/>
    <p:sldId id="419" r:id="rId53"/>
    <p:sldId id="420" r:id="rId54"/>
    <p:sldId id="374" r:id="rId55"/>
    <p:sldId id="293" r:id="rId56"/>
    <p:sldId id="294" r:id="rId57"/>
    <p:sldId id="450" r:id="rId58"/>
    <p:sldId id="477" r:id="rId59"/>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2028" y="15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A5BA2-07CA-46C1-B20C-122E8066CCF3}" type="doc">
      <dgm:prSet loTypeId="urn:microsoft.com/office/officeart/2005/8/layout/cycle8" loCatId="cycle" qsTypeId="urn:microsoft.com/office/officeart/2005/8/quickstyle/simple1" qsCatId="simple" csTypeId="urn:microsoft.com/office/officeart/2005/8/colors/accent1_2" csCatId="accent1" phldr="1"/>
      <dgm:spPr/>
    </dgm:pt>
    <dgm:pt modelId="{8804FAF9-8E68-41E5-A89B-DB5963B031B4}">
      <dgm:prSet phldrT="[Testo]" custT="1"/>
      <dgm:spPr>
        <a:solidFill>
          <a:schemeClr val="accent2">
            <a:lumMod val="60000"/>
            <a:lumOff val="40000"/>
          </a:schemeClr>
        </a:solidFill>
        <a:effectLst>
          <a:outerShdw blurRad="50800" dist="38100" dir="2700000" algn="tl" rotWithShape="0">
            <a:prstClr val="black">
              <a:alpha val="40000"/>
            </a:prstClr>
          </a:outerShdw>
        </a:effectLst>
      </dgm:spPr>
      <dgm:t>
        <a:bodyPr/>
        <a:lstStyle/>
        <a:p>
          <a:r>
            <a:rPr lang="it-IT" sz="1400" b="1" dirty="0" smtClean="0">
              <a:solidFill>
                <a:schemeClr val="accent2">
                  <a:lumMod val="50000"/>
                </a:schemeClr>
              </a:solidFill>
              <a:latin typeface="Calibri" panose="020F0502020204030204" pitchFamily="34" charset="0"/>
            </a:rPr>
            <a:t>Vigilanza micro prudenziale</a:t>
          </a:r>
          <a:endParaRPr lang="it-IT" sz="1400" b="1" dirty="0">
            <a:solidFill>
              <a:schemeClr val="accent2">
                <a:lumMod val="50000"/>
              </a:schemeClr>
            </a:solidFill>
            <a:latin typeface="Calibri" panose="020F0502020204030204" pitchFamily="34" charset="0"/>
          </a:endParaRPr>
        </a:p>
      </dgm:t>
    </dgm:pt>
    <dgm:pt modelId="{727639D5-DE49-4760-BCA9-7F0FA0C76CA7}" type="parTrans" cxnId="{81FEC7DB-B848-4188-AB04-CAF8DE254C67}">
      <dgm:prSet/>
      <dgm:spPr/>
      <dgm:t>
        <a:bodyPr/>
        <a:lstStyle/>
        <a:p>
          <a:endParaRPr lang="it-IT">
            <a:solidFill>
              <a:schemeClr val="accent2">
                <a:lumMod val="50000"/>
              </a:schemeClr>
            </a:solidFill>
          </a:endParaRPr>
        </a:p>
      </dgm:t>
    </dgm:pt>
    <dgm:pt modelId="{8ED48C43-5B3E-4A53-AC90-8F776E53654B}" type="sibTrans" cxnId="{81FEC7DB-B848-4188-AB04-CAF8DE254C67}">
      <dgm:prSet/>
      <dgm:spPr/>
      <dgm:t>
        <a:bodyPr/>
        <a:lstStyle/>
        <a:p>
          <a:endParaRPr lang="it-IT">
            <a:solidFill>
              <a:schemeClr val="accent2">
                <a:lumMod val="50000"/>
              </a:schemeClr>
            </a:solidFill>
          </a:endParaRPr>
        </a:p>
      </dgm:t>
    </dgm:pt>
    <dgm:pt modelId="{AA5D8239-BD70-451D-A863-F8F5DE98A99A}">
      <dgm:prSet phldrT="[Testo]" custT="1"/>
      <dgm:spPr>
        <a:solidFill>
          <a:schemeClr val="accent3">
            <a:lumMod val="60000"/>
            <a:lumOff val="40000"/>
          </a:schemeClr>
        </a:solidFill>
        <a:effectLst>
          <a:outerShdw blurRad="50800" dist="38100" dir="2700000" algn="tl" rotWithShape="0">
            <a:prstClr val="black">
              <a:alpha val="40000"/>
            </a:prstClr>
          </a:outerShdw>
        </a:effectLst>
      </dgm:spPr>
      <dgm:t>
        <a:bodyPr/>
        <a:lstStyle/>
        <a:p>
          <a:r>
            <a:rPr lang="it-IT" sz="1400" b="1" dirty="0" smtClean="0">
              <a:solidFill>
                <a:schemeClr val="accent2">
                  <a:lumMod val="50000"/>
                </a:schemeClr>
              </a:solidFill>
              <a:latin typeface="Calibri" panose="020F0502020204030204" pitchFamily="34" charset="0"/>
            </a:rPr>
            <a:t>Vigilanza macro prudenziale</a:t>
          </a:r>
          <a:endParaRPr lang="it-IT" sz="1400" b="1" dirty="0">
            <a:solidFill>
              <a:schemeClr val="accent2">
                <a:lumMod val="50000"/>
              </a:schemeClr>
            </a:solidFill>
            <a:latin typeface="Calibri" panose="020F0502020204030204" pitchFamily="34" charset="0"/>
          </a:endParaRPr>
        </a:p>
      </dgm:t>
    </dgm:pt>
    <dgm:pt modelId="{04C1BAFE-DA90-4FBE-A789-AD7ED410A7B5}" type="parTrans" cxnId="{D64C8498-63C0-4397-BF53-043A4DF3C3B2}">
      <dgm:prSet/>
      <dgm:spPr/>
      <dgm:t>
        <a:bodyPr/>
        <a:lstStyle/>
        <a:p>
          <a:endParaRPr lang="it-IT">
            <a:solidFill>
              <a:schemeClr val="accent2">
                <a:lumMod val="50000"/>
              </a:schemeClr>
            </a:solidFill>
          </a:endParaRPr>
        </a:p>
      </dgm:t>
    </dgm:pt>
    <dgm:pt modelId="{44C16507-E014-4525-BEAE-DCAAC7EBEA03}" type="sibTrans" cxnId="{D64C8498-63C0-4397-BF53-043A4DF3C3B2}">
      <dgm:prSet/>
      <dgm:spPr/>
      <dgm:t>
        <a:bodyPr/>
        <a:lstStyle/>
        <a:p>
          <a:endParaRPr lang="it-IT">
            <a:solidFill>
              <a:schemeClr val="accent2">
                <a:lumMod val="50000"/>
              </a:schemeClr>
            </a:solidFill>
          </a:endParaRPr>
        </a:p>
      </dgm:t>
    </dgm:pt>
    <dgm:pt modelId="{91C748AE-F291-40C1-8CE5-955EA579A90A}">
      <dgm:prSet phldrT="[Testo]" custT="1"/>
      <dgm:spPr>
        <a:solidFill>
          <a:schemeClr val="accent2">
            <a:lumMod val="60000"/>
            <a:lumOff val="40000"/>
          </a:schemeClr>
        </a:solidFill>
        <a:ln>
          <a:solidFill>
            <a:schemeClr val="accent2">
              <a:lumMod val="20000"/>
              <a:lumOff val="80000"/>
            </a:schemeClr>
          </a:solidFill>
        </a:ln>
        <a:effectLst>
          <a:outerShdw blurRad="50800" dist="38100" dir="2700000" algn="tl" rotWithShape="0">
            <a:prstClr val="black">
              <a:alpha val="40000"/>
            </a:prstClr>
          </a:outerShdw>
        </a:effectLst>
      </dgm:spPr>
      <dgm:t>
        <a:bodyPr/>
        <a:lstStyle/>
        <a:p>
          <a:r>
            <a:rPr lang="it-IT" sz="1400" b="1" dirty="0" smtClean="0">
              <a:solidFill>
                <a:schemeClr val="accent2">
                  <a:lumMod val="50000"/>
                </a:schemeClr>
              </a:solidFill>
              <a:latin typeface="Calibri" panose="020F0502020204030204" pitchFamily="34" charset="0"/>
            </a:rPr>
            <a:t>Garanzia dei depositi</a:t>
          </a:r>
          <a:endParaRPr lang="it-IT" sz="1400" b="1" dirty="0">
            <a:solidFill>
              <a:schemeClr val="accent2">
                <a:lumMod val="50000"/>
              </a:schemeClr>
            </a:solidFill>
            <a:latin typeface="Calibri" panose="020F0502020204030204" pitchFamily="34" charset="0"/>
          </a:endParaRPr>
        </a:p>
      </dgm:t>
    </dgm:pt>
    <dgm:pt modelId="{8D973DE4-F9E7-4E1A-B210-E48CCEF51274}" type="parTrans" cxnId="{84653586-B75B-4A8E-BBD6-ABFD58267BC5}">
      <dgm:prSet/>
      <dgm:spPr/>
      <dgm:t>
        <a:bodyPr/>
        <a:lstStyle/>
        <a:p>
          <a:endParaRPr lang="it-IT">
            <a:solidFill>
              <a:schemeClr val="accent2">
                <a:lumMod val="50000"/>
              </a:schemeClr>
            </a:solidFill>
          </a:endParaRPr>
        </a:p>
      </dgm:t>
    </dgm:pt>
    <dgm:pt modelId="{F86BFBCF-BFC9-40E2-A1D7-F7D6E57B8ECC}" type="sibTrans" cxnId="{84653586-B75B-4A8E-BBD6-ABFD58267BC5}">
      <dgm:prSet/>
      <dgm:spPr/>
      <dgm:t>
        <a:bodyPr/>
        <a:lstStyle/>
        <a:p>
          <a:endParaRPr lang="it-IT">
            <a:solidFill>
              <a:schemeClr val="accent2">
                <a:lumMod val="50000"/>
              </a:schemeClr>
            </a:solidFill>
          </a:endParaRPr>
        </a:p>
      </dgm:t>
    </dgm:pt>
    <dgm:pt modelId="{013EDF8C-5279-45C7-82CB-647084C3764D}">
      <dgm:prSet phldrT="[Testo]" custT="1"/>
      <dgm:spPr>
        <a:solidFill>
          <a:schemeClr val="accent3">
            <a:lumMod val="60000"/>
            <a:lumOff val="40000"/>
          </a:schemeClr>
        </a:solidFill>
        <a:effectLst>
          <a:outerShdw blurRad="50800" dist="38100" dir="2700000" algn="tl" rotWithShape="0">
            <a:prstClr val="black">
              <a:alpha val="40000"/>
            </a:prstClr>
          </a:outerShdw>
        </a:effectLst>
      </dgm:spPr>
      <dgm:t>
        <a:bodyPr/>
        <a:lstStyle/>
        <a:p>
          <a:r>
            <a:rPr lang="it-IT" sz="1400" b="1" dirty="0" err="1" smtClean="0">
              <a:solidFill>
                <a:schemeClr val="accent2">
                  <a:lumMod val="50000"/>
                </a:schemeClr>
              </a:solidFill>
              <a:latin typeface="Calibri" panose="020F0502020204030204" pitchFamily="34" charset="0"/>
            </a:rPr>
            <a:t>Regolamen</a:t>
          </a:r>
          <a:r>
            <a:rPr lang="it-IT" sz="1400" b="1" dirty="0" smtClean="0">
              <a:solidFill>
                <a:schemeClr val="accent2">
                  <a:lumMod val="50000"/>
                </a:schemeClr>
              </a:solidFill>
              <a:latin typeface="Calibri" panose="020F0502020204030204" pitchFamily="34" charset="0"/>
            </a:rPr>
            <a:t> </a:t>
          </a:r>
          <a:r>
            <a:rPr lang="it-IT" sz="1400" b="1" dirty="0" err="1" smtClean="0">
              <a:solidFill>
                <a:schemeClr val="accent2">
                  <a:lumMod val="50000"/>
                </a:schemeClr>
              </a:solidFill>
              <a:latin typeface="Calibri" panose="020F0502020204030204" pitchFamily="34" charset="0"/>
            </a:rPr>
            <a:t>tazione</a:t>
          </a:r>
          <a:r>
            <a:rPr lang="it-IT" sz="1400" b="1" dirty="0" smtClean="0">
              <a:solidFill>
                <a:schemeClr val="accent2">
                  <a:lumMod val="50000"/>
                </a:schemeClr>
              </a:solidFill>
              <a:latin typeface="Calibri" panose="020F0502020204030204" pitchFamily="34" charset="0"/>
            </a:rPr>
            <a:t> prudenziale</a:t>
          </a:r>
          <a:endParaRPr lang="it-IT" sz="1400" b="1" dirty="0">
            <a:solidFill>
              <a:schemeClr val="accent2">
                <a:lumMod val="50000"/>
              </a:schemeClr>
            </a:solidFill>
            <a:latin typeface="Calibri" panose="020F0502020204030204" pitchFamily="34" charset="0"/>
          </a:endParaRPr>
        </a:p>
      </dgm:t>
    </dgm:pt>
    <dgm:pt modelId="{E6A486E1-AF44-42DA-8AF6-D25B88C05C52}" type="parTrans" cxnId="{29955A38-DBB3-4A16-9E13-462AC56D6644}">
      <dgm:prSet/>
      <dgm:spPr/>
      <dgm:t>
        <a:bodyPr/>
        <a:lstStyle/>
        <a:p>
          <a:endParaRPr lang="it-IT">
            <a:solidFill>
              <a:schemeClr val="accent2">
                <a:lumMod val="50000"/>
              </a:schemeClr>
            </a:solidFill>
          </a:endParaRPr>
        </a:p>
      </dgm:t>
    </dgm:pt>
    <dgm:pt modelId="{B6B3CEE5-B6B5-4B80-9254-ED3B3C27CC84}" type="sibTrans" cxnId="{29955A38-DBB3-4A16-9E13-462AC56D6644}">
      <dgm:prSet/>
      <dgm:spPr/>
      <dgm:t>
        <a:bodyPr/>
        <a:lstStyle/>
        <a:p>
          <a:endParaRPr lang="it-IT">
            <a:solidFill>
              <a:schemeClr val="accent2">
                <a:lumMod val="50000"/>
              </a:schemeClr>
            </a:solidFill>
          </a:endParaRPr>
        </a:p>
      </dgm:t>
    </dgm:pt>
    <dgm:pt modelId="{B4A94FB8-0C67-4661-A762-548D9E29A007}">
      <dgm:prSet phldrT="[Testo]" custT="1"/>
      <dgm:spPr>
        <a:solidFill>
          <a:schemeClr val="accent3">
            <a:lumMod val="60000"/>
            <a:lumOff val="40000"/>
          </a:schemeClr>
        </a:solidFill>
        <a:effectLst>
          <a:outerShdw blurRad="50800" dist="38100" dir="2700000" algn="tl" rotWithShape="0">
            <a:prstClr val="black">
              <a:alpha val="40000"/>
            </a:prstClr>
          </a:outerShdw>
        </a:effectLst>
      </dgm:spPr>
      <dgm:t>
        <a:bodyPr/>
        <a:lstStyle/>
        <a:p>
          <a:r>
            <a:rPr lang="it-IT" sz="1400" b="1" dirty="0" smtClean="0">
              <a:solidFill>
                <a:schemeClr val="accent2">
                  <a:lumMod val="50000"/>
                </a:schemeClr>
              </a:solidFill>
              <a:latin typeface="Calibri" panose="020F0502020204030204" pitchFamily="34" charset="0"/>
            </a:rPr>
            <a:t>Risoluzione</a:t>
          </a:r>
          <a:endParaRPr lang="it-IT" sz="1400" b="1" dirty="0">
            <a:solidFill>
              <a:schemeClr val="accent2">
                <a:lumMod val="50000"/>
              </a:schemeClr>
            </a:solidFill>
            <a:latin typeface="Calibri" panose="020F0502020204030204" pitchFamily="34" charset="0"/>
          </a:endParaRPr>
        </a:p>
      </dgm:t>
    </dgm:pt>
    <dgm:pt modelId="{92B29208-1E19-4C3A-ACFB-FBB306EF8F8B}" type="parTrans" cxnId="{B6557CDD-DE4F-4647-B957-A0EE68244987}">
      <dgm:prSet/>
      <dgm:spPr/>
      <dgm:t>
        <a:bodyPr/>
        <a:lstStyle/>
        <a:p>
          <a:endParaRPr lang="it-IT">
            <a:solidFill>
              <a:schemeClr val="accent2">
                <a:lumMod val="50000"/>
              </a:schemeClr>
            </a:solidFill>
          </a:endParaRPr>
        </a:p>
      </dgm:t>
    </dgm:pt>
    <dgm:pt modelId="{AB6F5A7B-F850-4E4B-BD8F-5AB65EA68E38}" type="sibTrans" cxnId="{B6557CDD-DE4F-4647-B957-A0EE68244987}">
      <dgm:prSet/>
      <dgm:spPr/>
      <dgm:t>
        <a:bodyPr/>
        <a:lstStyle/>
        <a:p>
          <a:endParaRPr lang="it-IT">
            <a:solidFill>
              <a:schemeClr val="accent2">
                <a:lumMod val="50000"/>
              </a:schemeClr>
            </a:solidFill>
          </a:endParaRPr>
        </a:p>
      </dgm:t>
    </dgm:pt>
    <dgm:pt modelId="{1E7AE3F7-D2D1-4B51-8BEE-C48CF1E4CC9B}">
      <dgm:prSet phldrT="[Testo]" custT="1"/>
      <dgm:spPr>
        <a:solidFill>
          <a:schemeClr val="accent2">
            <a:lumMod val="60000"/>
            <a:lumOff val="40000"/>
          </a:schemeClr>
        </a:solidFill>
        <a:effectLst>
          <a:outerShdw blurRad="50800" dist="38100" dir="2700000" algn="tl" rotWithShape="0">
            <a:prstClr val="black">
              <a:alpha val="40000"/>
            </a:prstClr>
          </a:outerShdw>
        </a:effectLst>
      </dgm:spPr>
      <dgm:t>
        <a:bodyPr/>
        <a:lstStyle/>
        <a:p>
          <a:r>
            <a:rPr lang="it-IT" sz="1400" b="1" dirty="0" smtClean="0">
              <a:solidFill>
                <a:schemeClr val="accent2">
                  <a:lumMod val="50000"/>
                </a:schemeClr>
              </a:solidFill>
              <a:latin typeface="Calibri" panose="020F0502020204030204" pitchFamily="34" charset="0"/>
            </a:rPr>
            <a:t>Credito di ultima istanza</a:t>
          </a:r>
          <a:endParaRPr lang="it-IT" sz="1400" b="1" dirty="0">
            <a:solidFill>
              <a:schemeClr val="accent2">
                <a:lumMod val="50000"/>
              </a:schemeClr>
            </a:solidFill>
            <a:latin typeface="Calibri" panose="020F0502020204030204" pitchFamily="34" charset="0"/>
          </a:endParaRPr>
        </a:p>
      </dgm:t>
    </dgm:pt>
    <dgm:pt modelId="{1C334D3F-6EB7-41F8-8CE1-E73B7E7CFB2F}" type="parTrans" cxnId="{73BD6590-D5DD-4522-8AD1-5D5156422D00}">
      <dgm:prSet/>
      <dgm:spPr/>
      <dgm:t>
        <a:bodyPr/>
        <a:lstStyle/>
        <a:p>
          <a:endParaRPr lang="it-IT">
            <a:solidFill>
              <a:schemeClr val="accent2">
                <a:lumMod val="50000"/>
              </a:schemeClr>
            </a:solidFill>
          </a:endParaRPr>
        </a:p>
      </dgm:t>
    </dgm:pt>
    <dgm:pt modelId="{2D819AFB-777C-406F-A19B-5969971AC054}" type="sibTrans" cxnId="{73BD6590-D5DD-4522-8AD1-5D5156422D00}">
      <dgm:prSet/>
      <dgm:spPr/>
      <dgm:t>
        <a:bodyPr/>
        <a:lstStyle/>
        <a:p>
          <a:endParaRPr lang="it-IT">
            <a:solidFill>
              <a:schemeClr val="accent2">
                <a:lumMod val="50000"/>
              </a:schemeClr>
            </a:solidFill>
          </a:endParaRPr>
        </a:p>
      </dgm:t>
    </dgm:pt>
    <dgm:pt modelId="{4D029D6F-F853-420F-AA67-B255471B00E7}" type="pres">
      <dgm:prSet presAssocID="{32DA5BA2-07CA-46C1-B20C-122E8066CCF3}" presName="compositeShape" presStyleCnt="0">
        <dgm:presLayoutVars>
          <dgm:chMax val="7"/>
          <dgm:dir/>
          <dgm:resizeHandles val="exact"/>
        </dgm:presLayoutVars>
      </dgm:prSet>
      <dgm:spPr/>
    </dgm:pt>
    <dgm:pt modelId="{31FDE619-C20A-4F23-ABFB-9FBA0EF2FEE7}" type="pres">
      <dgm:prSet presAssocID="{32DA5BA2-07CA-46C1-B20C-122E8066CCF3}" presName="wedge1" presStyleLbl="node1" presStyleIdx="0" presStyleCnt="6"/>
      <dgm:spPr/>
      <dgm:t>
        <a:bodyPr/>
        <a:lstStyle/>
        <a:p>
          <a:endParaRPr lang="it-IT"/>
        </a:p>
      </dgm:t>
    </dgm:pt>
    <dgm:pt modelId="{27BD444B-C69A-4B08-87AD-0E0F4116E15E}" type="pres">
      <dgm:prSet presAssocID="{32DA5BA2-07CA-46C1-B20C-122E8066CCF3}" presName="dummy1a" presStyleCnt="0"/>
      <dgm:spPr/>
    </dgm:pt>
    <dgm:pt modelId="{477113F1-5AF8-4419-AEE2-78F78809F69B}" type="pres">
      <dgm:prSet presAssocID="{32DA5BA2-07CA-46C1-B20C-122E8066CCF3}" presName="dummy1b" presStyleCnt="0"/>
      <dgm:spPr/>
    </dgm:pt>
    <dgm:pt modelId="{A3F971D5-7B9D-4C7C-AD71-7CD43D54325C}" type="pres">
      <dgm:prSet presAssocID="{32DA5BA2-07CA-46C1-B20C-122E8066CCF3}" presName="wedge1Tx" presStyleLbl="node1" presStyleIdx="0" presStyleCnt="6">
        <dgm:presLayoutVars>
          <dgm:chMax val="0"/>
          <dgm:chPref val="0"/>
          <dgm:bulletEnabled val="1"/>
        </dgm:presLayoutVars>
      </dgm:prSet>
      <dgm:spPr/>
      <dgm:t>
        <a:bodyPr/>
        <a:lstStyle/>
        <a:p>
          <a:endParaRPr lang="it-IT"/>
        </a:p>
      </dgm:t>
    </dgm:pt>
    <dgm:pt modelId="{BA84799B-D8E1-48E8-8724-D2977274E4D1}" type="pres">
      <dgm:prSet presAssocID="{32DA5BA2-07CA-46C1-B20C-122E8066CCF3}" presName="wedge2" presStyleLbl="node1" presStyleIdx="1" presStyleCnt="6"/>
      <dgm:spPr/>
      <dgm:t>
        <a:bodyPr/>
        <a:lstStyle/>
        <a:p>
          <a:endParaRPr lang="it-IT"/>
        </a:p>
      </dgm:t>
    </dgm:pt>
    <dgm:pt modelId="{4980C368-CA72-435C-9100-B5EDDB87A52B}" type="pres">
      <dgm:prSet presAssocID="{32DA5BA2-07CA-46C1-B20C-122E8066CCF3}" presName="dummy2a" presStyleCnt="0"/>
      <dgm:spPr/>
    </dgm:pt>
    <dgm:pt modelId="{C6CBC463-E4ED-49AC-BDCC-E3FC9EFF3AB4}" type="pres">
      <dgm:prSet presAssocID="{32DA5BA2-07CA-46C1-B20C-122E8066CCF3}" presName="dummy2b" presStyleCnt="0"/>
      <dgm:spPr/>
    </dgm:pt>
    <dgm:pt modelId="{8F999E29-808C-482F-9EC5-6168D179F76B}" type="pres">
      <dgm:prSet presAssocID="{32DA5BA2-07CA-46C1-B20C-122E8066CCF3}" presName="wedge2Tx" presStyleLbl="node1" presStyleIdx="1" presStyleCnt="6">
        <dgm:presLayoutVars>
          <dgm:chMax val="0"/>
          <dgm:chPref val="0"/>
          <dgm:bulletEnabled val="1"/>
        </dgm:presLayoutVars>
      </dgm:prSet>
      <dgm:spPr/>
      <dgm:t>
        <a:bodyPr/>
        <a:lstStyle/>
        <a:p>
          <a:endParaRPr lang="it-IT"/>
        </a:p>
      </dgm:t>
    </dgm:pt>
    <dgm:pt modelId="{101E381F-0225-44F4-83E1-F977BE928F25}" type="pres">
      <dgm:prSet presAssocID="{32DA5BA2-07CA-46C1-B20C-122E8066CCF3}" presName="wedge3" presStyleLbl="node1" presStyleIdx="2" presStyleCnt="6"/>
      <dgm:spPr/>
      <dgm:t>
        <a:bodyPr/>
        <a:lstStyle/>
        <a:p>
          <a:endParaRPr lang="it-IT"/>
        </a:p>
      </dgm:t>
    </dgm:pt>
    <dgm:pt modelId="{E43F7691-9E6E-4636-BBB3-5FC9D9D5214C}" type="pres">
      <dgm:prSet presAssocID="{32DA5BA2-07CA-46C1-B20C-122E8066CCF3}" presName="dummy3a" presStyleCnt="0"/>
      <dgm:spPr/>
    </dgm:pt>
    <dgm:pt modelId="{79B1D0D1-080F-4EBE-92AF-5CD975367CBD}" type="pres">
      <dgm:prSet presAssocID="{32DA5BA2-07CA-46C1-B20C-122E8066CCF3}" presName="dummy3b" presStyleCnt="0"/>
      <dgm:spPr/>
    </dgm:pt>
    <dgm:pt modelId="{33A26CDE-4721-45A8-803A-96C234E51B09}" type="pres">
      <dgm:prSet presAssocID="{32DA5BA2-07CA-46C1-B20C-122E8066CCF3}" presName="wedge3Tx" presStyleLbl="node1" presStyleIdx="2" presStyleCnt="6">
        <dgm:presLayoutVars>
          <dgm:chMax val="0"/>
          <dgm:chPref val="0"/>
          <dgm:bulletEnabled val="1"/>
        </dgm:presLayoutVars>
      </dgm:prSet>
      <dgm:spPr/>
      <dgm:t>
        <a:bodyPr/>
        <a:lstStyle/>
        <a:p>
          <a:endParaRPr lang="it-IT"/>
        </a:p>
      </dgm:t>
    </dgm:pt>
    <dgm:pt modelId="{4E51A5BD-D000-492D-AA7A-5D0DAAC810C0}" type="pres">
      <dgm:prSet presAssocID="{32DA5BA2-07CA-46C1-B20C-122E8066CCF3}" presName="wedge4" presStyleLbl="node1" presStyleIdx="3" presStyleCnt="6"/>
      <dgm:spPr/>
      <dgm:t>
        <a:bodyPr/>
        <a:lstStyle/>
        <a:p>
          <a:endParaRPr lang="it-IT"/>
        </a:p>
      </dgm:t>
    </dgm:pt>
    <dgm:pt modelId="{9E29AA41-409D-499E-AAA7-D258F0647391}" type="pres">
      <dgm:prSet presAssocID="{32DA5BA2-07CA-46C1-B20C-122E8066CCF3}" presName="dummy4a" presStyleCnt="0"/>
      <dgm:spPr/>
    </dgm:pt>
    <dgm:pt modelId="{97223326-4AC9-4B0C-8E64-E38317B51BB1}" type="pres">
      <dgm:prSet presAssocID="{32DA5BA2-07CA-46C1-B20C-122E8066CCF3}" presName="dummy4b" presStyleCnt="0"/>
      <dgm:spPr/>
    </dgm:pt>
    <dgm:pt modelId="{E56D745A-F560-47CF-A77A-51B3660BC1D4}" type="pres">
      <dgm:prSet presAssocID="{32DA5BA2-07CA-46C1-B20C-122E8066CCF3}" presName="wedge4Tx" presStyleLbl="node1" presStyleIdx="3" presStyleCnt="6">
        <dgm:presLayoutVars>
          <dgm:chMax val="0"/>
          <dgm:chPref val="0"/>
          <dgm:bulletEnabled val="1"/>
        </dgm:presLayoutVars>
      </dgm:prSet>
      <dgm:spPr/>
      <dgm:t>
        <a:bodyPr/>
        <a:lstStyle/>
        <a:p>
          <a:endParaRPr lang="it-IT"/>
        </a:p>
      </dgm:t>
    </dgm:pt>
    <dgm:pt modelId="{DDA4C0BA-2A02-4327-8FD7-9B65EC1F9984}" type="pres">
      <dgm:prSet presAssocID="{32DA5BA2-07CA-46C1-B20C-122E8066CCF3}" presName="wedge5" presStyleLbl="node1" presStyleIdx="4" presStyleCnt="6"/>
      <dgm:spPr/>
      <dgm:t>
        <a:bodyPr/>
        <a:lstStyle/>
        <a:p>
          <a:endParaRPr lang="it-IT"/>
        </a:p>
      </dgm:t>
    </dgm:pt>
    <dgm:pt modelId="{A43B24B5-CED3-4792-9BA0-846786F10C4D}" type="pres">
      <dgm:prSet presAssocID="{32DA5BA2-07CA-46C1-B20C-122E8066CCF3}" presName="dummy5a" presStyleCnt="0"/>
      <dgm:spPr/>
    </dgm:pt>
    <dgm:pt modelId="{14502FB3-0243-4ED9-A57C-E1DFB9DC4DA7}" type="pres">
      <dgm:prSet presAssocID="{32DA5BA2-07CA-46C1-B20C-122E8066CCF3}" presName="dummy5b" presStyleCnt="0"/>
      <dgm:spPr/>
    </dgm:pt>
    <dgm:pt modelId="{E54C8759-633C-4FAE-A0E3-8E0555C11AFF}" type="pres">
      <dgm:prSet presAssocID="{32DA5BA2-07CA-46C1-B20C-122E8066CCF3}" presName="wedge5Tx" presStyleLbl="node1" presStyleIdx="4" presStyleCnt="6">
        <dgm:presLayoutVars>
          <dgm:chMax val="0"/>
          <dgm:chPref val="0"/>
          <dgm:bulletEnabled val="1"/>
        </dgm:presLayoutVars>
      </dgm:prSet>
      <dgm:spPr/>
      <dgm:t>
        <a:bodyPr/>
        <a:lstStyle/>
        <a:p>
          <a:endParaRPr lang="it-IT"/>
        </a:p>
      </dgm:t>
    </dgm:pt>
    <dgm:pt modelId="{7F785997-1B21-4750-BA04-B6B3B583AF12}" type="pres">
      <dgm:prSet presAssocID="{32DA5BA2-07CA-46C1-B20C-122E8066CCF3}" presName="wedge6" presStyleLbl="node1" presStyleIdx="5" presStyleCnt="6"/>
      <dgm:spPr/>
      <dgm:t>
        <a:bodyPr/>
        <a:lstStyle/>
        <a:p>
          <a:endParaRPr lang="it-IT"/>
        </a:p>
      </dgm:t>
    </dgm:pt>
    <dgm:pt modelId="{B8F72E64-D7A2-4223-AEF1-F832DFEA4321}" type="pres">
      <dgm:prSet presAssocID="{32DA5BA2-07CA-46C1-B20C-122E8066CCF3}" presName="dummy6a" presStyleCnt="0"/>
      <dgm:spPr/>
    </dgm:pt>
    <dgm:pt modelId="{6C3BB0DF-BB04-4760-A212-D8D775641A1A}" type="pres">
      <dgm:prSet presAssocID="{32DA5BA2-07CA-46C1-B20C-122E8066CCF3}" presName="dummy6b" presStyleCnt="0"/>
      <dgm:spPr/>
    </dgm:pt>
    <dgm:pt modelId="{DF397557-FC43-4736-9072-D19AF873FDD2}" type="pres">
      <dgm:prSet presAssocID="{32DA5BA2-07CA-46C1-B20C-122E8066CCF3}" presName="wedge6Tx" presStyleLbl="node1" presStyleIdx="5" presStyleCnt="6">
        <dgm:presLayoutVars>
          <dgm:chMax val="0"/>
          <dgm:chPref val="0"/>
          <dgm:bulletEnabled val="1"/>
        </dgm:presLayoutVars>
      </dgm:prSet>
      <dgm:spPr/>
      <dgm:t>
        <a:bodyPr/>
        <a:lstStyle/>
        <a:p>
          <a:endParaRPr lang="it-IT"/>
        </a:p>
      </dgm:t>
    </dgm:pt>
    <dgm:pt modelId="{2B7D39A2-45FE-44AA-8BD5-3A77E05EDE86}" type="pres">
      <dgm:prSet presAssocID="{8ED48C43-5B3E-4A53-AC90-8F776E53654B}" presName="arrowWedge1" presStyleLbl="fgSibTrans2D1" presStyleIdx="0" presStyleCnt="6"/>
      <dgm:spPr>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gm:spPr>
    </dgm:pt>
    <dgm:pt modelId="{FC2899EF-EB1A-46B4-806E-2A1876A82E90}" type="pres">
      <dgm:prSet presAssocID="{44C16507-E014-4525-BEAE-DCAAC7EBEA03}" presName="arrowWedge2" presStyleLbl="fgSibTrans2D1" presStyleIdx="1" presStyleCnt="6"/>
      <dgm:spPr>
        <a:solidFill>
          <a:schemeClr val="accent1"/>
        </a:solidFill>
      </dgm:spPr>
    </dgm:pt>
    <dgm:pt modelId="{24C0A91F-E587-493C-B5C6-09B954F387DD}" type="pres">
      <dgm:prSet presAssocID="{F86BFBCF-BFC9-40E2-A1D7-F7D6E57B8ECC}" presName="arrowWedge3" presStyleLbl="fgSibTrans2D1" presStyleIdx="2" presStyleCnt="6"/>
      <dgm:spPr>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gm:spPr>
    </dgm:pt>
    <dgm:pt modelId="{51E64317-8C69-404C-91EC-28A08860E862}" type="pres">
      <dgm:prSet presAssocID="{AB6F5A7B-F850-4E4B-BD8F-5AB65EA68E38}" presName="arrowWedge4" presStyleLbl="fgSibTrans2D1" presStyleIdx="3" presStyleCnt="6"/>
      <dgm:spPr>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gm:spPr>
    </dgm:pt>
    <dgm:pt modelId="{8743D655-1F7F-4C30-9A84-D2F75F025F04}" type="pres">
      <dgm:prSet presAssocID="{2D819AFB-777C-406F-A19B-5969971AC054}" presName="arrowWedge5" presStyleLbl="fgSibTrans2D1" presStyleIdx="4" presStyleCnt="6"/>
      <dgm:spPr>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gm:spPr>
    </dgm:pt>
    <dgm:pt modelId="{29322BD0-FA9D-4EA6-AD1C-E6A31DAC17FE}" type="pres">
      <dgm:prSet presAssocID="{B6B3CEE5-B6B5-4B80-9254-ED3B3C27CC84}" presName="arrowWedge6" presStyleLbl="fgSibTrans2D1" presStyleIdx="5" presStyleCnt="6"/>
      <dgm:spPr>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gm:spPr>
    </dgm:pt>
  </dgm:ptLst>
  <dgm:cxnLst>
    <dgm:cxn modelId="{36BE6E58-427D-47E5-9683-2A9621E84EE1}" type="presOf" srcId="{B4A94FB8-0C67-4661-A762-548D9E29A007}" destId="{E56D745A-F560-47CF-A77A-51B3660BC1D4}" srcOrd="1" destOrd="0" presId="urn:microsoft.com/office/officeart/2005/8/layout/cycle8"/>
    <dgm:cxn modelId="{29955A38-DBB3-4A16-9E13-462AC56D6644}" srcId="{32DA5BA2-07CA-46C1-B20C-122E8066CCF3}" destId="{013EDF8C-5279-45C7-82CB-647084C3764D}" srcOrd="5" destOrd="0" parTransId="{E6A486E1-AF44-42DA-8AF6-D25B88C05C52}" sibTransId="{B6B3CEE5-B6B5-4B80-9254-ED3B3C27CC84}"/>
    <dgm:cxn modelId="{84653586-B75B-4A8E-BBD6-ABFD58267BC5}" srcId="{32DA5BA2-07CA-46C1-B20C-122E8066CCF3}" destId="{91C748AE-F291-40C1-8CE5-955EA579A90A}" srcOrd="2" destOrd="0" parTransId="{8D973DE4-F9E7-4E1A-B210-E48CCEF51274}" sibTransId="{F86BFBCF-BFC9-40E2-A1D7-F7D6E57B8ECC}"/>
    <dgm:cxn modelId="{D8C4EE9E-DB10-43AD-8FB4-EC13979297F7}" type="presOf" srcId="{1E7AE3F7-D2D1-4B51-8BEE-C48CF1E4CC9B}" destId="{DDA4C0BA-2A02-4327-8FD7-9B65EC1F9984}" srcOrd="0" destOrd="0" presId="urn:microsoft.com/office/officeart/2005/8/layout/cycle8"/>
    <dgm:cxn modelId="{D64C8498-63C0-4397-BF53-043A4DF3C3B2}" srcId="{32DA5BA2-07CA-46C1-B20C-122E8066CCF3}" destId="{AA5D8239-BD70-451D-A863-F8F5DE98A99A}" srcOrd="1" destOrd="0" parTransId="{04C1BAFE-DA90-4FBE-A789-AD7ED410A7B5}" sibTransId="{44C16507-E014-4525-BEAE-DCAAC7EBEA03}"/>
    <dgm:cxn modelId="{17261282-5152-4284-8B6E-49A4065185BF}" type="presOf" srcId="{91C748AE-F291-40C1-8CE5-955EA579A90A}" destId="{101E381F-0225-44F4-83E1-F977BE928F25}" srcOrd="0" destOrd="0" presId="urn:microsoft.com/office/officeart/2005/8/layout/cycle8"/>
    <dgm:cxn modelId="{73BD6590-D5DD-4522-8AD1-5D5156422D00}" srcId="{32DA5BA2-07CA-46C1-B20C-122E8066CCF3}" destId="{1E7AE3F7-D2D1-4B51-8BEE-C48CF1E4CC9B}" srcOrd="4" destOrd="0" parTransId="{1C334D3F-6EB7-41F8-8CE1-E73B7E7CFB2F}" sibTransId="{2D819AFB-777C-406F-A19B-5969971AC054}"/>
    <dgm:cxn modelId="{2086CB1B-48C3-4D9A-AFF0-718D1DD8D99D}" type="presOf" srcId="{013EDF8C-5279-45C7-82CB-647084C3764D}" destId="{7F785997-1B21-4750-BA04-B6B3B583AF12}" srcOrd="0" destOrd="0" presId="urn:microsoft.com/office/officeart/2005/8/layout/cycle8"/>
    <dgm:cxn modelId="{66995DD7-C497-4ABD-A2CB-1EFFC151A112}" type="presOf" srcId="{91C748AE-F291-40C1-8CE5-955EA579A90A}" destId="{33A26CDE-4721-45A8-803A-96C234E51B09}" srcOrd="1" destOrd="0" presId="urn:microsoft.com/office/officeart/2005/8/layout/cycle8"/>
    <dgm:cxn modelId="{1D2C2E8C-035D-4999-89DD-8D633CFB3D5F}" type="presOf" srcId="{32DA5BA2-07CA-46C1-B20C-122E8066CCF3}" destId="{4D029D6F-F853-420F-AA67-B255471B00E7}" srcOrd="0" destOrd="0" presId="urn:microsoft.com/office/officeart/2005/8/layout/cycle8"/>
    <dgm:cxn modelId="{1CAC647E-2250-46A3-A0D1-BDB61B066C9C}" type="presOf" srcId="{013EDF8C-5279-45C7-82CB-647084C3764D}" destId="{DF397557-FC43-4736-9072-D19AF873FDD2}" srcOrd="1" destOrd="0" presId="urn:microsoft.com/office/officeart/2005/8/layout/cycle8"/>
    <dgm:cxn modelId="{B6557CDD-DE4F-4647-B957-A0EE68244987}" srcId="{32DA5BA2-07CA-46C1-B20C-122E8066CCF3}" destId="{B4A94FB8-0C67-4661-A762-548D9E29A007}" srcOrd="3" destOrd="0" parTransId="{92B29208-1E19-4C3A-ACFB-FBB306EF8F8B}" sibTransId="{AB6F5A7B-F850-4E4B-BD8F-5AB65EA68E38}"/>
    <dgm:cxn modelId="{A61E08C9-7272-4DD3-A970-1898176BFA3A}" type="presOf" srcId="{8804FAF9-8E68-41E5-A89B-DB5963B031B4}" destId="{31FDE619-C20A-4F23-ABFB-9FBA0EF2FEE7}" srcOrd="0" destOrd="0" presId="urn:microsoft.com/office/officeart/2005/8/layout/cycle8"/>
    <dgm:cxn modelId="{5773E809-E5ED-4455-B8A7-BE81A9CF6E01}" type="presOf" srcId="{B4A94FB8-0C67-4661-A762-548D9E29A007}" destId="{4E51A5BD-D000-492D-AA7A-5D0DAAC810C0}" srcOrd="0" destOrd="0" presId="urn:microsoft.com/office/officeart/2005/8/layout/cycle8"/>
    <dgm:cxn modelId="{81FEC7DB-B848-4188-AB04-CAF8DE254C67}" srcId="{32DA5BA2-07CA-46C1-B20C-122E8066CCF3}" destId="{8804FAF9-8E68-41E5-A89B-DB5963B031B4}" srcOrd="0" destOrd="0" parTransId="{727639D5-DE49-4760-BCA9-7F0FA0C76CA7}" sibTransId="{8ED48C43-5B3E-4A53-AC90-8F776E53654B}"/>
    <dgm:cxn modelId="{E6226BC0-66A2-42AB-9F1C-1B642D7ED01C}" type="presOf" srcId="{AA5D8239-BD70-451D-A863-F8F5DE98A99A}" destId="{8F999E29-808C-482F-9EC5-6168D179F76B}" srcOrd="1" destOrd="0" presId="urn:microsoft.com/office/officeart/2005/8/layout/cycle8"/>
    <dgm:cxn modelId="{DFA5994B-04AE-43EE-A16A-27AECACE74A2}" type="presOf" srcId="{AA5D8239-BD70-451D-A863-F8F5DE98A99A}" destId="{BA84799B-D8E1-48E8-8724-D2977274E4D1}" srcOrd="0" destOrd="0" presId="urn:microsoft.com/office/officeart/2005/8/layout/cycle8"/>
    <dgm:cxn modelId="{56488D13-40AB-46F4-9DBE-38718F266017}" type="presOf" srcId="{8804FAF9-8E68-41E5-A89B-DB5963B031B4}" destId="{A3F971D5-7B9D-4C7C-AD71-7CD43D54325C}" srcOrd="1" destOrd="0" presId="urn:microsoft.com/office/officeart/2005/8/layout/cycle8"/>
    <dgm:cxn modelId="{760694BF-8362-4EBC-9818-624190B08D91}" type="presOf" srcId="{1E7AE3F7-D2D1-4B51-8BEE-C48CF1E4CC9B}" destId="{E54C8759-633C-4FAE-A0E3-8E0555C11AFF}" srcOrd="1" destOrd="0" presId="urn:microsoft.com/office/officeart/2005/8/layout/cycle8"/>
    <dgm:cxn modelId="{4BFC809B-16F1-485B-86F7-379B6812B712}" type="presParOf" srcId="{4D029D6F-F853-420F-AA67-B255471B00E7}" destId="{31FDE619-C20A-4F23-ABFB-9FBA0EF2FEE7}" srcOrd="0" destOrd="0" presId="urn:microsoft.com/office/officeart/2005/8/layout/cycle8"/>
    <dgm:cxn modelId="{2E84802A-9E99-4229-88D6-A1F4542879E5}" type="presParOf" srcId="{4D029D6F-F853-420F-AA67-B255471B00E7}" destId="{27BD444B-C69A-4B08-87AD-0E0F4116E15E}" srcOrd="1" destOrd="0" presId="urn:microsoft.com/office/officeart/2005/8/layout/cycle8"/>
    <dgm:cxn modelId="{B7094E2D-6BF8-4F4A-A50C-112DDA393578}" type="presParOf" srcId="{4D029D6F-F853-420F-AA67-B255471B00E7}" destId="{477113F1-5AF8-4419-AEE2-78F78809F69B}" srcOrd="2" destOrd="0" presId="urn:microsoft.com/office/officeart/2005/8/layout/cycle8"/>
    <dgm:cxn modelId="{B0423464-30C7-42B5-9517-0D56D61757C7}" type="presParOf" srcId="{4D029D6F-F853-420F-AA67-B255471B00E7}" destId="{A3F971D5-7B9D-4C7C-AD71-7CD43D54325C}" srcOrd="3" destOrd="0" presId="urn:microsoft.com/office/officeart/2005/8/layout/cycle8"/>
    <dgm:cxn modelId="{68548EEF-BECB-4E8A-A718-1A7477794D06}" type="presParOf" srcId="{4D029D6F-F853-420F-AA67-B255471B00E7}" destId="{BA84799B-D8E1-48E8-8724-D2977274E4D1}" srcOrd="4" destOrd="0" presId="urn:microsoft.com/office/officeart/2005/8/layout/cycle8"/>
    <dgm:cxn modelId="{176D96BA-2C1D-4081-B349-CFB9327F47EB}" type="presParOf" srcId="{4D029D6F-F853-420F-AA67-B255471B00E7}" destId="{4980C368-CA72-435C-9100-B5EDDB87A52B}" srcOrd="5" destOrd="0" presId="urn:microsoft.com/office/officeart/2005/8/layout/cycle8"/>
    <dgm:cxn modelId="{E74E0665-C0C8-40DA-9C0C-220B4976BC19}" type="presParOf" srcId="{4D029D6F-F853-420F-AA67-B255471B00E7}" destId="{C6CBC463-E4ED-49AC-BDCC-E3FC9EFF3AB4}" srcOrd="6" destOrd="0" presId="urn:microsoft.com/office/officeart/2005/8/layout/cycle8"/>
    <dgm:cxn modelId="{9EC25063-F9E8-47DD-B465-383CD72F4B25}" type="presParOf" srcId="{4D029D6F-F853-420F-AA67-B255471B00E7}" destId="{8F999E29-808C-482F-9EC5-6168D179F76B}" srcOrd="7" destOrd="0" presId="urn:microsoft.com/office/officeart/2005/8/layout/cycle8"/>
    <dgm:cxn modelId="{D45B8358-DF20-4F85-8402-026C23615F01}" type="presParOf" srcId="{4D029D6F-F853-420F-AA67-B255471B00E7}" destId="{101E381F-0225-44F4-83E1-F977BE928F25}" srcOrd="8" destOrd="0" presId="urn:microsoft.com/office/officeart/2005/8/layout/cycle8"/>
    <dgm:cxn modelId="{8FD7B831-93FD-4E2F-9CAC-B46110296021}" type="presParOf" srcId="{4D029D6F-F853-420F-AA67-B255471B00E7}" destId="{E43F7691-9E6E-4636-BBB3-5FC9D9D5214C}" srcOrd="9" destOrd="0" presId="urn:microsoft.com/office/officeart/2005/8/layout/cycle8"/>
    <dgm:cxn modelId="{DCB6839B-E8B9-40C4-912C-AFFD0BAEB1F5}" type="presParOf" srcId="{4D029D6F-F853-420F-AA67-B255471B00E7}" destId="{79B1D0D1-080F-4EBE-92AF-5CD975367CBD}" srcOrd="10" destOrd="0" presId="urn:microsoft.com/office/officeart/2005/8/layout/cycle8"/>
    <dgm:cxn modelId="{4D988B5A-F6D9-4580-82E4-350ACE0F9BFE}" type="presParOf" srcId="{4D029D6F-F853-420F-AA67-B255471B00E7}" destId="{33A26CDE-4721-45A8-803A-96C234E51B09}" srcOrd="11" destOrd="0" presId="urn:microsoft.com/office/officeart/2005/8/layout/cycle8"/>
    <dgm:cxn modelId="{CCD3ABC9-C8F8-41ED-9C0A-18EAC4D0D320}" type="presParOf" srcId="{4D029D6F-F853-420F-AA67-B255471B00E7}" destId="{4E51A5BD-D000-492D-AA7A-5D0DAAC810C0}" srcOrd="12" destOrd="0" presId="urn:microsoft.com/office/officeart/2005/8/layout/cycle8"/>
    <dgm:cxn modelId="{2BDC7475-8712-42E5-8F06-EEA0776328FF}" type="presParOf" srcId="{4D029D6F-F853-420F-AA67-B255471B00E7}" destId="{9E29AA41-409D-499E-AAA7-D258F0647391}" srcOrd="13" destOrd="0" presId="urn:microsoft.com/office/officeart/2005/8/layout/cycle8"/>
    <dgm:cxn modelId="{F0A7BB15-B734-4156-875C-6DBF11F0BBF0}" type="presParOf" srcId="{4D029D6F-F853-420F-AA67-B255471B00E7}" destId="{97223326-4AC9-4B0C-8E64-E38317B51BB1}" srcOrd="14" destOrd="0" presId="urn:microsoft.com/office/officeart/2005/8/layout/cycle8"/>
    <dgm:cxn modelId="{EE82E44E-B402-4A11-B5A2-6B10CE62526D}" type="presParOf" srcId="{4D029D6F-F853-420F-AA67-B255471B00E7}" destId="{E56D745A-F560-47CF-A77A-51B3660BC1D4}" srcOrd="15" destOrd="0" presId="urn:microsoft.com/office/officeart/2005/8/layout/cycle8"/>
    <dgm:cxn modelId="{66E0C3EE-3F76-4F36-9007-0EC7C5C55245}" type="presParOf" srcId="{4D029D6F-F853-420F-AA67-B255471B00E7}" destId="{DDA4C0BA-2A02-4327-8FD7-9B65EC1F9984}" srcOrd="16" destOrd="0" presId="urn:microsoft.com/office/officeart/2005/8/layout/cycle8"/>
    <dgm:cxn modelId="{32011A91-F875-43C7-B653-3C10329B837E}" type="presParOf" srcId="{4D029D6F-F853-420F-AA67-B255471B00E7}" destId="{A43B24B5-CED3-4792-9BA0-846786F10C4D}" srcOrd="17" destOrd="0" presId="urn:microsoft.com/office/officeart/2005/8/layout/cycle8"/>
    <dgm:cxn modelId="{EAEE4D3C-D4B6-41C6-8014-276D6EA5D095}" type="presParOf" srcId="{4D029D6F-F853-420F-AA67-B255471B00E7}" destId="{14502FB3-0243-4ED9-A57C-E1DFB9DC4DA7}" srcOrd="18" destOrd="0" presId="urn:microsoft.com/office/officeart/2005/8/layout/cycle8"/>
    <dgm:cxn modelId="{ACDB14BF-375F-4480-B0C3-612926A67BBB}" type="presParOf" srcId="{4D029D6F-F853-420F-AA67-B255471B00E7}" destId="{E54C8759-633C-4FAE-A0E3-8E0555C11AFF}" srcOrd="19" destOrd="0" presId="urn:microsoft.com/office/officeart/2005/8/layout/cycle8"/>
    <dgm:cxn modelId="{546BFAD7-FB29-4BDB-8E7E-6509B3341928}" type="presParOf" srcId="{4D029D6F-F853-420F-AA67-B255471B00E7}" destId="{7F785997-1B21-4750-BA04-B6B3B583AF12}" srcOrd="20" destOrd="0" presId="urn:microsoft.com/office/officeart/2005/8/layout/cycle8"/>
    <dgm:cxn modelId="{BBBBE76B-8B0B-4B7E-85B1-DB9A0A54EB43}" type="presParOf" srcId="{4D029D6F-F853-420F-AA67-B255471B00E7}" destId="{B8F72E64-D7A2-4223-AEF1-F832DFEA4321}" srcOrd="21" destOrd="0" presId="urn:microsoft.com/office/officeart/2005/8/layout/cycle8"/>
    <dgm:cxn modelId="{7E5F71C7-F3C4-42A1-92D0-74BCDE08208D}" type="presParOf" srcId="{4D029D6F-F853-420F-AA67-B255471B00E7}" destId="{6C3BB0DF-BB04-4760-A212-D8D775641A1A}" srcOrd="22" destOrd="0" presId="urn:microsoft.com/office/officeart/2005/8/layout/cycle8"/>
    <dgm:cxn modelId="{5CD66C3D-681C-414B-A074-982FA3622AB0}" type="presParOf" srcId="{4D029D6F-F853-420F-AA67-B255471B00E7}" destId="{DF397557-FC43-4736-9072-D19AF873FDD2}" srcOrd="23" destOrd="0" presId="urn:microsoft.com/office/officeart/2005/8/layout/cycle8"/>
    <dgm:cxn modelId="{9E692FC4-E747-4041-8038-63D6A8FC7CF3}" type="presParOf" srcId="{4D029D6F-F853-420F-AA67-B255471B00E7}" destId="{2B7D39A2-45FE-44AA-8BD5-3A77E05EDE86}" srcOrd="24" destOrd="0" presId="urn:microsoft.com/office/officeart/2005/8/layout/cycle8"/>
    <dgm:cxn modelId="{D93FFDA2-AC86-41ED-8F6E-7882D6C5F3DF}" type="presParOf" srcId="{4D029D6F-F853-420F-AA67-B255471B00E7}" destId="{FC2899EF-EB1A-46B4-806E-2A1876A82E90}" srcOrd="25" destOrd="0" presId="urn:microsoft.com/office/officeart/2005/8/layout/cycle8"/>
    <dgm:cxn modelId="{2FF19824-82E8-4CEC-A94F-9E83F1159592}" type="presParOf" srcId="{4D029D6F-F853-420F-AA67-B255471B00E7}" destId="{24C0A91F-E587-493C-B5C6-09B954F387DD}" srcOrd="26" destOrd="0" presId="urn:microsoft.com/office/officeart/2005/8/layout/cycle8"/>
    <dgm:cxn modelId="{EAF9946E-0D59-4A03-A4BA-0CEF99E589A0}" type="presParOf" srcId="{4D029D6F-F853-420F-AA67-B255471B00E7}" destId="{51E64317-8C69-404C-91EC-28A08860E862}" srcOrd="27" destOrd="0" presId="urn:microsoft.com/office/officeart/2005/8/layout/cycle8"/>
    <dgm:cxn modelId="{9298C618-127A-4F7D-89CF-E39C3904729F}" type="presParOf" srcId="{4D029D6F-F853-420F-AA67-B255471B00E7}" destId="{8743D655-1F7F-4C30-9A84-D2F75F025F04}" srcOrd="28" destOrd="0" presId="urn:microsoft.com/office/officeart/2005/8/layout/cycle8"/>
    <dgm:cxn modelId="{9A0C5B05-37DB-4354-8037-CF51C4369888}" type="presParOf" srcId="{4D029D6F-F853-420F-AA67-B255471B00E7}" destId="{29322BD0-FA9D-4EA6-AD1C-E6A31DAC17FE}"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A3CCCE-14A5-43E5-8D80-4D347EFFC9D2}"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it-IT"/>
        </a:p>
      </dgm:t>
    </dgm:pt>
    <dgm:pt modelId="{D1261A8F-ED90-4062-BEEC-ACACE9D2DE3C}">
      <dgm:prSet phldrT="[Testo]" custT="1"/>
      <dgm:spPr>
        <a:solidFill>
          <a:schemeClr val="accent3">
            <a:lumMod val="60000"/>
            <a:lumOff val="40000"/>
          </a:schemeClr>
        </a:solidFill>
        <a:ln>
          <a:solidFill>
            <a:schemeClr val="accent3">
              <a:lumMod val="50000"/>
            </a:schemeClr>
          </a:solidFill>
        </a:ln>
        <a:effectLst>
          <a:outerShdw blurRad="50800" dist="38100" dir="2700000" algn="tl" rotWithShape="0">
            <a:prstClr val="black">
              <a:alpha val="40000"/>
            </a:prstClr>
          </a:outerShdw>
        </a:effectLst>
      </dgm:spPr>
      <dgm:t>
        <a:bodyPr/>
        <a:lstStyle/>
        <a:p>
          <a:r>
            <a:rPr lang="it-IT" sz="2800" b="1" dirty="0" smtClean="0">
              <a:solidFill>
                <a:schemeClr val="accent2">
                  <a:lumMod val="50000"/>
                </a:schemeClr>
              </a:solidFill>
              <a:latin typeface="Calibri" panose="020F0502020204030204" pitchFamily="34" charset="0"/>
            </a:rPr>
            <a:t>SRM</a:t>
          </a:r>
          <a:endParaRPr lang="it-IT" sz="2800" b="1" dirty="0">
            <a:solidFill>
              <a:schemeClr val="accent2">
                <a:lumMod val="50000"/>
              </a:schemeClr>
            </a:solidFill>
            <a:latin typeface="Calibri" panose="020F0502020204030204" pitchFamily="34" charset="0"/>
          </a:endParaRPr>
        </a:p>
      </dgm:t>
    </dgm:pt>
    <dgm:pt modelId="{4C831BB8-B8BB-4185-84A1-1B152E2E5A19}" type="parTrans" cxnId="{735C58FD-4F29-4933-A3BF-9294E849008B}">
      <dgm:prSet/>
      <dgm:spPr/>
      <dgm:t>
        <a:bodyPr/>
        <a:lstStyle/>
        <a:p>
          <a:endParaRPr lang="it-IT"/>
        </a:p>
      </dgm:t>
    </dgm:pt>
    <dgm:pt modelId="{51F4DCAA-D69A-4559-A25B-9275F1232AA5}" type="sibTrans" cxnId="{735C58FD-4F29-4933-A3BF-9294E849008B}">
      <dgm:prSet/>
      <dgm:spPr/>
      <dgm:t>
        <a:bodyPr/>
        <a:lstStyle/>
        <a:p>
          <a:endParaRPr lang="it-IT"/>
        </a:p>
      </dgm:t>
    </dgm:pt>
    <dgm:pt modelId="{E506E40D-19BD-436B-A0C1-5F204095CF15}">
      <dgm:prSet phldrT="[Testo]" custT="1"/>
      <dgm:spPr/>
      <dgm:t>
        <a:bodyPr/>
        <a:lstStyle/>
        <a:p>
          <a:r>
            <a:rPr lang="it-IT" sz="1600" b="1" i="1" dirty="0" smtClean="0">
              <a:latin typeface="Calibri" panose="020F0502020204030204" pitchFamily="34" charset="0"/>
            </a:rPr>
            <a:t>Ambito di applicazione</a:t>
          </a:r>
          <a:endParaRPr lang="it-IT" sz="1600" b="1" i="1" dirty="0">
            <a:latin typeface="Calibri" panose="020F0502020204030204" pitchFamily="34" charset="0"/>
          </a:endParaRPr>
        </a:p>
      </dgm:t>
    </dgm:pt>
    <dgm:pt modelId="{40C4EF0E-5F15-44E7-B37C-A962457631CD}" type="parTrans" cxnId="{F692E273-E390-402C-9160-0098D97C8232}">
      <dgm:prSet/>
      <dgm:spPr/>
      <dgm:t>
        <a:bodyPr/>
        <a:lstStyle/>
        <a:p>
          <a:endParaRPr lang="it-IT"/>
        </a:p>
      </dgm:t>
    </dgm:pt>
    <dgm:pt modelId="{9DE35ABD-1C09-44E1-BF17-40E4DF951925}" type="sibTrans" cxnId="{F692E273-E390-402C-9160-0098D97C8232}">
      <dgm:prSet/>
      <dgm:spPr/>
      <dgm:t>
        <a:bodyPr/>
        <a:lstStyle/>
        <a:p>
          <a:endParaRPr lang="it-IT"/>
        </a:p>
      </dgm:t>
    </dgm:pt>
    <dgm:pt modelId="{C78655F3-B53B-4A52-9A69-CC535F633409}">
      <dgm:prSet phldrT="[Testo]" custT="1"/>
      <dgm:spPr/>
      <dgm:t>
        <a:bodyPr/>
        <a:lstStyle/>
        <a:p>
          <a:r>
            <a:rPr lang="it-IT" sz="1600" b="1" i="1" dirty="0" smtClean="0">
              <a:latin typeface="Calibri" panose="020F0502020204030204" pitchFamily="34" charset="0"/>
            </a:rPr>
            <a:t>Composizione</a:t>
          </a:r>
          <a:endParaRPr lang="it-IT" sz="1600" b="1" i="1" dirty="0">
            <a:latin typeface="Calibri" panose="020F0502020204030204" pitchFamily="34" charset="0"/>
          </a:endParaRPr>
        </a:p>
      </dgm:t>
    </dgm:pt>
    <dgm:pt modelId="{FAD46374-2B48-4751-8E0E-B654B97620BD}" type="parTrans" cxnId="{5DB1AF86-18DA-468F-BCE1-B398FE8A4192}">
      <dgm:prSet/>
      <dgm:spPr/>
      <dgm:t>
        <a:bodyPr/>
        <a:lstStyle/>
        <a:p>
          <a:endParaRPr lang="it-IT"/>
        </a:p>
      </dgm:t>
    </dgm:pt>
    <dgm:pt modelId="{CA862CD8-A015-41CC-A06B-F232C7FBAAFF}" type="sibTrans" cxnId="{5DB1AF86-18DA-468F-BCE1-B398FE8A4192}">
      <dgm:prSet/>
      <dgm:spPr/>
      <dgm:t>
        <a:bodyPr/>
        <a:lstStyle/>
        <a:p>
          <a:endParaRPr lang="it-IT"/>
        </a:p>
      </dgm:t>
    </dgm:pt>
    <dgm:pt modelId="{9C51CDDF-E442-4D48-88A8-5A73CDA89D75}">
      <dgm:prSet phldrT="[Testo]"/>
      <dgm:spPr/>
      <dgm:t>
        <a:bodyPr/>
        <a:lstStyle/>
        <a:p>
          <a:endParaRPr lang="it-IT" dirty="0"/>
        </a:p>
      </dgm:t>
    </dgm:pt>
    <dgm:pt modelId="{12303C6B-B452-48D2-9E23-B3717C4E5F3C}" type="parTrans" cxnId="{FE3ACB3F-B885-4B0B-8746-1CA239DED656}">
      <dgm:prSet/>
      <dgm:spPr/>
      <dgm:t>
        <a:bodyPr/>
        <a:lstStyle/>
        <a:p>
          <a:endParaRPr lang="it-IT"/>
        </a:p>
      </dgm:t>
    </dgm:pt>
    <dgm:pt modelId="{BF47AD4F-F639-46B4-96B3-EB3D1521C0D7}" type="sibTrans" cxnId="{FE3ACB3F-B885-4B0B-8746-1CA239DED656}">
      <dgm:prSet/>
      <dgm:spPr/>
      <dgm:t>
        <a:bodyPr/>
        <a:lstStyle/>
        <a:p>
          <a:endParaRPr lang="it-IT"/>
        </a:p>
      </dgm:t>
    </dgm:pt>
    <dgm:pt modelId="{705C05BC-0A2E-4B2C-8CD2-5386400B6CD8}">
      <dgm:prSet phldrT="[Testo]" custT="1"/>
      <dgm:spPr/>
      <dgm:t>
        <a:bodyPr/>
        <a:lstStyle/>
        <a:p>
          <a:r>
            <a:rPr lang="it-IT" sz="1600" b="1" i="1" dirty="0" smtClean="0">
              <a:latin typeface="Calibri" panose="020F0502020204030204" pitchFamily="34" charset="0"/>
            </a:rPr>
            <a:t>Funzionamento</a:t>
          </a:r>
          <a:endParaRPr lang="it-IT" sz="1600" b="1" i="1" dirty="0">
            <a:latin typeface="Calibri" panose="020F0502020204030204" pitchFamily="34" charset="0"/>
          </a:endParaRPr>
        </a:p>
      </dgm:t>
    </dgm:pt>
    <dgm:pt modelId="{C558EF1D-E846-4D7C-A835-F28C8214D72C}" type="parTrans" cxnId="{FFCBF028-7F84-40F1-9597-3A1A69E65B40}">
      <dgm:prSet/>
      <dgm:spPr/>
      <dgm:t>
        <a:bodyPr/>
        <a:lstStyle/>
        <a:p>
          <a:endParaRPr lang="it-IT"/>
        </a:p>
      </dgm:t>
    </dgm:pt>
    <dgm:pt modelId="{A6E47E44-4C5C-4394-87AB-F6E97971B860}" type="sibTrans" cxnId="{FFCBF028-7F84-40F1-9597-3A1A69E65B40}">
      <dgm:prSet/>
      <dgm:spPr/>
      <dgm:t>
        <a:bodyPr/>
        <a:lstStyle/>
        <a:p>
          <a:endParaRPr lang="it-IT"/>
        </a:p>
      </dgm:t>
    </dgm:pt>
    <dgm:pt modelId="{BE139A59-CC39-44F3-A619-159C788FF22A}" type="pres">
      <dgm:prSet presAssocID="{2AA3CCCE-14A5-43E5-8D80-4D347EFFC9D2}" presName="Name0" presStyleCnt="0">
        <dgm:presLayoutVars>
          <dgm:chMax val="1"/>
          <dgm:chPref val="1"/>
          <dgm:dir/>
          <dgm:resizeHandles/>
        </dgm:presLayoutVars>
      </dgm:prSet>
      <dgm:spPr/>
      <dgm:t>
        <a:bodyPr/>
        <a:lstStyle/>
        <a:p>
          <a:endParaRPr lang="it-IT"/>
        </a:p>
      </dgm:t>
    </dgm:pt>
    <dgm:pt modelId="{12A09432-A0A5-4A22-A0E0-2AF6E90A74BD}" type="pres">
      <dgm:prSet presAssocID="{D1261A8F-ED90-4062-BEEC-ACACE9D2DE3C}" presName="Parent" presStyleLbl="node1" presStyleIdx="0" presStyleCnt="2">
        <dgm:presLayoutVars>
          <dgm:chMax val="4"/>
          <dgm:chPref val="3"/>
        </dgm:presLayoutVars>
      </dgm:prSet>
      <dgm:spPr/>
      <dgm:t>
        <a:bodyPr/>
        <a:lstStyle/>
        <a:p>
          <a:endParaRPr lang="it-IT"/>
        </a:p>
      </dgm:t>
    </dgm:pt>
    <dgm:pt modelId="{81F42CD7-8971-4EB2-9894-B05A20F714CB}" type="pres">
      <dgm:prSet presAssocID="{E506E40D-19BD-436B-A0C1-5F204095CF15}" presName="Accent" presStyleLbl="node1" presStyleIdx="1" presStyleCnt="2"/>
      <dgm:spPr/>
    </dgm:pt>
    <dgm:pt modelId="{5685CC95-03A8-4B10-8DFE-EA82994DB0E1}" type="pres">
      <dgm:prSet presAssocID="{E506E40D-19BD-436B-A0C1-5F204095CF15}" presName="Image1" presStyleLbl="fgImgPlace1" presStyleIdx="0" presStyleCnt="3"/>
      <dgm:spPr>
        <a:effectLst>
          <a:outerShdw blurRad="50800" dist="38100" dir="2700000" algn="tl" rotWithShape="0">
            <a:prstClr val="black">
              <a:alpha val="40000"/>
            </a:prstClr>
          </a:outerShdw>
        </a:effectLst>
      </dgm:spPr>
    </dgm:pt>
    <dgm:pt modelId="{3F6EA386-B88C-462C-9025-40B8517FE695}" type="pres">
      <dgm:prSet presAssocID="{E506E40D-19BD-436B-A0C1-5F204095CF15}" presName="Child1" presStyleLbl="revTx" presStyleIdx="0" presStyleCnt="3" custLinFactNeighborX="-4115" custLinFactNeighborY="-33728">
        <dgm:presLayoutVars>
          <dgm:chMax val="0"/>
          <dgm:chPref val="0"/>
          <dgm:bulletEnabled val="1"/>
        </dgm:presLayoutVars>
      </dgm:prSet>
      <dgm:spPr/>
      <dgm:t>
        <a:bodyPr/>
        <a:lstStyle/>
        <a:p>
          <a:endParaRPr lang="it-IT"/>
        </a:p>
      </dgm:t>
    </dgm:pt>
    <dgm:pt modelId="{B2DC7F3A-DD88-4A26-85B6-D66450419365}" type="pres">
      <dgm:prSet presAssocID="{C78655F3-B53B-4A52-9A69-CC535F633409}" presName="Image2" presStyleCnt="0"/>
      <dgm:spPr/>
    </dgm:pt>
    <dgm:pt modelId="{01B6D4E5-960F-45EE-A353-751FC254AA68}" type="pres">
      <dgm:prSet presAssocID="{C78655F3-B53B-4A52-9A69-CC535F633409}" presName="Image" presStyleLbl="fgImgPlace1" presStyleIdx="1" presStyleCnt="3"/>
      <dgm:spPr>
        <a:effectLst>
          <a:outerShdw blurRad="50800" dist="38100" dir="2700000" algn="tl" rotWithShape="0">
            <a:prstClr val="black">
              <a:alpha val="40000"/>
            </a:prstClr>
          </a:outerShdw>
        </a:effectLst>
      </dgm:spPr>
    </dgm:pt>
    <dgm:pt modelId="{7297C564-F191-46EE-960D-8E61B264771B}" type="pres">
      <dgm:prSet presAssocID="{C78655F3-B53B-4A52-9A69-CC535F633409}" presName="Child2" presStyleLbl="revTx" presStyleIdx="1" presStyleCnt="3" custLinFactNeighborY="-32991">
        <dgm:presLayoutVars>
          <dgm:chMax val="0"/>
          <dgm:chPref val="0"/>
          <dgm:bulletEnabled val="1"/>
        </dgm:presLayoutVars>
      </dgm:prSet>
      <dgm:spPr/>
      <dgm:t>
        <a:bodyPr/>
        <a:lstStyle/>
        <a:p>
          <a:endParaRPr lang="it-IT"/>
        </a:p>
      </dgm:t>
    </dgm:pt>
    <dgm:pt modelId="{910556AD-E3BC-4E22-A3B6-3700E2EE9AE0}" type="pres">
      <dgm:prSet presAssocID="{705C05BC-0A2E-4B2C-8CD2-5386400B6CD8}" presName="Image3" presStyleCnt="0"/>
      <dgm:spPr/>
    </dgm:pt>
    <dgm:pt modelId="{5003E4A0-4BF9-4D4C-90EE-C90B3722C2BC}" type="pres">
      <dgm:prSet presAssocID="{705C05BC-0A2E-4B2C-8CD2-5386400B6CD8}" presName="Image" presStyleLbl="fgImgPlace1" presStyleIdx="2" presStyleCnt="3"/>
      <dgm:spPr>
        <a:effectLst>
          <a:outerShdw blurRad="50800" dist="38100" dir="2700000" algn="tl" rotWithShape="0">
            <a:prstClr val="black">
              <a:alpha val="40000"/>
            </a:prstClr>
          </a:outerShdw>
        </a:effectLst>
      </dgm:spPr>
      <dgm:t>
        <a:bodyPr/>
        <a:lstStyle/>
        <a:p>
          <a:endParaRPr lang="it-IT"/>
        </a:p>
      </dgm:t>
    </dgm:pt>
    <dgm:pt modelId="{F3BE1A7A-1A15-4E61-A6D6-DB8756CA256A}" type="pres">
      <dgm:prSet presAssocID="{705C05BC-0A2E-4B2C-8CD2-5386400B6CD8}" presName="Child3" presStyleLbl="revTx" presStyleIdx="2" presStyleCnt="3" custScaleX="117043" custScaleY="29346" custLinFactNeighborX="-63114" custLinFactNeighborY="67499">
        <dgm:presLayoutVars>
          <dgm:chMax val="0"/>
          <dgm:chPref val="0"/>
          <dgm:bulletEnabled val="1"/>
        </dgm:presLayoutVars>
      </dgm:prSet>
      <dgm:spPr/>
      <dgm:t>
        <a:bodyPr/>
        <a:lstStyle/>
        <a:p>
          <a:endParaRPr lang="it-IT"/>
        </a:p>
      </dgm:t>
    </dgm:pt>
  </dgm:ptLst>
  <dgm:cxnLst>
    <dgm:cxn modelId="{5DB1AF86-18DA-468F-BCE1-B398FE8A4192}" srcId="{D1261A8F-ED90-4062-BEEC-ACACE9D2DE3C}" destId="{C78655F3-B53B-4A52-9A69-CC535F633409}" srcOrd="1" destOrd="0" parTransId="{FAD46374-2B48-4751-8E0E-B654B97620BD}" sibTransId="{CA862CD8-A015-41CC-A06B-F232C7FBAAFF}"/>
    <dgm:cxn modelId="{735C58FD-4F29-4933-A3BF-9294E849008B}" srcId="{2AA3CCCE-14A5-43E5-8D80-4D347EFFC9D2}" destId="{D1261A8F-ED90-4062-BEEC-ACACE9D2DE3C}" srcOrd="0" destOrd="0" parTransId="{4C831BB8-B8BB-4185-84A1-1B152E2E5A19}" sibTransId="{51F4DCAA-D69A-4559-A25B-9275F1232AA5}"/>
    <dgm:cxn modelId="{2A44A458-CDA8-4605-AAEF-D191A6CE872E}" type="presOf" srcId="{2AA3CCCE-14A5-43E5-8D80-4D347EFFC9D2}" destId="{BE139A59-CC39-44F3-A619-159C788FF22A}" srcOrd="0" destOrd="0" presId="urn:microsoft.com/office/officeart/2011/layout/RadialPictureList"/>
    <dgm:cxn modelId="{FE3ACB3F-B885-4B0B-8746-1CA239DED656}" srcId="{2AA3CCCE-14A5-43E5-8D80-4D347EFFC9D2}" destId="{9C51CDDF-E442-4D48-88A8-5A73CDA89D75}" srcOrd="1" destOrd="0" parTransId="{12303C6B-B452-48D2-9E23-B3717C4E5F3C}" sibTransId="{BF47AD4F-F639-46B4-96B3-EB3D1521C0D7}"/>
    <dgm:cxn modelId="{F692E273-E390-402C-9160-0098D97C8232}" srcId="{D1261A8F-ED90-4062-BEEC-ACACE9D2DE3C}" destId="{E506E40D-19BD-436B-A0C1-5F204095CF15}" srcOrd="0" destOrd="0" parTransId="{40C4EF0E-5F15-44E7-B37C-A962457631CD}" sibTransId="{9DE35ABD-1C09-44E1-BF17-40E4DF951925}"/>
    <dgm:cxn modelId="{2B35FD6F-0A5F-49CA-A137-3ACB6104738E}" type="presOf" srcId="{C78655F3-B53B-4A52-9A69-CC535F633409}" destId="{7297C564-F191-46EE-960D-8E61B264771B}" srcOrd="0" destOrd="0" presId="urn:microsoft.com/office/officeart/2011/layout/RadialPictureList"/>
    <dgm:cxn modelId="{DF92E612-1DBA-4156-A785-CB42E18FB3C3}" type="presOf" srcId="{D1261A8F-ED90-4062-BEEC-ACACE9D2DE3C}" destId="{12A09432-A0A5-4A22-A0E0-2AF6E90A74BD}" srcOrd="0" destOrd="0" presId="urn:microsoft.com/office/officeart/2011/layout/RadialPictureList"/>
    <dgm:cxn modelId="{924E5B0D-5953-4FE0-B8A3-7FBF902A9494}" type="presOf" srcId="{705C05BC-0A2E-4B2C-8CD2-5386400B6CD8}" destId="{F3BE1A7A-1A15-4E61-A6D6-DB8756CA256A}" srcOrd="0" destOrd="0" presId="urn:microsoft.com/office/officeart/2011/layout/RadialPictureList"/>
    <dgm:cxn modelId="{FFCBF028-7F84-40F1-9597-3A1A69E65B40}" srcId="{D1261A8F-ED90-4062-BEEC-ACACE9D2DE3C}" destId="{705C05BC-0A2E-4B2C-8CD2-5386400B6CD8}" srcOrd="2" destOrd="0" parTransId="{C558EF1D-E846-4D7C-A835-F28C8214D72C}" sibTransId="{A6E47E44-4C5C-4394-87AB-F6E97971B860}"/>
    <dgm:cxn modelId="{2651E5D4-551D-41D6-88D7-56B01E37EA8F}" type="presOf" srcId="{E506E40D-19BD-436B-A0C1-5F204095CF15}" destId="{3F6EA386-B88C-462C-9025-40B8517FE695}" srcOrd="0" destOrd="0" presId="urn:microsoft.com/office/officeart/2011/layout/RadialPictureList"/>
    <dgm:cxn modelId="{D7042FD3-5015-4CE4-94A1-C06B7D85E3F0}" type="presParOf" srcId="{BE139A59-CC39-44F3-A619-159C788FF22A}" destId="{12A09432-A0A5-4A22-A0E0-2AF6E90A74BD}" srcOrd="0" destOrd="0" presId="urn:microsoft.com/office/officeart/2011/layout/RadialPictureList"/>
    <dgm:cxn modelId="{79F4237E-C22D-4529-A5F0-078598BC0788}" type="presParOf" srcId="{BE139A59-CC39-44F3-A619-159C788FF22A}" destId="{81F42CD7-8971-4EB2-9894-B05A20F714CB}" srcOrd="1" destOrd="0" presId="urn:microsoft.com/office/officeart/2011/layout/RadialPictureList"/>
    <dgm:cxn modelId="{79CBAEBD-E098-4DF0-B64F-6C3CCB0347DB}" type="presParOf" srcId="{BE139A59-CC39-44F3-A619-159C788FF22A}" destId="{5685CC95-03A8-4B10-8DFE-EA82994DB0E1}" srcOrd="2" destOrd="0" presId="urn:microsoft.com/office/officeart/2011/layout/RadialPictureList"/>
    <dgm:cxn modelId="{6B72AD08-02CF-46DA-AEE6-57956306080B}" type="presParOf" srcId="{BE139A59-CC39-44F3-A619-159C788FF22A}" destId="{3F6EA386-B88C-462C-9025-40B8517FE695}" srcOrd="3" destOrd="0" presId="urn:microsoft.com/office/officeart/2011/layout/RadialPictureList"/>
    <dgm:cxn modelId="{C1DC3B4D-F7A6-4765-AC66-FCB75C369CBF}" type="presParOf" srcId="{BE139A59-CC39-44F3-A619-159C788FF22A}" destId="{B2DC7F3A-DD88-4A26-85B6-D66450419365}" srcOrd="4" destOrd="0" presId="urn:microsoft.com/office/officeart/2011/layout/RadialPictureList"/>
    <dgm:cxn modelId="{AA54796C-DBE9-4702-A801-5ED1A3B7A91A}" type="presParOf" srcId="{B2DC7F3A-DD88-4A26-85B6-D66450419365}" destId="{01B6D4E5-960F-45EE-A353-751FC254AA68}" srcOrd="0" destOrd="0" presId="urn:microsoft.com/office/officeart/2011/layout/RadialPictureList"/>
    <dgm:cxn modelId="{89324BC8-41DB-4E6C-BC02-A3A6FEA4F272}" type="presParOf" srcId="{BE139A59-CC39-44F3-A619-159C788FF22A}" destId="{7297C564-F191-46EE-960D-8E61B264771B}" srcOrd="5" destOrd="0" presId="urn:microsoft.com/office/officeart/2011/layout/RadialPictureList"/>
    <dgm:cxn modelId="{8096BB75-F2CD-4B83-8109-048279F1EAFB}" type="presParOf" srcId="{BE139A59-CC39-44F3-A619-159C788FF22A}" destId="{910556AD-E3BC-4E22-A3B6-3700E2EE9AE0}" srcOrd="6" destOrd="0" presId="urn:microsoft.com/office/officeart/2011/layout/RadialPictureList"/>
    <dgm:cxn modelId="{E7773CF5-42C8-4F06-99DA-9DD97408E1C4}" type="presParOf" srcId="{910556AD-E3BC-4E22-A3B6-3700E2EE9AE0}" destId="{5003E4A0-4BF9-4D4C-90EE-C90B3722C2BC}" srcOrd="0" destOrd="0" presId="urn:microsoft.com/office/officeart/2011/layout/RadialPictureList"/>
    <dgm:cxn modelId="{B7D360EE-55DC-45D3-A2C5-CFD0A114A735}" type="presParOf" srcId="{BE139A59-CC39-44F3-A619-159C788FF22A}" destId="{F3BE1A7A-1A15-4E61-A6D6-DB8756CA256A}"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443732-97ED-41FF-8668-D8022FC4D811}" type="doc">
      <dgm:prSet loTypeId="urn:microsoft.com/office/officeart/2008/layout/AscendingPictureAccentProcess" loCatId="process" qsTypeId="urn:microsoft.com/office/officeart/2005/8/quickstyle/simple1" qsCatId="simple" csTypeId="urn:microsoft.com/office/officeart/2005/8/colors/accent1_2" csCatId="accent1" phldr="1"/>
      <dgm:spPr>
        <a:scene3d>
          <a:camera prst="orthographicFront">
            <a:rot lat="0" lon="0" rev="20099999"/>
          </a:camera>
          <a:lightRig rig="threePt" dir="t"/>
        </a:scene3d>
      </dgm:spPr>
      <dgm:t>
        <a:bodyPr/>
        <a:lstStyle/>
        <a:p>
          <a:endParaRPr lang="it-IT"/>
        </a:p>
      </dgm:t>
    </dgm:pt>
    <dgm:pt modelId="{D8779CBC-C08B-48C9-BC3B-98059C17CB49}">
      <dgm:prSet phldrT="[Testo]" custT="1"/>
      <dgm:spPr>
        <a:effectLst>
          <a:outerShdw blurRad="50800" dist="38100" dir="2700000" algn="tl" rotWithShape="0">
            <a:prstClr val="black">
              <a:alpha val="40000"/>
            </a:prstClr>
          </a:outerShdw>
        </a:effectLst>
      </dgm:spPr>
      <dgm:t>
        <a:bodyPr/>
        <a:lstStyle/>
        <a:p>
          <a:r>
            <a:rPr lang="it-IT" sz="1800" b="1" dirty="0" smtClean="0">
              <a:latin typeface="Calibri" panose="020F0502020204030204" pitchFamily="34" charset="0"/>
            </a:rPr>
            <a:t>Misure preparatorie</a:t>
          </a:r>
          <a:endParaRPr lang="it-IT" sz="1800" b="1" dirty="0">
            <a:latin typeface="Calibri" panose="020F0502020204030204" pitchFamily="34" charset="0"/>
          </a:endParaRPr>
        </a:p>
      </dgm:t>
    </dgm:pt>
    <dgm:pt modelId="{43405DAF-E287-453F-BFE9-BEF4EB8FECF5}" type="parTrans" cxnId="{60D1DDE6-F01D-4FB6-8BB1-C82FB78974D6}">
      <dgm:prSet/>
      <dgm:spPr/>
      <dgm:t>
        <a:bodyPr/>
        <a:lstStyle/>
        <a:p>
          <a:endParaRPr lang="it-IT"/>
        </a:p>
      </dgm:t>
    </dgm:pt>
    <dgm:pt modelId="{D54411A7-C3F2-4BF5-A8B5-1D9DA8ADE327}" type="sibTrans" cxnId="{60D1DDE6-F01D-4FB6-8BB1-C82FB78974D6}">
      <dgm:prSet/>
      <dgm:spPr>
        <a:solidFill>
          <a:schemeClr val="accent4">
            <a:lumMod val="40000"/>
            <a:lumOff val="60000"/>
          </a:schemeClr>
        </a:solidFill>
        <a:ln>
          <a:solidFill>
            <a:schemeClr val="bg1"/>
          </a:solidFill>
        </a:ln>
        <a:effectLst>
          <a:outerShdw blurRad="50800" dist="38100" dir="2700000" algn="tl" rotWithShape="0">
            <a:schemeClr val="accent1">
              <a:alpha val="50000"/>
            </a:schemeClr>
          </a:outerShdw>
        </a:effectLst>
      </dgm:spPr>
      <dgm:t>
        <a:bodyPr/>
        <a:lstStyle/>
        <a:p>
          <a:endParaRPr lang="it-IT"/>
        </a:p>
      </dgm:t>
    </dgm:pt>
    <dgm:pt modelId="{E9077C82-395A-4FC8-9C36-A4D568DC0514}">
      <dgm:prSet phldrT="[Testo]" custT="1"/>
      <dgm:spPr>
        <a:effectLst>
          <a:outerShdw blurRad="50800" dist="38100" dir="2700000" algn="tl" rotWithShape="0">
            <a:prstClr val="black">
              <a:alpha val="40000"/>
            </a:prstClr>
          </a:outerShdw>
        </a:effectLst>
      </dgm:spPr>
      <dgm:t>
        <a:bodyPr/>
        <a:lstStyle/>
        <a:p>
          <a:r>
            <a:rPr lang="it-IT" sz="1800" b="1" i="1" dirty="0" err="1" smtClean="0">
              <a:latin typeface="Calibri" panose="020F0502020204030204" pitchFamily="34" charset="0"/>
            </a:rPr>
            <a:t>Early</a:t>
          </a:r>
          <a:r>
            <a:rPr lang="it-IT" sz="1800" b="1" i="1" dirty="0" smtClean="0">
              <a:latin typeface="Calibri" panose="020F0502020204030204" pitchFamily="34" charset="0"/>
            </a:rPr>
            <a:t> </a:t>
          </a:r>
          <a:r>
            <a:rPr lang="it-IT" sz="1800" b="1" i="1" dirty="0" err="1" smtClean="0">
              <a:latin typeface="Calibri" panose="020F0502020204030204" pitchFamily="34" charset="0"/>
            </a:rPr>
            <a:t>intervention</a:t>
          </a:r>
          <a:endParaRPr lang="it-IT" sz="1800" b="1" i="1" dirty="0">
            <a:latin typeface="Calibri" panose="020F0502020204030204" pitchFamily="34" charset="0"/>
          </a:endParaRPr>
        </a:p>
      </dgm:t>
    </dgm:pt>
    <dgm:pt modelId="{B7227A05-3ADD-4087-B9D5-9A8BB31537E4}" type="parTrans" cxnId="{D9275CC1-7379-49E0-BE5E-74C08FF7F6F8}">
      <dgm:prSet/>
      <dgm:spPr/>
      <dgm:t>
        <a:bodyPr/>
        <a:lstStyle/>
        <a:p>
          <a:endParaRPr lang="it-IT"/>
        </a:p>
      </dgm:t>
    </dgm:pt>
    <dgm:pt modelId="{6625E398-9067-4958-AE3C-107A4E9B02C9}" type="sibTrans" cxnId="{D9275CC1-7379-49E0-BE5E-74C08FF7F6F8}">
      <dgm:prSet/>
      <dgm:spPr>
        <a:solidFill>
          <a:schemeClr val="accent4">
            <a:lumMod val="60000"/>
            <a:lumOff val="40000"/>
          </a:schemeClr>
        </a:solidFill>
        <a:ln>
          <a:solidFill>
            <a:schemeClr val="bg1"/>
          </a:solidFill>
        </a:ln>
        <a:effectLst>
          <a:outerShdw blurRad="50800" dist="38100" dir="2700000" algn="tl" rotWithShape="0">
            <a:schemeClr val="accent1">
              <a:alpha val="50000"/>
            </a:schemeClr>
          </a:outerShdw>
        </a:effectLst>
      </dgm:spPr>
      <dgm:t>
        <a:bodyPr/>
        <a:lstStyle/>
        <a:p>
          <a:endParaRPr lang="it-IT"/>
        </a:p>
      </dgm:t>
    </dgm:pt>
    <dgm:pt modelId="{3526C681-120C-48F4-96A0-7CA54E1EF415}">
      <dgm:prSet phldrT="[Testo]" custT="1"/>
      <dgm:spPr>
        <a:effectLst>
          <a:outerShdw blurRad="50800" dist="38100" dir="2700000" algn="tl" rotWithShape="0">
            <a:prstClr val="black">
              <a:alpha val="40000"/>
            </a:prstClr>
          </a:outerShdw>
        </a:effectLst>
      </dgm:spPr>
      <dgm:t>
        <a:bodyPr/>
        <a:lstStyle/>
        <a:p>
          <a:r>
            <a:rPr lang="it-IT" sz="1800" b="1" dirty="0" smtClean="0">
              <a:latin typeface="Calibri" panose="020F0502020204030204" pitchFamily="34" charset="0"/>
            </a:rPr>
            <a:t>Risoluzione</a:t>
          </a:r>
          <a:endParaRPr lang="it-IT" sz="1800" b="1" dirty="0">
            <a:latin typeface="Calibri" panose="020F0502020204030204" pitchFamily="34" charset="0"/>
          </a:endParaRPr>
        </a:p>
      </dgm:t>
    </dgm:pt>
    <dgm:pt modelId="{7633D9F4-EE7E-46B2-B44A-166DFB13C79C}" type="parTrans" cxnId="{0324E54D-1BCA-4CFA-9440-181182B39C59}">
      <dgm:prSet/>
      <dgm:spPr/>
      <dgm:t>
        <a:bodyPr/>
        <a:lstStyle/>
        <a:p>
          <a:endParaRPr lang="it-IT"/>
        </a:p>
      </dgm:t>
    </dgm:pt>
    <dgm:pt modelId="{C14D67D7-D19B-4578-B864-A660FE8773C3}" type="sibTrans" cxnId="{0324E54D-1BCA-4CFA-9440-181182B39C59}">
      <dgm:prSet/>
      <dgm:spPr>
        <a:solidFill>
          <a:schemeClr val="accent4"/>
        </a:solidFill>
        <a:ln>
          <a:solidFill>
            <a:schemeClr val="bg1"/>
          </a:solidFill>
        </a:ln>
        <a:effectLst>
          <a:outerShdw blurRad="50800" dist="38100" dir="2700000" algn="tl" rotWithShape="0">
            <a:schemeClr val="accent1">
              <a:alpha val="50000"/>
            </a:schemeClr>
          </a:outerShdw>
        </a:effectLst>
      </dgm:spPr>
      <dgm:t>
        <a:bodyPr/>
        <a:lstStyle/>
        <a:p>
          <a:endParaRPr lang="it-IT"/>
        </a:p>
      </dgm:t>
    </dgm:pt>
    <dgm:pt modelId="{6065B774-DE0B-459C-AE1A-31D094D7E2CE}" type="pres">
      <dgm:prSet presAssocID="{C8443732-97ED-41FF-8668-D8022FC4D811}" presName="Name0" presStyleCnt="0">
        <dgm:presLayoutVars>
          <dgm:chMax val="7"/>
          <dgm:chPref val="7"/>
          <dgm:dir/>
        </dgm:presLayoutVars>
      </dgm:prSet>
      <dgm:spPr/>
      <dgm:t>
        <a:bodyPr/>
        <a:lstStyle/>
        <a:p>
          <a:endParaRPr lang="it-IT"/>
        </a:p>
      </dgm:t>
    </dgm:pt>
    <dgm:pt modelId="{D183F9DF-0237-4D01-A3BB-A7F15C9D523F}" type="pres">
      <dgm:prSet presAssocID="{C8443732-97ED-41FF-8668-D8022FC4D811}" presName="dot1" presStyleLbl="alignNode1" presStyleIdx="0" presStyleCnt="12"/>
      <dgm:spPr/>
    </dgm:pt>
    <dgm:pt modelId="{CF8A6DA1-74EF-4585-B6E7-5A94EDEB69E6}" type="pres">
      <dgm:prSet presAssocID="{C8443732-97ED-41FF-8668-D8022FC4D811}" presName="dot2" presStyleLbl="alignNode1" presStyleIdx="1" presStyleCnt="12"/>
      <dgm:spPr/>
    </dgm:pt>
    <dgm:pt modelId="{BFFF91E6-F7D4-4EBD-A63E-0BF34E943D76}" type="pres">
      <dgm:prSet presAssocID="{C8443732-97ED-41FF-8668-D8022FC4D811}" presName="dot3" presStyleLbl="alignNode1" presStyleIdx="2" presStyleCnt="12"/>
      <dgm:spPr/>
    </dgm:pt>
    <dgm:pt modelId="{623F6CC8-AF58-46B7-8ECC-67393BC83008}" type="pres">
      <dgm:prSet presAssocID="{C8443732-97ED-41FF-8668-D8022FC4D811}" presName="dot4" presStyleLbl="alignNode1" presStyleIdx="3" presStyleCnt="12"/>
      <dgm:spPr/>
    </dgm:pt>
    <dgm:pt modelId="{3F5F4F4A-9E70-4AAA-B93F-477ECD9C0EC6}" type="pres">
      <dgm:prSet presAssocID="{C8443732-97ED-41FF-8668-D8022FC4D811}" presName="dot5" presStyleLbl="alignNode1" presStyleIdx="4" presStyleCnt="12"/>
      <dgm:spPr/>
    </dgm:pt>
    <dgm:pt modelId="{E285366F-E957-4375-89FE-3AB7BF3E6F92}" type="pres">
      <dgm:prSet presAssocID="{C8443732-97ED-41FF-8668-D8022FC4D811}" presName="dotArrow1" presStyleLbl="alignNode1" presStyleIdx="5" presStyleCnt="12"/>
      <dgm:spPr/>
    </dgm:pt>
    <dgm:pt modelId="{01E8164C-91D2-43D4-A010-F63DFB35CA9F}" type="pres">
      <dgm:prSet presAssocID="{C8443732-97ED-41FF-8668-D8022FC4D811}" presName="dotArrow2" presStyleLbl="alignNode1" presStyleIdx="6" presStyleCnt="12"/>
      <dgm:spPr/>
    </dgm:pt>
    <dgm:pt modelId="{400CE9B1-73EF-48D0-AB78-F225A61A0D8F}" type="pres">
      <dgm:prSet presAssocID="{C8443732-97ED-41FF-8668-D8022FC4D811}" presName="dotArrow3" presStyleLbl="alignNode1" presStyleIdx="7" presStyleCnt="12"/>
      <dgm:spPr/>
    </dgm:pt>
    <dgm:pt modelId="{E2C598A4-D32B-4C61-B724-C02E9627A842}" type="pres">
      <dgm:prSet presAssocID="{C8443732-97ED-41FF-8668-D8022FC4D811}" presName="dotArrow4" presStyleLbl="alignNode1" presStyleIdx="8" presStyleCnt="12"/>
      <dgm:spPr/>
    </dgm:pt>
    <dgm:pt modelId="{76CB28AB-67F3-4EAC-89B8-17945835EA64}" type="pres">
      <dgm:prSet presAssocID="{C8443732-97ED-41FF-8668-D8022FC4D811}" presName="dotArrow5" presStyleLbl="alignNode1" presStyleIdx="9" presStyleCnt="12"/>
      <dgm:spPr/>
    </dgm:pt>
    <dgm:pt modelId="{03717E82-4653-482E-8B5C-4307F8018B55}" type="pres">
      <dgm:prSet presAssocID="{C8443732-97ED-41FF-8668-D8022FC4D811}" presName="dotArrow6" presStyleLbl="alignNode1" presStyleIdx="10" presStyleCnt="12"/>
      <dgm:spPr/>
    </dgm:pt>
    <dgm:pt modelId="{61697B22-10A4-437E-BACC-C97861696B66}" type="pres">
      <dgm:prSet presAssocID="{C8443732-97ED-41FF-8668-D8022FC4D811}" presName="dotArrow7" presStyleLbl="alignNode1" presStyleIdx="11" presStyleCnt="12"/>
      <dgm:spPr/>
    </dgm:pt>
    <dgm:pt modelId="{5D8FA40C-A189-4AC5-8FD4-9D532D3D7C98}" type="pres">
      <dgm:prSet presAssocID="{D8779CBC-C08B-48C9-BC3B-98059C17CB49}" presName="parTx1" presStyleLbl="node1" presStyleIdx="0" presStyleCnt="3"/>
      <dgm:spPr/>
      <dgm:t>
        <a:bodyPr/>
        <a:lstStyle/>
        <a:p>
          <a:endParaRPr lang="it-IT"/>
        </a:p>
      </dgm:t>
    </dgm:pt>
    <dgm:pt modelId="{1D076192-0C56-44F6-99A2-9964FD3D41A3}" type="pres">
      <dgm:prSet presAssocID="{D54411A7-C3F2-4BF5-A8B5-1D9DA8ADE327}" presName="picture1" presStyleCnt="0"/>
      <dgm:spPr/>
    </dgm:pt>
    <dgm:pt modelId="{6146B058-3599-452A-AFDD-0A61802D4DBE}" type="pres">
      <dgm:prSet presAssocID="{D54411A7-C3F2-4BF5-A8B5-1D9DA8ADE327}" presName="imageRepeatNode" presStyleLbl="fgImgPlace1" presStyleIdx="0" presStyleCnt="3"/>
      <dgm:spPr/>
      <dgm:t>
        <a:bodyPr/>
        <a:lstStyle/>
        <a:p>
          <a:endParaRPr lang="it-IT"/>
        </a:p>
      </dgm:t>
    </dgm:pt>
    <dgm:pt modelId="{25ACE58C-8265-4161-8DB2-BA263A37FFF9}" type="pres">
      <dgm:prSet presAssocID="{E9077C82-395A-4FC8-9C36-A4D568DC0514}" presName="parTx2" presStyleLbl="node1" presStyleIdx="1" presStyleCnt="3" custLinFactNeighborY="-93652"/>
      <dgm:spPr/>
      <dgm:t>
        <a:bodyPr/>
        <a:lstStyle/>
        <a:p>
          <a:endParaRPr lang="it-IT"/>
        </a:p>
      </dgm:t>
    </dgm:pt>
    <dgm:pt modelId="{7B4B0185-4843-4C03-8CF5-892F9AED28D2}" type="pres">
      <dgm:prSet presAssocID="{6625E398-9067-4958-AE3C-107A4E9B02C9}" presName="picture2" presStyleCnt="0"/>
      <dgm:spPr/>
    </dgm:pt>
    <dgm:pt modelId="{D8D66EDD-45F5-4C08-9120-A860DB026AE0}" type="pres">
      <dgm:prSet presAssocID="{6625E398-9067-4958-AE3C-107A4E9B02C9}" presName="imageRepeatNode" presStyleLbl="fgImgPlace1" presStyleIdx="1" presStyleCnt="3"/>
      <dgm:spPr/>
      <dgm:t>
        <a:bodyPr/>
        <a:lstStyle/>
        <a:p>
          <a:endParaRPr lang="it-IT"/>
        </a:p>
      </dgm:t>
    </dgm:pt>
    <dgm:pt modelId="{39DB6A44-E627-4680-8F0B-2D950B465FC4}" type="pres">
      <dgm:prSet presAssocID="{3526C681-120C-48F4-96A0-7CA54E1EF415}" presName="parTx3" presStyleLbl="node1" presStyleIdx="2" presStyleCnt="3" custLinFactY="-26070" custLinFactNeighborX="3381" custLinFactNeighborY="-100000"/>
      <dgm:spPr/>
      <dgm:t>
        <a:bodyPr/>
        <a:lstStyle/>
        <a:p>
          <a:endParaRPr lang="it-IT"/>
        </a:p>
      </dgm:t>
    </dgm:pt>
    <dgm:pt modelId="{AE2C0E23-27B1-4A28-B8D1-0EA1B9402483}" type="pres">
      <dgm:prSet presAssocID="{C14D67D7-D19B-4578-B864-A660FE8773C3}" presName="picture3" presStyleCnt="0"/>
      <dgm:spPr/>
    </dgm:pt>
    <dgm:pt modelId="{97DA9409-2B51-47E2-9E62-4EA2A2E60F18}" type="pres">
      <dgm:prSet presAssocID="{C14D67D7-D19B-4578-B864-A660FE8773C3}" presName="imageRepeatNode" presStyleLbl="fgImgPlace1" presStyleIdx="2" presStyleCnt="3"/>
      <dgm:spPr/>
      <dgm:t>
        <a:bodyPr/>
        <a:lstStyle/>
        <a:p>
          <a:endParaRPr lang="it-IT"/>
        </a:p>
      </dgm:t>
    </dgm:pt>
  </dgm:ptLst>
  <dgm:cxnLst>
    <dgm:cxn modelId="{8AD5D580-CF27-4B62-9CA4-5EAA5A4B4AFC}" type="presOf" srcId="{C14D67D7-D19B-4578-B864-A660FE8773C3}" destId="{97DA9409-2B51-47E2-9E62-4EA2A2E60F18}" srcOrd="0" destOrd="0" presId="urn:microsoft.com/office/officeart/2008/layout/AscendingPictureAccentProcess"/>
    <dgm:cxn modelId="{055DFDBD-1FF9-4391-BA80-45BC40D93AF5}" type="presOf" srcId="{D54411A7-C3F2-4BF5-A8B5-1D9DA8ADE327}" destId="{6146B058-3599-452A-AFDD-0A61802D4DBE}" srcOrd="0" destOrd="0" presId="urn:microsoft.com/office/officeart/2008/layout/AscendingPictureAccentProcess"/>
    <dgm:cxn modelId="{D9275CC1-7379-49E0-BE5E-74C08FF7F6F8}" srcId="{C8443732-97ED-41FF-8668-D8022FC4D811}" destId="{E9077C82-395A-4FC8-9C36-A4D568DC0514}" srcOrd="1" destOrd="0" parTransId="{B7227A05-3ADD-4087-B9D5-9A8BB31537E4}" sibTransId="{6625E398-9067-4958-AE3C-107A4E9B02C9}"/>
    <dgm:cxn modelId="{E350043E-1969-4EBD-BF73-46CB9D7FCF23}" type="presOf" srcId="{3526C681-120C-48F4-96A0-7CA54E1EF415}" destId="{39DB6A44-E627-4680-8F0B-2D950B465FC4}" srcOrd="0" destOrd="0" presId="urn:microsoft.com/office/officeart/2008/layout/AscendingPictureAccentProcess"/>
    <dgm:cxn modelId="{60D1DDE6-F01D-4FB6-8BB1-C82FB78974D6}" srcId="{C8443732-97ED-41FF-8668-D8022FC4D811}" destId="{D8779CBC-C08B-48C9-BC3B-98059C17CB49}" srcOrd="0" destOrd="0" parTransId="{43405DAF-E287-453F-BFE9-BEF4EB8FECF5}" sibTransId="{D54411A7-C3F2-4BF5-A8B5-1D9DA8ADE327}"/>
    <dgm:cxn modelId="{4B370621-DAD1-4EA1-833F-12274C0E5D6F}" type="presOf" srcId="{6625E398-9067-4958-AE3C-107A4E9B02C9}" destId="{D8D66EDD-45F5-4C08-9120-A860DB026AE0}" srcOrd="0" destOrd="0" presId="urn:microsoft.com/office/officeart/2008/layout/AscendingPictureAccentProcess"/>
    <dgm:cxn modelId="{44F0C9BE-5300-4692-B502-50B4C2D12C81}" type="presOf" srcId="{C8443732-97ED-41FF-8668-D8022FC4D811}" destId="{6065B774-DE0B-459C-AE1A-31D094D7E2CE}" srcOrd="0" destOrd="0" presId="urn:microsoft.com/office/officeart/2008/layout/AscendingPictureAccentProcess"/>
    <dgm:cxn modelId="{0324E54D-1BCA-4CFA-9440-181182B39C59}" srcId="{C8443732-97ED-41FF-8668-D8022FC4D811}" destId="{3526C681-120C-48F4-96A0-7CA54E1EF415}" srcOrd="2" destOrd="0" parTransId="{7633D9F4-EE7E-46B2-B44A-166DFB13C79C}" sibTransId="{C14D67D7-D19B-4578-B864-A660FE8773C3}"/>
    <dgm:cxn modelId="{5CDE6FF0-9FD5-4147-AAC9-3B9B925B8C2D}" type="presOf" srcId="{D8779CBC-C08B-48C9-BC3B-98059C17CB49}" destId="{5D8FA40C-A189-4AC5-8FD4-9D532D3D7C98}" srcOrd="0" destOrd="0" presId="urn:microsoft.com/office/officeart/2008/layout/AscendingPictureAccentProcess"/>
    <dgm:cxn modelId="{72C3040A-A214-4031-861A-2A27A2A4A109}" type="presOf" srcId="{E9077C82-395A-4FC8-9C36-A4D568DC0514}" destId="{25ACE58C-8265-4161-8DB2-BA263A37FFF9}" srcOrd="0" destOrd="0" presId="urn:microsoft.com/office/officeart/2008/layout/AscendingPictureAccentProcess"/>
    <dgm:cxn modelId="{F7ADB9D1-D2E7-4874-B252-B2448B3CC0E7}" type="presParOf" srcId="{6065B774-DE0B-459C-AE1A-31D094D7E2CE}" destId="{D183F9DF-0237-4D01-A3BB-A7F15C9D523F}" srcOrd="0" destOrd="0" presId="urn:microsoft.com/office/officeart/2008/layout/AscendingPictureAccentProcess"/>
    <dgm:cxn modelId="{718DB618-DE14-4692-B9D6-89B89AB1FD0B}" type="presParOf" srcId="{6065B774-DE0B-459C-AE1A-31D094D7E2CE}" destId="{CF8A6DA1-74EF-4585-B6E7-5A94EDEB69E6}" srcOrd="1" destOrd="0" presId="urn:microsoft.com/office/officeart/2008/layout/AscendingPictureAccentProcess"/>
    <dgm:cxn modelId="{F0A7F01B-7C6D-42D0-924D-6DC8D36804B7}" type="presParOf" srcId="{6065B774-DE0B-459C-AE1A-31D094D7E2CE}" destId="{BFFF91E6-F7D4-4EBD-A63E-0BF34E943D76}" srcOrd="2" destOrd="0" presId="urn:microsoft.com/office/officeart/2008/layout/AscendingPictureAccentProcess"/>
    <dgm:cxn modelId="{877568C4-81EA-4DAA-B6A5-31F5B4E77F7F}" type="presParOf" srcId="{6065B774-DE0B-459C-AE1A-31D094D7E2CE}" destId="{623F6CC8-AF58-46B7-8ECC-67393BC83008}" srcOrd="3" destOrd="0" presId="urn:microsoft.com/office/officeart/2008/layout/AscendingPictureAccentProcess"/>
    <dgm:cxn modelId="{AFA193B0-69F4-4B42-8B2A-37831F010A26}" type="presParOf" srcId="{6065B774-DE0B-459C-AE1A-31D094D7E2CE}" destId="{3F5F4F4A-9E70-4AAA-B93F-477ECD9C0EC6}" srcOrd="4" destOrd="0" presId="urn:microsoft.com/office/officeart/2008/layout/AscendingPictureAccentProcess"/>
    <dgm:cxn modelId="{F7622AA1-25E9-4FD0-9341-C1ABC394DD95}" type="presParOf" srcId="{6065B774-DE0B-459C-AE1A-31D094D7E2CE}" destId="{E285366F-E957-4375-89FE-3AB7BF3E6F92}" srcOrd="5" destOrd="0" presId="urn:microsoft.com/office/officeart/2008/layout/AscendingPictureAccentProcess"/>
    <dgm:cxn modelId="{757EEFE4-03C4-4DB3-8299-4FC480B147DD}" type="presParOf" srcId="{6065B774-DE0B-459C-AE1A-31D094D7E2CE}" destId="{01E8164C-91D2-43D4-A010-F63DFB35CA9F}" srcOrd="6" destOrd="0" presId="urn:microsoft.com/office/officeart/2008/layout/AscendingPictureAccentProcess"/>
    <dgm:cxn modelId="{53C833F4-BC4C-47E8-98A3-30E8E807541D}" type="presParOf" srcId="{6065B774-DE0B-459C-AE1A-31D094D7E2CE}" destId="{400CE9B1-73EF-48D0-AB78-F225A61A0D8F}" srcOrd="7" destOrd="0" presId="urn:microsoft.com/office/officeart/2008/layout/AscendingPictureAccentProcess"/>
    <dgm:cxn modelId="{A6ED381D-E478-4626-A896-69D2D7CD6A78}" type="presParOf" srcId="{6065B774-DE0B-459C-AE1A-31D094D7E2CE}" destId="{E2C598A4-D32B-4C61-B724-C02E9627A842}" srcOrd="8" destOrd="0" presId="urn:microsoft.com/office/officeart/2008/layout/AscendingPictureAccentProcess"/>
    <dgm:cxn modelId="{40D3A1C8-4D83-4F19-8499-4B071CA114EE}" type="presParOf" srcId="{6065B774-DE0B-459C-AE1A-31D094D7E2CE}" destId="{76CB28AB-67F3-4EAC-89B8-17945835EA64}" srcOrd="9" destOrd="0" presId="urn:microsoft.com/office/officeart/2008/layout/AscendingPictureAccentProcess"/>
    <dgm:cxn modelId="{0A8D145E-7EFE-4ACC-9586-90AA7F4A62F0}" type="presParOf" srcId="{6065B774-DE0B-459C-AE1A-31D094D7E2CE}" destId="{03717E82-4653-482E-8B5C-4307F8018B55}" srcOrd="10" destOrd="0" presId="urn:microsoft.com/office/officeart/2008/layout/AscendingPictureAccentProcess"/>
    <dgm:cxn modelId="{EA174A92-D0B2-42F8-AC75-FF1BA2EC9960}" type="presParOf" srcId="{6065B774-DE0B-459C-AE1A-31D094D7E2CE}" destId="{61697B22-10A4-437E-BACC-C97861696B66}" srcOrd="11" destOrd="0" presId="urn:microsoft.com/office/officeart/2008/layout/AscendingPictureAccentProcess"/>
    <dgm:cxn modelId="{552562DB-0C3C-4021-9F5D-993F5FDF36CD}" type="presParOf" srcId="{6065B774-DE0B-459C-AE1A-31D094D7E2CE}" destId="{5D8FA40C-A189-4AC5-8FD4-9D532D3D7C98}" srcOrd="12" destOrd="0" presId="urn:microsoft.com/office/officeart/2008/layout/AscendingPictureAccentProcess"/>
    <dgm:cxn modelId="{9B4EEC0D-61D9-4133-914F-61B569468CE7}" type="presParOf" srcId="{6065B774-DE0B-459C-AE1A-31D094D7E2CE}" destId="{1D076192-0C56-44F6-99A2-9964FD3D41A3}" srcOrd="13" destOrd="0" presId="urn:microsoft.com/office/officeart/2008/layout/AscendingPictureAccentProcess"/>
    <dgm:cxn modelId="{2D891EE6-8955-4680-BCEB-446B5783B3AE}" type="presParOf" srcId="{1D076192-0C56-44F6-99A2-9964FD3D41A3}" destId="{6146B058-3599-452A-AFDD-0A61802D4DBE}" srcOrd="0" destOrd="0" presId="urn:microsoft.com/office/officeart/2008/layout/AscendingPictureAccentProcess"/>
    <dgm:cxn modelId="{8859019A-6379-43F2-B2F9-53EAB448DF46}" type="presParOf" srcId="{6065B774-DE0B-459C-AE1A-31D094D7E2CE}" destId="{25ACE58C-8265-4161-8DB2-BA263A37FFF9}" srcOrd="14" destOrd="0" presId="urn:microsoft.com/office/officeart/2008/layout/AscendingPictureAccentProcess"/>
    <dgm:cxn modelId="{2C92AABA-F2F0-474F-9D66-7995140B698F}" type="presParOf" srcId="{6065B774-DE0B-459C-AE1A-31D094D7E2CE}" destId="{7B4B0185-4843-4C03-8CF5-892F9AED28D2}" srcOrd="15" destOrd="0" presId="urn:microsoft.com/office/officeart/2008/layout/AscendingPictureAccentProcess"/>
    <dgm:cxn modelId="{5BB045D8-5289-41A1-B3F6-B38999D9FE37}" type="presParOf" srcId="{7B4B0185-4843-4C03-8CF5-892F9AED28D2}" destId="{D8D66EDD-45F5-4C08-9120-A860DB026AE0}" srcOrd="0" destOrd="0" presId="urn:microsoft.com/office/officeart/2008/layout/AscendingPictureAccentProcess"/>
    <dgm:cxn modelId="{6A939336-2A0A-4FF6-98CA-3040487B8F6A}" type="presParOf" srcId="{6065B774-DE0B-459C-AE1A-31D094D7E2CE}" destId="{39DB6A44-E627-4680-8F0B-2D950B465FC4}" srcOrd="16" destOrd="0" presId="urn:microsoft.com/office/officeart/2008/layout/AscendingPictureAccentProcess"/>
    <dgm:cxn modelId="{83C64D36-D89C-401C-822D-C612B3307A5D}" type="presParOf" srcId="{6065B774-DE0B-459C-AE1A-31D094D7E2CE}" destId="{AE2C0E23-27B1-4A28-B8D1-0EA1B9402483}" srcOrd="17" destOrd="0" presId="urn:microsoft.com/office/officeart/2008/layout/AscendingPictureAccentProcess"/>
    <dgm:cxn modelId="{E9AA0986-4BBD-4776-9F2D-C1EA63055C78}" type="presParOf" srcId="{AE2C0E23-27B1-4A28-B8D1-0EA1B9402483}" destId="{97DA9409-2B51-47E2-9E62-4EA2A2E60F18}"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A9FA6D-E457-44AF-B998-378EBB9BBCD7}" type="doc">
      <dgm:prSet loTypeId="urn:microsoft.com/office/officeart/2005/8/layout/hProcess9" loCatId="process" qsTypeId="urn:microsoft.com/office/officeart/2005/8/quickstyle/simple1" qsCatId="simple" csTypeId="urn:microsoft.com/office/officeart/2005/8/colors/accent1_2" csCatId="accent1" phldr="1"/>
      <dgm:spPr/>
    </dgm:pt>
    <dgm:pt modelId="{E4DE6393-98DB-4BDE-9D51-51A7D70DAF9D}">
      <dgm:prSet phldrT="[Testo]" custT="1"/>
      <dgm:spPr>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dgm:spPr>
      <dgm:t>
        <a:bodyPr/>
        <a:lstStyle/>
        <a:p>
          <a:r>
            <a:rPr lang="it-IT" altLang="it-IT" sz="2000" b="1" dirty="0" smtClean="0">
              <a:solidFill>
                <a:schemeClr val="accent1">
                  <a:lumMod val="75000"/>
                </a:schemeClr>
              </a:solidFill>
              <a:latin typeface="Calibri" panose="020F0502020204030204" pitchFamily="34" charset="0"/>
            </a:rPr>
            <a:t>Accertamento</a:t>
          </a:r>
        </a:p>
        <a:p>
          <a:r>
            <a:rPr lang="it-IT" altLang="it-IT" sz="2000" b="1" dirty="0" smtClean="0">
              <a:solidFill>
                <a:schemeClr val="accent1">
                  <a:lumMod val="75000"/>
                </a:schemeClr>
              </a:solidFill>
              <a:latin typeface="Calibri" panose="020F0502020204030204" pitchFamily="34" charset="0"/>
            </a:rPr>
            <a:t>del passivo</a:t>
          </a:r>
          <a:endParaRPr lang="it-IT" sz="2000" b="1" dirty="0">
            <a:solidFill>
              <a:schemeClr val="accent1">
                <a:lumMod val="75000"/>
              </a:schemeClr>
            </a:solidFill>
            <a:latin typeface="Calibri" panose="020F0502020204030204" pitchFamily="34" charset="0"/>
          </a:endParaRPr>
        </a:p>
      </dgm:t>
    </dgm:pt>
    <dgm:pt modelId="{C7FA5FA0-2201-4E60-AFB4-F6ED9ACBF1D0}" type="parTrans" cxnId="{640F4905-E893-4D3E-A0A7-3FEEB3880BF7}">
      <dgm:prSet/>
      <dgm:spPr/>
      <dgm:t>
        <a:bodyPr/>
        <a:lstStyle/>
        <a:p>
          <a:endParaRPr lang="it-IT"/>
        </a:p>
      </dgm:t>
    </dgm:pt>
    <dgm:pt modelId="{F34E35ED-5F82-4003-B459-24A69D442952}" type="sibTrans" cxnId="{640F4905-E893-4D3E-A0A7-3FEEB3880BF7}">
      <dgm:prSet/>
      <dgm:spPr/>
      <dgm:t>
        <a:bodyPr/>
        <a:lstStyle/>
        <a:p>
          <a:endParaRPr lang="it-IT"/>
        </a:p>
      </dgm:t>
    </dgm:pt>
    <dgm:pt modelId="{8F538908-4EA0-42B8-8761-8656311DC289}">
      <dgm:prSet phldrT="[Testo]" custT="1"/>
      <dgm:spPr>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dgm:spPr>
      <dgm:t>
        <a:bodyPr/>
        <a:lstStyle/>
        <a:p>
          <a:r>
            <a:rPr lang="it-IT" altLang="it-IT" sz="2000" b="1" dirty="0" smtClean="0">
              <a:solidFill>
                <a:schemeClr val="accent1">
                  <a:lumMod val="75000"/>
                </a:schemeClr>
              </a:solidFill>
              <a:latin typeface="Calibri" panose="020F0502020204030204" pitchFamily="34" charset="0"/>
            </a:rPr>
            <a:t>Realizzo</a:t>
          </a:r>
        </a:p>
        <a:p>
          <a:r>
            <a:rPr lang="it-IT" altLang="it-IT" sz="2000" b="1" dirty="0" smtClean="0">
              <a:solidFill>
                <a:schemeClr val="accent1">
                  <a:lumMod val="75000"/>
                </a:schemeClr>
              </a:solidFill>
              <a:latin typeface="Calibri" panose="020F0502020204030204" pitchFamily="34" charset="0"/>
            </a:rPr>
            <a:t>dell’attivo</a:t>
          </a:r>
          <a:endParaRPr lang="it-IT" sz="2000" b="1" dirty="0">
            <a:solidFill>
              <a:schemeClr val="accent1">
                <a:lumMod val="75000"/>
              </a:schemeClr>
            </a:solidFill>
            <a:latin typeface="Calibri" panose="020F0502020204030204" pitchFamily="34" charset="0"/>
          </a:endParaRPr>
        </a:p>
      </dgm:t>
    </dgm:pt>
    <dgm:pt modelId="{3A0BD9A5-D77C-4E13-A1A9-66E088C3D68B}" type="parTrans" cxnId="{39896267-7C6E-444C-A3E9-474DA1FE07FF}">
      <dgm:prSet/>
      <dgm:spPr/>
      <dgm:t>
        <a:bodyPr/>
        <a:lstStyle/>
        <a:p>
          <a:endParaRPr lang="it-IT"/>
        </a:p>
      </dgm:t>
    </dgm:pt>
    <dgm:pt modelId="{59F73CA9-C22A-4E91-85D8-4C805BCA507D}" type="sibTrans" cxnId="{39896267-7C6E-444C-A3E9-474DA1FE07FF}">
      <dgm:prSet/>
      <dgm:spPr/>
      <dgm:t>
        <a:bodyPr/>
        <a:lstStyle/>
        <a:p>
          <a:endParaRPr lang="it-IT"/>
        </a:p>
      </dgm:t>
    </dgm:pt>
    <dgm:pt modelId="{91E29B15-A08D-41D0-8916-F94933AAC12B}">
      <dgm:prSet phldrT="[Testo]" custT="1"/>
      <dgm:spPr>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dgm:spPr>
      <dgm:t>
        <a:bodyPr/>
        <a:lstStyle/>
        <a:p>
          <a:r>
            <a:rPr lang="it-IT" altLang="it-IT" sz="2000" b="1" dirty="0" smtClean="0">
              <a:solidFill>
                <a:schemeClr val="accent1">
                  <a:lumMod val="75000"/>
                </a:schemeClr>
              </a:solidFill>
              <a:latin typeface="Calibri" panose="020F0502020204030204" pitchFamily="34" charset="0"/>
            </a:rPr>
            <a:t>Distribuzione</a:t>
          </a:r>
        </a:p>
        <a:p>
          <a:r>
            <a:rPr lang="it-IT" altLang="it-IT" sz="2000" b="1" dirty="0" smtClean="0">
              <a:solidFill>
                <a:schemeClr val="accent1">
                  <a:lumMod val="75000"/>
                </a:schemeClr>
              </a:solidFill>
              <a:latin typeface="Calibri" panose="020F0502020204030204" pitchFamily="34" charset="0"/>
            </a:rPr>
            <a:t>ai creditori</a:t>
          </a:r>
          <a:endParaRPr lang="it-IT" sz="2000" b="1" dirty="0">
            <a:solidFill>
              <a:schemeClr val="accent1">
                <a:lumMod val="75000"/>
              </a:schemeClr>
            </a:solidFill>
            <a:latin typeface="Calibri" panose="020F0502020204030204" pitchFamily="34" charset="0"/>
          </a:endParaRPr>
        </a:p>
      </dgm:t>
    </dgm:pt>
    <dgm:pt modelId="{2D698C3D-F258-4439-B860-BAF467AB3FB0}" type="parTrans" cxnId="{D5C18EAA-3FEA-451E-AFFE-9494521FEE6E}">
      <dgm:prSet/>
      <dgm:spPr/>
      <dgm:t>
        <a:bodyPr/>
        <a:lstStyle/>
        <a:p>
          <a:endParaRPr lang="it-IT"/>
        </a:p>
      </dgm:t>
    </dgm:pt>
    <dgm:pt modelId="{E3D94ECB-E96E-4DCA-A9FE-1189573D0558}" type="sibTrans" cxnId="{D5C18EAA-3FEA-451E-AFFE-9494521FEE6E}">
      <dgm:prSet/>
      <dgm:spPr/>
      <dgm:t>
        <a:bodyPr/>
        <a:lstStyle/>
        <a:p>
          <a:endParaRPr lang="it-IT"/>
        </a:p>
      </dgm:t>
    </dgm:pt>
    <dgm:pt modelId="{98C97565-3B5D-451B-BBBB-22179F70482D}" type="pres">
      <dgm:prSet presAssocID="{55A9FA6D-E457-44AF-B998-378EBB9BBCD7}" presName="CompostProcess" presStyleCnt="0">
        <dgm:presLayoutVars>
          <dgm:dir/>
          <dgm:resizeHandles val="exact"/>
        </dgm:presLayoutVars>
      </dgm:prSet>
      <dgm:spPr/>
    </dgm:pt>
    <dgm:pt modelId="{F6E2F301-8A58-4899-ACAA-B5C1876F3CC4}" type="pres">
      <dgm:prSet presAssocID="{55A9FA6D-E457-44AF-B998-378EBB9BBCD7}" presName="arrow" presStyleLbl="bgShp" presStyleIdx="0" presStyleCnt="1" custLinFactNeighborX="-179" custLinFactNeighborY="-373"/>
      <dgm:spPr>
        <a:solidFill>
          <a:schemeClr val="accent1"/>
        </a:solidFill>
        <a:ln>
          <a:solidFill>
            <a:schemeClr val="bg1"/>
          </a:solidFill>
        </a:ln>
        <a:effectLst>
          <a:glow rad="63500">
            <a:schemeClr val="accent1">
              <a:satMod val="175000"/>
              <a:alpha val="40000"/>
            </a:schemeClr>
          </a:glow>
          <a:outerShdw blurRad="50800" dist="38100" dir="2700000" algn="tl" rotWithShape="0">
            <a:prstClr val="black">
              <a:alpha val="40000"/>
            </a:prstClr>
          </a:outerShdw>
        </a:effectLst>
      </dgm:spPr>
    </dgm:pt>
    <dgm:pt modelId="{DA55B06E-693F-4CA7-BE71-35AB4FA0D2CC}" type="pres">
      <dgm:prSet presAssocID="{55A9FA6D-E457-44AF-B998-378EBB9BBCD7}" presName="linearProcess" presStyleCnt="0"/>
      <dgm:spPr/>
    </dgm:pt>
    <dgm:pt modelId="{706B214B-93F7-422A-99B8-EDDA118E1164}" type="pres">
      <dgm:prSet presAssocID="{E4DE6393-98DB-4BDE-9D51-51A7D70DAF9D}" presName="textNode" presStyleLbl="node1" presStyleIdx="0" presStyleCnt="3">
        <dgm:presLayoutVars>
          <dgm:bulletEnabled val="1"/>
        </dgm:presLayoutVars>
      </dgm:prSet>
      <dgm:spPr/>
      <dgm:t>
        <a:bodyPr/>
        <a:lstStyle/>
        <a:p>
          <a:endParaRPr lang="it-IT"/>
        </a:p>
      </dgm:t>
    </dgm:pt>
    <dgm:pt modelId="{49E694C2-B530-4B4A-87A5-773D3AC8803D}" type="pres">
      <dgm:prSet presAssocID="{F34E35ED-5F82-4003-B459-24A69D442952}" presName="sibTrans" presStyleCnt="0"/>
      <dgm:spPr/>
    </dgm:pt>
    <dgm:pt modelId="{248A34A5-3757-49EE-8B8D-1DFEC5CF08B3}" type="pres">
      <dgm:prSet presAssocID="{8F538908-4EA0-42B8-8761-8656311DC289}" presName="textNode" presStyleLbl="node1" presStyleIdx="1" presStyleCnt="3" custLinFactNeighborX="-9132">
        <dgm:presLayoutVars>
          <dgm:bulletEnabled val="1"/>
        </dgm:presLayoutVars>
      </dgm:prSet>
      <dgm:spPr/>
      <dgm:t>
        <a:bodyPr/>
        <a:lstStyle/>
        <a:p>
          <a:endParaRPr lang="it-IT"/>
        </a:p>
      </dgm:t>
    </dgm:pt>
    <dgm:pt modelId="{97B003AC-35D9-4828-B4D3-004301DA71FD}" type="pres">
      <dgm:prSet presAssocID="{59F73CA9-C22A-4E91-85D8-4C805BCA507D}" presName="sibTrans" presStyleCnt="0"/>
      <dgm:spPr/>
    </dgm:pt>
    <dgm:pt modelId="{A416AAAB-C26E-4F72-B262-88BC6930CD53}" type="pres">
      <dgm:prSet presAssocID="{91E29B15-A08D-41D0-8916-F94933AAC12B}" presName="textNode" presStyleLbl="node1" presStyleIdx="2" presStyleCnt="3" custLinFactNeighborX="-15220">
        <dgm:presLayoutVars>
          <dgm:bulletEnabled val="1"/>
        </dgm:presLayoutVars>
      </dgm:prSet>
      <dgm:spPr/>
      <dgm:t>
        <a:bodyPr/>
        <a:lstStyle/>
        <a:p>
          <a:endParaRPr lang="it-IT"/>
        </a:p>
      </dgm:t>
    </dgm:pt>
  </dgm:ptLst>
  <dgm:cxnLst>
    <dgm:cxn modelId="{39896267-7C6E-444C-A3E9-474DA1FE07FF}" srcId="{55A9FA6D-E457-44AF-B998-378EBB9BBCD7}" destId="{8F538908-4EA0-42B8-8761-8656311DC289}" srcOrd="1" destOrd="0" parTransId="{3A0BD9A5-D77C-4E13-A1A9-66E088C3D68B}" sibTransId="{59F73CA9-C22A-4E91-85D8-4C805BCA507D}"/>
    <dgm:cxn modelId="{92CDF2F4-7A4B-41B2-9853-E31779A4C1B7}" type="presOf" srcId="{8F538908-4EA0-42B8-8761-8656311DC289}" destId="{248A34A5-3757-49EE-8B8D-1DFEC5CF08B3}" srcOrd="0" destOrd="0" presId="urn:microsoft.com/office/officeart/2005/8/layout/hProcess9"/>
    <dgm:cxn modelId="{320B5EA1-D693-4985-8646-6DC824928910}" type="presOf" srcId="{91E29B15-A08D-41D0-8916-F94933AAC12B}" destId="{A416AAAB-C26E-4F72-B262-88BC6930CD53}" srcOrd="0" destOrd="0" presId="urn:microsoft.com/office/officeart/2005/8/layout/hProcess9"/>
    <dgm:cxn modelId="{640F4905-E893-4D3E-A0A7-3FEEB3880BF7}" srcId="{55A9FA6D-E457-44AF-B998-378EBB9BBCD7}" destId="{E4DE6393-98DB-4BDE-9D51-51A7D70DAF9D}" srcOrd="0" destOrd="0" parTransId="{C7FA5FA0-2201-4E60-AFB4-F6ED9ACBF1D0}" sibTransId="{F34E35ED-5F82-4003-B459-24A69D442952}"/>
    <dgm:cxn modelId="{D5C18EAA-3FEA-451E-AFFE-9494521FEE6E}" srcId="{55A9FA6D-E457-44AF-B998-378EBB9BBCD7}" destId="{91E29B15-A08D-41D0-8916-F94933AAC12B}" srcOrd="2" destOrd="0" parTransId="{2D698C3D-F258-4439-B860-BAF467AB3FB0}" sibTransId="{E3D94ECB-E96E-4DCA-A9FE-1189573D0558}"/>
    <dgm:cxn modelId="{803EBA21-26C5-430D-9F8E-08EF50D942C8}" type="presOf" srcId="{E4DE6393-98DB-4BDE-9D51-51A7D70DAF9D}" destId="{706B214B-93F7-422A-99B8-EDDA118E1164}" srcOrd="0" destOrd="0" presId="urn:microsoft.com/office/officeart/2005/8/layout/hProcess9"/>
    <dgm:cxn modelId="{3004D729-D58F-49D6-9CF4-F42295BB834E}" type="presOf" srcId="{55A9FA6D-E457-44AF-B998-378EBB9BBCD7}" destId="{98C97565-3B5D-451B-BBBB-22179F70482D}" srcOrd="0" destOrd="0" presId="urn:microsoft.com/office/officeart/2005/8/layout/hProcess9"/>
    <dgm:cxn modelId="{495BEBE5-EC89-45A2-989E-2F38A3892FB7}" type="presParOf" srcId="{98C97565-3B5D-451B-BBBB-22179F70482D}" destId="{F6E2F301-8A58-4899-ACAA-B5C1876F3CC4}" srcOrd="0" destOrd="0" presId="urn:microsoft.com/office/officeart/2005/8/layout/hProcess9"/>
    <dgm:cxn modelId="{0235714C-BD0E-4D45-A809-31F0D81F6D70}" type="presParOf" srcId="{98C97565-3B5D-451B-BBBB-22179F70482D}" destId="{DA55B06E-693F-4CA7-BE71-35AB4FA0D2CC}" srcOrd="1" destOrd="0" presId="urn:microsoft.com/office/officeart/2005/8/layout/hProcess9"/>
    <dgm:cxn modelId="{6950D2D0-9733-4A93-A2A6-27683B1748C0}" type="presParOf" srcId="{DA55B06E-693F-4CA7-BE71-35AB4FA0D2CC}" destId="{706B214B-93F7-422A-99B8-EDDA118E1164}" srcOrd="0" destOrd="0" presId="urn:microsoft.com/office/officeart/2005/8/layout/hProcess9"/>
    <dgm:cxn modelId="{66005542-4C34-4E71-B9A1-6E874C394815}" type="presParOf" srcId="{DA55B06E-693F-4CA7-BE71-35AB4FA0D2CC}" destId="{49E694C2-B530-4B4A-87A5-773D3AC8803D}" srcOrd="1" destOrd="0" presId="urn:microsoft.com/office/officeart/2005/8/layout/hProcess9"/>
    <dgm:cxn modelId="{8168BBB5-F8DC-4462-B8BF-A4B823894987}" type="presParOf" srcId="{DA55B06E-693F-4CA7-BE71-35AB4FA0D2CC}" destId="{248A34A5-3757-49EE-8B8D-1DFEC5CF08B3}" srcOrd="2" destOrd="0" presId="urn:microsoft.com/office/officeart/2005/8/layout/hProcess9"/>
    <dgm:cxn modelId="{0F8DBE9B-5466-44D4-9B3E-4001E6ECDD51}" type="presParOf" srcId="{DA55B06E-693F-4CA7-BE71-35AB4FA0D2CC}" destId="{97B003AC-35D9-4828-B4D3-004301DA71FD}" srcOrd="3" destOrd="0" presId="urn:microsoft.com/office/officeart/2005/8/layout/hProcess9"/>
    <dgm:cxn modelId="{E89D4CC7-4222-40D2-A1D5-B95C0BA295DF}" type="presParOf" srcId="{DA55B06E-693F-4CA7-BE71-35AB4FA0D2CC}" destId="{A416AAAB-C26E-4F72-B262-88BC6930CD5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A3CCCE-14A5-43E5-8D80-4D347EFFC9D2}"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it-IT"/>
        </a:p>
      </dgm:t>
    </dgm:pt>
    <dgm:pt modelId="{D1261A8F-ED90-4062-BEEC-ACACE9D2DE3C}">
      <dgm:prSet phldrT="[Testo]" custT="1"/>
      <dgm:spPr>
        <a:solidFill>
          <a:schemeClr val="accent3">
            <a:lumMod val="60000"/>
            <a:lumOff val="40000"/>
          </a:schemeClr>
        </a:solidFill>
        <a:ln>
          <a:solidFill>
            <a:schemeClr val="accent3">
              <a:lumMod val="50000"/>
            </a:schemeClr>
          </a:solidFill>
        </a:ln>
        <a:effectLst>
          <a:outerShdw blurRad="50800" dist="38100" dir="2700000" algn="tl" rotWithShape="0">
            <a:prstClr val="black">
              <a:alpha val="40000"/>
            </a:prstClr>
          </a:outerShdw>
        </a:effectLst>
      </dgm:spPr>
      <dgm:t>
        <a:bodyPr/>
        <a:lstStyle/>
        <a:p>
          <a:r>
            <a:rPr lang="it-IT" sz="2800" b="1" dirty="0" smtClean="0">
              <a:solidFill>
                <a:schemeClr val="accent2">
                  <a:lumMod val="50000"/>
                </a:schemeClr>
              </a:solidFill>
              <a:latin typeface="Calibri" panose="020F0502020204030204" pitchFamily="34" charset="0"/>
            </a:rPr>
            <a:t>DGSD</a:t>
          </a:r>
          <a:endParaRPr lang="it-IT" sz="2800" b="1" dirty="0">
            <a:solidFill>
              <a:schemeClr val="accent2">
                <a:lumMod val="50000"/>
              </a:schemeClr>
            </a:solidFill>
            <a:latin typeface="Calibri" panose="020F0502020204030204" pitchFamily="34" charset="0"/>
          </a:endParaRPr>
        </a:p>
      </dgm:t>
    </dgm:pt>
    <dgm:pt modelId="{4C831BB8-B8BB-4185-84A1-1B152E2E5A19}" type="parTrans" cxnId="{735C58FD-4F29-4933-A3BF-9294E849008B}">
      <dgm:prSet/>
      <dgm:spPr/>
      <dgm:t>
        <a:bodyPr/>
        <a:lstStyle/>
        <a:p>
          <a:endParaRPr lang="it-IT"/>
        </a:p>
      </dgm:t>
    </dgm:pt>
    <dgm:pt modelId="{51F4DCAA-D69A-4559-A25B-9275F1232AA5}" type="sibTrans" cxnId="{735C58FD-4F29-4933-A3BF-9294E849008B}">
      <dgm:prSet/>
      <dgm:spPr/>
      <dgm:t>
        <a:bodyPr/>
        <a:lstStyle/>
        <a:p>
          <a:endParaRPr lang="it-IT"/>
        </a:p>
      </dgm:t>
    </dgm:pt>
    <dgm:pt modelId="{E506E40D-19BD-436B-A0C1-5F204095CF15}">
      <dgm:prSet phldrT="[Testo]" custT="1"/>
      <dgm:spPr/>
      <dgm:t>
        <a:bodyPr/>
        <a:lstStyle/>
        <a:p>
          <a:r>
            <a:rPr lang="it-IT" sz="1600" b="1" dirty="0" smtClean="0">
              <a:latin typeface="Calibri" panose="020F0502020204030204" pitchFamily="34" charset="0"/>
            </a:rPr>
            <a:t>Livello di garanzia</a:t>
          </a:r>
          <a:endParaRPr lang="it-IT" sz="1600" b="1" dirty="0">
            <a:latin typeface="Calibri" panose="020F0502020204030204" pitchFamily="34" charset="0"/>
          </a:endParaRPr>
        </a:p>
      </dgm:t>
    </dgm:pt>
    <dgm:pt modelId="{40C4EF0E-5F15-44E7-B37C-A962457631CD}" type="parTrans" cxnId="{F692E273-E390-402C-9160-0098D97C8232}">
      <dgm:prSet/>
      <dgm:spPr/>
      <dgm:t>
        <a:bodyPr/>
        <a:lstStyle/>
        <a:p>
          <a:endParaRPr lang="it-IT"/>
        </a:p>
      </dgm:t>
    </dgm:pt>
    <dgm:pt modelId="{9DE35ABD-1C09-44E1-BF17-40E4DF951925}" type="sibTrans" cxnId="{F692E273-E390-402C-9160-0098D97C8232}">
      <dgm:prSet/>
      <dgm:spPr/>
      <dgm:t>
        <a:bodyPr/>
        <a:lstStyle/>
        <a:p>
          <a:endParaRPr lang="it-IT"/>
        </a:p>
      </dgm:t>
    </dgm:pt>
    <dgm:pt modelId="{C78655F3-B53B-4A52-9A69-CC535F633409}">
      <dgm:prSet phldrT="[Testo]" custT="1"/>
      <dgm:spPr/>
      <dgm:t>
        <a:bodyPr/>
        <a:lstStyle/>
        <a:p>
          <a:r>
            <a:rPr lang="it-IT" sz="1600" b="1" dirty="0" smtClean="0">
              <a:latin typeface="Calibri" panose="020F0502020204030204" pitchFamily="34" charset="0"/>
            </a:rPr>
            <a:t>Oggetto della garanzia</a:t>
          </a:r>
          <a:endParaRPr lang="it-IT" sz="1600" b="1" dirty="0">
            <a:latin typeface="Calibri" panose="020F0502020204030204" pitchFamily="34" charset="0"/>
          </a:endParaRPr>
        </a:p>
      </dgm:t>
    </dgm:pt>
    <dgm:pt modelId="{FAD46374-2B48-4751-8E0E-B654B97620BD}" type="parTrans" cxnId="{5DB1AF86-18DA-468F-BCE1-B398FE8A4192}">
      <dgm:prSet/>
      <dgm:spPr/>
      <dgm:t>
        <a:bodyPr/>
        <a:lstStyle/>
        <a:p>
          <a:endParaRPr lang="it-IT"/>
        </a:p>
      </dgm:t>
    </dgm:pt>
    <dgm:pt modelId="{CA862CD8-A015-41CC-A06B-F232C7FBAAFF}" type="sibTrans" cxnId="{5DB1AF86-18DA-468F-BCE1-B398FE8A4192}">
      <dgm:prSet/>
      <dgm:spPr/>
      <dgm:t>
        <a:bodyPr/>
        <a:lstStyle/>
        <a:p>
          <a:endParaRPr lang="it-IT"/>
        </a:p>
      </dgm:t>
    </dgm:pt>
    <dgm:pt modelId="{221196C6-F9AD-4C92-BF4E-3804FB794153}">
      <dgm:prSet phldrT="[Testo]" custT="1"/>
      <dgm:spPr/>
      <dgm:t>
        <a:bodyPr/>
        <a:lstStyle/>
        <a:p>
          <a:r>
            <a:rPr lang="it-IT" sz="1600" b="1" dirty="0" smtClean="0">
              <a:latin typeface="Calibri" panose="020F0502020204030204" pitchFamily="34" charset="0"/>
            </a:rPr>
            <a:t>Tempi di rimborso</a:t>
          </a:r>
          <a:endParaRPr lang="it-IT" sz="1600" b="1" dirty="0">
            <a:latin typeface="Calibri" panose="020F0502020204030204" pitchFamily="34" charset="0"/>
          </a:endParaRPr>
        </a:p>
      </dgm:t>
    </dgm:pt>
    <dgm:pt modelId="{DAC824B3-C849-4306-9969-0F062AAE666D}" type="parTrans" cxnId="{721BEC6A-0481-4E41-AFFF-C334B82D49C2}">
      <dgm:prSet/>
      <dgm:spPr/>
      <dgm:t>
        <a:bodyPr/>
        <a:lstStyle/>
        <a:p>
          <a:endParaRPr lang="it-IT"/>
        </a:p>
      </dgm:t>
    </dgm:pt>
    <dgm:pt modelId="{5EEBCBB7-508C-4567-8E46-7BDE7C38E5E2}" type="sibTrans" cxnId="{721BEC6A-0481-4E41-AFFF-C334B82D49C2}">
      <dgm:prSet/>
      <dgm:spPr/>
      <dgm:t>
        <a:bodyPr/>
        <a:lstStyle/>
        <a:p>
          <a:endParaRPr lang="it-IT"/>
        </a:p>
      </dgm:t>
    </dgm:pt>
    <dgm:pt modelId="{9C51CDDF-E442-4D48-88A8-5A73CDA89D75}">
      <dgm:prSet phldrT="[Testo]"/>
      <dgm:spPr/>
      <dgm:t>
        <a:bodyPr/>
        <a:lstStyle/>
        <a:p>
          <a:endParaRPr lang="it-IT" dirty="0"/>
        </a:p>
      </dgm:t>
    </dgm:pt>
    <dgm:pt modelId="{12303C6B-B452-48D2-9E23-B3717C4E5F3C}" type="parTrans" cxnId="{FE3ACB3F-B885-4B0B-8746-1CA239DED656}">
      <dgm:prSet/>
      <dgm:spPr/>
      <dgm:t>
        <a:bodyPr/>
        <a:lstStyle/>
        <a:p>
          <a:endParaRPr lang="it-IT"/>
        </a:p>
      </dgm:t>
    </dgm:pt>
    <dgm:pt modelId="{BF47AD4F-F639-46B4-96B3-EB3D1521C0D7}" type="sibTrans" cxnId="{FE3ACB3F-B885-4B0B-8746-1CA239DED656}">
      <dgm:prSet/>
      <dgm:spPr/>
      <dgm:t>
        <a:bodyPr/>
        <a:lstStyle/>
        <a:p>
          <a:endParaRPr lang="it-IT"/>
        </a:p>
      </dgm:t>
    </dgm:pt>
    <dgm:pt modelId="{705C05BC-0A2E-4B2C-8CD2-5386400B6CD8}">
      <dgm:prSet phldrT="[Testo]" custT="1"/>
      <dgm:spPr/>
      <dgm:t>
        <a:bodyPr/>
        <a:lstStyle/>
        <a:p>
          <a:r>
            <a:rPr lang="it-IT" sz="1600" b="1" dirty="0" smtClean="0">
              <a:latin typeface="Calibri" panose="020F0502020204030204" pitchFamily="34" charset="0"/>
            </a:rPr>
            <a:t>Meccanismo di </a:t>
          </a:r>
          <a:r>
            <a:rPr lang="it-IT" sz="1600" b="1" i="1" dirty="0" err="1" smtClean="0">
              <a:latin typeface="Calibri" panose="020F0502020204030204" pitchFamily="34" charset="0"/>
            </a:rPr>
            <a:t>funding</a:t>
          </a:r>
          <a:endParaRPr lang="it-IT" sz="1600" b="1" i="1" dirty="0">
            <a:latin typeface="Calibri" panose="020F0502020204030204" pitchFamily="34" charset="0"/>
          </a:endParaRPr>
        </a:p>
      </dgm:t>
    </dgm:pt>
    <dgm:pt modelId="{C558EF1D-E846-4D7C-A835-F28C8214D72C}" type="parTrans" cxnId="{FFCBF028-7F84-40F1-9597-3A1A69E65B40}">
      <dgm:prSet/>
      <dgm:spPr/>
      <dgm:t>
        <a:bodyPr/>
        <a:lstStyle/>
        <a:p>
          <a:endParaRPr lang="it-IT"/>
        </a:p>
      </dgm:t>
    </dgm:pt>
    <dgm:pt modelId="{A6E47E44-4C5C-4394-87AB-F6E97971B860}" type="sibTrans" cxnId="{FFCBF028-7F84-40F1-9597-3A1A69E65B40}">
      <dgm:prSet/>
      <dgm:spPr/>
      <dgm:t>
        <a:bodyPr/>
        <a:lstStyle/>
        <a:p>
          <a:endParaRPr lang="it-IT"/>
        </a:p>
      </dgm:t>
    </dgm:pt>
    <dgm:pt modelId="{BE139A59-CC39-44F3-A619-159C788FF22A}" type="pres">
      <dgm:prSet presAssocID="{2AA3CCCE-14A5-43E5-8D80-4D347EFFC9D2}" presName="Name0" presStyleCnt="0">
        <dgm:presLayoutVars>
          <dgm:chMax val="1"/>
          <dgm:chPref val="1"/>
          <dgm:dir/>
          <dgm:resizeHandles/>
        </dgm:presLayoutVars>
      </dgm:prSet>
      <dgm:spPr/>
      <dgm:t>
        <a:bodyPr/>
        <a:lstStyle/>
        <a:p>
          <a:endParaRPr lang="it-IT"/>
        </a:p>
      </dgm:t>
    </dgm:pt>
    <dgm:pt modelId="{12A09432-A0A5-4A22-A0E0-2AF6E90A74BD}" type="pres">
      <dgm:prSet presAssocID="{D1261A8F-ED90-4062-BEEC-ACACE9D2DE3C}" presName="Parent" presStyleLbl="node1" presStyleIdx="0" presStyleCnt="2">
        <dgm:presLayoutVars>
          <dgm:chMax val="4"/>
          <dgm:chPref val="3"/>
        </dgm:presLayoutVars>
      </dgm:prSet>
      <dgm:spPr/>
      <dgm:t>
        <a:bodyPr/>
        <a:lstStyle/>
        <a:p>
          <a:endParaRPr lang="it-IT"/>
        </a:p>
      </dgm:t>
    </dgm:pt>
    <dgm:pt modelId="{81F42CD7-8971-4EB2-9894-B05A20F714CB}" type="pres">
      <dgm:prSet presAssocID="{E506E40D-19BD-436B-A0C1-5F204095CF15}" presName="Accent" presStyleLbl="node1" presStyleIdx="1" presStyleCnt="2"/>
      <dgm:spPr/>
    </dgm:pt>
    <dgm:pt modelId="{5685CC95-03A8-4B10-8DFE-EA82994DB0E1}" type="pres">
      <dgm:prSet presAssocID="{E506E40D-19BD-436B-A0C1-5F204095CF15}" presName="Image1" presStyleLbl="fgImgPlace1" presStyleIdx="0" presStyleCnt="4"/>
      <dgm:spPr>
        <a:effectLst>
          <a:outerShdw blurRad="50800" dist="38100" dir="2700000" algn="tl" rotWithShape="0">
            <a:prstClr val="black">
              <a:alpha val="40000"/>
            </a:prstClr>
          </a:outerShdw>
        </a:effectLst>
      </dgm:spPr>
    </dgm:pt>
    <dgm:pt modelId="{3F6EA386-B88C-462C-9025-40B8517FE695}" type="pres">
      <dgm:prSet presAssocID="{E506E40D-19BD-436B-A0C1-5F204095CF15}" presName="Child1" presStyleLbl="revTx" presStyleIdx="0" presStyleCnt="4">
        <dgm:presLayoutVars>
          <dgm:chMax val="0"/>
          <dgm:chPref val="0"/>
          <dgm:bulletEnabled val="1"/>
        </dgm:presLayoutVars>
      </dgm:prSet>
      <dgm:spPr/>
      <dgm:t>
        <a:bodyPr/>
        <a:lstStyle/>
        <a:p>
          <a:endParaRPr lang="it-IT"/>
        </a:p>
      </dgm:t>
    </dgm:pt>
    <dgm:pt modelId="{B2DC7F3A-DD88-4A26-85B6-D66450419365}" type="pres">
      <dgm:prSet presAssocID="{C78655F3-B53B-4A52-9A69-CC535F633409}" presName="Image2" presStyleCnt="0"/>
      <dgm:spPr/>
    </dgm:pt>
    <dgm:pt modelId="{01B6D4E5-960F-45EE-A353-751FC254AA68}" type="pres">
      <dgm:prSet presAssocID="{C78655F3-B53B-4A52-9A69-CC535F633409}" presName="Image" presStyleLbl="fgImgPlace1" presStyleIdx="1" presStyleCnt="4"/>
      <dgm:spPr>
        <a:effectLst>
          <a:outerShdw blurRad="50800" dist="38100" dir="2700000" algn="tl" rotWithShape="0">
            <a:prstClr val="black">
              <a:alpha val="40000"/>
            </a:prstClr>
          </a:outerShdw>
        </a:effectLst>
      </dgm:spPr>
    </dgm:pt>
    <dgm:pt modelId="{7297C564-F191-46EE-960D-8E61B264771B}" type="pres">
      <dgm:prSet presAssocID="{C78655F3-B53B-4A52-9A69-CC535F633409}" presName="Child2" presStyleLbl="revTx" presStyleIdx="1" presStyleCnt="4">
        <dgm:presLayoutVars>
          <dgm:chMax val="0"/>
          <dgm:chPref val="0"/>
          <dgm:bulletEnabled val="1"/>
        </dgm:presLayoutVars>
      </dgm:prSet>
      <dgm:spPr/>
      <dgm:t>
        <a:bodyPr/>
        <a:lstStyle/>
        <a:p>
          <a:endParaRPr lang="it-IT"/>
        </a:p>
      </dgm:t>
    </dgm:pt>
    <dgm:pt modelId="{6E0B2E41-6A3E-4F29-A10F-BF0391A8D0A2}" type="pres">
      <dgm:prSet presAssocID="{221196C6-F9AD-4C92-BF4E-3804FB794153}" presName="Image3" presStyleCnt="0"/>
      <dgm:spPr/>
    </dgm:pt>
    <dgm:pt modelId="{C6E73723-37EC-4A16-B224-A79ECD966EC9}" type="pres">
      <dgm:prSet presAssocID="{221196C6-F9AD-4C92-BF4E-3804FB794153}" presName="Image" presStyleLbl="fgImgPlace1" presStyleIdx="2" presStyleCnt="4"/>
      <dgm:spPr>
        <a:effectLst>
          <a:outerShdw blurRad="50800" dist="38100" dir="2700000" algn="tl" rotWithShape="0">
            <a:prstClr val="black">
              <a:alpha val="40000"/>
            </a:prstClr>
          </a:outerShdw>
        </a:effectLst>
      </dgm:spPr>
    </dgm:pt>
    <dgm:pt modelId="{E8AAC46F-4F36-4114-81C1-D91C80D37E49}" type="pres">
      <dgm:prSet presAssocID="{221196C6-F9AD-4C92-BF4E-3804FB794153}" presName="Child3" presStyleLbl="revTx" presStyleIdx="2" presStyleCnt="4" custLinFactNeighborX="-1862" custLinFactNeighborY="-22958">
        <dgm:presLayoutVars>
          <dgm:chMax val="0"/>
          <dgm:chPref val="0"/>
          <dgm:bulletEnabled val="1"/>
        </dgm:presLayoutVars>
      </dgm:prSet>
      <dgm:spPr/>
      <dgm:t>
        <a:bodyPr/>
        <a:lstStyle/>
        <a:p>
          <a:endParaRPr lang="it-IT"/>
        </a:p>
      </dgm:t>
    </dgm:pt>
    <dgm:pt modelId="{5B89D969-C985-4959-A609-FD665EDA4F9C}" type="pres">
      <dgm:prSet presAssocID="{705C05BC-0A2E-4B2C-8CD2-5386400B6CD8}" presName="Image4" presStyleCnt="0"/>
      <dgm:spPr/>
    </dgm:pt>
    <dgm:pt modelId="{5003E4A0-4BF9-4D4C-90EE-C90B3722C2BC}" type="pres">
      <dgm:prSet presAssocID="{705C05BC-0A2E-4B2C-8CD2-5386400B6CD8}" presName="Image" presStyleLbl="fgImgPlace1" presStyleIdx="3" presStyleCnt="4"/>
      <dgm:spPr>
        <a:effectLst>
          <a:outerShdw blurRad="50800" dist="38100" dir="2700000" algn="tl" rotWithShape="0">
            <a:prstClr val="black">
              <a:alpha val="40000"/>
            </a:prstClr>
          </a:outerShdw>
        </a:effectLst>
      </dgm:spPr>
      <dgm:t>
        <a:bodyPr/>
        <a:lstStyle/>
        <a:p>
          <a:endParaRPr lang="it-IT"/>
        </a:p>
      </dgm:t>
    </dgm:pt>
    <dgm:pt modelId="{352BC565-6897-43A8-AB76-362074744D75}" type="pres">
      <dgm:prSet presAssocID="{705C05BC-0A2E-4B2C-8CD2-5386400B6CD8}" presName="Child4" presStyleLbl="revTx" presStyleIdx="3" presStyleCnt="4">
        <dgm:presLayoutVars>
          <dgm:chMax val="0"/>
          <dgm:chPref val="0"/>
          <dgm:bulletEnabled val="1"/>
        </dgm:presLayoutVars>
      </dgm:prSet>
      <dgm:spPr/>
      <dgm:t>
        <a:bodyPr/>
        <a:lstStyle/>
        <a:p>
          <a:endParaRPr lang="it-IT"/>
        </a:p>
      </dgm:t>
    </dgm:pt>
  </dgm:ptLst>
  <dgm:cxnLst>
    <dgm:cxn modelId="{058D6874-D8FA-4A2C-93C9-78E94E28D2A3}" type="presOf" srcId="{E506E40D-19BD-436B-A0C1-5F204095CF15}" destId="{3F6EA386-B88C-462C-9025-40B8517FE695}" srcOrd="0" destOrd="0" presId="urn:microsoft.com/office/officeart/2011/layout/RadialPictureList"/>
    <dgm:cxn modelId="{5DB1AF86-18DA-468F-BCE1-B398FE8A4192}" srcId="{D1261A8F-ED90-4062-BEEC-ACACE9D2DE3C}" destId="{C78655F3-B53B-4A52-9A69-CC535F633409}" srcOrd="1" destOrd="0" parTransId="{FAD46374-2B48-4751-8E0E-B654B97620BD}" sibTransId="{CA862CD8-A015-41CC-A06B-F232C7FBAAFF}"/>
    <dgm:cxn modelId="{FE3ACB3F-B885-4B0B-8746-1CA239DED656}" srcId="{2AA3CCCE-14A5-43E5-8D80-4D347EFFC9D2}" destId="{9C51CDDF-E442-4D48-88A8-5A73CDA89D75}" srcOrd="1" destOrd="0" parTransId="{12303C6B-B452-48D2-9E23-B3717C4E5F3C}" sibTransId="{BF47AD4F-F639-46B4-96B3-EB3D1521C0D7}"/>
    <dgm:cxn modelId="{FFCBF028-7F84-40F1-9597-3A1A69E65B40}" srcId="{D1261A8F-ED90-4062-BEEC-ACACE9D2DE3C}" destId="{705C05BC-0A2E-4B2C-8CD2-5386400B6CD8}" srcOrd="3" destOrd="0" parTransId="{C558EF1D-E846-4D7C-A835-F28C8214D72C}" sibTransId="{A6E47E44-4C5C-4394-87AB-F6E97971B860}"/>
    <dgm:cxn modelId="{82D58A81-E3C1-4867-85C0-348D6E888C0B}" type="presOf" srcId="{2AA3CCCE-14A5-43E5-8D80-4D347EFFC9D2}" destId="{BE139A59-CC39-44F3-A619-159C788FF22A}" srcOrd="0" destOrd="0" presId="urn:microsoft.com/office/officeart/2011/layout/RadialPictureList"/>
    <dgm:cxn modelId="{CD32BC45-9493-41A6-998C-BE2DD93A7D93}" type="presOf" srcId="{705C05BC-0A2E-4B2C-8CD2-5386400B6CD8}" destId="{352BC565-6897-43A8-AB76-362074744D75}" srcOrd="0" destOrd="0" presId="urn:microsoft.com/office/officeart/2011/layout/RadialPictureList"/>
    <dgm:cxn modelId="{C7C6899C-DC47-4345-B779-9CBFD3C2D17F}" type="presOf" srcId="{D1261A8F-ED90-4062-BEEC-ACACE9D2DE3C}" destId="{12A09432-A0A5-4A22-A0E0-2AF6E90A74BD}" srcOrd="0" destOrd="0" presId="urn:microsoft.com/office/officeart/2011/layout/RadialPictureList"/>
    <dgm:cxn modelId="{B6EB48DC-93C1-4A76-B713-7D5F84CA66AF}" type="presOf" srcId="{221196C6-F9AD-4C92-BF4E-3804FB794153}" destId="{E8AAC46F-4F36-4114-81C1-D91C80D37E49}" srcOrd="0" destOrd="0" presId="urn:microsoft.com/office/officeart/2011/layout/RadialPictureList"/>
    <dgm:cxn modelId="{721BEC6A-0481-4E41-AFFF-C334B82D49C2}" srcId="{D1261A8F-ED90-4062-BEEC-ACACE9D2DE3C}" destId="{221196C6-F9AD-4C92-BF4E-3804FB794153}" srcOrd="2" destOrd="0" parTransId="{DAC824B3-C849-4306-9969-0F062AAE666D}" sibTransId="{5EEBCBB7-508C-4567-8E46-7BDE7C38E5E2}"/>
    <dgm:cxn modelId="{D263CADB-F73E-4DDB-9A6A-333A4579103B}" type="presOf" srcId="{C78655F3-B53B-4A52-9A69-CC535F633409}" destId="{7297C564-F191-46EE-960D-8E61B264771B}" srcOrd="0" destOrd="0" presId="urn:microsoft.com/office/officeart/2011/layout/RadialPictureList"/>
    <dgm:cxn modelId="{735C58FD-4F29-4933-A3BF-9294E849008B}" srcId="{2AA3CCCE-14A5-43E5-8D80-4D347EFFC9D2}" destId="{D1261A8F-ED90-4062-BEEC-ACACE9D2DE3C}" srcOrd="0" destOrd="0" parTransId="{4C831BB8-B8BB-4185-84A1-1B152E2E5A19}" sibTransId="{51F4DCAA-D69A-4559-A25B-9275F1232AA5}"/>
    <dgm:cxn modelId="{F692E273-E390-402C-9160-0098D97C8232}" srcId="{D1261A8F-ED90-4062-BEEC-ACACE9D2DE3C}" destId="{E506E40D-19BD-436B-A0C1-5F204095CF15}" srcOrd="0" destOrd="0" parTransId="{40C4EF0E-5F15-44E7-B37C-A962457631CD}" sibTransId="{9DE35ABD-1C09-44E1-BF17-40E4DF951925}"/>
    <dgm:cxn modelId="{19D3B33F-42C0-4D0B-B8ED-551F991B71E9}" type="presParOf" srcId="{BE139A59-CC39-44F3-A619-159C788FF22A}" destId="{12A09432-A0A5-4A22-A0E0-2AF6E90A74BD}" srcOrd="0" destOrd="0" presId="urn:microsoft.com/office/officeart/2011/layout/RadialPictureList"/>
    <dgm:cxn modelId="{67194922-E514-44D6-ACA5-836EBDF1F4DB}" type="presParOf" srcId="{BE139A59-CC39-44F3-A619-159C788FF22A}" destId="{81F42CD7-8971-4EB2-9894-B05A20F714CB}" srcOrd="1" destOrd="0" presId="urn:microsoft.com/office/officeart/2011/layout/RadialPictureList"/>
    <dgm:cxn modelId="{D6671806-DF8C-4CDA-B854-D731FCEE4B59}" type="presParOf" srcId="{BE139A59-CC39-44F3-A619-159C788FF22A}" destId="{5685CC95-03A8-4B10-8DFE-EA82994DB0E1}" srcOrd="2" destOrd="0" presId="urn:microsoft.com/office/officeart/2011/layout/RadialPictureList"/>
    <dgm:cxn modelId="{B9BBB50D-BFC3-41F7-8861-5A5FC3AC7922}" type="presParOf" srcId="{BE139A59-CC39-44F3-A619-159C788FF22A}" destId="{3F6EA386-B88C-462C-9025-40B8517FE695}" srcOrd="3" destOrd="0" presId="urn:microsoft.com/office/officeart/2011/layout/RadialPictureList"/>
    <dgm:cxn modelId="{13DD6B04-C08B-4F7D-9A53-7F5457BBAB54}" type="presParOf" srcId="{BE139A59-CC39-44F3-A619-159C788FF22A}" destId="{B2DC7F3A-DD88-4A26-85B6-D66450419365}" srcOrd="4" destOrd="0" presId="urn:microsoft.com/office/officeart/2011/layout/RadialPictureList"/>
    <dgm:cxn modelId="{69CC0A2D-A9D8-42D9-AD78-A5745F76643E}" type="presParOf" srcId="{B2DC7F3A-DD88-4A26-85B6-D66450419365}" destId="{01B6D4E5-960F-45EE-A353-751FC254AA68}" srcOrd="0" destOrd="0" presId="urn:microsoft.com/office/officeart/2011/layout/RadialPictureList"/>
    <dgm:cxn modelId="{019CD70E-1248-45BE-9E6D-AE5249716A9F}" type="presParOf" srcId="{BE139A59-CC39-44F3-A619-159C788FF22A}" destId="{7297C564-F191-46EE-960D-8E61B264771B}" srcOrd="5" destOrd="0" presId="urn:microsoft.com/office/officeart/2011/layout/RadialPictureList"/>
    <dgm:cxn modelId="{F64DF1C2-4459-4BD5-AC68-50A28D7E9D0F}" type="presParOf" srcId="{BE139A59-CC39-44F3-A619-159C788FF22A}" destId="{6E0B2E41-6A3E-4F29-A10F-BF0391A8D0A2}" srcOrd="6" destOrd="0" presId="urn:microsoft.com/office/officeart/2011/layout/RadialPictureList"/>
    <dgm:cxn modelId="{2C76816A-B8E1-4590-9C6E-707E37C7F8BC}" type="presParOf" srcId="{6E0B2E41-6A3E-4F29-A10F-BF0391A8D0A2}" destId="{C6E73723-37EC-4A16-B224-A79ECD966EC9}" srcOrd="0" destOrd="0" presId="urn:microsoft.com/office/officeart/2011/layout/RadialPictureList"/>
    <dgm:cxn modelId="{60078A64-C2D2-49C3-A4EE-05EDB0A17C97}" type="presParOf" srcId="{BE139A59-CC39-44F3-A619-159C788FF22A}" destId="{E8AAC46F-4F36-4114-81C1-D91C80D37E49}" srcOrd="7" destOrd="0" presId="urn:microsoft.com/office/officeart/2011/layout/RadialPictureList"/>
    <dgm:cxn modelId="{151533F3-1134-44EA-833A-CC9CED88B66A}" type="presParOf" srcId="{BE139A59-CC39-44F3-A619-159C788FF22A}" destId="{5B89D969-C985-4959-A609-FD665EDA4F9C}" srcOrd="8" destOrd="0" presId="urn:microsoft.com/office/officeart/2011/layout/RadialPictureList"/>
    <dgm:cxn modelId="{FE3876B4-B682-41FD-AFBC-0A633842B589}" type="presParOf" srcId="{5B89D969-C985-4959-A609-FD665EDA4F9C}" destId="{5003E4A0-4BF9-4D4C-90EE-C90B3722C2BC}" srcOrd="0" destOrd="0" presId="urn:microsoft.com/office/officeart/2011/layout/RadialPictureList"/>
    <dgm:cxn modelId="{892B41FF-52CC-4C98-9FCB-BD009C0A6294}" type="presParOf" srcId="{BE139A59-CC39-44F3-A619-159C788FF22A}" destId="{352BC565-6897-43A8-AB76-362074744D75}"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A3CCCE-14A5-43E5-8D80-4D347EFFC9D2}"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it-IT"/>
        </a:p>
      </dgm:t>
    </dgm:pt>
    <dgm:pt modelId="{D1261A8F-ED90-4062-BEEC-ACACE9D2DE3C}">
      <dgm:prSet phldrT="[Testo]" custT="1"/>
      <dgm:spPr>
        <a:solidFill>
          <a:schemeClr val="accent3">
            <a:lumMod val="60000"/>
            <a:lumOff val="40000"/>
          </a:schemeClr>
        </a:solidFill>
        <a:ln>
          <a:solidFill>
            <a:schemeClr val="accent3">
              <a:lumMod val="50000"/>
            </a:schemeClr>
          </a:solidFill>
        </a:ln>
        <a:effectLst>
          <a:outerShdw blurRad="50800" dist="38100" dir="2700000" algn="tl" rotWithShape="0">
            <a:prstClr val="black">
              <a:alpha val="40000"/>
            </a:prstClr>
          </a:outerShdw>
        </a:effectLst>
      </dgm:spPr>
      <dgm:t>
        <a:bodyPr/>
        <a:lstStyle/>
        <a:p>
          <a:r>
            <a:rPr lang="it-IT" sz="2800" b="1" dirty="0" smtClean="0">
              <a:solidFill>
                <a:schemeClr val="accent2">
                  <a:lumMod val="50000"/>
                </a:schemeClr>
              </a:solidFill>
              <a:latin typeface="Calibri" panose="020F0502020204030204" pitchFamily="34" charset="0"/>
            </a:rPr>
            <a:t>DGSD</a:t>
          </a:r>
          <a:endParaRPr lang="it-IT" sz="2800" b="1" dirty="0">
            <a:solidFill>
              <a:schemeClr val="accent2">
                <a:lumMod val="50000"/>
              </a:schemeClr>
            </a:solidFill>
            <a:latin typeface="Calibri" panose="020F0502020204030204" pitchFamily="34" charset="0"/>
          </a:endParaRPr>
        </a:p>
      </dgm:t>
    </dgm:pt>
    <dgm:pt modelId="{4C831BB8-B8BB-4185-84A1-1B152E2E5A19}" type="parTrans" cxnId="{735C58FD-4F29-4933-A3BF-9294E849008B}">
      <dgm:prSet/>
      <dgm:spPr/>
      <dgm:t>
        <a:bodyPr/>
        <a:lstStyle/>
        <a:p>
          <a:endParaRPr lang="it-IT"/>
        </a:p>
      </dgm:t>
    </dgm:pt>
    <dgm:pt modelId="{51F4DCAA-D69A-4559-A25B-9275F1232AA5}" type="sibTrans" cxnId="{735C58FD-4F29-4933-A3BF-9294E849008B}">
      <dgm:prSet/>
      <dgm:spPr/>
      <dgm:t>
        <a:bodyPr/>
        <a:lstStyle/>
        <a:p>
          <a:endParaRPr lang="it-IT"/>
        </a:p>
      </dgm:t>
    </dgm:pt>
    <dgm:pt modelId="{E506E40D-19BD-436B-A0C1-5F204095CF15}">
      <dgm:prSet phldrT="[Testo]" custT="1"/>
      <dgm:spPr/>
      <dgm:t>
        <a:bodyPr/>
        <a:lstStyle/>
        <a:p>
          <a:r>
            <a:rPr lang="it-IT" sz="1600" b="1" dirty="0" smtClean="0">
              <a:latin typeface="Calibri" panose="020F0502020204030204" pitchFamily="34" charset="0"/>
            </a:rPr>
            <a:t>Stress test</a:t>
          </a:r>
          <a:endParaRPr lang="it-IT" sz="1600" b="1" dirty="0">
            <a:latin typeface="Calibri" panose="020F0502020204030204" pitchFamily="34" charset="0"/>
          </a:endParaRPr>
        </a:p>
      </dgm:t>
    </dgm:pt>
    <dgm:pt modelId="{40C4EF0E-5F15-44E7-B37C-A962457631CD}" type="parTrans" cxnId="{F692E273-E390-402C-9160-0098D97C8232}">
      <dgm:prSet/>
      <dgm:spPr/>
      <dgm:t>
        <a:bodyPr/>
        <a:lstStyle/>
        <a:p>
          <a:endParaRPr lang="it-IT"/>
        </a:p>
      </dgm:t>
    </dgm:pt>
    <dgm:pt modelId="{9DE35ABD-1C09-44E1-BF17-40E4DF951925}" type="sibTrans" cxnId="{F692E273-E390-402C-9160-0098D97C8232}">
      <dgm:prSet/>
      <dgm:spPr/>
      <dgm:t>
        <a:bodyPr/>
        <a:lstStyle/>
        <a:p>
          <a:endParaRPr lang="it-IT"/>
        </a:p>
      </dgm:t>
    </dgm:pt>
    <dgm:pt modelId="{C78655F3-B53B-4A52-9A69-CC535F633409}">
      <dgm:prSet phldrT="[Testo]" custT="1"/>
      <dgm:spPr/>
      <dgm:t>
        <a:bodyPr/>
        <a:lstStyle/>
        <a:p>
          <a:r>
            <a:rPr lang="it-IT" sz="1600" b="1" i="1" dirty="0" smtClean="0">
              <a:latin typeface="Calibri" panose="020F0502020204030204" pitchFamily="34" charset="0"/>
            </a:rPr>
            <a:t>Single </a:t>
          </a:r>
          <a:r>
            <a:rPr lang="it-IT" sz="1600" b="1" i="1" dirty="0" err="1" smtClean="0">
              <a:latin typeface="Calibri" panose="020F0502020204030204" pitchFamily="34" charset="0"/>
            </a:rPr>
            <a:t>customer</a:t>
          </a:r>
          <a:r>
            <a:rPr lang="it-IT" sz="1600" b="1" i="1" dirty="0" smtClean="0">
              <a:latin typeface="Calibri" panose="020F0502020204030204" pitchFamily="34" charset="0"/>
            </a:rPr>
            <a:t> </a:t>
          </a:r>
        </a:p>
        <a:p>
          <a:r>
            <a:rPr lang="it-IT" sz="1600" b="1" i="1" dirty="0" err="1" smtClean="0">
              <a:latin typeface="Calibri" panose="020F0502020204030204" pitchFamily="34" charset="0"/>
            </a:rPr>
            <a:t>view</a:t>
          </a:r>
          <a:endParaRPr lang="it-IT" sz="1600" b="1" i="1" dirty="0">
            <a:latin typeface="Calibri" panose="020F0502020204030204" pitchFamily="34" charset="0"/>
          </a:endParaRPr>
        </a:p>
      </dgm:t>
    </dgm:pt>
    <dgm:pt modelId="{FAD46374-2B48-4751-8E0E-B654B97620BD}" type="parTrans" cxnId="{5DB1AF86-18DA-468F-BCE1-B398FE8A4192}">
      <dgm:prSet/>
      <dgm:spPr/>
      <dgm:t>
        <a:bodyPr/>
        <a:lstStyle/>
        <a:p>
          <a:endParaRPr lang="it-IT"/>
        </a:p>
      </dgm:t>
    </dgm:pt>
    <dgm:pt modelId="{CA862CD8-A015-41CC-A06B-F232C7FBAAFF}" type="sibTrans" cxnId="{5DB1AF86-18DA-468F-BCE1-B398FE8A4192}">
      <dgm:prSet/>
      <dgm:spPr/>
      <dgm:t>
        <a:bodyPr/>
        <a:lstStyle/>
        <a:p>
          <a:endParaRPr lang="it-IT"/>
        </a:p>
      </dgm:t>
    </dgm:pt>
    <dgm:pt modelId="{9C51CDDF-E442-4D48-88A8-5A73CDA89D75}">
      <dgm:prSet phldrT="[Testo]"/>
      <dgm:spPr/>
      <dgm:t>
        <a:bodyPr/>
        <a:lstStyle/>
        <a:p>
          <a:endParaRPr lang="it-IT" dirty="0"/>
        </a:p>
      </dgm:t>
    </dgm:pt>
    <dgm:pt modelId="{12303C6B-B452-48D2-9E23-B3717C4E5F3C}" type="parTrans" cxnId="{FE3ACB3F-B885-4B0B-8746-1CA239DED656}">
      <dgm:prSet/>
      <dgm:spPr/>
      <dgm:t>
        <a:bodyPr/>
        <a:lstStyle/>
        <a:p>
          <a:endParaRPr lang="it-IT"/>
        </a:p>
      </dgm:t>
    </dgm:pt>
    <dgm:pt modelId="{BF47AD4F-F639-46B4-96B3-EB3D1521C0D7}" type="sibTrans" cxnId="{FE3ACB3F-B885-4B0B-8746-1CA239DED656}">
      <dgm:prSet/>
      <dgm:spPr/>
      <dgm:t>
        <a:bodyPr/>
        <a:lstStyle/>
        <a:p>
          <a:endParaRPr lang="it-IT"/>
        </a:p>
      </dgm:t>
    </dgm:pt>
    <dgm:pt modelId="{705C05BC-0A2E-4B2C-8CD2-5386400B6CD8}">
      <dgm:prSet phldrT="[Testo]" custT="1"/>
      <dgm:spPr/>
      <dgm:t>
        <a:bodyPr/>
        <a:lstStyle/>
        <a:p>
          <a:r>
            <a:rPr lang="it-IT" sz="1600" b="1" dirty="0" smtClean="0">
              <a:latin typeface="Calibri" panose="020F0502020204030204" pitchFamily="34" charset="0"/>
            </a:rPr>
            <a:t>Maggiore trasparenza verso i depositanti</a:t>
          </a:r>
          <a:endParaRPr lang="it-IT" sz="1600" b="1" i="1" dirty="0">
            <a:latin typeface="Calibri" panose="020F0502020204030204" pitchFamily="34" charset="0"/>
          </a:endParaRPr>
        </a:p>
      </dgm:t>
    </dgm:pt>
    <dgm:pt modelId="{C558EF1D-E846-4D7C-A835-F28C8214D72C}" type="parTrans" cxnId="{FFCBF028-7F84-40F1-9597-3A1A69E65B40}">
      <dgm:prSet/>
      <dgm:spPr/>
      <dgm:t>
        <a:bodyPr/>
        <a:lstStyle/>
        <a:p>
          <a:endParaRPr lang="it-IT"/>
        </a:p>
      </dgm:t>
    </dgm:pt>
    <dgm:pt modelId="{A6E47E44-4C5C-4394-87AB-F6E97971B860}" type="sibTrans" cxnId="{FFCBF028-7F84-40F1-9597-3A1A69E65B40}">
      <dgm:prSet/>
      <dgm:spPr/>
      <dgm:t>
        <a:bodyPr/>
        <a:lstStyle/>
        <a:p>
          <a:endParaRPr lang="it-IT"/>
        </a:p>
      </dgm:t>
    </dgm:pt>
    <dgm:pt modelId="{BE139A59-CC39-44F3-A619-159C788FF22A}" type="pres">
      <dgm:prSet presAssocID="{2AA3CCCE-14A5-43E5-8D80-4D347EFFC9D2}" presName="Name0" presStyleCnt="0">
        <dgm:presLayoutVars>
          <dgm:chMax val="1"/>
          <dgm:chPref val="1"/>
          <dgm:dir/>
          <dgm:resizeHandles/>
        </dgm:presLayoutVars>
      </dgm:prSet>
      <dgm:spPr/>
      <dgm:t>
        <a:bodyPr/>
        <a:lstStyle/>
        <a:p>
          <a:endParaRPr lang="it-IT"/>
        </a:p>
      </dgm:t>
    </dgm:pt>
    <dgm:pt modelId="{12A09432-A0A5-4A22-A0E0-2AF6E90A74BD}" type="pres">
      <dgm:prSet presAssocID="{D1261A8F-ED90-4062-BEEC-ACACE9D2DE3C}" presName="Parent" presStyleLbl="node1" presStyleIdx="0" presStyleCnt="2">
        <dgm:presLayoutVars>
          <dgm:chMax val="4"/>
          <dgm:chPref val="3"/>
        </dgm:presLayoutVars>
      </dgm:prSet>
      <dgm:spPr/>
      <dgm:t>
        <a:bodyPr/>
        <a:lstStyle/>
        <a:p>
          <a:endParaRPr lang="it-IT"/>
        </a:p>
      </dgm:t>
    </dgm:pt>
    <dgm:pt modelId="{81F42CD7-8971-4EB2-9894-B05A20F714CB}" type="pres">
      <dgm:prSet presAssocID="{E506E40D-19BD-436B-A0C1-5F204095CF15}" presName="Accent" presStyleLbl="node1" presStyleIdx="1" presStyleCnt="2"/>
      <dgm:spPr/>
    </dgm:pt>
    <dgm:pt modelId="{5685CC95-03A8-4B10-8DFE-EA82994DB0E1}" type="pres">
      <dgm:prSet presAssocID="{E506E40D-19BD-436B-A0C1-5F204095CF15}" presName="Image1" presStyleLbl="fgImgPlace1" presStyleIdx="0" presStyleCnt="3"/>
      <dgm:spPr>
        <a:effectLst>
          <a:outerShdw blurRad="50800" dist="38100" dir="2700000" algn="tl" rotWithShape="0">
            <a:prstClr val="black">
              <a:alpha val="40000"/>
            </a:prstClr>
          </a:outerShdw>
        </a:effectLst>
      </dgm:spPr>
    </dgm:pt>
    <dgm:pt modelId="{3F6EA386-B88C-462C-9025-40B8517FE695}" type="pres">
      <dgm:prSet presAssocID="{E506E40D-19BD-436B-A0C1-5F204095CF15}" presName="Child1" presStyleLbl="revTx" presStyleIdx="0" presStyleCnt="3" custLinFactNeighborX="-4115" custLinFactNeighborY="-33728">
        <dgm:presLayoutVars>
          <dgm:chMax val="0"/>
          <dgm:chPref val="0"/>
          <dgm:bulletEnabled val="1"/>
        </dgm:presLayoutVars>
      </dgm:prSet>
      <dgm:spPr/>
      <dgm:t>
        <a:bodyPr/>
        <a:lstStyle/>
        <a:p>
          <a:endParaRPr lang="it-IT"/>
        </a:p>
      </dgm:t>
    </dgm:pt>
    <dgm:pt modelId="{B2DC7F3A-DD88-4A26-85B6-D66450419365}" type="pres">
      <dgm:prSet presAssocID="{C78655F3-B53B-4A52-9A69-CC535F633409}" presName="Image2" presStyleCnt="0"/>
      <dgm:spPr/>
    </dgm:pt>
    <dgm:pt modelId="{01B6D4E5-960F-45EE-A353-751FC254AA68}" type="pres">
      <dgm:prSet presAssocID="{C78655F3-B53B-4A52-9A69-CC535F633409}" presName="Image" presStyleLbl="fgImgPlace1" presStyleIdx="1" presStyleCnt="3"/>
      <dgm:spPr>
        <a:effectLst>
          <a:outerShdw blurRad="50800" dist="38100" dir="2700000" algn="tl" rotWithShape="0">
            <a:prstClr val="black">
              <a:alpha val="40000"/>
            </a:prstClr>
          </a:outerShdw>
        </a:effectLst>
      </dgm:spPr>
    </dgm:pt>
    <dgm:pt modelId="{7297C564-F191-46EE-960D-8E61B264771B}" type="pres">
      <dgm:prSet presAssocID="{C78655F3-B53B-4A52-9A69-CC535F633409}" presName="Child2" presStyleLbl="revTx" presStyleIdx="1" presStyleCnt="3" custLinFactNeighborY="-6090">
        <dgm:presLayoutVars>
          <dgm:chMax val="0"/>
          <dgm:chPref val="0"/>
          <dgm:bulletEnabled val="1"/>
        </dgm:presLayoutVars>
      </dgm:prSet>
      <dgm:spPr/>
      <dgm:t>
        <a:bodyPr/>
        <a:lstStyle/>
        <a:p>
          <a:endParaRPr lang="it-IT"/>
        </a:p>
      </dgm:t>
    </dgm:pt>
    <dgm:pt modelId="{910556AD-E3BC-4E22-A3B6-3700E2EE9AE0}" type="pres">
      <dgm:prSet presAssocID="{705C05BC-0A2E-4B2C-8CD2-5386400B6CD8}" presName="Image3" presStyleCnt="0"/>
      <dgm:spPr/>
    </dgm:pt>
    <dgm:pt modelId="{5003E4A0-4BF9-4D4C-90EE-C90B3722C2BC}" type="pres">
      <dgm:prSet presAssocID="{705C05BC-0A2E-4B2C-8CD2-5386400B6CD8}" presName="Image" presStyleLbl="fgImgPlace1" presStyleIdx="2" presStyleCnt="3"/>
      <dgm:spPr>
        <a:effectLst>
          <a:outerShdw blurRad="50800" dist="38100" dir="2700000" algn="tl" rotWithShape="0">
            <a:prstClr val="black">
              <a:alpha val="40000"/>
            </a:prstClr>
          </a:outerShdw>
        </a:effectLst>
      </dgm:spPr>
      <dgm:t>
        <a:bodyPr/>
        <a:lstStyle/>
        <a:p>
          <a:endParaRPr lang="it-IT"/>
        </a:p>
      </dgm:t>
    </dgm:pt>
    <dgm:pt modelId="{F3BE1A7A-1A15-4E61-A6D6-DB8756CA256A}" type="pres">
      <dgm:prSet presAssocID="{705C05BC-0A2E-4B2C-8CD2-5386400B6CD8}" presName="Child3" presStyleLbl="revTx" presStyleIdx="2" presStyleCnt="3" custScaleX="117043" custLinFactNeighborX="10574" custLinFactNeighborY="9744">
        <dgm:presLayoutVars>
          <dgm:chMax val="0"/>
          <dgm:chPref val="0"/>
          <dgm:bulletEnabled val="1"/>
        </dgm:presLayoutVars>
      </dgm:prSet>
      <dgm:spPr/>
      <dgm:t>
        <a:bodyPr/>
        <a:lstStyle/>
        <a:p>
          <a:endParaRPr lang="it-IT"/>
        </a:p>
      </dgm:t>
    </dgm:pt>
  </dgm:ptLst>
  <dgm:cxnLst>
    <dgm:cxn modelId="{5DB1AF86-18DA-468F-BCE1-B398FE8A4192}" srcId="{D1261A8F-ED90-4062-BEEC-ACACE9D2DE3C}" destId="{C78655F3-B53B-4A52-9A69-CC535F633409}" srcOrd="1" destOrd="0" parTransId="{FAD46374-2B48-4751-8E0E-B654B97620BD}" sibTransId="{CA862CD8-A015-41CC-A06B-F232C7FBAAFF}"/>
    <dgm:cxn modelId="{FE3ACB3F-B885-4B0B-8746-1CA239DED656}" srcId="{2AA3CCCE-14A5-43E5-8D80-4D347EFFC9D2}" destId="{9C51CDDF-E442-4D48-88A8-5A73CDA89D75}" srcOrd="1" destOrd="0" parTransId="{12303C6B-B452-48D2-9E23-B3717C4E5F3C}" sibTransId="{BF47AD4F-F639-46B4-96B3-EB3D1521C0D7}"/>
    <dgm:cxn modelId="{FFCBF028-7F84-40F1-9597-3A1A69E65B40}" srcId="{D1261A8F-ED90-4062-BEEC-ACACE9D2DE3C}" destId="{705C05BC-0A2E-4B2C-8CD2-5386400B6CD8}" srcOrd="2" destOrd="0" parTransId="{C558EF1D-E846-4D7C-A835-F28C8214D72C}" sibTransId="{A6E47E44-4C5C-4394-87AB-F6E97971B860}"/>
    <dgm:cxn modelId="{AEABBCEB-F6AE-489C-8B90-5853525F6828}" type="presOf" srcId="{D1261A8F-ED90-4062-BEEC-ACACE9D2DE3C}" destId="{12A09432-A0A5-4A22-A0E0-2AF6E90A74BD}" srcOrd="0" destOrd="0" presId="urn:microsoft.com/office/officeart/2011/layout/RadialPictureList"/>
    <dgm:cxn modelId="{BBA8AEC5-3319-4ECE-9060-C565D538BB73}" type="presOf" srcId="{705C05BC-0A2E-4B2C-8CD2-5386400B6CD8}" destId="{F3BE1A7A-1A15-4E61-A6D6-DB8756CA256A}" srcOrd="0" destOrd="0" presId="urn:microsoft.com/office/officeart/2011/layout/RadialPictureList"/>
    <dgm:cxn modelId="{05B92A59-97A7-41EE-9F1D-521C4F6C8DAE}" type="presOf" srcId="{2AA3CCCE-14A5-43E5-8D80-4D347EFFC9D2}" destId="{BE139A59-CC39-44F3-A619-159C788FF22A}" srcOrd="0" destOrd="0" presId="urn:microsoft.com/office/officeart/2011/layout/RadialPictureList"/>
    <dgm:cxn modelId="{10534988-2D7A-4FAC-AE82-ED4A18DBBAAF}" type="presOf" srcId="{E506E40D-19BD-436B-A0C1-5F204095CF15}" destId="{3F6EA386-B88C-462C-9025-40B8517FE695}" srcOrd="0" destOrd="0" presId="urn:microsoft.com/office/officeart/2011/layout/RadialPictureList"/>
    <dgm:cxn modelId="{33D6BCD2-745E-414E-A47C-2BB64C88419B}" type="presOf" srcId="{C78655F3-B53B-4A52-9A69-CC535F633409}" destId="{7297C564-F191-46EE-960D-8E61B264771B}" srcOrd="0" destOrd="0" presId="urn:microsoft.com/office/officeart/2011/layout/RadialPictureList"/>
    <dgm:cxn modelId="{735C58FD-4F29-4933-A3BF-9294E849008B}" srcId="{2AA3CCCE-14A5-43E5-8D80-4D347EFFC9D2}" destId="{D1261A8F-ED90-4062-BEEC-ACACE9D2DE3C}" srcOrd="0" destOrd="0" parTransId="{4C831BB8-B8BB-4185-84A1-1B152E2E5A19}" sibTransId="{51F4DCAA-D69A-4559-A25B-9275F1232AA5}"/>
    <dgm:cxn modelId="{F692E273-E390-402C-9160-0098D97C8232}" srcId="{D1261A8F-ED90-4062-BEEC-ACACE9D2DE3C}" destId="{E506E40D-19BD-436B-A0C1-5F204095CF15}" srcOrd="0" destOrd="0" parTransId="{40C4EF0E-5F15-44E7-B37C-A962457631CD}" sibTransId="{9DE35ABD-1C09-44E1-BF17-40E4DF951925}"/>
    <dgm:cxn modelId="{E359693A-71B8-4CBD-AE93-574F141A9ED4}" type="presParOf" srcId="{BE139A59-CC39-44F3-A619-159C788FF22A}" destId="{12A09432-A0A5-4A22-A0E0-2AF6E90A74BD}" srcOrd="0" destOrd="0" presId="urn:microsoft.com/office/officeart/2011/layout/RadialPictureList"/>
    <dgm:cxn modelId="{892D25D2-6F1D-4C83-9526-1DFB7FA14BB3}" type="presParOf" srcId="{BE139A59-CC39-44F3-A619-159C788FF22A}" destId="{81F42CD7-8971-4EB2-9894-B05A20F714CB}" srcOrd="1" destOrd="0" presId="urn:microsoft.com/office/officeart/2011/layout/RadialPictureList"/>
    <dgm:cxn modelId="{72AA67DD-34B8-4261-971E-D0FE6565628D}" type="presParOf" srcId="{BE139A59-CC39-44F3-A619-159C788FF22A}" destId="{5685CC95-03A8-4B10-8DFE-EA82994DB0E1}" srcOrd="2" destOrd="0" presId="urn:microsoft.com/office/officeart/2011/layout/RadialPictureList"/>
    <dgm:cxn modelId="{73919E0A-BA83-4362-885E-93E705E7EA85}" type="presParOf" srcId="{BE139A59-CC39-44F3-A619-159C788FF22A}" destId="{3F6EA386-B88C-462C-9025-40B8517FE695}" srcOrd="3" destOrd="0" presId="urn:microsoft.com/office/officeart/2011/layout/RadialPictureList"/>
    <dgm:cxn modelId="{CDEFD790-B155-42DA-A71A-5D6FFCED60A8}" type="presParOf" srcId="{BE139A59-CC39-44F3-A619-159C788FF22A}" destId="{B2DC7F3A-DD88-4A26-85B6-D66450419365}" srcOrd="4" destOrd="0" presId="urn:microsoft.com/office/officeart/2011/layout/RadialPictureList"/>
    <dgm:cxn modelId="{DE5E52BD-E717-4AFA-8D4F-95DD6CA932EA}" type="presParOf" srcId="{B2DC7F3A-DD88-4A26-85B6-D66450419365}" destId="{01B6D4E5-960F-45EE-A353-751FC254AA68}" srcOrd="0" destOrd="0" presId="urn:microsoft.com/office/officeart/2011/layout/RadialPictureList"/>
    <dgm:cxn modelId="{C1582383-D52B-4157-983F-85C0C05F483B}" type="presParOf" srcId="{BE139A59-CC39-44F3-A619-159C788FF22A}" destId="{7297C564-F191-46EE-960D-8E61B264771B}" srcOrd="5" destOrd="0" presId="urn:microsoft.com/office/officeart/2011/layout/RadialPictureList"/>
    <dgm:cxn modelId="{BBDD7698-E146-4BA9-97A3-618A41873D2D}" type="presParOf" srcId="{BE139A59-CC39-44F3-A619-159C788FF22A}" destId="{910556AD-E3BC-4E22-A3B6-3700E2EE9AE0}" srcOrd="6" destOrd="0" presId="urn:microsoft.com/office/officeart/2011/layout/RadialPictureList"/>
    <dgm:cxn modelId="{53D6BAEA-3D35-4C60-8DF3-826C70F7C86C}" type="presParOf" srcId="{910556AD-E3BC-4E22-A3B6-3700E2EE9AE0}" destId="{5003E4A0-4BF9-4D4C-90EE-C90B3722C2BC}" srcOrd="0" destOrd="0" presId="urn:microsoft.com/office/officeart/2011/layout/RadialPictureList"/>
    <dgm:cxn modelId="{5592C5F9-8DC7-4687-8FD9-846014633CF6}" type="presParOf" srcId="{BE139A59-CC39-44F3-A619-159C788FF22A}" destId="{F3BE1A7A-1A15-4E61-A6D6-DB8756CA256A}"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44D800-C7A9-4031-984D-91349BD907C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6B067B1C-F969-4202-96C2-4C89CDD6A03D}">
      <dgm:prSet phldrT="[Testo]" custT="1"/>
      <dgm:spPr>
        <a:solidFill>
          <a:schemeClr val="accent2">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it-IT" altLang="it-IT" sz="1600" dirty="0" smtClean="0">
              <a:solidFill>
                <a:prstClr val="black"/>
              </a:solidFill>
              <a:latin typeface="Calibri" panose="020F0502020204030204" pitchFamily="34" charset="0"/>
            </a:rPr>
            <a:t>Contribuzioni </a:t>
          </a:r>
          <a:r>
            <a:rPr lang="it-IT" altLang="it-IT" sz="1600" b="1" dirty="0" smtClean="0">
              <a:solidFill>
                <a:srgbClr val="C00000"/>
              </a:solidFill>
              <a:latin typeface="Calibri" panose="020F0502020204030204" pitchFamily="34" charset="0"/>
            </a:rPr>
            <a:t>ordinarie</a:t>
          </a:r>
          <a:r>
            <a:rPr lang="it-IT" altLang="it-IT" sz="1600" b="0" dirty="0" smtClean="0">
              <a:solidFill>
                <a:srgbClr val="C00000"/>
              </a:solidFill>
              <a:latin typeface="Calibri" panose="020F0502020204030204" pitchFamily="34" charset="0"/>
            </a:rPr>
            <a:t> </a:t>
          </a:r>
          <a:r>
            <a:rPr lang="it-IT" altLang="it-IT" sz="1600" b="0" dirty="0" smtClean="0">
              <a:solidFill>
                <a:schemeClr val="tx1"/>
              </a:solidFill>
              <a:latin typeface="Calibri" panose="020F0502020204030204" pitchFamily="34" charset="0"/>
            </a:rPr>
            <a:t>(ex-ante)</a:t>
          </a:r>
          <a:endParaRPr lang="it-IT" sz="1600" b="0" dirty="0">
            <a:solidFill>
              <a:schemeClr val="tx1"/>
            </a:solidFill>
          </a:endParaRPr>
        </a:p>
      </dgm:t>
    </dgm:pt>
    <dgm:pt modelId="{DDF18E2E-7E96-4BDF-A5D7-6E778F9E0B5A}" type="parTrans" cxnId="{C0C58CA8-F201-482B-B481-69CAB4FDDA9B}">
      <dgm:prSet/>
      <dgm:spPr/>
      <dgm:t>
        <a:bodyPr/>
        <a:lstStyle/>
        <a:p>
          <a:endParaRPr lang="it-IT"/>
        </a:p>
      </dgm:t>
    </dgm:pt>
    <dgm:pt modelId="{4BC931AA-15EF-4822-878E-684A4DD10660}" type="sibTrans" cxnId="{C0C58CA8-F201-482B-B481-69CAB4FDDA9B}">
      <dgm:prSet/>
      <dgm:spPr/>
      <dgm:t>
        <a:bodyPr/>
        <a:lstStyle/>
        <a:p>
          <a:endParaRPr lang="it-IT"/>
        </a:p>
      </dgm:t>
    </dgm:pt>
    <dgm:pt modelId="{C1544FA4-105A-4A33-927C-E162C1C0772E}">
      <dgm:prSet phldrT="[Testo]" custT="1"/>
      <dgm:spPr>
        <a:solidFill>
          <a:schemeClr val="accent2">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it-IT" altLang="it-IT" sz="1600" dirty="0" smtClean="0">
              <a:solidFill>
                <a:prstClr val="black"/>
              </a:solidFill>
              <a:latin typeface="Calibri" panose="020F0502020204030204" pitchFamily="34" charset="0"/>
            </a:rPr>
            <a:t>contribuzioni </a:t>
          </a:r>
          <a:r>
            <a:rPr lang="it-IT" altLang="it-IT" sz="1600" b="1" dirty="0" smtClean="0">
              <a:solidFill>
                <a:srgbClr val="C00000"/>
              </a:solidFill>
              <a:latin typeface="Calibri" panose="020F0502020204030204" pitchFamily="34" charset="0"/>
            </a:rPr>
            <a:t>straordinarie           </a:t>
          </a:r>
          <a:r>
            <a:rPr lang="it-IT" altLang="it-IT" sz="1600" dirty="0" smtClean="0">
              <a:solidFill>
                <a:srgbClr val="C00000"/>
              </a:solidFill>
              <a:latin typeface="Calibri" panose="020F0502020204030204" pitchFamily="34" charset="0"/>
            </a:rPr>
            <a:t> </a:t>
          </a:r>
          <a:r>
            <a:rPr lang="it-IT" altLang="it-IT" sz="1600" dirty="0" smtClean="0">
              <a:solidFill>
                <a:prstClr val="black"/>
              </a:solidFill>
              <a:latin typeface="Calibri" panose="020F0502020204030204" pitchFamily="34" charset="0"/>
            </a:rPr>
            <a:t>(ex-post)</a:t>
          </a:r>
          <a:endParaRPr lang="it-IT" sz="1600" dirty="0">
            <a:solidFill>
              <a:prstClr val="black"/>
            </a:solidFill>
            <a:latin typeface="Calibri" panose="020F0502020204030204" pitchFamily="34" charset="0"/>
          </a:endParaRPr>
        </a:p>
      </dgm:t>
    </dgm:pt>
    <dgm:pt modelId="{9EC49160-360D-4EF3-933F-E1DF2A3278FD}" type="parTrans" cxnId="{30FE543E-0BC7-4798-A9F7-F32A16EE1668}">
      <dgm:prSet/>
      <dgm:spPr/>
      <dgm:t>
        <a:bodyPr/>
        <a:lstStyle/>
        <a:p>
          <a:endParaRPr lang="it-IT"/>
        </a:p>
      </dgm:t>
    </dgm:pt>
    <dgm:pt modelId="{F7CD2DCD-9A40-452D-9387-57EB921A0C83}" type="sibTrans" cxnId="{30FE543E-0BC7-4798-A9F7-F32A16EE1668}">
      <dgm:prSet/>
      <dgm:spPr/>
      <dgm:t>
        <a:bodyPr/>
        <a:lstStyle/>
        <a:p>
          <a:endParaRPr lang="it-IT"/>
        </a:p>
      </dgm:t>
    </dgm:pt>
    <dgm:pt modelId="{ECFF6A90-BA15-4871-A154-57165898A0CB}">
      <dgm:prSet phldrT="[Testo]" custT="1"/>
      <dgm:spPr>
        <a:solidFill>
          <a:schemeClr val="accent2">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it-IT" altLang="it-IT" sz="1600" b="1" dirty="0" smtClean="0">
              <a:solidFill>
                <a:srgbClr val="C00000"/>
              </a:solidFill>
              <a:latin typeface="Calibri" panose="020F0502020204030204" pitchFamily="34" charset="0"/>
            </a:rPr>
            <a:t>Altre fonti </a:t>
          </a:r>
          <a:r>
            <a:rPr lang="it-IT" altLang="it-IT" sz="1600" dirty="0" smtClean="0">
              <a:solidFill>
                <a:prstClr val="black"/>
              </a:solidFill>
              <a:latin typeface="Calibri" panose="020F0502020204030204" pitchFamily="34" charset="0"/>
            </a:rPr>
            <a:t>di finanziamento</a:t>
          </a:r>
          <a:endParaRPr lang="it-IT" sz="1600" dirty="0"/>
        </a:p>
      </dgm:t>
    </dgm:pt>
    <dgm:pt modelId="{016443D2-DB4C-4AE1-A336-364A49F86D97}" type="parTrans" cxnId="{2F7E0D69-A044-4F4B-AA16-0407A3547661}">
      <dgm:prSet/>
      <dgm:spPr/>
      <dgm:t>
        <a:bodyPr/>
        <a:lstStyle/>
        <a:p>
          <a:endParaRPr lang="it-IT"/>
        </a:p>
      </dgm:t>
    </dgm:pt>
    <dgm:pt modelId="{E58D1E61-8747-4304-BB09-57E0E4B6B122}" type="sibTrans" cxnId="{2F7E0D69-A044-4F4B-AA16-0407A3547661}">
      <dgm:prSet/>
      <dgm:spPr/>
      <dgm:t>
        <a:bodyPr/>
        <a:lstStyle/>
        <a:p>
          <a:endParaRPr lang="it-IT"/>
        </a:p>
      </dgm:t>
    </dgm:pt>
    <dgm:pt modelId="{1EFB19C5-593A-4739-BA02-6CBD246D913C}">
      <dgm:prSet phldrT="[Testo]" custT="1"/>
      <dgm:spPr>
        <a:solidFill>
          <a:schemeClr val="accent2">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it-IT" sz="1600" dirty="0" smtClean="0">
              <a:solidFill>
                <a:schemeClr val="tx1"/>
              </a:solidFill>
              <a:latin typeface="Calibri" panose="020F0502020204030204" pitchFamily="34" charset="0"/>
            </a:rPr>
            <a:t>Contribuzioni </a:t>
          </a:r>
          <a:r>
            <a:rPr lang="it-IT" sz="1600" b="1" dirty="0" smtClean="0">
              <a:solidFill>
                <a:srgbClr val="C00000"/>
              </a:solidFill>
              <a:latin typeface="Calibri" panose="020F0502020204030204" pitchFamily="34" charset="0"/>
            </a:rPr>
            <a:t>aggiuntive</a:t>
          </a:r>
          <a:endParaRPr lang="it-IT" sz="1600" b="1" dirty="0">
            <a:solidFill>
              <a:srgbClr val="C00000"/>
            </a:solidFill>
            <a:latin typeface="Calibri" panose="020F0502020204030204" pitchFamily="34" charset="0"/>
          </a:endParaRPr>
        </a:p>
      </dgm:t>
    </dgm:pt>
    <dgm:pt modelId="{FD0E7484-A7AA-485B-A39B-7C8C5D9EF57B}" type="parTrans" cxnId="{209D43DF-0AD8-4683-8E07-19D82B943514}">
      <dgm:prSet/>
      <dgm:spPr/>
      <dgm:t>
        <a:bodyPr/>
        <a:lstStyle/>
        <a:p>
          <a:endParaRPr lang="it-IT"/>
        </a:p>
      </dgm:t>
    </dgm:pt>
    <dgm:pt modelId="{AD76368E-7D6D-47AF-AE9F-C42184C711B8}" type="sibTrans" cxnId="{209D43DF-0AD8-4683-8E07-19D82B943514}">
      <dgm:prSet/>
      <dgm:spPr/>
      <dgm:t>
        <a:bodyPr/>
        <a:lstStyle/>
        <a:p>
          <a:endParaRPr lang="it-IT"/>
        </a:p>
      </dgm:t>
    </dgm:pt>
    <dgm:pt modelId="{61390AC4-CD2B-4E2B-A115-6373CFDF5E2B}">
      <dgm:prSet phldrT="[Testo]" custT="1"/>
      <dgm:spPr>
        <a:solidFill>
          <a:schemeClr val="accent2">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it-IT" sz="1600" b="1" i="1" dirty="0" err="1" smtClean="0">
              <a:solidFill>
                <a:prstClr val="black"/>
              </a:solidFill>
              <a:latin typeface="Calibri" panose="020F0502020204030204" pitchFamily="34" charset="0"/>
            </a:rPr>
            <a:t>Mutual</a:t>
          </a:r>
          <a:r>
            <a:rPr lang="it-IT" sz="1600" b="1" i="1" dirty="0" smtClean="0">
              <a:solidFill>
                <a:prstClr val="black"/>
              </a:solidFill>
              <a:latin typeface="Calibri" panose="020F0502020204030204" pitchFamily="34" charset="0"/>
            </a:rPr>
            <a:t> </a:t>
          </a:r>
          <a:r>
            <a:rPr lang="it-IT" sz="1600" b="1" i="1" dirty="0" err="1" smtClean="0">
              <a:solidFill>
                <a:prstClr val="black"/>
              </a:solidFill>
              <a:latin typeface="Calibri" panose="020F0502020204030204" pitchFamily="34" charset="0"/>
            </a:rPr>
            <a:t>borrowing</a:t>
          </a:r>
          <a:r>
            <a:rPr lang="it-IT" sz="1600" b="1" i="1" dirty="0" smtClean="0">
              <a:solidFill>
                <a:prstClr val="black"/>
              </a:solidFill>
              <a:latin typeface="Calibri" panose="020F0502020204030204" pitchFamily="34" charset="0"/>
            </a:rPr>
            <a:t> </a:t>
          </a:r>
          <a:r>
            <a:rPr lang="it-IT" sz="1600" dirty="0" smtClean="0">
              <a:solidFill>
                <a:prstClr val="black"/>
              </a:solidFill>
              <a:latin typeface="Calibri" panose="020F0502020204030204" pitchFamily="34" charset="0"/>
            </a:rPr>
            <a:t>volontario</a:t>
          </a:r>
          <a:endParaRPr lang="it-IT" sz="1600" dirty="0">
            <a:solidFill>
              <a:prstClr val="black"/>
            </a:solidFill>
            <a:latin typeface="Calibri" panose="020F0502020204030204" pitchFamily="34" charset="0"/>
          </a:endParaRPr>
        </a:p>
      </dgm:t>
    </dgm:pt>
    <dgm:pt modelId="{3A475482-5625-41F7-BEA8-1832772A33C1}" type="parTrans" cxnId="{532BE350-03E0-4867-9592-5CD4508BF892}">
      <dgm:prSet/>
      <dgm:spPr/>
      <dgm:t>
        <a:bodyPr/>
        <a:lstStyle/>
        <a:p>
          <a:endParaRPr lang="it-IT"/>
        </a:p>
      </dgm:t>
    </dgm:pt>
    <dgm:pt modelId="{71BE2D07-5342-4783-88E7-8807A7189E84}" type="sibTrans" cxnId="{532BE350-03E0-4867-9592-5CD4508BF892}">
      <dgm:prSet/>
      <dgm:spPr/>
      <dgm:t>
        <a:bodyPr/>
        <a:lstStyle/>
        <a:p>
          <a:endParaRPr lang="it-IT"/>
        </a:p>
      </dgm:t>
    </dgm:pt>
    <dgm:pt modelId="{3C2EF775-58A7-4FDA-8139-542CE76F3C68}" type="pres">
      <dgm:prSet presAssocID="{7644D800-C7A9-4031-984D-91349BD907C0}" presName="Name0" presStyleCnt="0">
        <dgm:presLayoutVars>
          <dgm:chMax val="7"/>
          <dgm:chPref val="7"/>
          <dgm:dir/>
        </dgm:presLayoutVars>
      </dgm:prSet>
      <dgm:spPr/>
      <dgm:t>
        <a:bodyPr/>
        <a:lstStyle/>
        <a:p>
          <a:endParaRPr lang="it-IT"/>
        </a:p>
      </dgm:t>
    </dgm:pt>
    <dgm:pt modelId="{EFAF32C9-D938-4BB0-8BE5-1F37CB1D713D}" type="pres">
      <dgm:prSet presAssocID="{7644D800-C7A9-4031-984D-91349BD907C0}" presName="Name1" presStyleCnt="0"/>
      <dgm:spPr/>
    </dgm:pt>
    <dgm:pt modelId="{2ABB5E5B-522A-4974-8FEE-677FA99D236A}" type="pres">
      <dgm:prSet presAssocID="{7644D800-C7A9-4031-984D-91349BD907C0}" presName="cycle" presStyleCnt="0"/>
      <dgm:spPr/>
    </dgm:pt>
    <dgm:pt modelId="{FF716819-4C4A-405C-B9A7-0ADEF6EB4BB5}" type="pres">
      <dgm:prSet presAssocID="{7644D800-C7A9-4031-984D-91349BD907C0}" presName="srcNode" presStyleLbl="node1" presStyleIdx="0" presStyleCnt="5"/>
      <dgm:spPr/>
    </dgm:pt>
    <dgm:pt modelId="{3F363538-920E-4110-8D23-55531E40F955}" type="pres">
      <dgm:prSet presAssocID="{7644D800-C7A9-4031-984D-91349BD907C0}" presName="conn" presStyleLbl="parChTrans1D2" presStyleIdx="0" presStyleCnt="1"/>
      <dgm:spPr/>
      <dgm:t>
        <a:bodyPr/>
        <a:lstStyle/>
        <a:p>
          <a:endParaRPr lang="it-IT"/>
        </a:p>
      </dgm:t>
    </dgm:pt>
    <dgm:pt modelId="{12095514-9C76-4E98-82AB-24FA7CDC4199}" type="pres">
      <dgm:prSet presAssocID="{7644D800-C7A9-4031-984D-91349BD907C0}" presName="extraNode" presStyleLbl="node1" presStyleIdx="0" presStyleCnt="5"/>
      <dgm:spPr/>
    </dgm:pt>
    <dgm:pt modelId="{766B03B9-F010-4D4C-B19D-1C35A33F0675}" type="pres">
      <dgm:prSet presAssocID="{7644D800-C7A9-4031-984D-91349BD907C0}" presName="dstNode" presStyleLbl="node1" presStyleIdx="0" presStyleCnt="5"/>
      <dgm:spPr/>
    </dgm:pt>
    <dgm:pt modelId="{E6ED8C8F-3B5D-49AA-8F9B-ED026082473F}" type="pres">
      <dgm:prSet presAssocID="{6B067B1C-F969-4202-96C2-4C89CDD6A03D}" presName="text_1" presStyleLbl="node1" presStyleIdx="0" presStyleCnt="5" custScaleY="68317">
        <dgm:presLayoutVars>
          <dgm:bulletEnabled val="1"/>
        </dgm:presLayoutVars>
      </dgm:prSet>
      <dgm:spPr/>
      <dgm:t>
        <a:bodyPr/>
        <a:lstStyle/>
        <a:p>
          <a:endParaRPr lang="it-IT"/>
        </a:p>
      </dgm:t>
    </dgm:pt>
    <dgm:pt modelId="{C150353E-4799-4C6A-814C-FF162717B626}" type="pres">
      <dgm:prSet presAssocID="{6B067B1C-F969-4202-96C2-4C89CDD6A03D}" presName="accent_1" presStyleCnt="0"/>
      <dgm:spPr/>
    </dgm:pt>
    <dgm:pt modelId="{DCCE49A7-44B5-4BCB-B820-0F730FE7618C}" type="pres">
      <dgm:prSet presAssocID="{6B067B1C-F969-4202-96C2-4C89CDD6A03D}" presName="accentRepeatNode" presStyleLbl="solidFgAcc1" presStyleIdx="0" presStyleCnt="5"/>
      <dgm:spPr>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dgm:spPr>
    </dgm:pt>
    <dgm:pt modelId="{AEB9D879-2682-485F-91FB-4F770959D11A}" type="pres">
      <dgm:prSet presAssocID="{1EFB19C5-593A-4739-BA02-6CBD246D913C}" presName="text_2" presStyleLbl="node1" presStyleIdx="1" presStyleCnt="5">
        <dgm:presLayoutVars>
          <dgm:bulletEnabled val="1"/>
        </dgm:presLayoutVars>
      </dgm:prSet>
      <dgm:spPr/>
      <dgm:t>
        <a:bodyPr/>
        <a:lstStyle/>
        <a:p>
          <a:endParaRPr lang="it-IT"/>
        </a:p>
      </dgm:t>
    </dgm:pt>
    <dgm:pt modelId="{D654764F-AFE3-4457-BEF8-9EE16BFF91B1}" type="pres">
      <dgm:prSet presAssocID="{1EFB19C5-593A-4739-BA02-6CBD246D913C}" presName="accent_2" presStyleCnt="0"/>
      <dgm:spPr/>
    </dgm:pt>
    <dgm:pt modelId="{CE5F85CD-F835-4DEB-B3FB-EC0DDB9901E3}" type="pres">
      <dgm:prSet presAssocID="{1EFB19C5-593A-4739-BA02-6CBD246D913C}" presName="accentRepeatNode" presStyleLbl="solidFgAcc1" presStyleIdx="1" presStyleCnt="5"/>
      <dgm:spPr>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endParaRPr lang="it-IT"/>
        </a:p>
      </dgm:t>
    </dgm:pt>
    <dgm:pt modelId="{57C3385A-BD32-41E6-AE62-97B3B24BA0DC}" type="pres">
      <dgm:prSet presAssocID="{C1544FA4-105A-4A33-927C-E162C1C0772E}" presName="text_3" presStyleLbl="node1" presStyleIdx="2" presStyleCnt="5">
        <dgm:presLayoutVars>
          <dgm:bulletEnabled val="1"/>
        </dgm:presLayoutVars>
      </dgm:prSet>
      <dgm:spPr/>
      <dgm:t>
        <a:bodyPr/>
        <a:lstStyle/>
        <a:p>
          <a:endParaRPr lang="it-IT"/>
        </a:p>
      </dgm:t>
    </dgm:pt>
    <dgm:pt modelId="{7A9314B6-5E15-4EB9-A0A4-45F3E3040CBE}" type="pres">
      <dgm:prSet presAssocID="{C1544FA4-105A-4A33-927C-E162C1C0772E}" presName="accent_3" presStyleCnt="0"/>
      <dgm:spPr/>
    </dgm:pt>
    <dgm:pt modelId="{6B4D2A11-5D1E-4089-9F39-12EC2D7A22B5}" type="pres">
      <dgm:prSet presAssocID="{C1544FA4-105A-4A33-927C-E162C1C0772E}" presName="accentRepeatNode" presStyleLbl="solidFgAcc1" presStyleIdx="2" presStyleCnt="5"/>
      <dgm:spPr>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dgm:spPr>
    </dgm:pt>
    <dgm:pt modelId="{3F3D4E56-991C-4908-9514-C64D48F50347}" type="pres">
      <dgm:prSet presAssocID="{ECFF6A90-BA15-4871-A154-57165898A0CB}" presName="text_4" presStyleLbl="node1" presStyleIdx="3" presStyleCnt="5">
        <dgm:presLayoutVars>
          <dgm:bulletEnabled val="1"/>
        </dgm:presLayoutVars>
      </dgm:prSet>
      <dgm:spPr/>
      <dgm:t>
        <a:bodyPr/>
        <a:lstStyle/>
        <a:p>
          <a:endParaRPr lang="it-IT"/>
        </a:p>
      </dgm:t>
    </dgm:pt>
    <dgm:pt modelId="{2B21473D-4AAB-4B80-AE8B-0887A3BA2089}" type="pres">
      <dgm:prSet presAssocID="{ECFF6A90-BA15-4871-A154-57165898A0CB}" presName="accent_4" presStyleCnt="0"/>
      <dgm:spPr/>
    </dgm:pt>
    <dgm:pt modelId="{4A980150-66ED-4132-9D21-CEEA133DF84B}" type="pres">
      <dgm:prSet presAssocID="{ECFF6A90-BA15-4871-A154-57165898A0CB}" presName="accentRepeatNode" presStyleLbl="solidFgAcc1" presStyleIdx="3" presStyleCnt="5"/>
      <dgm:spPr>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dgm:spPr>
    </dgm:pt>
    <dgm:pt modelId="{0EB12AF7-198D-4905-B874-4AD9C3E4A18F}" type="pres">
      <dgm:prSet presAssocID="{61390AC4-CD2B-4E2B-A115-6373CFDF5E2B}" presName="text_5" presStyleLbl="node1" presStyleIdx="4" presStyleCnt="5">
        <dgm:presLayoutVars>
          <dgm:bulletEnabled val="1"/>
        </dgm:presLayoutVars>
      </dgm:prSet>
      <dgm:spPr/>
      <dgm:t>
        <a:bodyPr/>
        <a:lstStyle/>
        <a:p>
          <a:endParaRPr lang="it-IT"/>
        </a:p>
      </dgm:t>
    </dgm:pt>
    <dgm:pt modelId="{74FE732A-FD4B-4E8E-B15C-CE7A7C997B6D}" type="pres">
      <dgm:prSet presAssocID="{61390AC4-CD2B-4E2B-A115-6373CFDF5E2B}" presName="accent_5" presStyleCnt="0"/>
      <dgm:spPr/>
    </dgm:pt>
    <dgm:pt modelId="{D1C12FB7-C6BF-43D7-A3BD-2FD55A0F8A94}" type="pres">
      <dgm:prSet presAssocID="{61390AC4-CD2B-4E2B-A115-6373CFDF5E2B}" presName="accentRepeatNode" presStyleLbl="solidFgAcc1" presStyleIdx="4" presStyleCnt="5"/>
      <dgm:spPr>
        <a:solidFill>
          <a:schemeClr val="accent4">
            <a:lumMod val="40000"/>
            <a:lumOff val="6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endParaRPr lang="it-IT"/>
        </a:p>
      </dgm:t>
    </dgm:pt>
  </dgm:ptLst>
  <dgm:cxnLst>
    <dgm:cxn modelId="{C0C58CA8-F201-482B-B481-69CAB4FDDA9B}" srcId="{7644D800-C7A9-4031-984D-91349BD907C0}" destId="{6B067B1C-F969-4202-96C2-4C89CDD6A03D}" srcOrd="0" destOrd="0" parTransId="{DDF18E2E-7E96-4BDF-A5D7-6E778F9E0B5A}" sibTransId="{4BC931AA-15EF-4822-878E-684A4DD10660}"/>
    <dgm:cxn modelId="{BD0FD344-B725-4489-8C52-7E97724435ED}" type="presOf" srcId="{1EFB19C5-593A-4739-BA02-6CBD246D913C}" destId="{AEB9D879-2682-485F-91FB-4F770959D11A}" srcOrd="0" destOrd="0" presId="urn:microsoft.com/office/officeart/2008/layout/VerticalCurvedList"/>
    <dgm:cxn modelId="{86515006-9227-494C-A1CD-6C421843A4B9}" type="presOf" srcId="{61390AC4-CD2B-4E2B-A115-6373CFDF5E2B}" destId="{0EB12AF7-198D-4905-B874-4AD9C3E4A18F}" srcOrd="0" destOrd="0" presId="urn:microsoft.com/office/officeart/2008/layout/VerticalCurvedList"/>
    <dgm:cxn modelId="{30FE543E-0BC7-4798-A9F7-F32A16EE1668}" srcId="{7644D800-C7A9-4031-984D-91349BD907C0}" destId="{C1544FA4-105A-4A33-927C-E162C1C0772E}" srcOrd="2" destOrd="0" parTransId="{9EC49160-360D-4EF3-933F-E1DF2A3278FD}" sibTransId="{F7CD2DCD-9A40-452D-9387-57EB921A0C83}"/>
    <dgm:cxn modelId="{450F61E5-BD95-4E08-B513-242B7BFD4DA1}" type="presOf" srcId="{7644D800-C7A9-4031-984D-91349BD907C0}" destId="{3C2EF775-58A7-4FDA-8139-542CE76F3C68}" srcOrd="0" destOrd="0" presId="urn:microsoft.com/office/officeart/2008/layout/VerticalCurvedList"/>
    <dgm:cxn modelId="{FC96D9C2-11A9-44EA-AEC0-46CB75EAED75}" type="presOf" srcId="{C1544FA4-105A-4A33-927C-E162C1C0772E}" destId="{57C3385A-BD32-41E6-AE62-97B3B24BA0DC}" srcOrd="0" destOrd="0" presId="urn:microsoft.com/office/officeart/2008/layout/VerticalCurvedList"/>
    <dgm:cxn modelId="{922E5B4E-60D2-4A14-80D3-1F00F18D91DA}" type="presOf" srcId="{4BC931AA-15EF-4822-878E-684A4DD10660}" destId="{3F363538-920E-4110-8D23-55531E40F955}" srcOrd="0" destOrd="0" presId="urn:microsoft.com/office/officeart/2008/layout/VerticalCurvedList"/>
    <dgm:cxn modelId="{E6CA4049-36C0-4434-9120-B74D27EC414F}" type="presOf" srcId="{6B067B1C-F969-4202-96C2-4C89CDD6A03D}" destId="{E6ED8C8F-3B5D-49AA-8F9B-ED026082473F}" srcOrd="0" destOrd="0" presId="urn:microsoft.com/office/officeart/2008/layout/VerticalCurvedList"/>
    <dgm:cxn modelId="{209D43DF-0AD8-4683-8E07-19D82B943514}" srcId="{7644D800-C7A9-4031-984D-91349BD907C0}" destId="{1EFB19C5-593A-4739-BA02-6CBD246D913C}" srcOrd="1" destOrd="0" parTransId="{FD0E7484-A7AA-485B-A39B-7C8C5D9EF57B}" sibTransId="{AD76368E-7D6D-47AF-AE9F-C42184C711B8}"/>
    <dgm:cxn modelId="{2F7E0D69-A044-4F4B-AA16-0407A3547661}" srcId="{7644D800-C7A9-4031-984D-91349BD907C0}" destId="{ECFF6A90-BA15-4871-A154-57165898A0CB}" srcOrd="3" destOrd="0" parTransId="{016443D2-DB4C-4AE1-A336-364A49F86D97}" sibTransId="{E58D1E61-8747-4304-BB09-57E0E4B6B122}"/>
    <dgm:cxn modelId="{532BE350-03E0-4867-9592-5CD4508BF892}" srcId="{7644D800-C7A9-4031-984D-91349BD907C0}" destId="{61390AC4-CD2B-4E2B-A115-6373CFDF5E2B}" srcOrd="4" destOrd="0" parTransId="{3A475482-5625-41F7-BEA8-1832772A33C1}" sibTransId="{71BE2D07-5342-4783-88E7-8807A7189E84}"/>
    <dgm:cxn modelId="{7DB3806D-6495-475B-82BD-E7201F08E6DD}" type="presOf" srcId="{ECFF6A90-BA15-4871-A154-57165898A0CB}" destId="{3F3D4E56-991C-4908-9514-C64D48F50347}" srcOrd="0" destOrd="0" presId="urn:microsoft.com/office/officeart/2008/layout/VerticalCurvedList"/>
    <dgm:cxn modelId="{C3896B14-1CC0-4A8D-B6A1-2F094328E622}" type="presParOf" srcId="{3C2EF775-58A7-4FDA-8139-542CE76F3C68}" destId="{EFAF32C9-D938-4BB0-8BE5-1F37CB1D713D}" srcOrd="0" destOrd="0" presId="urn:microsoft.com/office/officeart/2008/layout/VerticalCurvedList"/>
    <dgm:cxn modelId="{FCF4A6CF-B0FF-426A-9C16-792CF19FABEC}" type="presParOf" srcId="{EFAF32C9-D938-4BB0-8BE5-1F37CB1D713D}" destId="{2ABB5E5B-522A-4974-8FEE-677FA99D236A}" srcOrd="0" destOrd="0" presId="urn:microsoft.com/office/officeart/2008/layout/VerticalCurvedList"/>
    <dgm:cxn modelId="{B93248FC-D994-40FD-AB74-49D1998E40F0}" type="presParOf" srcId="{2ABB5E5B-522A-4974-8FEE-677FA99D236A}" destId="{FF716819-4C4A-405C-B9A7-0ADEF6EB4BB5}" srcOrd="0" destOrd="0" presId="urn:microsoft.com/office/officeart/2008/layout/VerticalCurvedList"/>
    <dgm:cxn modelId="{5F9F3859-DE27-442B-B4BF-8EBE124059C9}" type="presParOf" srcId="{2ABB5E5B-522A-4974-8FEE-677FA99D236A}" destId="{3F363538-920E-4110-8D23-55531E40F955}" srcOrd="1" destOrd="0" presId="urn:microsoft.com/office/officeart/2008/layout/VerticalCurvedList"/>
    <dgm:cxn modelId="{1FA9BF05-9D1B-451E-9698-10F8B2EE0EA5}" type="presParOf" srcId="{2ABB5E5B-522A-4974-8FEE-677FA99D236A}" destId="{12095514-9C76-4E98-82AB-24FA7CDC4199}" srcOrd="2" destOrd="0" presId="urn:microsoft.com/office/officeart/2008/layout/VerticalCurvedList"/>
    <dgm:cxn modelId="{46887E0A-C610-468C-9E79-FB4257992E24}" type="presParOf" srcId="{2ABB5E5B-522A-4974-8FEE-677FA99D236A}" destId="{766B03B9-F010-4D4C-B19D-1C35A33F0675}" srcOrd="3" destOrd="0" presId="urn:microsoft.com/office/officeart/2008/layout/VerticalCurvedList"/>
    <dgm:cxn modelId="{00A8849D-D123-4974-B8AA-9951A827F65A}" type="presParOf" srcId="{EFAF32C9-D938-4BB0-8BE5-1F37CB1D713D}" destId="{E6ED8C8F-3B5D-49AA-8F9B-ED026082473F}" srcOrd="1" destOrd="0" presId="urn:microsoft.com/office/officeart/2008/layout/VerticalCurvedList"/>
    <dgm:cxn modelId="{E08F5B90-6E5C-4AA6-AD7D-16348CE86DB4}" type="presParOf" srcId="{EFAF32C9-D938-4BB0-8BE5-1F37CB1D713D}" destId="{C150353E-4799-4C6A-814C-FF162717B626}" srcOrd="2" destOrd="0" presId="urn:microsoft.com/office/officeart/2008/layout/VerticalCurvedList"/>
    <dgm:cxn modelId="{98279539-8BBB-431F-8E04-B18BE131E5D3}" type="presParOf" srcId="{C150353E-4799-4C6A-814C-FF162717B626}" destId="{DCCE49A7-44B5-4BCB-B820-0F730FE7618C}" srcOrd="0" destOrd="0" presId="urn:microsoft.com/office/officeart/2008/layout/VerticalCurvedList"/>
    <dgm:cxn modelId="{6D63469E-D3F8-4DCB-8A69-C518BDA52318}" type="presParOf" srcId="{EFAF32C9-D938-4BB0-8BE5-1F37CB1D713D}" destId="{AEB9D879-2682-485F-91FB-4F770959D11A}" srcOrd="3" destOrd="0" presId="urn:microsoft.com/office/officeart/2008/layout/VerticalCurvedList"/>
    <dgm:cxn modelId="{D0CCB4B1-E3FD-4D92-8CB7-E4981C3A46C5}" type="presParOf" srcId="{EFAF32C9-D938-4BB0-8BE5-1F37CB1D713D}" destId="{D654764F-AFE3-4457-BEF8-9EE16BFF91B1}" srcOrd="4" destOrd="0" presId="urn:microsoft.com/office/officeart/2008/layout/VerticalCurvedList"/>
    <dgm:cxn modelId="{077F0C83-75DE-4520-8378-970DE47CE543}" type="presParOf" srcId="{D654764F-AFE3-4457-BEF8-9EE16BFF91B1}" destId="{CE5F85CD-F835-4DEB-B3FB-EC0DDB9901E3}" srcOrd="0" destOrd="0" presId="urn:microsoft.com/office/officeart/2008/layout/VerticalCurvedList"/>
    <dgm:cxn modelId="{9A28BCF0-874C-443F-BBC3-11E691A22747}" type="presParOf" srcId="{EFAF32C9-D938-4BB0-8BE5-1F37CB1D713D}" destId="{57C3385A-BD32-41E6-AE62-97B3B24BA0DC}" srcOrd="5" destOrd="0" presId="urn:microsoft.com/office/officeart/2008/layout/VerticalCurvedList"/>
    <dgm:cxn modelId="{CC6F4B3D-7C8A-4CD2-BFE2-E68A3E8FE89A}" type="presParOf" srcId="{EFAF32C9-D938-4BB0-8BE5-1F37CB1D713D}" destId="{7A9314B6-5E15-4EB9-A0A4-45F3E3040CBE}" srcOrd="6" destOrd="0" presId="urn:microsoft.com/office/officeart/2008/layout/VerticalCurvedList"/>
    <dgm:cxn modelId="{D278D430-A40E-4583-9CF0-C46C5DAE5360}" type="presParOf" srcId="{7A9314B6-5E15-4EB9-A0A4-45F3E3040CBE}" destId="{6B4D2A11-5D1E-4089-9F39-12EC2D7A22B5}" srcOrd="0" destOrd="0" presId="urn:microsoft.com/office/officeart/2008/layout/VerticalCurvedList"/>
    <dgm:cxn modelId="{0E934624-BB09-453A-BCAC-58AC757EBB75}" type="presParOf" srcId="{EFAF32C9-D938-4BB0-8BE5-1F37CB1D713D}" destId="{3F3D4E56-991C-4908-9514-C64D48F50347}" srcOrd="7" destOrd="0" presId="urn:microsoft.com/office/officeart/2008/layout/VerticalCurvedList"/>
    <dgm:cxn modelId="{5DB9FF27-C5D0-4B0B-BF55-FBDB3B1FBBCF}" type="presParOf" srcId="{EFAF32C9-D938-4BB0-8BE5-1F37CB1D713D}" destId="{2B21473D-4AAB-4B80-AE8B-0887A3BA2089}" srcOrd="8" destOrd="0" presId="urn:microsoft.com/office/officeart/2008/layout/VerticalCurvedList"/>
    <dgm:cxn modelId="{337B6290-E630-416F-8CFC-B82777027C51}" type="presParOf" srcId="{2B21473D-4AAB-4B80-AE8B-0887A3BA2089}" destId="{4A980150-66ED-4132-9D21-CEEA133DF84B}" srcOrd="0" destOrd="0" presId="urn:microsoft.com/office/officeart/2008/layout/VerticalCurvedList"/>
    <dgm:cxn modelId="{06E45EB3-38F7-49C2-A4A0-5B647C526FDF}" type="presParOf" srcId="{EFAF32C9-D938-4BB0-8BE5-1F37CB1D713D}" destId="{0EB12AF7-198D-4905-B874-4AD9C3E4A18F}" srcOrd="9" destOrd="0" presId="urn:microsoft.com/office/officeart/2008/layout/VerticalCurvedList"/>
    <dgm:cxn modelId="{0FA835D9-BD56-4FBA-BB27-8AA711DFA0F8}" type="presParOf" srcId="{EFAF32C9-D938-4BB0-8BE5-1F37CB1D713D}" destId="{74FE732A-FD4B-4E8E-B15C-CE7A7C997B6D}" srcOrd="10" destOrd="0" presId="urn:microsoft.com/office/officeart/2008/layout/VerticalCurvedList"/>
    <dgm:cxn modelId="{302A8520-9DD2-4DA2-A017-D24FE0189E94}" type="presParOf" srcId="{74FE732A-FD4B-4E8E-B15C-CE7A7C997B6D}" destId="{D1C12FB7-C6BF-43D7-A3BD-2FD55A0F8A9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DE619-C20A-4F23-ABFB-9FBA0EF2FEE7}">
      <dsp:nvSpPr>
        <dsp:cNvPr id="0" name=""/>
        <dsp:cNvSpPr/>
      </dsp:nvSpPr>
      <dsp:spPr>
        <a:xfrm>
          <a:off x="1403977" y="262948"/>
          <a:ext cx="3763907" cy="3763907"/>
        </a:xfrm>
        <a:prstGeom prst="pie">
          <a:avLst>
            <a:gd name="adj1" fmla="val 16200000"/>
            <a:gd name="adj2" fmla="val 1980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accent2">
                  <a:lumMod val="50000"/>
                </a:schemeClr>
              </a:solidFill>
              <a:latin typeface="Calibri" panose="020F0502020204030204" pitchFamily="34" charset="0"/>
            </a:rPr>
            <a:t>Vigilanza micro prudenziale</a:t>
          </a:r>
          <a:endParaRPr lang="it-IT" sz="1400" b="1" kern="1200" dirty="0">
            <a:solidFill>
              <a:schemeClr val="accent2">
                <a:lumMod val="50000"/>
              </a:schemeClr>
            </a:solidFill>
            <a:latin typeface="Calibri" panose="020F0502020204030204" pitchFamily="34" charset="0"/>
          </a:endParaRPr>
        </a:p>
      </dsp:txBody>
      <dsp:txXfrm>
        <a:off x="3375547" y="743743"/>
        <a:ext cx="985785" cy="761743"/>
      </dsp:txXfrm>
    </dsp:sp>
    <dsp:sp modelId="{BA84799B-D8E1-48E8-8724-D2977274E4D1}">
      <dsp:nvSpPr>
        <dsp:cNvPr id="0" name=""/>
        <dsp:cNvSpPr/>
      </dsp:nvSpPr>
      <dsp:spPr>
        <a:xfrm>
          <a:off x="1448785" y="340467"/>
          <a:ext cx="3763907" cy="3763907"/>
        </a:xfrm>
        <a:prstGeom prst="pie">
          <a:avLst>
            <a:gd name="adj1" fmla="val 19800000"/>
            <a:gd name="adj2" fmla="val 180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accent2">
                  <a:lumMod val="50000"/>
                </a:schemeClr>
              </a:solidFill>
              <a:latin typeface="Calibri" panose="020F0502020204030204" pitchFamily="34" charset="0"/>
            </a:rPr>
            <a:t>Vigilanza macro prudenziale</a:t>
          </a:r>
          <a:endParaRPr lang="it-IT" sz="1400" b="1" kern="1200" dirty="0">
            <a:solidFill>
              <a:schemeClr val="accent2">
                <a:lumMod val="50000"/>
              </a:schemeClr>
            </a:solidFill>
            <a:latin typeface="Calibri" panose="020F0502020204030204" pitchFamily="34" charset="0"/>
          </a:endParaRPr>
        </a:p>
      </dsp:txBody>
      <dsp:txXfrm>
        <a:off x="4002865" y="1863953"/>
        <a:ext cx="1030593" cy="739338"/>
      </dsp:txXfrm>
    </dsp:sp>
    <dsp:sp modelId="{101E381F-0225-44F4-83E1-F977BE928F25}">
      <dsp:nvSpPr>
        <dsp:cNvPr id="0" name=""/>
        <dsp:cNvSpPr/>
      </dsp:nvSpPr>
      <dsp:spPr>
        <a:xfrm>
          <a:off x="1403977" y="417985"/>
          <a:ext cx="3763907" cy="3763907"/>
        </a:xfrm>
        <a:prstGeom prst="pie">
          <a:avLst>
            <a:gd name="adj1" fmla="val 1800000"/>
            <a:gd name="adj2" fmla="val 5400000"/>
          </a:avLst>
        </a:prstGeom>
        <a:solidFill>
          <a:schemeClr val="accent2">
            <a:lumMod val="60000"/>
            <a:lumOff val="40000"/>
          </a:schemeClr>
        </a:solidFill>
        <a:ln w="25400" cap="flat" cmpd="sng" algn="ctr">
          <a:solidFill>
            <a:schemeClr val="accent2">
              <a:lumMod val="20000"/>
              <a:lumOff val="80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accent2">
                  <a:lumMod val="50000"/>
                </a:schemeClr>
              </a:solidFill>
              <a:latin typeface="Calibri" panose="020F0502020204030204" pitchFamily="34" charset="0"/>
            </a:rPr>
            <a:t>Garanzia dei depositi</a:t>
          </a:r>
          <a:endParaRPr lang="it-IT" sz="1400" b="1" kern="1200" dirty="0">
            <a:solidFill>
              <a:schemeClr val="accent2">
                <a:lumMod val="50000"/>
              </a:schemeClr>
            </a:solidFill>
            <a:latin typeface="Calibri" panose="020F0502020204030204" pitchFamily="34" charset="0"/>
          </a:endParaRPr>
        </a:p>
      </dsp:txBody>
      <dsp:txXfrm>
        <a:off x="3375547" y="2961759"/>
        <a:ext cx="985785" cy="761743"/>
      </dsp:txXfrm>
    </dsp:sp>
    <dsp:sp modelId="{4E51A5BD-D000-492D-AA7A-5D0DAAC810C0}">
      <dsp:nvSpPr>
        <dsp:cNvPr id="0" name=""/>
        <dsp:cNvSpPr/>
      </dsp:nvSpPr>
      <dsp:spPr>
        <a:xfrm>
          <a:off x="1314360" y="417985"/>
          <a:ext cx="3763907" cy="3763907"/>
        </a:xfrm>
        <a:prstGeom prst="pie">
          <a:avLst>
            <a:gd name="adj1" fmla="val 5400000"/>
            <a:gd name="adj2" fmla="val 900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accent2">
                  <a:lumMod val="50000"/>
                </a:schemeClr>
              </a:solidFill>
              <a:latin typeface="Calibri" panose="020F0502020204030204" pitchFamily="34" charset="0"/>
            </a:rPr>
            <a:t>Risoluzione</a:t>
          </a:r>
          <a:endParaRPr lang="it-IT" sz="1400" b="1" kern="1200" dirty="0">
            <a:solidFill>
              <a:schemeClr val="accent2">
                <a:lumMod val="50000"/>
              </a:schemeClr>
            </a:solidFill>
            <a:latin typeface="Calibri" panose="020F0502020204030204" pitchFamily="34" charset="0"/>
          </a:endParaRPr>
        </a:p>
      </dsp:txBody>
      <dsp:txXfrm>
        <a:off x="2120911" y="2961759"/>
        <a:ext cx="985785" cy="761743"/>
      </dsp:txXfrm>
    </dsp:sp>
    <dsp:sp modelId="{DDA4C0BA-2A02-4327-8FD7-9B65EC1F9984}">
      <dsp:nvSpPr>
        <dsp:cNvPr id="0" name=""/>
        <dsp:cNvSpPr/>
      </dsp:nvSpPr>
      <dsp:spPr>
        <a:xfrm>
          <a:off x="1269552" y="340467"/>
          <a:ext cx="3763907" cy="3763907"/>
        </a:xfrm>
        <a:prstGeom prst="pie">
          <a:avLst>
            <a:gd name="adj1" fmla="val 9000000"/>
            <a:gd name="adj2" fmla="val 1260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accent2">
                  <a:lumMod val="50000"/>
                </a:schemeClr>
              </a:solidFill>
              <a:latin typeface="Calibri" panose="020F0502020204030204" pitchFamily="34" charset="0"/>
            </a:rPr>
            <a:t>Credito di ultima istanza</a:t>
          </a:r>
          <a:endParaRPr lang="it-IT" sz="1400" b="1" kern="1200" dirty="0">
            <a:solidFill>
              <a:schemeClr val="accent2">
                <a:lumMod val="50000"/>
              </a:schemeClr>
            </a:solidFill>
            <a:latin typeface="Calibri" panose="020F0502020204030204" pitchFamily="34" charset="0"/>
          </a:endParaRPr>
        </a:p>
      </dsp:txBody>
      <dsp:txXfrm>
        <a:off x="1448785" y="1863953"/>
        <a:ext cx="1030593" cy="739338"/>
      </dsp:txXfrm>
    </dsp:sp>
    <dsp:sp modelId="{7F785997-1B21-4750-BA04-B6B3B583AF12}">
      <dsp:nvSpPr>
        <dsp:cNvPr id="0" name=""/>
        <dsp:cNvSpPr/>
      </dsp:nvSpPr>
      <dsp:spPr>
        <a:xfrm>
          <a:off x="1314360" y="262948"/>
          <a:ext cx="3763907" cy="3763907"/>
        </a:xfrm>
        <a:prstGeom prst="pie">
          <a:avLst>
            <a:gd name="adj1" fmla="val 12600000"/>
            <a:gd name="adj2" fmla="val 1620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err="1" smtClean="0">
              <a:solidFill>
                <a:schemeClr val="accent2">
                  <a:lumMod val="50000"/>
                </a:schemeClr>
              </a:solidFill>
              <a:latin typeface="Calibri" panose="020F0502020204030204" pitchFamily="34" charset="0"/>
            </a:rPr>
            <a:t>Regolamen</a:t>
          </a:r>
          <a:r>
            <a:rPr lang="it-IT" sz="1400" b="1" kern="1200" dirty="0" smtClean="0">
              <a:solidFill>
                <a:schemeClr val="accent2">
                  <a:lumMod val="50000"/>
                </a:schemeClr>
              </a:solidFill>
              <a:latin typeface="Calibri" panose="020F0502020204030204" pitchFamily="34" charset="0"/>
            </a:rPr>
            <a:t> </a:t>
          </a:r>
          <a:r>
            <a:rPr lang="it-IT" sz="1400" b="1" kern="1200" dirty="0" err="1" smtClean="0">
              <a:solidFill>
                <a:schemeClr val="accent2">
                  <a:lumMod val="50000"/>
                </a:schemeClr>
              </a:solidFill>
              <a:latin typeface="Calibri" panose="020F0502020204030204" pitchFamily="34" charset="0"/>
            </a:rPr>
            <a:t>tazione</a:t>
          </a:r>
          <a:r>
            <a:rPr lang="it-IT" sz="1400" b="1" kern="1200" dirty="0" smtClean="0">
              <a:solidFill>
                <a:schemeClr val="accent2">
                  <a:lumMod val="50000"/>
                </a:schemeClr>
              </a:solidFill>
              <a:latin typeface="Calibri" panose="020F0502020204030204" pitchFamily="34" charset="0"/>
            </a:rPr>
            <a:t> prudenziale</a:t>
          </a:r>
          <a:endParaRPr lang="it-IT" sz="1400" b="1" kern="1200" dirty="0">
            <a:solidFill>
              <a:schemeClr val="accent2">
                <a:lumMod val="50000"/>
              </a:schemeClr>
            </a:solidFill>
            <a:latin typeface="Calibri" panose="020F0502020204030204" pitchFamily="34" charset="0"/>
          </a:endParaRPr>
        </a:p>
      </dsp:txBody>
      <dsp:txXfrm>
        <a:off x="2120911" y="743743"/>
        <a:ext cx="985785" cy="761743"/>
      </dsp:txXfrm>
    </dsp:sp>
    <dsp:sp modelId="{2B7D39A2-45FE-44AA-8BD5-3A77E05EDE86}">
      <dsp:nvSpPr>
        <dsp:cNvPr id="0" name=""/>
        <dsp:cNvSpPr/>
      </dsp:nvSpPr>
      <dsp:spPr>
        <a:xfrm>
          <a:off x="1170836" y="29945"/>
          <a:ext cx="4229914" cy="4229914"/>
        </a:xfrm>
        <a:prstGeom prst="circularArrow">
          <a:avLst>
            <a:gd name="adj1" fmla="val 5085"/>
            <a:gd name="adj2" fmla="val 327528"/>
            <a:gd name="adj3" fmla="val 19472472"/>
            <a:gd name="adj4" fmla="val 16200251"/>
            <a:gd name="adj5" fmla="val 5932"/>
          </a:avLst>
        </a:prstGeom>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FC2899EF-EB1A-46B4-806E-2A1876A82E90}">
      <dsp:nvSpPr>
        <dsp:cNvPr id="0" name=""/>
        <dsp:cNvSpPr/>
      </dsp:nvSpPr>
      <dsp:spPr>
        <a:xfrm>
          <a:off x="1215644" y="107463"/>
          <a:ext cx="4229914" cy="4229914"/>
        </a:xfrm>
        <a:prstGeom prst="circularArrow">
          <a:avLst>
            <a:gd name="adj1" fmla="val 5085"/>
            <a:gd name="adj2" fmla="val 327528"/>
            <a:gd name="adj3" fmla="val 1472472"/>
            <a:gd name="adj4" fmla="val 19800000"/>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24C0A91F-E587-493C-B5C6-09B954F387DD}">
      <dsp:nvSpPr>
        <dsp:cNvPr id="0" name=""/>
        <dsp:cNvSpPr/>
      </dsp:nvSpPr>
      <dsp:spPr>
        <a:xfrm>
          <a:off x="1170836" y="184982"/>
          <a:ext cx="4229914" cy="4229914"/>
        </a:xfrm>
        <a:prstGeom prst="circularArrow">
          <a:avLst>
            <a:gd name="adj1" fmla="val 5085"/>
            <a:gd name="adj2" fmla="val 327528"/>
            <a:gd name="adj3" fmla="val 5072221"/>
            <a:gd name="adj4" fmla="val 1800000"/>
            <a:gd name="adj5" fmla="val 5932"/>
          </a:avLst>
        </a:prstGeom>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51E64317-8C69-404C-91EC-28A08860E862}">
      <dsp:nvSpPr>
        <dsp:cNvPr id="0" name=""/>
        <dsp:cNvSpPr/>
      </dsp:nvSpPr>
      <dsp:spPr>
        <a:xfrm>
          <a:off x="1081494" y="184982"/>
          <a:ext cx="4229914" cy="4229914"/>
        </a:xfrm>
        <a:prstGeom prst="circularArrow">
          <a:avLst>
            <a:gd name="adj1" fmla="val 5085"/>
            <a:gd name="adj2" fmla="val 327528"/>
            <a:gd name="adj3" fmla="val 8672472"/>
            <a:gd name="adj4" fmla="val 5400251"/>
            <a:gd name="adj5" fmla="val 5932"/>
          </a:avLst>
        </a:prstGeom>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8743D655-1F7F-4C30-9A84-D2F75F025F04}">
      <dsp:nvSpPr>
        <dsp:cNvPr id="0" name=""/>
        <dsp:cNvSpPr/>
      </dsp:nvSpPr>
      <dsp:spPr>
        <a:xfrm>
          <a:off x="1036685" y="107463"/>
          <a:ext cx="4229914" cy="4229914"/>
        </a:xfrm>
        <a:prstGeom prst="circularArrow">
          <a:avLst>
            <a:gd name="adj1" fmla="val 5085"/>
            <a:gd name="adj2" fmla="val 327528"/>
            <a:gd name="adj3" fmla="val 12272472"/>
            <a:gd name="adj4" fmla="val 9000000"/>
            <a:gd name="adj5" fmla="val 5932"/>
          </a:avLst>
        </a:prstGeom>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29322BD0-FA9D-4EA6-AD1C-E6A31DAC17FE}">
      <dsp:nvSpPr>
        <dsp:cNvPr id="0" name=""/>
        <dsp:cNvSpPr/>
      </dsp:nvSpPr>
      <dsp:spPr>
        <a:xfrm>
          <a:off x="1081494" y="29945"/>
          <a:ext cx="4229914" cy="4229914"/>
        </a:xfrm>
        <a:prstGeom prst="circularArrow">
          <a:avLst>
            <a:gd name="adj1" fmla="val 5085"/>
            <a:gd name="adj2" fmla="val 327528"/>
            <a:gd name="adj3" fmla="val 15872221"/>
            <a:gd name="adj4" fmla="val 12600000"/>
            <a:gd name="adj5" fmla="val 5932"/>
          </a:avLst>
        </a:prstGeom>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09432-A0A5-4A22-A0E0-2AF6E90A74BD}">
      <dsp:nvSpPr>
        <dsp:cNvPr id="0" name=""/>
        <dsp:cNvSpPr/>
      </dsp:nvSpPr>
      <dsp:spPr>
        <a:xfrm>
          <a:off x="906935" y="944884"/>
          <a:ext cx="1699351" cy="1699435"/>
        </a:xfrm>
        <a:prstGeom prst="ellipse">
          <a:avLst/>
        </a:prstGeom>
        <a:solidFill>
          <a:schemeClr val="accent3">
            <a:lumMod val="60000"/>
            <a:lumOff val="40000"/>
          </a:schemeClr>
        </a:solidFill>
        <a:ln w="25400" cap="flat" cmpd="sng" algn="ctr">
          <a:solidFill>
            <a:schemeClr val="accent3">
              <a:lumMod val="50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b="1" kern="1200" dirty="0" smtClean="0">
              <a:solidFill>
                <a:schemeClr val="accent2">
                  <a:lumMod val="50000"/>
                </a:schemeClr>
              </a:solidFill>
              <a:latin typeface="Calibri" panose="020F0502020204030204" pitchFamily="34" charset="0"/>
            </a:rPr>
            <a:t>SRM</a:t>
          </a:r>
          <a:endParaRPr lang="it-IT" sz="2800" b="1" kern="1200" dirty="0">
            <a:solidFill>
              <a:schemeClr val="accent2">
                <a:lumMod val="50000"/>
              </a:schemeClr>
            </a:solidFill>
            <a:latin typeface="Calibri" panose="020F0502020204030204" pitchFamily="34" charset="0"/>
          </a:endParaRPr>
        </a:p>
      </dsp:txBody>
      <dsp:txXfrm>
        <a:off x="1155799" y="1193760"/>
        <a:ext cx="1201623" cy="1201683"/>
      </dsp:txXfrm>
    </dsp:sp>
    <dsp:sp modelId="{81F42CD7-8971-4EB2-9894-B05A20F714CB}">
      <dsp:nvSpPr>
        <dsp:cNvPr id="0" name=""/>
        <dsp:cNvSpPr/>
      </dsp:nvSpPr>
      <dsp:spPr>
        <a:xfrm>
          <a:off x="30604" y="0"/>
          <a:ext cx="3425612" cy="3570993"/>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5CC95-03A8-4B10-8DFE-EA82994DB0E1}">
      <dsp:nvSpPr>
        <dsp:cNvPr id="0" name=""/>
        <dsp:cNvSpPr/>
      </dsp:nvSpPr>
      <dsp:spPr>
        <a:xfrm>
          <a:off x="2552975" y="301034"/>
          <a:ext cx="910348" cy="91060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3F6EA386-B88C-462C-9025-40B8517FE695}">
      <dsp:nvSpPr>
        <dsp:cNvPr id="0" name=""/>
        <dsp:cNvSpPr/>
      </dsp:nvSpPr>
      <dsp:spPr>
        <a:xfrm>
          <a:off x="3482232" y="18423"/>
          <a:ext cx="1218537" cy="88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i="1" kern="1200" dirty="0" smtClean="0">
              <a:latin typeface="Calibri" panose="020F0502020204030204" pitchFamily="34" charset="0"/>
            </a:rPr>
            <a:t>Ambito di applicazione</a:t>
          </a:r>
          <a:endParaRPr lang="it-IT" sz="1600" b="1" i="1" kern="1200" dirty="0">
            <a:latin typeface="Calibri" panose="020F0502020204030204" pitchFamily="34" charset="0"/>
          </a:endParaRPr>
        </a:p>
      </dsp:txBody>
      <dsp:txXfrm>
        <a:off x="3482232" y="18423"/>
        <a:ext cx="1218537" cy="881321"/>
      </dsp:txXfrm>
    </dsp:sp>
    <dsp:sp modelId="{01B6D4E5-960F-45EE-A353-751FC254AA68}">
      <dsp:nvSpPr>
        <dsp:cNvPr id="0" name=""/>
        <dsp:cNvSpPr/>
      </dsp:nvSpPr>
      <dsp:spPr>
        <a:xfrm>
          <a:off x="2904828" y="1336979"/>
          <a:ext cx="910348" cy="91060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7297C564-F191-46EE-960D-8E61B264771B}">
      <dsp:nvSpPr>
        <dsp:cNvPr id="0" name=""/>
        <dsp:cNvSpPr/>
      </dsp:nvSpPr>
      <dsp:spPr>
        <a:xfrm>
          <a:off x="3889304" y="1059078"/>
          <a:ext cx="1218537" cy="88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i="1" kern="1200" dirty="0" smtClean="0">
              <a:latin typeface="Calibri" panose="020F0502020204030204" pitchFamily="34" charset="0"/>
            </a:rPr>
            <a:t>Composizione</a:t>
          </a:r>
          <a:endParaRPr lang="it-IT" sz="1600" b="1" i="1" kern="1200" dirty="0">
            <a:latin typeface="Calibri" panose="020F0502020204030204" pitchFamily="34" charset="0"/>
          </a:endParaRPr>
        </a:p>
      </dsp:txBody>
      <dsp:txXfrm>
        <a:off x="3889304" y="1059078"/>
        <a:ext cx="1218537" cy="881321"/>
      </dsp:txXfrm>
    </dsp:sp>
    <dsp:sp modelId="{5003E4A0-4BF9-4D4C-90EE-C90B3722C2BC}">
      <dsp:nvSpPr>
        <dsp:cNvPr id="0" name=""/>
        <dsp:cNvSpPr/>
      </dsp:nvSpPr>
      <dsp:spPr>
        <a:xfrm>
          <a:off x="2552975" y="2387565"/>
          <a:ext cx="910348" cy="91060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F3BE1A7A-1A15-4E61-A6D6-DB8756CA256A}">
      <dsp:nvSpPr>
        <dsp:cNvPr id="0" name=""/>
        <dsp:cNvSpPr/>
      </dsp:nvSpPr>
      <dsp:spPr>
        <a:xfrm>
          <a:off x="2659469" y="3312360"/>
          <a:ext cx="1426212" cy="258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i="1" kern="1200" dirty="0" smtClean="0">
              <a:latin typeface="Calibri" panose="020F0502020204030204" pitchFamily="34" charset="0"/>
            </a:rPr>
            <a:t>Funzionamento</a:t>
          </a:r>
          <a:endParaRPr lang="it-IT" sz="1600" b="1" i="1" kern="1200" dirty="0">
            <a:latin typeface="Calibri" panose="020F0502020204030204" pitchFamily="34" charset="0"/>
          </a:endParaRPr>
        </a:p>
      </dsp:txBody>
      <dsp:txXfrm>
        <a:off x="2659469" y="3312360"/>
        <a:ext cx="1426212" cy="258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3F9DF-0237-4D01-A3BB-A7F15C9D523F}">
      <dsp:nvSpPr>
        <dsp:cNvPr id="0" name=""/>
        <dsp:cNvSpPr/>
      </dsp:nvSpPr>
      <dsp:spPr>
        <a:xfrm>
          <a:off x="2052719" y="2933528"/>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A6DA1-74EF-4585-B6E7-5A94EDEB69E6}">
      <dsp:nvSpPr>
        <dsp:cNvPr id="0" name=""/>
        <dsp:cNvSpPr/>
      </dsp:nvSpPr>
      <dsp:spPr>
        <a:xfrm>
          <a:off x="1848406" y="3031883"/>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F91E6-F7D4-4EBD-A63E-0BF34E943D76}">
      <dsp:nvSpPr>
        <dsp:cNvPr id="0" name=""/>
        <dsp:cNvSpPr/>
      </dsp:nvSpPr>
      <dsp:spPr>
        <a:xfrm>
          <a:off x="1634338" y="3109571"/>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F6CC8-AF58-46B7-8ECC-67393BC83008}">
      <dsp:nvSpPr>
        <dsp:cNvPr id="0" name=""/>
        <dsp:cNvSpPr/>
      </dsp:nvSpPr>
      <dsp:spPr>
        <a:xfrm>
          <a:off x="3033638" y="1794990"/>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5F4F4A-9E70-4AAA-B93F-477ECD9C0EC6}">
      <dsp:nvSpPr>
        <dsp:cNvPr id="0" name=""/>
        <dsp:cNvSpPr/>
      </dsp:nvSpPr>
      <dsp:spPr>
        <a:xfrm>
          <a:off x="2951262" y="1995143"/>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5366F-E957-4375-89FE-3AB7BF3E6F92}">
      <dsp:nvSpPr>
        <dsp:cNvPr id="0" name=""/>
        <dsp:cNvSpPr/>
      </dsp:nvSpPr>
      <dsp:spPr>
        <a:xfrm>
          <a:off x="2892733" y="288293"/>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8164C-91D2-43D4-A010-F63DFB35CA9F}">
      <dsp:nvSpPr>
        <dsp:cNvPr id="0" name=""/>
        <dsp:cNvSpPr/>
      </dsp:nvSpPr>
      <dsp:spPr>
        <a:xfrm>
          <a:off x="3043393" y="192618"/>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0CE9B1-73EF-48D0-AB78-F225A61A0D8F}">
      <dsp:nvSpPr>
        <dsp:cNvPr id="0" name=""/>
        <dsp:cNvSpPr/>
      </dsp:nvSpPr>
      <dsp:spPr>
        <a:xfrm>
          <a:off x="3194053" y="96942"/>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C598A4-D32B-4C61-B724-C02E9627A842}">
      <dsp:nvSpPr>
        <dsp:cNvPr id="0" name=""/>
        <dsp:cNvSpPr/>
      </dsp:nvSpPr>
      <dsp:spPr>
        <a:xfrm>
          <a:off x="3344714" y="192618"/>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CB28AB-67F3-4EAC-89B8-17945835EA64}">
      <dsp:nvSpPr>
        <dsp:cNvPr id="0" name=""/>
        <dsp:cNvSpPr/>
      </dsp:nvSpPr>
      <dsp:spPr>
        <a:xfrm>
          <a:off x="3495374" y="288293"/>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717E82-4653-482E-8B5C-4307F8018B55}">
      <dsp:nvSpPr>
        <dsp:cNvPr id="0" name=""/>
        <dsp:cNvSpPr/>
      </dsp:nvSpPr>
      <dsp:spPr>
        <a:xfrm>
          <a:off x="3194053" y="298626"/>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97B22-10A4-437E-BACC-C97861696B66}">
      <dsp:nvSpPr>
        <dsp:cNvPr id="0" name=""/>
        <dsp:cNvSpPr/>
      </dsp:nvSpPr>
      <dsp:spPr>
        <a:xfrm>
          <a:off x="3194053" y="500693"/>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8FA40C-A189-4AC5-8FD4-9D532D3D7C98}">
      <dsp:nvSpPr>
        <dsp:cNvPr id="0" name=""/>
        <dsp:cNvSpPr/>
      </dsp:nvSpPr>
      <dsp:spPr>
        <a:xfrm>
          <a:off x="1105943" y="3340191"/>
          <a:ext cx="2337946" cy="626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rot lat="0" lon="0" rev="20099999"/>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94865" tIns="68580" rIns="68580" bIns="68580" numCol="1" spcCol="1270" anchor="ctr" anchorCtr="0">
          <a:noAutofit/>
        </a:bodyPr>
        <a:lstStyle/>
        <a:p>
          <a:pPr lvl="0" algn="l" defTabSz="800100">
            <a:lnSpc>
              <a:spcPct val="90000"/>
            </a:lnSpc>
            <a:spcBef>
              <a:spcPct val="0"/>
            </a:spcBef>
            <a:spcAft>
              <a:spcPct val="35000"/>
            </a:spcAft>
          </a:pPr>
          <a:r>
            <a:rPr lang="it-IT" sz="1800" b="1" kern="1200" dirty="0" smtClean="0">
              <a:latin typeface="Calibri" panose="020F0502020204030204" pitchFamily="34" charset="0"/>
            </a:rPr>
            <a:t>Misure preparatorie</a:t>
          </a:r>
          <a:endParaRPr lang="it-IT" sz="1800" b="1" kern="1200" dirty="0">
            <a:latin typeface="Calibri" panose="020F0502020204030204" pitchFamily="34" charset="0"/>
          </a:endParaRPr>
        </a:p>
      </dsp:txBody>
      <dsp:txXfrm>
        <a:off x="1136544" y="3370792"/>
        <a:ext cx="2276744" cy="565663"/>
      </dsp:txXfrm>
    </dsp:sp>
    <dsp:sp modelId="{6146B058-3599-452A-AFDD-0A61802D4DBE}">
      <dsp:nvSpPr>
        <dsp:cNvPr id="0" name=""/>
        <dsp:cNvSpPr/>
      </dsp:nvSpPr>
      <dsp:spPr>
        <a:xfrm>
          <a:off x="457778" y="2725572"/>
          <a:ext cx="1083888" cy="1083811"/>
        </a:xfrm>
        <a:prstGeom prst="ellipse">
          <a:avLst/>
        </a:prstGeom>
        <a:solidFill>
          <a:schemeClr val="accent4">
            <a:lumMod val="40000"/>
            <a:lumOff val="60000"/>
          </a:schemeClr>
        </a:solidFill>
        <a:ln w="25400" cap="flat" cmpd="sng" algn="ctr">
          <a:solidFill>
            <a:schemeClr val="bg1"/>
          </a:solidFill>
          <a:prstDash val="solid"/>
        </a:ln>
        <a:effectLst>
          <a:outerShdw blurRad="50800" dist="38100" dir="2700000" algn="tl" rotWithShape="0">
            <a:schemeClr val="accent1">
              <a:alpha val="50000"/>
            </a:schemeClr>
          </a:outerShdw>
        </a:effectLst>
        <a:scene3d>
          <a:camera prst="orthographicFront">
            <a:rot lat="0" lon="0" rev="20099999"/>
          </a:camera>
          <a:lightRig rig="threePt" dir="t"/>
        </a:scene3d>
      </dsp:spPr>
      <dsp:style>
        <a:lnRef idx="2">
          <a:scrgbClr r="0" g="0" b="0"/>
        </a:lnRef>
        <a:fillRef idx="1">
          <a:scrgbClr r="0" g="0" b="0"/>
        </a:fillRef>
        <a:effectRef idx="0">
          <a:scrgbClr r="0" g="0" b="0"/>
        </a:effectRef>
        <a:fontRef idx="minor"/>
      </dsp:style>
    </dsp:sp>
    <dsp:sp modelId="{25ACE58C-8265-4161-8DB2-BA263A37FFF9}">
      <dsp:nvSpPr>
        <dsp:cNvPr id="0" name=""/>
        <dsp:cNvSpPr/>
      </dsp:nvSpPr>
      <dsp:spPr>
        <a:xfrm>
          <a:off x="2609838" y="1939112"/>
          <a:ext cx="2337946" cy="626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rot lat="0" lon="0" rev="20099999"/>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94865" tIns="68580" rIns="68580" bIns="68580" numCol="1" spcCol="1270" anchor="ctr" anchorCtr="0">
          <a:noAutofit/>
        </a:bodyPr>
        <a:lstStyle/>
        <a:p>
          <a:pPr lvl="0" algn="l" defTabSz="800100">
            <a:lnSpc>
              <a:spcPct val="90000"/>
            </a:lnSpc>
            <a:spcBef>
              <a:spcPct val="0"/>
            </a:spcBef>
            <a:spcAft>
              <a:spcPct val="35000"/>
            </a:spcAft>
          </a:pPr>
          <a:r>
            <a:rPr lang="it-IT" sz="1800" b="1" i="1" kern="1200" dirty="0" err="1" smtClean="0">
              <a:latin typeface="Calibri" panose="020F0502020204030204" pitchFamily="34" charset="0"/>
            </a:rPr>
            <a:t>Early</a:t>
          </a:r>
          <a:r>
            <a:rPr lang="it-IT" sz="1800" b="1" i="1" kern="1200" dirty="0" smtClean="0">
              <a:latin typeface="Calibri" panose="020F0502020204030204" pitchFamily="34" charset="0"/>
            </a:rPr>
            <a:t> </a:t>
          </a:r>
          <a:r>
            <a:rPr lang="it-IT" sz="1800" b="1" i="1" kern="1200" dirty="0" err="1" smtClean="0">
              <a:latin typeface="Calibri" panose="020F0502020204030204" pitchFamily="34" charset="0"/>
            </a:rPr>
            <a:t>intervention</a:t>
          </a:r>
          <a:endParaRPr lang="it-IT" sz="1800" b="1" i="1" kern="1200" dirty="0">
            <a:latin typeface="Calibri" panose="020F0502020204030204" pitchFamily="34" charset="0"/>
          </a:endParaRPr>
        </a:p>
      </dsp:txBody>
      <dsp:txXfrm>
        <a:off x="2640439" y="1969713"/>
        <a:ext cx="2276744" cy="565663"/>
      </dsp:txXfrm>
    </dsp:sp>
    <dsp:sp modelId="{D8D66EDD-45F5-4C08-9120-A860DB026AE0}">
      <dsp:nvSpPr>
        <dsp:cNvPr id="0" name=""/>
        <dsp:cNvSpPr/>
      </dsp:nvSpPr>
      <dsp:spPr>
        <a:xfrm>
          <a:off x="1961673" y="1911565"/>
          <a:ext cx="1083888" cy="1083811"/>
        </a:xfrm>
        <a:prstGeom prst="ellipse">
          <a:avLst/>
        </a:prstGeom>
        <a:solidFill>
          <a:schemeClr val="accent4">
            <a:lumMod val="60000"/>
            <a:lumOff val="40000"/>
          </a:schemeClr>
        </a:solidFill>
        <a:ln w="25400" cap="flat" cmpd="sng" algn="ctr">
          <a:solidFill>
            <a:schemeClr val="bg1"/>
          </a:solidFill>
          <a:prstDash val="solid"/>
        </a:ln>
        <a:effectLst>
          <a:outerShdw blurRad="50800" dist="38100" dir="2700000" algn="tl" rotWithShape="0">
            <a:schemeClr val="accent1">
              <a:alpha val="50000"/>
            </a:schemeClr>
          </a:outerShdw>
        </a:effectLst>
        <a:scene3d>
          <a:camera prst="orthographicFront">
            <a:rot lat="0" lon="0" rev="20099999"/>
          </a:camera>
          <a:lightRig rig="threePt" dir="t"/>
        </a:scene3d>
      </dsp:spPr>
      <dsp:style>
        <a:lnRef idx="2">
          <a:scrgbClr r="0" g="0" b="0"/>
        </a:lnRef>
        <a:fillRef idx="1">
          <a:scrgbClr r="0" g="0" b="0"/>
        </a:fillRef>
        <a:effectRef idx="0">
          <a:scrgbClr r="0" g="0" b="0"/>
        </a:effectRef>
        <a:fontRef idx="minor"/>
      </dsp:style>
    </dsp:sp>
    <dsp:sp modelId="{39DB6A44-E627-4680-8F0B-2D950B465FC4}">
      <dsp:nvSpPr>
        <dsp:cNvPr id="0" name=""/>
        <dsp:cNvSpPr/>
      </dsp:nvSpPr>
      <dsp:spPr>
        <a:xfrm>
          <a:off x="3379320" y="501299"/>
          <a:ext cx="2337946" cy="626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rot lat="0" lon="0" rev="20099999"/>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94865" tIns="68580" rIns="68580" bIns="68580" numCol="1" spcCol="1270" anchor="ctr" anchorCtr="0">
          <a:noAutofit/>
        </a:bodyPr>
        <a:lstStyle/>
        <a:p>
          <a:pPr lvl="0" algn="l" defTabSz="800100">
            <a:lnSpc>
              <a:spcPct val="90000"/>
            </a:lnSpc>
            <a:spcBef>
              <a:spcPct val="0"/>
            </a:spcBef>
            <a:spcAft>
              <a:spcPct val="35000"/>
            </a:spcAft>
          </a:pPr>
          <a:r>
            <a:rPr lang="it-IT" sz="1800" b="1" kern="1200" dirty="0" smtClean="0">
              <a:latin typeface="Calibri" panose="020F0502020204030204" pitchFamily="34" charset="0"/>
            </a:rPr>
            <a:t>Risoluzione</a:t>
          </a:r>
          <a:endParaRPr lang="it-IT" sz="1800" b="1" kern="1200" dirty="0">
            <a:latin typeface="Calibri" panose="020F0502020204030204" pitchFamily="34" charset="0"/>
          </a:endParaRPr>
        </a:p>
      </dsp:txBody>
      <dsp:txXfrm>
        <a:off x="3409921" y="531900"/>
        <a:ext cx="2276744" cy="565663"/>
      </dsp:txXfrm>
    </dsp:sp>
    <dsp:sp modelId="{97DA9409-2B51-47E2-9E62-4EA2A2E60F18}">
      <dsp:nvSpPr>
        <dsp:cNvPr id="0" name=""/>
        <dsp:cNvSpPr/>
      </dsp:nvSpPr>
      <dsp:spPr>
        <a:xfrm>
          <a:off x="2652109" y="676969"/>
          <a:ext cx="1083888" cy="1083811"/>
        </a:xfrm>
        <a:prstGeom prst="ellipse">
          <a:avLst/>
        </a:prstGeom>
        <a:solidFill>
          <a:schemeClr val="accent4"/>
        </a:solidFill>
        <a:ln w="25400" cap="flat" cmpd="sng" algn="ctr">
          <a:solidFill>
            <a:schemeClr val="bg1"/>
          </a:solidFill>
          <a:prstDash val="solid"/>
        </a:ln>
        <a:effectLst>
          <a:outerShdw blurRad="50800" dist="38100" dir="2700000" algn="tl" rotWithShape="0">
            <a:schemeClr val="accent1">
              <a:alpha val="50000"/>
            </a:schemeClr>
          </a:outerShdw>
        </a:effectLst>
        <a:scene3d>
          <a:camera prst="orthographicFront">
            <a:rot lat="0" lon="0" rev="20099999"/>
          </a:camera>
          <a:lightRig rig="threePt" dir="t"/>
        </a:scene3d>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2F301-8A58-4899-ACAA-B5C1876F3CC4}">
      <dsp:nvSpPr>
        <dsp:cNvPr id="0" name=""/>
        <dsp:cNvSpPr/>
      </dsp:nvSpPr>
      <dsp:spPr>
        <a:xfrm>
          <a:off x="544977" y="0"/>
          <a:ext cx="6304300" cy="3024336"/>
        </a:xfrm>
        <a:prstGeom prst="rightArrow">
          <a:avLst/>
        </a:prstGeom>
        <a:solidFill>
          <a:schemeClr val="accent1"/>
        </a:solidFill>
        <a:ln>
          <a:solidFill>
            <a:schemeClr val="bg1"/>
          </a:solidFill>
        </a:ln>
        <a:effectLst>
          <a:glow rad="63500">
            <a:schemeClr val="accent1">
              <a:satMod val="175000"/>
              <a:alpha val="40000"/>
            </a:schemeClr>
          </a:glow>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706B214B-93F7-422A-99B8-EDDA118E1164}">
      <dsp:nvSpPr>
        <dsp:cNvPr id="0" name=""/>
        <dsp:cNvSpPr/>
      </dsp:nvSpPr>
      <dsp:spPr>
        <a:xfrm>
          <a:off x="0" y="907300"/>
          <a:ext cx="2225047" cy="1209734"/>
        </a:xfrm>
        <a:prstGeom prst="roundRect">
          <a:avLst/>
        </a:prstGeom>
        <a:solidFill>
          <a:schemeClr val="accent6">
            <a:lumMod val="40000"/>
            <a:lumOff val="60000"/>
          </a:schemeClr>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altLang="it-IT" sz="2000" b="1" kern="1200" dirty="0" smtClean="0">
              <a:solidFill>
                <a:schemeClr val="accent1">
                  <a:lumMod val="75000"/>
                </a:schemeClr>
              </a:solidFill>
              <a:latin typeface="Calibri" panose="020F0502020204030204" pitchFamily="34" charset="0"/>
            </a:rPr>
            <a:t>Accertamento</a:t>
          </a:r>
        </a:p>
        <a:p>
          <a:pPr lvl="0" algn="ctr" defTabSz="889000">
            <a:lnSpc>
              <a:spcPct val="90000"/>
            </a:lnSpc>
            <a:spcBef>
              <a:spcPct val="0"/>
            </a:spcBef>
            <a:spcAft>
              <a:spcPct val="35000"/>
            </a:spcAft>
          </a:pPr>
          <a:r>
            <a:rPr lang="it-IT" altLang="it-IT" sz="2000" b="1" kern="1200" dirty="0" smtClean="0">
              <a:solidFill>
                <a:schemeClr val="accent1">
                  <a:lumMod val="75000"/>
                </a:schemeClr>
              </a:solidFill>
              <a:latin typeface="Calibri" panose="020F0502020204030204" pitchFamily="34" charset="0"/>
            </a:rPr>
            <a:t>del passivo</a:t>
          </a:r>
          <a:endParaRPr lang="it-IT" sz="2000" b="1" kern="1200" dirty="0">
            <a:solidFill>
              <a:schemeClr val="accent1">
                <a:lumMod val="75000"/>
              </a:schemeClr>
            </a:solidFill>
            <a:latin typeface="Calibri" panose="020F0502020204030204" pitchFamily="34" charset="0"/>
          </a:endParaRPr>
        </a:p>
      </dsp:txBody>
      <dsp:txXfrm>
        <a:off x="59054" y="966354"/>
        <a:ext cx="2106939" cy="1091626"/>
      </dsp:txXfrm>
    </dsp:sp>
    <dsp:sp modelId="{248A34A5-3757-49EE-8B8D-1DFEC5CF08B3}">
      <dsp:nvSpPr>
        <dsp:cNvPr id="0" name=""/>
        <dsp:cNvSpPr/>
      </dsp:nvSpPr>
      <dsp:spPr>
        <a:xfrm>
          <a:off x="2562023" y="907300"/>
          <a:ext cx="2225047" cy="1209734"/>
        </a:xfrm>
        <a:prstGeom prst="roundRect">
          <a:avLst/>
        </a:prstGeom>
        <a:solidFill>
          <a:schemeClr val="accent6">
            <a:lumMod val="40000"/>
            <a:lumOff val="60000"/>
          </a:schemeClr>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altLang="it-IT" sz="2000" b="1" kern="1200" dirty="0" smtClean="0">
              <a:solidFill>
                <a:schemeClr val="accent1">
                  <a:lumMod val="75000"/>
                </a:schemeClr>
              </a:solidFill>
              <a:latin typeface="Calibri" panose="020F0502020204030204" pitchFamily="34" charset="0"/>
            </a:rPr>
            <a:t>Realizzo</a:t>
          </a:r>
        </a:p>
        <a:p>
          <a:pPr lvl="0" algn="ctr" defTabSz="889000">
            <a:lnSpc>
              <a:spcPct val="90000"/>
            </a:lnSpc>
            <a:spcBef>
              <a:spcPct val="0"/>
            </a:spcBef>
            <a:spcAft>
              <a:spcPct val="35000"/>
            </a:spcAft>
          </a:pPr>
          <a:r>
            <a:rPr lang="it-IT" altLang="it-IT" sz="2000" b="1" kern="1200" dirty="0" smtClean="0">
              <a:solidFill>
                <a:schemeClr val="accent1">
                  <a:lumMod val="75000"/>
                </a:schemeClr>
              </a:solidFill>
              <a:latin typeface="Calibri" panose="020F0502020204030204" pitchFamily="34" charset="0"/>
            </a:rPr>
            <a:t>dell’attivo</a:t>
          </a:r>
          <a:endParaRPr lang="it-IT" sz="2000" b="1" kern="1200" dirty="0">
            <a:solidFill>
              <a:schemeClr val="accent1">
                <a:lumMod val="75000"/>
              </a:schemeClr>
            </a:solidFill>
            <a:latin typeface="Calibri" panose="020F0502020204030204" pitchFamily="34" charset="0"/>
          </a:endParaRPr>
        </a:p>
      </dsp:txBody>
      <dsp:txXfrm>
        <a:off x="2621077" y="966354"/>
        <a:ext cx="2106939" cy="1091626"/>
      </dsp:txXfrm>
    </dsp:sp>
    <dsp:sp modelId="{A416AAAB-C26E-4F72-B262-88BC6930CD53}">
      <dsp:nvSpPr>
        <dsp:cNvPr id="0" name=""/>
        <dsp:cNvSpPr/>
      </dsp:nvSpPr>
      <dsp:spPr>
        <a:xfrm>
          <a:off x="5135334" y="907300"/>
          <a:ext cx="2225047" cy="1209734"/>
        </a:xfrm>
        <a:prstGeom prst="roundRect">
          <a:avLst/>
        </a:prstGeom>
        <a:solidFill>
          <a:schemeClr val="accent6">
            <a:lumMod val="40000"/>
            <a:lumOff val="60000"/>
          </a:schemeClr>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altLang="it-IT" sz="2000" b="1" kern="1200" dirty="0" smtClean="0">
              <a:solidFill>
                <a:schemeClr val="accent1">
                  <a:lumMod val="75000"/>
                </a:schemeClr>
              </a:solidFill>
              <a:latin typeface="Calibri" panose="020F0502020204030204" pitchFamily="34" charset="0"/>
            </a:rPr>
            <a:t>Distribuzione</a:t>
          </a:r>
        </a:p>
        <a:p>
          <a:pPr lvl="0" algn="ctr" defTabSz="889000">
            <a:lnSpc>
              <a:spcPct val="90000"/>
            </a:lnSpc>
            <a:spcBef>
              <a:spcPct val="0"/>
            </a:spcBef>
            <a:spcAft>
              <a:spcPct val="35000"/>
            </a:spcAft>
          </a:pPr>
          <a:r>
            <a:rPr lang="it-IT" altLang="it-IT" sz="2000" b="1" kern="1200" dirty="0" smtClean="0">
              <a:solidFill>
                <a:schemeClr val="accent1">
                  <a:lumMod val="75000"/>
                </a:schemeClr>
              </a:solidFill>
              <a:latin typeface="Calibri" panose="020F0502020204030204" pitchFamily="34" charset="0"/>
            </a:rPr>
            <a:t>ai creditori</a:t>
          </a:r>
          <a:endParaRPr lang="it-IT" sz="2000" b="1" kern="1200" dirty="0">
            <a:solidFill>
              <a:schemeClr val="accent1">
                <a:lumMod val="75000"/>
              </a:schemeClr>
            </a:solidFill>
            <a:latin typeface="Calibri" panose="020F0502020204030204" pitchFamily="34" charset="0"/>
          </a:endParaRPr>
        </a:p>
      </dsp:txBody>
      <dsp:txXfrm>
        <a:off x="5194388" y="966354"/>
        <a:ext cx="2106939" cy="1091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09432-A0A5-4A22-A0E0-2AF6E90A74BD}">
      <dsp:nvSpPr>
        <dsp:cNvPr id="0" name=""/>
        <dsp:cNvSpPr/>
      </dsp:nvSpPr>
      <dsp:spPr>
        <a:xfrm>
          <a:off x="1353641" y="1135887"/>
          <a:ext cx="1778971" cy="1778812"/>
        </a:xfrm>
        <a:prstGeom prst="ellipse">
          <a:avLst/>
        </a:prstGeom>
        <a:solidFill>
          <a:schemeClr val="accent3">
            <a:lumMod val="60000"/>
            <a:lumOff val="40000"/>
          </a:schemeClr>
        </a:solidFill>
        <a:ln w="25400" cap="flat" cmpd="sng" algn="ctr">
          <a:solidFill>
            <a:schemeClr val="accent3">
              <a:lumMod val="50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b="1" kern="1200" dirty="0" smtClean="0">
              <a:solidFill>
                <a:schemeClr val="accent2">
                  <a:lumMod val="50000"/>
                </a:schemeClr>
              </a:solidFill>
              <a:latin typeface="Calibri" panose="020F0502020204030204" pitchFamily="34" charset="0"/>
            </a:rPr>
            <a:t>DGSD</a:t>
          </a:r>
          <a:endParaRPr lang="it-IT" sz="2800" b="1" kern="1200" dirty="0">
            <a:solidFill>
              <a:schemeClr val="accent2">
                <a:lumMod val="50000"/>
              </a:schemeClr>
            </a:solidFill>
            <a:latin typeface="Calibri" panose="020F0502020204030204" pitchFamily="34" charset="0"/>
          </a:endParaRPr>
        </a:p>
      </dsp:txBody>
      <dsp:txXfrm>
        <a:off x="1614165" y="1396388"/>
        <a:ext cx="1257923" cy="1257810"/>
      </dsp:txXfrm>
    </dsp:sp>
    <dsp:sp modelId="{81F42CD7-8971-4EB2-9894-B05A20F714CB}">
      <dsp:nvSpPr>
        <dsp:cNvPr id="0" name=""/>
        <dsp:cNvSpPr/>
      </dsp:nvSpPr>
      <dsp:spPr>
        <a:xfrm>
          <a:off x="436473" y="146710"/>
          <a:ext cx="3585625" cy="3737660"/>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5CC95-03A8-4B10-8DFE-EA82994DB0E1}">
      <dsp:nvSpPr>
        <dsp:cNvPr id="0" name=""/>
        <dsp:cNvSpPr/>
      </dsp:nvSpPr>
      <dsp:spPr>
        <a:xfrm>
          <a:off x="2656271" y="0"/>
          <a:ext cx="953207" cy="95300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3F6EA386-B88C-462C-9025-40B8517FE695}">
      <dsp:nvSpPr>
        <dsp:cNvPr id="0" name=""/>
        <dsp:cNvSpPr/>
      </dsp:nvSpPr>
      <dsp:spPr>
        <a:xfrm>
          <a:off x="3682078" y="12191"/>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kern="1200" dirty="0" smtClean="0">
              <a:latin typeface="Calibri" panose="020F0502020204030204" pitchFamily="34" charset="0"/>
            </a:rPr>
            <a:t>Livello di garanzia</a:t>
          </a:r>
          <a:endParaRPr lang="it-IT" sz="1600" b="1" kern="1200" dirty="0">
            <a:latin typeface="Calibri" panose="020F0502020204030204" pitchFamily="34" charset="0"/>
          </a:endParaRPr>
        </a:p>
      </dsp:txBody>
      <dsp:txXfrm>
        <a:off x="3682078" y="12191"/>
        <a:ext cx="1275991" cy="922528"/>
      </dsp:txXfrm>
    </dsp:sp>
    <dsp:sp modelId="{01B6D4E5-960F-45EE-A353-751FC254AA68}">
      <dsp:nvSpPr>
        <dsp:cNvPr id="0" name=""/>
        <dsp:cNvSpPr/>
      </dsp:nvSpPr>
      <dsp:spPr>
        <a:xfrm>
          <a:off x="3360338" y="887577"/>
          <a:ext cx="953207" cy="95300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7297C564-F191-46EE-960D-8E61B264771B}">
      <dsp:nvSpPr>
        <dsp:cNvPr id="0" name=""/>
        <dsp:cNvSpPr/>
      </dsp:nvSpPr>
      <dsp:spPr>
        <a:xfrm>
          <a:off x="4383534" y="904239"/>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kern="1200" dirty="0" smtClean="0">
              <a:latin typeface="Calibri" panose="020F0502020204030204" pitchFamily="34" charset="0"/>
            </a:rPr>
            <a:t>Oggetto della garanzia</a:t>
          </a:r>
          <a:endParaRPr lang="it-IT" sz="1600" b="1" kern="1200" dirty="0">
            <a:latin typeface="Calibri" panose="020F0502020204030204" pitchFamily="34" charset="0"/>
          </a:endParaRPr>
        </a:p>
      </dsp:txBody>
      <dsp:txXfrm>
        <a:off x="4383534" y="904239"/>
        <a:ext cx="1275991" cy="922528"/>
      </dsp:txXfrm>
    </dsp:sp>
    <dsp:sp modelId="{C6E73723-37EC-4A16-B224-A79ECD966EC9}">
      <dsp:nvSpPr>
        <dsp:cNvPr id="0" name=""/>
        <dsp:cNvSpPr/>
      </dsp:nvSpPr>
      <dsp:spPr>
        <a:xfrm>
          <a:off x="3356682" y="2192527"/>
          <a:ext cx="953207" cy="95300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8AAC46F-4F36-4114-81C1-D91C80D37E49}">
      <dsp:nvSpPr>
        <dsp:cNvPr id="0" name=""/>
        <dsp:cNvSpPr/>
      </dsp:nvSpPr>
      <dsp:spPr>
        <a:xfrm>
          <a:off x="4359775" y="1996177"/>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kern="1200" dirty="0" smtClean="0">
              <a:latin typeface="Calibri" panose="020F0502020204030204" pitchFamily="34" charset="0"/>
            </a:rPr>
            <a:t>Tempi di rimborso</a:t>
          </a:r>
          <a:endParaRPr lang="it-IT" sz="1600" b="1" kern="1200" dirty="0">
            <a:latin typeface="Calibri" panose="020F0502020204030204" pitchFamily="34" charset="0"/>
          </a:endParaRPr>
        </a:p>
      </dsp:txBody>
      <dsp:txXfrm>
        <a:off x="4359775" y="1996177"/>
        <a:ext cx="1275991" cy="922528"/>
      </dsp:txXfrm>
    </dsp:sp>
    <dsp:sp modelId="{5003E4A0-4BF9-4D4C-90EE-C90B3722C2BC}">
      <dsp:nvSpPr>
        <dsp:cNvPr id="0" name=""/>
        <dsp:cNvSpPr/>
      </dsp:nvSpPr>
      <dsp:spPr>
        <a:xfrm>
          <a:off x="2656271" y="3110991"/>
          <a:ext cx="953207" cy="95300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352BC565-6897-43A8-AB76-362074744D75}">
      <dsp:nvSpPr>
        <dsp:cNvPr id="0" name=""/>
        <dsp:cNvSpPr/>
      </dsp:nvSpPr>
      <dsp:spPr>
        <a:xfrm>
          <a:off x="3682078" y="3130499"/>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kern="1200" dirty="0" smtClean="0">
              <a:latin typeface="Calibri" panose="020F0502020204030204" pitchFamily="34" charset="0"/>
            </a:rPr>
            <a:t>Meccanismo di </a:t>
          </a:r>
          <a:r>
            <a:rPr lang="it-IT" sz="1600" b="1" i="1" kern="1200" dirty="0" err="1" smtClean="0">
              <a:latin typeface="Calibri" panose="020F0502020204030204" pitchFamily="34" charset="0"/>
            </a:rPr>
            <a:t>funding</a:t>
          </a:r>
          <a:endParaRPr lang="it-IT" sz="1600" b="1" i="1" kern="1200" dirty="0">
            <a:latin typeface="Calibri" panose="020F0502020204030204" pitchFamily="34" charset="0"/>
          </a:endParaRPr>
        </a:p>
      </dsp:txBody>
      <dsp:txXfrm>
        <a:off x="3682078" y="3130499"/>
        <a:ext cx="1275991" cy="9225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09432-A0A5-4A22-A0E0-2AF6E90A74BD}">
      <dsp:nvSpPr>
        <dsp:cNvPr id="0" name=""/>
        <dsp:cNvSpPr/>
      </dsp:nvSpPr>
      <dsp:spPr>
        <a:xfrm>
          <a:off x="921342" y="1004195"/>
          <a:ext cx="1786636" cy="1786724"/>
        </a:xfrm>
        <a:prstGeom prst="ellipse">
          <a:avLst/>
        </a:prstGeom>
        <a:solidFill>
          <a:schemeClr val="accent3">
            <a:lumMod val="60000"/>
            <a:lumOff val="40000"/>
          </a:schemeClr>
        </a:solidFill>
        <a:ln w="25400" cap="flat" cmpd="sng" algn="ctr">
          <a:solidFill>
            <a:schemeClr val="accent3">
              <a:lumMod val="50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b="1" kern="1200" dirty="0" smtClean="0">
              <a:solidFill>
                <a:schemeClr val="accent2">
                  <a:lumMod val="50000"/>
                </a:schemeClr>
              </a:solidFill>
              <a:latin typeface="Calibri" panose="020F0502020204030204" pitchFamily="34" charset="0"/>
            </a:rPr>
            <a:t>DGSD</a:t>
          </a:r>
          <a:endParaRPr lang="it-IT" sz="2800" b="1" kern="1200" dirty="0">
            <a:solidFill>
              <a:schemeClr val="accent2">
                <a:lumMod val="50000"/>
              </a:schemeClr>
            </a:solidFill>
            <a:latin typeface="Calibri" panose="020F0502020204030204" pitchFamily="34" charset="0"/>
          </a:endParaRPr>
        </a:p>
      </dsp:txBody>
      <dsp:txXfrm>
        <a:off x="1182989" y="1265855"/>
        <a:ext cx="1263342" cy="1263404"/>
      </dsp:txXfrm>
    </dsp:sp>
    <dsp:sp modelId="{81F42CD7-8971-4EB2-9894-B05A20F714CB}">
      <dsp:nvSpPr>
        <dsp:cNvPr id="0" name=""/>
        <dsp:cNvSpPr/>
      </dsp:nvSpPr>
      <dsp:spPr>
        <a:xfrm>
          <a:off x="0" y="10777"/>
          <a:ext cx="3601564" cy="3754412"/>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5CC95-03A8-4B10-8DFE-EA82994DB0E1}">
      <dsp:nvSpPr>
        <dsp:cNvPr id="0" name=""/>
        <dsp:cNvSpPr/>
      </dsp:nvSpPr>
      <dsp:spPr>
        <a:xfrm>
          <a:off x="2651929" y="327274"/>
          <a:ext cx="957107" cy="95737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3F6EA386-B88C-462C-9025-40B8517FE695}">
      <dsp:nvSpPr>
        <dsp:cNvPr id="0" name=""/>
        <dsp:cNvSpPr/>
      </dsp:nvSpPr>
      <dsp:spPr>
        <a:xfrm>
          <a:off x="3628916" y="30148"/>
          <a:ext cx="1281125" cy="926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kern="1200" dirty="0" smtClean="0">
              <a:latin typeface="Calibri" panose="020F0502020204030204" pitchFamily="34" charset="0"/>
            </a:rPr>
            <a:t>Stress test</a:t>
          </a:r>
          <a:endParaRPr lang="it-IT" sz="1600" b="1" kern="1200" dirty="0">
            <a:latin typeface="Calibri" panose="020F0502020204030204" pitchFamily="34" charset="0"/>
          </a:endParaRPr>
        </a:p>
      </dsp:txBody>
      <dsp:txXfrm>
        <a:off x="3628916" y="30148"/>
        <a:ext cx="1281125" cy="926588"/>
      </dsp:txXfrm>
    </dsp:sp>
    <dsp:sp modelId="{01B6D4E5-960F-45EE-A353-751FC254AA68}">
      <dsp:nvSpPr>
        <dsp:cNvPr id="0" name=""/>
        <dsp:cNvSpPr/>
      </dsp:nvSpPr>
      <dsp:spPr>
        <a:xfrm>
          <a:off x="3021854" y="1416429"/>
          <a:ext cx="957107" cy="95737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7297C564-F191-46EE-960D-8E61B264771B}">
      <dsp:nvSpPr>
        <dsp:cNvPr id="0" name=""/>
        <dsp:cNvSpPr/>
      </dsp:nvSpPr>
      <dsp:spPr>
        <a:xfrm>
          <a:off x="4056897" y="1373516"/>
          <a:ext cx="1281125" cy="926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i="1" kern="1200" dirty="0" smtClean="0">
              <a:latin typeface="Calibri" panose="020F0502020204030204" pitchFamily="34" charset="0"/>
            </a:rPr>
            <a:t>Single </a:t>
          </a:r>
          <a:r>
            <a:rPr lang="it-IT" sz="1600" b="1" i="1" kern="1200" dirty="0" err="1" smtClean="0">
              <a:latin typeface="Calibri" panose="020F0502020204030204" pitchFamily="34" charset="0"/>
            </a:rPr>
            <a:t>customer</a:t>
          </a:r>
          <a:r>
            <a:rPr lang="it-IT" sz="1600" b="1" i="1" kern="1200" dirty="0" smtClean="0">
              <a:latin typeface="Calibri" panose="020F0502020204030204" pitchFamily="34" charset="0"/>
            </a:rPr>
            <a:t> </a:t>
          </a:r>
        </a:p>
        <a:p>
          <a:pPr lvl="0" algn="l" defTabSz="711200">
            <a:lnSpc>
              <a:spcPct val="90000"/>
            </a:lnSpc>
            <a:spcBef>
              <a:spcPct val="0"/>
            </a:spcBef>
            <a:spcAft>
              <a:spcPct val="10000"/>
            </a:spcAft>
          </a:pPr>
          <a:r>
            <a:rPr lang="it-IT" sz="1600" b="1" i="1" kern="1200" dirty="0" err="1" smtClean="0">
              <a:latin typeface="Calibri" panose="020F0502020204030204" pitchFamily="34" charset="0"/>
            </a:rPr>
            <a:t>view</a:t>
          </a:r>
          <a:endParaRPr lang="it-IT" sz="1600" b="1" i="1" kern="1200" dirty="0">
            <a:latin typeface="Calibri" panose="020F0502020204030204" pitchFamily="34" charset="0"/>
          </a:endParaRPr>
        </a:p>
      </dsp:txBody>
      <dsp:txXfrm>
        <a:off x="4056897" y="1373516"/>
        <a:ext cx="1281125" cy="926588"/>
      </dsp:txXfrm>
    </dsp:sp>
    <dsp:sp modelId="{5003E4A0-4BF9-4D4C-90EE-C90B3722C2BC}">
      <dsp:nvSpPr>
        <dsp:cNvPr id="0" name=""/>
        <dsp:cNvSpPr/>
      </dsp:nvSpPr>
      <dsp:spPr>
        <a:xfrm>
          <a:off x="2651929" y="2520977"/>
          <a:ext cx="957107" cy="95737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F3BE1A7A-1A15-4E61-A6D6-DB8756CA256A}">
      <dsp:nvSpPr>
        <dsp:cNvPr id="0" name=""/>
        <dsp:cNvSpPr/>
      </dsp:nvSpPr>
      <dsp:spPr>
        <a:xfrm>
          <a:off x="3707929" y="2630787"/>
          <a:ext cx="1499467" cy="926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kern="1200" dirty="0" smtClean="0">
              <a:latin typeface="Calibri" panose="020F0502020204030204" pitchFamily="34" charset="0"/>
            </a:rPr>
            <a:t>Maggiore trasparenza verso i depositanti</a:t>
          </a:r>
          <a:endParaRPr lang="it-IT" sz="1600" b="1" i="1" kern="1200" dirty="0">
            <a:latin typeface="Calibri" panose="020F0502020204030204" pitchFamily="34" charset="0"/>
          </a:endParaRPr>
        </a:p>
      </dsp:txBody>
      <dsp:txXfrm>
        <a:off x="3707929" y="2630787"/>
        <a:ext cx="1499467" cy="9265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63538-920E-4110-8D23-55531E40F955}">
      <dsp:nvSpPr>
        <dsp:cNvPr id="0" name=""/>
        <dsp:cNvSpPr/>
      </dsp:nvSpPr>
      <dsp:spPr>
        <a:xfrm>
          <a:off x="-4418144" y="-677622"/>
          <a:ext cx="5263513" cy="5263513"/>
        </a:xfrm>
        <a:prstGeom prst="blockArc">
          <a:avLst>
            <a:gd name="adj1" fmla="val 18900000"/>
            <a:gd name="adj2" fmla="val 2700000"/>
            <a:gd name="adj3" fmla="val 4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D8C8F-3B5D-49AA-8F9B-ED026082473F}">
      <dsp:nvSpPr>
        <dsp:cNvPr id="0" name=""/>
        <dsp:cNvSpPr/>
      </dsp:nvSpPr>
      <dsp:spPr>
        <a:xfrm>
          <a:off x="370147" y="321604"/>
          <a:ext cx="3873819" cy="333858"/>
        </a:xfrm>
        <a:prstGeom prst="rect">
          <a:avLst/>
        </a:prstGeom>
        <a:solidFill>
          <a:schemeClr val="accent2">
            <a:lumMod val="20000"/>
            <a:lumOff val="80000"/>
          </a:schemeClr>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7898" tIns="40640" rIns="40640" bIns="40640" numCol="1" spcCol="1270" anchor="ctr" anchorCtr="0">
          <a:noAutofit/>
        </a:bodyPr>
        <a:lstStyle/>
        <a:p>
          <a:pPr lvl="0" algn="l" defTabSz="711200">
            <a:lnSpc>
              <a:spcPct val="90000"/>
            </a:lnSpc>
            <a:spcBef>
              <a:spcPct val="0"/>
            </a:spcBef>
            <a:spcAft>
              <a:spcPct val="35000"/>
            </a:spcAft>
          </a:pPr>
          <a:r>
            <a:rPr lang="it-IT" altLang="it-IT" sz="1600" kern="1200" dirty="0" smtClean="0">
              <a:solidFill>
                <a:prstClr val="black"/>
              </a:solidFill>
              <a:latin typeface="Calibri" panose="020F0502020204030204" pitchFamily="34" charset="0"/>
            </a:rPr>
            <a:t>Contribuzioni </a:t>
          </a:r>
          <a:r>
            <a:rPr lang="it-IT" altLang="it-IT" sz="1600" b="1" kern="1200" dirty="0" smtClean="0">
              <a:solidFill>
                <a:srgbClr val="C00000"/>
              </a:solidFill>
              <a:latin typeface="Calibri" panose="020F0502020204030204" pitchFamily="34" charset="0"/>
            </a:rPr>
            <a:t>ordinarie</a:t>
          </a:r>
          <a:r>
            <a:rPr lang="it-IT" altLang="it-IT" sz="1600" b="0" kern="1200" dirty="0" smtClean="0">
              <a:solidFill>
                <a:srgbClr val="C00000"/>
              </a:solidFill>
              <a:latin typeface="Calibri" panose="020F0502020204030204" pitchFamily="34" charset="0"/>
            </a:rPr>
            <a:t> </a:t>
          </a:r>
          <a:r>
            <a:rPr lang="it-IT" altLang="it-IT" sz="1600" b="0" kern="1200" dirty="0" smtClean="0">
              <a:solidFill>
                <a:schemeClr val="tx1"/>
              </a:solidFill>
              <a:latin typeface="Calibri" panose="020F0502020204030204" pitchFamily="34" charset="0"/>
            </a:rPr>
            <a:t>(ex-ante)</a:t>
          </a:r>
          <a:endParaRPr lang="it-IT" sz="1600" b="0" kern="1200" dirty="0">
            <a:solidFill>
              <a:schemeClr val="tx1"/>
            </a:solidFill>
          </a:endParaRPr>
        </a:p>
      </dsp:txBody>
      <dsp:txXfrm>
        <a:off x="370147" y="321604"/>
        <a:ext cx="3873819" cy="333858"/>
      </dsp:txXfrm>
    </dsp:sp>
    <dsp:sp modelId="{DCCE49A7-44B5-4BCB-B820-0F730FE7618C}">
      <dsp:nvSpPr>
        <dsp:cNvPr id="0" name=""/>
        <dsp:cNvSpPr/>
      </dsp:nvSpPr>
      <dsp:spPr>
        <a:xfrm>
          <a:off x="64716" y="183102"/>
          <a:ext cx="610862" cy="610862"/>
        </a:xfrm>
        <a:prstGeom prst="ellipse">
          <a:avLst/>
        </a:prstGeom>
        <a:solidFill>
          <a:schemeClr val="accent3">
            <a:lumMod val="40000"/>
            <a:lumOff val="60000"/>
          </a:schemeClr>
        </a:solidFill>
        <a:ln w="25400" cap="flat" cmpd="sng" algn="ctr">
          <a:solidFill>
            <a:schemeClr val="accent3">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AEB9D879-2682-485F-91FB-4F770959D11A}">
      <dsp:nvSpPr>
        <dsp:cNvPr id="0" name=""/>
        <dsp:cNvSpPr/>
      </dsp:nvSpPr>
      <dsp:spPr>
        <a:xfrm>
          <a:off x="720328" y="976989"/>
          <a:ext cx="3523638" cy="488689"/>
        </a:xfrm>
        <a:prstGeom prst="rect">
          <a:avLst/>
        </a:prstGeom>
        <a:solidFill>
          <a:schemeClr val="accent2">
            <a:lumMod val="20000"/>
            <a:lumOff val="80000"/>
          </a:schemeClr>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7898" tIns="40640" rIns="40640" bIns="40640" numCol="1" spcCol="1270" anchor="ctr" anchorCtr="0">
          <a:noAutofit/>
        </a:bodyPr>
        <a:lstStyle/>
        <a:p>
          <a:pPr lvl="0" algn="l" defTabSz="711200">
            <a:lnSpc>
              <a:spcPct val="90000"/>
            </a:lnSpc>
            <a:spcBef>
              <a:spcPct val="0"/>
            </a:spcBef>
            <a:spcAft>
              <a:spcPct val="35000"/>
            </a:spcAft>
          </a:pPr>
          <a:r>
            <a:rPr lang="it-IT" sz="1600" kern="1200" dirty="0" smtClean="0">
              <a:solidFill>
                <a:schemeClr val="tx1"/>
              </a:solidFill>
              <a:latin typeface="Calibri" panose="020F0502020204030204" pitchFamily="34" charset="0"/>
            </a:rPr>
            <a:t>Contribuzioni </a:t>
          </a:r>
          <a:r>
            <a:rPr lang="it-IT" sz="1600" b="1" kern="1200" dirty="0" smtClean="0">
              <a:solidFill>
                <a:srgbClr val="C00000"/>
              </a:solidFill>
              <a:latin typeface="Calibri" panose="020F0502020204030204" pitchFamily="34" charset="0"/>
            </a:rPr>
            <a:t>aggiuntive</a:t>
          </a:r>
          <a:endParaRPr lang="it-IT" sz="1600" b="1" kern="1200" dirty="0">
            <a:solidFill>
              <a:srgbClr val="C00000"/>
            </a:solidFill>
            <a:latin typeface="Calibri" panose="020F0502020204030204" pitchFamily="34" charset="0"/>
          </a:endParaRPr>
        </a:p>
      </dsp:txBody>
      <dsp:txXfrm>
        <a:off x="720328" y="976989"/>
        <a:ext cx="3523638" cy="488689"/>
      </dsp:txXfrm>
    </dsp:sp>
    <dsp:sp modelId="{CE5F85CD-F835-4DEB-B3FB-EC0DDB9901E3}">
      <dsp:nvSpPr>
        <dsp:cNvPr id="0" name=""/>
        <dsp:cNvSpPr/>
      </dsp:nvSpPr>
      <dsp:spPr>
        <a:xfrm>
          <a:off x="414897" y="915902"/>
          <a:ext cx="610862" cy="610862"/>
        </a:xfrm>
        <a:prstGeom prst="ellipse">
          <a:avLst/>
        </a:prstGeom>
        <a:solidFill>
          <a:schemeClr val="accent3">
            <a:lumMod val="40000"/>
            <a:lumOff val="60000"/>
          </a:schemeClr>
        </a:solidFill>
        <a:ln w="25400" cap="flat" cmpd="sng" algn="ctr">
          <a:solidFill>
            <a:schemeClr val="accent3">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57C3385A-BD32-41E6-AE62-97B3B24BA0DC}">
      <dsp:nvSpPr>
        <dsp:cNvPr id="0" name=""/>
        <dsp:cNvSpPr/>
      </dsp:nvSpPr>
      <dsp:spPr>
        <a:xfrm>
          <a:off x="827806" y="1709789"/>
          <a:ext cx="3416160" cy="488689"/>
        </a:xfrm>
        <a:prstGeom prst="rect">
          <a:avLst/>
        </a:prstGeom>
        <a:solidFill>
          <a:schemeClr val="accent2">
            <a:lumMod val="20000"/>
            <a:lumOff val="80000"/>
          </a:schemeClr>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7898" tIns="40640" rIns="40640" bIns="40640" numCol="1" spcCol="1270" anchor="ctr" anchorCtr="0">
          <a:noAutofit/>
        </a:bodyPr>
        <a:lstStyle/>
        <a:p>
          <a:pPr lvl="0" algn="l" defTabSz="711200">
            <a:lnSpc>
              <a:spcPct val="90000"/>
            </a:lnSpc>
            <a:spcBef>
              <a:spcPct val="0"/>
            </a:spcBef>
            <a:spcAft>
              <a:spcPct val="35000"/>
            </a:spcAft>
          </a:pPr>
          <a:r>
            <a:rPr lang="it-IT" altLang="it-IT" sz="1600" kern="1200" dirty="0" smtClean="0">
              <a:solidFill>
                <a:prstClr val="black"/>
              </a:solidFill>
              <a:latin typeface="Calibri" panose="020F0502020204030204" pitchFamily="34" charset="0"/>
            </a:rPr>
            <a:t>contribuzioni </a:t>
          </a:r>
          <a:r>
            <a:rPr lang="it-IT" altLang="it-IT" sz="1600" b="1" kern="1200" dirty="0" smtClean="0">
              <a:solidFill>
                <a:srgbClr val="C00000"/>
              </a:solidFill>
              <a:latin typeface="Calibri" panose="020F0502020204030204" pitchFamily="34" charset="0"/>
            </a:rPr>
            <a:t>straordinarie           </a:t>
          </a:r>
          <a:r>
            <a:rPr lang="it-IT" altLang="it-IT" sz="1600" kern="1200" dirty="0" smtClean="0">
              <a:solidFill>
                <a:srgbClr val="C00000"/>
              </a:solidFill>
              <a:latin typeface="Calibri" panose="020F0502020204030204" pitchFamily="34" charset="0"/>
            </a:rPr>
            <a:t> </a:t>
          </a:r>
          <a:r>
            <a:rPr lang="it-IT" altLang="it-IT" sz="1600" kern="1200" dirty="0" smtClean="0">
              <a:solidFill>
                <a:prstClr val="black"/>
              </a:solidFill>
              <a:latin typeface="Calibri" panose="020F0502020204030204" pitchFamily="34" charset="0"/>
            </a:rPr>
            <a:t>(ex-post)</a:t>
          </a:r>
          <a:endParaRPr lang="it-IT" sz="1600" kern="1200" dirty="0">
            <a:solidFill>
              <a:prstClr val="black"/>
            </a:solidFill>
            <a:latin typeface="Calibri" panose="020F0502020204030204" pitchFamily="34" charset="0"/>
          </a:endParaRPr>
        </a:p>
      </dsp:txBody>
      <dsp:txXfrm>
        <a:off x="827806" y="1709789"/>
        <a:ext cx="3416160" cy="488689"/>
      </dsp:txXfrm>
    </dsp:sp>
    <dsp:sp modelId="{6B4D2A11-5D1E-4089-9F39-12EC2D7A22B5}">
      <dsp:nvSpPr>
        <dsp:cNvPr id="0" name=""/>
        <dsp:cNvSpPr/>
      </dsp:nvSpPr>
      <dsp:spPr>
        <a:xfrm>
          <a:off x="522374" y="1648703"/>
          <a:ext cx="610862" cy="610862"/>
        </a:xfrm>
        <a:prstGeom prst="ellipse">
          <a:avLst/>
        </a:prstGeom>
        <a:solidFill>
          <a:schemeClr val="accent3">
            <a:lumMod val="40000"/>
            <a:lumOff val="60000"/>
          </a:schemeClr>
        </a:solidFill>
        <a:ln w="25400" cap="flat" cmpd="sng" algn="ctr">
          <a:solidFill>
            <a:schemeClr val="accent3">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3F3D4E56-991C-4908-9514-C64D48F50347}">
      <dsp:nvSpPr>
        <dsp:cNvPr id="0" name=""/>
        <dsp:cNvSpPr/>
      </dsp:nvSpPr>
      <dsp:spPr>
        <a:xfrm>
          <a:off x="720328" y="2442589"/>
          <a:ext cx="3523638" cy="488689"/>
        </a:xfrm>
        <a:prstGeom prst="rect">
          <a:avLst/>
        </a:prstGeom>
        <a:solidFill>
          <a:schemeClr val="accent2">
            <a:lumMod val="20000"/>
            <a:lumOff val="80000"/>
          </a:schemeClr>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7898" tIns="40640" rIns="40640" bIns="40640" numCol="1" spcCol="1270" anchor="ctr" anchorCtr="0">
          <a:noAutofit/>
        </a:bodyPr>
        <a:lstStyle/>
        <a:p>
          <a:pPr lvl="0" algn="l" defTabSz="711200">
            <a:lnSpc>
              <a:spcPct val="90000"/>
            </a:lnSpc>
            <a:spcBef>
              <a:spcPct val="0"/>
            </a:spcBef>
            <a:spcAft>
              <a:spcPct val="35000"/>
            </a:spcAft>
          </a:pPr>
          <a:r>
            <a:rPr lang="it-IT" altLang="it-IT" sz="1600" b="1" kern="1200" dirty="0" smtClean="0">
              <a:solidFill>
                <a:srgbClr val="C00000"/>
              </a:solidFill>
              <a:latin typeface="Calibri" panose="020F0502020204030204" pitchFamily="34" charset="0"/>
            </a:rPr>
            <a:t>Altre fonti </a:t>
          </a:r>
          <a:r>
            <a:rPr lang="it-IT" altLang="it-IT" sz="1600" kern="1200" dirty="0" smtClean="0">
              <a:solidFill>
                <a:prstClr val="black"/>
              </a:solidFill>
              <a:latin typeface="Calibri" panose="020F0502020204030204" pitchFamily="34" charset="0"/>
            </a:rPr>
            <a:t>di finanziamento</a:t>
          </a:r>
          <a:endParaRPr lang="it-IT" sz="1600" kern="1200" dirty="0"/>
        </a:p>
      </dsp:txBody>
      <dsp:txXfrm>
        <a:off x="720328" y="2442589"/>
        <a:ext cx="3523638" cy="488689"/>
      </dsp:txXfrm>
    </dsp:sp>
    <dsp:sp modelId="{4A980150-66ED-4132-9D21-CEEA133DF84B}">
      <dsp:nvSpPr>
        <dsp:cNvPr id="0" name=""/>
        <dsp:cNvSpPr/>
      </dsp:nvSpPr>
      <dsp:spPr>
        <a:xfrm>
          <a:off x="414897" y="2381503"/>
          <a:ext cx="610862" cy="610862"/>
        </a:xfrm>
        <a:prstGeom prst="ellipse">
          <a:avLst/>
        </a:prstGeom>
        <a:solidFill>
          <a:schemeClr val="accent3">
            <a:lumMod val="40000"/>
            <a:lumOff val="60000"/>
          </a:schemeClr>
        </a:solidFill>
        <a:ln w="25400" cap="flat" cmpd="sng" algn="ctr">
          <a:solidFill>
            <a:schemeClr val="accent3">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0EB12AF7-198D-4905-B874-4AD9C3E4A18F}">
      <dsp:nvSpPr>
        <dsp:cNvPr id="0" name=""/>
        <dsp:cNvSpPr/>
      </dsp:nvSpPr>
      <dsp:spPr>
        <a:xfrm>
          <a:off x="370147" y="3175390"/>
          <a:ext cx="3873819" cy="488689"/>
        </a:xfrm>
        <a:prstGeom prst="rect">
          <a:avLst/>
        </a:prstGeom>
        <a:solidFill>
          <a:schemeClr val="accent2">
            <a:lumMod val="20000"/>
            <a:lumOff val="80000"/>
          </a:schemeClr>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7898" tIns="40640" rIns="40640" bIns="40640" numCol="1" spcCol="1270" anchor="ctr" anchorCtr="0">
          <a:noAutofit/>
        </a:bodyPr>
        <a:lstStyle/>
        <a:p>
          <a:pPr lvl="0" algn="l" defTabSz="711200">
            <a:lnSpc>
              <a:spcPct val="90000"/>
            </a:lnSpc>
            <a:spcBef>
              <a:spcPct val="0"/>
            </a:spcBef>
            <a:spcAft>
              <a:spcPct val="35000"/>
            </a:spcAft>
          </a:pPr>
          <a:r>
            <a:rPr lang="it-IT" sz="1600" b="1" i="1" kern="1200" dirty="0" err="1" smtClean="0">
              <a:solidFill>
                <a:prstClr val="black"/>
              </a:solidFill>
              <a:latin typeface="Calibri" panose="020F0502020204030204" pitchFamily="34" charset="0"/>
            </a:rPr>
            <a:t>Mutual</a:t>
          </a:r>
          <a:r>
            <a:rPr lang="it-IT" sz="1600" b="1" i="1" kern="1200" dirty="0" smtClean="0">
              <a:solidFill>
                <a:prstClr val="black"/>
              </a:solidFill>
              <a:latin typeface="Calibri" panose="020F0502020204030204" pitchFamily="34" charset="0"/>
            </a:rPr>
            <a:t> </a:t>
          </a:r>
          <a:r>
            <a:rPr lang="it-IT" sz="1600" b="1" i="1" kern="1200" dirty="0" err="1" smtClean="0">
              <a:solidFill>
                <a:prstClr val="black"/>
              </a:solidFill>
              <a:latin typeface="Calibri" panose="020F0502020204030204" pitchFamily="34" charset="0"/>
            </a:rPr>
            <a:t>borrowing</a:t>
          </a:r>
          <a:r>
            <a:rPr lang="it-IT" sz="1600" b="1" i="1" kern="1200" dirty="0" smtClean="0">
              <a:solidFill>
                <a:prstClr val="black"/>
              </a:solidFill>
              <a:latin typeface="Calibri" panose="020F0502020204030204" pitchFamily="34" charset="0"/>
            </a:rPr>
            <a:t> </a:t>
          </a:r>
          <a:r>
            <a:rPr lang="it-IT" sz="1600" kern="1200" dirty="0" smtClean="0">
              <a:solidFill>
                <a:prstClr val="black"/>
              </a:solidFill>
              <a:latin typeface="Calibri" panose="020F0502020204030204" pitchFamily="34" charset="0"/>
            </a:rPr>
            <a:t>volontario</a:t>
          </a:r>
          <a:endParaRPr lang="it-IT" sz="1600" kern="1200" dirty="0">
            <a:solidFill>
              <a:prstClr val="black"/>
            </a:solidFill>
            <a:latin typeface="Calibri" panose="020F0502020204030204" pitchFamily="34" charset="0"/>
          </a:endParaRPr>
        </a:p>
      </dsp:txBody>
      <dsp:txXfrm>
        <a:off x="370147" y="3175390"/>
        <a:ext cx="3873819" cy="488689"/>
      </dsp:txXfrm>
    </dsp:sp>
    <dsp:sp modelId="{D1C12FB7-C6BF-43D7-A3BD-2FD55A0F8A94}">
      <dsp:nvSpPr>
        <dsp:cNvPr id="0" name=""/>
        <dsp:cNvSpPr/>
      </dsp:nvSpPr>
      <dsp:spPr>
        <a:xfrm>
          <a:off x="64716" y="3114304"/>
          <a:ext cx="610862" cy="610862"/>
        </a:xfrm>
        <a:prstGeom prst="ellipse">
          <a:avLst/>
        </a:prstGeom>
        <a:solidFill>
          <a:schemeClr val="accent4">
            <a:lumMod val="40000"/>
            <a:lumOff val="60000"/>
          </a:schemeClr>
        </a:solidFill>
        <a:ln w="25400" cap="flat" cmpd="sng" algn="ctr">
          <a:solidFill>
            <a:schemeClr val="accent4">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Elenco di immagini radiale"/>
  <dgm:desc val="Mostra le relazioni con un'idea centrale. La forma di livello 1 contiene testo e tutte le forme di livello 2 contengono un'immagine con testo corrispondente. Supporta al massimo quattro immagini di livello 2.  Le immagini inutilizzate non vengono visualizzate, ma rimangono disponibili se si cambia layout. Risultati ottimali con piccole quantità di testo di livello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Elenco di immagini radiale"/>
  <dgm:desc val="Mostra le relazioni con un'idea centrale. La forma di livello 1 contiene testo e tutte le forme di livello 2 contengono un'immagine con testo corrispondente. Supporta al massimo quattro immagini di livello 2.  Le immagini inutilizzate non vengono visualizzate, ma rimangono disponibili se si cambia layout. Risultati ottimali con piccole quantità di testo di livello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Elenco di immagini radiale"/>
  <dgm:desc val="Mostra le relazioni con un'idea centrale. La forma di livello 1 contiene testo e tutte le forme di livello 2 contengono un'immagine con testo corrispondente. Supporta al massimo quattro immagini di livello 2.  Le immagini inutilizzate non vengono visualizzate, ma rimangono disponibili se si cambia layout. Risultati ottimali con piccole quantità di testo di livello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11382B-2684-4310-B8E0-A6EB466CA3B6}" type="datetimeFigureOut">
              <a:rPr lang="it-IT" smtClean="0"/>
              <a:t>08/03/2018</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9B93AEA-CAB7-47D3-8F7C-FDA1C2EB3CF2}" type="slidenum">
              <a:rPr lang="it-IT" smtClean="0"/>
              <a:t>‹N›</a:t>
            </a:fld>
            <a:endParaRPr lang="it-IT"/>
          </a:p>
        </p:txBody>
      </p:sp>
    </p:spTree>
    <p:extLst>
      <p:ext uri="{BB962C8B-B14F-4D97-AF65-F5344CB8AC3E}">
        <p14:creationId xmlns:p14="http://schemas.microsoft.com/office/powerpoint/2010/main" val="2419940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878F778-B5B0-4733-9F3D-E85BDA1DCF9E}" type="datetimeFigureOut">
              <a:rPr lang="it-IT" smtClean="0"/>
              <a:t>08/03/2018</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7D8A32-CE1D-40D0-B243-3D1A7FCF27CB}" type="slidenum">
              <a:rPr lang="it-IT" smtClean="0"/>
              <a:t>‹N›</a:t>
            </a:fld>
            <a:endParaRPr lang="it-IT"/>
          </a:p>
        </p:txBody>
      </p:sp>
    </p:spTree>
    <p:extLst>
      <p:ext uri="{BB962C8B-B14F-4D97-AF65-F5344CB8AC3E}">
        <p14:creationId xmlns:p14="http://schemas.microsoft.com/office/powerpoint/2010/main" val="350008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accent2"/>
                </a:solidFill>
                <a:latin typeface="Comic Sans MS" pitchFamily="66" charset="0"/>
              </a:defRPr>
            </a:lvl1pPr>
            <a:lvl2pPr marL="742950" indent="-285750">
              <a:defRPr b="1">
                <a:solidFill>
                  <a:schemeClr val="accent2"/>
                </a:solidFill>
                <a:latin typeface="Comic Sans MS" pitchFamily="66" charset="0"/>
              </a:defRPr>
            </a:lvl2pPr>
            <a:lvl3pPr marL="1143000" indent="-228600">
              <a:defRPr b="1">
                <a:solidFill>
                  <a:schemeClr val="accent2"/>
                </a:solidFill>
                <a:latin typeface="Comic Sans MS" pitchFamily="66" charset="0"/>
              </a:defRPr>
            </a:lvl3pPr>
            <a:lvl4pPr marL="1600200" indent="-228600">
              <a:defRPr b="1">
                <a:solidFill>
                  <a:schemeClr val="accent2"/>
                </a:solidFill>
                <a:latin typeface="Comic Sans MS" pitchFamily="66" charset="0"/>
              </a:defRPr>
            </a:lvl4pPr>
            <a:lvl5pPr marL="2057400" indent="-228600">
              <a:defRPr b="1">
                <a:solidFill>
                  <a:schemeClr val="accent2"/>
                </a:solidFill>
                <a:latin typeface="Comic Sans MS" pitchFamily="66" charset="0"/>
              </a:defRPr>
            </a:lvl5pPr>
            <a:lvl6pPr marL="2514600" indent="-228600" eaLnBrk="0" fontAlgn="base" hangingPunct="0">
              <a:spcBef>
                <a:spcPct val="0"/>
              </a:spcBef>
              <a:spcAft>
                <a:spcPct val="0"/>
              </a:spcAft>
              <a:defRPr b="1">
                <a:solidFill>
                  <a:schemeClr val="accent2"/>
                </a:solidFill>
                <a:latin typeface="Comic Sans MS" pitchFamily="66" charset="0"/>
              </a:defRPr>
            </a:lvl6pPr>
            <a:lvl7pPr marL="2971800" indent="-228600" eaLnBrk="0" fontAlgn="base" hangingPunct="0">
              <a:spcBef>
                <a:spcPct val="0"/>
              </a:spcBef>
              <a:spcAft>
                <a:spcPct val="0"/>
              </a:spcAft>
              <a:defRPr b="1">
                <a:solidFill>
                  <a:schemeClr val="accent2"/>
                </a:solidFill>
                <a:latin typeface="Comic Sans MS" pitchFamily="66" charset="0"/>
              </a:defRPr>
            </a:lvl7pPr>
            <a:lvl8pPr marL="3429000" indent="-228600" eaLnBrk="0" fontAlgn="base" hangingPunct="0">
              <a:spcBef>
                <a:spcPct val="0"/>
              </a:spcBef>
              <a:spcAft>
                <a:spcPct val="0"/>
              </a:spcAft>
              <a:defRPr b="1">
                <a:solidFill>
                  <a:schemeClr val="accent2"/>
                </a:solidFill>
                <a:latin typeface="Comic Sans MS" pitchFamily="66" charset="0"/>
              </a:defRPr>
            </a:lvl8pPr>
            <a:lvl9pPr marL="3886200" indent="-228600" eaLnBrk="0" fontAlgn="base" hangingPunct="0">
              <a:spcBef>
                <a:spcPct val="0"/>
              </a:spcBef>
              <a:spcAft>
                <a:spcPct val="0"/>
              </a:spcAft>
              <a:defRPr b="1">
                <a:solidFill>
                  <a:schemeClr val="accent2"/>
                </a:solidFill>
                <a:latin typeface="Comic Sans MS" pitchFamily="66" charset="0"/>
              </a:defRPr>
            </a:lvl9pPr>
          </a:lstStyle>
          <a:p>
            <a:fld id="{288CBA68-A0A4-450C-9A07-0B1BC9E155D0}" type="slidenum">
              <a:rPr lang="it-IT" altLang="it-IT" b="0" smtClean="0">
                <a:solidFill>
                  <a:prstClr val="black"/>
                </a:solidFill>
                <a:latin typeface="Arial" charset="0"/>
              </a:rPr>
              <a:pPr/>
              <a:t>1</a:t>
            </a:fld>
            <a:endParaRPr lang="it-IT" altLang="it-IT" b="0" smtClean="0">
              <a:solidFill>
                <a:prstClr val="black"/>
              </a:solidFill>
              <a:latin typeface="Arial" charset="0"/>
            </a:endParaRPr>
          </a:p>
        </p:txBody>
      </p:sp>
      <p:sp>
        <p:nvSpPr>
          <p:cNvPr id="81923" name="Rectangle 2"/>
          <p:cNvSpPr>
            <a:spLocks noGrp="1" noRot="1" noChangeAspect="1" noChangeArrowheads="1" noTextEdit="1"/>
          </p:cNvSpPr>
          <p:nvPr>
            <p:ph type="sldImg"/>
          </p:nvPr>
        </p:nvSpPr>
        <p:spPr>
          <a:xfrm>
            <a:off x="917575" y="744538"/>
            <a:ext cx="4962525" cy="3722687"/>
          </a:xfrm>
          <a:ln/>
        </p:spPr>
      </p:sp>
      <p:sp>
        <p:nvSpPr>
          <p:cNvPr id="81924" name="Rectangle 3"/>
          <p:cNvSpPr>
            <a:spLocks noGrp="1" noChangeArrowheads="1"/>
          </p:cNvSpPr>
          <p:nvPr>
            <p:ph type="body" idx="1"/>
          </p:nvPr>
        </p:nvSpPr>
        <p:spPr>
          <a:xfrm>
            <a:off x="677863" y="4716463"/>
            <a:ext cx="54419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Arial" charset="0"/>
            </a:endParaRPr>
          </a:p>
        </p:txBody>
      </p:sp>
    </p:spTree>
    <p:extLst>
      <p:ext uri="{BB962C8B-B14F-4D97-AF65-F5344CB8AC3E}">
        <p14:creationId xmlns:p14="http://schemas.microsoft.com/office/powerpoint/2010/main" val="551347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13</a:t>
            </a:fld>
            <a:endParaRPr lang="it-IT"/>
          </a:p>
        </p:txBody>
      </p:sp>
    </p:spTree>
    <p:extLst>
      <p:ext uri="{BB962C8B-B14F-4D97-AF65-F5344CB8AC3E}">
        <p14:creationId xmlns:p14="http://schemas.microsoft.com/office/powerpoint/2010/main" val="624455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14</a:t>
            </a:fld>
            <a:endParaRPr lang="it-IT"/>
          </a:p>
        </p:txBody>
      </p:sp>
    </p:spTree>
    <p:extLst>
      <p:ext uri="{BB962C8B-B14F-4D97-AF65-F5344CB8AC3E}">
        <p14:creationId xmlns:p14="http://schemas.microsoft.com/office/powerpoint/2010/main" val="3951690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15</a:t>
            </a:fld>
            <a:endParaRPr lang="it-IT"/>
          </a:p>
        </p:txBody>
      </p:sp>
    </p:spTree>
    <p:extLst>
      <p:ext uri="{BB962C8B-B14F-4D97-AF65-F5344CB8AC3E}">
        <p14:creationId xmlns:p14="http://schemas.microsoft.com/office/powerpoint/2010/main" val="98820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16</a:t>
            </a:fld>
            <a:endParaRPr lang="it-IT"/>
          </a:p>
        </p:txBody>
      </p:sp>
    </p:spTree>
    <p:extLst>
      <p:ext uri="{BB962C8B-B14F-4D97-AF65-F5344CB8AC3E}">
        <p14:creationId xmlns:p14="http://schemas.microsoft.com/office/powerpoint/2010/main" val="2997071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18</a:t>
            </a:fld>
            <a:endParaRPr lang="it-IT"/>
          </a:p>
        </p:txBody>
      </p:sp>
    </p:spTree>
    <p:extLst>
      <p:ext uri="{BB962C8B-B14F-4D97-AF65-F5344CB8AC3E}">
        <p14:creationId xmlns:p14="http://schemas.microsoft.com/office/powerpoint/2010/main" val="3543154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3CEC849-2ABA-4366-B12A-35DFAE3241A3}" type="slidenum">
              <a:rPr lang="it-IT" smtClean="0"/>
              <a:t>19</a:t>
            </a:fld>
            <a:endParaRPr lang="it-IT"/>
          </a:p>
        </p:txBody>
      </p:sp>
    </p:spTree>
    <p:extLst>
      <p:ext uri="{BB962C8B-B14F-4D97-AF65-F5344CB8AC3E}">
        <p14:creationId xmlns:p14="http://schemas.microsoft.com/office/powerpoint/2010/main" val="110168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spcBef>
                <a:spcPct val="0"/>
              </a:spcBef>
              <a:buFont typeface="Wingdings" panose="05000000000000000000" pitchFamily="2" charset="2"/>
              <a:buNone/>
            </a:pPr>
            <a:r>
              <a:rPr lang="it-IT" altLang="it-IT" sz="1200" i="1" dirty="0" err="1" smtClean="0">
                <a:latin typeface="Calibri" panose="020F0502020204030204" pitchFamily="34" charset="0"/>
              </a:rPr>
              <a:t>Significant</a:t>
            </a:r>
            <a:r>
              <a:rPr lang="it-IT" altLang="it-IT" sz="1200" i="1" baseline="0" dirty="0" smtClean="0">
                <a:latin typeface="Calibri" panose="020F0502020204030204" pitchFamily="34" charset="0"/>
              </a:rPr>
              <a:t> </a:t>
            </a:r>
            <a:r>
              <a:rPr lang="it-IT" altLang="it-IT" sz="1200" i="1" baseline="0" dirty="0" err="1" smtClean="0">
                <a:latin typeface="Calibri" panose="020F0502020204030204" pitchFamily="34" charset="0"/>
              </a:rPr>
              <a:t>banks</a:t>
            </a:r>
            <a:r>
              <a:rPr lang="it-IT" altLang="it-IT" sz="1200" i="1" baseline="0" dirty="0" smtClean="0">
                <a:latin typeface="Calibri" panose="020F0502020204030204" pitchFamily="34" charset="0"/>
              </a:rPr>
              <a:t>:</a:t>
            </a:r>
            <a:endParaRPr lang="it-IT" altLang="it-IT" sz="1200" i="1" dirty="0" smtClean="0">
              <a:latin typeface="Calibri" panose="020F0502020204030204" pitchFamily="34" charset="0"/>
            </a:endParaRPr>
          </a:p>
          <a:p>
            <a:pPr marL="285750" indent="-285750">
              <a:spcBef>
                <a:spcPct val="0"/>
              </a:spcBef>
              <a:buFont typeface="Wingdings" panose="05000000000000000000" pitchFamily="2" charset="2"/>
              <a:buChar char="ü"/>
            </a:pPr>
            <a:r>
              <a:rPr lang="it-IT" altLang="it-IT" sz="1200" i="1" dirty="0" smtClean="0">
                <a:latin typeface="Calibri" panose="020F0502020204030204" pitchFamily="34" charset="0"/>
              </a:rPr>
              <a:t>Totale attivo superiore a € 30 miliardi; </a:t>
            </a:r>
          </a:p>
          <a:p>
            <a:pPr marL="285750" indent="-285750">
              <a:spcBef>
                <a:spcPct val="0"/>
              </a:spcBef>
              <a:buFont typeface="Wingdings" panose="05000000000000000000" pitchFamily="2" charset="2"/>
              <a:buChar char="ü"/>
            </a:pPr>
            <a:r>
              <a:rPr lang="it-IT" altLang="it-IT" sz="1200" i="1" dirty="0" smtClean="0">
                <a:latin typeface="Calibri" panose="020F0502020204030204" pitchFamily="34" charset="0"/>
              </a:rPr>
              <a:t>Rapporto tra totale attivo e PIL dello Stato ospitante superiore del 20% (con totale attivo di almeno 5 </a:t>
            </a:r>
            <a:r>
              <a:rPr lang="it-IT" altLang="it-IT" sz="1200" i="1" dirty="0" err="1" smtClean="0">
                <a:latin typeface="Calibri" panose="020F0502020204030204" pitchFamily="34" charset="0"/>
              </a:rPr>
              <a:t>mld</a:t>
            </a:r>
            <a:r>
              <a:rPr lang="it-IT" altLang="it-IT" sz="1200" i="1" dirty="0" smtClean="0">
                <a:latin typeface="Calibri" panose="020F0502020204030204" pitchFamily="34" charset="0"/>
              </a:rPr>
              <a:t>); </a:t>
            </a:r>
          </a:p>
          <a:p>
            <a:pPr marL="285750" indent="-285750">
              <a:spcBef>
                <a:spcPct val="0"/>
              </a:spcBef>
              <a:buFont typeface="Wingdings" panose="05000000000000000000" pitchFamily="2" charset="2"/>
              <a:buChar char="ü"/>
            </a:pPr>
            <a:r>
              <a:rPr lang="it-IT" altLang="it-IT" sz="1200" i="1" dirty="0" smtClean="0">
                <a:latin typeface="Calibri" panose="020F0502020204030204" pitchFamily="34" charset="0"/>
              </a:rPr>
              <a:t>qualificazione di banca a rilevanza sistemica nazionale da parte dell’</a:t>
            </a:r>
            <a:r>
              <a:rPr lang="it-IT" altLang="it-IT" sz="1200" i="1" dirty="0" err="1" smtClean="0">
                <a:latin typeface="Calibri" panose="020F0502020204030204" pitchFamily="34" charset="0"/>
              </a:rPr>
              <a:t>AdV</a:t>
            </a:r>
            <a:r>
              <a:rPr lang="it-IT" altLang="it-IT" sz="1200" i="1" dirty="0" smtClean="0">
                <a:latin typeface="Calibri" panose="020F0502020204030204" pitchFamily="34" charset="0"/>
              </a:rPr>
              <a:t> nazionale e confermata da BCE </a:t>
            </a:r>
          </a:p>
          <a:p>
            <a:pPr>
              <a:spcBef>
                <a:spcPct val="0"/>
              </a:spcBef>
            </a:pPr>
            <a:r>
              <a:rPr lang="it-IT" altLang="it-IT" sz="1200" i="1" dirty="0" smtClean="0">
                <a:latin typeface="Calibri" panose="020F0502020204030204" pitchFamily="34" charset="0"/>
              </a:rPr>
              <a:t>       a seguito di valutazione della banca;</a:t>
            </a:r>
          </a:p>
          <a:p>
            <a:pPr marL="285750" indent="-285750">
              <a:spcBef>
                <a:spcPct val="0"/>
              </a:spcBef>
              <a:buFont typeface="Wingdings" panose="05000000000000000000" pitchFamily="2" charset="2"/>
              <a:buChar char="ü"/>
            </a:pPr>
            <a:r>
              <a:rPr lang="it-IT" altLang="it-IT" sz="1200" i="1" dirty="0" smtClean="0">
                <a:latin typeface="Calibri" panose="020F0502020204030204" pitchFamily="34" charset="0"/>
              </a:rPr>
              <a:t>Richiesta/ottenimento di assistenza finanziaria pubblica;</a:t>
            </a:r>
          </a:p>
          <a:p>
            <a:pPr marL="285750" indent="-285750">
              <a:spcBef>
                <a:spcPct val="0"/>
              </a:spcBef>
              <a:buFont typeface="Wingdings" panose="05000000000000000000" pitchFamily="2" charset="2"/>
              <a:buChar char="ü"/>
            </a:pPr>
            <a:r>
              <a:rPr lang="it-IT" altLang="it-IT" sz="1200" i="1" dirty="0" smtClean="0">
                <a:latin typeface="Calibri" panose="020F0502020204030204" pitchFamily="34" charset="0"/>
              </a:rPr>
              <a:t>Decisione della BCE per gruppi con significative attività transfrontaliere.</a:t>
            </a:r>
            <a:endParaRPr lang="it-IT" sz="1200" i="1" dirty="0" smtClean="0">
              <a:latin typeface="Calibri" pitchFamily="34" charset="0"/>
            </a:endParaRPr>
          </a:p>
        </p:txBody>
      </p:sp>
      <p:sp>
        <p:nvSpPr>
          <p:cNvPr id="4" name="Segnaposto numero diapositiva 3"/>
          <p:cNvSpPr>
            <a:spLocks noGrp="1"/>
          </p:cNvSpPr>
          <p:nvPr>
            <p:ph type="sldNum" sz="quarter" idx="10"/>
          </p:nvPr>
        </p:nvSpPr>
        <p:spPr/>
        <p:txBody>
          <a:bodyPr/>
          <a:lstStyle/>
          <a:p>
            <a:fld id="{267D8A32-CE1D-40D0-B243-3D1A7FCF27CB}" type="slidenum">
              <a:rPr lang="it-IT" smtClean="0"/>
              <a:t>23</a:t>
            </a:fld>
            <a:endParaRPr lang="it-IT"/>
          </a:p>
        </p:txBody>
      </p:sp>
    </p:spTree>
    <p:extLst>
      <p:ext uri="{BB962C8B-B14F-4D97-AF65-F5344CB8AC3E}">
        <p14:creationId xmlns:p14="http://schemas.microsoft.com/office/powerpoint/2010/main" val="401115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A3CEC849-2ABA-4366-B12A-35DFAE3241A3}" type="slidenum">
              <a:rPr lang="it-IT" smtClean="0">
                <a:solidFill>
                  <a:prstClr val="black"/>
                </a:solidFill>
              </a:rPr>
              <a:pPr/>
              <a:t>37</a:t>
            </a:fld>
            <a:endParaRPr lang="it-IT">
              <a:solidFill>
                <a:prstClr val="black"/>
              </a:solidFill>
            </a:endParaRPr>
          </a:p>
        </p:txBody>
      </p:sp>
    </p:spTree>
    <p:extLst>
      <p:ext uri="{BB962C8B-B14F-4D97-AF65-F5344CB8AC3E}">
        <p14:creationId xmlns:p14="http://schemas.microsoft.com/office/powerpoint/2010/main" val="571978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A3CEC849-2ABA-4366-B12A-35DFAE3241A3}" type="slidenum">
              <a:rPr lang="it-IT" smtClean="0">
                <a:solidFill>
                  <a:prstClr val="black"/>
                </a:solidFill>
              </a:rPr>
              <a:pPr/>
              <a:t>38</a:t>
            </a:fld>
            <a:endParaRPr lang="it-IT">
              <a:solidFill>
                <a:prstClr val="black"/>
              </a:solidFill>
            </a:endParaRPr>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544623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39</a:t>
            </a:fld>
            <a:endParaRPr lang="it-IT"/>
          </a:p>
        </p:txBody>
      </p:sp>
    </p:spTree>
    <p:extLst>
      <p:ext uri="{BB962C8B-B14F-4D97-AF65-F5344CB8AC3E}">
        <p14:creationId xmlns:p14="http://schemas.microsoft.com/office/powerpoint/2010/main" val="160975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2</a:t>
            </a:fld>
            <a:endParaRPr lang="it-IT"/>
          </a:p>
        </p:txBody>
      </p:sp>
    </p:spTree>
    <p:extLst>
      <p:ext uri="{BB962C8B-B14F-4D97-AF65-F5344CB8AC3E}">
        <p14:creationId xmlns:p14="http://schemas.microsoft.com/office/powerpoint/2010/main" val="2388423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267D8A32-CE1D-40D0-B243-3D1A7FCF27CB}" type="slidenum">
              <a:rPr lang="it-IT" smtClean="0"/>
              <a:t>40</a:t>
            </a:fld>
            <a:endParaRPr lang="it-IT"/>
          </a:p>
        </p:txBody>
      </p:sp>
      <p:sp>
        <p:nvSpPr>
          <p:cNvPr id="3" name="Segnaposto note 2"/>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541133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41</a:t>
            </a:fld>
            <a:endParaRPr lang="it-IT"/>
          </a:p>
        </p:txBody>
      </p:sp>
    </p:spTree>
    <p:extLst>
      <p:ext uri="{BB962C8B-B14F-4D97-AF65-F5344CB8AC3E}">
        <p14:creationId xmlns:p14="http://schemas.microsoft.com/office/powerpoint/2010/main" val="1193866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42</a:t>
            </a:fld>
            <a:endParaRPr lang="it-IT"/>
          </a:p>
        </p:txBody>
      </p:sp>
    </p:spTree>
    <p:extLst>
      <p:ext uri="{BB962C8B-B14F-4D97-AF65-F5344CB8AC3E}">
        <p14:creationId xmlns:p14="http://schemas.microsoft.com/office/powerpoint/2010/main" val="1193866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45</a:t>
            </a:fld>
            <a:endParaRPr lang="it-IT"/>
          </a:p>
        </p:txBody>
      </p:sp>
    </p:spTree>
    <p:extLst>
      <p:ext uri="{BB962C8B-B14F-4D97-AF65-F5344CB8AC3E}">
        <p14:creationId xmlns:p14="http://schemas.microsoft.com/office/powerpoint/2010/main" val="743366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267D8A32-CE1D-40D0-B243-3D1A7FCF27CB}" type="slidenum">
              <a:rPr lang="it-IT" smtClean="0"/>
              <a:t>46</a:t>
            </a:fld>
            <a:endParaRPr lang="it-IT"/>
          </a:p>
        </p:txBody>
      </p:sp>
      <p:sp>
        <p:nvSpPr>
          <p:cNvPr id="3" name="Segnaposto note 2"/>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962822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51</a:t>
            </a:fld>
            <a:endParaRPr lang="it-IT"/>
          </a:p>
        </p:txBody>
      </p:sp>
    </p:spTree>
    <p:extLst>
      <p:ext uri="{BB962C8B-B14F-4D97-AF65-F5344CB8AC3E}">
        <p14:creationId xmlns:p14="http://schemas.microsoft.com/office/powerpoint/2010/main" val="3951690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267D8A32-CE1D-40D0-B243-3D1A7FCF27CB}" type="slidenum">
              <a:rPr lang="it-IT" smtClean="0"/>
              <a:t>54</a:t>
            </a:fld>
            <a:endParaRPr lang="it-IT"/>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418878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267D8A32-CE1D-40D0-B243-3D1A7FCF27CB}" type="slidenum">
              <a:rPr lang="it-IT" smtClean="0"/>
              <a:t>55</a:t>
            </a:fld>
            <a:endParaRPr lang="it-IT"/>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4213602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56</a:t>
            </a:fld>
            <a:endParaRPr lang="it-IT"/>
          </a:p>
        </p:txBody>
      </p:sp>
    </p:spTree>
    <p:extLst>
      <p:ext uri="{BB962C8B-B14F-4D97-AF65-F5344CB8AC3E}">
        <p14:creationId xmlns:p14="http://schemas.microsoft.com/office/powerpoint/2010/main" val="2844917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267D8A32-CE1D-40D0-B243-3D1A7FCF27CB}" type="slidenum">
              <a:rPr lang="it-IT" smtClean="0"/>
              <a:t>58</a:t>
            </a:fld>
            <a:endParaRPr lang="it-IT"/>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56455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3</a:t>
            </a:fld>
            <a:endParaRPr lang="it-IT"/>
          </a:p>
        </p:txBody>
      </p:sp>
    </p:spTree>
    <p:extLst>
      <p:ext uri="{BB962C8B-B14F-4D97-AF65-F5344CB8AC3E}">
        <p14:creationId xmlns:p14="http://schemas.microsoft.com/office/powerpoint/2010/main" val="3951690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b="1">
                <a:solidFill>
                  <a:schemeClr val="accent2"/>
                </a:solidFill>
                <a:latin typeface="Comic Sans MS" pitchFamily="66" charset="0"/>
              </a:defRPr>
            </a:lvl1pPr>
            <a:lvl2pPr marL="742950" indent="-285750">
              <a:defRPr b="1">
                <a:solidFill>
                  <a:schemeClr val="accent2"/>
                </a:solidFill>
                <a:latin typeface="Comic Sans MS" pitchFamily="66" charset="0"/>
              </a:defRPr>
            </a:lvl2pPr>
            <a:lvl3pPr marL="1143000" indent="-228600">
              <a:defRPr b="1">
                <a:solidFill>
                  <a:schemeClr val="accent2"/>
                </a:solidFill>
                <a:latin typeface="Comic Sans MS" pitchFamily="66" charset="0"/>
              </a:defRPr>
            </a:lvl3pPr>
            <a:lvl4pPr marL="1600200" indent="-228600">
              <a:defRPr b="1">
                <a:solidFill>
                  <a:schemeClr val="accent2"/>
                </a:solidFill>
                <a:latin typeface="Comic Sans MS" pitchFamily="66" charset="0"/>
              </a:defRPr>
            </a:lvl4pPr>
            <a:lvl5pPr marL="2057400" indent="-228600">
              <a:defRPr b="1">
                <a:solidFill>
                  <a:schemeClr val="accent2"/>
                </a:solidFill>
                <a:latin typeface="Comic Sans MS" pitchFamily="66" charset="0"/>
              </a:defRPr>
            </a:lvl5pPr>
            <a:lvl6pPr marL="2514600" indent="-228600" eaLnBrk="0" fontAlgn="base" hangingPunct="0">
              <a:spcBef>
                <a:spcPct val="0"/>
              </a:spcBef>
              <a:spcAft>
                <a:spcPct val="0"/>
              </a:spcAft>
              <a:defRPr b="1">
                <a:solidFill>
                  <a:schemeClr val="accent2"/>
                </a:solidFill>
                <a:latin typeface="Comic Sans MS" pitchFamily="66" charset="0"/>
              </a:defRPr>
            </a:lvl6pPr>
            <a:lvl7pPr marL="2971800" indent="-228600" eaLnBrk="0" fontAlgn="base" hangingPunct="0">
              <a:spcBef>
                <a:spcPct val="0"/>
              </a:spcBef>
              <a:spcAft>
                <a:spcPct val="0"/>
              </a:spcAft>
              <a:defRPr b="1">
                <a:solidFill>
                  <a:schemeClr val="accent2"/>
                </a:solidFill>
                <a:latin typeface="Comic Sans MS" pitchFamily="66" charset="0"/>
              </a:defRPr>
            </a:lvl7pPr>
            <a:lvl8pPr marL="3429000" indent="-228600" eaLnBrk="0" fontAlgn="base" hangingPunct="0">
              <a:spcBef>
                <a:spcPct val="0"/>
              </a:spcBef>
              <a:spcAft>
                <a:spcPct val="0"/>
              </a:spcAft>
              <a:defRPr b="1">
                <a:solidFill>
                  <a:schemeClr val="accent2"/>
                </a:solidFill>
                <a:latin typeface="Comic Sans MS" pitchFamily="66" charset="0"/>
              </a:defRPr>
            </a:lvl8pPr>
            <a:lvl9pPr marL="3886200" indent="-228600" eaLnBrk="0" fontAlgn="base" hangingPunct="0">
              <a:spcBef>
                <a:spcPct val="0"/>
              </a:spcBef>
              <a:spcAft>
                <a:spcPct val="0"/>
              </a:spcAft>
              <a:defRPr b="1">
                <a:solidFill>
                  <a:schemeClr val="accent2"/>
                </a:solidFill>
                <a:latin typeface="Comic Sans MS" pitchFamily="66" charset="0"/>
              </a:defRPr>
            </a:lvl9pPr>
          </a:lstStyle>
          <a:p>
            <a:fld id="{DBBE3349-3AD3-4D32-A421-ECC5761C0934}" type="slidenum">
              <a:rPr lang="it-IT" altLang="it-IT" b="0">
                <a:solidFill>
                  <a:schemeClr val="tx1"/>
                </a:solidFill>
                <a:latin typeface="Arial" charset="0"/>
              </a:rPr>
              <a:pPr/>
              <a:t>4</a:t>
            </a:fld>
            <a:endParaRPr lang="it-IT" altLang="it-IT" b="0">
              <a:solidFill>
                <a:schemeClr val="tx1"/>
              </a:solidFill>
              <a:latin typeface="Arial" charset="0"/>
            </a:endParaRPr>
          </a:p>
        </p:txBody>
      </p:sp>
      <p:sp>
        <p:nvSpPr>
          <p:cNvPr id="6147" name="Rectangle 2"/>
          <p:cNvSpPr>
            <a:spLocks noGrp="1" noRot="1" noChangeAspect="1" noChangeArrowheads="1" noTextEdit="1"/>
          </p:cNvSpPr>
          <p:nvPr>
            <p:ph type="sldImg"/>
          </p:nvPr>
        </p:nvSpPr>
        <p:spPr>
          <a:xfrm>
            <a:off x="917575" y="744538"/>
            <a:ext cx="4962525" cy="3722687"/>
          </a:xfrm>
          <a:ln/>
        </p:spPr>
      </p:sp>
      <p:sp>
        <p:nvSpPr>
          <p:cNvPr id="6148" name="Rectangle 3"/>
          <p:cNvSpPr>
            <a:spLocks noGrp="1" noChangeArrowheads="1"/>
          </p:cNvSpPr>
          <p:nvPr>
            <p:ph type="body" idx="1"/>
          </p:nvPr>
        </p:nvSpPr>
        <p:spPr>
          <a:xfrm>
            <a:off x="677863" y="4716463"/>
            <a:ext cx="5441950" cy="4465637"/>
          </a:xfrm>
          <a:noFill/>
        </p:spPr>
        <p:txBody>
          <a:bodyPr/>
          <a:lstStyle/>
          <a:p>
            <a:pPr eaLnBrk="1" hangingPunct="1"/>
            <a:endParaRPr lang="it-IT" altLang="it-IT" smtClean="0">
              <a:latin typeface="Arial" charset="0"/>
            </a:endParaRPr>
          </a:p>
        </p:txBody>
      </p:sp>
    </p:spTree>
    <p:extLst>
      <p:ext uri="{BB962C8B-B14F-4D97-AF65-F5344CB8AC3E}">
        <p14:creationId xmlns:p14="http://schemas.microsoft.com/office/powerpoint/2010/main" val="174955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5</a:t>
            </a:fld>
            <a:endParaRPr lang="it-IT"/>
          </a:p>
        </p:txBody>
      </p:sp>
    </p:spTree>
    <p:extLst>
      <p:ext uri="{BB962C8B-B14F-4D97-AF65-F5344CB8AC3E}">
        <p14:creationId xmlns:p14="http://schemas.microsoft.com/office/powerpoint/2010/main" val="79414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6</a:t>
            </a:fld>
            <a:endParaRPr lang="it-IT"/>
          </a:p>
        </p:txBody>
      </p:sp>
    </p:spTree>
    <p:extLst>
      <p:ext uri="{BB962C8B-B14F-4D97-AF65-F5344CB8AC3E}">
        <p14:creationId xmlns:p14="http://schemas.microsoft.com/office/powerpoint/2010/main" val="395169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3CEC849-2ABA-4366-B12A-35DFAE3241A3}" type="slidenum">
              <a:rPr lang="it-IT" smtClean="0"/>
              <a:t>7</a:t>
            </a:fld>
            <a:endParaRPr lang="it-IT"/>
          </a:p>
        </p:txBody>
      </p:sp>
    </p:spTree>
    <p:extLst>
      <p:ext uri="{BB962C8B-B14F-4D97-AF65-F5344CB8AC3E}">
        <p14:creationId xmlns:p14="http://schemas.microsoft.com/office/powerpoint/2010/main" val="306655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267D8A32-CE1D-40D0-B243-3D1A7FCF27CB}" type="slidenum">
              <a:rPr lang="it-IT" smtClean="0"/>
              <a:t>8</a:t>
            </a:fld>
            <a:endParaRPr lang="it-IT"/>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240716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67D8A32-CE1D-40D0-B243-3D1A7FCF27CB}" type="slidenum">
              <a:rPr lang="it-IT" smtClean="0"/>
              <a:t>9</a:t>
            </a:fld>
            <a:endParaRPr lang="it-IT"/>
          </a:p>
        </p:txBody>
      </p:sp>
    </p:spTree>
    <p:extLst>
      <p:ext uri="{BB962C8B-B14F-4D97-AF65-F5344CB8AC3E}">
        <p14:creationId xmlns:p14="http://schemas.microsoft.com/office/powerpoint/2010/main" val="281789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E01F53AD-E98D-4E41-86D8-CB80605E9DAC}" type="datetime1">
              <a:rPr lang="it-IT" smtClean="0">
                <a:solidFill>
                  <a:srgbClr val="9FB8CD">
                    <a:shade val="50000"/>
                    <a:satMod val="200000"/>
                  </a:srgbClr>
                </a:solidFill>
              </a:rPr>
              <a:pPr/>
              <a:t>08/03/2018</a:t>
            </a:fld>
            <a:endParaRPr lang="it-IT">
              <a:solidFill>
                <a:srgbClr val="9FB8CD">
                  <a:shade val="50000"/>
                  <a:satMod val="200000"/>
                </a:srgbClr>
              </a:solidFill>
            </a:endParaRPr>
          </a:p>
        </p:txBody>
      </p:sp>
      <p:sp>
        <p:nvSpPr>
          <p:cNvPr id="20" name="Segnaposto piè di pagina 19"/>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10" name="Segnaposto numero diapositiva 9"/>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46502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D3288E7-F799-43A9-B655-881E8F31AD7A}" type="datetime1">
              <a:rPr lang="it-IT" smtClean="0">
                <a:solidFill>
                  <a:srgbClr val="9FB8CD">
                    <a:shade val="50000"/>
                    <a:satMod val="200000"/>
                  </a:srgbClr>
                </a:solidFill>
              </a:rPr>
              <a:pPr/>
              <a:t>08/03/2018</a:t>
            </a:fld>
            <a:endParaRPr lang="it-IT">
              <a:solidFill>
                <a:srgbClr val="9FB8CD">
                  <a:shade val="50000"/>
                  <a:satMod val="200000"/>
                </a:srgbClr>
              </a:solidFill>
            </a:endParaRPr>
          </a:p>
        </p:txBody>
      </p:sp>
      <p:sp>
        <p:nvSpPr>
          <p:cNvPr id="6" name="Segnaposto piè di pagina 5"/>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7" name="Segnaposto numero diapositiva 6"/>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Tree>
    <p:extLst>
      <p:ext uri="{BB962C8B-B14F-4D97-AF65-F5344CB8AC3E}">
        <p14:creationId xmlns:p14="http://schemas.microsoft.com/office/powerpoint/2010/main" val="4022002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8978ED77-21C5-44E2-B3FD-33E0CE1923E7}" type="datetime1">
              <a:rPr lang="it-IT" smtClean="0">
                <a:solidFill>
                  <a:srgbClr val="9FB8CD">
                    <a:shade val="50000"/>
                    <a:satMod val="200000"/>
                  </a:srgbClr>
                </a:solidFill>
              </a:rPr>
              <a:pPr/>
              <a:t>08/03/2018</a:t>
            </a:fld>
            <a:endParaRPr lang="it-IT">
              <a:solidFill>
                <a:srgbClr val="9FB8CD">
                  <a:shade val="50000"/>
                  <a:satMod val="200000"/>
                </a:srgbClr>
              </a:solidFill>
            </a:endParaRPr>
          </a:p>
        </p:txBody>
      </p:sp>
      <p:sp>
        <p:nvSpPr>
          <p:cNvPr id="6" name="Segnaposto piè di pagina 5"/>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7" name="Segnaposto numero diapositiva 6"/>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727CA3"/>
              </a:buClr>
              <a:buSzPct val="80000"/>
              <a:buFont typeface="Wingdings 2"/>
              <a:buNone/>
            </a:pPr>
            <a:endParaRPr lang="en-US" sz="3200">
              <a:solidFill>
                <a:prstClr val="black"/>
              </a:solidFill>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extLst>
      <p:ext uri="{BB962C8B-B14F-4D97-AF65-F5344CB8AC3E}">
        <p14:creationId xmlns:p14="http://schemas.microsoft.com/office/powerpoint/2010/main" val="99602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3FEB04EF-EAB1-44F7-B39B-61CA52CEAF60}" type="datetime1">
              <a:rPr lang="it-IT" smtClean="0">
                <a:solidFill>
                  <a:srgbClr val="9FB8CD">
                    <a:shade val="50000"/>
                    <a:satMod val="200000"/>
                  </a:srgbClr>
                </a:solidFill>
              </a:rPr>
              <a:pPr/>
              <a:t>08/03/2018</a:t>
            </a:fld>
            <a:endParaRPr lang="it-IT">
              <a:solidFill>
                <a:srgbClr val="9FB8CD">
                  <a:shade val="50000"/>
                  <a:satMod val="200000"/>
                </a:srgbClr>
              </a:solidFill>
            </a:endParaRPr>
          </a:p>
        </p:txBody>
      </p:sp>
      <p:sp>
        <p:nvSpPr>
          <p:cNvPr id="5" name="Segnaposto piè di pagina 4"/>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6" name="Segnaposto numero diapositiva 5"/>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Tree>
    <p:extLst>
      <p:ext uri="{BB962C8B-B14F-4D97-AF65-F5344CB8AC3E}">
        <p14:creationId xmlns:p14="http://schemas.microsoft.com/office/powerpoint/2010/main" val="4229615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6BA0064-6FDB-4A7F-8B17-2FC836118FF3}" type="datetime1">
              <a:rPr lang="it-IT" smtClean="0">
                <a:solidFill>
                  <a:srgbClr val="9FB8CD">
                    <a:shade val="50000"/>
                    <a:satMod val="200000"/>
                  </a:srgbClr>
                </a:solidFill>
              </a:rPr>
              <a:pPr/>
              <a:t>08/03/2018</a:t>
            </a:fld>
            <a:endParaRPr lang="it-IT">
              <a:solidFill>
                <a:srgbClr val="9FB8CD">
                  <a:shade val="50000"/>
                  <a:satMod val="200000"/>
                </a:srgbClr>
              </a:solidFill>
            </a:endParaRPr>
          </a:p>
        </p:txBody>
      </p:sp>
      <p:sp>
        <p:nvSpPr>
          <p:cNvPr id="5" name="Segnaposto piè di pagina 4"/>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6" name="Segnaposto numero diapositiva 5"/>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Tree>
    <p:extLst>
      <p:ext uri="{BB962C8B-B14F-4D97-AF65-F5344CB8AC3E}">
        <p14:creationId xmlns:p14="http://schemas.microsoft.com/office/powerpoint/2010/main" val="276141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2F3F8866-0361-4C7C-A61C-D936BC6677B8}" type="datetime1">
              <a:rPr lang="it-IT" smtClean="0">
                <a:solidFill>
                  <a:srgbClr val="9FB8CD">
                    <a:shade val="50000"/>
                    <a:satMod val="200000"/>
                  </a:srgbClr>
                </a:solidFill>
              </a:rPr>
              <a:pPr/>
              <a:t>08/03/2018</a:t>
            </a:fld>
            <a:endParaRPr lang="it-IT">
              <a:solidFill>
                <a:srgbClr val="9FB8CD">
                  <a:shade val="50000"/>
                  <a:satMod val="200000"/>
                </a:srgbClr>
              </a:solidFill>
            </a:endParaRPr>
          </a:p>
        </p:txBody>
      </p:sp>
      <p:sp>
        <p:nvSpPr>
          <p:cNvPr id="5" name="Segnaposto piè di pagina 4"/>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6" name="Segnaposto numero diapositiva 5"/>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Tree>
    <p:extLst>
      <p:ext uri="{BB962C8B-B14F-4D97-AF65-F5344CB8AC3E}">
        <p14:creationId xmlns:p14="http://schemas.microsoft.com/office/powerpoint/2010/main" val="1169425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390443" y="807236"/>
            <a:ext cx="7498080" cy="1143000"/>
          </a:xfrm>
        </p:spPr>
        <p:txBody>
          <a:bodyPr>
            <a:normAutofit/>
          </a:bodyPr>
          <a:lstStyle>
            <a:lvl1pPr>
              <a:defRPr kumimoji="0" lang="it-IT" sz="2000" b="1" kern="1200" dirty="0">
                <a:solidFill>
                  <a:srgbClr val="11488B"/>
                </a:solidFill>
                <a:effectLst/>
                <a:latin typeface="Calibri" panose="020F0502020204030204" pitchFamily="34" charset="0"/>
                <a:ea typeface="+mj-ea"/>
                <a:cs typeface="+mj-cs"/>
              </a:defRPr>
            </a:lvl1pPr>
          </a:lstStyle>
          <a:p>
            <a:r>
              <a:rPr lang="it-IT" dirty="0" smtClean="0"/>
              <a:t>Fare clic per modificare lo stile del titolo</a:t>
            </a:r>
            <a:endParaRPr lang="it-IT" dirty="0"/>
          </a:p>
        </p:txBody>
      </p:sp>
      <p:sp>
        <p:nvSpPr>
          <p:cNvPr id="5" name="Segnaposto numero diapositiva 4"/>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grpSp>
        <p:nvGrpSpPr>
          <p:cNvPr id="6" name="Gruppo 5"/>
          <p:cNvGrpSpPr/>
          <p:nvPr userDrawn="1"/>
        </p:nvGrpSpPr>
        <p:grpSpPr>
          <a:xfrm>
            <a:off x="291191" y="210557"/>
            <a:ext cx="8616616" cy="596679"/>
            <a:chOff x="291191" y="210557"/>
            <a:chExt cx="8616616" cy="596679"/>
          </a:xfrm>
        </p:grpSpPr>
        <p:pic>
          <p:nvPicPr>
            <p:cNvPr id="7" name="Picture 4" descr="C:\My Documents\Utility Fitd\LOGO\logoFIT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975" y="242538"/>
              <a:ext cx="793284" cy="3887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My Documents\Utility Fitd\LOGO\logoPalazz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191" y="210557"/>
              <a:ext cx="624226" cy="5966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My Documents\Utility Fitd\LOGO\logoScr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283" y="340322"/>
              <a:ext cx="2880524" cy="1574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14441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390443" y="807236"/>
            <a:ext cx="7498080" cy="1143000"/>
          </a:xfrm>
        </p:spPr>
        <p:txBody>
          <a:bodyPr>
            <a:normAutofit/>
          </a:bodyPr>
          <a:lstStyle>
            <a:lvl1pPr>
              <a:defRPr kumimoji="0" lang="it-IT" sz="2000" b="1" kern="1200" dirty="0">
                <a:solidFill>
                  <a:srgbClr val="11488B"/>
                </a:solidFill>
                <a:effectLst/>
                <a:latin typeface="Calibri" panose="020F0502020204030204" pitchFamily="34" charset="0"/>
                <a:ea typeface="+mj-ea"/>
                <a:cs typeface="+mj-cs"/>
              </a:defRPr>
            </a:lvl1pPr>
          </a:lstStyle>
          <a:p>
            <a:r>
              <a:rPr lang="it-IT" dirty="0" smtClean="0"/>
              <a:t>Fare clic per modificare lo stile del titolo</a:t>
            </a:r>
            <a:endParaRPr lang="it-IT" dirty="0"/>
          </a:p>
        </p:txBody>
      </p:sp>
      <p:sp>
        <p:nvSpPr>
          <p:cNvPr id="5" name="Segnaposto numero diapositiva 4"/>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grpSp>
        <p:nvGrpSpPr>
          <p:cNvPr id="6" name="Gruppo 5"/>
          <p:cNvGrpSpPr/>
          <p:nvPr userDrawn="1"/>
        </p:nvGrpSpPr>
        <p:grpSpPr>
          <a:xfrm>
            <a:off x="291191" y="210557"/>
            <a:ext cx="8616616" cy="596679"/>
            <a:chOff x="291191" y="210557"/>
            <a:chExt cx="8616616" cy="596679"/>
          </a:xfrm>
        </p:grpSpPr>
        <p:pic>
          <p:nvPicPr>
            <p:cNvPr id="7" name="Picture 4" descr="C:\My Documents\Utility Fitd\LOGO\logoFIT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975" y="242538"/>
              <a:ext cx="793284" cy="3887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My Documents\Utility Fitd\LOGO\logoPalazz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191" y="210557"/>
              <a:ext cx="624226" cy="5966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My Documents\Utility Fitd\LOGO\logoScr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283" y="340322"/>
              <a:ext cx="2880524" cy="157491"/>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C:\My Documents\Utility Fitd\LOGO\logoENTrasparen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15615" y="6570800"/>
            <a:ext cx="2088233" cy="14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564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FADCCE9A-9DED-4668-8064-277816531DEE}" type="datetime1">
              <a:rPr lang="it-IT" smtClean="0">
                <a:solidFill>
                  <a:srgbClr val="9FB8CD">
                    <a:shade val="50000"/>
                    <a:satMod val="200000"/>
                  </a:srgbClr>
                </a:solidFill>
              </a:rPr>
              <a:pPr/>
              <a:t>08/03/2018</a:t>
            </a:fld>
            <a:endParaRPr lang="it-IT">
              <a:solidFill>
                <a:srgbClr val="9FB8CD">
                  <a:shade val="50000"/>
                  <a:satMod val="200000"/>
                </a:srgbClr>
              </a:solidFill>
            </a:endParaRPr>
          </a:p>
        </p:txBody>
      </p:sp>
      <p:sp>
        <p:nvSpPr>
          <p:cNvPr id="5" name="Segnaposto piè di pagina 4"/>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6" name="Segnaposto numero diapositiva 5"/>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44866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AE215EBA-1802-4C25-86AA-5E27F841E2DD}" type="datetime1">
              <a:rPr lang="it-IT" smtClean="0">
                <a:solidFill>
                  <a:srgbClr val="9FB8CD">
                    <a:shade val="50000"/>
                    <a:satMod val="200000"/>
                  </a:srgbClr>
                </a:solidFill>
              </a:rPr>
              <a:pPr/>
              <a:t>08/03/2018</a:t>
            </a:fld>
            <a:endParaRPr lang="it-IT">
              <a:solidFill>
                <a:srgbClr val="9FB8CD">
                  <a:shade val="50000"/>
                  <a:satMod val="200000"/>
                </a:srgbClr>
              </a:solidFill>
            </a:endParaRPr>
          </a:p>
        </p:txBody>
      </p:sp>
      <p:sp>
        <p:nvSpPr>
          <p:cNvPr id="6" name="Segnaposto piè di pagina 5"/>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7" name="Segnaposto numero diapositiva 6"/>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Tree>
    <p:extLst>
      <p:ext uri="{BB962C8B-B14F-4D97-AF65-F5344CB8AC3E}">
        <p14:creationId xmlns:p14="http://schemas.microsoft.com/office/powerpoint/2010/main" val="391002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1EEEACF1-1E9B-4FE3-92C2-52929946FFF1}" type="datetime1">
              <a:rPr lang="it-IT" smtClean="0">
                <a:solidFill>
                  <a:srgbClr val="9FB8CD">
                    <a:shade val="50000"/>
                    <a:satMod val="200000"/>
                  </a:srgbClr>
                </a:solidFill>
              </a:rPr>
              <a:pPr/>
              <a:t>08/03/2018</a:t>
            </a:fld>
            <a:endParaRPr lang="it-IT">
              <a:solidFill>
                <a:srgbClr val="9FB8CD">
                  <a:shade val="50000"/>
                  <a:satMod val="200000"/>
                </a:srgbClr>
              </a:solidFill>
            </a:endParaRPr>
          </a:p>
        </p:txBody>
      </p:sp>
      <p:sp>
        <p:nvSpPr>
          <p:cNvPr id="8" name="Segnaposto piè di pagina 7"/>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9" name="Segnaposto numero diapositiva 8"/>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Tree>
    <p:extLst>
      <p:ext uri="{BB962C8B-B14F-4D97-AF65-F5344CB8AC3E}">
        <p14:creationId xmlns:p14="http://schemas.microsoft.com/office/powerpoint/2010/main" val="4075473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7DE385DC-6373-4681-8E9F-FCF3E3D3F720}" type="datetime1">
              <a:rPr lang="it-IT" smtClean="0">
                <a:solidFill>
                  <a:srgbClr val="9FB8CD">
                    <a:shade val="50000"/>
                    <a:satMod val="200000"/>
                  </a:srgbClr>
                </a:solidFill>
              </a:rPr>
              <a:pPr/>
              <a:t>08/03/2018</a:t>
            </a:fld>
            <a:endParaRPr lang="it-IT">
              <a:solidFill>
                <a:srgbClr val="9FB8CD">
                  <a:shade val="50000"/>
                  <a:satMod val="200000"/>
                </a:srgbClr>
              </a:solidFill>
            </a:endParaRPr>
          </a:p>
        </p:txBody>
      </p:sp>
      <p:sp>
        <p:nvSpPr>
          <p:cNvPr id="4" name="Segnaposto piè di pagina 3"/>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5" name="Segnaposto numero diapositiva 4"/>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Tree>
    <p:extLst>
      <p:ext uri="{BB962C8B-B14F-4D97-AF65-F5344CB8AC3E}">
        <p14:creationId xmlns:p14="http://schemas.microsoft.com/office/powerpoint/2010/main" val="412753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Segnaposto data 1"/>
          <p:cNvSpPr>
            <a:spLocks noGrp="1"/>
          </p:cNvSpPr>
          <p:nvPr>
            <p:ph type="dt" sz="half" idx="10"/>
          </p:nvPr>
        </p:nvSpPr>
        <p:spPr/>
        <p:txBody>
          <a:bodyPr/>
          <a:lstStyle>
            <a:extLst/>
          </a:lstStyle>
          <a:p>
            <a:fld id="{49DB5D80-70EB-4B16-B76A-09B7CF53059C}" type="datetime1">
              <a:rPr lang="it-IT" smtClean="0">
                <a:solidFill>
                  <a:srgbClr val="9FB8CD">
                    <a:shade val="50000"/>
                    <a:satMod val="200000"/>
                  </a:srgbClr>
                </a:solidFill>
              </a:rPr>
              <a:pPr/>
              <a:t>08/03/2018</a:t>
            </a:fld>
            <a:endParaRPr lang="it-IT">
              <a:solidFill>
                <a:srgbClr val="9FB8CD">
                  <a:shade val="50000"/>
                  <a:satMod val="200000"/>
                </a:srgbClr>
              </a:solidFill>
            </a:endParaRPr>
          </a:p>
        </p:txBody>
      </p:sp>
      <p:sp>
        <p:nvSpPr>
          <p:cNvPr id="3" name="Segnaposto piè di pagina 2"/>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4" name="Segnaposto numero diapositiva 3"/>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540045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DBFA3AE-2535-4666-8B2F-F1F49B82B1E0}" type="datetime1">
              <a:rPr lang="it-IT" smtClean="0">
                <a:solidFill>
                  <a:srgbClr val="9FB8CD">
                    <a:shade val="50000"/>
                    <a:satMod val="200000"/>
                  </a:srgbClr>
                </a:solidFill>
              </a:rPr>
              <a:pPr/>
              <a:t>08/03/2018</a:t>
            </a:fld>
            <a:endParaRPr lang="it-IT">
              <a:solidFill>
                <a:srgbClr val="9FB8CD">
                  <a:shade val="50000"/>
                  <a:satMod val="200000"/>
                </a:srgbClr>
              </a:solidFill>
            </a:endParaRPr>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solidFill>
                <a:srgbClr val="9FB8CD">
                  <a:shade val="50000"/>
                  <a:satMod val="200000"/>
                </a:srgbClr>
              </a:solidFill>
            </a:endParaRPr>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358084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2.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jpeg"/><Relationship Id="rId5" Type="http://schemas.openxmlformats.org/officeDocument/2006/relationships/tags" Target="../tags/tag6.xml"/><Relationship Id="rId10" Type="http://schemas.openxmlformats.org/officeDocument/2006/relationships/image" Target="../media/image2.jpeg"/><Relationship Id="rId4" Type="http://schemas.openxmlformats.org/officeDocument/2006/relationships/tags" Target="../tags/tag5.xml"/><Relationship Id="rId9"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1316052" y="2695073"/>
            <a:ext cx="7407275" cy="1885924"/>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it-IT" altLang="it-IT" sz="2800" b="1" i="1" dirty="0" smtClean="0">
                <a:solidFill>
                  <a:schemeClr val="accent1">
                    <a:lumMod val="75000"/>
                  </a:schemeClr>
                </a:solidFill>
                <a:effectLst/>
                <a:latin typeface="Calibri" panose="020F0502020204030204" pitchFamily="34" charset="0"/>
              </a:rPr>
              <a:t>Il nuovo sistema di gestione delle crisi bancarie </a:t>
            </a:r>
            <a:endParaRPr lang="it-IT" altLang="it-IT" sz="2800" b="1" i="1" dirty="0">
              <a:solidFill>
                <a:schemeClr val="accent1">
                  <a:lumMod val="75000"/>
                </a:schemeClr>
              </a:solidFill>
              <a:effectLst/>
              <a:latin typeface="Calibri" panose="020F0502020204030204" pitchFamily="34" charset="0"/>
            </a:endParaRPr>
          </a:p>
        </p:txBody>
      </p:sp>
      <p:sp>
        <p:nvSpPr>
          <p:cNvPr id="9" name="Sottotitolo 2"/>
          <p:cNvSpPr txBox="1">
            <a:spLocks/>
          </p:cNvSpPr>
          <p:nvPr/>
        </p:nvSpPr>
        <p:spPr>
          <a:xfrm>
            <a:off x="1257470" y="3625018"/>
            <a:ext cx="7407275" cy="2252254"/>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Clr>
                <a:srgbClr val="727CA3"/>
              </a:buClr>
              <a:buNone/>
            </a:pPr>
            <a:r>
              <a:rPr lang="it-IT" sz="2400" dirty="0" smtClean="0">
                <a:solidFill>
                  <a:prstClr val="black"/>
                </a:solidFill>
                <a:latin typeface="Calibri" panose="020F0502020204030204" pitchFamily="34" charset="0"/>
              </a:rPr>
              <a:t> </a:t>
            </a:r>
          </a:p>
          <a:p>
            <a:pPr marL="82550" indent="0" algn="ctr">
              <a:buClr>
                <a:srgbClr val="727CA3"/>
              </a:buClr>
              <a:buFont typeface="Wingdings 2"/>
              <a:buNone/>
            </a:pPr>
            <a:endParaRPr lang="it-IT" sz="500" i="1" dirty="0" smtClean="0">
              <a:solidFill>
                <a:prstClr val="black"/>
              </a:solidFill>
              <a:latin typeface="Calibri" panose="020F0502020204030204" pitchFamily="34" charset="0"/>
            </a:endParaRPr>
          </a:p>
          <a:p>
            <a:pPr marL="82550" indent="0" algn="ctr">
              <a:buClr>
                <a:srgbClr val="727CA3"/>
              </a:buClr>
              <a:buFont typeface="Wingdings 2"/>
              <a:buNone/>
            </a:pPr>
            <a:r>
              <a:rPr lang="it-IT" sz="2200" i="1" dirty="0" smtClean="0">
                <a:solidFill>
                  <a:prstClr val="black"/>
                </a:solidFill>
                <a:latin typeface="Calibri" panose="020F0502020204030204" pitchFamily="34" charset="0"/>
              </a:rPr>
              <a:t>Università degli Studi di Ferrara</a:t>
            </a:r>
          </a:p>
          <a:p>
            <a:pPr marL="82550" indent="0" algn="ctr">
              <a:buClr>
                <a:srgbClr val="727CA3"/>
              </a:buClr>
              <a:buFont typeface="Wingdings 2"/>
              <a:buNone/>
            </a:pPr>
            <a:r>
              <a:rPr lang="it-IT" sz="2000" i="1" dirty="0" smtClean="0">
                <a:solidFill>
                  <a:prstClr val="black"/>
                </a:solidFill>
                <a:latin typeface="Calibri" panose="020F0502020204030204" pitchFamily="34" charset="0"/>
              </a:rPr>
              <a:t>Dipartimento di Giurisprudenza</a:t>
            </a:r>
          </a:p>
          <a:p>
            <a:pPr marL="82550" indent="0" algn="ctr">
              <a:buClr>
                <a:srgbClr val="727CA3"/>
              </a:buClr>
              <a:buFont typeface="Wingdings 2"/>
              <a:buNone/>
            </a:pPr>
            <a:endParaRPr lang="it-IT" sz="1600" i="1" dirty="0" smtClean="0">
              <a:solidFill>
                <a:prstClr val="black"/>
              </a:solidFill>
              <a:latin typeface="Calibri" panose="020F0502020204030204" pitchFamily="34" charset="0"/>
            </a:endParaRPr>
          </a:p>
          <a:p>
            <a:pPr marL="82550" indent="0" algn="ctr">
              <a:buClr>
                <a:srgbClr val="727CA3"/>
              </a:buClr>
              <a:buFont typeface="Wingdings 2"/>
              <a:buNone/>
            </a:pPr>
            <a:endParaRPr lang="it-IT" sz="1600" i="1" dirty="0">
              <a:solidFill>
                <a:prstClr val="black"/>
              </a:solidFill>
              <a:latin typeface="Calibri" panose="020F0502020204030204" pitchFamily="34" charset="0"/>
            </a:endParaRPr>
          </a:p>
        </p:txBody>
      </p:sp>
      <p:sp>
        <p:nvSpPr>
          <p:cNvPr id="10" name="Rectangle 3"/>
          <p:cNvSpPr>
            <a:spLocks noChangeArrowheads="1"/>
          </p:cNvSpPr>
          <p:nvPr/>
        </p:nvSpPr>
        <p:spPr bwMode="auto">
          <a:xfrm>
            <a:off x="2190404" y="5751337"/>
            <a:ext cx="56165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it-IT" altLang="it-IT" sz="2000" i="1" dirty="0">
              <a:solidFill>
                <a:prstClr val="black"/>
              </a:solidFill>
              <a:latin typeface="Calibri" panose="020F0502020204030204" pitchFamily="34" charset="0"/>
            </a:endParaRPr>
          </a:p>
        </p:txBody>
      </p:sp>
      <p:grpSp>
        <p:nvGrpSpPr>
          <p:cNvPr id="11" name="Gruppo 10"/>
          <p:cNvGrpSpPr/>
          <p:nvPr/>
        </p:nvGrpSpPr>
        <p:grpSpPr>
          <a:xfrm>
            <a:off x="2113561" y="645101"/>
            <a:ext cx="5448857" cy="1726432"/>
            <a:chOff x="1918236" y="577922"/>
            <a:chExt cx="5448857" cy="1726432"/>
          </a:xfrm>
        </p:grpSpPr>
        <p:pic>
          <p:nvPicPr>
            <p:cNvPr id="12" name="Picture 2" descr="C:\My Documents\Utility Fitd\LOGO\logoScrit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236" y="2006440"/>
              <a:ext cx="5448857" cy="2979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My Documents\Utility Fitd\LOGO\logoFI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577922"/>
              <a:ext cx="1262674" cy="6188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My Documents\Utility Fitd\LOGO\logoPalazz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0555" y="577922"/>
              <a:ext cx="974650" cy="9316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7596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655248" y="6309789"/>
            <a:ext cx="457200" cy="476250"/>
          </a:xfrm>
        </p:spPr>
        <p:txBody>
          <a:bodyPr/>
          <a:lstStyle/>
          <a:p>
            <a:fld id="{BFFF9C37-744C-452A-933A-2419089EBA4A}" type="slidenum">
              <a:rPr lang="it-IT" smtClean="0">
                <a:solidFill>
                  <a:srgbClr val="9FB8CD">
                    <a:shade val="50000"/>
                    <a:satMod val="200000"/>
                  </a:srgbClr>
                </a:solidFill>
              </a:rPr>
              <a:pPr/>
              <a:t>10</a:t>
            </a:fld>
            <a:endParaRPr lang="it-IT">
              <a:solidFill>
                <a:srgbClr val="9FB8CD">
                  <a:shade val="50000"/>
                  <a:satMod val="200000"/>
                </a:srgbClr>
              </a:solidFill>
            </a:endParaRPr>
          </a:p>
        </p:txBody>
      </p:sp>
      <p:sp>
        <p:nvSpPr>
          <p:cNvPr id="4" name="Titolo 2"/>
          <p:cNvSpPr>
            <a:spLocks noGrp="1"/>
          </p:cNvSpPr>
          <p:nvPr>
            <p:ph type="title"/>
          </p:nvPr>
        </p:nvSpPr>
        <p:spPr>
          <a:xfrm>
            <a:off x="1390443" y="626612"/>
            <a:ext cx="7498080" cy="1143000"/>
          </a:xfrm>
        </p:spPr>
        <p:txBody>
          <a:bodyPr>
            <a:normAutofit/>
          </a:bodyPr>
          <a:lstStyle/>
          <a:p>
            <a:pPr fontAlgn="base">
              <a:lnSpc>
                <a:spcPct val="90000"/>
              </a:lnSpc>
              <a:spcAft>
                <a:spcPct val="0"/>
              </a:spcAft>
              <a:tabLst>
                <a:tab pos="542925" algn="l"/>
              </a:tabLst>
            </a:pPr>
            <a:r>
              <a:rPr lang="it-IT" altLang="it-IT" sz="2000" b="1" dirty="0">
                <a:solidFill>
                  <a:srgbClr val="11488B"/>
                </a:solidFill>
                <a:effectLst/>
                <a:latin typeface="Calibri" pitchFamily="34" charset="0"/>
              </a:rPr>
              <a:t>Il primo pilastro dell’Unione Bancaria: l’SSM</a:t>
            </a:r>
            <a:endParaRPr lang="en-GB" altLang="it-IT" sz="2000" b="1" dirty="0">
              <a:solidFill>
                <a:srgbClr val="11488B"/>
              </a:solidFill>
              <a:effectLst/>
              <a:latin typeface="Calibri" pitchFamily="34" charset="0"/>
            </a:endParaRPr>
          </a:p>
        </p:txBody>
      </p:sp>
      <p:grpSp>
        <p:nvGrpSpPr>
          <p:cNvPr id="5" name="Gruppo 4"/>
          <p:cNvGrpSpPr/>
          <p:nvPr/>
        </p:nvGrpSpPr>
        <p:grpSpPr>
          <a:xfrm>
            <a:off x="1190365" y="1619822"/>
            <a:ext cx="7704856" cy="3950123"/>
            <a:chOff x="907208" y="1914652"/>
            <a:chExt cx="7704856" cy="3950123"/>
          </a:xfrm>
        </p:grpSpPr>
        <p:sp>
          <p:nvSpPr>
            <p:cNvPr id="6" name="Rectangle 5"/>
            <p:cNvSpPr/>
            <p:nvPr/>
          </p:nvSpPr>
          <p:spPr>
            <a:xfrm>
              <a:off x="919400" y="1914652"/>
              <a:ext cx="7692663" cy="347916"/>
            </a:xfrm>
            <a:prstGeom prst="rect">
              <a:avLst/>
            </a:prstGeom>
            <a:solidFill>
              <a:schemeClr val="accent2">
                <a:lumMod val="40000"/>
                <a:lumOff val="6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L’SSM è composto dalla BCE e dalle Autorità di Vigilanza (</a:t>
              </a:r>
              <a:r>
                <a:rPr lang="it-IT" sz="1500" b="1" dirty="0" err="1" smtClean="0">
                  <a:solidFill>
                    <a:srgbClr val="11488B"/>
                  </a:solidFill>
                  <a:latin typeface="Calibri" panose="020F0502020204030204" pitchFamily="34" charset="0"/>
                </a:rPr>
                <a:t>AdV</a:t>
              </a:r>
              <a:r>
                <a:rPr lang="it-IT" sz="1500" b="1" dirty="0" smtClean="0">
                  <a:solidFill>
                    <a:srgbClr val="11488B"/>
                  </a:solidFill>
                  <a:latin typeface="Calibri" panose="020F0502020204030204" pitchFamily="34" charset="0"/>
                </a:rPr>
                <a:t>) nazionali </a:t>
              </a:r>
              <a:endParaRPr lang="it-IT" sz="1500" b="1" dirty="0">
                <a:solidFill>
                  <a:srgbClr val="11488B"/>
                </a:solidFill>
                <a:latin typeface="Calibri" panose="020F0502020204030204" pitchFamily="34" charset="0"/>
              </a:endParaRPr>
            </a:p>
          </p:txBody>
        </p:sp>
        <p:grpSp>
          <p:nvGrpSpPr>
            <p:cNvPr id="7" name="Gruppo 6"/>
            <p:cNvGrpSpPr/>
            <p:nvPr/>
          </p:nvGrpSpPr>
          <p:grpSpPr>
            <a:xfrm>
              <a:off x="907208" y="2419680"/>
              <a:ext cx="7704856" cy="3445095"/>
              <a:chOff x="1187624" y="2419680"/>
              <a:chExt cx="7704856" cy="3445095"/>
            </a:xfrm>
          </p:grpSpPr>
          <p:sp>
            <p:nvSpPr>
              <p:cNvPr id="8" name="Rectangle 5"/>
              <p:cNvSpPr/>
              <p:nvPr/>
            </p:nvSpPr>
            <p:spPr>
              <a:xfrm>
                <a:off x="1187625" y="2567434"/>
                <a:ext cx="1800200" cy="695833"/>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Poteri</a:t>
                </a:r>
                <a:endParaRPr lang="it-IT" sz="1500" b="1" dirty="0">
                  <a:solidFill>
                    <a:srgbClr val="11488B"/>
                  </a:solidFill>
                  <a:latin typeface="Calibri" panose="020F0502020204030204" pitchFamily="34" charset="0"/>
                </a:endParaRPr>
              </a:p>
            </p:txBody>
          </p:sp>
          <p:sp>
            <p:nvSpPr>
              <p:cNvPr id="9" name="Rectangle 5"/>
              <p:cNvSpPr/>
              <p:nvPr/>
            </p:nvSpPr>
            <p:spPr>
              <a:xfrm>
                <a:off x="1187625" y="3720317"/>
                <a:ext cx="1800200" cy="695833"/>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Schema operativo</a:t>
                </a:r>
                <a:endParaRPr lang="it-IT" sz="1500" b="1" dirty="0">
                  <a:solidFill>
                    <a:srgbClr val="11488B"/>
                  </a:solidFill>
                  <a:latin typeface="Calibri" panose="020F0502020204030204" pitchFamily="34" charset="0"/>
                </a:endParaRPr>
              </a:p>
            </p:txBody>
          </p:sp>
          <p:sp>
            <p:nvSpPr>
              <p:cNvPr id="10" name="Rectangle 5"/>
              <p:cNvSpPr/>
              <p:nvPr/>
            </p:nvSpPr>
            <p:spPr>
              <a:xfrm>
                <a:off x="1187625" y="5168942"/>
                <a:ext cx="1800200" cy="695833"/>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Regolamentazione</a:t>
                </a:r>
                <a:endParaRPr lang="it-IT" sz="1500" b="1" dirty="0">
                  <a:solidFill>
                    <a:srgbClr val="11488B"/>
                  </a:solidFill>
                  <a:latin typeface="Calibri" panose="020F0502020204030204" pitchFamily="34" charset="0"/>
                </a:endParaRPr>
              </a:p>
            </p:txBody>
          </p:sp>
          <p:sp>
            <p:nvSpPr>
              <p:cNvPr id="12" name="TextBox 18"/>
              <p:cNvSpPr txBox="1"/>
              <p:nvPr/>
            </p:nvSpPr>
            <p:spPr>
              <a:xfrm>
                <a:off x="3131840" y="2578723"/>
                <a:ext cx="5760640" cy="1015663"/>
              </a:xfrm>
              <a:prstGeom prst="rect">
                <a:avLst/>
              </a:prstGeom>
              <a:noFill/>
            </p:spPr>
            <p:txBody>
              <a:bodyPr wrap="square" rtlCol="0">
                <a:spAutoFit/>
              </a:bodyPr>
              <a:lstStyle/>
              <a:p>
                <a:pPr marL="185738" indent="-185738">
                  <a:buClr>
                    <a:schemeClr val="bg1">
                      <a:lumMod val="50000"/>
                    </a:schemeClr>
                  </a:buClr>
                  <a:buFont typeface="Wingdings" panose="05000000000000000000" pitchFamily="2" charset="2"/>
                  <a:buChar char="§"/>
                </a:pPr>
                <a:r>
                  <a:rPr lang="it-IT" sz="1500" b="1" u="sng" dirty="0" smtClean="0">
                    <a:latin typeface="Calibri" panose="020F0502020204030204" pitchFamily="34" charset="0"/>
                  </a:rPr>
                  <a:t>Vigilanza prudenziale</a:t>
                </a:r>
                <a:r>
                  <a:rPr lang="it-IT" sz="1500" dirty="0" smtClean="0">
                    <a:latin typeface="Calibri" panose="020F0502020204030204" pitchFamily="34" charset="0"/>
                  </a:rPr>
                  <a:t> della BCE su tutte le banche dell’area euro («</a:t>
                </a:r>
                <a:r>
                  <a:rPr lang="it-IT" sz="1500" i="1" dirty="0" err="1" smtClean="0">
                    <a:latin typeface="Calibri" panose="020F0502020204030204" pitchFamily="34" charset="0"/>
                  </a:rPr>
                  <a:t>one</a:t>
                </a:r>
                <a:r>
                  <a:rPr lang="it-IT" sz="1500" i="1" dirty="0" smtClean="0">
                    <a:latin typeface="Calibri" panose="020F0502020204030204" pitchFamily="34" charset="0"/>
                  </a:rPr>
                  <a:t> </a:t>
                </a:r>
                <a:r>
                  <a:rPr lang="it-IT" sz="1500" i="1" dirty="0" err="1" smtClean="0">
                    <a:latin typeface="Calibri" panose="020F0502020204030204" pitchFamily="34" charset="0"/>
                  </a:rPr>
                  <a:t>tier</a:t>
                </a:r>
                <a:r>
                  <a:rPr lang="it-IT" sz="1500" i="1" dirty="0" smtClean="0">
                    <a:latin typeface="Calibri" panose="020F0502020204030204" pitchFamily="34" charset="0"/>
                  </a:rPr>
                  <a:t> </a:t>
                </a:r>
                <a:r>
                  <a:rPr lang="it-IT" sz="1500" i="1" dirty="0" err="1" smtClean="0">
                    <a:latin typeface="Calibri" panose="020F0502020204030204" pitchFamily="34" charset="0"/>
                  </a:rPr>
                  <a:t>system</a:t>
                </a:r>
                <a:r>
                  <a:rPr lang="it-IT" sz="1500" i="1" dirty="0" smtClean="0">
                    <a:latin typeface="Calibri" panose="020F0502020204030204" pitchFamily="34" charset="0"/>
                  </a:rPr>
                  <a:t>»)</a:t>
                </a:r>
              </a:p>
              <a:p>
                <a:pPr marL="185738" indent="-185738">
                  <a:buClr>
                    <a:schemeClr val="bg1">
                      <a:lumMod val="50000"/>
                    </a:schemeClr>
                  </a:buClr>
                  <a:buFont typeface="Wingdings" panose="05000000000000000000" pitchFamily="2" charset="2"/>
                  <a:buChar char="§"/>
                </a:pPr>
                <a:r>
                  <a:rPr lang="it-IT" sz="1500" dirty="0" smtClean="0">
                    <a:latin typeface="Calibri" panose="020F0502020204030204" pitchFamily="34" charset="0"/>
                  </a:rPr>
                  <a:t>I Paesi non euro possono aderire su base volontaria al sistema («</a:t>
                </a:r>
                <a:r>
                  <a:rPr lang="it-IT" sz="1500" i="1" dirty="0" err="1" smtClean="0">
                    <a:latin typeface="Calibri" panose="020F0502020204030204" pitchFamily="34" charset="0"/>
                  </a:rPr>
                  <a:t>opt</a:t>
                </a:r>
                <a:r>
                  <a:rPr lang="it-IT" sz="1500" i="1" dirty="0" smtClean="0">
                    <a:latin typeface="Calibri" panose="020F0502020204030204" pitchFamily="34" charset="0"/>
                  </a:rPr>
                  <a:t>-in»)</a:t>
                </a:r>
                <a:endParaRPr lang="en-GB" sz="1500" dirty="0">
                  <a:latin typeface="Calibri" panose="020F0502020204030204" pitchFamily="34" charset="0"/>
                </a:endParaRPr>
              </a:p>
            </p:txBody>
          </p:sp>
          <p:sp>
            <p:nvSpPr>
              <p:cNvPr id="13" name="TextBox 19"/>
              <p:cNvSpPr txBox="1"/>
              <p:nvPr/>
            </p:nvSpPr>
            <p:spPr>
              <a:xfrm>
                <a:off x="3131840" y="3742895"/>
                <a:ext cx="5760640" cy="1323439"/>
              </a:xfrm>
              <a:prstGeom prst="rect">
                <a:avLst/>
              </a:prstGeom>
              <a:noFill/>
            </p:spPr>
            <p:txBody>
              <a:bodyPr wrap="square" rtlCol="0">
                <a:spAutoFit/>
              </a:bodyPr>
              <a:lstStyle/>
              <a:p>
                <a:pPr marL="185738" indent="-185738">
                  <a:buClr>
                    <a:schemeClr val="bg1">
                      <a:lumMod val="50000"/>
                    </a:schemeClr>
                  </a:buClr>
                  <a:buFont typeface="Wingdings" panose="05000000000000000000" pitchFamily="2" charset="2"/>
                  <a:buChar char="§"/>
                </a:pPr>
                <a:r>
                  <a:rPr lang="it-IT" sz="1500" b="1" u="sng" dirty="0" smtClean="0">
                    <a:latin typeface="Calibri" panose="020F0502020204030204" pitchFamily="34" charset="0"/>
                  </a:rPr>
                  <a:t>Vigilanza diretta</a:t>
                </a:r>
                <a:r>
                  <a:rPr lang="it-IT" sz="1500" dirty="0" smtClean="0">
                    <a:latin typeface="Calibri" panose="020F0502020204030204" pitchFamily="34" charset="0"/>
                  </a:rPr>
                  <a:t> da parte della BCE, assistita dalle </a:t>
                </a:r>
                <a:r>
                  <a:rPr lang="it-IT" sz="1500" dirty="0" err="1" smtClean="0">
                    <a:latin typeface="Calibri" panose="020F0502020204030204" pitchFamily="34" charset="0"/>
                  </a:rPr>
                  <a:t>AdV</a:t>
                </a:r>
                <a:r>
                  <a:rPr lang="it-IT" sz="1500" dirty="0" smtClean="0">
                    <a:latin typeface="Calibri" panose="020F0502020204030204" pitchFamily="34" charset="0"/>
                  </a:rPr>
                  <a:t> nazionali, sulle </a:t>
                </a:r>
                <a:r>
                  <a:rPr lang="it-IT" sz="1500" i="1" dirty="0" smtClean="0">
                    <a:latin typeface="Calibri" panose="020F0502020204030204" pitchFamily="34" charset="0"/>
                  </a:rPr>
                  <a:t>«</a:t>
                </a:r>
                <a:r>
                  <a:rPr lang="it-IT" sz="1500" i="1" dirty="0" err="1" smtClean="0">
                    <a:latin typeface="Calibri" panose="020F0502020204030204" pitchFamily="34" charset="0"/>
                  </a:rPr>
                  <a:t>significant</a:t>
                </a:r>
                <a:r>
                  <a:rPr lang="it-IT" sz="1500" i="1" dirty="0" smtClean="0">
                    <a:latin typeface="Calibri" panose="020F0502020204030204" pitchFamily="34" charset="0"/>
                  </a:rPr>
                  <a:t> </a:t>
                </a:r>
                <a:r>
                  <a:rPr lang="it-IT" sz="1500" i="1" dirty="0" err="1" smtClean="0">
                    <a:latin typeface="Calibri" panose="020F0502020204030204" pitchFamily="34" charset="0"/>
                  </a:rPr>
                  <a:t>banks</a:t>
                </a:r>
                <a:r>
                  <a:rPr lang="it-IT" sz="1500" i="1" dirty="0" smtClean="0">
                    <a:latin typeface="Calibri" panose="020F0502020204030204" pitchFamily="34" charset="0"/>
                  </a:rPr>
                  <a:t>» </a:t>
                </a:r>
                <a:r>
                  <a:rPr lang="it-IT" sz="1500" dirty="0" smtClean="0">
                    <a:latin typeface="Calibri" panose="020F0502020204030204" pitchFamily="34" charset="0"/>
                  </a:rPr>
                  <a:t>(123 gruppi bancari, 1.200 soggetti vigilati)</a:t>
                </a:r>
              </a:p>
              <a:p>
                <a:pPr marL="185738" indent="-185738">
                  <a:spcBef>
                    <a:spcPts val="600"/>
                  </a:spcBef>
                  <a:buClr>
                    <a:schemeClr val="bg1">
                      <a:lumMod val="50000"/>
                    </a:schemeClr>
                  </a:buClr>
                  <a:buFont typeface="Wingdings" panose="05000000000000000000" pitchFamily="2" charset="2"/>
                  <a:buChar char="§"/>
                </a:pPr>
                <a:r>
                  <a:rPr lang="it-IT" sz="1500" b="1" u="sng" dirty="0" smtClean="0">
                    <a:latin typeface="Calibri" panose="020F0502020204030204" pitchFamily="34" charset="0"/>
                  </a:rPr>
                  <a:t>Vigilanza decentralizzata</a:t>
                </a:r>
                <a:r>
                  <a:rPr lang="it-IT" sz="1500" dirty="0" smtClean="0">
                    <a:latin typeface="Calibri" panose="020F0502020204030204" pitchFamily="34" charset="0"/>
                  </a:rPr>
                  <a:t> alle </a:t>
                </a:r>
                <a:r>
                  <a:rPr lang="it-IT" sz="1500" dirty="0" err="1" smtClean="0">
                    <a:latin typeface="Calibri" panose="020F0502020204030204" pitchFamily="34" charset="0"/>
                  </a:rPr>
                  <a:t>AdV</a:t>
                </a:r>
                <a:r>
                  <a:rPr lang="it-IT" sz="1500" dirty="0" smtClean="0">
                    <a:latin typeface="Calibri" panose="020F0502020204030204" pitchFamily="34" charset="0"/>
                  </a:rPr>
                  <a:t> nazionali sulle «</a:t>
                </a:r>
                <a:r>
                  <a:rPr lang="it-IT" sz="1500" i="1" dirty="0" err="1" smtClean="0">
                    <a:latin typeface="Calibri" panose="020F0502020204030204" pitchFamily="34" charset="0"/>
                  </a:rPr>
                  <a:t>less</a:t>
                </a:r>
                <a:r>
                  <a:rPr lang="it-IT" sz="1500" i="1" dirty="0" smtClean="0">
                    <a:latin typeface="Calibri" panose="020F0502020204030204" pitchFamily="34" charset="0"/>
                  </a:rPr>
                  <a:t> </a:t>
                </a:r>
                <a:r>
                  <a:rPr lang="it-IT" sz="1500" i="1" dirty="0" err="1" smtClean="0">
                    <a:latin typeface="Calibri" panose="020F0502020204030204" pitchFamily="34" charset="0"/>
                  </a:rPr>
                  <a:t>significant</a:t>
                </a:r>
                <a:r>
                  <a:rPr lang="it-IT" sz="1500" i="1" dirty="0" smtClean="0">
                    <a:latin typeface="Calibri" panose="020F0502020204030204" pitchFamily="34" charset="0"/>
                  </a:rPr>
                  <a:t> </a:t>
                </a:r>
                <a:r>
                  <a:rPr lang="it-IT" sz="1500" i="1" dirty="0" err="1" smtClean="0">
                    <a:latin typeface="Calibri" panose="020F0502020204030204" pitchFamily="34" charset="0"/>
                  </a:rPr>
                  <a:t>banks</a:t>
                </a:r>
                <a:r>
                  <a:rPr lang="it-IT" sz="1500" i="1" dirty="0" smtClean="0">
                    <a:latin typeface="Calibri" panose="020F0502020204030204" pitchFamily="34" charset="0"/>
                  </a:rPr>
                  <a:t>» </a:t>
                </a:r>
                <a:r>
                  <a:rPr lang="it-IT" sz="1500" dirty="0" smtClean="0">
                    <a:latin typeface="Calibri" panose="020F0502020204030204" pitchFamily="34" charset="0"/>
                  </a:rPr>
                  <a:t>(</a:t>
                </a:r>
                <a:r>
                  <a:rPr lang="it-IT" sz="1500" dirty="0" err="1" smtClean="0">
                    <a:latin typeface="Calibri" panose="020F0502020204030204" pitchFamily="34" charset="0"/>
                  </a:rPr>
                  <a:t>ca</a:t>
                </a:r>
                <a:r>
                  <a:rPr lang="it-IT" sz="1500" dirty="0" smtClean="0">
                    <a:latin typeface="Calibri" panose="020F0502020204030204" pitchFamily="34" charset="0"/>
                  </a:rPr>
                  <a:t>. 3.700 banche EU), con potere di avocazione da parte della BCE</a:t>
                </a:r>
                <a:endParaRPr lang="en-GB" sz="1500" dirty="0">
                  <a:latin typeface="Calibri" panose="020F0502020204030204" pitchFamily="34" charset="0"/>
                </a:endParaRPr>
              </a:p>
            </p:txBody>
          </p:sp>
          <p:sp>
            <p:nvSpPr>
              <p:cNvPr id="14" name="TextBox 20"/>
              <p:cNvSpPr txBox="1"/>
              <p:nvPr/>
            </p:nvSpPr>
            <p:spPr>
              <a:xfrm>
                <a:off x="3131840" y="5168942"/>
                <a:ext cx="5760640" cy="553998"/>
              </a:xfrm>
              <a:prstGeom prst="rect">
                <a:avLst/>
              </a:prstGeom>
              <a:noFill/>
            </p:spPr>
            <p:txBody>
              <a:bodyPr wrap="square" rtlCol="0">
                <a:spAutoFit/>
              </a:bodyPr>
              <a:lstStyle/>
              <a:p>
                <a:pPr marL="185738" indent="-185738">
                  <a:buClr>
                    <a:schemeClr val="bg1">
                      <a:lumMod val="50000"/>
                    </a:schemeClr>
                  </a:buClr>
                  <a:buFont typeface="Wingdings" panose="05000000000000000000" pitchFamily="2" charset="2"/>
                  <a:buChar char="§"/>
                </a:pPr>
                <a:r>
                  <a:rPr lang="it-IT" sz="1500" dirty="0" smtClean="0">
                    <a:latin typeface="Calibri" panose="020F0502020204030204" pitchFamily="34" charset="0"/>
                  </a:rPr>
                  <a:t>Regole, metodologie e procedure di supervisione uniformi: </a:t>
                </a:r>
                <a:r>
                  <a:rPr lang="it-IT" sz="1500" i="1" dirty="0" err="1" smtClean="0">
                    <a:latin typeface="Calibri" panose="020F0502020204030204" pitchFamily="34" charset="0"/>
                  </a:rPr>
                  <a:t>framework</a:t>
                </a:r>
                <a:r>
                  <a:rPr lang="it-IT" sz="1500" i="1" dirty="0" smtClean="0">
                    <a:latin typeface="Calibri" panose="020F0502020204030204" pitchFamily="34" charset="0"/>
                  </a:rPr>
                  <a:t> </a:t>
                </a:r>
                <a:r>
                  <a:rPr lang="it-IT" sz="1500" i="1" dirty="0" err="1" smtClean="0">
                    <a:latin typeface="Calibri" panose="020F0502020204030204" pitchFamily="34" charset="0"/>
                  </a:rPr>
                  <a:t>regulation</a:t>
                </a:r>
                <a:r>
                  <a:rPr lang="it-IT" sz="1500" dirty="0" smtClean="0">
                    <a:latin typeface="Calibri" panose="020F0502020204030204" pitchFamily="34" charset="0"/>
                  </a:rPr>
                  <a:t>, Manuale e Guida di Vigilanza</a:t>
                </a:r>
                <a:endParaRPr lang="en-GB" sz="1500" dirty="0">
                  <a:latin typeface="Calibri" panose="020F0502020204030204" pitchFamily="34" charset="0"/>
                </a:endParaRPr>
              </a:p>
            </p:txBody>
          </p:sp>
          <p:cxnSp>
            <p:nvCxnSpPr>
              <p:cNvPr id="15" name="Straight Connector 3"/>
              <p:cNvCxnSpPr/>
              <p:nvPr/>
            </p:nvCxnSpPr>
            <p:spPr>
              <a:xfrm>
                <a:off x="1187624" y="2419680"/>
                <a:ext cx="77048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21"/>
              <p:cNvCxnSpPr/>
              <p:nvPr/>
            </p:nvCxnSpPr>
            <p:spPr>
              <a:xfrm>
                <a:off x="1187624" y="3609949"/>
                <a:ext cx="77048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22"/>
              <p:cNvCxnSpPr/>
              <p:nvPr/>
            </p:nvCxnSpPr>
            <p:spPr>
              <a:xfrm>
                <a:off x="1187624" y="5057124"/>
                <a:ext cx="77048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24" name="Gruppo 23"/>
          <p:cNvGrpSpPr/>
          <p:nvPr/>
        </p:nvGrpSpPr>
        <p:grpSpPr>
          <a:xfrm>
            <a:off x="1710562" y="3876670"/>
            <a:ext cx="7392246" cy="2932854"/>
            <a:chOff x="1710562" y="3876670"/>
            <a:chExt cx="7392246" cy="2932854"/>
          </a:xfrm>
        </p:grpSpPr>
        <p:grpSp>
          <p:nvGrpSpPr>
            <p:cNvPr id="22" name="Gruppo 21"/>
            <p:cNvGrpSpPr/>
            <p:nvPr/>
          </p:nvGrpSpPr>
          <p:grpSpPr>
            <a:xfrm>
              <a:off x="1710562" y="3876670"/>
              <a:ext cx="7392246" cy="2932854"/>
              <a:chOff x="1710562" y="3876670"/>
              <a:chExt cx="7392246" cy="2932854"/>
            </a:xfrm>
          </p:grpSpPr>
          <p:sp>
            <p:nvSpPr>
              <p:cNvPr id="20" name="TextBox 20"/>
              <p:cNvSpPr txBox="1"/>
              <p:nvPr/>
            </p:nvSpPr>
            <p:spPr>
              <a:xfrm>
                <a:off x="3486184" y="5547469"/>
                <a:ext cx="5616624" cy="738664"/>
              </a:xfrm>
              <a:prstGeom prst="rect">
                <a:avLst/>
              </a:prstGeom>
              <a:solidFill>
                <a:schemeClr val="bg1"/>
              </a:solidFill>
              <a:ln>
                <a:solidFill>
                  <a:schemeClr val="accent3">
                    <a:lumMod val="50000"/>
                  </a:schemeClr>
                </a:solidFill>
              </a:ln>
              <a:effectLst>
                <a:glow rad="63500">
                  <a:schemeClr val="accent4">
                    <a:satMod val="175000"/>
                    <a:alpha val="40000"/>
                  </a:schemeClr>
                </a:glow>
              </a:effectLst>
            </p:spPr>
            <p:txBody>
              <a:bodyPr wrap="square" rtlCol="0">
                <a:spAutoFit/>
              </a:bodyPr>
              <a:lstStyle/>
              <a:p>
                <a:pPr marL="185738" indent="-185738">
                  <a:buClr>
                    <a:schemeClr val="bg1">
                      <a:lumMod val="50000"/>
                    </a:schemeClr>
                  </a:buClr>
                  <a:buFont typeface="Wingdings" panose="05000000000000000000" pitchFamily="2" charset="2"/>
                  <a:buChar char="§"/>
                </a:pPr>
                <a:r>
                  <a:rPr lang="it-IT" sz="1400" dirty="0" smtClean="0">
                    <a:latin typeface="Calibri" panose="020F0502020204030204" pitchFamily="34" charset="0"/>
                  </a:rPr>
                  <a:t>Totale attivo superiore a 30 </a:t>
                </a:r>
                <a:r>
                  <a:rPr lang="it-IT" sz="1400" dirty="0" err="1" smtClean="0">
                    <a:latin typeface="Calibri" panose="020F0502020204030204" pitchFamily="34" charset="0"/>
                  </a:rPr>
                  <a:t>mld</a:t>
                </a:r>
                <a:endParaRPr lang="it-IT" sz="1400" dirty="0" smtClean="0">
                  <a:latin typeface="Calibri" panose="020F0502020204030204" pitchFamily="34" charset="0"/>
                </a:endParaRPr>
              </a:p>
              <a:p>
                <a:pPr marL="185738" indent="-185738">
                  <a:buClr>
                    <a:schemeClr val="bg1">
                      <a:lumMod val="50000"/>
                    </a:schemeClr>
                  </a:buClr>
                  <a:buFont typeface="Wingdings" panose="05000000000000000000" pitchFamily="2" charset="2"/>
                  <a:buChar char="§"/>
                </a:pPr>
                <a:r>
                  <a:rPr lang="en-GB" sz="1400" dirty="0" err="1" smtClean="0">
                    <a:latin typeface="Calibri" panose="020F0502020204030204" pitchFamily="34" charset="0"/>
                  </a:rPr>
                  <a:t>Totale</a:t>
                </a:r>
                <a:r>
                  <a:rPr lang="en-GB" sz="1400" dirty="0" smtClean="0">
                    <a:latin typeface="Calibri" panose="020F0502020204030204" pitchFamily="34" charset="0"/>
                  </a:rPr>
                  <a:t> </a:t>
                </a:r>
                <a:r>
                  <a:rPr lang="en-GB" sz="1400" dirty="0" err="1" smtClean="0">
                    <a:latin typeface="Calibri" panose="020F0502020204030204" pitchFamily="34" charset="0"/>
                  </a:rPr>
                  <a:t>attivo</a:t>
                </a:r>
                <a:r>
                  <a:rPr lang="en-GB" sz="1400" dirty="0" smtClean="0">
                    <a:latin typeface="Calibri" panose="020F0502020204030204" pitchFamily="34" charset="0"/>
                  </a:rPr>
                  <a:t>/PIL </a:t>
                </a:r>
                <a:r>
                  <a:rPr lang="en-GB" sz="1400" dirty="0" err="1" smtClean="0">
                    <a:latin typeface="Calibri" panose="020F0502020204030204" pitchFamily="34" charset="0"/>
                  </a:rPr>
                  <a:t>dello</a:t>
                </a:r>
                <a:r>
                  <a:rPr lang="en-GB" sz="1400" dirty="0" smtClean="0">
                    <a:latin typeface="Calibri" panose="020F0502020204030204" pitchFamily="34" charset="0"/>
                  </a:rPr>
                  <a:t> </a:t>
                </a:r>
                <a:r>
                  <a:rPr lang="en-GB" sz="1400" dirty="0" err="1" smtClean="0">
                    <a:latin typeface="Calibri" panose="020F0502020204030204" pitchFamily="34" charset="0"/>
                  </a:rPr>
                  <a:t>Stato</a:t>
                </a:r>
                <a:r>
                  <a:rPr lang="en-GB" sz="1400" dirty="0" smtClean="0">
                    <a:latin typeface="Calibri" panose="020F0502020204030204" pitchFamily="34" charset="0"/>
                  </a:rPr>
                  <a:t> </a:t>
                </a:r>
                <a:r>
                  <a:rPr lang="en-GB" sz="1400" dirty="0" err="1" smtClean="0">
                    <a:latin typeface="Calibri" panose="020F0502020204030204" pitchFamily="34" charset="0"/>
                  </a:rPr>
                  <a:t>ospitante</a:t>
                </a:r>
                <a:r>
                  <a:rPr lang="en-GB" sz="1400" dirty="0" smtClean="0">
                    <a:latin typeface="Calibri" panose="020F0502020204030204" pitchFamily="34" charset="0"/>
                  </a:rPr>
                  <a:t> &gt; 20% (con Tot. </a:t>
                </a:r>
                <a:r>
                  <a:rPr lang="en-GB" sz="1400" dirty="0" err="1" smtClean="0">
                    <a:latin typeface="Calibri" panose="020F0502020204030204" pitchFamily="34" charset="0"/>
                  </a:rPr>
                  <a:t>attivo</a:t>
                </a:r>
                <a:r>
                  <a:rPr lang="en-GB" sz="1400" dirty="0" smtClean="0">
                    <a:latin typeface="Calibri" panose="020F0502020204030204" pitchFamily="34" charset="0"/>
                  </a:rPr>
                  <a:t>&gt; 5 </a:t>
                </a:r>
                <a:r>
                  <a:rPr lang="en-GB" sz="1400" dirty="0" err="1" smtClean="0">
                    <a:latin typeface="Calibri" panose="020F0502020204030204" pitchFamily="34" charset="0"/>
                  </a:rPr>
                  <a:t>mld</a:t>
                </a:r>
                <a:r>
                  <a:rPr lang="en-GB" sz="1400" dirty="0" smtClean="0">
                    <a:latin typeface="Calibri" panose="020F0502020204030204" pitchFamily="34" charset="0"/>
                  </a:rPr>
                  <a:t>)</a:t>
                </a:r>
              </a:p>
              <a:p>
                <a:pPr marL="185738" indent="-185738">
                  <a:buClr>
                    <a:schemeClr val="bg1">
                      <a:lumMod val="50000"/>
                    </a:schemeClr>
                  </a:buClr>
                  <a:buFont typeface="Wingdings" panose="05000000000000000000" pitchFamily="2" charset="2"/>
                  <a:buChar char="§"/>
                </a:pPr>
                <a:r>
                  <a:rPr lang="en-GB" sz="1400" dirty="0">
                    <a:latin typeface="Calibri" panose="020F0502020204030204" pitchFamily="34" charset="0"/>
                  </a:rPr>
                  <a:t>Banca a </a:t>
                </a:r>
                <a:r>
                  <a:rPr lang="en-GB" sz="1400" dirty="0" err="1">
                    <a:latin typeface="Calibri" panose="020F0502020204030204" pitchFamily="34" charset="0"/>
                  </a:rPr>
                  <a:t>rilevanza</a:t>
                </a:r>
                <a:r>
                  <a:rPr lang="en-GB" sz="1400" dirty="0">
                    <a:latin typeface="Calibri" panose="020F0502020204030204" pitchFamily="34" charset="0"/>
                  </a:rPr>
                  <a:t> </a:t>
                </a:r>
                <a:r>
                  <a:rPr lang="en-GB" sz="1400" dirty="0" err="1">
                    <a:latin typeface="Calibri" panose="020F0502020204030204" pitchFamily="34" charset="0"/>
                  </a:rPr>
                  <a:t>sistemica</a:t>
                </a:r>
                <a:r>
                  <a:rPr lang="en-GB" sz="1400" dirty="0">
                    <a:latin typeface="Calibri" panose="020F0502020204030204" pitchFamily="34" charset="0"/>
                  </a:rPr>
                  <a:t> </a:t>
                </a:r>
                <a:r>
                  <a:rPr lang="en-GB" sz="1400" dirty="0" err="1">
                    <a:latin typeface="Calibri" panose="020F0502020204030204" pitchFamily="34" charset="0"/>
                  </a:rPr>
                  <a:t>nazionale</a:t>
                </a:r>
                <a:r>
                  <a:rPr lang="en-GB" sz="1400" dirty="0">
                    <a:latin typeface="Calibri" panose="020F0502020204030204" pitchFamily="34" charset="0"/>
                  </a:rPr>
                  <a:t> (</a:t>
                </a:r>
                <a:r>
                  <a:rPr lang="en-GB" sz="1400" dirty="0" err="1">
                    <a:latin typeface="Calibri" panose="020F0502020204030204" pitchFamily="34" charset="0"/>
                  </a:rPr>
                  <a:t>decisione</a:t>
                </a:r>
                <a:r>
                  <a:rPr lang="en-GB" sz="1400" dirty="0">
                    <a:latin typeface="Calibri" panose="020F0502020204030204" pitchFamily="34" charset="0"/>
                  </a:rPr>
                  <a:t> </a:t>
                </a:r>
                <a:r>
                  <a:rPr lang="en-GB" sz="1400" dirty="0" err="1">
                    <a:latin typeface="Calibri" panose="020F0502020204030204" pitchFamily="34" charset="0"/>
                  </a:rPr>
                  <a:t>AdV</a:t>
                </a:r>
                <a:r>
                  <a:rPr lang="en-GB" sz="1400" dirty="0">
                    <a:latin typeface="Calibri" panose="020F0502020204030204" pitchFamily="34" charset="0"/>
                  </a:rPr>
                  <a:t> </a:t>
                </a:r>
                <a:r>
                  <a:rPr lang="en-GB" sz="1400" dirty="0" err="1">
                    <a:latin typeface="Calibri" panose="020F0502020204030204" pitchFamily="34" charset="0"/>
                  </a:rPr>
                  <a:t>confermata</a:t>
                </a:r>
                <a:r>
                  <a:rPr lang="en-GB" sz="1400" dirty="0">
                    <a:latin typeface="Calibri" panose="020F0502020204030204" pitchFamily="34" charset="0"/>
                  </a:rPr>
                  <a:t> da </a:t>
                </a:r>
                <a:r>
                  <a:rPr lang="en-GB" sz="1400" dirty="0" smtClean="0">
                    <a:latin typeface="Calibri" panose="020F0502020204030204" pitchFamily="34" charset="0"/>
                  </a:rPr>
                  <a:t>BCE</a:t>
                </a:r>
                <a:endParaRPr lang="en-GB" sz="1400" dirty="0">
                  <a:latin typeface="Calibri" panose="020F0502020204030204" pitchFamily="34" charset="0"/>
                </a:endParaRPr>
              </a:p>
            </p:txBody>
          </p:sp>
          <p:sp>
            <p:nvSpPr>
              <p:cNvPr id="21" name="TextBox 20"/>
              <p:cNvSpPr txBox="1"/>
              <p:nvPr/>
            </p:nvSpPr>
            <p:spPr>
              <a:xfrm>
                <a:off x="1710562" y="6286304"/>
                <a:ext cx="5616624" cy="523220"/>
              </a:xfrm>
              <a:prstGeom prst="rect">
                <a:avLst/>
              </a:prstGeom>
              <a:solidFill>
                <a:schemeClr val="bg1"/>
              </a:solidFill>
              <a:ln>
                <a:solidFill>
                  <a:schemeClr val="accent3">
                    <a:lumMod val="50000"/>
                  </a:schemeClr>
                </a:solidFill>
              </a:ln>
              <a:effectLst>
                <a:glow rad="63500">
                  <a:schemeClr val="accent4">
                    <a:satMod val="175000"/>
                    <a:alpha val="40000"/>
                  </a:schemeClr>
                </a:glow>
              </a:effectLst>
            </p:spPr>
            <p:txBody>
              <a:bodyPr wrap="square" rtlCol="0">
                <a:spAutoFit/>
              </a:bodyPr>
              <a:lstStyle/>
              <a:p>
                <a:pPr marL="185738" indent="-185738">
                  <a:buClr>
                    <a:schemeClr val="bg1">
                      <a:lumMod val="50000"/>
                    </a:schemeClr>
                  </a:buClr>
                  <a:buFont typeface="Wingdings" panose="05000000000000000000" pitchFamily="2" charset="2"/>
                  <a:buChar char="§"/>
                </a:pPr>
                <a:r>
                  <a:rPr lang="en-GB" sz="1400" dirty="0" err="1" smtClean="0">
                    <a:latin typeface="Calibri" panose="020F0502020204030204" pitchFamily="34" charset="0"/>
                  </a:rPr>
                  <a:t>Richiesta</a:t>
                </a:r>
                <a:r>
                  <a:rPr lang="en-GB" sz="1400" dirty="0" smtClean="0">
                    <a:latin typeface="Calibri" panose="020F0502020204030204" pitchFamily="34" charset="0"/>
                  </a:rPr>
                  <a:t>/</a:t>
                </a:r>
                <a:r>
                  <a:rPr lang="en-GB" sz="1400" dirty="0" err="1" smtClean="0">
                    <a:latin typeface="Calibri" panose="020F0502020204030204" pitchFamily="34" charset="0"/>
                  </a:rPr>
                  <a:t>ottenimento</a:t>
                </a:r>
                <a:r>
                  <a:rPr lang="en-GB" sz="1400" dirty="0" smtClean="0">
                    <a:latin typeface="Calibri" panose="020F0502020204030204" pitchFamily="34" charset="0"/>
                  </a:rPr>
                  <a:t> </a:t>
                </a:r>
                <a:r>
                  <a:rPr lang="en-GB" sz="1400" dirty="0">
                    <a:latin typeface="Calibri" panose="020F0502020204030204" pitchFamily="34" charset="0"/>
                  </a:rPr>
                  <a:t>di </a:t>
                </a:r>
                <a:r>
                  <a:rPr lang="en-GB" sz="1400" dirty="0" err="1">
                    <a:latin typeface="Calibri" panose="020F0502020204030204" pitchFamily="34" charset="0"/>
                  </a:rPr>
                  <a:t>assistenza</a:t>
                </a:r>
                <a:r>
                  <a:rPr lang="en-GB" sz="1400" dirty="0">
                    <a:latin typeface="Calibri" panose="020F0502020204030204" pitchFamily="34" charset="0"/>
                  </a:rPr>
                  <a:t> </a:t>
                </a:r>
                <a:r>
                  <a:rPr lang="en-GB" sz="1400" dirty="0" err="1">
                    <a:latin typeface="Calibri" panose="020F0502020204030204" pitchFamily="34" charset="0"/>
                  </a:rPr>
                  <a:t>finanziaria</a:t>
                </a:r>
                <a:r>
                  <a:rPr lang="en-GB" sz="1400" dirty="0">
                    <a:latin typeface="Calibri" panose="020F0502020204030204" pitchFamily="34" charset="0"/>
                  </a:rPr>
                  <a:t> </a:t>
                </a:r>
                <a:r>
                  <a:rPr lang="en-GB" sz="1400" dirty="0" err="1">
                    <a:latin typeface="Calibri" panose="020F0502020204030204" pitchFamily="34" charset="0"/>
                  </a:rPr>
                  <a:t>pubblica</a:t>
                </a:r>
                <a:r>
                  <a:rPr lang="en-GB" sz="1400" dirty="0">
                    <a:latin typeface="Calibri" panose="020F0502020204030204" pitchFamily="34" charset="0"/>
                  </a:rPr>
                  <a:t>;</a:t>
                </a:r>
              </a:p>
              <a:p>
                <a:pPr marL="185738" indent="-185738">
                  <a:buClr>
                    <a:schemeClr val="bg1">
                      <a:lumMod val="50000"/>
                    </a:schemeClr>
                  </a:buClr>
                  <a:buFont typeface="Wingdings" panose="05000000000000000000" pitchFamily="2" charset="2"/>
                  <a:buChar char="§"/>
                </a:pPr>
                <a:r>
                  <a:rPr lang="it-IT" altLang="it-IT" sz="1400" dirty="0">
                    <a:latin typeface="Calibri" panose="020F0502020204030204" pitchFamily="34" charset="0"/>
                  </a:rPr>
                  <a:t>Decisione della BCE per gruppi con significative attività transfrontaliere</a:t>
                </a:r>
                <a:endParaRPr lang="en-GB" sz="1400" dirty="0">
                  <a:latin typeface="Calibri" panose="020F0502020204030204" pitchFamily="34" charset="0"/>
                </a:endParaRPr>
              </a:p>
            </p:txBody>
          </p:sp>
          <p:sp>
            <p:nvSpPr>
              <p:cNvPr id="18" name="Freccia circolare a destra 17"/>
              <p:cNvSpPr/>
              <p:nvPr/>
            </p:nvSpPr>
            <p:spPr>
              <a:xfrm rot="21236438">
                <a:off x="3162754" y="3876670"/>
                <a:ext cx="307685" cy="2457410"/>
              </a:xfrm>
              <a:prstGeom prst="curvedRightArrow">
                <a:avLst/>
              </a:prstGeom>
              <a:solidFill>
                <a:schemeClr val="accent1">
                  <a:lumMod val="75000"/>
                </a:schemeClr>
              </a:solidFill>
              <a:ln>
                <a:solidFill>
                  <a:schemeClr val="accent1">
                    <a:lumMod val="75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sp>
          <p:nvSpPr>
            <p:cNvPr id="23" name="CasellaDiTesto 22"/>
            <p:cNvSpPr txBox="1"/>
            <p:nvPr/>
          </p:nvSpPr>
          <p:spPr>
            <a:xfrm>
              <a:off x="2702840" y="5747524"/>
              <a:ext cx="688715" cy="338554"/>
            </a:xfrm>
            <a:prstGeom prst="rect">
              <a:avLst/>
            </a:prstGeom>
            <a:noFill/>
          </p:spPr>
          <p:txBody>
            <a:bodyPr wrap="none" rtlCol="0">
              <a:spAutoFit/>
            </a:bodyPr>
            <a:lstStyle/>
            <a:p>
              <a:r>
                <a:rPr lang="it-IT" sz="1600" b="1" i="1" dirty="0" smtClean="0">
                  <a:solidFill>
                    <a:srgbClr val="C00000"/>
                  </a:solidFill>
                  <a:latin typeface="Calibri" panose="020F0502020204030204" pitchFamily="34" charset="0"/>
                </a:rPr>
                <a:t>criteri</a:t>
              </a:r>
              <a:endParaRPr lang="it-IT" sz="1600" b="1" i="1" dirty="0">
                <a:solidFill>
                  <a:srgbClr val="C00000"/>
                </a:solidFill>
                <a:latin typeface="Calibri" panose="020F0502020204030204" pitchFamily="34" charset="0"/>
              </a:endParaRPr>
            </a:p>
          </p:txBody>
        </p:sp>
      </p:grpSp>
    </p:spTree>
    <p:extLst>
      <p:ext uri="{BB962C8B-B14F-4D97-AF65-F5344CB8AC3E}">
        <p14:creationId xmlns:p14="http://schemas.microsoft.com/office/powerpoint/2010/main" val="38407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11</a:t>
            </a:fld>
            <a:endParaRPr lang="it-IT">
              <a:solidFill>
                <a:srgbClr val="9FB8CD">
                  <a:shade val="50000"/>
                  <a:satMod val="200000"/>
                </a:srgbClr>
              </a:solidFill>
            </a:endParaRPr>
          </a:p>
        </p:txBody>
      </p:sp>
      <p:sp>
        <p:nvSpPr>
          <p:cNvPr id="4" name="Titolo 2"/>
          <p:cNvSpPr>
            <a:spLocks noGrp="1"/>
          </p:cNvSpPr>
          <p:nvPr>
            <p:ph type="title"/>
          </p:nvPr>
        </p:nvSpPr>
        <p:spPr>
          <a:xfrm>
            <a:off x="1394400" y="587894"/>
            <a:ext cx="7498080" cy="1143000"/>
          </a:xfrm>
        </p:spPr>
        <p:txBody>
          <a:bodyPr/>
          <a:lstStyle/>
          <a:p>
            <a:r>
              <a:rPr lang="it-IT" dirty="0" smtClean="0"/>
              <a:t>Il secondo pilastro: il meccanismo accentrato di gestione delle crisi</a:t>
            </a:r>
            <a:endParaRPr lang="it-IT" dirty="0"/>
          </a:p>
        </p:txBody>
      </p:sp>
      <p:grpSp>
        <p:nvGrpSpPr>
          <p:cNvPr id="33" name="Gruppo 32"/>
          <p:cNvGrpSpPr/>
          <p:nvPr/>
        </p:nvGrpSpPr>
        <p:grpSpPr>
          <a:xfrm>
            <a:off x="-708370" y="1432657"/>
            <a:ext cx="9672859" cy="5263555"/>
            <a:chOff x="-708370" y="1443946"/>
            <a:chExt cx="9672859" cy="5263555"/>
          </a:xfrm>
        </p:grpSpPr>
        <p:sp>
          <p:nvSpPr>
            <p:cNvPr id="23" name="Arrotonda angolo diagonale rettangolo 22"/>
            <p:cNvSpPr/>
            <p:nvPr/>
          </p:nvSpPr>
          <p:spPr>
            <a:xfrm>
              <a:off x="4610464" y="1681296"/>
              <a:ext cx="4354023" cy="363656"/>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altLang="it-IT" sz="1600" kern="0" dirty="0">
                  <a:solidFill>
                    <a:prstClr val="black"/>
                  </a:solidFill>
                  <a:latin typeface="Calibri" panose="020F0502020204030204" pitchFamily="34" charset="0"/>
                </a:rPr>
                <a:t>Banche degli Stati membri aderenti al </a:t>
              </a:r>
              <a:r>
                <a:rPr lang="it-IT" altLang="it-IT" sz="1600" kern="0" dirty="0" smtClean="0">
                  <a:solidFill>
                    <a:prstClr val="black"/>
                  </a:solidFill>
                  <a:latin typeface="Calibri" panose="020F0502020204030204" pitchFamily="34" charset="0"/>
                </a:rPr>
                <a:t>SSM</a:t>
              </a:r>
              <a:endParaRPr lang="it-IT" sz="1600" dirty="0">
                <a:solidFill>
                  <a:schemeClr val="accent2">
                    <a:lumMod val="50000"/>
                  </a:schemeClr>
                </a:solidFill>
                <a:latin typeface="Calibri" panose="020F0502020204030204" pitchFamily="34" charset="0"/>
              </a:endParaRPr>
            </a:p>
          </p:txBody>
        </p:sp>
        <p:grpSp>
          <p:nvGrpSpPr>
            <p:cNvPr id="24" name="Gruppo 23"/>
            <p:cNvGrpSpPr/>
            <p:nvPr/>
          </p:nvGrpSpPr>
          <p:grpSpPr>
            <a:xfrm>
              <a:off x="-708370" y="1443946"/>
              <a:ext cx="5138446" cy="3570993"/>
              <a:chOff x="-32450" y="1606856"/>
              <a:chExt cx="5338023" cy="3775968"/>
            </a:xfrm>
          </p:grpSpPr>
          <p:graphicFrame>
            <p:nvGraphicFramePr>
              <p:cNvPr id="27" name="Diagramma 26"/>
              <p:cNvGraphicFramePr/>
              <p:nvPr>
                <p:extLst>
                  <p:ext uri="{D42A27DB-BD31-4B8C-83A1-F6EECF244321}">
                    <p14:modId xmlns:p14="http://schemas.microsoft.com/office/powerpoint/2010/main" val="73242878"/>
                  </p:ext>
                </p:extLst>
              </p:nvPr>
            </p:nvGraphicFramePr>
            <p:xfrm>
              <a:off x="-32450" y="1606856"/>
              <a:ext cx="5338023" cy="3775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Rettangolo 27"/>
              <p:cNvSpPr/>
              <p:nvPr/>
            </p:nvSpPr>
            <p:spPr>
              <a:xfrm>
                <a:off x="2903098" y="2215487"/>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280673" y="3335697"/>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2898055" y="4420090"/>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5" name="Arrotonda angolo diagonale rettangolo 24"/>
            <p:cNvSpPr/>
            <p:nvPr/>
          </p:nvSpPr>
          <p:spPr>
            <a:xfrm>
              <a:off x="4610464" y="2182246"/>
              <a:ext cx="4354025" cy="893409"/>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it-IT" altLang="it-IT" sz="1600" kern="0" dirty="0" smtClean="0">
                  <a:solidFill>
                    <a:prstClr val="black"/>
                  </a:solidFill>
                  <a:latin typeface="Calibri" panose="020F0502020204030204" pitchFamily="34" charset="0"/>
                </a:rPr>
                <a:t>Autorità </a:t>
              </a:r>
              <a:r>
                <a:rPr lang="it-IT" altLang="it-IT" sz="1600" kern="0" dirty="0">
                  <a:solidFill>
                    <a:prstClr val="black"/>
                  </a:solidFill>
                  <a:latin typeface="Calibri" panose="020F0502020204030204" pitchFamily="34" charset="0"/>
                </a:rPr>
                <a:t>Unica di Risoluzione </a:t>
              </a:r>
            </a:p>
            <a:p>
              <a:pPr lvl="0" algn="ctr">
                <a:defRPr/>
              </a:pPr>
              <a:r>
                <a:rPr lang="it-IT" altLang="it-IT" sz="1600" kern="0" dirty="0">
                  <a:solidFill>
                    <a:prstClr val="black"/>
                  </a:solidFill>
                  <a:latin typeface="Calibri" panose="020F0502020204030204" pitchFamily="34" charset="0"/>
                </a:rPr>
                <a:t>(</a:t>
              </a:r>
              <a:r>
                <a:rPr lang="it-IT" altLang="it-IT" sz="1600" i="1" kern="0" dirty="0">
                  <a:solidFill>
                    <a:prstClr val="black"/>
                  </a:solidFill>
                  <a:latin typeface="Calibri" panose="020F0502020204030204" pitchFamily="34" charset="0"/>
                </a:rPr>
                <a:t>Single </a:t>
              </a:r>
              <a:r>
                <a:rPr lang="it-IT" altLang="it-IT" sz="1600" i="1" kern="0" dirty="0" err="1">
                  <a:solidFill>
                    <a:prstClr val="black"/>
                  </a:solidFill>
                  <a:latin typeface="Calibri" panose="020F0502020204030204" pitchFamily="34" charset="0"/>
                </a:rPr>
                <a:t>Resolution</a:t>
              </a:r>
              <a:r>
                <a:rPr lang="it-IT" altLang="it-IT" sz="1600" i="1" kern="0" dirty="0">
                  <a:solidFill>
                    <a:prstClr val="black"/>
                  </a:solidFill>
                  <a:latin typeface="Calibri" panose="020F0502020204030204" pitchFamily="34" charset="0"/>
                </a:rPr>
                <a:t> </a:t>
              </a:r>
              <a:r>
                <a:rPr lang="it-IT" altLang="it-IT" sz="1600" i="1" kern="0" dirty="0" smtClean="0">
                  <a:solidFill>
                    <a:prstClr val="black"/>
                  </a:solidFill>
                  <a:latin typeface="Calibri" panose="020F0502020204030204" pitchFamily="34" charset="0"/>
                </a:rPr>
                <a:t>Board - </a:t>
              </a:r>
              <a:r>
                <a:rPr lang="it-IT" altLang="it-IT" sz="1600" b="1" i="1" kern="0" dirty="0" smtClean="0">
                  <a:solidFill>
                    <a:prstClr val="black"/>
                  </a:solidFill>
                  <a:latin typeface="Calibri" panose="020F0502020204030204" pitchFamily="34" charset="0"/>
                </a:rPr>
                <a:t>SRB</a:t>
              </a:r>
              <a:r>
                <a:rPr lang="it-IT" altLang="it-IT" sz="1600" kern="0" dirty="0" smtClean="0">
                  <a:solidFill>
                    <a:prstClr val="black"/>
                  </a:solidFill>
                  <a:latin typeface="Calibri" panose="020F0502020204030204" pitchFamily="34" charset="0"/>
                </a:rPr>
                <a:t>) </a:t>
              </a:r>
              <a:r>
                <a:rPr lang="it-IT" altLang="it-IT" sz="1600" kern="0" dirty="0">
                  <a:solidFill>
                    <a:prstClr val="black"/>
                  </a:solidFill>
                  <a:latin typeface="Calibri" panose="020F0502020204030204" pitchFamily="34" charset="0"/>
                </a:rPr>
                <a:t>e Autorità di risoluzione </a:t>
              </a:r>
              <a:r>
                <a:rPr lang="it-IT" altLang="it-IT" sz="1600" kern="0" dirty="0" smtClean="0">
                  <a:solidFill>
                    <a:prstClr val="black"/>
                  </a:solidFill>
                  <a:latin typeface="Calibri" panose="020F0502020204030204" pitchFamily="34" charset="0"/>
                </a:rPr>
                <a:t>nazionali (</a:t>
              </a:r>
              <a:r>
                <a:rPr lang="it-IT" altLang="it-IT" sz="1600" kern="0" dirty="0" err="1" smtClean="0">
                  <a:solidFill>
                    <a:prstClr val="black"/>
                  </a:solidFill>
                  <a:latin typeface="Calibri" panose="020F0502020204030204" pitchFamily="34" charset="0"/>
                </a:rPr>
                <a:t>NRAs</a:t>
              </a:r>
              <a:r>
                <a:rPr lang="it-IT" altLang="it-IT" sz="1600" kern="0" dirty="0" smtClean="0">
                  <a:solidFill>
                    <a:prstClr val="black"/>
                  </a:solidFill>
                  <a:latin typeface="Calibri" panose="020F0502020204030204" pitchFamily="34" charset="0"/>
                </a:rPr>
                <a:t>)</a:t>
              </a:r>
            </a:p>
            <a:p>
              <a:pPr lvl="0" algn="ctr">
                <a:defRPr/>
              </a:pPr>
              <a:endParaRPr lang="it-IT" sz="800" dirty="0">
                <a:solidFill>
                  <a:schemeClr val="accent2">
                    <a:lumMod val="50000"/>
                  </a:schemeClr>
                </a:solidFill>
                <a:latin typeface="Calibri" pitchFamily="34" charset="0"/>
              </a:endParaRPr>
            </a:p>
          </p:txBody>
        </p:sp>
        <p:sp>
          <p:nvSpPr>
            <p:cNvPr id="26" name="Arrotonda angolo diagonale rettangolo 25"/>
            <p:cNvSpPr/>
            <p:nvPr/>
          </p:nvSpPr>
          <p:spPr>
            <a:xfrm>
              <a:off x="3385550" y="3683165"/>
              <a:ext cx="5578937" cy="3024336"/>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200"/>
                </a:spcBef>
                <a:defRPr/>
              </a:pPr>
              <a:r>
                <a:rPr lang="it-IT" altLang="it-IT" sz="1600" kern="0" dirty="0" smtClean="0">
                  <a:solidFill>
                    <a:prstClr val="black"/>
                  </a:solidFill>
                  <a:latin typeface="Calibri" panose="020F0502020204030204" pitchFamily="34" charset="0"/>
                </a:rPr>
                <a:t>L’</a:t>
              </a:r>
              <a:r>
                <a:rPr lang="it-IT" altLang="it-IT" sz="1600" i="1" kern="0" dirty="0" smtClean="0">
                  <a:solidFill>
                    <a:prstClr val="black"/>
                  </a:solidFill>
                  <a:latin typeface="Calibri" panose="020F0502020204030204" pitchFamily="34" charset="0"/>
                </a:rPr>
                <a:t>SRB </a:t>
              </a:r>
              <a:r>
                <a:rPr lang="it-IT" altLang="it-IT" sz="1600" kern="0" dirty="0">
                  <a:solidFill>
                    <a:prstClr val="black"/>
                  </a:solidFill>
                  <a:latin typeface="Calibri" panose="020F0502020204030204" pitchFamily="34" charset="0"/>
                </a:rPr>
                <a:t>prepara i piani di risoluzione e </a:t>
              </a:r>
              <a:r>
                <a:rPr lang="it-IT" altLang="it-IT" sz="1600" kern="0" dirty="0" smtClean="0">
                  <a:solidFill>
                    <a:prstClr val="black"/>
                  </a:solidFill>
                  <a:latin typeface="Calibri" panose="020F0502020204030204" pitchFamily="34" charset="0"/>
                </a:rPr>
                <a:t>adotta le </a:t>
              </a:r>
              <a:r>
                <a:rPr lang="it-IT" altLang="it-IT" sz="1600" kern="0" dirty="0">
                  <a:solidFill>
                    <a:prstClr val="black"/>
                  </a:solidFill>
                  <a:latin typeface="Calibri" panose="020F0502020204030204" pitchFamily="34" charset="0"/>
                </a:rPr>
                <a:t>misure di risoluzione </a:t>
              </a:r>
              <a:r>
                <a:rPr lang="it-IT" altLang="it-IT" sz="1600" kern="0" dirty="0" smtClean="0">
                  <a:solidFill>
                    <a:prstClr val="black"/>
                  </a:solidFill>
                  <a:latin typeface="Calibri" panose="020F0502020204030204" pitchFamily="34" charset="0"/>
                </a:rPr>
                <a:t>per le banche </a:t>
              </a:r>
              <a:r>
                <a:rPr lang="it-IT" altLang="it-IT" sz="1600" i="1" kern="0" dirty="0" err="1" smtClean="0">
                  <a:solidFill>
                    <a:prstClr val="black"/>
                  </a:solidFill>
                  <a:latin typeface="Calibri" panose="020F0502020204030204" pitchFamily="34" charset="0"/>
                </a:rPr>
                <a:t>significant</a:t>
              </a:r>
              <a:r>
                <a:rPr lang="it-IT" altLang="it-IT" sz="1600" kern="0" dirty="0" smtClean="0">
                  <a:solidFill>
                    <a:prstClr val="black"/>
                  </a:solidFill>
                  <a:latin typeface="Calibri" panose="020F0502020204030204" pitchFamily="34" charset="0"/>
                </a:rPr>
                <a:t> e le banche </a:t>
              </a:r>
              <a:r>
                <a:rPr lang="it-IT" altLang="it-IT" sz="1600" i="1" kern="0" dirty="0" smtClean="0">
                  <a:solidFill>
                    <a:prstClr val="black"/>
                  </a:solidFill>
                  <a:latin typeface="Calibri" panose="020F0502020204030204" pitchFamily="34" charset="0"/>
                </a:rPr>
                <a:t>cross-</a:t>
              </a:r>
              <a:r>
                <a:rPr lang="it-IT" altLang="it-IT" sz="1600" i="1" kern="0" dirty="0" err="1" smtClean="0">
                  <a:solidFill>
                    <a:prstClr val="black"/>
                  </a:solidFill>
                  <a:latin typeface="Calibri" panose="020F0502020204030204" pitchFamily="34" charset="0"/>
                </a:rPr>
                <a:t>border</a:t>
              </a:r>
              <a:r>
                <a:rPr lang="it-IT" altLang="it-IT" sz="1600" kern="0" dirty="0">
                  <a:solidFill>
                    <a:prstClr val="black"/>
                  </a:solidFill>
                  <a:latin typeface="Calibri" panose="020F0502020204030204" pitchFamily="34" charset="0"/>
                </a:rPr>
                <a:t>;</a:t>
              </a:r>
            </a:p>
            <a:p>
              <a:pPr lvl="0" algn="ctr">
                <a:lnSpc>
                  <a:spcPct val="90000"/>
                </a:lnSpc>
                <a:spcBef>
                  <a:spcPts val="600"/>
                </a:spcBef>
                <a:defRPr/>
              </a:pPr>
              <a:r>
                <a:rPr lang="it-IT" altLang="it-IT" sz="1600" kern="0" dirty="0">
                  <a:solidFill>
                    <a:prstClr val="black"/>
                  </a:solidFill>
                  <a:latin typeface="Calibri" panose="020F0502020204030204" pitchFamily="34" charset="0"/>
                </a:rPr>
                <a:t>le </a:t>
              </a:r>
              <a:r>
                <a:rPr lang="it-IT" altLang="it-IT" sz="1600" kern="0" dirty="0" err="1" smtClean="0">
                  <a:solidFill>
                    <a:prstClr val="black"/>
                  </a:solidFill>
                  <a:latin typeface="Calibri" panose="020F0502020204030204" pitchFamily="34" charset="0"/>
                </a:rPr>
                <a:t>NRAs</a:t>
              </a:r>
              <a:r>
                <a:rPr lang="it-IT" altLang="it-IT" sz="1600" kern="0" dirty="0" smtClean="0">
                  <a:solidFill>
                    <a:prstClr val="black"/>
                  </a:solidFill>
                  <a:latin typeface="Calibri" panose="020F0502020204030204" pitchFamily="34" charset="0"/>
                </a:rPr>
                <a:t> redigono </a:t>
              </a:r>
              <a:r>
                <a:rPr lang="it-IT" altLang="it-IT" sz="1600" kern="0" dirty="0">
                  <a:solidFill>
                    <a:prstClr val="black"/>
                  </a:solidFill>
                  <a:latin typeface="Calibri" panose="020F0502020204030204" pitchFamily="34" charset="0"/>
                </a:rPr>
                <a:t>i piani di risoluzione e assumono le misure di risoluzione per </a:t>
              </a:r>
              <a:r>
                <a:rPr lang="it-IT" altLang="it-IT" sz="1600" kern="0" dirty="0" smtClean="0">
                  <a:solidFill>
                    <a:prstClr val="black"/>
                  </a:solidFill>
                  <a:latin typeface="Calibri" panose="020F0502020204030204" pitchFamily="34" charset="0"/>
                </a:rPr>
                <a:t>le banche </a:t>
              </a:r>
              <a:r>
                <a:rPr lang="it-IT" altLang="it-IT" sz="1600" i="1" kern="0" dirty="0" err="1" smtClean="0">
                  <a:solidFill>
                    <a:prstClr val="black"/>
                  </a:solidFill>
                  <a:latin typeface="Calibri" panose="020F0502020204030204" pitchFamily="34" charset="0"/>
                </a:rPr>
                <a:t>less</a:t>
              </a:r>
              <a:r>
                <a:rPr lang="it-IT" altLang="it-IT" sz="1600" i="1" kern="0" dirty="0" smtClean="0">
                  <a:solidFill>
                    <a:prstClr val="black"/>
                  </a:solidFill>
                  <a:latin typeface="Calibri" panose="020F0502020204030204" pitchFamily="34" charset="0"/>
                </a:rPr>
                <a:t> </a:t>
              </a:r>
              <a:r>
                <a:rPr lang="it-IT" altLang="it-IT" sz="1600" i="1" kern="0" dirty="0" err="1" smtClean="0">
                  <a:solidFill>
                    <a:prstClr val="black"/>
                  </a:solidFill>
                  <a:latin typeface="Calibri" panose="020F0502020204030204" pitchFamily="34" charset="0"/>
                </a:rPr>
                <a:t>signficant</a:t>
              </a:r>
              <a:r>
                <a:rPr lang="it-IT" altLang="it-IT" sz="1600" kern="0" dirty="0">
                  <a:solidFill>
                    <a:prstClr val="black"/>
                  </a:solidFill>
                  <a:latin typeface="Calibri" panose="020F0502020204030204" pitchFamily="34" charset="0"/>
                </a:rPr>
                <a:t>;</a:t>
              </a:r>
            </a:p>
            <a:p>
              <a:pPr lvl="0" algn="ctr">
                <a:lnSpc>
                  <a:spcPct val="90000"/>
                </a:lnSpc>
                <a:spcBef>
                  <a:spcPts val="600"/>
                </a:spcBef>
                <a:defRPr/>
              </a:pPr>
              <a:r>
                <a:rPr lang="it-IT" altLang="it-IT" sz="1600" kern="0" dirty="0">
                  <a:solidFill>
                    <a:prstClr val="black"/>
                  </a:solidFill>
                  <a:latin typeface="Calibri" panose="020F0502020204030204" pitchFamily="34" charset="0"/>
                </a:rPr>
                <a:t>gli Stati partecipanti possono decidere che il SRB </a:t>
              </a:r>
              <a:r>
                <a:rPr lang="it-IT" altLang="it-IT" sz="1600" kern="0" dirty="0" smtClean="0">
                  <a:solidFill>
                    <a:prstClr val="black"/>
                  </a:solidFill>
                  <a:latin typeface="Calibri" panose="020F0502020204030204" pitchFamily="34" charset="0"/>
                </a:rPr>
                <a:t>abbia la responsabilità diretta </a:t>
              </a:r>
              <a:r>
                <a:rPr lang="it-IT" altLang="it-IT" sz="1600" kern="0" dirty="0">
                  <a:solidFill>
                    <a:prstClr val="black"/>
                  </a:solidFill>
                  <a:latin typeface="Calibri" panose="020F0502020204030204" pitchFamily="34" charset="0"/>
                </a:rPr>
                <a:t>per tutte le </a:t>
              </a:r>
              <a:r>
                <a:rPr lang="it-IT" altLang="it-IT" sz="1600" kern="0" dirty="0" smtClean="0">
                  <a:solidFill>
                    <a:prstClr val="black"/>
                  </a:solidFill>
                  <a:latin typeface="Calibri" panose="020F0502020204030204" pitchFamily="34" charset="0"/>
                </a:rPr>
                <a:t>banche;</a:t>
              </a:r>
              <a:endParaRPr lang="it-IT" altLang="it-IT" sz="1600" kern="0" dirty="0">
                <a:solidFill>
                  <a:prstClr val="black"/>
                </a:solidFill>
                <a:latin typeface="Calibri" panose="020F0502020204030204" pitchFamily="34" charset="0"/>
              </a:endParaRPr>
            </a:p>
            <a:p>
              <a:pPr lvl="0" algn="ctr">
                <a:lnSpc>
                  <a:spcPct val="90000"/>
                </a:lnSpc>
                <a:spcBef>
                  <a:spcPts val="600"/>
                </a:spcBef>
                <a:defRPr/>
              </a:pPr>
              <a:r>
                <a:rPr lang="it-IT" altLang="it-IT" sz="1600" kern="0" dirty="0">
                  <a:solidFill>
                    <a:prstClr val="black"/>
                  </a:solidFill>
                  <a:latin typeface="Calibri" panose="020F0502020204030204" pitchFamily="34" charset="0"/>
                </a:rPr>
                <a:t>il SRB, in ogni caso, assume le decisioni con riferimento a tutte le banche, sia </a:t>
              </a:r>
              <a:r>
                <a:rPr lang="it-IT" altLang="it-IT" sz="1600" i="1" kern="0" dirty="0" err="1">
                  <a:solidFill>
                    <a:prstClr val="black"/>
                  </a:solidFill>
                  <a:latin typeface="Calibri" panose="020F0502020204030204" pitchFamily="34" charset="0"/>
                </a:rPr>
                <a:t>significant</a:t>
              </a:r>
              <a:r>
                <a:rPr lang="it-IT" altLang="it-IT" sz="1600" kern="0" dirty="0">
                  <a:solidFill>
                    <a:prstClr val="black"/>
                  </a:solidFill>
                  <a:latin typeface="Calibri" panose="020F0502020204030204" pitchFamily="34" charset="0"/>
                </a:rPr>
                <a:t> sia </a:t>
              </a:r>
              <a:r>
                <a:rPr lang="it-IT" altLang="it-IT" sz="1600" i="1" kern="0" dirty="0" err="1">
                  <a:solidFill>
                    <a:prstClr val="black"/>
                  </a:solidFill>
                  <a:latin typeface="Calibri" panose="020F0502020204030204" pitchFamily="34" charset="0"/>
                </a:rPr>
                <a:t>less</a:t>
              </a:r>
              <a:r>
                <a:rPr lang="it-IT" altLang="it-IT" sz="1600" i="1" kern="0" dirty="0">
                  <a:solidFill>
                    <a:prstClr val="black"/>
                  </a:solidFill>
                  <a:latin typeface="Calibri" panose="020F0502020204030204" pitchFamily="34" charset="0"/>
                </a:rPr>
                <a:t> </a:t>
              </a:r>
              <a:r>
                <a:rPr lang="it-IT" altLang="it-IT" sz="1600" i="1" kern="0" dirty="0" err="1">
                  <a:solidFill>
                    <a:prstClr val="black"/>
                  </a:solidFill>
                  <a:latin typeface="Calibri" panose="020F0502020204030204" pitchFamily="34" charset="0"/>
                </a:rPr>
                <a:t>significant</a:t>
              </a:r>
              <a:r>
                <a:rPr lang="it-IT" altLang="it-IT" sz="1600" kern="0" dirty="0">
                  <a:solidFill>
                    <a:prstClr val="black"/>
                  </a:solidFill>
                  <a:latin typeface="Calibri" panose="020F0502020204030204" pitchFamily="34" charset="0"/>
                </a:rPr>
                <a:t>, qualora la risoluzione comporti il ricorso al SRF;</a:t>
              </a:r>
            </a:p>
            <a:p>
              <a:pPr lvl="0" algn="ctr">
                <a:lnSpc>
                  <a:spcPct val="90000"/>
                </a:lnSpc>
                <a:spcBef>
                  <a:spcPts val="600"/>
                </a:spcBef>
                <a:defRPr/>
              </a:pPr>
              <a:r>
                <a:rPr lang="it-IT" sz="1600" kern="0" dirty="0">
                  <a:solidFill>
                    <a:prstClr val="black"/>
                  </a:solidFill>
                  <a:latin typeface="Calibri" panose="020F0502020204030204" pitchFamily="34" charset="0"/>
                </a:rPr>
                <a:t>Il SRB ha sottoscritto con la BCE un </a:t>
              </a:r>
              <a:r>
                <a:rPr lang="it-IT" sz="1600" kern="0" dirty="0" err="1">
                  <a:solidFill>
                    <a:prstClr val="black"/>
                  </a:solidFill>
                  <a:latin typeface="Calibri" panose="020F0502020204030204" pitchFamily="34" charset="0"/>
                </a:rPr>
                <a:t>MoU</a:t>
              </a:r>
              <a:r>
                <a:rPr lang="it-IT" sz="1600" kern="0" dirty="0">
                  <a:solidFill>
                    <a:prstClr val="black"/>
                  </a:solidFill>
                  <a:latin typeface="Calibri" panose="020F0502020204030204" pitchFamily="34" charset="0"/>
                </a:rPr>
                <a:t> per la cooperazione e lo </a:t>
              </a:r>
              <a:r>
                <a:rPr lang="it-IT" sz="1600" kern="0" dirty="0" smtClean="0">
                  <a:solidFill>
                    <a:prstClr val="black"/>
                  </a:solidFill>
                  <a:latin typeface="Calibri" panose="020F0502020204030204" pitchFamily="34" charset="0"/>
                </a:rPr>
                <a:t>scambio </a:t>
              </a:r>
              <a:r>
                <a:rPr lang="it-IT" sz="1600" kern="0" dirty="0">
                  <a:solidFill>
                    <a:prstClr val="black"/>
                  </a:solidFill>
                  <a:latin typeface="Calibri" panose="020F0502020204030204" pitchFamily="34" charset="0"/>
                </a:rPr>
                <a:t>di </a:t>
              </a:r>
              <a:r>
                <a:rPr lang="it-IT" sz="1600" kern="0" dirty="0" smtClean="0">
                  <a:solidFill>
                    <a:prstClr val="black"/>
                  </a:solidFill>
                  <a:latin typeface="Calibri" panose="020F0502020204030204" pitchFamily="34" charset="0"/>
                </a:rPr>
                <a:t>informazioni.</a:t>
              </a:r>
              <a:endParaRPr lang="it-IT" sz="1600" dirty="0">
                <a:solidFill>
                  <a:schemeClr val="accent2">
                    <a:lumMod val="50000"/>
                  </a:schemeClr>
                </a:solidFill>
                <a:latin typeface="Calibri" pitchFamily="34" charset="0"/>
              </a:endParaRPr>
            </a:p>
          </p:txBody>
        </p:sp>
        <p:sp>
          <p:nvSpPr>
            <p:cNvPr id="31" name="Rettangolo arrotondato 30"/>
            <p:cNvSpPr/>
            <p:nvPr/>
          </p:nvSpPr>
          <p:spPr>
            <a:xfrm>
              <a:off x="6444208" y="2977336"/>
              <a:ext cx="2448272" cy="577055"/>
            </a:xfrm>
            <a:prstGeom prst="roundRect">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it-IT" altLang="it-IT" sz="1400" b="1" kern="0" dirty="0">
                  <a:solidFill>
                    <a:prstClr val="black"/>
                  </a:solidFill>
                  <a:latin typeface="Calibri" panose="020F0502020204030204" pitchFamily="34" charset="0"/>
                </a:rPr>
                <a:t>Fondo Unico di Risoluzione </a:t>
              </a:r>
            </a:p>
            <a:p>
              <a:pPr lvl="0" algn="ctr">
                <a:defRPr/>
              </a:pPr>
              <a:r>
                <a:rPr lang="it-IT" altLang="it-IT" sz="1400" kern="0" dirty="0">
                  <a:solidFill>
                    <a:prstClr val="black"/>
                  </a:solidFill>
                  <a:latin typeface="Calibri" panose="020F0502020204030204" pitchFamily="34" charset="0"/>
                </a:rPr>
                <a:t>(</a:t>
              </a:r>
              <a:r>
                <a:rPr lang="it-IT" altLang="it-IT" sz="1400" i="1" kern="0" dirty="0">
                  <a:solidFill>
                    <a:prstClr val="black"/>
                  </a:solidFill>
                  <a:latin typeface="Calibri" panose="020F0502020204030204" pitchFamily="34" charset="0"/>
                </a:rPr>
                <a:t>Single </a:t>
              </a:r>
              <a:r>
                <a:rPr lang="it-IT" altLang="it-IT" sz="1400" i="1" kern="0" dirty="0" err="1">
                  <a:solidFill>
                    <a:prstClr val="black"/>
                  </a:solidFill>
                  <a:latin typeface="Calibri" panose="020F0502020204030204" pitchFamily="34" charset="0"/>
                </a:rPr>
                <a:t>Resolution</a:t>
              </a:r>
              <a:r>
                <a:rPr lang="it-IT" altLang="it-IT" sz="1400" i="1" kern="0" dirty="0">
                  <a:solidFill>
                    <a:prstClr val="black"/>
                  </a:solidFill>
                  <a:latin typeface="Calibri" panose="020F0502020204030204" pitchFamily="34" charset="0"/>
                </a:rPr>
                <a:t> Fund - SRF</a:t>
              </a:r>
              <a:r>
                <a:rPr lang="it-IT" altLang="it-IT" kern="0" dirty="0" smtClean="0">
                  <a:solidFill>
                    <a:prstClr val="black"/>
                  </a:solidFill>
                  <a:latin typeface="Calibri" panose="020F0502020204030204" pitchFamily="34" charset="0"/>
                </a:rPr>
                <a:t>)</a:t>
              </a:r>
              <a:endParaRPr lang="it-IT" dirty="0"/>
            </a:p>
          </p:txBody>
        </p:sp>
        <p:sp>
          <p:nvSpPr>
            <p:cNvPr id="32" name="CasellaDiTesto 31"/>
            <p:cNvSpPr txBox="1"/>
            <p:nvPr/>
          </p:nvSpPr>
          <p:spPr>
            <a:xfrm>
              <a:off x="830325" y="5474256"/>
              <a:ext cx="2701982" cy="584775"/>
            </a:xfrm>
            <a:prstGeom prst="rect">
              <a:avLst/>
            </a:prstGeom>
            <a:solidFill>
              <a:sysClr val="window" lastClr="FFFFFF"/>
            </a:solidFill>
            <a:ln w="19050">
              <a:solidFill>
                <a:srgbClr val="D2DA7A">
                  <a:lumMod val="75000"/>
                </a:srgbClr>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1600" b="0" i="1" u="none" strike="noStrike" kern="0" cap="none" spc="0" normalizeH="0" baseline="0" noProof="0" dirty="0" smtClean="0">
                  <a:ln>
                    <a:noFill/>
                  </a:ln>
                  <a:solidFill>
                    <a:prstClr val="black"/>
                  </a:solidFill>
                  <a:effectLst/>
                  <a:uLnTx/>
                  <a:uFillTx/>
                  <a:latin typeface="Calibri" panose="020F0502020204030204" pitchFamily="34" charset="0"/>
                </a:rPr>
                <a:t>Si applicano le regole e gli strumenti previsti dalla </a:t>
              </a:r>
              <a:r>
                <a:rPr kumimoji="0" lang="it-IT" altLang="it-IT" sz="1600" b="1" i="1" u="none" strike="noStrike" kern="0" cap="none" spc="0" normalizeH="0" baseline="0" noProof="0" dirty="0" smtClean="0">
                  <a:ln>
                    <a:noFill/>
                  </a:ln>
                  <a:solidFill>
                    <a:srgbClr val="C00000"/>
                  </a:solidFill>
                  <a:effectLst/>
                  <a:uLnTx/>
                  <a:uFillTx/>
                  <a:latin typeface="Calibri" panose="020F0502020204030204" pitchFamily="34" charset="0"/>
                </a:rPr>
                <a:t>BRRD</a:t>
              </a:r>
              <a:endParaRPr kumimoji="0" lang="it-IT" sz="1600" b="1" i="1" u="none" strike="noStrike" kern="0" cap="none" spc="0" normalizeH="0" baseline="0" noProof="0" dirty="0" smtClean="0">
                <a:ln>
                  <a:noFill/>
                </a:ln>
                <a:solidFill>
                  <a:srgbClr val="C00000"/>
                </a:solidFill>
                <a:effectLst/>
                <a:uLnTx/>
                <a:uFillTx/>
                <a:latin typeface="Gill Sans MT"/>
              </a:endParaRPr>
            </a:p>
          </p:txBody>
        </p:sp>
      </p:grpSp>
    </p:spTree>
    <p:extLst>
      <p:ext uri="{BB962C8B-B14F-4D97-AF65-F5344CB8AC3E}">
        <p14:creationId xmlns:p14="http://schemas.microsoft.com/office/powerpoint/2010/main" val="2777959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12</a:t>
            </a:fld>
            <a:endParaRPr lang="it-IT">
              <a:solidFill>
                <a:srgbClr val="9FB8CD">
                  <a:shade val="50000"/>
                  <a:satMod val="200000"/>
                </a:srgbClr>
              </a:solidFill>
            </a:endParaRPr>
          </a:p>
        </p:txBody>
      </p:sp>
      <p:sp>
        <p:nvSpPr>
          <p:cNvPr id="4" name="Titolo 2"/>
          <p:cNvSpPr>
            <a:spLocks noGrp="1"/>
          </p:cNvSpPr>
          <p:nvPr>
            <p:ph type="title"/>
          </p:nvPr>
        </p:nvSpPr>
        <p:spPr>
          <a:xfrm>
            <a:off x="1331640" y="722289"/>
            <a:ext cx="7498080" cy="1143000"/>
          </a:xfrm>
        </p:spPr>
        <p:txBody>
          <a:bodyPr>
            <a:normAutofit/>
          </a:bodyPr>
          <a:lstStyle/>
          <a:p>
            <a:r>
              <a:rPr lang="it-IT" sz="2000" b="1" dirty="0" smtClean="0">
                <a:effectLst/>
                <a:latin typeface="Calibri" panose="020F0502020204030204" pitchFamily="34" charset="0"/>
              </a:rPr>
              <a:t>Il Fondo unico di risoluzione (SRF)</a:t>
            </a:r>
            <a:endParaRPr lang="it-IT" sz="2000" b="1" dirty="0">
              <a:effectLst/>
              <a:latin typeface="Calibri" panose="020F0502020204030204" pitchFamily="34" charset="0"/>
            </a:endParaRPr>
          </a:p>
        </p:txBody>
      </p:sp>
      <p:sp>
        <p:nvSpPr>
          <p:cNvPr id="5" name="Rettangolo 4"/>
          <p:cNvSpPr/>
          <p:nvPr/>
        </p:nvSpPr>
        <p:spPr>
          <a:xfrm>
            <a:off x="1331640" y="1705451"/>
            <a:ext cx="7344816" cy="2616101"/>
          </a:xfrm>
          <a:prstGeom prst="rect">
            <a:avLst/>
          </a:prstGeom>
          <a:solidFill>
            <a:schemeClr val="bg1"/>
          </a:solidFill>
          <a:ln>
            <a:solidFill>
              <a:schemeClr val="accent3">
                <a:lumMod val="75000"/>
              </a:schemeClr>
            </a:solidFill>
          </a:ln>
          <a:effectLst>
            <a:outerShdw blurRad="50800" dist="38100" dir="2700000" algn="tl" rotWithShape="0">
              <a:prstClr val="black">
                <a:alpha val="40000"/>
              </a:prstClr>
            </a:outerShdw>
          </a:effectLst>
        </p:spPr>
        <p:txBody>
          <a:bodyPr wrap="square">
            <a:spAutoFit/>
          </a:bodyPr>
          <a:lstStyle/>
          <a:p>
            <a:pPr marL="82550" algn="just">
              <a:spcBef>
                <a:spcPts val="600"/>
              </a:spcBef>
              <a:buClr>
                <a:schemeClr val="accent1"/>
              </a:buClr>
              <a:buSzPct val="80000"/>
            </a:pPr>
            <a:r>
              <a:rPr lang="it-IT" dirty="0">
                <a:latin typeface="Calibri" panose="020F0502020204030204" pitchFamily="34" charset="0"/>
              </a:rPr>
              <a:t>Una soluzione di compromesso</a:t>
            </a:r>
            <a:r>
              <a:rPr lang="en-GB" dirty="0">
                <a:latin typeface="Calibri" panose="020F0502020204030204" pitchFamily="34" charset="0"/>
              </a:rPr>
              <a:t>: </a:t>
            </a:r>
            <a:r>
              <a:rPr lang="en-GB" b="1" i="1" dirty="0" smtClean="0">
                <a:latin typeface="Calibri" panose="020F0502020204030204" pitchFamily="34" charset="0"/>
              </a:rPr>
              <a:t>Intergovernmental </a:t>
            </a:r>
            <a:r>
              <a:rPr lang="en-GB" b="1" i="1" dirty="0">
                <a:latin typeface="Calibri" panose="020F0502020204030204" pitchFamily="34" charset="0"/>
              </a:rPr>
              <a:t>Agreement (IGA</a:t>
            </a:r>
            <a:r>
              <a:rPr lang="en-GB" b="1" i="1" dirty="0" smtClean="0">
                <a:latin typeface="Calibri" panose="020F0502020204030204" pitchFamily="34" charset="0"/>
              </a:rPr>
              <a:t>) on the transfer and mutualisation of contributions to the SRF</a:t>
            </a:r>
            <a:endParaRPr lang="en-GB" b="1" i="1" dirty="0">
              <a:latin typeface="Calibri" panose="020F0502020204030204" pitchFamily="34" charset="0"/>
            </a:endParaRPr>
          </a:p>
          <a:p>
            <a:pPr marL="365125" indent="-282575" algn="just">
              <a:spcBef>
                <a:spcPts val="1200"/>
              </a:spcBef>
              <a:buClr>
                <a:schemeClr val="accent1"/>
              </a:buClr>
              <a:buSzPct val="80000"/>
              <a:buFont typeface="Wingdings 2" pitchFamily="18" charset="2"/>
              <a:buChar char=""/>
            </a:pPr>
            <a:r>
              <a:rPr lang="it-IT" dirty="0">
                <a:latin typeface="Calibri" panose="020F0502020204030204" pitchFamily="34" charset="0"/>
              </a:rPr>
              <a:t>suddivisione del fondo unico in </a:t>
            </a:r>
            <a:r>
              <a:rPr lang="it-IT" b="1" dirty="0">
                <a:solidFill>
                  <a:srgbClr val="C00000"/>
                </a:solidFill>
                <a:latin typeface="Calibri" panose="020F0502020204030204" pitchFamily="34" charset="0"/>
              </a:rPr>
              <a:t>compartimenti nazionali </a:t>
            </a:r>
            <a:r>
              <a:rPr lang="it-IT" dirty="0">
                <a:latin typeface="Calibri" panose="020F0502020204030204" pitchFamily="34" charset="0"/>
              </a:rPr>
              <a:t>destinati a </a:t>
            </a:r>
            <a:r>
              <a:rPr lang="it-IT" dirty="0" smtClean="0">
                <a:latin typeface="Calibri" panose="020F0502020204030204" pitchFamily="34" charset="0"/>
              </a:rPr>
              <a:t>esaurirsi al </a:t>
            </a:r>
            <a:r>
              <a:rPr lang="it-IT" dirty="0">
                <a:latin typeface="Calibri" panose="020F0502020204030204" pitchFamily="34" charset="0"/>
              </a:rPr>
              <a:t>termine</a:t>
            </a:r>
            <a:r>
              <a:rPr lang="it-IT" altLang="it-IT" dirty="0">
                <a:latin typeface="Calibri" panose="020F0502020204030204" pitchFamily="34" charset="0"/>
              </a:rPr>
              <a:t> del periodo transitorio di 8 anni (progressiva </a:t>
            </a:r>
            <a:r>
              <a:rPr lang="it-IT" altLang="it-IT" dirty="0" err="1">
                <a:latin typeface="Calibri" panose="020F0502020204030204" pitchFamily="34" charset="0"/>
              </a:rPr>
              <a:t>mutualizzazione</a:t>
            </a:r>
            <a:r>
              <a:rPr lang="it-IT" altLang="it-IT" dirty="0">
                <a:latin typeface="Calibri" panose="020F0502020204030204" pitchFamily="34" charset="0"/>
              </a:rPr>
              <a:t> delle risorse);</a:t>
            </a:r>
          </a:p>
          <a:p>
            <a:pPr marL="365125" indent="-282575" algn="just">
              <a:spcBef>
                <a:spcPts val="1200"/>
              </a:spcBef>
              <a:buClr>
                <a:schemeClr val="accent1"/>
              </a:buClr>
              <a:buSzPct val="80000"/>
              <a:buFont typeface="Wingdings 2" pitchFamily="18" charset="2"/>
              <a:buChar char=""/>
            </a:pPr>
            <a:r>
              <a:rPr lang="it-IT" dirty="0">
                <a:latin typeface="Calibri" panose="020F0502020204030204" pitchFamily="34" charset="0"/>
              </a:rPr>
              <a:t>definizione del </a:t>
            </a:r>
            <a:r>
              <a:rPr lang="it-IT" altLang="it-IT" dirty="0">
                <a:latin typeface="Calibri" panose="020F0502020204030204" pitchFamily="34" charset="0"/>
              </a:rPr>
              <a:t>funzionamento del SRF e del </a:t>
            </a:r>
            <a:r>
              <a:rPr lang="it-IT" altLang="it-IT" b="1" dirty="0">
                <a:solidFill>
                  <a:srgbClr val="C00000"/>
                </a:solidFill>
                <a:latin typeface="Calibri" panose="020F0502020204030204" pitchFamily="34" charset="0"/>
              </a:rPr>
              <a:t>meccanismo di </a:t>
            </a:r>
            <a:r>
              <a:rPr lang="it-IT" altLang="it-IT" b="1" dirty="0" err="1">
                <a:solidFill>
                  <a:srgbClr val="C00000"/>
                </a:solidFill>
                <a:latin typeface="Calibri" panose="020F0502020204030204" pitchFamily="34" charset="0"/>
              </a:rPr>
              <a:t>mutualizzazione</a:t>
            </a:r>
            <a:r>
              <a:rPr lang="it-IT" altLang="it-IT" dirty="0">
                <a:latin typeface="Calibri" panose="020F0502020204030204" pitchFamily="34" charset="0"/>
              </a:rPr>
              <a:t> delle risorse (40% il primo anno, 20% il secondo e in quote costanti fino all’8° anno);</a:t>
            </a:r>
            <a:endParaRPr lang="it-IT" dirty="0"/>
          </a:p>
        </p:txBody>
      </p:sp>
      <p:grpSp>
        <p:nvGrpSpPr>
          <p:cNvPr id="18" name="Gruppo 17"/>
          <p:cNvGrpSpPr/>
          <p:nvPr/>
        </p:nvGrpSpPr>
        <p:grpSpPr>
          <a:xfrm>
            <a:off x="806229" y="4658618"/>
            <a:ext cx="2712582" cy="1438119"/>
            <a:chOff x="1271984" y="4365104"/>
            <a:chExt cx="2712582" cy="1438119"/>
          </a:xfrm>
        </p:grpSpPr>
        <p:sp>
          <p:nvSpPr>
            <p:cNvPr id="6" name="Ovale 5"/>
            <p:cNvSpPr/>
            <p:nvPr/>
          </p:nvSpPr>
          <p:spPr>
            <a:xfrm>
              <a:off x="3275856" y="5158778"/>
              <a:ext cx="708710" cy="644445"/>
            </a:xfrm>
            <a:prstGeom prst="ellipse">
              <a:avLst/>
            </a:prstGeom>
            <a:solidFill>
              <a:schemeClr val="accent3"/>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accent1">
                      <a:lumMod val="75000"/>
                    </a:schemeClr>
                  </a:solidFill>
                  <a:latin typeface="Calibri" panose="020F0502020204030204" pitchFamily="34" charset="0"/>
                </a:rPr>
                <a:t>SRF</a:t>
              </a:r>
              <a:endParaRPr lang="it-IT" sz="1600" b="1" dirty="0">
                <a:solidFill>
                  <a:schemeClr val="accent1">
                    <a:lumMod val="75000"/>
                  </a:schemeClr>
                </a:solidFill>
                <a:latin typeface="Calibri" panose="020F0502020204030204" pitchFamily="34" charset="0"/>
              </a:endParaRPr>
            </a:p>
          </p:txBody>
        </p:sp>
        <p:sp>
          <p:nvSpPr>
            <p:cNvPr id="7" name="Ovale 6"/>
            <p:cNvSpPr/>
            <p:nvPr/>
          </p:nvSpPr>
          <p:spPr>
            <a:xfrm>
              <a:off x="1271984" y="4365104"/>
              <a:ext cx="1735916" cy="768504"/>
            </a:xfrm>
            <a:prstGeom prst="ellipse">
              <a:avLst/>
            </a:prstGeom>
            <a:solidFill>
              <a:srgbClr val="F2F8CE"/>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smtClean="0">
                  <a:solidFill>
                    <a:schemeClr val="accent1">
                      <a:lumMod val="75000"/>
                    </a:schemeClr>
                  </a:solidFill>
                  <a:latin typeface="Calibri" panose="020F0502020204030204" pitchFamily="34" charset="0"/>
                </a:rPr>
                <a:t>Compartimenti nazionali</a:t>
              </a:r>
              <a:endParaRPr lang="it-IT" sz="1300" b="1" dirty="0">
                <a:solidFill>
                  <a:schemeClr val="accent1">
                    <a:lumMod val="75000"/>
                  </a:schemeClr>
                </a:solidFill>
                <a:latin typeface="Calibri" panose="020F0502020204030204" pitchFamily="34" charset="0"/>
              </a:endParaRPr>
            </a:p>
          </p:txBody>
        </p:sp>
        <p:cxnSp>
          <p:nvCxnSpPr>
            <p:cNvPr id="8" name="Connettore 2 7"/>
            <p:cNvCxnSpPr>
              <a:endCxn id="6" idx="1"/>
            </p:cNvCxnSpPr>
            <p:nvPr/>
          </p:nvCxnSpPr>
          <p:spPr>
            <a:xfrm>
              <a:off x="2892743" y="4894418"/>
              <a:ext cx="486901" cy="3587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2070495" y="5162944"/>
              <a:ext cx="1239228" cy="430887"/>
            </a:xfrm>
            <a:prstGeom prst="rect">
              <a:avLst/>
            </a:prstGeom>
            <a:noFill/>
          </p:spPr>
          <p:txBody>
            <a:bodyPr wrap="square" rtlCol="0">
              <a:spAutoFit/>
            </a:bodyPr>
            <a:lstStyle/>
            <a:p>
              <a:pPr algn="ctr"/>
              <a:r>
                <a:rPr lang="it-IT" sz="1100" i="1" dirty="0" err="1" smtClean="0">
                  <a:latin typeface="Calibri" panose="020F0502020204030204" pitchFamily="34" charset="0"/>
                </a:rPr>
                <a:t>Mutualizzazione</a:t>
              </a:r>
              <a:r>
                <a:rPr lang="it-IT" sz="1100" i="1" dirty="0" smtClean="0">
                  <a:latin typeface="Calibri" panose="020F0502020204030204" pitchFamily="34" charset="0"/>
                </a:rPr>
                <a:t> in otto anni</a:t>
              </a:r>
              <a:endParaRPr lang="it-IT" sz="1100" i="1" dirty="0">
                <a:latin typeface="Calibri" panose="020F0502020204030204" pitchFamily="34" charset="0"/>
              </a:endParaRPr>
            </a:p>
          </p:txBody>
        </p:sp>
      </p:grpSp>
      <p:sp>
        <p:nvSpPr>
          <p:cNvPr id="10" name="CasellaDiTesto 9"/>
          <p:cNvSpPr txBox="1"/>
          <p:nvPr/>
        </p:nvSpPr>
        <p:spPr>
          <a:xfrm>
            <a:off x="3635896" y="4465685"/>
            <a:ext cx="5400600" cy="2215991"/>
          </a:xfrm>
          <a:prstGeom prst="rect">
            <a:avLst/>
          </a:prstGeom>
          <a:noFill/>
        </p:spPr>
        <p:txBody>
          <a:bodyPr wrap="square" rtlCol="0">
            <a:spAutoFit/>
          </a:bodyPr>
          <a:lstStyle/>
          <a:p>
            <a:r>
              <a:rPr lang="it-IT" altLang="it-IT" sz="1600" dirty="0" smtClean="0">
                <a:latin typeface="Calibri" panose="020F0502020204030204" pitchFamily="34" charset="0"/>
              </a:rPr>
              <a:t>Avvio del SRF</a:t>
            </a:r>
            <a:r>
              <a:rPr lang="it-IT" altLang="it-IT" sz="1600" dirty="0">
                <a:latin typeface="Calibri" panose="020F0502020204030204" pitchFamily="34" charset="0"/>
              </a:rPr>
              <a:t>: </a:t>
            </a:r>
            <a:r>
              <a:rPr lang="it-IT" altLang="it-IT" sz="1600" b="1" dirty="0" smtClean="0">
                <a:solidFill>
                  <a:srgbClr val="C00000"/>
                </a:solidFill>
                <a:latin typeface="Calibri" panose="020F0502020204030204" pitchFamily="34" charset="0"/>
              </a:rPr>
              <a:t>1/01/2016</a:t>
            </a:r>
          </a:p>
          <a:p>
            <a:pPr>
              <a:spcBef>
                <a:spcPts val="600"/>
              </a:spcBef>
            </a:pPr>
            <a:r>
              <a:rPr lang="it-IT" sz="1600" dirty="0" smtClean="0">
                <a:latin typeface="Calibri" panose="020F0502020204030204" pitchFamily="34" charset="0"/>
              </a:rPr>
              <a:t>Primo </a:t>
            </a:r>
            <a:r>
              <a:rPr lang="it-IT" sz="1600" dirty="0">
                <a:latin typeface="Calibri" panose="020F0502020204030204" pitchFamily="34" charset="0"/>
              </a:rPr>
              <a:t>trasferimento contribuzioni al SRF: </a:t>
            </a:r>
            <a:r>
              <a:rPr lang="it-IT" sz="1600" dirty="0" smtClean="0">
                <a:latin typeface="Calibri" panose="020F0502020204030204" pitchFamily="34" charset="0"/>
              </a:rPr>
              <a:t>entro </a:t>
            </a:r>
            <a:r>
              <a:rPr lang="it-IT" sz="1600" b="1" dirty="0">
                <a:latin typeface="Calibri" panose="020F0502020204030204" pitchFamily="34" charset="0"/>
              </a:rPr>
              <a:t>30/06/2016 </a:t>
            </a:r>
            <a:r>
              <a:rPr lang="it-IT" sz="1600" dirty="0">
                <a:latin typeface="Calibri" panose="020F0502020204030204" pitchFamily="34" charset="0"/>
              </a:rPr>
              <a:t>(o 6 mesi dopo </a:t>
            </a:r>
            <a:r>
              <a:rPr lang="it-IT" sz="1600" dirty="0" smtClean="0">
                <a:latin typeface="Calibri" panose="020F0502020204030204" pitchFamily="34" charset="0"/>
              </a:rPr>
              <a:t>entrata </a:t>
            </a:r>
            <a:r>
              <a:rPr lang="it-IT" sz="1600" dirty="0">
                <a:latin typeface="Calibri" panose="020F0502020204030204" pitchFamily="34" charset="0"/>
              </a:rPr>
              <a:t>in vigore IGA</a:t>
            </a:r>
            <a:r>
              <a:rPr lang="it-IT" sz="1600" dirty="0" smtClean="0">
                <a:latin typeface="Calibri" panose="020F0502020204030204" pitchFamily="34" charset="0"/>
              </a:rPr>
              <a:t>). Trasferimento contribuzioni 2015: entro </a:t>
            </a:r>
            <a:r>
              <a:rPr lang="it-IT" sz="1600" b="1" dirty="0" smtClean="0">
                <a:latin typeface="Calibri" panose="020F0502020204030204" pitchFamily="34" charset="0"/>
              </a:rPr>
              <a:t>31/01/2016</a:t>
            </a:r>
            <a:r>
              <a:rPr lang="it-IT" sz="1600" dirty="0">
                <a:latin typeface="Calibri" panose="020F0502020204030204" pitchFamily="34" charset="0"/>
              </a:rPr>
              <a:t>.</a:t>
            </a:r>
            <a:endParaRPr lang="it-IT" sz="1600" b="1" dirty="0" smtClean="0">
              <a:latin typeface="Calibri" panose="020F0502020204030204" pitchFamily="34" charset="0"/>
            </a:endParaRPr>
          </a:p>
          <a:p>
            <a:pPr>
              <a:spcBef>
                <a:spcPts val="600"/>
              </a:spcBef>
            </a:pPr>
            <a:r>
              <a:rPr lang="it-IT" sz="1600" b="1" dirty="0" smtClean="0">
                <a:latin typeface="Calibri" panose="020F0502020204030204" pitchFamily="34" charset="0"/>
              </a:rPr>
              <a:t>IGA: </a:t>
            </a:r>
            <a:r>
              <a:rPr lang="it-IT" sz="1600" dirty="0" smtClean="0">
                <a:latin typeface="Calibri" panose="020F0502020204030204" pitchFamily="34" charset="0"/>
              </a:rPr>
              <a:t>firma 21/05/2014 (26 su 28 Stati UE; non hanno aderito Regno Unito e Svezia); l’IGA è entrato in vigore l’1/01/2016, dopo la conclusione dei processi di ratifica entro il 30/11/2015 da parte di tanti Stati aderenti rappresentanti il 90% dei voti. </a:t>
            </a:r>
            <a:endParaRPr lang="it-IT" sz="1600" dirty="0"/>
          </a:p>
        </p:txBody>
      </p:sp>
    </p:spTree>
    <p:extLst>
      <p:ext uri="{BB962C8B-B14F-4D97-AF65-F5344CB8AC3E}">
        <p14:creationId xmlns:p14="http://schemas.microsoft.com/office/powerpoint/2010/main" val="241920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terzo pilastro dell’Unione Bancaria: </a:t>
            </a:r>
            <a:br>
              <a:rPr lang="it-IT" dirty="0" smtClean="0"/>
            </a:br>
            <a:r>
              <a:rPr lang="it-IT" dirty="0" smtClean="0"/>
              <a:t>Il sistema unico di garanzia dei depositi</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13</a:t>
            </a:fld>
            <a:endParaRPr lang="it-IT">
              <a:solidFill>
                <a:srgbClr val="9FB8CD">
                  <a:shade val="50000"/>
                  <a:satMod val="200000"/>
                </a:srgbClr>
              </a:solidFill>
            </a:endParaRPr>
          </a:p>
        </p:txBody>
      </p:sp>
      <p:grpSp>
        <p:nvGrpSpPr>
          <p:cNvPr id="16" name="Gruppo 15"/>
          <p:cNvGrpSpPr/>
          <p:nvPr/>
        </p:nvGrpSpPr>
        <p:grpSpPr>
          <a:xfrm>
            <a:off x="1461713" y="2000129"/>
            <a:ext cx="7439940" cy="4315894"/>
            <a:chOff x="1461713" y="2000129"/>
            <a:chExt cx="7439940" cy="4315894"/>
          </a:xfrm>
        </p:grpSpPr>
        <p:grpSp>
          <p:nvGrpSpPr>
            <p:cNvPr id="15" name="Gruppo 14"/>
            <p:cNvGrpSpPr/>
            <p:nvPr/>
          </p:nvGrpSpPr>
          <p:grpSpPr>
            <a:xfrm>
              <a:off x="1461713" y="2000129"/>
              <a:ext cx="5407986" cy="4315894"/>
              <a:chOff x="1461713" y="2000129"/>
              <a:chExt cx="5407986" cy="4315894"/>
            </a:xfrm>
          </p:grpSpPr>
          <p:grpSp>
            <p:nvGrpSpPr>
              <p:cNvPr id="10" name="Gruppo 9"/>
              <p:cNvGrpSpPr/>
              <p:nvPr/>
            </p:nvGrpSpPr>
            <p:grpSpPr>
              <a:xfrm>
                <a:off x="1534708" y="2000129"/>
                <a:ext cx="5334991" cy="3674852"/>
                <a:chOff x="2429592" y="1988840"/>
                <a:chExt cx="5334991" cy="3674852"/>
              </a:xfrm>
            </p:grpSpPr>
            <p:sp>
              <p:nvSpPr>
                <p:cNvPr id="4" name="Ovale 3"/>
                <p:cNvSpPr/>
                <p:nvPr/>
              </p:nvSpPr>
              <p:spPr>
                <a:xfrm>
                  <a:off x="2987824" y="1988840"/>
                  <a:ext cx="1584176" cy="1440160"/>
                </a:xfrm>
                <a:prstGeom prst="ellipse">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accent1">
                          <a:lumMod val="75000"/>
                        </a:schemeClr>
                      </a:solidFill>
                      <a:latin typeface="Calibri" panose="020F0502020204030204" pitchFamily="34" charset="0"/>
                    </a:rPr>
                    <a:t>DGS Unico</a:t>
                  </a:r>
                  <a:endParaRPr lang="it-IT" sz="2000" b="1" dirty="0">
                    <a:solidFill>
                      <a:schemeClr val="accent1">
                        <a:lumMod val="75000"/>
                      </a:schemeClr>
                    </a:solidFill>
                    <a:latin typeface="Calibri" panose="020F0502020204030204" pitchFamily="34" charset="0"/>
                  </a:endParaRPr>
                </a:p>
              </p:txBody>
            </p:sp>
            <p:sp>
              <p:nvSpPr>
                <p:cNvPr id="5" name="Ovale 4"/>
                <p:cNvSpPr/>
                <p:nvPr/>
              </p:nvSpPr>
              <p:spPr>
                <a:xfrm>
                  <a:off x="5532335" y="3347186"/>
                  <a:ext cx="2232248" cy="1440160"/>
                </a:xfrm>
                <a:prstGeom prst="ellipse">
                  <a:avLst/>
                </a:prstGeom>
                <a:solidFill>
                  <a:schemeClr val="accent3">
                    <a:lumMod val="60000"/>
                    <a:lumOff val="4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accent1">
                          <a:lumMod val="75000"/>
                        </a:schemeClr>
                      </a:solidFill>
                      <a:latin typeface="Calibri" panose="020F0502020204030204" pitchFamily="34" charset="0"/>
                    </a:rPr>
                    <a:t>Network armonizzato di DGS</a:t>
                  </a:r>
                  <a:endParaRPr lang="it-IT" sz="2000" b="1" dirty="0">
                    <a:solidFill>
                      <a:schemeClr val="accent1">
                        <a:lumMod val="75000"/>
                      </a:schemeClr>
                    </a:solidFill>
                    <a:latin typeface="Calibri" panose="020F0502020204030204" pitchFamily="34" charset="0"/>
                  </a:endParaRPr>
                </a:p>
              </p:txBody>
            </p:sp>
            <p:sp>
              <p:nvSpPr>
                <p:cNvPr id="6" name="Freccia a destra 5"/>
                <p:cNvSpPr/>
                <p:nvPr/>
              </p:nvSpPr>
              <p:spPr>
                <a:xfrm rot="1845159">
                  <a:off x="4844053" y="2962451"/>
                  <a:ext cx="617496" cy="446680"/>
                </a:xfrm>
                <a:prstGeom prst="rightArrow">
                  <a:avLst/>
                </a:prstGeom>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circolare in su 6"/>
                <p:cNvSpPr/>
                <p:nvPr/>
              </p:nvSpPr>
              <p:spPr>
                <a:xfrm rot="12339248" flipV="1">
                  <a:off x="2429592" y="4117095"/>
                  <a:ext cx="3996784" cy="1374204"/>
                </a:xfrm>
                <a:prstGeom prst="curvedUpArrow">
                  <a:avLst/>
                </a:prstGeom>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rminatore 8"/>
                <p:cNvSpPr/>
                <p:nvPr/>
              </p:nvSpPr>
              <p:spPr>
                <a:xfrm>
                  <a:off x="3419872" y="5087628"/>
                  <a:ext cx="1353395" cy="57606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effectLst>
                        <a:outerShdw blurRad="38100" dist="38100" dir="2700000" algn="tl">
                          <a:srgbClr val="000000">
                            <a:alpha val="43137"/>
                          </a:srgbClr>
                        </a:outerShdw>
                      </a:effectLst>
                      <a:latin typeface="Calibri" panose="020F0502020204030204" pitchFamily="34" charset="0"/>
                    </a:rPr>
                    <a:t>EDIS</a:t>
                  </a:r>
                  <a:endParaRPr lang="it-IT" sz="2400" b="1" dirty="0">
                    <a:effectLst>
                      <a:outerShdw blurRad="38100" dist="38100" dir="2700000" algn="tl">
                        <a:srgbClr val="000000">
                          <a:alpha val="43137"/>
                        </a:srgbClr>
                      </a:outerShdw>
                    </a:effectLst>
                    <a:latin typeface="Calibri" panose="020F0502020204030204" pitchFamily="34" charset="0"/>
                  </a:endParaRPr>
                </a:p>
              </p:txBody>
            </p:sp>
          </p:grpSp>
          <p:sp>
            <p:nvSpPr>
              <p:cNvPr id="12" name="CasellaDiTesto 11"/>
              <p:cNvSpPr txBox="1"/>
              <p:nvPr/>
            </p:nvSpPr>
            <p:spPr>
              <a:xfrm>
                <a:off x="1461713" y="5731248"/>
                <a:ext cx="1914242" cy="584775"/>
              </a:xfrm>
              <a:prstGeom prst="rect">
                <a:avLst/>
              </a:prstGeom>
              <a:noFill/>
            </p:spPr>
            <p:txBody>
              <a:bodyPr wrap="none" rtlCol="0">
                <a:spAutoFit/>
              </a:bodyPr>
              <a:lstStyle/>
              <a:p>
                <a:pPr algn="ctr"/>
                <a:r>
                  <a:rPr lang="it-IT" sz="1600" b="1" i="1" dirty="0" smtClean="0">
                    <a:latin typeface="Calibri" panose="020F0502020204030204" pitchFamily="34" charset="0"/>
                  </a:rPr>
                  <a:t>Proposta legislativa </a:t>
                </a:r>
              </a:p>
              <a:p>
                <a:pPr algn="ctr"/>
                <a:r>
                  <a:rPr lang="it-IT" sz="1600" i="1" dirty="0" smtClean="0">
                    <a:latin typeface="Calibri" panose="020F0502020204030204" pitchFamily="34" charset="0"/>
                  </a:rPr>
                  <a:t>24/11/2015</a:t>
                </a:r>
                <a:endParaRPr lang="it-IT" sz="1600" b="1" i="1" dirty="0">
                  <a:latin typeface="Calibri" panose="020F0502020204030204" pitchFamily="34" charset="0"/>
                </a:endParaRPr>
              </a:p>
            </p:txBody>
          </p:sp>
        </p:grpSp>
        <p:grpSp>
          <p:nvGrpSpPr>
            <p:cNvPr id="8" name="Gruppo 7"/>
            <p:cNvGrpSpPr/>
            <p:nvPr/>
          </p:nvGrpSpPr>
          <p:grpSpPr>
            <a:xfrm>
              <a:off x="6885652" y="3816945"/>
              <a:ext cx="2016001" cy="1801590"/>
              <a:chOff x="6885652" y="3816945"/>
              <a:chExt cx="2016001" cy="1801590"/>
            </a:xfrm>
          </p:grpSpPr>
          <p:sp>
            <p:nvSpPr>
              <p:cNvPr id="11" name="CasellaDiTesto 10"/>
              <p:cNvSpPr txBox="1"/>
              <p:nvPr/>
            </p:nvSpPr>
            <p:spPr>
              <a:xfrm>
                <a:off x="6885652" y="3816945"/>
                <a:ext cx="2016001" cy="584775"/>
              </a:xfrm>
              <a:prstGeom prst="rect">
                <a:avLst/>
              </a:prstGeom>
              <a:noFill/>
            </p:spPr>
            <p:txBody>
              <a:bodyPr wrap="none" rtlCol="0">
                <a:spAutoFit/>
              </a:bodyPr>
              <a:lstStyle/>
              <a:p>
                <a:pPr algn="ctr"/>
                <a:r>
                  <a:rPr lang="it-IT" sz="1600" b="1" i="1" dirty="0" smtClean="0">
                    <a:latin typeface="Calibri" panose="020F0502020204030204" pitchFamily="34" charset="0"/>
                  </a:rPr>
                  <a:t>Direttiva 2014/49/UE</a:t>
                </a:r>
              </a:p>
              <a:p>
                <a:pPr algn="ctr"/>
                <a:r>
                  <a:rPr lang="it-IT" sz="1600" i="1" dirty="0" smtClean="0">
                    <a:latin typeface="Calibri" panose="020F0502020204030204" pitchFamily="34" charset="0"/>
                  </a:rPr>
                  <a:t>(DGSD)</a:t>
                </a:r>
                <a:endParaRPr lang="it-IT" sz="1600" i="1" dirty="0">
                  <a:latin typeface="Calibri" panose="020F0502020204030204" pitchFamily="34" charset="0"/>
                </a:endParaRPr>
              </a:p>
            </p:txBody>
          </p:sp>
          <p:sp>
            <p:nvSpPr>
              <p:cNvPr id="13" name="Freccia in giù 12"/>
              <p:cNvSpPr/>
              <p:nvPr/>
            </p:nvSpPr>
            <p:spPr>
              <a:xfrm>
                <a:off x="7733636" y="4616833"/>
                <a:ext cx="320033" cy="249287"/>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13"/>
              <p:cNvSpPr/>
              <p:nvPr/>
            </p:nvSpPr>
            <p:spPr>
              <a:xfrm>
                <a:off x="6988965" y="4958418"/>
                <a:ext cx="1809373" cy="660117"/>
              </a:xfrm>
              <a:prstGeom prst="roundRect">
                <a:avLst/>
              </a:prstGeom>
              <a:solidFill>
                <a:schemeClr val="accent3">
                  <a:lumMod val="60000"/>
                  <a:lumOff val="4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2060"/>
                    </a:solidFill>
                    <a:latin typeface="Calibri" panose="020F0502020204030204" pitchFamily="34" charset="0"/>
                  </a:rPr>
                  <a:t>Decreto legislativo  n. 30/2016</a:t>
                </a:r>
                <a:endParaRPr lang="it-IT" sz="1600" dirty="0">
                  <a:solidFill>
                    <a:srgbClr val="002060"/>
                  </a:solidFill>
                  <a:latin typeface="Calibri" panose="020F0502020204030204" pitchFamily="34" charset="0"/>
                </a:endParaRPr>
              </a:p>
            </p:txBody>
          </p:sp>
        </p:grpSp>
      </p:grpSp>
    </p:spTree>
    <p:extLst>
      <p:ext uri="{BB962C8B-B14F-4D97-AF65-F5344CB8AC3E}">
        <p14:creationId xmlns:p14="http://schemas.microsoft.com/office/powerpoint/2010/main" val="2989424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14</a:t>
            </a:fld>
            <a:endParaRPr lang="it-IT">
              <a:solidFill>
                <a:srgbClr val="9FB8CD">
                  <a:shade val="50000"/>
                  <a:satMod val="200000"/>
                </a:srgbClr>
              </a:solidFill>
            </a:endParaRPr>
          </a:p>
        </p:txBody>
      </p:sp>
      <p:grpSp>
        <p:nvGrpSpPr>
          <p:cNvPr id="4" name="Group 4"/>
          <p:cNvGrpSpPr/>
          <p:nvPr/>
        </p:nvGrpSpPr>
        <p:grpSpPr>
          <a:xfrm>
            <a:off x="2051720" y="3138227"/>
            <a:ext cx="6768752" cy="648072"/>
            <a:chOff x="1619672" y="1916832"/>
            <a:chExt cx="7200800" cy="648072"/>
          </a:xfrm>
        </p:grpSpPr>
        <p:sp>
          <p:nvSpPr>
            <p:cNvPr id="5" name="Rectangle 3"/>
            <p:cNvSpPr/>
            <p:nvPr/>
          </p:nvSpPr>
          <p:spPr>
            <a:xfrm>
              <a:off x="2555776" y="1916832"/>
              <a:ext cx="6264696" cy="648072"/>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11488B"/>
                  </a:solidFill>
                  <a:latin typeface="Calibri" panose="020F0502020204030204" pitchFamily="34" charset="0"/>
                </a:rPr>
                <a:t>Il nuovo </a:t>
              </a:r>
              <a:r>
                <a:rPr lang="it-IT" b="1" i="1" dirty="0" err="1">
                  <a:solidFill>
                    <a:srgbClr val="11488B"/>
                  </a:solidFill>
                  <a:latin typeface="Calibri" panose="020F0502020204030204" pitchFamily="34" charset="0"/>
                </a:rPr>
                <a:t>framework</a:t>
              </a:r>
              <a:r>
                <a:rPr lang="it-IT" b="1" dirty="0">
                  <a:solidFill>
                    <a:srgbClr val="11488B"/>
                  </a:solidFill>
                  <a:latin typeface="Calibri" panose="020F0502020204030204" pitchFamily="34" charset="0"/>
                </a:rPr>
                <a:t> di gestione delle crisi</a:t>
              </a:r>
            </a:p>
          </p:txBody>
        </p:sp>
        <p:sp>
          <p:nvSpPr>
            <p:cNvPr id="6" name="Rectangle 7"/>
            <p:cNvSpPr/>
            <p:nvPr/>
          </p:nvSpPr>
          <p:spPr>
            <a:xfrm>
              <a:off x="1619672" y="1916832"/>
              <a:ext cx="720080" cy="648072"/>
            </a:xfrm>
            <a:prstGeom prst="rect">
              <a:avLst/>
            </a:prstGeom>
            <a:solidFill>
              <a:schemeClr val="accent3"/>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3.</a:t>
              </a:r>
              <a:endParaRPr lang="it-IT" b="1" dirty="0">
                <a:solidFill>
                  <a:srgbClr val="11488B"/>
                </a:solidFill>
                <a:latin typeface="Calibri" panose="020F0502020204030204" pitchFamily="34" charset="0"/>
              </a:endParaRPr>
            </a:p>
          </p:txBody>
        </p:sp>
      </p:grpSp>
    </p:spTree>
    <p:extLst>
      <p:ext uri="{BB962C8B-B14F-4D97-AF65-F5344CB8AC3E}">
        <p14:creationId xmlns:p14="http://schemas.microsoft.com/office/powerpoint/2010/main" val="393334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Diagram group"/>
          <p:cNvGrpSpPr/>
          <p:nvPr/>
        </p:nvGrpSpPr>
        <p:grpSpPr>
          <a:xfrm>
            <a:off x="4841729" y="3982262"/>
            <a:ext cx="2657408" cy="626865"/>
            <a:chOff x="3379320" y="501299"/>
            <a:chExt cx="2337946" cy="626865"/>
          </a:xfrm>
          <a:scene3d>
            <a:camera prst="orthographicFront">
              <a:rot lat="0" lon="0" rev="20099999"/>
            </a:camera>
            <a:lightRig rig="threePt" dir="t"/>
          </a:scene3d>
        </p:grpSpPr>
        <p:grpSp>
          <p:nvGrpSpPr>
            <p:cNvPr id="23" name="Gruppo 22"/>
            <p:cNvGrpSpPr/>
            <p:nvPr/>
          </p:nvGrpSpPr>
          <p:grpSpPr>
            <a:xfrm>
              <a:off x="3379320" y="501299"/>
              <a:ext cx="2337946" cy="626865"/>
              <a:chOff x="3379320" y="501299"/>
              <a:chExt cx="2337946" cy="626865"/>
            </a:xfrm>
            <a:scene3d>
              <a:camera prst="orthographicFront">
                <a:rot lat="0" lon="0" rev="20099999"/>
              </a:camera>
              <a:lightRig rig="threePt" dir="t"/>
            </a:scene3d>
          </p:grpSpPr>
          <p:sp>
            <p:nvSpPr>
              <p:cNvPr id="24" name="Rettangolo arrotondato 23"/>
              <p:cNvSpPr/>
              <p:nvPr/>
            </p:nvSpPr>
            <p:spPr>
              <a:xfrm>
                <a:off x="3379320" y="501299"/>
                <a:ext cx="2337946" cy="626865"/>
              </a:xfrm>
              <a:prstGeom prst="roundRect">
                <a:avLst/>
              </a:pr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25" name="Rettangolo 24"/>
              <p:cNvSpPr/>
              <p:nvPr/>
            </p:nvSpPr>
            <p:spPr>
              <a:xfrm>
                <a:off x="3409921" y="531900"/>
                <a:ext cx="2276744" cy="565663"/>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94865" tIns="68580" rIns="68580" bIns="68580" numCol="1" spcCol="1270" anchor="ctr" anchorCtr="0">
                <a:noAutofit/>
              </a:bodyPr>
              <a:lstStyle/>
              <a:p>
                <a:pPr lvl="0" algn="l" defTabSz="800100">
                  <a:lnSpc>
                    <a:spcPct val="90000"/>
                  </a:lnSpc>
                  <a:spcBef>
                    <a:spcPct val="0"/>
                  </a:spcBef>
                  <a:spcAft>
                    <a:spcPct val="35000"/>
                  </a:spcAft>
                </a:pPr>
                <a:r>
                  <a:rPr lang="it-IT" sz="1800" b="1" kern="1200" dirty="0" smtClean="0">
                    <a:solidFill>
                      <a:schemeClr val="accent1">
                        <a:lumMod val="75000"/>
                      </a:schemeClr>
                    </a:solidFill>
                    <a:latin typeface="Calibri" panose="020F0502020204030204" pitchFamily="34" charset="0"/>
                  </a:rPr>
                  <a:t>Liquidazione coatta amministrativa</a:t>
                </a:r>
                <a:endParaRPr lang="it-IT" sz="1800" b="1" kern="1200" dirty="0">
                  <a:solidFill>
                    <a:schemeClr val="accent1">
                      <a:lumMod val="75000"/>
                    </a:schemeClr>
                  </a:solidFill>
                  <a:latin typeface="Calibri" panose="020F0502020204030204" pitchFamily="34" charset="0"/>
                </a:endParaRPr>
              </a:p>
            </p:txBody>
          </p:sp>
        </p:grpSp>
      </p:gr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15</a:t>
            </a:fld>
            <a:endParaRPr lang="it-IT">
              <a:solidFill>
                <a:srgbClr val="9FB8CD">
                  <a:shade val="50000"/>
                  <a:satMod val="200000"/>
                </a:srgbClr>
              </a:solidFill>
            </a:endParaRPr>
          </a:p>
        </p:txBody>
      </p:sp>
      <p:sp>
        <p:nvSpPr>
          <p:cNvPr id="5" name="Titolo 1"/>
          <p:cNvSpPr>
            <a:spLocks noGrp="1"/>
          </p:cNvSpPr>
          <p:nvPr>
            <p:ph type="title"/>
          </p:nvPr>
        </p:nvSpPr>
        <p:spPr>
          <a:xfrm>
            <a:off x="1390443" y="807236"/>
            <a:ext cx="7498080" cy="1143000"/>
          </a:xfrm>
        </p:spPr>
        <p:txBody>
          <a:bodyPr/>
          <a:lstStyle/>
          <a:p>
            <a:r>
              <a:rPr lang="it-IT" dirty="0" smtClean="0"/>
              <a:t>Le nuove regole di gestione delle crisi: un approccio integrato</a:t>
            </a:r>
            <a:br>
              <a:rPr lang="it-IT" dirty="0" smtClean="0"/>
            </a:br>
            <a:r>
              <a:rPr lang="it-IT" dirty="0" smtClean="0"/>
              <a:t>La logica della prevenzione</a:t>
            </a:r>
            <a:endParaRPr lang="it-IT" dirty="0"/>
          </a:p>
        </p:txBody>
      </p:sp>
      <p:sp>
        <p:nvSpPr>
          <p:cNvPr id="12" name="Freccia a destra 11"/>
          <p:cNvSpPr/>
          <p:nvPr/>
        </p:nvSpPr>
        <p:spPr>
          <a:xfrm rot="7502649">
            <a:off x="2244413" y="4962157"/>
            <a:ext cx="282682" cy="360040"/>
          </a:xfrm>
          <a:prstGeom prst="rightArrow">
            <a:avLst/>
          </a:prstGeom>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8" name="Gruppo 7"/>
          <p:cNvGrpSpPr/>
          <p:nvPr/>
        </p:nvGrpSpPr>
        <p:grpSpPr>
          <a:xfrm>
            <a:off x="381441" y="2009530"/>
            <a:ext cx="8593446" cy="4064000"/>
            <a:chOff x="381441" y="2009530"/>
            <a:chExt cx="8593446" cy="4064000"/>
          </a:xfrm>
        </p:grpSpPr>
        <p:grpSp>
          <p:nvGrpSpPr>
            <p:cNvPr id="6" name="Gruppo 5"/>
            <p:cNvGrpSpPr/>
            <p:nvPr/>
          </p:nvGrpSpPr>
          <p:grpSpPr>
            <a:xfrm>
              <a:off x="381441" y="2009530"/>
              <a:ext cx="8593446" cy="4064000"/>
              <a:chOff x="494331" y="1738594"/>
              <a:chExt cx="8593446" cy="4064000"/>
            </a:xfrm>
          </p:grpSpPr>
          <p:graphicFrame>
            <p:nvGraphicFramePr>
              <p:cNvPr id="4" name="Diagramma 3"/>
              <p:cNvGraphicFramePr/>
              <p:nvPr>
                <p:extLst>
                  <p:ext uri="{D42A27DB-BD31-4B8C-83A1-F6EECF244321}">
                    <p14:modId xmlns:p14="http://schemas.microsoft.com/office/powerpoint/2010/main" val="1713116264"/>
                  </p:ext>
                </p:extLst>
              </p:nvPr>
            </p:nvGraphicFramePr>
            <p:xfrm>
              <a:off x="1438660" y="173859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0" name="Diagram group"/>
              <p:cNvGrpSpPr/>
              <p:nvPr/>
            </p:nvGrpSpPr>
            <p:grpSpPr>
              <a:xfrm>
                <a:off x="3818742" y="4820220"/>
                <a:ext cx="2999535" cy="626865"/>
                <a:chOff x="3379320" y="501299"/>
                <a:chExt cx="2337946" cy="626865"/>
              </a:xfrm>
              <a:scene3d>
                <a:camera prst="orthographicFront">
                  <a:rot lat="0" lon="0" rev="20099999"/>
                </a:camera>
                <a:lightRig rig="threePt" dir="t"/>
              </a:scene3d>
            </p:grpSpPr>
            <p:grpSp>
              <p:nvGrpSpPr>
                <p:cNvPr id="26" name="Gruppo 25"/>
                <p:cNvGrpSpPr/>
                <p:nvPr/>
              </p:nvGrpSpPr>
              <p:grpSpPr>
                <a:xfrm>
                  <a:off x="3379320" y="501299"/>
                  <a:ext cx="2337946" cy="626865"/>
                  <a:chOff x="3379320" y="501299"/>
                  <a:chExt cx="2337946" cy="626865"/>
                </a:xfrm>
                <a:scene3d>
                  <a:camera prst="orthographicFront">
                    <a:rot lat="0" lon="0" rev="20099999"/>
                  </a:camera>
                  <a:lightRig rig="threePt" dir="t"/>
                </a:scene3d>
              </p:grpSpPr>
              <p:sp>
                <p:nvSpPr>
                  <p:cNvPr id="27" name="Rettangolo arrotondato 26"/>
                  <p:cNvSpPr/>
                  <p:nvPr/>
                </p:nvSpPr>
                <p:spPr>
                  <a:xfrm>
                    <a:off x="3379320" y="501299"/>
                    <a:ext cx="2337946" cy="626865"/>
                  </a:xfrm>
                  <a:prstGeom prst="roundRect">
                    <a:avLst/>
                  </a:pr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28" name="Rettangolo 27"/>
                  <p:cNvSpPr/>
                  <p:nvPr/>
                </p:nvSpPr>
                <p:spPr>
                  <a:xfrm>
                    <a:off x="3409921" y="531900"/>
                    <a:ext cx="2276744" cy="565663"/>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94865" tIns="68580" rIns="68580" bIns="68580" numCol="1" spcCol="1270" anchor="ctr" anchorCtr="0">
                    <a:noAutofit/>
                  </a:bodyPr>
                  <a:lstStyle/>
                  <a:p>
                    <a:pPr lvl="0" algn="l" defTabSz="800100">
                      <a:lnSpc>
                        <a:spcPct val="90000"/>
                      </a:lnSpc>
                      <a:spcBef>
                        <a:spcPct val="0"/>
                      </a:spcBef>
                      <a:spcAft>
                        <a:spcPct val="35000"/>
                      </a:spcAft>
                    </a:pPr>
                    <a:r>
                      <a:rPr lang="it-IT" b="1" i="1" dirty="0" smtClean="0">
                        <a:solidFill>
                          <a:schemeClr val="accent1">
                            <a:lumMod val="75000"/>
                          </a:schemeClr>
                        </a:solidFill>
                        <a:latin typeface="Calibri" panose="020F0502020204030204" pitchFamily="34" charset="0"/>
                      </a:rPr>
                      <a:t>Inclusa amministrazione straordinaria</a:t>
                    </a:r>
                    <a:endParaRPr lang="it-IT" sz="1800" b="1" i="1" kern="1200" dirty="0">
                      <a:solidFill>
                        <a:schemeClr val="accent1">
                          <a:lumMod val="75000"/>
                        </a:schemeClr>
                      </a:solidFill>
                      <a:latin typeface="Calibri" panose="020F0502020204030204" pitchFamily="34" charset="0"/>
                    </a:endParaRPr>
                  </a:p>
                </p:txBody>
              </p:sp>
            </p:grpSp>
          </p:grpSp>
          <p:sp>
            <p:nvSpPr>
              <p:cNvPr id="15" name="CasellaDiTesto 14"/>
              <p:cNvSpPr txBox="1"/>
              <p:nvPr/>
            </p:nvSpPr>
            <p:spPr>
              <a:xfrm>
                <a:off x="494331" y="5173958"/>
                <a:ext cx="1888659" cy="584775"/>
              </a:xfrm>
              <a:prstGeom prst="rect">
                <a:avLst/>
              </a:prstGeom>
              <a:solidFill>
                <a:schemeClr val="bg1"/>
              </a:solidFill>
              <a:ln w="19050">
                <a:solidFill>
                  <a:srgbClr val="C0504D"/>
                </a:solidFill>
                <a:prstDash val="dash"/>
              </a:ln>
              <a:effectLst>
                <a:outerShdw blurRad="50800" dist="38100" dir="2700000" algn="tl" rotWithShape="0">
                  <a:prstClr val="black">
                    <a:alpha val="40000"/>
                  </a:prstClr>
                </a:outerShdw>
              </a:effectLst>
            </p:spPr>
            <p:txBody>
              <a:bodyPr wrap="none" rtlCol="0">
                <a:spAutoFit/>
              </a:bodyPr>
              <a:lstStyle>
                <a:defPPr>
                  <a:defRPr lang="it-IT"/>
                </a:defPPr>
                <a:lvl1pPr algn="ctr">
                  <a:defRPr sz="1600" kern="0">
                    <a:solidFill>
                      <a:prstClr val="black"/>
                    </a:solidFill>
                    <a:latin typeface="Calibri" panose="020F0502020204030204" pitchFamily="34" charset="0"/>
                  </a:defRPr>
                </a:lvl1pPr>
              </a:lstStyle>
              <a:p>
                <a:r>
                  <a:rPr lang="it-IT" dirty="0"/>
                  <a:t>Piani di risanamento</a:t>
                </a:r>
              </a:p>
              <a:p>
                <a:r>
                  <a:rPr lang="it-IT" dirty="0"/>
                  <a:t>Piani di risoluzione</a:t>
                </a:r>
              </a:p>
            </p:txBody>
          </p:sp>
          <p:sp>
            <p:nvSpPr>
              <p:cNvPr id="17" name="Rectangle 21"/>
              <p:cNvSpPr>
                <a:spLocks noChangeArrowheads="1"/>
              </p:cNvSpPr>
              <p:nvPr>
                <p:custDataLst>
                  <p:tags r:id="rId1"/>
                </p:custDataLst>
              </p:nvPr>
            </p:nvSpPr>
            <p:spPr bwMode="auto">
              <a:xfrm>
                <a:off x="7886927" y="3482562"/>
                <a:ext cx="1200850" cy="576064"/>
              </a:xfrm>
              <a:prstGeom prst="rect">
                <a:avLst/>
              </a:prstGeom>
              <a:solidFill>
                <a:sysClr val="window" lastClr="FFFFFF"/>
              </a:solidFill>
              <a:ln w="22225" algn="ctr">
                <a:solidFill>
                  <a:srgbClr val="1F497D"/>
                </a:solidFill>
                <a:prstDash val="dash"/>
                <a:miter lim="800000"/>
                <a:headEnd/>
                <a:tailEnd/>
              </a:ln>
              <a:effectLst>
                <a:outerShdw dist="35921" dir="2700000" algn="ctr" rotWithShape="0">
                  <a:schemeClr val="accent2"/>
                </a:outerShdw>
              </a:effectLst>
              <a:extLst/>
            </p:spPr>
            <p:txBody>
              <a:bodyPr wrap="none" anchor="ctr"/>
              <a:lstStyle/>
              <a:p>
                <a:pPr marL="88900" algn="ctr" eaLnBrk="0" hangingPunct="0">
                  <a:defRPr/>
                </a:pPr>
                <a:r>
                  <a:rPr lang="it-IT" sz="1500" b="1" i="1" kern="0" dirty="0" smtClean="0">
                    <a:solidFill>
                      <a:prstClr val="black"/>
                    </a:solidFill>
                    <a:latin typeface="Calibri" pitchFamily="34" charset="0"/>
                  </a:rPr>
                  <a:t>Fondi di </a:t>
                </a:r>
              </a:p>
              <a:p>
                <a:pPr marL="88900" algn="ctr" eaLnBrk="0" hangingPunct="0">
                  <a:defRPr/>
                </a:pPr>
                <a:r>
                  <a:rPr lang="it-IT" sz="1500" b="1" i="1" kern="0" dirty="0" smtClean="0">
                    <a:solidFill>
                      <a:prstClr val="black"/>
                    </a:solidFill>
                    <a:latin typeface="Calibri" pitchFamily="34" charset="0"/>
                  </a:rPr>
                  <a:t>risoluzione</a:t>
                </a:r>
                <a:endParaRPr lang="it-IT" sz="1500" i="1" kern="0" dirty="0" smtClean="0">
                  <a:solidFill>
                    <a:prstClr val="black"/>
                  </a:solidFill>
                  <a:latin typeface="Calibri" pitchFamily="34" charset="0"/>
                </a:endParaRPr>
              </a:p>
            </p:txBody>
          </p:sp>
          <p:sp>
            <p:nvSpPr>
              <p:cNvPr id="18" name="Freccia circolare a sinistra 17"/>
              <p:cNvSpPr/>
              <p:nvPr/>
            </p:nvSpPr>
            <p:spPr>
              <a:xfrm rot="17279316">
                <a:off x="7664295" y="2690359"/>
                <a:ext cx="279291" cy="1046156"/>
              </a:xfrm>
              <a:prstGeom prst="curvedLeft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lt1"/>
                  </a:solidFill>
                </a:endParaRPr>
              </a:p>
            </p:txBody>
          </p:sp>
          <p:sp>
            <p:nvSpPr>
              <p:cNvPr id="21" name="Rettangolo arrotondato 20"/>
              <p:cNvSpPr/>
              <p:nvPr/>
            </p:nvSpPr>
            <p:spPr>
              <a:xfrm>
                <a:off x="1853876" y="1915502"/>
                <a:ext cx="1152128" cy="405857"/>
              </a:xfrm>
              <a:prstGeom prst="roundRect">
                <a:avLst>
                  <a:gd name="adj" fmla="val 17157"/>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b="1" dirty="0" smtClean="0">
                    <a:solidFill>
                      <a:srgbClr val="C00000"/>
                    </a:solidFill>
                    <a:latin typeface="Calibri" panose="020F0502020204030204" pitchFamily="34" charset="0"/>
                  </a:rPr>
                  <a:t>BRRD</a:t>
                </a:r>
                <a:endParaRPr lang="it-IT" b="1" dirty="0">
                  <a:solidFill>
                    <a:schemeClr val="accent1">
                      <a:lumMod val="75000"/>
                    </a:schemeClr>
                  </a:solidFill>
                  <a:latin typeface="Calibri" panose="020F0502020204030204" pitchFamily="34" charset="0"/>
                </a:endParaRPr>
              </a:p>
            </p:txBody>
          </p:sp>
          <p:sp>
            <p:nvSpPr>
              <p:cNvPr id="19" name="Rettangolo 18"/>
              <p:cNvSpPr/>
              <p:nvPr/>
            </p:nvSpPr>
            <p:spPr>
              <a:xfrm>
                <a:off x="866329" y="2441615"/>
                <a:ext cx="1791047" cy="507439"/>
              </a:xfrm>
              <a:prstGeom prst="rect">
                <a:avLst/>
              </a:prstGeom>
              <a:solidFill>
                <a:schemeClr val="accent3">
                  <a:lumMod val="20000"/>
                  <a:lumOff val="80000"/>
                </a:schemeClr>
              </a:solidFill>
              <a:ln>
                <a:solidFill>
                  <a:schemeClr val="accent3">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1">
                        <a:lumMod val="75000"/>
                      </a:schemeClr>
                    </a:solidFill>
                    <a:latin typeface="Calibri" panose="020F0502020204030204" pitchFamily="34" charset="0"/>
                  </a:rPr>
                  <a:t>Decreti 180/2015  e 181/2015</a:t>
                </a:r>
                <a:endParaRPr lang="it-IT" sz="1600" dirty="0">
                  <a:solidFill>
                    <a:schemeClr val="accent1">
                      <a:lumMod val="75000"/>
                    </a:schemeClr>
                  </a:solidFill>
                  <a:latin typeface="Calibri" panose="020F0502020204030204" pitchFamily="34" charset="0"/>
                </a:endParaRPr>
              </a:p>
            </p:txBody>
          </p:sp>
        </p:grpSp>
        <p:sp>
          <p:nvSpPr>
            <p:cNvPr id="7" name="Freccia in giù 6"/>
            <p:cNvSpPr/>
            <p:nvPr/>
          </p:nvSpPr>
          <p:spPr>
            <a:xfrm rot="2860876">
              <a:off x="2126084" y="5254073"/>
              <a:ext cx="288032" cy="216024"/>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928203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recepimento delle direttive in Italia</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16</a:t>
            </a:fld>
            <a:endParaRPr lang="it-IT">
              <a:solidFill>
                <a:srgbClr val="9FB8CD">
                  <a:shade val="50000"/>
                  <a:satMod val="200000"/>
                </a:srgbClr>
              </a:solidFill>
            </a:endParaRPr>
          </a:p>
        </p:txBody>
      </p:sp>
      <p:grpSp>
        <p:nvGrpSpPr>
          <p:cNvPr id="19" name="Gruppo 18"/>
          <p:cNvGrpSpPr/>
          <p:nvPr/>
        </p:nvGrpSpPr>
        <p:grpSpPr>
          <a:xfrm>
            <a:off x="1577258" y="2122775"/>
            <a:ext cx="6624736" cy="3459562"/>
            <a:chOff x="1520813" y="1987307"/>
            <a:chExt cx="6624736" cy="3459562"/>
          </a:xfrm>
        </p:grpSpPr>
        <p:grpSp>
          <p:nvGrpSpPr>
            <p:cNvPr id="5" name="Gruppo 4"/>
            <p:cNvGrpSpPr/>
            <p:nvPr/>
          </p:nvGrpSpPr>
          <p:grpSpPr>
            <a:xfrm>
              <a:off x="1520813" y="1987307"/>
              <a:ext cx="6624736" cy="2305789"/>
              <a:chOff x="1475656" y="1916832"/>
              <a:chExt cx="6624736" cy="2305789"/>
            </a:xfrm>
          </p:grpSpPr>
          <p:sp>
            <p:nvSpPr>
              <p:cNvPr id="7" name="Rettangolo arrotondato 6"/>
              <p:cNvSpPr/>
              <p:nvPr/>
            </p:nvSpPr>
            <p:spPr>
              <a:xfrm>
                <a:off x="1475656" y="1916832"/>
                <a:ext cx="6624736" cy="720080"/>
              </a:xfrm>
              <a:prstGeom prst="roundRect">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Calibri" panose="020F0502020204030204" pitchFamily="34" charset="0"/>
                  </a:rPr>
                  <a:t>Legge di delegazione europea 2014 </a:t>
                </a:r>
                <a:r>
                  <a:rPr lang="it-IT" dirty="0" smtClean="0">
                    <a:latin typeface="Calibri" panose="020F0502020204030204" pitchFamily="34" charset="0"/>
                    <a:sym typeface="Wingdings" panose="05000000000000000000" pitchFamily="2" charset="2"/>
                  </a:rPr>
                  <a:t> legge </a:t>
                </a:r>
                <a:r>
                  <a:rPr lang="it-IT" dirty="0">
                    <a:latin typeface="Calibri" panose="020F0502020204030204" pitchFamily="34" charset="0"/>
                  </a:rPr>
                  <a:t>n. 114 del 9/07/2015</a:t>
                </a:r>
              </a:p>
            </p:txBody>
          </p:sp>
          <p:grpSp>
            <p:nvGrpSpPr>
              <p:cNvPr id="8" name="Gruppo 7"/>
              <p:cNvGrpSpPr/>
              <p:nvPr/>
            </p:nvGrpSpPr>
            <p:grpSpPr>
              <a:xfrm>
                <a:off x="1862548" y="3140968"/>
                <a:ext cx="5904656" cy="1081653"/>
                <a:chOff x="1862548" y="3140968"/>
                <a:chExt cx="5904656" cy="1081653"/>
              </a:xfrm>
            </p:grpSpPr>
            <p:sp>
              <p:nvSpPr>
                <p:cNvPr id="10" name="Rettangolo 9"/>
                <p:cNvSpPr/>
                <p:nvPr/>
              </p:nvSpPr>
              <p:spPr>
                <a:xfrm>
                  <a:off x="1862548" y="3140968"/>
                  <a:ext cx="5904656" cy="1081653"/>
                </a:xfrm>
                <a:prstGeom prst="rect">
                  <a:avLst/>
                </a:prstGeom>
                <a:solidFill>
                  <a:schemeClr val="bg1"/>
                </a:solid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uppo 10"/>
                <p:cNvGrpSpPr/>
                <p:nvPr/>
              </p:nvGrpSpPr>
              <p:grpSpPr>
                <a:xfrm>
                  <a:off x="1990900" y="3279502"/>
                  <a:ext cx="5616725" cy="725562"/>
                  <a:chOff x="1990900" y="3279502"/>
                  <a:chExt cx="5616725" cy="725562"/>
                </a:xfrm>
              </p:grpSpPr>
              <p:sp>
                <p:nvSpPr>
                  <p:cNvPr id="12" name="Rettangolo arrotondato 11"/>
                  <p:cNvSpPr/>
                  <p:nvPr/>
                </p:nvSpPr>
                <p:spPr>
                  <a:xfrm>
                    <a:off x="1990900" y="3279503"/>
                    <a:ext cx="2524656" cy="725561"/>
                  </a:xfrm>
                  <a:prstGeom prst="roundRect">
                    <a:avLst/>
                  </a:prstGeom>
                  <a:solidFill>
                    <a:schemeClr val="accent3">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002060"/>
                        </a:solidFill>
                        <a:latin typeface="Calibri" panose="020F0502020204030204" pitchFamily="34" charset="0"/>
                      </a:rPr>
                      <a:t>BRRD</a:t>
                    </a:r>
                    <a:endParaRPr lang="it-IT" sz="2000" dirty="0">
                      <a:solidFill>
                        <a:srgbClr val="002060"/>
                      </a:solidFill>
                      <a:latin typeface="Calibri" panose="020F0502020204030204" pitchFamily="34" charset="0"/>
                    </a:endParaRPr>
                  </a:p>
                </p:txBody>
              </p:sp>
              <p:sp>
                <p:nvSpPr>
                  <p:cNvPr id="13" name="Rettangolo arrotondato 12"/>
                  <p:cNvSpPr/>
                  <p:nvPr/>
                </p:nvSpPr>
                <p:spPr>
                  <a:xfrm>
                    <a:off x="5015337" y="3279502"/>
                    <a:ext cx="2592288" cy="720079"/>
                  </a:xfrm>
                  <a:prstGeom prst="roundRect">
                    <a:avLst/>
                  </a:prstGeom>
                  <a:solidFill>
                    <a:schemeClr val="accent3">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002060"/>
                        </a:solidFill>
                        <a:latin typeface="Calibri" panose="020F0502020204030204" pitchFamily="34" charset="0"/>
                      </a:rPr>
                      <a:t>DGSD</a:t>
                    </a:r>
                    <a:endParaRPr lang="it-IT" sz="2000" dirty="0">
                      <a:solidFill>
                        <a:srgbClr val="002060"/>
                      </a:solidFill>
                      <a:latin typeface="Calibri" panose="020F0502020204030204" pitchFamily="34" charset="0"/>
                    </a:endParaRPr>
                  </a:p>
                </p:txBody>
              </p:sp>
            </p:grpSp>
          </p:grpSp>
          <p:sp>
            <p:nvSpPr>
              <p:cNvPr id="9" name="Freccia in giù 8"/>
              <p:cNvSpPr/>
              <p:nvPr/>
            </p:nvSpPr>
            <p:spPr>
              <a:xfrm>
                <a:off x="4467990" y="2780928"/>
                <a:ext cx="640067" cy="498574"/>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4" name="Rettangolo arrotondato 13"/>
            <p:cNvSpPr/>
            <p:nvPr/>
          </p:nvSpPr>
          <p:spPr>
            <a:xfrm>
              <a:off x="2036057" y="4797432"/>
              <a:ext cx="2524656" cy="649437"/>
            </a:xfrm>
            <a:prstGeom prst="roundRect">
              <a:avLst/>
            </a:prstGeom>
            <a:solidFill>
              <a:schemeClr val="accent3">
                <a:lumMod val="60000"/>
                <a:lumOff val="4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2060"/>
                  </a:solidFill>
                  <a:latin typeface="Calibri" panose="020F0502020204030204" pitchFamily="34" charset="0"/>
                </a:rPr>
                <a:t>Decreti legislativi n. 180 e 181 del 16 novembre 2015</a:t>
              </a:r>
              <a:endParaRPr lang="it-IT" sz="1600" dirty="0">
                <a:solidFill>
                  <a:srgbClr val="002060"/>
                </a:solidFill>
                <a:latin typeface="Calibri" panose="020F0502020204030204" pitchFamily="34" charset="0"/>
              </a:endParaRPr>
            </a:p>
          </p:txBody>
        </p:sp>
        <p:sp>
          <p:nvSpPr>
            <p:cNvPr id="15" name="Freccia in giù 14"/>
            <p:cNvSpPr/>
            <p:nvPr/>
          </p:nvSpPr>
          <p:spPr>
            <a:xfrm>
              <a:off x="3138368" y="4486999"/>
              <a:ext cx="320033" cy="249287"/>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in giù 15"/>
            <p:cNvSpPr/>
            <p:nvPr/>
          </p:nvSpPr>
          <p:spPr>
            <a:xfrm>
              <a:off x="6326772" y="4514755"/>
              <a:ext cx="320033" cy="249287"/>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arrotondato 17"/>
            <p:cNvSpPr/>
            <p:nvPr/>
          </p:nvSpPr>
          <p:spPr>
            <a:xfrm>
              <a:off x="5224460" y="4797432"/>
              <a:ext cx="2524656" cy="649437"/>
            </a:xfrm>
            <a:prstGeom prst="roundRect">
              <a:avLst/>
            </a:prstGeom>
            <a:solidFill>
              <a:schemeClr val="accent3">
                <a:lumMod val="60000"/>
                <a:lumOff val="4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2060"/>
                  </a:solidFill>
                  <a:latin typeface="Calibri" panose="020F0502020204030204" pitchFamily="34" charset="0"/>
                </a:rPr>
                <a:t>Decreto legislativo n. 30 del 15 febbraio 2016</a:t>
              </a:r>
              <a:endParaRPr lang="it-IT" sz="1600" dirty="0">
                <a:solidFill>
                  <a:srgbClr val="002060"/>
                </a:solidFill>
                <a:latin typeface="Calibri" panose="020F0502020204030204" pitchFamily="34" charset="0"/>
              </a:endParaRPr>
            </a:p>
          </p:txBody>
        </p:sp>
      </p:grpSp>
    </p:spTree>
    <p:extLst>
      <p:ext uri="{BB962C8B-B14F-4D97-AF65-F5344CB8AC3E}">
        <p14:creationId xmlns:p14="http://schemas.microsoft.com/office/powerpoint/2010/main" val="2557564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17</a:t>
            </a:fld>
            <a:endParaRPr lang="it-IT">
              <a:solidFill>
                <a:srgbClr val="9FB8CD">
                  <a:shade val="50000"/>
                  <a:satMod val="200000"/>
                </a:srgbClr>
              </a:solidFill>
            </a:endParaRPr>
          </a:p>
        </p:txBody>
      </p:sp>
      <p:sp>
        <p:nvSpPr>
          <p:cNvPr id="4" name="Rectangle 3"/>
          <p:cNvSpPr/>
          <p:nvPr/>
        </p:nvSpPr>
        <p:spPr>
          <a:xfrm>
            <a:off x="3563888" y="3138227"/>
            <a:ext cx="5256584" cy="648072"/>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Le misure preparatorie</a:t>
            </a:r>
            <a:endParaRPr lang="it-IT" b="1" dirty="0">
              <a:solidFill>
                <a:srgbClr val="11488B"/>
              </a:solidFill>
              <a:latin typeface="Calibri" panose="020F0502020204030204" pitchFamily="34" charset="0"/>
            </a:endParaRPr>
          </a:p>
        </p:txBody>
      </p:sp>
    </p:spTree>
    <p:extLst>
      <p:ext uri="{BB962C8B-B14F-4D97-AF65-F5344CB8AC3E}">
        <p14:creationId xmlns:p14="http://schemas.microsoft.com/office/powerpoint/2010/main" val="454403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misure preparatorie</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18</a:t>
            </a:fld>
            <a:endParaRPr lang="it-IT">
              <a:solidFill>
                <a:srgbClr val="9FB8CD">
                  <a:shade val="50000"/>
                  <a:satMod val="200000"/>
                </a:srgbClr>
              </a:solidFill>
            </a:endParaRPr>
          </a:p>
        </p:txBody>
      </p:sp>
      <p:grpSp>
        <p:nvGrpSpPr>
          <p:cNvPr id="7" name="Gruppo 6"/>
          <p:cNvGrpSpPr/>
          <p:nvPr/>
        </p:nvGrpSpPr>
        <p:grpSpPr>
          <a:xfrm>
            <a:off x="1247341" y="1950699"/>
            <a:ext cx="7287210" cy="4502637"/>
            <a:chOff x="1224763" y="2063589"/>
            <a:chExt cx="7287210" cy="4502637"/>
          </a:xfrm>
        </p:grpSpPr>
        <p:grpSp>
          <p:nvGrpSpPr>
            <p:cNvPr id="21" name="Gruppo 20"/>
            <p:cNvGrpSpPr/>
            <p:nvPr/>
          </p:nvGrpSpPr>
          <p:grpSpPr>
            <a:xfrm>
              <a:off x="1224763" y="2063589"/>
              <a:ext cx="7287210" cy="3744565"/>
              <a:chOff x="1326364" y="1916832"/>
              <a:chExt cx="7287210" cy="3744565"/>
            </a:xfrm>
          </p:grpSpPr>
          <p:sp>
            <p:nvSpPr>
              <p:cNvPr id="4" name="Rectangle 5"/>
              <p:cNvSpPr>
                <a:spLocks noChangeArrowheads="1"/>
              </p:cNvSpPr>
              <p:nvPr/>
            </p:nvSpPr>
            <p:spPr bwMode="auto">
              <a:xfrm>
                <a:off x="1326364" y="1916832"/>
                <a:ext cx="7287210" cy="1008112"/>
              </a:xfrm>
              <a:prstGeom prst="rect">
                <a:avLst/>
              </a:prstGeom>
              <a:solidFill>
                <a:schemeClr val="bg1"/>
              </a:solidFill>
              <a:ln w="19050">
                <a:solidFill>
                  <a:srgbClr val="C00000"/>
                </a:solidFill>
                <a:prstDash val="dash"/>
                <a:miter lim="800000"/>
                <a:headEnd/>
                <a:tailEnd/>
              </a:ln>
              <a:effectLst>
                <a:outerShdw blurRad="50800" dist="38100" dir="2700000" algn="tl" rotWithShape="0">
                  <a:prstClr val="black">
                    <a:alpha val="40000"/>
                  </a:prstClr>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1800" dirty="0">
                    <a:solidFill>
                      <a:schemeClr val="accent2"/>
                    </a:solidFill>
                    <a:latin typeface="Calibri" panose="020F0502020204030204" pitchFamily="34" charset="0"/>
                  </a:rPr>
                  <a:t> </a:t>
                </a:r>
                <a:r>
                  <a:rPr lang="it-IT" altLang="it-IT" sz="1800" b="1" dirty="0" smtClean="0">
                    <a:solidFill>
                      <a:schemeClr val="accent1">
                        <a:lumMod val="75000"/>
                      </a:schemeClr>
                    </a:solidFill>
                    <a:latin typeface="Calibri" panose="020F0502020204030204" pitchFamily="34" charset="0"/>
                  </a:rPr>
                  <a:t>Le </a:t>
                </a:r>
                <a:r>
                  <a:rPr lang="it-IT" altLang="it-IT" sz="1800" b="1" dirty="0">
                    <a:solidFill>
                      <a:schemeClr val="accent1">
                        <a:lumMod val="75000"/>
                      </a:schemeClr>
                    </a:solidFill>
                    <a:latin typeface="Calibri" panose="020F0502020204030204" pitchFamily="34" charset="0"/>
                  </a:rPr>
                  <a:t>banche, soprattutto quelle di rilevanza sistemica, sono chiamate </a:t>
                </a:r>
                <a:r>
                  <a:rPr lang="it-IT" altLang="it-IT" sz="1800" b="1" dirty="0" smtClean="0">
                    <a:solidFill>
                      <a:schemeClr val="accent1">
                        <a:lumMod val="75000"/>
                      </a:schemeClr>
                    </a:solidFill>
                    <a:latin typeface="Calibri" panose="020F0502020204030204" pitchFamily="34" charset="0"/>
                  </a:rPr>
                  <a:t>   </a:t>
                </a:r>
              </a:p>
              <a:p>
                <a:pPr algn="ctr">
                  <a:spcBef>
                    <a:spcPct val="0"/>
                  </a:spcBef>
                  <a:buFontTx/>
                  <a:buNone/>
                </a:pPr>
                <a:r>
                  <a:rPr lang="it-IT" altLang="it-IT" sz="1800" b="1" dirty="0" smtClean="0">
                    <a:solidFill>
                      <a:schemeClr val="accent1">
                        <a:lumMod val="75000"/>
                      </a:schemeClr>
                    </a:solidFill>
                    <a:latin typeface="Calibri" panose="020F0502020204030204" pitchFamily="34" charset="0"/>
                  </a:rPr>
                  <a:t>a predisporre</a:t>
                </a:r>
                <a:r>
                  <a:rPr lang="it-IT" altLang="it-IT" sz="1800" b="1" dirty="0">
                    <a:solidFill>
                      <a:schemeClr val="accent1">
                        <a:lumMod val="75000"/>
                      </a:schemeClr>
                    </a:solidFill>
                    <a:latin typeface="Calibri" panose="020F0502020204030204" pitchFamily="34" charset="0"/>
                  </a:rPr>
                  <a:t>, quando in vita, piani di emergenza al fine di essere</a:t>
                </a:r>
              </a:p>
              <a:p>
                <a:pPr algn="ctr">
                  <a:spcBef>
                    <a:spcPct val="0"/>
                  </a:spcBef>
                  <a:buFontTx/>
                  <a:buNone/>
                </a:pPr>
                <a:r>
                  <a:rPr lang="it-IT" altLang="it-IT" sz="1800" b="1" dirty="0">
                    <a:solidFill>
                      <a:schemeClr val="accent1">
                        <a:lumMod val="75000"/>
                      </a:schemeClr>
                    </a:solidFill>
                    <a:latin typeface="Calibri" panose="020F0502020204030204" pitchFamily="34" charset="0"/>
                  </a:rPr>
                  <a:t>preparate a fronteggiare condizioni avverse</a:t>
                </a:r>
              </a:p>
            </p:txBody>
          </p:sp>
          <p:sp>
            <p:nvSpPr>
              <p:cNvPr id="6" name="Rectangle 7"/>
              <p:cNvSpPr>
                <a:spLocks noChangeArrowheads="1"/>
              </p:cNvSpPr>
              <p:nvPr/>
            </p:nvSpPr>
            <p:spPr bwMode="auto">
              <a:xfrm>
                <a:off x="1534602" y="4077072"/>
                <a:ext cx="3455987" cy="1584325"/>
              </a:xfrm>
              <a:prstGeom prst="rect">
                <a:avLst/>
              </a:prstGeom>
              <a:solidFill>
                <a:schemeClr val="accent3">
                  <a:lumMod val="40000"/>
                  <a:lumOff val="60000"/>
                </a:schemeClr>
              </a:solidFill>
              <a:ln w="9525">
                <a:solidFill>
                  <a:srgbClr val="FFFF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2000" b="0" dirty="0" smtClean="0">
                    <a:solidFill>
                      <a:schemeClr val="accent1">
                        <a:lumMod val="75000"/>
                      </a:schemeClr>
                    </a:solidFill>
                    <a:latin typeface="Calibri" panose="020F0502020204030204" pitchFamily="34" charset="0"/>
                  </a:rPr>
                  <a:t>Prevede l’adozione di misure </a:t>
                </a:r>
              </a:p>
              <a:p>
                <a:pPr algn="ctr">
                  <a:spcBef>
                    <a:spcPct val="0"/>
                  </a:spcBef>
                  <a:buFontTx/>
                  <a:buNone/>
                </a:pPr>
                <a:r>
                  <a:rPr lang="it-IT" altLang="it-IT" sz="2000" b="0" dirty="0" smtClean="0">
                    <a:solidFill>
                      <a:schemeClr val="accent1">
                        <a:lumMod val="75000"/>
                      </a:schemeClr>
                    </a:solidFill>
                    <a:latin typeface="Calibri" panose="020F0502020204030204" pitchFamily="34" charset="0"/>
                  </a:rPr>
                  <a:t>volte al riequilibrio della</a:t>
                </a:r>
              </a:p>
              <a:p>
                <a:pPr algn="ctr">
                  <a:spcBef>
                    <a:spcPct val="0"/>
                  </a:spcBef>
                  <a:buFontTx/>
                  <a:buNone/>
                </a:pPr>
                <a:r>
                  <a:rPr lang="it-IT" altLang="it-IT" sz="2000" dirty="0" smtClean="0">
                    <a:solidFill>
                      <a:schemeClr val="accent1">
                        <a:lumMod val="75000"/>
                      </a:schemeClr>
                    </a:solidFill>
                    <a:latin typeface="Calibri" panose="020F0502020204030204" pitchFamily="34" charset="0"/>
                  </a:rPr>
                  <a:t>situazione patrimoniale e</a:t>
                </a:r>
              </a:p>
              <a:p>
                <a:pPr algn="ctr">
                  <a:spcBef>
                    <a:spcPct val="0"/>
                  </a:spcBef>
                  <a:buFontTx/>
                  <a:buNone/>
                </a:pPr>
                <a:r>
                  <a:rPr lang="it-IT" altLang="it-IT" sz="2000" b="0" dirty="0" smtClean="0">
                    <a:solidFill>
                      <a:schemeClr val="accent1">
                        <a:lumMod val="75000"/>
                      </a:schemeClr>
                    </a:solidFill>
                    <a:latin typeface="Calibri" panose="020F0502020204030204" pitchFamily="34" charset="0"/>
                  </a:rPr>
                  <a:t>finanziaria della banca</a:t>
                </a:r>
                <a:endParaRPr lang="it-IT" altLang="it-IT" sz="2000" b="0" dirty="0">
                  <a:solidFill>
                    <a:schemeClr val="accent1">
                      <a:lumMod val="75000"/>
                    </a:schemeClr>
                  </a:solidFill>
                  <a:latin typeface="Calibri" panose="020F0502020204030204" pitchFamily="34" charset="0"/>
                </a:endParaRPr>
              </a:p>
            </p:txBody>
          </p:sp>
          <p:sp>
            <p:nvSpPr>
              <p:cNvPr id="8" name="Rectangle 9"/>
              <p:cNvSpPr>
                <a:spLocks noChangeArrowheads="1"/>
              </p:cNvSpPr>
              <p:nvPr/>
            </p:nvSpPr>
            <p:spPr bwMode="auto">
              <a:xfrm>
                <a:off x="5207695" y="4077071"/>
                <a:ext cx="3384054" cy="1584325"/>
              </a:xfrm>
              <a:prstGeom prst="rect">
                <a:avLst/>
              </a:prstGeom>
              <a:solidFill>
                <a:schemeClr val="accent3">
                  <a:lumMod val="40000"/>
                  <a:lumOff val="60000"/>
                </a:schemeClr>
              </a:solidFill>
              <a:ln w="9525">
                <a:solidFill>
                  <a:srgbClr val="FFFF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2000" b="0" dirty="0">
                    <a:solidFill>
                      <a:schemeClr val="accent1">
                        <a:lumMod val="75000"/>
                      </a:schemeClr>
                    </a:solidFill>
                    <a:latin typeface="Calibri" panose="020F0502020204030204" pitchFamily="34" charset="0"/>
                  </a:rPr>
                  <a:t>volti a realizzare un’ordinata </a:t>
                </a:r>
              </a:p>
              <a:p>
                <a:pPr algn="ctr">
                  <a:spcBef>
                    <a:spcPct val="0"/>
                  </a:spcBef>
                  <a:buFontTx/>
                  <a:buNone/>
                </a:pPr>
                <a:r>
                  <a:rPr lang="it-IT" altLang="it-IT" sz="2000" b="0" dirty="0">
                    <a:solidFill>
                      <a:schemeClr val="accent1">
                        <a:lumMod val="75000"/>
                      </a:schemeClr>
                    </a:solidFill>
                    <a:latin typeface="Calibri" panose="020F0502020204030204" pitchFamily="34" charset="0"/>
                  </a:rPr>
                  <a:t>risoluzione della banca </a:t>
                </a:r>
              </a:p>
              <a:p>
                <a:pPr algn="ctr">
                  <a:spcBef>
                    <a:spcPct val="0"/>
                  </a:spcBef>
                  <a:buFontTx/>
                  <a:buNone/>
                </a:pPr>
                <a:r>
                  <a:rPr lang="it-IT" altLang="it-IT" sz="2000" b="0" dirty="0">
                    <a:solidFill>
                      <a:schemeClr val="accent1">
                        <a:lumMod val="75000"/>
                      </a:schemeClr>
                    </a:solidFill>
                    <a:latin typeface="Calibri" panose="020F0502020204030204" pitchFamily="34" charset="0"/>
                  </a:rPr>
                  <a:t>in caso di insolvenza</a:t>
                </a:r>
              </a:p>
            </p:txBody>
          </p:sp>
          <p:sp>
            <p:nvSpPr>
              <p:cNvPr id="11" name="Rettangolo arrotondato 10"/>
              <p:cNvSpPr/>
              <p:nvPr/>
            </p:nvSpPr>
            <p:spPr>
              <a:xfrm>
                <a:off x="2294680" y="3153044"/>
                <a:ext cx="1935832" cy="405857"/>
              </a:xfrm>
              <a:prstGeom prst="roundRect">
                <a:avLst>
                  <a:gd name="adj" fmla="val 17157"/>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b="1" i="1" dirty="0" err="1" smtClean="0">
                    <a:solidFill>
                      <a:srgbClr val="C00000"/>
                    </a:solidFill>
                    <a:latin typeface="Calibri" panose="020F0502020204030204" pitchFamily="34" charset="0"/>
                  </a:rPr>
                  <a:t>Recovery</a:t>
                </a:r>
                <a:r>
                  <a:rPr lang="it-IT" altLang="it-IT" b="1" i="1" dirty="0" smtClean="0">
                    <a:solidFill>
                      <a:srgbClr val="C00000"/>
                    </a:solidFill>
                    <a:latin typeface="Calibri" panose="020F0502020204030204" pitchFamily="34" charset="0"/>
                  </a:rPr>
                  <a:t> </a:t>
                </a:r>
                <a:r>
                  <a:rPr lang="it-IT" altLang="it-IT" b="1" i="1" dirty="0" err="1" smtClean="0">
                    <a:solidFill>
                      <a:srgbClr val="C00000"/>
                    </a:solidFill>
                    <a:latin typeface="Calibri" panose="020F0502020204030204" pitchFamily="34" charset="0"/>
                  </a:rPr>
                  <a:t>Plans</a:t>
                </a:r>
                <a:endParaRPr lang="it-IT" b="1" i="1" dirty="0">
                  <a:solidFill>
                    <a:schemeClr val="accent1">
                      <a:lumMod val="75000"/>
                    </a:schemeClr>
                  </a:solidFill>
                  <a:latin typeface="Calibri" panose="020F0502020204030204" pitchFamily="34" charset="0"/>
                </a:endParaRPr>
              </a:p>
            </p:txBody>
          </p:sp>
          <p:sp>
            <p:nvSpPr>
              <p:cNvPr id="12" name="Rettangolo arrotondato 11"/>
              <p:cNvSpPr/>
              <p:nvPr/>
            </p:nvSpPr>
            <p:spPr>
              <a:xfrm>
                <a:off x="5883117" y="3153046"/>
                <a:ext cx="1935832" cy="405857"/>
              </a:xfrm>
              <a:prstGeom prst="roundRect">
                <a:avLst>
                  <a:gd name="adj" fmla="val 17157"/>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b="1" i="1" dirty="0" err="1" smtClean="0">
                    <a:solidFill>
                      <a:srgbClr val="C00000"/>
                    </a:solidFill>
                    <a:latin typeface="Calibri" panose="020F0502020204030204" pitchFamily="34" charset="0"/>
                  </a:rPr>
                  <a:t>Resolution</a:t>
                </a:r>
                <a:r>
                  <a:rPr lang="it-IT" altLang="it-IT" b="1" i="1" dirty="0" smtClean="0">
                    <a:solidFill>
                      <a:srgbClr val="C00000"/>
                    </a:solidFill>
                    <a:latin typeface="Calibri" panose="020F0502020204030204" pitchFamily="34" charset="0"/>
                  </a:rPr>
                  <a:t> </a:t>
                </a:r>
                <a:r>
                  <a:rPr lang="it-IT" altLang="it-IT" b="1" i="1" dirty="0" err="1" smtClean="0">
                    <a:solidFill>
                      <a:srgbClr val="C00000"/>
                    </a:solidFill>
                    <a:latin typeface="Calibri" panose="020F0502020204030204" pitchFamily="34" charset="0"/>
                  </a:rPr>
                  <a:t>Plans</a:t>
                </a:r>
                <a:endParaRPr lang="it-IT" b="1" i="1" dirty="0">
                  <a:solidFill>
                    <a:schemeClr val="accent1">
                      <a:lumMod val="75000"/>
                    </a:schemeClr>
                  </a:solidFill>
                  <a:latin typeface="Calibri" panose="020F0502020204030204" pitchFamily="34" charset="0"/>
                </a:endParaRPr>
              </a:p>
            </p:txBody>
          </p:sp>
          <p:sp>
            <p:nvSpPr>
              <p:cNvPr id="13" name="Freccia a destra 12"/>
              <p:cNvSpPr/>
              <p:nvPr/>
            </p:nvSpPr>
            <p:spPr>
              <a:xfrm rot="5400000">
                <a:off x="3030703" y="3675223"/>
                <a:ext cx="428182" cy="565502"/>
              </a:xfrm>
              <a:prstGeom prst="rightArrow">
                <a:avLst/>
              </a:prstGeom>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rot="5400000">
                <a:off x="6625653" y="3676441"/>
                <a:ext cx="428182" cy="565502"/>
              </a:xfrm>
              <a:prstGeom prst="rightArrow">
                <a:avLst/>
              </a:prstGeom>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Rettangolo 4"/>
            <p:cNvSpPr/>
            <p:nvPr/>
          </p:nvSpPr>
          <p:spPr>
            <a:xfrm>
              <a:off x="1907704" y="5683992"/>
              <a:ext cx="2592288" cy="882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Calibri" panose="020F0502020204030204" pitchFamily="34" charset="0"/>
                </a:rPr>
                <a:t>Artt. 96-quater e seg. TUB</a:t>
              </a:r>
            </a:p>
            <a:p>
              <a:pPr algn="ctr"/>
              <a:r>
                <a:rPr lang="it-IT" dirty="0" smtClean="0">
                  <a:latin typeface="Calibri" panose="020F0502020204030204" pitchFamily="34" charset="0"/>
                </a:rPr>
                <a:t>Art. 159-bis TUB            (D.lgs. 181/2015)</a:t>
              </a:r>
              <a:endParaRPr lang="it-IT" dirty="0">
                <a:latin typeface="Calibri" panose="020F0502020204030204" pitchFamily="34" charset="0"/>
              </a:endParaRPr>
            </a:p>
          </p:txBody>
        </p:sp>
        <p:sp>
          <p:nvSpPr>
            <p:cNvPr id="15" name="Rettangolo 14"/>
            <p:cNvSpPr/>
            <p:nvPr/>
          </p:nvSpPr>
          <p:spPr>
            <a:xfrm>
              <a:off x="5606964" y="5683992"/>
              <a:ext cx="2520280" cy="882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Calibri" panose="020F0502020204030204" pitchFamily="34" charset="0"/>
                </a:rPr>
                <a:t>Artt. 7-16 </a:t>
              </a:r>
            </a:p>
            <a:p>
              <a:pPr algn="ctr"/>
              <a:r>
                <a:rPr lang="it-IT" dirty="0" smtClean="0">
                  <a:latin typeface="Calibri" panose="020F0502020204030204" pitchFamily="34" charset="0"/>
                </a:rPr>
                <a:t>Artt. 102-104 </a:t>
              </a:r>
            </a:p>
            <a:p>
              <a:pPr algn="ctr"/>
              <a:r>
                <a:rPr lang="it-IT" dirty="0" smtClean="0">
                  <a:latin typeface="Calibri" panose="020F0502020204030204" pitchFamily="34" charset="0"/>
                </a:rPr>
                <a:t>D.lgs. 180/2015</a:t>
              </a:r>
              <a:endParaRPr lang="it-IT" dirty="0">
                <a:latin typeface="Calibri" panose="020F0502020204030204" pitchFamily="34" charset="0"/>
              </a:endParaRPr>
            </a:p>
          </p:txBody>
        </p:sp>
      </p:grpSp>
    </p:spTree>
    <p:extLst>
      <p:ext uri="{BB962C8B-B14F-4D97-AF65-F5344CB8AC3E}">
        <p14:creationId xmlns:p14="http://schemas.microsoft.com/office/powerpoint/2010/main" val="320252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19</a:t>
            </a:fld>
            <a:endParaRPr lang="en-US" dirty="0"/>
          </a:p>
        </p:txBody>
      </p:sp>
      <p:sp>
        <p:nvSpPr>
          <p:cNvPr id="11" name="Titolo 2"/>
          <p:cNvSpPr txBox="1">
            <a:spLocks/>
          </p:cNvSpPr>
          <p:nvPr/>
        </p:nvSpPr>
        <p:spPr>
          <a:xfrm>
            <a:off x="1475656" y="481013"/>
            <a:ext cx="7668344"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nSpc>
                <a:spcPct val="90000"/>
              </a:lnSpc>
            </a:pPr>
            <a:endParaRPr lang="it-IT" sz="2200" b="1" dirty="0">
              <a:solidFill>
                <a:srgbClr val="0070C0"/>
              </a:solidFill>
              <a:effectLst/>
              <a:latin typeface="Calibri" panose="020F0502020204030204" pitchFamily="34" charset="0"/>
            </a:endParaRPr>
          </a:p>
        </p:txBody>
      </p:sp>
      <p:sp>
        <p:nvSpPr>
          <p:cNvPr id="4" name="Rettangolo 3"/>
          <p:cNvSpPr/>
          <p:nvPr/>
        </p:nvSpPr>
        <p:spPr>
          <a:xfrm>
            <a:off x="1320838" y="3330589"/>
            <a:ext cx="7426024" cy="3400931"/>
          </a:xfrm>
          <a:prstGeom prst="rect">
            <a:avLst/>
          </a:prstGeom>
        </p:spPr>
        <p:txBody>
          <a:bodyPr wrap="square">
            <a:spAutoFit/>
          </a:bodyPr>
          <a:lstStyle/>
          <a:p>
            <a:pPr>
              <a:spcBef>
                <a:spcPts val="600"/>
              </a:spcBef>
            </a:pPr>
            <a:r>
              <a:rPr lang="it-IT" sz="2000" b="1" dirty="0" smtClean="0">
                <a:solidFill>
                  <a:srgbClr val="C00000"/>
                </a:solidFill>
                <a:latin typeface="Calibri" panose="020F0502020204030204" pitchFamily="34" charset="0"/>
              </a:rPr>
              <a:t>La </a:t>
            </a:r>
            <a:r>
              <a:rPr lang="it-IT" sz="2000" b="1" dirty="0">
                <a:solidFill>
                  <a:srgbClr val="C00000"/>
                </a:solidFill>
                <a:latin typeface="Calibri" panose="020F0502020204030204" pitchFamily="34" charset="0"/>
              </a:rPr>
              <a:t>disciplina </a:t>
            </a:r>
            <a:r>
              <a:rPr lang="it-IT" sz="2000" b="1" dirty="0" smtClean="0">
                <a:solidFill>
                  <a:srgbClr val="C00000"/>
                </a:solidFill>
                <a:latin typeface="Calibri" panose="020F0502020204030204" pitchFamily="34" charset="0"/>
              </a:rPr>
              <a:t>è </a:t>
            </a:r>
            <a:r>
              <a:rPr lang="it-IT" sz="2000" b="1" dirty="0">
                <a:solidFill>
                  <a:srgbClr val="C00000"/>
                </a:solidFill>
                <a:latin typeface="Calibri" panose="020F0502020204030204" pitchFamily="34" charset="0"/>
              </a:rPr>
              <a:t>disposta </a:t>
            </a:r>
            <a:r>
              <a:rPr lang="it-IT" sz="2000" b="1" dirty="0" smtClean="0">
                <a:solidFill>
                  <a:srgbClr val="C00000"/>
                </a:solidFill>
                <a:latin typeface="Calibri" panose="020F0502020204030204" pitchFamily="34" charset="0"/>
              </a:rPr>
              <a:t>per: </a:t>
            </a:r>
          </a:p>
          <a:p>
            <a:pPr marL="365125" indent="-282575" algn="just" fontAlgn="base">
              <a:spcBef>
                <a:spcPts val="600"/>
              </a:spcBef>
              <a:buClr>
                <a:srgbClr val="C00000"/>
              </a:buClr>
              <a:buSzPct val="80000"/>
              <a:buFont typeface="Wingdings" panose="05000000000000000000" pitchFamily="2" charset="2"/>
              <a:buChar char="§"/>
            </a:pPr>
            <a:r>
              <a:rPr lang="it-IT" sz="2000" dirty="0">
                <a:solidFill>
                  <a:srgbClr val="002060"/>
                </a:solidFill>
                <a:latin typeface="Calibri" panose="020F0502020204030204" pitchFamily="34" charset="0"/>
              </a:rPr>
              <a:t>le banche italiane e le succursali </a:t>
            </a:r>
            <a:r>
              <a:rPr lang="it-IT" sz="2000" dirty="0" smtClean="0">
                <a:solidFill>
                  <a:srgbClr val="002060"/>
                </a:solidFill>
                <a:latin typeface="Calibri" panose="020F0502020204030204" pitchFamily="34" charset="0"/>
              </a:rPr>
              <a:t>italiane di </a:t>
            </a:r>
            <a:r>
              <a:rPr lang="it-IT" sz="2000" dirty="0">
                <a:solidFill>
                  <a:srgbClr val="002060"/>
                </a:solidFill>
                <a:latin typeface="Calibri" panose="020F0502020204030204" pitchFamily="34" charset="0"/>
              </a:rPr>
              <a:t>banche </a:t>
            </a:r>
            <a:r>
              <a:rPr lang="it-IT" sz="2000" dirty="0" smtClean="0">
                <a:solidFill>
                  <a:srgbClr val="002060"/>
                </a:solidFill>
                <a:latin typeface="Calibri" panose="020F0502020204030204" pitchFamily="34" charset="0"/>
              </a:rPr>
              <a:t>extracomunitarie;</a:t>
            </a:r>
            <a:endParaRPr lang="it-IT" sz="2000" dirty="0">
              <a:solidFill>
                <a:srgbClr val="002060"/>
              </a:solidFill>
              <a:latin typeface="Calibri" panose="020F0502020204030204" pitchFamily="34" charset="0"/>
            </a:endParaRPr>
          </a:p>
          <a:p>
            <a:pPr marL="365125" indent="-282575" algn="just" fontAlgn="base">
              <a:spcBef>
                <a:spcPts val="600"/>
              </a:spcBef>
              <a:buClr>
                <a:srgbClr val="C00000"/>
              </a:buClr>
              <a:buSzPct val="80000"/>
              <a:buFont typeface="Wingdings" panose="05000000000000000000" pitchFamily="2" charset="2"/>
              <a:buChar char="§"/>
            </a:pPr>
            <a:r>
              <a:rPr lang="it-IT" sz="2000" dirty="0">
                <a:solidFill>
                  <a:srgbClr val="002060"/>
                </a:solidFill>
                <a:latin typeface="Calibri" panose="020F0502020204030204" pitchFamily="34" charset="0"/>
              </a:rPr>
              <a:t>le società italiane capogruppo di un gruppo bancario e </a:t>
            </a:r>
            <a:r>
              <a:rPr lang="it-IT" sz="2000" dirty="0" smtClean="0">
                <a:solidFill>
                  <a:srgbClr val="002060"/>
                </a:solidFill>
                <a:latin typeface="Calibri" panose="020F0502020204030204" pitchFamily="34" charset="0"/>
              </a:rPr>
              <a:t>le </a:t>
            </a:r>
            <a:r>
              <a:rPr lang="it-IT" sz="2000" dirty="0">
                <a:solidFill>
                  <a:srgbClr val="002060"/>
                </a:solidFill>
                <a:latin typeface="Calibri" panose="020F0502020204030204" pitchFamily="34" charset="0"/>
              </a:rPr>
              <a:t>società facenti parte di tale gruppo; </a:t>
            </a:r>
            <a:endParaRPr lang="it-IT" sz="2000" dirty="0" smtClean="0">
              <a:solidFill>
                <a:srgbClr val="002060"/>
              </a:solidFill>
              <a:latin typeface="Calibri" panose="020F0502020204030204" pitchFamily="34" charset="0"/>
            </a:endParaRPr>
          </a:p>
          <a:p>
            <a:pPr marL="365125" indent="-282575" algn="just" fontAlgn="base">
              <a:spcBef>
                <a:spcPts val="600"/>
              </a:spcBef>
              <a:buClr>
                <a:srgbClr val="C00000"/>
              </a:buClr>
              <a:buSzPct val="80000"/>
              <a:buFont typeface="Wingdings" panose="05000000000000000000" pitchFamily="2" charset="2"/>
              <a:buChar char="§"/>
            </a:pPr>
            <a:r>
              <a:rPr lang="it-IT" sz="2000" dirty="0" smtClean="0">
                <a:solidFill>
                  <a:srgbClr val="002060"/>
                </a:solidFill>
                <a:latin typeface="Calibri" panose="020F0502020204030204" pitchFamily="34" charset="0"/>
              </a:rPr>
              <a:t>le </a:t>
            </a:r>
            <a:r>
              <a:rPr lang="it-IT" sz="2000" dirty="0">
                <a:solidFill>
                  <a:srgbClr val="002060"/>
                </a:solidFill>
                <a:latin typeface="Calibri" panose="020F0502020204030204" pitchFamily="34" charset="0"/>
              </a:rPr>
              <a:t>società </a:t>
            </a:r>
            <a:r>
              <a:rPr lang="it-IT" sz="2000" dirty="0" smtClean="0">
                <a:solidFill>
                  <a:srgbClr val="002060"/>
                </a:solidFill>
                <a:latin typeface="Calibri" panose="020F0502020204030204" pitchFamily="34" charset="0"/>
              </a:rPr>
              <a:t>incluse nella </a:t>
            </a:r>
            <a:r>
              <a:rPr lang="it-IT" sz="2000" dirty="0">
                <a:solidFill>
                  <a:srgbClr val="002060"/>
                </a:solidFill>
                <a:latin typeface="Calibri" panose="020F0502020204030204" pitchFamily="34" charset="0"/>
              </a:rPr>
              <a:t>vigilanza </a:t>
            </a:r>
            <a:r>
              <a:rPr lang="it-IT" sz="2000" dirty="0" smtClean="0">
                <a:solidFill>
                  <a:srgbClr val="002060"/>
                </a:solidFill>
                <a:latin typeface="Calibri" panose="020F0502020204030204" pitchFamily="34" charset="0"/>
              </a:rPr>
              <a:t>consolidata </a:t>
            </a:r>
            <a:r>
              <a:rPr lang="it-IT" sz="2000" i="1" dirty="0" smtClean="0">
                <a:solidFill>
                  <a:srgbClr val="002060"/>
                </a:solidFill>
                <a:latin typeface="Calibri" panose="020F0502020204030204" pitchFamily="34" charset="0"/>
              </a:rPr>
              <a:t>(</a:t>
            </a:r>
            <a:r>
              <a:rPr lang="it-IT" sz="2000" i="1" dirty="0">
                <a:solidFill>
                  <a:srgbClr val="002060"/>
                </a:solidFill>
                <a:latin typeface="Calibri" panose="020F0502020204030204" pitchFamily="34" charset="0"/>
              </a:rPr>
              <a:t>società bancarie, finanziarie e strumentali non comprese in un gruppo bancario, ma controllate dalla persona fisica o giuridica che controlla un gruppo bancario ovvero una singola banca; società che controllano almeno una </a:t>
            </a:r>
            <a:r>
              <a:rPr lang="it-IT" sz="2000" i="1" dirty="0" smtClean="0">
                <a:solidFill>
                  <a:srgbClr val="002060"/>
                </a:solidFill>
                <a:latin typeface="Calibri" panose="020F0502020204030204" pitchFamily="34" charset="0"/>
              </a:rPr>
              <a:t>banca).</a:t>
            </a:r>
            <a:endParaRPr lang="it-IT" sz="2000" i="1" dirty="0">
              <a:solidFill>
                <a:srgbClr val="002060"/>
              </a:solidFill>
              <a:latin typeface="Calibri" panose="020F0502020204030204" pitchFamily="34" charset="0"/>
            </a:endParaRPr>
          </a:p>
        </p:txBody>
      </p:sp>
      <p:sp>
        <p:nvSpPr>
          <p:cNvPr id="7" name="Titolo 2"/>
          <p:cNvSpPr>
            <a:spLocks noGrp="1"/>
          </p:cNvSpPr>
          <p:nvPr>
            <p:ph type="title"/>
          </p:nvPr>
        </p:nvSpPr>
        <p:spPr>
          <a:xfrm>
            <a:off x="1390443" y="745366"/>
            <a:ext cx="7498080" cy="422920"/>
          </a:xfrm>
        </p:spPr>
        <p:txBody>
          <a:bodyPr>
            <a:normAutofit/>
          </a:bodyPr>
          <a:lstStyle/>
          <a:p>
            <a:pPr fontAlgn="base">
              <a:lnSpc>
                <a:spcPct val="90000"/>
              </a:lnSpc>
              <a:spcAft>
                <a:spcPct val="0"/>
              </a:spcAft>
              <a:tabLst>
                <a:tab pos="542925" algn="l"/>
              </a:tabLst>
            </a:pPr>
            <a:r>
              <a:rPr lang="it-IT" altLang="it-IT" dirty="0" smtClean="0"/>
              <a:t>Caratteri principali dei </a:t>
            </a:r>
            <a:r>
              <a:rPr lang="it-IT" altLang="it-IT" i="1" dirty="0" err="1" smtClean="0"/>
              <a:t>recovery</a:t>
            </a:r>
            <a:r>
              <a:rPr lang="it-IT" altLang="it-IT" i="1" dirty="0" smtClean="0"/>
              <a:t> </a:t>
            </a:r>
            <a:r>
              <a:rPr lang="it-IT" altLang="it-IT" dirty="0" smtClean="0"/>
              <a:t>e </a:t>
            </a:r>
            <a:r>
              <a:rPr lang="it-IT" altLang="it-IT" i="1" dirty="0" err="1" smtClean="0"/>
              <a:t>resolution</a:t>
            </a:r>
            <a:r>
              <a:rPr lang="it-IT" altLang="it-IT" i="1" dirty="0" smtClean="0"/>
              <a:t> </a:t>
            </a:r>
            <a:r>
              <a:rPr lang="it-IT" altLang="it-IT" i="1" dirty="0" err="1" smtClean="0"/>
              <a:t>plans</a:t>
            </a:r>
            <a:endParaRPr lang="en-GB" altLang="it-IT" sz="2000" b="1" dirty="0">
              <a:solidFill>
                <a:srgbClr val="11488B"/>
              </a:solidFill>
              <a:effectLst/>
              <a:latin typeface="Calibri" pitchFamily="34" charset="0"/>
            </a:endParaRPr>
          </a:p>
        </p:txBody>
      </p:sp>
      <p:sp>
        <p:nvSpPr>
          <p:cNvPr id="8" name="Rettangolo 3"/>
          <p:cNvSpPr/>
          <p:nvPr/>
        </p:nvSpPr>
        <p:spPr>
          <a:xfrm>
            <a:off x="1343416" y="1340768"/>
            <a:ext cx="7426024" cy="1862048"/>
          </a:xfrm>
          <a:prstGeom prst="rect">
            <a:avLst/>
          </a:prstGeom>
        </p:spPr>
        <p:txBody>
          <a:bodyPr wrap="square">
            <a:spAutoFit/>
          </a:bodyPr>
          <a:lstStyle/>
          <a:p>
            <a:pPr>
              <a:spcBef>
                <a:spcPts val="600"/>
              </a:spcBef>
            </a:pPr>
            <a:r>
              <a:rPr lang="en-GB" sz="2000" b="1" dirty="0">
                <a:solidFill>
                  <a:srgbClr val="C00000"/>
                </a:solidFill>
                <a:latin typeface="Calibri" panose="020F0502020204030204" pitchFamily="34" charset="0"/>
              </a:rPr>
              <a:t>I recovery and resolution plans </a:t>
            </a:r>
            <a:r>
              <a:rPr lang="en-GB" sz="2000" b="1" dirty="0" err="1">
                <a:solidFill>
                  <a:srgbClr val="C00000"/>
                </a:solidFill>
                <a:latin typeface="Calibri" panose="020F0502020204030204" pitchFamily="34" charset="0"/>
              </a:rPr>
              <a:t>devono</a:t>
            </a:r>
            <a:r>
              <a:rPr lang="en-GB" sz="2000" b="1" dirty="0" smtClean="0">
                <a:solidFill>
                  <a:srgbClr val="C00000"/>
                </a:solidFill>
                <a:latin typeface="Calibri" panose="020F0502020204030204" pitchFamily="34" charset="0"/>
              </a:rPr>
              <a:t>:</a:t>
            </a:r>
            <a:r>
              <a:rPr lang="it-IT" sz="2000" b="1" dirty="0" smtClean="0">
                <a:solidFill>
                  <a:srgbClr val="C00000"/>
                </a:solidFill>
                <a:latin typeface="Calibri" panose="020F0502020204030204" pitchFamily="34" charset="0"/>
              </a:rPr>
              <a:t> </a:t>
            </a:r>
          </a:p>
          <a:p>
            <a:pPr marL="365125" indent="-282575" algn="just" fontAlgn="base">
              <a:spcBef>
                <a:spcPts val="600"/>
              </a:spcBef>
              <a:buClr>
                <a:srgbClr val="C00000"/>
              </a:buClr>
              <a:buSzPct val="80000"/>
              <a:buFont typeface="Wingdings" panose="05000000000000000000" pitchFamily="2" charset="2"/>
              <a:buChar char="§"/>
            </a:pPr>
            <a:r>
              <a:rPr lang="it-IT" sz="2000" dirty="0">
                <a:solidFill>
                  <a:srgbClr val="002060"/>
                </a:solidFill>
                <a:latin typeface="Calibri" panose="020F0502020204030204" pitchFamily="34" charset="0"/>
              </a:rPr>
              <a:t>tener conto dei differenti scenari di stress finanziario</a:t>
            </a:r>
          </a:p>
          <a:p>
            <a:pPr marL="365125" indent="-282575" algn="just" fontAlgn="base">
              <a:spcBef>
                <a:spcPts val="600"/>
              </a:spcBef>
              <a:buClr>
                <a:srgbClr val="C00000"/>
              </a:buClr>
              <a:buSzPct val="80000"/>
              <a:buFont typeface="Wingdings" panose="05000000000000000000" pitchFamily="2" charset="2"/>
              <a:buChar char="§"/>
            </a:pPr>
            <a:r>
              <a:rPr lang="it-IT" sz="2000" dirty="0">
                <a:solidFill>
                  <a:srgbClr val="002060"/>
                </a:solidFill>
                <a:latin typeface="Calibri" panose="020F0502020204030204" pitchFamily="34" charset="0"/>
              </a:rPr>
              <a:t>essere regolarmente aggiornati </a:t>
            </a:r>
          </a:p>
          <a:p>
            <a:pPr marL="365125" indent="-282575" algn="just" fontAlgn="base">
              <a:spcBef>
                <a:spcPts val="600"/>
              </a:spcBef>
              <a:buClr>
                <a:srgbClr val="C00000"/>
              </a:buClr>
              <a:buSzPct val="80000"/>
              <a:buFont typeface="Wingdings" panose="05000000000000000000" pitchFamily="2" charset="2"/>
              <a:buChar char="§"/>
            </a:pPr>
            <a:r>
              <a:rPr lang="it-IT" sz="2000" dirty="0">
                <a:solidFill>
                  <a:srgbClr val="002060"/>
                </a:solidFill>
                <a:latin typeface="Calibri" panose="020F0502020204030204" pitchFamily="34" charset="0"/>
              </a:rPr>
              <a:t>essere definiti sia a livello di gruppo sia a livello individuale nel gruppo</a:t>
            </a:r>
          </a:p>
        </p:txBody>
      </p:sp>
    </p:spTree>
    <p:extLst>
      <p:ext uri="{BB962C8B-B14F-4D97-AF65-F5344CB8AC3E}">
        <p14:creationId xmlns:p14="http://schemas.microsoft.com/office/powerpoint/2010/main" val="3183052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Agenda</a:t>
            </a:r>
            <a:endParaRPr lang="it-IT" dirty="0"/>
          </a:p>
        </p:txBody>
      </p:sp>
      <p:sp>
        <p:nvSpPr>
          <p:cNvPr id="4" name="Segnaposto numero diapositiva 3"/>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2</a:t>
            </a:fld>
            <a:endParaRPr lang="it-IT">
              <a:solidFill>
                <a:srgbClr val="9FB8CD">
                  <a:shade val="50000"/>
                  <a:satMod val="200000"/>
                </a:srgbClr>
              </a:solidFill>
            </a:endParaRPr>
          </a:p>
        </p:txBody>
      </p:sp>
      <p:grpSp>
        <p:nvGrpSpPr>
          <p:cNvPr id="8" name="Gruppo 7"/>
          <p:cNvGrpSpPr/>
          <p:nvPr/>
        </p:nvGrpSpPr>
        <p:grpSpPr>
          <a:xfrm>
            <a:off x="1570242" y="2044540"/>
            <a:ext cx="7008269" cy="3953983"/>
            <a:chOff x="1403648" y="2136385"/>
            <a:chExt cx="7008269" cy="3953983"/>
          </a:xfrm>
        </p:grpSpPr>
        <p:grpSp>
          <p:nvGrpSpPr>
            <p:cNvPr id="7" name="Gruppo 6"/>
            <p:cNvGrpSpPr/>
            <p:nvPr/>
          </p:nvGrpSpPr>
          <p:grpSpPr>
            <a:xfrm>
              <a:off x="1403648" y="2136385"/>
              <a:ext cx="7008269" cy="3953983"/>
              <a:chOff x="1578791" y="2694565"/>
              <a:chExt cx="7008269" cy="3953983"/>
            </a:xfrm>
          </p:grpSpPr>
          <p:grpSp>
            <p:nvGrpSpPr>
              <p:cNvPr id="6" name="Gruppo 5"/>
              <p:cNvGrpSpPr/>
              <p:nvPr/>
            </p:nvGrpSpPr>
            <p:grpSpPr>
              <a:xfrm>
                <a:off x="1578791" y="2694565"/>
                <a:ext cx="7008269" cy="3953983"/>
                <a:chOff x="1578791" y="2920345"/>
                <a:chExt cx="7008269" cy="3953983"/>
              </a:xfrm>
            </p:grpSpPr>
            <p:grpSp>
              <p:nvGrpSpPr>
                <p:cNvPr id="9" name="Group 4"/>
                <p:cNvGrpSpPr/>
                <p:nvPr/>
              </p:nvGrpSpPr>
              <p:grpSpPr>
                <a:xfrm>
                  <a:off x="1578791" y="2920345"/>
                  <a:ext cx="6991169" cy="432048"/>
                  <a:chOff x="1772881" y="2557564"/>
                  <a:chExt cx="7437415" cy="432048"/>
                </a:xfrm>
              </p:grpSpPr>
              <p:sp>
                <p:nvSpPr>
                  <p:cNvPr id="10" name="Rectangle 3"/>
                  <p:cNvSpPr/>
                  <p:nvPr/>
                </p:nvSpPr>
                <p:spPr>
                  <a:xfrm>
                    <a:off x="2555776" y="2557564"/>
                    <a:ext cx="6654520" cy="432048"/>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11488B"/>
                        </a:solidFill>
                        <a:latin typeface="Calibri" panose="020F0502020204030204" pitchFamily="34" charset="0"/>
                      </a:rPr>
                      <a:t>La crisi finanziaria: le due fasi</a:t>
                    </a:r>
                    <a:endParaRPr lang="it-IT" sz="1600" b="1" dirty="0">
                      <a:solidFill>
                        <a:srgbClr val="11488B"/>
                      </a:solidFill>
                      <a:latin typeface="Calibri" panose="020F0502020204030204" pitchFamily="34" charset="0"/>
                    </a:endParaRPr>
                  </a:p>
                </p:txBody>
              </p:sp>
              <p:sp>
                <p:nvSpPr>
                  <p:cNvPr id="11" name="Rectangle 7"/>
                  <p:cNvSpPr/>
                  <p:nvPr/>
                </p:nvSpPr>
                <p:spPr>
                  <a:xfrm>
                    <a:off x="1772881" y="2557564"/>
                    <a:ext cx="566871" cy="432048"/>
                  </a:xfrm>
                  <a:prstGeom prst="rect">
                    <a:avLst/>
                  </a:prstGeom>
                  <a:solidFill>
                    <a:schemeClr val="accent3"/>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1.</a:t>
                    </a:r>
                    <a:endParaRPr lang="it-IT" b="1" dirty="0">
                      <a:solidFill>
                        <a:srgbClr val="11488B"/>
                      </a:solidFill>
                      <a:latin typeface="Calibri" panose="020F0502020204030204" pitchFamily="34" charset="0"/>
                    </a:endParaRPr>
                  </a:p>
                </p:txBody>
              </p:sp>
            </p:grpSp>
            <p:grpSp>
              <p:nvGrpSpPr>
                <p:cNvPr id="15" name="Group 4"/>
                <p:cNvGrpSpPr/>
                <p:nvPr/>
              </p:nvGrpSpPr>
              <p:grpSpPr>
                <a:xfrm>
                  <a:off x="2314713" y="4091985"/>
                  <a:ext cx="6256163" cy="432048"/>
                  <a:chOff x="2537585" y="2944131"/>
                  <a:chExt cx="6655493" cy="432048"/>
                </a:xfrm>
              </p:grpSpPr>
              <p:sp>
                <p:nvSpPr>
                  <p:cNvPr id="16" name="Rectangle 3"/>
                  <p:cNvSpPr/>
                  <p:nvPr/>
                </p:nvSpPr>
                <p:spPr>
                  <a:xfrm>
                    <a:off x="3483473" y="2944131"/>
                    <a:ext cx="5709605" cy="432048"/>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b="1" dirty="0" smtClean="0">
                        <a:solidFill>
                          <a:srgbClr val="11488B"/>
                        </a:solidFill>
                        <a:latin typeface="Calibri" panose="020F0502020204030204" pitchFamily="34" charset="0"/>
                      </a:rPr>
                      <a:t>Il primo pilastro dell’Unione Bancaria: l’SSM</a:t>
                    </a:r>
                    <a:endParaRPr lang="it-IT" sz="1700" b="1" dirty="0">
                      <a:solidFill>
                        <a:srgbClr val="11488B"/>
                      </a:solidFill>
                      <a:latin typeface="Calibri" panose="020F0502020204030204" pitchFamily="34" charset="0"/>
                    </a:endParaRPr>
                  </a:p>
                </p:txBody>
              </p:sp>
              <p:sp>
                <p:nvSpPr>
                  <p:cNvPr id="17" name="Rectangle 7"/>
                  <p:cNvSpPr/>
                  <p:nvPr/>
                </p:nvSpPr>
                <p:spPr>
                  <a:xfrm>
                    <a:off x="2537585" y="2944131"/>
                    <a:ext cx="566871" cy="432048"/>
                  </a:xfrm>
                  <a:prstGeom prst="rect">
                    <a:avLst/>
                  </a:prstGeom>
                  <a:solidFill>
                    <a:schemeClr val="accent3">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11488B"/>
                        </a:solidFill>
                        <a:latin typeface="Calibri" panose="020F0502020204030204" pitchFamily="34" charset="0"/>
                      </a:rPr>
                      <a:t>2.1</a:t>
                    </a:r>
                    <a:endParaRPr lang="it-IT" sz="1600" b="1" dirty="0">
                      <a:solidFill>
                        <a:srgbClr val="11488B"/>
                      </a:solidFill>
                      <a:latin typeface="Calibri" panose="020F0502020204030204" pitchFamily="34" charset="0"/>
                    </a:endParaRPr>
                  </a:p>
                </p:txBody>
              </p:sp>
            </p:grpSp>
            <p:grpSp>
              <p:nvGrpSpPr>
                <p:cNvPr id="18" name="Group 4"/>
                <p:cNvGrpSpPr/>
                <p:nvPr/>
              </p:nvGrpSpPr>
              <p:grpSpPr>
                <a:xfrm>
                  <a:off x="2309862" y="4676433"/>
                  <a:ext cx="6261014" cy="432048"/>
                  <a:chOff x="2532426" y="2865108"/>
                  <a:chExt cx="6660653" cy="432048"/>
                </a:xfrm>
              </p:grpSpPr>
              <p:sp>
                <p:nvSpPr>
                  <p:cNvPr id="19" name="Rectangle 3"/>
                  <p:cNvSpPr/>
                  <p:nvPr/>
                </p:nvSpPr>
                <p:spPr>
                  <a:xfrm>
                    <a:off x="3483474" y="2865108"/>
                    <a:ext cx="5709605" cy="432048"/>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b="1" dirty="0" smtClean="0">
                        <a:solidFill>
                          <a:srgbClr val="11488B"/>
                        </a:solidFill>
                        <a:latin typeface="Calibri" panose="020F0502020204030204" pitchFamily="34" charset="0"/>
                      </a:rPr>
                      <a:t>Il secondo pilastro dell’Unione Bancaria: l’SRM</a:t>
                    </a:r>
                    <a:endParaRPr lang="it-IT" sz="1700" b="1" dirty="0">
                      <a:solidFill>
                        <a:srgbClr val="11488B"/>
                      </a:solidFill>
                      <a:latin typeface="Calibri" panose="020F0502020204030204" pitchFamily="34" charset="0"/>
                    </a:endParaRPr>
                  </a:p>
                </p:txBody>
              </p:sp>
              <p:sp>
                <p:nvSpPr>
                  <p:cNvPr id="20" name="Rectangle 7"/>
                  <p:cNvSpPr/>
                  <p:nvPr/>
                </p:nvSpPr>
                <p:spPr>
                  <a:xfrm>
                    <a:off x="2532426" y="2865108"/>
                    <a:ext cx="566871" cy="432048"/>
                  </a:xfrm>
                  <a:prstGeom prst="rect">
                    <a:avLst/>
                  </a:prstGeom>
                  <a:solidFill>
                    <a:schemeClr val="accent3">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11488B"/>
                        </a:solidFill>
                        <a:latin typeface="Calibri" panose="020F0502020204030204" pitchFamily="34" charset="0"/>
                      </a:rPr>
                      <a:t>2.2</a:t>
                    </a:r>
                    <a:endParaRPr lang="it-IT" sz="1600" b="1" dirty="0">
                      <a:solidFill>
                        <a:srgbClr val="11488B"/>
                      </a:solidFill>
                      <a:latin typeface="Calibri" panose="020F0502020204030204" pitchFamily="34" charset="0"/>
                    </a:endParaRPr>
                  </a:p>
                </p:txBody>
              </p:sp>
            </p:grpSp>
            <p:grpSp>
              <p:nvGrpSpPr>
                <p:cNvPr id="21" name="Group 4"/>
                <p:cNvGrpSpPr/>
                <p:nvPr/>
              </p:nvGrpSpPr>
              <p:grpSpPr>
                <a:xfrm>
                  <a:off x="1600378" y="6442280"/>
                  <a:ext cx="6969581" cy="432048"/>
                  <a:chOff x="1795846" y="3991267"/>
                  <a:chExt cx="7414448" cy="432048"/>
                </a:xfrm>
              </p:grpSpPr>
              <p:sp>
                <p:nvSpPr>
                  <p:cNvPr id="22" name="Rectangle 3"/>
                  <p:cNvSpPr/>
                  <p:nvPr/>
                </p:nvSpPr>
                <p:spPr>
                  <a:xfrm>
                    <a:off x="2550617" y="3991267"/>
                    <a:ext cx="6659677" cy="432048"/>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b="1" dirty="0" smtClean="0">
                        <a:solidFill>
                          <a:srgbClr val="11488B"/>
                        </a:solidFill>
                        <a:latin typeface="Calibri" panose="020F0502020204030204" pitchFamily="34" charset="0"/>
                      </a:rPr>
                      <a:t>I sistemi di garanzia dei depositi</a:t>
                    </a:r>
                    <a:endParaRPr lang="it-IT" sz="1700" b="1" dirty="0">
                      <a:solidFill>
                        <a:srgbClr val="11488B"/>
                      </a:solidFill>
                      <a:latin typeface="Calibri" panose="020F0502020204030204" pitchFamily="34" charset="0"/>
                    </a:endParaRPr>
                  </a:p>
                </p:txBody>
              </p:sp>
              <p:sp>
                <p:nvSpPr>
                  <p:cNvPr id="23" name="Rectangle 7"/>
                  <p:cNvSpPr/>
                  <p:nvPr/>
                </p:nvSpPr>
                <p:spPr>
                  <a:xfrm>
                    <a:off x="1795846" y="3991267"/>
                    <a:ext cx="566871" cy="432048"/>
                  </a:xfrm>
                  <a:prstGeom prst="rect">
                    <a:avLst/>
                  </a:prstGeom>
                  <a:solidFill>
                    <a:schemeClr val="accent3"/>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11488B"/>
                        </a:solidFill>
                        <a:latin typeface="Calibri" panose="020F0502020204030204" pitchFamily="34" charset="0"/>
                      </a:rPr>
                      <a:t>4</a:t>
                    </a:r>
                  </a:p>
                </p:txBody>
              </p:sp>
            </p:grpSp>
            <p:grpSp>
              <p:nvGrpSpPr>
                <p:cNvPr id="3" name="Gruppo 2"/>
                <p:cNvGrpSpPr/>
                <p:nvPr/>
              </p:nvGrpSpPr>
              <p:grpSpPr>
                <a:xfrm>
                  <a:off x="1595891" y="3501008"/>
                  <a:ext cx="6991169" cy="432048"/>
                  <a:chOff x="1595891" y="3501008"/>
                  <a:chExt cx="6991169" cy="432048"/>
                </a:xfrm>
              </p:grpSpPr>
              <p:sp>
                <p:nvSpPr>
                  <p:cNvPr id="27" name="Rectangle 3"/>
                  <p:cNvSpPr/>
                  <p:nvPr/>
                </p:nvSpPr>
                <p:spPr>
                  <a:xfrm>
                    <a:off x="2331812" y="3501008"/>
                    <a:ext cx="6255248" cy="432048"/>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11488B"/>
                        </a:solidFill>
                        <a:latin typeface="Calibri" panose="020F0502020204030204" pitchFamily="34" charset="0"/>
                      </a:rPr>
                      <a:t>La risposta dell’ordinamento europeo: l’Unione Bancaria</a:t>
                    </a:r>
                    <a:endParaRPr lang="it-IT" sz="1600" b="1" dirty="0">
                      <a:solidFill>
                        <a:srgbClr val="11488B"/>
                      </a:solidFill>
                      <a:latin typeface="Calibri" panose="020F0502020204030204" pitchFamily="34" charset="0"/>
                    </a:endParaRPr>
                  </a:p>
                </p:txBody>
              </p:sp>
              <p:sp>
                <p:nvSpPr>
                  <p:cNvPr id="28" name="Rectangle 7"/>
                  <p:cNvSpPr/>
                  <p:nvPr/>
                </p:nvSpPr>
                <p:spPr>
                  <a:xfrm>
                    <a:off x="1595891" y="3501008"/>
                    <a:ext cx="532859" cy="432048"/>
                  </a:xfrm>
                  <a:prstGeom prst="rect">
                    <a:avLst/>
                  </a:prstGeom>
                  <a:solidFill>
                    <a:schemeClr val="accent3"/>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2.</a:t>
                    </a:r>
                    <a:endParaRPr lang="it-IT" b="1" dirty="0">
                      <a:solidFill>
                        <a:srgbClr val="11488B"/>
                      </a:solidFill>
                      <a:latin typeface="Calibri" panose="020F0502020204030204" pitchFamily="34" charset="0"/>
                    </a:endParaRPr>
                  </a:p>
                </p:txBody>
              </p:sp>
            </p:grpSp>
          </p:grpSp>
          <p:sp>
            <p:nvSpPr>
              <p:cNvPr id="24" name="Rectangle 3"/>
              <p:cNvSpPr/>
              <p:nvPr/>
            </p:nvSpPr>
            <p:spPr>
              <a:xfrm>
                <a:off x="2309862" y="5610840"/>
                <a:ext cx="6258488" cy="432048"/>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b="1" dirty="0" smtClean="0">
                    <a:solidFill>
                      <a:srgbClr val="11488B"/>
                    </a:solidFill>
                    <a:latin typeface="Calibri" panose="020F0502020204030204" pitchFamily="34" charset="0"/>
                  </a:rPr>
                  <a:t>Il nuovo </a:t>
                </a:r>
                <a:r>
                  <a:rPr lang="it-IT" sz="1700" b="1" i="1" dirty="0" err="1" smtClean="0">
                    <a:solidFill>
                      <a:srgbClr val="11488B"/>
                    </a:solidFill>
                    <a:latin typeface="Calibri" panose="020F0502020204030204" pitchFamily="34" charset="0"/>
                  </a:rPr>
                  <a:t>framework</a:t>
                </a:r>
                <a:r>
                  <a:rPr lang="it-IT" sz="1700" b="1" dirty="0" smtClean="0">
                    <a:solidFill>
                      <a:srgbClr val="11488B"/>
                    </a:solidFill>
                    <a:latin typeface="Calibri" panose="020F0502020204030204" pitchFamily="34" charset="0"/>
                  </a:rPr>
                  <a:t> di gestione delle crisi</a:t>
                </a:r>
                <a:endParaRPr lang="it-IT" sz="1700" b="1" dirty="0">
                  <a:solidFill>
                    <a:srgbClr val="11488B"/>
                  </a:solidFill>
                  <a:latin typeface="Calibri" panose="020F0502020204030204" pitchFamily="34" charset="0"/>
                </a:endParaRPr>
              </a:p>
            </p:txBody>
          </p:sp>
          <p:sp>
            <p:nvSpPr>
              <p:cNvPr id="29" name="Rectangle 7"/>
              <p:cNvSpPr/>
              <p:nvPr/>
            </p:nvSpPr>
            <p:spPr>
              <a:xfrm>
                <a:off x="1595891" y="5610840"/>
                <a:ext cx="532859" cy="432048"/>
              </a:xfrm>
              <a:prstGeom prst="rect">
                <a:avLst/>
              </a:prstGeom>
              <a:solidFill>
                <a:schemeClr val="accent3"/>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11488B"/>
                    </a:solidFill>
                    <a:latin typeface="Calibri" panose="020F0502020204030204" pitchFamily="34" charset="0"/>
                  </a:rPr>
                  <a:t>3</a:t>
                </a:r>
              </a:p>
            </p:txBody>
          </p:sp>
        </p:grpSp>
        <p:sp>
          <p:nvSpPr>
            <p:cNvPr id="30" name="Rectangle 3"/>
            <p:cNvSpPr/>
            <p:nvPr/>
          </p:nvSpPr>
          <p:spPr>
            <a:xfrm>
              <a:off x="2998121" y="4476921"/>
              <a:ext cx="5367029" cy="432048"/>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b="1" dirty="0">
                  <a:solidFill>
                    <a:srgbClr val="11488B"/>
                  </a:solidFill>
                  <a:latin typeface="Calibri" panose="020F0502020204030204" pitchFamily="34" charset="0"/>
                </a:rPr>
                <a:t>Il terzo pilastro dell’Unione Bancaria: il DGS unico</a:t>
              </a:r>
            </a:p>
          </p:txBody>
        </p:sp>
        <p:sp>
          <p:nvSpPr>
            <p:cNvPr id="31" name="Rectangle 7"/>
            <p:cNvSpPr/>
            <p:nvPr/>
          </p:nvSpPr>
          <p:spPr>
            <a:xfrm>
              <a:off x="2145380" y="4449575"/>
              <a:ext cx="532859" cy="432048"/>
            </a:xfrm>
            <a:prstGeom prst="rect">
              <a:avLst/>
            </a:prstGeom>
            <a:solidFill>
              <a:schemeClr val="accent3">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11488B"/>
                  </a:solidFill>
                  <a:latin typeface="Calibri" panose="020F0502020204030204" pitchFamily="34" charset="0"/>
                </a:rPr>
                <a:t>2.3</a:t>
              </a:r>
              <a:endParaRPr lang="it-IT" sz="1600" b="1" dirty="0">
                <a:solidFill>
                  <a:srgbClr val="11488B"/>
                </a:solidFill>
                <a:latin typeface="Calibri" panose="020F0502020204030204" pitchFamily="34" charset="0"/>
              </a:endParaRPr>
            </a:p>
          </p:txBody>
        </p:sp>
      </p:grpSp>
    </p:spTree>
    <p:extLst>
      <p:ext uri="{BB962C8B-B14F-4D97-AF65-F5344CB8AC3E}">
        <p14:creationId xmlns:p14="http://schemas.microsoft.com/office/powerpoint/2010/main" val="305207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20</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930392" y="2306502"/>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957889" y="2324504"/>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779912" y="1484784"/>
            <a:ext cx="4896544" cy="4824536"/>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C00000"/>
                </a:solidFill>
                <a:latin typeface="Calibri" panose="020F0502020204030204" pitchFamily="34" charset="0"/>
              </a:rPr>
              <a:t>Dispositivo </a:t>
            </a:r>
            <a:r>
              <a:rPr lang="it-IT" sz="1500" b="1" dirty="0">
                <a:solidFill>
                  <a:srgbClr val="C00000"/>
                </a:solidFill>
                <a:latin typeface="Calibri" panose="020F0502020204030204" pitchFamily="34" charset="0"/>
              </a:rPr>
              <a:t>di </a:t>
            </a:r>
            <a:r>
              <a:rPr lang="it-IT" sz="1500" b="1" i="1" dirty="0" err="1">
                <a:solidFill>
                  <a:srgbClr val="C00000"/>
                </a:solidFill>
                <a:latin typeface="Calibri" panose="020F0502020204030204" pitchFamily="34" charset="0"/>
              </a:rPr>
              <a:t>governance</a:t>
            </a:r>
            <a:r>
              <a:rPr lang="it-IT" sz="1500" b="1" i="1" dirty="0">
                <a:solidFill>
                  <a:srgbClr val="C00000"/>
                </a:solidFill>
                <a:latin typeface="Calibri" panose="020F0502020204030204" pitchFamily="34" charset="0"/>
              </a:rPr>
              <a:t> </a:t>
            </a:r>
            <a:endParaRPr lang="it-IT" sz="1500" b="1" i="1" dirty="0" smtClean="0">
              <a:solidFill>
                <a:srgbClr val="C00000"/>
              </a:solidFill>
              <a:latin typeface="Calibri" panose="020F0502020204030204" pitchFamily="34" charset="0"/>
            </a:endParaRPr>
          </a:p>
          <a:p>
            <a:pPr algn="ctr"/>
            <a:r>
              <a:rPr lang="it-IT" sz="1500" dirty="0" smtClean="0">
                <a:solidFill>
                  <a:srgbClr val="002060"/>
                </a:solidFill>
                <a:latin typeface="Calibri" panose="020F0502020204030204" pitchFamily="34" charset="0"/>
              </a:rPr>
              <a:t>Integrato nei processi aziendali (RAF, ICAAP, ILAAP)</a:t>
            </a:r>
          </a:p>
          <a:p>
            <a:pPr algn="ctr"/>
            <a:endParaRPr lang="it-IT" sz="1500" b="1" dirty="0">
              <a:solidFill>
                <a:srgbClr val="C00000"/>
              </a:solidFill>
              <a:latin typeface="Calibri" panose="020F0502020204030204" pitchFamily="34" charset="0"/>
            </a:endParaRPr>
          </a:p>
          <a:p>
            <a:pPr algn="ctr"/>
            <a:r>
              <a:rPr lang="it-IT" sz="1500" b="1" dirty="0" smtClean="0">
                <a:solidFill>
                  <a:srgbClr val="C00000"/>
                </a:solidFill>
                <a:latin typeface="Calibri" panose="020F0502020204030204" pitchFamily="34" charset="0"/>
              </a:rPr>
              <a:t>Chi lo redige?</a:t>
            </a:r>
          </a:p>
          <a:p>
            <a:pPr marL="285750" indent="-285750">
              <a:buFont typeface="Wingdings" panose="05000000000000000000" pitchFamily="2" charset="2"/>
              <a:buChar char="§"/>
            </a:pPr>
            <a:r>
              <a:rPr lang="it-IT" sz="1500" dirty="0" smtClean="0">
                <a:solidFill>
                  <a:srgbClr val="002060"/>
                </a:solidFill>
                <a:latin typeface="Calibri" panose="020F0502020204030204" pitchFamily="34" charset="0"/>
              </a:rPr>
              <a:t>Le banche non appartenenti a gruppo</a:t>
            </a:r>
          </a:p>
          <a:p>
            <a:pPr marL="285750" indent="-285750">
              <a:buFont typeface="Wingdings" panose="05000000000000000000" pitchFamily="2" charset="2"/>
              <a:buChar char="§"/>
            </a:pPr>
            <a:r>
              <a:rPr lang="it-IT" sz="1500" dirty="0">
                <a:solidFill>
                  <a:srgbClr val="002060"/>
                </a:solidFill>
                <a:latin typeface="Calibri" panose="020F0502020204030204" pitchFamily="34" charset="0"/>
              </a:rPr>
              <a:t>La capogruppo </a:t>
            </a:r>
            <a:r>
              <a:rPr lang="it-IT" sz="1500" dirty="0" smtClean="0">
                <a:solidFill>
                  <a:srgbClr val="002060"/>
                </a:solidFill>
                <a:latin typeface="Calibri" panose="020F0502020204030204" pitchFamily="34" charset="0"/>
              </a:rPr>
              <a:t>redige </a:t>
            </a:r>
            <a:r>
              <a:rPr lang="it-IT" sz="1500" dirty="0">
                <a:solidFill>
                  <a:srgbClr val="002060"/>
                </a:solidFill>
                <a:latin typeface="Calibri" panose="020F0502020204030204" pitchFamily="34" charset="0"/>
              </a:rPr>
              <a:t>il piano di risanamento di </a:t>
            </a:r>
            <a:r>
              <a:rPr lang="it-IT" sz="1500" dirty="0" smtClean="0">
                <a:solidFill>
                  <a:srgbClr val="002060"/>
                </a:solidFill>
                <a:latin typeface="Calibri" panose="020F0502020204030204" pitchFamily="34" charset="0"/>
              </a:rPr>
              <a:t>gruppo</a:t>
            </a:r>
          </a:p>
          <a:p>
            <a:pPr marL="285750" indent="-285750">
              <a:buFont typeface="Wingdings" panose="05000000000000000000" pitchFamily="2" charset="2"/>
              <a:buChar char="§"/>
            </a:pPr>
            <a:r>
              <a:rPr lang="it-IT" sz="1500" dirty="0" smtClean="0">
                <a:solidFill>
                  <a:srgbClr val="002060"/>
                </a:solidFill>
                <a:latin typeface="Calibri" panose="020F0502020204030204" pitchFamily="34" charset="0"/>
              </a:rPr>
              <a:t>Salvo </a:t>
            </a:r>
            <a:r>
              <a:rPr lang="it-IT" sz="1500" dirty="0">
                <a:solidFill>
                  <a:srgbClr val="002060"/>
                </a:solidFill>
                <a:latin typeface="Calibri" panose="020F0502020204030204" pitchFamily="34" charset="0"/>
              </a:rPr>
              <a:t>diversa disposizione della Banca d’Italia, le banche appartenenti </a:t>
            </a:r>
            <a:r>
              <a:rPr lang="it-IT" sz="1500" dirty="0" smtClean="0">
                <a:solidFill>
                  <a:srgbClr val="002060"/>
                </a:solidFill>
                <a:latin typeface="Calibri" panose="020F0502020204030204" pitchFamily="34" charset="0"/>
              </a:rPr>
              <a:t>a un </a:t>
            </a:r>
            <a:r>
              <a:rPr lang="it-IT" sz="1500" dirty="0">
                <a:solidFill>
                  <a:srgbClr val="002060"/>
                </a:solidFill>
                <a:latin typeface="Calibri" panose="020F0502020204030204" pitchFamily="34" charset="0"/>
              </a:rPr>
              <a:t>gruppo bancario non sono tenute a dotarsi di un piano di </a:t>
            </a:r>
            <a:r>
              <a:rPr lang="it-IT" sz="1500" dirty="0" smtClean="0">
                <a:solidFill>
                  <a:srgbClr val="002060"/>
                </a:solidFill>
                <a:latin typeface="Calibri" panose="020F0502020204030204" pitchFamily="34" charset="0"/>
              </a:rPr>
              <a:t>risanamento</a:t>
            </a:r>
          </a:p>
          <a:p>
            <a:pPr algn="ctr"/>
            <a:endParaRPr lang="it-IT" sz="1500" b="1" dirty="0" smtClean="0">
              <a:solidFill>
                <a:srgbClr val="C00000"/>
              </a:solidFill>
              <a:latin typeface="Calibri" panose="020F0502020204030204" pitchFamily="34" charset="0"/>
            </a:endParaRPr>
          </a:p>
          <a:p>
            <a:pPr algn="ctr"/>
            <a:r>
              <a:rPr lang="it-IT" sz="1500" b="1" dirty="0" smtClean="0">
                <a:solidFill>
                  <a:srgbClr val="C00000"/>
                </a:solidFill>
                <a:latin typeface="Calibri" panose="020F0502020204030204" pitchFamily="34" charset="0"/>
              </a:rPr>
              <a:t>Chi </a:t>
            </a:r>
            <a:r>
              <a:rPr lang="it-IT" sz="1500" b="1" dirty="0">
                <a:solidFill>
                  <a:srgbClr val="C00000"/>
                </a:solidFill>
                <a:latin typeface="Calibri" panose="020F0502020204030204" pitchFamily="34" charset="0"/>
              </a:rPr>
              <a:t>lo </a:t>
            </a:r>
            <a:r>
              <a:rPr lang="it-IT" sz="1500" b="1" dirty="0" smtClean="0">
                <a:solidFill>
                  <a:srgbClr val="C00000"/>
                </a:solidFill>
                <a:latin typeface="Calibri" panose="020F0502020204030204" pitchFamily="34" charset="0"/>
              </a:rPr>
              <a:t>approva?</a:t>
            </a:r>
            <a:endParaRPr lang="it-IT" sz="1500" b="1" dirty="0">
              <a:solidFill>
                <a:srgbClr val="C00000"/>
              </a:solidFill>
              <a:latin typeface="Calibri" panose="020F0502020204030204" pitchFamily="34" charset="0"/>
            </a:endParaRPr>
          </a:p>
          <a:p>
            <a:pPr marL="285750" indent="-285750">
              <a:buFont typeface="Wingdings" panose="05000000000000000000" pitchFamily="2" charset="2"/>
              <a:buChar char="§"/>
            </a:pPr>
            <a:r>
              <a:rPr lang="it-IT" sz="1500" dirty="0">
                <a:solidFill>
                  <a:srgbClr val="002060"/>
                </a:solidFill>
                <a:latin typeface="Calibri" panose="020F0502020204030204" pitchFamily="34" charset="0"/>
              </a:rPr>
              <a:t>L’organo amministrativo della banca o </a:t>
            </a:r>
            <a:r>
              <a:rPr lang="it-IT" sz="1500" dirty="0" smtClean="0">
                <a:solidFill>
                  <a:srgbClr val="002060"/>
                </a:solidFill>
                <a:latin typeface="Calibri" panose="020F0502020204030204" pitchFamily="34" charset="0"/>
              </a:rPr>
              <a:t>della capogruppo </a:t>
            </a:r>
            <a:r>
              <a:rPr lang="it-IT" sz="1500" dirty="0">
                <a:solidFill>
                  <a:srgbClr val="002060"/>
                </a:solidFill>
                <a:latin typeface="Calibri" panose="020F0502020204030204" pitchFamily="34" charset="0"/>
              </a:rPr>
              <a:t>lo sottopone all’autorità di vigilanza per la valutazione (art. 69-</a:t>
            </a:r>
            <a:r>
              <a:rPr lang="it-IT" sz="1500" i="1" dirty="0">
                <a:solidFill>
                  <a:srgbClr val="002060"/>
                </a:solidFill>
                <a:latin typeface="Calibri" panose="020F0502020204030204" pitchFamily="34" charset="0"/>
              </a:rPr>
              <a:t>sexies</a:t>
            </a:r>
            <a:r>
              <a:rPr lang="it-IT" sz="1500" dirty="0">
                <a:solidFill>
                  <a:srgbClr val="002060"/>
                </a:solidFill>
                <a:latin typeface="Calibri" panose="020F0502020204030204" pitchFamily="34" charset="0"/>
              </a:rPr>
              <a:t>). È trasmesso anche all’autorità di risoluzione (verifica ai fini della risoluzione)</a:t>
            </a:r>
          </a:p>
          <a:p>
            <a:pPr marL="285750" indent="-285750">
              <a:buFont typeface="Wingdings" panose="05000000000000000000" pitchFamily="2" charset="2"/>
              <a:buChar char="§"/>
            </a:pPr>
            <a:endParaRPr lang="it-IT" sz="1500" dirty="0">
              <a:solidFill>
                <a:srgbClr val="002060"/>
              </a:solidFill>
              <a:latin typeface="Calibri" panose="020F0502020204030204" pitchFamily="34" charset="0"/>
            </a:endParaRPr>
          </a:p>
          <a:p>
            <a:pPr algn="just"/>
            <a:r>
              <a:rPr lang="it-IT" sz="1500" dirty="0">
                <a:solidFill>
                  <a:srgbClr val="002060"/>
                </a:solidFill>
                <a:latin typeface="Calibri" panose="020F0502020204030204" pitchFamily="34" charset="0"/>
              </a:rPr>
              <a:t>Il piano è riesaminato e, se necessario, aggiornato almeno </a:t>
            </a:r>
            <a:r>
              <a:rPr lang="it-IT" sz="1500" dirty="0" smtClean="0">
                <a:solidFill>
                  <a:srgbClr val="002060"/>
                </a:solidFill>
                <a:latin typeface="Calibri" panose="020F0502020204030204" pitchFamily="34" charset="0"/>
              </a:rPr>
              <a:t>annualmente</a:t>
            </a:r>
          </a:p>
        </p:txBody>
      </p:sp>
      <p:sp>
        <p:nvSpPr>
          <p:cNvPr id="11" name="Rectangle 5"/>
          <p:cNvSpPr/>
          <p:nvPr/>
        </p:nvSpPr>
        <p:spPr>
          <a:xfrm>
            <a:off x="1187625"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a:solidFill>
                  <a:schemeClr val="bg1"/>
                </a:solidFill>
                <a:latin typeface="Calibri" panose="020F0502020204030204" pitchFamily="34" charset="0"/>
              </a:rPr>
              <a:t>Il piano di risanamento</a:t>
            </a:r>
          </a:p>
        </p:txBody>
      </p:sp>
      <p:sp>
        <p:nvSpPr>
          <p:cNvPr id="12" name="Rectangle 5"/>
          <p:cNvSpPr/>
          <p:nvPr/>
        </p:nvSpPr>
        <p:spPr>
          <a:xfrm>
            <a:off x="1763688" y="1988840"/>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Adozione</a:t>
            </a:r>
            <a:endParaRPr lang="it-IT" sz="1500" b="1" dirty="0">
              <a:solidFill>
                <a:srgbClr val="11488B"/>
              </a:solidFill>
              <a:latin typeface="Calibri" panose="020F0502020204030204" pitchFamily="34" charset="0"/>
            </a:endParaRPr>
          </a:p>
        </p:txBody>
      </p:sp>
      <p:sp>
        <p:nvSpPr>
          <p:cNvPr id="16" name="Rectangle 5"/>
          <p:cNvSpPr/>
          <p:nvPr/>
        </p:nvSpPr>
        <p:spPr>
          <a:xfrm>
            <a:off x="1763688" y="357301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Contenuto</a:t>
            </a:r>
            <a:endParaRPr lang="it-IT" sz="1500" b="1" dirty="0">
              <a:solidFill>
                <a:srgbClr val="11488B"/>
              </a:solidFill>
              <a:latin typeface="Calibri" panose="020F0502020204030204" pitchFamily="34" charset="0"/>
            </a:endParaRPr>
          </a:p>
        </p:txBody>
      </p:sp>
      <p:sp>
        <p:nvSpPr>
          <p:cNvPr id="17" name="Rectangle 5"/>
          <p:cNvSpPr/>
          <p:nvPr/>
        </p:nvSpPr>
        <p:spPr>
          <a:xfrm>
            <a:off x="1763688" y="5229200"/>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Valutazione</a:t>
            </a:r>
            <a:endParaRPr lang="it-IT" sz="1500" b="1" dirty="0">
              <a:solidFill>
                <a:srgbClr val="11488B"/>
              </a:solidFill>
              <a:latin typeface="Calibri" panose="020F0502020204030204" pitchFamily="34" charset="0"/>
            </a:endParaRPr>
          </a:p>
        </p:txBody>
      </p:sp>
      <p:sp>
        <p:nvSpPr>
          <p:cNvPr id="19" name="Titolo 2"/>
          <p:cNvSpPr>
            <a:spLocks noGrp="1"/>
          </p:cNvSpPr>
          <p:nvPr>
            <p:ph type="title"/>
          </p:nvPr>
        </p:nvSpPr>
        <p:spPr>
          <a:xfrm>
            <a:off x="1390443" y="745366"/>
            <a:ext cx="7498080" cy="422920"/>
          </a:xfrm>
        </p:spPr>
        <p:txBody>
          <a:bodyPr>
            <a:normAutofit/>
          </a:bodyPr>
          <a:lstStyle/>
          <a:p>
            <a:pPr fontAlgn="base">
              <a:lnSpc>
                <a:spcPct val="90000"/>
              </a:lnSpc>
              <a:spcAft>
                <a:spcPct val="0"/>
              </a:spcAft>
              <a:tabLst>
                <a:tab pos="542925" algn="l"/>
              </a:tabLst>
            </a:pPr>
            <a:r>
              <a:rPr lang="it-IT" altLang="it-IT" dirty="0" smtClean="0"/>
              <a:t>Il piano di risanamento: l’adozione</a:t>
            </a:r>
            <a:endParaRPr lang="en-GB" altLang="it-IT" sz="2000" b="1" dirty="0">
              <a:solidFill>
                <a:srgbClr val="11488B"/>
              </a:solidFill>
              <a:effectLst/>
              <a:latin typeface="Calibri" pitchFamily="34" charset="0"/>
            </a:endParaRPr>
          </a:p>
        </p:txBody>
      </p:sp>
    </p:spTree>
    <p:extLst>
      <p:ext uri="{BB962C8B-B14F-4D97-AF65-F5344CB8AC3E}">
        <p14:creationId xmlns:p14="http://schemas.microsoft.com/office/powerpoint/2010/main" val="2815099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21</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664167" y="3861332"/>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691664" y="3879334"/>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384531" y="1178964"/>
            <a:ext cx="5651965" cy="5562404"/>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spcBef>
                <a:spcPts val="100"/>
              </a:spcBef>
              <a:buFont typeface="Wingdings" panose="05000000000000000000" pitchFamily="2" charset="2"/>
              <a:buChar char="§"/>
            </a:pPr>
            <a:r>
              <a:rPr lang="it-IT" sz="1300" b="1" u="sng" dirty="0" smtClean="0">
                <a:solidFill>
                  <a:srgbClr val="C00000"/>
                </a:solidFill>
                <a:latin typeface="Calibri" panose="020F0502020204030204" pitchFamily="34" charset="0"/>
              </a:rPr>
              <a:t>Sintesi </a:t>
            </a:r>
            <a:r>
              <a:rPr lang="it-IT" sz="1300" b="1" u="sng" dirty="0">
                <a:solidFill>
                  <a:srgbClr val="C00000"/>
                </a:solidFill>
                <a:latin typeface="Calibri" panose="020F0502020204030204" pitchFamily="34" charset="0"/>
              </a:rPr>
              <a:t>dei </a:t>
            </a:r>
            <a:r>
              <a:rPr lang="it-IT" sz="1300" b="1" u="sng" dirty="0" smtClean="0">
                <a:solidFill>
                  <a:srgbClr val="C00000"/>
                </a:solidFill>
                <a:latin typeface="Calibri" panose="020F0502020204030204" pitchFamily="34" charset="0"/>
              </a:rPr>
              <a:t>contenuti</a:t>
            </a:r>
            <a:r>
              <a:rPr lang="it-IT" sz="1300" dirty="0" smtClean="0">
                <a:solidFill>
                  <a:srgbClr val="002060"/>
                </a:solidFill>
                <a:latin typeface="Calibri" panose="020F0502020204030204" pitchFamily="34" charset="0"/>
              </a:rPr>
              <a:t>: elementi </a:t>
            </a:r>
            <a:r>
              <a:rPr lang="it-IT" sz="1300" dirty="0">
                <a:solidFill>
                  <a:srgbClr val="002060"/>
                </a:solidFill>
                <a:latin typeface="Calibri" panose="020F0502020204030204" pitchFamily="34" charset="0"/>
              </a:rPr>
              <a:t>fondamentali del </a:t>
            </a:r>
            <a:r>
              <a:rPr lang="it-IT" sz="1300" dirty="0" smtClean="0">
                <a:solidFill>
                  <a:srgbClr val="002060"/>
                </a:solidFill>
                <a:latin typeface="Calibri" panose="020F0502020204030204" pitchFamily="34" charset="0"/>
              </a:rPr>
              <a:t>piano, della capacità </a:t>
            </a:r>
            <a:r>
              <a:rPr lang="it-IT" sz="1300" dirty="0">
                <a:solidFill>
                  <a:srgbClr val="002060"/>
                </a:solidFill>
                <a:latin typeface="Calibri" panose="020F0502020204030204" pitchFamily="34" charset="0"/>
              </a:rPr>
              <a:t>complessiva di </a:t>
            </a:r>
            <a:r>
              <a:rPr lang="it-IT" sz="1300" dirty="0" smtClean="0">
                <a:solidFill>
                  <a:srgbClr val="002060"/>
                </a:solidFill>
                <a:latin typeface="Calibri" panose="020F0502020204030204" pitchFamily="34" charset="0"/>
              </a:rPr>
              <a:t>risanamento e degli ultimi cambiamenti intervenuti;</a:t>
            </a:r>
            <a:endParaRPr lang="it-IT" sz="1300" dirty="0">
              <a:solidFill>
                <a:srgbClr val="002060"/>
              </a:solidFill>
              <a:latin typeface="Calibri" panose="020F0502020204030204" pitchFamily="34" charset="0"/>
            </a:endParaRPr>
          </a:p>
          <a:p>
            <a:pPr marL="174625" indent="-174625">
              <a:spcBef>
                <a:spcPts val="100"/>
              </a:spcBef>
              <a:buFont typeface="Wingdings" panose="05000000000000000000" pitchFamily="2" charset="2"/>
              <a:buChar char="§"/>
            </a:pPr>
            <a:r>
              <a:rPr lang="it-IT" sz="1300" b="1" u="sng" dirty="0" smtClean="0">
                <a:solidFill>
                  <a:srgbClr val="C00000"/>
                </a:solidFill>
                <a:latin typeface="Calibri" panose="020F0502020204030204" pitchFamily="34" charset="0"/>
              </a:rPr>
              <a:t>Azioni su capitale e liquidità</a:t>
            </a:r>
            <a:r>
              <a:rPr lang="it-IT" sz="1300" dirty="0">
                <a:solidFill>
                  <a:srgbClr val="002060"/>
                </a:solidFill>
                <a:latin typeface="Calibri" panose="020F0502020204030204" pitchFamily="34" charset="0"/>
              </a:rPr>
              <a:t> per mantenere e ripristinare </a:t>
            </a:r>
            <a:r>
              <a:rPr lang="it-IT" sz="1300" dirty="0" smtClean="0">
                <a:solidFill>
                  <a:srgbClr val="002060"/>
                </a:solidFill>
                <a:latin typeface="Calibri" panose="020F0502020204030204" pitchFamily="34" charset="0"/>
              </a:rPr>
              <a:t>l’equilibrio patrimoniale e finanziario; misure per conservare i fondi propri;</a:t>
            </a:r>
            <a:endParaRPr lang="it-IT" sz="1300" dirty="0">
              <a:solidFill>
                <a:srgbClr val="002060"/>
              </a:solidFill>
              <a:latin typeface="Calibri" panose="020F0502020204030204" pitchFamily="34" charset="0"/>
            </a:endParaRPr>
          </a:p>
          <a:p>
            <a:pPr marL="174625" indent="-174625">
              <a:spcBef>
                <a:spcPts val="100"/>
              </a:spcBef>
              <a:buFont typeface="Wingdings" panose="05000000000000000000" pitchFamily="2" charset="2"/>
              <a:buChar char="§"/>
            </a:pPr>
            <a:r>
              <a:rPr lang="it-IT" sz="1300" b="1" u="sng" dirty="0" smtClean="0">
                <a:solidFill>
                  <a:srgbClr val="C00000"/>
                </a:solidFill>
                <a:latin typeface="Calibri" panose="020F0502020204030204" pitchFamily="34" charset="0"/>
              </a:rPr>
              <a:t>Stima dei tempi </a:t>
            </a:r>
            <a:r>
              <a:rPr lang="it-IT" sz="1300" dirty="0">
                <a:solidFill>
                  <a:srgbClr val="002060"/>
                </a:solidFill>
                <a:latin typeface="Calibri" panose="020F0502020204030204" pitchFamily="34" charset="0"/>
              </a:rPr>
              <a:t>necessari per l’esecuzione di ciascun aspetto sostanziale del </a:t>
            </a:r>
            <a:r>
              <a:rPr lang="it-IT" sz="1300" dirty="0" smtClean="0">
                <a:solidFill>
                  <a:srgbClr val="002060"/>
                </a:solidFill>
                <a:latin typeface="Calibri" panose="020F0502020204030204" pitchFamily="34" charset="0"/>
              </a:rPr>
              <a:t>piano, descrizione di eventuali impedimenti sostanziali;</a:t>
            </a:r>
            <a:endParaRPr lang="it-IT" sz="1300" dirty="0">
              <a:solidFill>
                <a:srgbClr val="002060"/>
              </a:solidFill>
              <a:latin typeface="Calibri" panose="020F0502020204030204" pitchFamily="34" charset="0"/>
            </a:endParaRPr>
          </a:p>
          <a:p>
            <a:pPr marL="174625" indent="-174625">
              <a:spcBef>
                <a:spcPts val="100"/>
              </a:spcBef>
              <a:buFont typeface="Wingdings" panose="05000000000000000000" pitchFamily="2" charset="2"/>
              <a:buChar char="§"/>
            </a:pPr>
            <a:r>
              <a:rPr lang="it-IT" sz="1300" b="1" u="sng" dirty="0">
                <a:solidFill>
                  <a:srgbClr val="C00000"/>
                </a:solidFill>
                <a:latin typeface="Calibri" panose="020F0502020204030204" pitchFamily="34" charset="0"/>
              </a:rPr>
              <a:t>Individuazione</a:t>
            </a:r>
            <a:r>
              <a:rPr lang="it-IT" sz="1300" dirty="0">
                <a:solidFill>
                  <a:srgbClr val="002060"/>
                </a:solidFill>
                <a:latin typeface="Calibri" panose="020F0502020204030204" pitchFamily="34" charset="0"/>
              </a:rPr>
              <a:t> delle funzioni essenziali e delle </a:t>
            </a:r>
            <a:r>
              <a:rPr lang="it-IT" sz="1300" dirty="0" smtClean="0">
                <a:solidFill>
                  <a:srgbClr val="002060"/>
                </a:solidFill>
                <a:latin typeface="Calibri" panose="020F0502020204030204" pitchFamily="34" charset="0"/>
              </a:rPr>
              <a:t>azioni </a:t>
            </a:r>
            <a:r>
              <a:rPr lang="it-IT" sz="1300" dirty="0">
                <a:solidFill>
                  <a:srgbClr val="002060"/>
                </a:solidFill>
                <a:latin typeface="Calibri" panose="020F0502020204030204" pitchFamily="34" charset="0"/>
              </a:rPr>
              <a:t>e strategie per ripristinare la solidità finanziaria;</a:t>
            </a:r>
          </a:p>
          <a:p>
            <a:pPr marL="174625" indent="-174625">
              <a:spcBef>
                <a:spcPts val="100"/>
              </a:spcBef>
              <a:buFont typeface="Wingdings" panose="05000000000000000000" pitchFamily="2" charset="2"/>
              <a:buChar char="§"/>
            </a:pPr>
            <a:r>
              <a:rPr lang="it-IT" sz="1300" b="1" u="sng" dirty="0" smtClean="0">
                <a:solidFill>
                  <a:srgbClr val="C00000"/>
                </a:solidFill>
                <a:latin typeface="Calibri" panose="020F0502020204030204" pitchFamily="34" charset="0"/>
              </a:rPr>
              <a:t>Descrizione </a:t>
            </a:r>
            <a:r>
              <a:rPr lang="it-IT" sz="1300" dirty="0" smtClean="0">
                <a:solidFill>
                  <a:srgbClr val="002060"/>
                </a:solidFill>
                <a:latin typeface="Calibri" panose="020F0502020204030204" pitchFamily="34" charset="0"/>
              </a:rPr>
              <a:t>di: procedure per determinare valore e trasferibilità di linee, operazioni e attività; integrazione della pianificazione nella struttura di governo societario; politiche e procedure di approvazione;</a:t>
            </a:r>
            <a:endParaRPr lang="it-IT" sz="1300" dirty="0">
              <a:solidFill>
                <a:srgbClr val="002060"/>
              </a:solidFill>
              <a:latin typeface="Calibri" panose="020F0502020204030204" pitchFamily="34" charset="0"/>
            </a:endParaRPr>
          </a:p>
          <a:p>
            <a:pPr marL="174625" indent="-174625">
              <a:spcBef>
                <a:spcPts val="100"/>
              </a:spcBef>
              <a:buFont typeface="Wingdings" panose="05000000000000000000" pitchFamily="2" charset="2"/>
              <a:buChar char="§"/>
            </a:pPr>
            <a:r>
              <a:rPr lang="it-IT" sz="1300" b="1" u="sng" dirty="0" smtClean="0">
                <a:solidFill>
                  <a:srgbClr val="C00000"/>
                </a:solidFill>
                <a:latin typeface="Calibri" panose="020F0502020204030204" pitchFamily="34" charset="0"/>
              </a:rPr>
              <a:t>Accesso </a:t>
            </a:r>
            <a:r>
              <a:rPr lang="it-IT" sz="1300" dirty="0">
                <a:solidFill>
                  <a:srgbClr val="002060"/>
                </a:solidFill>
                <a:latin typeface="Calibri" panose="020F0502020204030204" pitchFamily="34" charset="0"/>
              </a:rPr>
              <a:t>adeguato a fonti </a:t>
            </a:r>
            <a:r>
              <a:rPr lang="it-IT" sz="1300" dirty="0" smtClean="0">
                <a:solidFill>
                  <a:srgbClr val="002060"/>
                </a:solidFill>
                <a:latin typeface="Calibri" panose="020F0502020204030204" pitchFamily="34" charset="0"/>
              </a:rPr>
              <a:t>di </a:t>
            </a:r>
            <a:r>
              <a:rPr lang="it-IT" sz="1300" dirty="0">
                <a:solidFill>
                  <a:srgbClr val="002060"/>
                </a:solidFill>
                <a:latin typeface="Calibri" panose="020F0502020204030204" pitchFamily="34" charset="0"/>
              </a:rPr>
              <a:t>finanziamento di </a:t>
            </a:r>
            <a:r>
              <a:rPr lang="it-IT" sz="1300" dirty="0" smtClean="0">
                <a:solidFill>
                  <a:srgbClr val="002060"/>
                </a:solidFill>
                <a:latin typeface="Calibri" panose="020F0502020204030204" pitchFamily="34" charset="0"/>
              </a:rPr>
              <a:t>emergenza e forme di assistenza della BCE (con individuazione attività stanziabili a garanzia);</a:t>
            </a:r>
            <a:endParaRPr lang="it-IT" sz="1300" dirty="0">
              <a:solidFill>
                <a:srgbClr val="002060"/>
              </a:solidFill>
              <a:latin typeface="Calibri" panose="020F0502020204030204" pitchFamily="34" charset="0"/>
            </a:endParaRPr>
          </a:p>
          <a:p>
            <a:pPr marL="174625" indent="-174625">
              <a:spcBef>
                <a:spcPts val="100"/>
              </a:spcBef>
              <a:buFont typeface="Wingdings" panose="05000000000000000000" pitchFamily="2" charset="2"/>
              <a:buChar char="§"/>
            </a:pPr>
            <a:r>
              <a:rPr lang="it-IT" sz="1300" b="1" u="sng" dirty="0" smtClean="0">
                <a:solidFill>
                  <a:srgbClr val="C00000"/>
                </a:solidFill>
                <a:latin typeface="Calibri" panose="020F0502020204030204" pitchFamily="34" charset="0"/>
              </a:rPr>
              <a:t>Quadro di indicatori</a:t>
            </a:r>
            <a:r>
              <a:rPr lang="it-IT" sz="1300" dirty="0">
                <a:solidFill>
                  <a:srgbClr val="002060"/>
                </a:solidFill>
                <a:latin typeface="Calibri" panose="020F0502020204030204" pitchFamily="34" charset="0"/>
              </a:rPr>
              <a:t>, nel </a:t>
            </a:r>
            <a:r>
              <a:rPr lang="it-IT" sz="1300" dirty="0" smtClean="0">
                <a:solidFill>
                  <a:srgbClr val="002060"/>
                </a:solidFill>
                <a:latin typeface="Calibri" panose="020F0502020204030204" pitchFamily="34" charset="0"/>
              </a:rPr>
              <a:t>quale siano identificati i casi per l’adozione delle opportune  misure del piano;</a:t>
            </a:r>
            <a:endParaRPr lang="it-IT" sz="1300" dirty="0">
              <a:solidFill>
                <a:srgbClr val="002060"/>
              </a:solidFill>
              <a:latin typeface="Calibri" panose="020F0502020204030204" pitchFamily="34" charset="0"/>
            </a:endParaRPr>
          </a:p>
          <a:p>
            <a:pPr marL="174625" indent="-174625">
              <a:spcBef>
                <a:spcPts val="100"/>
              </a:spcBef>
              <a:buFont typeface="Wingdings" panose="05000000000000000000" pitchFamily="2" charset="2"/>
              <a:buChar char="§"/>
            </a:pPr>
            <a:r>
              <a:rPr lang="it-IT" sz="1300" b="1" u="sng" dirty="0" smtClean="0">
                <a:solidFill>
                  <a:srgbClr val="C00000"/>
                </a:solidFill>
                <a:latin typeface="Calibri" panose="020F0502020204030204" pitchFamily="34" charset="0"/>
              </a:rPr>
              <a:t>Dispositivi e misure</a:t>
            </a:r>
            <a:r>
              <a:rPr lang="it-IT" sz="1300" dirty="0">
                <a:solidFill>
                  <a:srgbClr val="002060"/>
                </a:solidFill>
                <a:latin typeface="Calibri" panose="020F0502020204030204" pitchFamily="34" charset="0"/>
              </a:rPr>
              <a:t> </a:t>
            </a:r>
            <a:r>
              <a:rPr lang="it-IT" sz="1300" dirty="0" smtClean="0">
                <a:solidFill>
                  <a:srgbClr val="002060"/>
                </a:solidFill>
                <a:latin typeface="Calibri" panose="020F0502020204030204" pitchFamily="34" charset="0"/>
              </a:rPr>
              <a:t>volti a: ridurre rischio e leva finanziaria; assicurare  la continuità di accesso a infrastrutture di mercato e la continuità dei processi operativi; agevolare la vendita di attività o linee;  ristrutturare passività o linee; assicurare la continuità dei processi; individuare misure preparatorie per agevolare l’attuazione del piano, tra cui quelle atte a consentire la ricapitalizzazione tempestiva; </a:t>
            </a:r>
            <a:endParaRPr lang="it-IT" sz="1300" dirty="0">
              <a:solidFill>
                <a:srgbClr val="002060"/>
              </a:solidFill>
              <a:latin typeface="Calibri" panose="020F0502020204030204" pitchFamily="34" charset="0"/>
            </a:endParaRPr>
          </a:p>
          <a:p>
            <a:pPr marL="174625" indent="-174625">
              <a:spcBef>
                <a:spcPts val="100"/>
              </a:spcBef>
              <a:buFont typeface="Wingdings" panose="05000000000000000000" pitchFamily="2" charset="2"/>
              <a:buChar char="§"/>
            </a:pPr>
            <a:r>
              <a:rPr lang="it-IT" sz="1300" b="1" u="sng" dirty="0">
                <a:solidFill>
                  <a:srgbClr val="C00000"/>
                </a:solidFill>
                <a:latin typeface="Calibri" panose="020F0502020204030204" pitchFamily="34" charset="0"/>
              </a:rPr>
              <a:t>Misure</a:t>
            </a:r>
            <a:r>
              <a:rPr lang="it-IT" sz="1300" dirty="0">
                <a:solidFill>
                  <a:srgbClr val="002060"/>
                </a:solidFill>
                <a:latin typeface="Calibri" panose="020F0502020204030204" pitchFamily="34" charset="0"/>
              </a:rPr>
              <a:t> che la banca o il gruppo può adottare ove sussistano le condizioni per un intervento </a:t>
            </a:r>
            <a:r>
              <a:rPr lang="it-IT" sz="1300" dirty="0" smtClean="0">
                <a:solidFill>
                  <a:srgbClr val="002060"/>
                </a:solidFill>
                <a:latin typeface="Calibri" panose="020F0502020204030204" pitchFamily="34" charset="0"/>
              </a:rPr>
              <a:t>precoce</a:t>
            </a:r>
            <a:r>
              <a:rPr lang="it-IT" sz="1300" dirty="0">
                <a:solidFill>
                  <a:srgbClr val="002060"/>
                </a:solidFill>
                <a:latin typeface="Calibri" panose="020F0502020204030204" pitchFamily="34" charset="0"/>
              </a:rPr>
              <a:t>;</a:t>
            </a:r>
          </a:p>
          <a:p>
            <a:pPr marL="174625" indent="-174625">
              <a:spcBef>
                <a:spcPts val="100"/>
              </a:spcBef>
              <a:buFont typeface="Wingdings" panose="05000000000000000000" pitchFamily="2" charset="2"/>
              <a:buChar char="§"/>
            </a:pPr>
            <a:r>
              <a:rPr lang="it-IT" sz="1300" b="1" u="sng" dirty="0" smtClean="0">
                <a:solidFill>
                  <a:srgbClr val="C00000"/>
                </a:solidFill>
                <a:latin typeface="Calibri" panose="020F0502020204030204" pitchFamily="34" charset="0"/>
              </a:rPr>
              <a:t>Piano </a:t>
            </a:r>
            <a:r>
              <a:rPr lang="it-IT" sz="1300" b="1" u="sng" dirty="0">
                <a:solidFill>
                  <a:srgbClr val="C00000"/>
                </a:solidFill>
                <a:latin typeface="Calibri" panose="020F0502020204030204" pitchFamily="34" charset="0"/>
              </a:rPr>
              <a:t>di comunicazione</a:t>
            </a:r>
            <a:r>
              <a:rPr lang="it-IT" sz="1300" dirty="0" smtClean="0">
                <a:solidFill>
                  <a:srgbClr val="002060"/>
                </a:solidFill>
                <a:latin typeface="Calibri" panose="020F0502020204030204" pitchFamily="34" charset="0"/>
              </a:rPr>
              <a:t>: </a:t>
            </a:r>
            <a:r>
              <a:rPr lang="it-IT" sz="1300" dirty="0">
                <a:solidFill>
                  <a:srgbClr val="002060"/>
                </a:solidFill>
                <a:latin typeface="Calibri" panose="020F0502020204030204" pitchFamily="34" charset="0"/>
              </a:rPr>
              <a:t>strategia di </a:t>
            </a:r>
            <a:r>
              <a:rPr lang="it-IT" sz="1300" i="1" dirty="0" err="1">
                <a:solidFill>
                  <a:srgbClr val="002060"/>
                </a:solidFill>
                <a:latin typeface="Calibri" panose="020F0502020204030204" pitchFamily="34" charset="0"/>
              </a:rPr>
              <a:t>disclosure</a:t>
            </a:r>
            <a:r>
              <a:rPr lang="it-IT" sz="1300" dirty="0">
                <a:solidFill>
                  <a:srgbClr val="002060"/>
                </a:solidFill>
                <a:latin typeface="Calibri" panose="020F0502020204030204" pitchFamily="34" charset="0"/>
              </a:rPr>
              <a:t>, interna e </a:t>
            </a:r>
            <a:r>
              <a:rPr lang="it-IT" sz="1300" dirty="0" smtClean="0">
                <a:solidFill>
                  <a:srgbClr val="002060"/>
                </a:solidFill>
                <a:latin typeface="Calibri" panose="020F0502020204030204" pitchFamily="34" charset="0"/>
              </a:rPr>
              <a:t>esterna.</a:t>
            </a:r>
          </a:p>
          <a:p>
            <a:pPr marL="285750" indent="-285750">
              <a:buFont typeface="Wingdings" panose="05000000000000000000" pitchFamily="2" charset="2"/>
              <a:buChar char="§"/>
            </a:pPr>
            <a:endParaRPr lang="it-IT" sz="500" b="1" dirty="0" smtClean="0">
              <a:solidFill>
                <a:srgbClr val="C00000"/>
              </a:solidFill>
              <a:latin typeface="Calibri" panose="020F0502020204030204" pitchFamily="34" charset="0"/>
            </a:endParaRPr>
          </a:p>
          <a:p>
            <a:pPr algn="ctr">
              <a:spcAft>
                <a:spcPts val="600"/>
              </a:spcAft>
            </a:pPr>
            <a:r>
              <a:rPr lang="it-IT" sz="1300" dirty="0" smtClean="0">
                <a:solidFill>
                  <a:srgbClr val="002060"/>
                </a:solidFill>
                <a:latin typeface="Calibri" panose="020F0502020204030204" pitchFamily="34" charset="0"/>
              </a:rPr>
              <a:t>Il piano  </a:t>
            </a:r>
            <a:r>
              <a:rPr lang="it-IT" sz="1300" b="1" dirty="0" smtClean="0">
                <a:solidFill>
                  <a:srgbClr val="002060"/>
                </a:solidFill>
                <a:latin typeface="Calibri" panose="020F0502020204030204" pitchFamily="34" charset="0"/>
              </a:rPr>
              <a:t>non </a:t>
            </a:r>
            <a:r>
              <a:rPr lang="it-IT" sz="1300" b="1" dirty="0">
                <a:solidFill>
                  <a:srgbClr val="002060"/>
                </a:solidFill>
                <a:latin typeface="Calibri" panose="020F0502020204030204" pitchFamily="34" charset="0"/>
              </a:rPr>
              <a:t>presuppone né contempla </a:t>
            </a:r>
            <a:r>
              <a:rPr lang="it-IT" sz="1300" dirty="0">
                <a:solidFill>
                  <a:srgbClr val="002060"/>
                </a:solidFill>
                <a:latin typeface="Calibri" panose="020F0502020204030204" pitchFamily="34" charset="0"/>
              </a:rPr>
              <a:t>l’accesso a un </a:t>
            </a:r>
            <a:r>
              <a:rPr lang="it-IT" sz="1300" u="sng" dirty="0">
                <a:solidFill>
                  <a:srgbClr val="002060"/>
                </a:solidFill>
                <a:latin typeface="Calibri" panose="020F0502020204030204" pitchFamily="34" charset="0"/>
              </a:rPr>
              <a:t>sostegno finanziario pubblico </a:t>
            </a:r>
            <a:r>
              <a:rPr lang="it-IT" sz="1300" u="sng" dirty="0" smtClean="0">
                <a:solidFill>
                  <a:srgbClr val="002060"/>
                </a:solidFill>
                <a:latin typeface="Calibri" panose="020F0502020204030204" pitchFamily="34" charset="0"/>
              </a:rPr>
              <a:t>straordinario; </a:t>
            </a:r>
            <a:r>
              <a:rPr lang="it-IT" sz="1300" dirty="0" smtClean="0">
                <a:solidFill>
                  <a:srgbClr val="002060"/>
                </a:solidFill>
                <a:latin typeface="Calibri" panose="020F0502020204030204" pitchFamily="34" charset="0"/>
              </a:rPr>
              <a:t>può </a:t>
            </a:r>
            <a:r>
              <a:rPr lang="it-IT" sz="1300" dirty="0">
                <a:solidFill>
                  <a:srgbClr val="002060"/>
                </a:solidFill>
                <a:latin typeface="Calibri" panose="020F0502020204030204" pitchFamily="34" charset="0"/>
              </a:rPr>
              <a:t>includere forme di </a:t>
            </a:r>
            <a:r>
              <a:rPr lang="it-IT" sz="1300" u="sng" dirty="0">
                <a:solidFill>
                  <a:srgbClr val="002060"/>
                </a:solidFill>
                <a:latin typeface="Calibri" panose="020F0502020204030204" pitchFamily="34" charset="0"/>
              </a:rPr>
              <a:t>sostegno finanziario </a:t>
            </a:r>
            <a:r>
              <a:rPr lang="it-IT" sz="1300" u="sng" dirty="0" smtClean="0">
                <a:solidFill>
                  <a:srgbClr val="002060"/>
                </a:solidFill>
                <a:latin typeface="Calibri" panose="020F0502020204030204" pitchFamily="34" charset="0"/>
              </a:rPr>
              <a:t>intra-gruppo</a:t>
            </a:r>
            <a:endParaRPr lang="it-IT" sz="1300" u="sng" dirty="0">
              <a:solidFill>
                <a:srgbClr val="002060"/>
              </a:solidFill>
              <a:latin typeface="Calibri" panose="020F0502020204030204" pitchFamily="34" charset="0"/>
            </a:endParaRPr>
          </a:p>
        </p:txBody>
      </p:sp>
      <p:sp>
        <p:nvSpPr>
          <p:cNvPr id="11" name="Rectangle 5"/>
          <p:cNvSpPr/>
          <p:nvPr/>
        </p:nvSpPr>
        <p:spPr>
          <a:xfrm>
            <a:off x="921400"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a:solidFill>
                  <a:schemeClr val="bg1"/>
                </a:solidFill>
                <a:latin typeface="Calibri" panose="020F0502020204030204" pitchFamily="34" charset="0"/>
              </a:rPr>
              <a:t>Il piano di risanamento</a:t>
            </a:r>
          </a:p>
        </p:txBody>
      </p:sp>
      <p:sp>
        <p:nvSpPr>
          <p:cNvPr id="12" name="Rectangle 5"/>
          <p:cNvSpPr/>
          <p:nvPr/>
        </p:nvSpPr>
        <p:spPr>
          <a:xfrm>
            <a:off x="1497463" y="1988840"/>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Adozione</a:t>
            </a:r>
          </a:p>
        </p:txBody>
      </p:sp>
      <p:sp>
        <p:nvSpPr>
          <p:cNvPr id="16" name="Rectangle 5"/>
          <p:cNvSpPr/>
          <p:nvPr/>
        </p:nvSpPr>
        <p:spPr>
          <a:xfrm>
            <a:off x="1497463" y="3573016"/>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Contenuto</a:t>
            </a:r>
          </a:p>
        </p:txBody>
      </p:sp>
      <p:sp>
        <p:nvSpPr>
          <p:cNvPr id="17" name="Rectangle 5"/>
          <p:cNvSpPr/>
          <p:nvPr/>
        </p:nvSpPr>
        <p:spPr>
          <a:xfrm>
            <a:off x="1497463" y="5229200"/>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Valutazione</a:t>
            </a:r>
            <a:endParaRPr lang="it-IT" sz="1500" b="1" dirty="0">
              <a:solidFill>
                <a:srgbClr val="11488B"/>
              </a:solidFill>
              <a:latin typeface="Calibri" panose="020F0502020204030204" pitchFamily="34" charset="0"/>
            </a:endParaRPr>
          </a:p>
        </p:txBody>
      </p:sp>
      <p:sp>
        <p:nvSpPr>
          <p:cNvPr id="10" name="Titolo 2"/>
          <p:cNvSpPr>
            <a:spLocks noGrp="1"/>
          </p:cNvSpPr>
          <p:nvPr>
            <p:ph type="title"/>
          </p:nvPr>
        </p:nvSpPr>
        <p:spPr>
          <a:xfrm>
            <a:off x="1390443" y="745366"/>
            <a:ext cx="7498080" cy="422920"/>
          </a:xfrm>
        </p:spPr>
        <p:txBody>
          <a:bodyPr>
            <a:normAutofit/>
          </a:bodyPr>
          <a:lstStyle/>
          <a:p>
            <a:pPr fontAlgn="base">
              <a:lnSpc>
                <a:spcPct val="90000"/>
              </a:lnSpc>
              <a:spcAft>
                <a:spcPct val="0"/>
              </a:spcAft>
              <a:tabLst>
                <a:tab pos="542925" algn="l"/>
              </a:tabLst>
            </a:pPr>
            <a:r>
              <a:rPr lang="it-IT" altLang="it-IT" dirty="0" smtClean="0"/>
              <a:t>Il piano di risanamento: il contenuto</a:t>
            </a:r>
            <a:endParaRPr lang="en-GB" altLang="it-IT" sz="2000" b="1" dirty="0">
              <a:solidFill>
                <a:srgbClr val="11488B"/>
              </a:solidFill>
              <a:effectLst/>
              <a:latin typeface="Calibri" pitchFamily="34" charset="0"/>
            </a:endParaRPr>
          </a:p>
        </p:txBody>
      </p:sp>
      <p:sp>
        <p:nvSpPr>
          <p:cNvPr id="18" name="Rettangolo 17"/>
          <p:cNvSpPr/>
          <p:nvPr/>
        </p:nvSpPr>
        <p:spPr>
          <a:xfrm>
            <a:off x="7001472" y="744294"/>
            <a:ext cx="1891007"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atin typeface="Calibri" panose="020F0502020204030204" pitchFamily="34" charset="0"/>
              </a:rPr>
              <a:t>Regime transitorio</a:t>
            </a:r>
            <a:endParaRPr lang="it-IT" sz="1600" dirty="0">
              <a:latin typeface="Calibri" panose="020F0502020204030204" pitchFamily="34" charset="0"/>
            </a:endParaRPr>
          </a:p>
        </p:txBody>
      </p:sp>
    </p:spTree>
    <p:extLst>
      <p:ext uri="{BB962C8B-B14F-4D97-AF65-F5344CB8AC3E}">
        <p14:creationId xmlns:p14="http://schemas.microsoft.com/office/powerpoint/2010/main" val="2410909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22</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930392" y="5532030"/>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957889" y="5550032"/>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779912" y="1484784"/>
            <a:ext cx="5112568" cy="4824536"/>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300" b="1" dirty="0">
              <a:solidFill>
                <a:srgbClr val="C00000"/>
              </a:solidFill>
              <a:latin typeface="Calibri" panose="020F0502020204030204" pitchFamily="34" charset="0"/>
            </a:endParaRPr>
          </a:p>
        </p:txBody>
      </p:sp>
      <p:sp>
        <p:nvSpPr>
          <p:cNvPr id="11" name="Rectangle 5"/>
          <p:cNvSpPr/>
          <p:nvPr/>
        </p:nvSpPr>
        <p:spPr>
          <a:xfrm>
            <a:off x="1187625"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a:solidFill>
                  <a:schemeClr val="bg1"/>
                </a:solidFill>
                <a:latin typeface="Calibri" panose="020F0502020204030204" pitchFamily="34" charset="0"/>
              </a:rPr>
              <a:t>Il piano di risanamento</a:t>
            </a:r>
          </a:p>
        </p:txBody>
      </p:sp>
      <p:sp>
        <p:nvSpPr>
          <p:cNvPr id="12" name="Rectangle 5"/>
          <p:cNvSpPr/>
          <p:nvPr/>
        </p:nvSpPr>
        <p:spPr>
          <a:xfrm>
            <a:off x="1763688" y="1988840"/>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Adozione</a:t>
            </a:r>
          </a:p>
        </p:txBody>
      </p:sp>
      <p:sp>
        <p:nvSpPr>
          <p:cNvPr id="16" name="Rectangle 5"/>
          <p:cNvSpPr/>
          <p:nvPr/>
        </p:nvSpPr>
        <p:spPr>
          <a:xfrm>
            <a:off x="1763688" y="357301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Contenuto</a:t>
            </a:r>
          </a:p>
        </p:txBody>
      </p:sp>
      <p:sp>
        <p:nvSpPr>
          <p:cNvPr id="17" name="Rectangle 5"/>
          <p:cNvSpPr/>
          <p:nvPr/>
        </p:nvSpPr>
        <p:spPr>
          <a:xfrm>
            <a:off x="1763688" y="5229200"/>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Valutazione</a:t>
            </a:r>
          </a:p>
        </p:txBody>
      </p:sp>
      <p:sp>
        <p:nvSpPr>
          <p:cNvPr id="2" name="Rectangle 1"/>
          <p:cNvSpPr/>
          <p:nvPr/>
        </p:nvSpPr>
        <p:spPr>
          <a:xfrm>
            <a:off x="3923928" y="1556792"/>
            <a:ext cx="4896544" cy="1323439"/>
          </a:xfrm>
          <a:prstGeom prst="rect">
            <a:avLst/>
          </a:prstGeom>
        </p:spPr>
        <p:txBody>
          <a:bodyPr wrap="square">
            <a:spAutoFit/>
          </a:bodyPr>
          <a:lstStyle/>
          <a:p>
            <a:pPr algn="ctr">
              <a:spcAft>
                <a:spcPts val="600"/>
              </a:spcAft>
            </a:pPr>
            <a:r>
              <a:rPr lang="it-IT" sz="1400" b="1" dirty="0">
                <a:solidFill>
                  <a:srgbClr val="C00000"/>
                </a:solidFill>
                <a:latin typeface="Calibri" panose="020F0502020204030204" pitchFamily="34" charset="0"/>
              </a:rPr>
              <a:t>Chi lo valuta?</a:t>
            </a:r>
          </a:p>
          <a:p>
            <a:pPr algn="ctr">
              <a:spcAft>
                <a:spcPts val="600"/>
              </a:spcAft>
            </a:pPr>
            <a:r>
              <a:rPr lang="it-IT" sz="1400" dirty="0">
                <a:solidFill>
                  <a:srgbClr val="002060"/>
                </a:solidFill>
                <a:latin typeface="Calibri" panose="020F0502020204030204" pitchFamily="34" charset="0"/>
              </a:rPr>
              <a:t>L’</a:t>
            </a:r>
            <a:r>
              <a:rPr lang="it-IT" sz="1400" u="sng" dirty="0">
                <a:solidFill>
                  <a:srgbClr val="002060"/>
                </a:solidFill>
                <a:latin typeface="Calibri" panose="020F0502020204030204" pitchFamily="34" charset="0"/>
              </a:rPr>
              <a:t>autorità di vigilanza</a:t>
            </a:r>
            <a:r>
              <a:rPr lang="it-IT" sz="1400" dirty="0">
                <a:solidFill>
                  <a:srgbClr val="002060"/>
                </a:solidFill>
                <a:latin typeface="Calibri" panose="020F0502020204030204" pitchFamily="34" charset="0"/>
              </a:rPr>
              <a:t> (Banca d’Italia, BCE) = verifica la completezza e l’adeguatezza del piano.</a:t>
            </a:r>
          </a:p>
          <a:p>
            <a:pPr algn="ctr">
              <a:spcAft>
                <a:spcPts val="600"/>
              </a:spcAft>
            </a:pPr>
            <a:r>
              <a:rPr lang="it-IT" sz="1400" dirty="0">
                <a:solidFill>
                  <a:srgbClr val="002060"/>
                </a:solidFill>
                <a:latin typeface="Calibri" panose="020F0502020204030204" pitchFamily="34" charset="0"/>
              </a:rPr>
              <a:t>Se emergono </a:t>
            </a:r>
            <a:r>
              <a:rPr lang="it-IT" sz="1400" dirty="0" smtClean="0">
                <a:solidFill>
                  <a:srgbClr val="002060"/>
                </a:solidFill>
                <a:latin typeface="Calibri" panose="020F0502020204030204" pitchFamily="34" charset="0"/>
              </a:rPr>
              <a:t>carenze o impedimenti al conseguimento delle finalità del piano:</a:t>
            </a:r>
            <a:endParaRPr lang="it-IT" sz="1400" dirty="0">
              <a:solidFill>
                <a:srgbClr val="002060"/>
              </a:solidFill>
              <a:latin typeface="Calibri" panose="020F0502020204030204" pitchFamily="34" charset="0"/>
            </a:endParaRPr>
          </a:p>
        </p:txBody>
      </p:sp>
      <p:sp>
        <p:nvSpPr>
          <p:cNvPr id="18" name="CasellaDiTesto 15"/>
          <p:cNvSpPr txBox="1"/>
          <p:nvPr/>
        </p:nvSpPr>
        <p:spPr>
          <a:xfrm>
            <a:off x="3816503" y="3378037"/>
            <a:ext cx="2519693" cy="1169551"/>
          </a:xfrm>
          <a:prstGeom prst="rect">
            <a:avLst/>
          </a:prstGeom>
          <a:noFill/>
        </p:spPr>
        <p:txBody>
          <a:bodyPr wrap="square" rtlCol="0">
            <a:spAutoFit/>
          </a:bodyPr>
          <a:lstStyle/>
          <a:p>
            <a:r>
              <a:rPr lang="it-IT" sz="1400" dirty="0" smtClean="0">
                <a:solidFill>
                  <a:srgbClr val="002060"/>
                </a:solidFill>
                <a:latin typeface="Calibri" panose="020F0502020204030204" pitchFamily="34" charset="0"/>
              </a:rPr>
              <a:t>Richiede alla banca o alla capogruppo:</a:t>
            </a:r>
          </a:p>
          <a:p>
            <a:pPr marL="285750" indent="-285750">
              <a:buFont typeface="Wingdings" panose="05000000000000000000" pitchFamily="2" charset="2"/>
              <a:buChar char="§"/>
            </a:pPr>
            <a:r>
              <a:rPr lang="it-IT" sz="1400" dirty="0" smtClean="0">
                <a:solidFill>
                  <a:srgbClr val="002060"/>
                </a:solidFill>
                <a:latin typeface="Calibri" panose="020F0502020204030204" pitchFamily="34" charset="0"/>
              </a:rPr>
              <a:t>presentare piano modificato</a:t>
            </a:r>
          </a:p>
          <a:p>
            <a:pPr marL="285750" indent="-285750">
              <a:buFont typeface="Wingdings" panose="05000000000000000000" pitchFamily="2" charset="2"/>
              <a:buChar char="§"/>
            </a:pPr>
            <a:r>
              <a:rPr lang="it-IT" sz="1400" dirty="0" smtClean="0">
                <a:solidFill>
                  <a:srgbClr val="002060"/>
                </a:solidFill>
                <a:latin typeface="Calibri" panose="020F0502020204030204" pitchFamily="34" charset="0"/>
              </a:rPr>
              <a:t>apportare modifiche specifiche</a:t>
            </a:r>
            <a:endParaRPr lang="it-IT" sz="1400" dirty="0">
              <a:solidFill>
                <a:srgbClr val="002060"/>
              </a:solidFill>
              <a:latin typeface="Calibri" panose="020F0502020204030204" pitchFamily="34" charset="0"/>
            </a:endParaRPr>
          </a:p>
        </p:txBody>
      </p:sp>
      <p:sp>
        <p:nvSpPr>
          <p:cNvPr id="19" name="CasellaDiTesto 17"/>
          <p:cNvSpPr txBox="1"/>
          <p:nvPr/>
        </p:nvSpPr>
        <p:spPr>
          <a:xfrm>
            <a:off x="6516216" y="3378037"/>
            <a:ext cx="2404500" cy="1384995"/>
          </a:xfrm>
          <a:prstGeom prst="rect">
            <a:avLst/>
          </a:prstGeom>
          <a:noFill/>
        </p:spPr>
        <p:txBody>
          <a:bodyPr wrap="square" rtlCol="0">
            <a:spAutoFit/>
          </a:bodyPr>
          <a:lstStyle/>
          <a:p>
            <a:r>
              <a:rPr lang="it-IT" sz="1400" u="sng" dirty="0" smtClean="0">
                <a:solidFill>
                  <a:srgbClr val="002060"/>
                </a:solidFill>
                <a:latin typeface="Calibri" panose="020F0502020204030204" pitchFamily="34" charset="0"/>
              </a:rPr>
              <a:t>Ordina misure specifiche</a:t>
            </a:r>
            <a:r>
              <a:rPr lang="it-IT" sz="1400" dirty="0" smtClean="0">
                <a:solidFill>
                  <a:srgbClr val="002060"/>
                </a:solidFill>
                <a:latin typeface="Calibri" panose="020F0502020204030204" pitchFamily="34" charset="0"/>
              </a:rPr>
              <a:t> alla banca/gruppo bancario:</a:t>
            </a:r>
          </a:p>
          <a:p>
            <a:pPr marL="285750" indent="-285750">
              <a:buFont typeface="Wingdings" panose="05000000000000000000" pitchFamily="2" charset="2"/>
              <a:buChar char="§"/>
            </a:pPr>
            <a:r>
              <a:rPr lang="it-IT" sz="1400" dirty="0" smtClean="0">
                <a:solidFill>
                  <a:srgbClr val="002060"/>
                </a:solidFill>
                <a:latin typeface="Calibri" panose="020F0502020204030204" pitchFamily="34" charset="0"/>
              </a:rPr>
              <a:t>attività</a:t>
            </a:r>
          </a:p>
          <a:p>
            <a:pPr marL="285750" indent="-285750">
              <a:buFont typeface="Wingdings" panose="05000000000000000000" pitchFamily="2" charset="2"/>
              <a:buChar char="§"/>
            </a:pPr>
            <a:r>
              <a:rPr lang="it-IT" sz="1400" dirty="0" smtClean="0">
                <a:solidFill>
                  <a:srgbClr val="002060"/>
                </a:solidFill>
                <a:latin typeface="Calibri" panose="020F0502020204030204" pitchFamily="34" charset="0"/>
              </a:rPr>
              <a:t>struttura organizzativa</a:t>
            </a:r>
          </a:p>
          <a:p>
            <a:pPr marL="285750" indent="-285750">
              <a:buFont typeface="Wingdings" panose="05000000000000000000" pitchFamily="2" charset="2"/>
              <a:buChar char="§"/>
            </a:pPr>
            <a:r>
              <a:rPr lang="it-IT" sz="1400" dirty="0" smtClean="0">
                <a:solidFill>
                  <a:srgbClr val="002060"/>
                </a:solidFill>
                <a:latin typeface="Calibri" panose="020F0502020204030204" pitchFamily="34" charset="0"/>
              </a:rPr>
              <a:t>forma societaria</a:t>
            </a:r>
          </a:p>
          <a:p>
            <a:pPr marL="285750" indent="-285750">
              <a:buFont typeface="Wingdings" panose="05000000000000000000" pitchFamily="2" charset="2"/>
              <a:buChar char="§"/>
            </a:pPr>
            <a:r>
              <a:rPr lang="it-IT" sz="1400" dirty="0" smtClean="0">
                <a:solidFill>
                  <a:srgbClr val="002060"/>
                </a:solidFill>
                <a:latin typeface="Calibri" panose="020F0502020204030204" pitchFamily="34" charset="0"/>
              </a:rPr>
              <a:t>altre misure</a:t>
            </a:r>
            <a:endParaRPr lang="it-IT" sz="1400" dirty="0">
              <a:solidFill>
                <a:srgbClr val="002060"/>
              </a:solidFill>
              <a:latin typeface="Calibri" panose="020F0502020204030204" pitchFamily="34" charset="0"/>
            </a:endParaRPr>
          </a:p>
        </p:txBody>
      </p:sp>
      <p:sp>
        <p:nvSpPr>
          <p:cNvPr id="20" name="CasellaDiTesto 17"/>
          <p:cNvSpPr txBox="1"/>
          <p:nvPr/>
        </p:nvSpPr>
        <p:spPr>
          <a:xfrm>
            <a:off x="3779912" y="5178237"/>
            <a:ext cx="5112568" cy="738664"/>
          </a:xfrm>
          <a:prstGeom prst="rect">
            <a:avLst/>
          </a:prstGeom>
          <a:noFill/>
        </p:spPr>
        <p:txBody>
          <a:bodyPr wrap="square" rtlCol="0">
            <a:spAutoFit/>
          </a:bodyPr>
          <a:lstStyle/>
          <a:p>
            <a:pPr algn="just">
              <a:spcAft>
                <a:spcPts val="600"/>
              </a:spcAft>
            </a:pPr>
            <a:r>
              <a:rPr lang="it-IT" sz="1400" dirty="0">
                <a:solidFill>
                  <a:srgbClr val="002060"/>
                </a:solidFill>
                <a:latin typeface="Calibri" panose="020F0502020204030204" pitchFamily="34" charset="0"/>
              </a:rPr>
              <a:t>Il piano di risanamento è trasmesso all’</a:t>
            </a:r>
            <a:r>
              <a:rPr lang="it-IT" sz="1400" u="sng" dirty="0">
                <a:solidFill>
                  <a:srgbClr val="002060"/>
                </a:solidFill>
                <a:latin typeface="Calibri" panose="020F0502020204030204" pitchFamily="34" charset="0"/>
              </a:rPr>
              <a:t>autorità di risoluzione</a:t>
            </a:r>
            <a:r>
              <a:rPr lang="it-IT" sz="1400" dirty="0">
                <a:solidFill>
                  <a:srgbClr val="002060"/>
                </a:solidFill>
                <a:latin typeface="Calibri" panose="020F0502020204030204" pitchFamily="34" charset="0"/>
              </a:rPr>
              <a:t> per la formulazione di eventuali raccomandazioni sui profili rilevanti per la risoluzione della banca o del gruppo bancario</a:t>
            </a:r>
            <a:r>
              <a:rPr lang="it-IT" sz="1400" dirty="0" smtClean="0">
                <a:solidFill>
                  <a:srgbClr val="002060"/>
                </a:solidFill>
                <a:latin typeface="Calibri" panose="020F0502020204030204" pitchFamily="34" charset="0"/>
              </a:rPr>
              <a:t>.</a:t>
            </a:r>
            <a:endParaRPr lang="it-IT" sz="1400" dirty="0">
              <a:solidFill>
                <a:srgbClr val="002060"/>
              </a:solidFill>
              <a:latin typeface="Calibri" panose="020F0502020204030204" pitchFamily="34" charset="0"/>
            </a:endParaRPr>
          </a:p>
        </p:txBody>
      </p:sp>
      <p:cxnSp>
        <p:nvCxnSpPr>
          <p:cNvPr id="5" name="Straight Arrow Connector 4"/>
          <p:cNvCxnSpPr>
            <a:endCxn id="18" idx="0"/>
          </p:cNvCxnSpPr>
          <p:nvPr/>
        </p:nvCxnSpPr>
        <p:spPr>
          <a:xfrm flipH="1">
            <a:off x="5076350" y="2873981"/>
            <a:ext cx="1295850" cy="5040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9" idx="0"/>
          </p:cNvCxnSpPr>
          <p:nvPr/>
        </p:nvCxnSpPr>
        <p:spPr>
          <a:xfrm>
            <a:off x="6372200" y="2873981"/>
            <a:ext cx="1346266" cy="5040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itolo 2"/>
          <p:cNvSpPr>
            <a:spLocks noGrp="1"/>
          </p:cNvSpPr>
          <p:nvPr>
            <p:ph type="title"/>
          </p:nvPr>
        </p:nvSpPr>
        <p:spPr>
          <a:xfrm>
            <a:off x="1390443" y="745366"/>
            <a:ext cx="7498080" cy="422920"/>
          </a:xfrm>
        </p:spPr>
        <p:txBody>
          <a:bodyPr>
            <a:normAutofit/>
          </a:bodyPr>
          <a:lstStyle/>
          <a:p>
            <a:pPr fontAlgn="base">
              <a:lnSpc>
                <a:spcPct val="90000"/>
              </a:lnSpc>
              <a:spcAft>
                <a:spcPct val="0"/>
              </a:spcAft>
              <a:tabLst>
                <a:tab pos="542925" algn="l"/>
              </a:tabLst>
            </a:pPr>
            <a:r>
              <a:rPr lang="it-IT" altLang="it-IT" dirty="0" smtClean="0"/>
              <a:t>Il piano di risanamento: la valutazione</a:t>
            </a:r>
            <a:endParaRPr lang="en-GB" altLang="it-IT" sz="2000" b="1" dirty="0">
              <a:solidFill>
                <a:srgbClr val="11488B"/>
              </a:solidFill>
              <a:effectLst/>
              <a:latin typeface="Calibri" pitchFamily="34" charset="0"/>
            </a:endParaRPr>
          </a:p>
        </p:txBody>
      </p:sp>
    </p:spTree>
    <p:extLst>
      <p:ext uri="{BB962C8B-B14F-4D97-AF65-F5344CB8AC3E}">
        <p14:creationId xmlns:p14="http://schemas.microsoft.com/office/powerpoint/2010/main" val="169689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2"/>
          <p:cNvSpPr>
            <a:spLocks noGrp="1"/>
          </p:cNvSpPr>
          <p:nvPr>
            <p:ph type="title"/>
          </p:nvPr>
        </p:nvSpPr>
        <p:spPr>
          <a:xfrm>
            <a:off x="1390443" y="701824"/>
            <a:ext cx="7498080" cy="422920"/>
          </a:xfrm>
        </p:spPr>
        <p:txBody>
          <a:bodyPr>
            <a:normAutofit/>
          </a:bodyPr>
          <a:lstStyle/>
          <a:p>
            <a:pPr fontAlgn="base">
              <a:lnSpc>
                <a:spcPct val="90000"/>
              </a:lnSpc>
              <a:spcAft>
                <a:spcPct val="0"/>
              </a:spcAft>
              <a:tabLst>
                <a:tab pos="542925" algn="l"/>
              </a:tabLst>
            </a:pPr>
            <a:r>
              <a:rPr lang="it-IT" altLang="it-IT" dirty="0" smtClean="0"/>
              <a:t>Il sostegno finanziario di gruppo</a:t>
            </a:r>
            <a:endParaRPr lang="en-GB" altLang="it-IT" sz="2000" b="1" dirty="0">
              <a:solidFill>
                <a:srgbClr val="11488B"/>
              </a:solidFill>
              <a:effectLst/>
              <a:latin typeface="Calibri" pitchFamily="34" charset="0"/>
            </a:endParaRPr>
          </a:p>
        </p:txBody>
      </p:sp>
      <p:sp>
        <p:nvSpPr>
          <p:cNvPr id="13" name="Segnaposto numero diapositiva 12"/>
          <p:cNvSpPr>
            <a:spLocks noGrp="1"/>
          </p:cNvSpPr>
          <p:nvPr>
            <p:ph type="sldNum" sz="quarter" idx="12"/>
          </p:nvPr>
        </p:nvSpPr>
        <p:spPr/>
        <p:txBody>
          <a:bodyPr/>
          <a:lstStyle/>
          <a:p>
            <a:fld id="{78F901CF-713E-43DF-885E-EB481889573F}" type="slidenum">
              <a:rPr lang="it-IT" smtClean="0"/>
              <a:t>23</a:t>
            </a:fld>
            <a:endParaRPr lang="it-IT"/>
          </a:p>
        </p:txBody>
      </p:sp>
      <p:sp>
        <p:nvSpPr>
          <p:cNvPr id="15" name="Rectangle 5"/>
          <p:cNvSpPr/>
          <p:nvPr/>
        </p:nvSpPr>
        <p:spPr>
          <a:xfrm>
            <a:off x="683568" y="1442369"/>
            <a:ext cx="1800200" cy="695833"/>
          </a:xfrm>
          <a:prstGeom prst="rect">
            <a:avLst/>
          </a:prstGeom>
          <a:solidFill>
            <a:srgbClr val="D9E9F7"/>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C00000"/>
                </a:solidFill>
                <a:latin typeface="Calibri" panose="020F0502020204030204" pitchFamily="34" charset="0"/>
              </a:rPr>
              <a:t>Accordo di gruppo</a:t>
            </a:r>
            <a:endParaRPr lang="it-IT" sz="1500" b="1" dirty="0">
              <a:solidFill>
                <a:srgbClr val="C00000"/>
              </a:solidFill>
              <a:latin typeface="Calibri" panose="020F0502020204030204" pitchFamily="34" charset="0"/>
            </a:endParaRPr>
          </a:p>
        </p:txBody>
      </p:sp>
      <p:sp>
        <p:nvSpPr>
          <p:cNvPr id="16" name="Rectangle 5"/>
          <p:cNvSpPr/>
          <p:nvPr/>
        </p:nvSpPr>
        <p:spPr>
          <a:xfrm>
            <a:off x="753320" y="3631877"/>
            <a:ext cx="1800200" cy="695833"/>
          </a:xfrm>
          <a:prstGeom prst="rect">
            <a:avLst/>
          </a:prstGeom>
          <a:solidFill>
            <a:srgbClr val="D9E9F7"/>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C00000"/>
                </a:solidFill>
                <a:latin typeface="Calibri" panose="020F0502020204030204" pitchFamily="34" charset="0"/>
              </a:rPr>
              <a:t>Approvazione</a:t>
            </a:r>
            <a:endParaRPr lang="it-IT" sz="1500" b="1" dirty="0">
              <a:solidFill>
                <a:srgbClr val="C00000"/>
              </a:solidFill>
              <a:latin typeface="Calibri" panose="020F0502020204030204" pitchFamily="34" charset="0"/>
            </a:endParaRPr>
          </a:p>
        </p:txBody>
      </p:sp>
      <p:sp>
        <p:nvSpPr>
          <p:cNvPr id="17" name="Rectangle 5"/>
          <p:cNvSpPr/>
          <p:nvPr/>
        </p:nvSpPr>
        <p:spPr>
          <a:xfrm>
            <a:off x="753320" y="5043977"/>
            <a:ext cx="1800200" cy="695833"/>
          </a:xfrm>
          <a:prstGeom prst="rect">
            <a:avLst/>
          </a:prstGeom>
          <a:solidFill>
            <a:srgbClr val="D9E9F7"/>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C00000"/>
                </a:solidFill>
                <a:latin typeface="Calibri" panose="020F0502020204030204" pitchFamily="34" charset="0"/>
              </a:rPr>
              <a:t>Condizioni per il sostegno</a:t>
            </a:r>
            <a:endParaRPr lang="it-IT" sz="1500" b="1" dirty="0">
              <a:solidFill>
                <a:srgbClr val="C00000"/>
              </a:solidFill>
              <a:latin typeface="Calibri" panose="020F0502020204030204" pitchFamily="34" charset="0"/>
            </a:endParaRPr>
          </a:p>
        </p:txBody>
      </p:sp>
      <p:sp>
        <p:nvSpPr>
          <p:cNvPr id="2" name="TextBox 1"/>
          <p:cNvSpPr txBox="1"/>
          <p:nvPr/>
        </p:nvSpPr>
        <p:spPr>
          <a:xfrm>
            <a:off x="2553520" y="1370361"/>
            <a:ext cx="6518472" cy="2139047"/>
          </a:xfrm>
          <a:prstGeom prst="rect">
            <a:avLst/>
          </a:prstGeom>
          <a:noFill/>
        </p:spPr>
        <p:txBody>
          <a:bodyPr wrap="square" rtlCol="0">
            <a:spAutoFit/>
          </a:bodyPr>
          <a:lstStyle/>
          <a:p>
            <a:r>
              <a:rPr lang="it-IT" sz="1500" dirty="0" smtClean="0">
                <a:solidFill>
                  <a:srgbClr val="002060"/>
                </a:solidFill>
                <a:latin typeface="Calibri" panose="020F0502020204030204" pitchFamily="34" charset="0"/>
              </a:rPr>
              <a:t>Una banca italiana o una capogruppo, le società italiane ed estere del gruppo e le altre società incluse nella vigilanza </a:t>
            </a:r>
            <a:r>
              <a:rPr lang="it-IT" sz="1500" dirty="0">
                <a:solidFill>
                  <a:srgbClr val="002060"/>
                </a:solidFill>
                <a:latin typeface="Calibri" panose="020F0502020204030204" pitchFamily="34" charset="0"/>
              </a:rPr>
              <a:t>consolidata </a:t>
            </a:r>
            <a:r>
              <a:rPr lang="it-IT" sz="1400" dirty="0">
                <a:solidFill>
                  <a:srgbClr val="002060"/>
                </a:solidFill>
                <a:latin typeface="Calibri" panose="020F0502020204030204" pitchFamily="34" charset="0"/>
              </a:rPr>
              <a:t>(società bancarie, finanziarie e strumentali non comprese in un gruppo bancario, ma controllate dalla persona fisica o giuridica che controlla un gruppo bancario ovvero una singola banca)</a:t>
            </a:r>
            <a:r>
              <a:rPr lang="it-IT" sz="1500" dirty="0">
                <a:solidFill>
                  <a:srgbClr val="002060"/>
                </a:solidFill>
                <a:latin typeface="Calibri" panose="020F0502020204030204" pitchFamily="34" charset="0"/>
              </a:rPr>
              <a:t> </a:t>
            </a:r>
            <a:r>
              <a:rPr lang="it-IT" sz="1500" dirty="0" smtClean="0">
                <a:solidFill>
                  <a:srgbClr val="002060"/>
                </a:solidFill>
                <a:latin typeface="Calibri" panose="020F0502020204030204" pitchFamily="34" charset="0"/>
              </a:rPr>
              <a:t>possono </a:t>
            </a:r>
            <a:r>
              <a:rPr lang="it-IT" sz="1500" dirty="0">
                <a:solidFill>
                  <a:srgbClr val="002060"/>
                </a:solidFill>
                <a:latin typeface="Calibri" panose="020F0502020204030204" pitchFamily="34" charset="0"/>
              </a:rPr>
              <a:t>concludere un accordo per fornirsi </a:t>
            </a:r>
            <a:r>
              <a:rPr lang="it-IT" sz="1500" dirty="0" smtClean="0">
                <a:solidFill>
                  <a:srgbClr val="002060"/>
                </a:solidFill>
                <a:latin typeface="Calibri" panose="020F0502020204030204" pitchFamily="34" charset="0"/>
              </a:rPr>
              <a:t>sostegno finanziario, qualora si realizzino i </a:t>
            </a:r>
            <a:r>
              <a:rPr lang="it-IT" sz="1500" u="sng" dirty="0" smtClean="0">
                <a:solidFill>
                  <a:srgbClr val="002060"/>
                </a:solidFill>
                <a:latin typeface="Calibri" panose="020F0502020204030204" pitchFamily="34" charset="0"/>
              </a:rPr>
              <a:t>presupposti di un intervento </a:t>
            </a:r>
            <a:r>
              <a:rPr lang="it-IT" sz="1500" u="sng" dirty="0">
                <a:solidFill>
                  <a:srgbClr val="002060"/>
                </a:solidFill>
                <a:latin typeface="Calibri" panose="020F0502020204030204" pitchFamily="34" charset="0"/>
              </a:rPr>
              <a:t>precoce</a:t>
            </a:r>
            <a:r>
              <a:rPr lang="it-IT" sz="1500" dirty="0">
                <a:solidFill>
                  <a:srgbClr val="002060"/>
                </a:solidFill>
                <a:latin typeface="Calibri" panose="020F0502020204030204" pitchFamily="34" charset="0"/>
              </a:rPr>
              <a:t>. </a:t>
            </a:r>
            <a:endParaRPr lang="it-IT" sz="1500" dirty="0" smtClean="0">
              <a:solidFill>
                <a:srgbClr val="002060"/>
              </a:solidFill>
              <a:latin typeface="Calibri" panose="020F0502020204030204" pitchFamily="34" charset="0"/>
            </a:endParaRPr>
          </a:p>
          <a:p>
            <a:pPr marL="185738" indent="-185738">
              <a:spcAft>
                <a:spcPts val="300"/>
              </a:spcAft>
              <a:buClr>
                <a:schemeClr val="bg1">
                  <a:lumMod val="50000"/>
                </a:schemeClr>
              </a:buClr>
              <a:buFont typeface="Wingdings" panose="05000000000000000000" pitchFamily="2" charset="2"/>
              <a:buChar char="§"/>
            </a:pPr>
            <a:r>
              <a:rPr lang="it-IT" sz="1500" dirty="0" smtClean="0">
                <a:solidFill>
                  <a:srgbClr val="002060"/>
                </a:solidFill>
                <a:latin typeface="Calibri" panose="020F0502020204030204" pitchFamily="34" charset="0"/>
              </a:rPr>
              <a:t>Il sostegno finanziario </a:t>
            </a:r>
            <a:r>
              <a:rPr lang="it-IT" sz="1500" dirty="0">
                <a:solidFill>
                  <a:srgbClr val="002060"/>
                </a:solidFill>
                <a:latin typeface="Calibri" panose="020F0502020204030204" pitchFamily="34" charset="0"/>
              </a:rPr>
              <a:t>può essere concesso </a:t>
            </a:r>
            <a:r>
              <a:rPr lang="it-IT" sz="1500" dirty="0" smtClean="0">
                <a:solidFill>
                  <a:srgbClr val="002060"/>
                </a:solidFill>
                <a:latin typeface="Calibri" panose="020F0502020204030204" pitchFamily="34" charset="0"/>
              </a:rPr>
              <a:t>in forma </a:t>
            </a:r>
            <a:r>
              <a:rPr lang="it-IT" sz="1500" dirty="0">
                <a:solidFill>
                  <a:srgbClr val="002060"/>
                </a:solidFill>
                <a:latin typeface="Calibri" panose="020F0502020204030204" pitchFamily="34" charset="0"/>
              </a:rPr>
              <a:t>di </a:t>
            </a:r>
            <a:r>
              <a:rPr lang="it-IT" sz="1500" dirty="0" smtClean="0">
                <a:solidFill>
                  <a:srgbClr val="002060"/>
                </a:solidFill>
                <a:latin typeface="Calibri" panose="020F0502020204030204" pitchFamily="34" charset="0"/>
              </a:rPr>
              <a:t>finanziamento</a:t>
            </a:r>
            <a:r>
              <a:rPr lang="it-IT" sz="1500" dirty="0">
                <a:solidFill>
                  <a:srgbClr val="002060"/>
                </a:solidFill>
                <a:latin typeface="Calibri" panose="020F0502020204030204" pitchFamily="34" charset="0"/>
              </a:rPr>
              <a:t>, di prestazione di garanzia o </a:t>
            </a:r>
            <a:r>
              <a:rPr lang="it-IT" sz="1500" dirty="0" smtClean="0">
                <a:solidFill>
                  <a:srgbClr val="002060"/>
                </a:solidFill>
                <a:latin typeface="Calibri" panose="020F0502020204030204" pitchFamily="34" charset="0"/>
              </a:rPr>
              <a:t>mediante la </a:t>
            </a:r>
            <a:r>
              <a:rPr lang="it-IT" sz="1500" dirty="0">
                <a:solidFill>
                  <a:srgbClr val="002060"/>
                </a:solidFill>
                <a:latin typeface="Calibri" panose="020F0502020204030204" pitchFamily="34" charset="0"/>
              </a:rPr>
              <a:t>messa a disposizione di beni o attività da </a:t>
            </a:r>
            <a:r>
              <a:rPr lang="it-IT" sz="1500" dirty="0" smtClean="0">
                <a:solidFill>
                  <a:srgbClr val="002060"/>
                </a:solidFill>
                <a:latin typeface="Calibri" panose="020F0502020204030204" pitchFamily="34" charset="0"/>
              </a:rPr>
              <a:t>utilizzare come </a:t>
            </a:r>
            <a:r>
              <a:rPr lang="it-IT" sz="1500" dirty="0">
                <a:solidFill>
                  <a:srgbClr val="002060"/>
                </a:solidFill>
                <a:latin typeface="Calibri" panose="020F0502020204030204" pitchFamily="34" charset="0"/>
              </a:rPr>
              <a:t>garanzia reale o </a:t>
            </a:r>
            <a:r>
              <a:rPr lang="it-IT" sz="1500" dirty="0" smtClean="0">
                <a:solidFill>
                  <a:srgbClr val="002060"/>
                </a:solidFill>
                <a:latin typeface="Calibri" panose="020F0502020204030204" pitchFamily="34" charset="0"/>
              </a:rPr>
              <a:t>finanziaria (o combinazione di tali forme).</a:t>
            </a:r>
            <a:endParaRPr lang="en-GB" sz="1500" dirty="0">
              <a:solidFill>
                <a:srgbClr val="002060"/>
              </a:solidFill>
              <a:latin typeface="Calibri" panose="020F0502020204030204" pitchFamily="34" charset="0"/>
            </a:endParaRPr>
          </a:p>
        </p:txBody>
      </p:sp>
      <p:cxnSp>
        <p:nvCxnSpPr>
          <p:cNvPr id="4" name="Straight Connector 3"/>
          <p:cNvCxnSpPr/>
          <p:nvPr/>
        </p:nvCxnSpPr>
        <p:spPr>
          <a:xfrm>
            <a:off x="1187624" y="3504725"/>
            <a:ext cx="77048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24" y="4895687"/>
            <a:ext cx="77048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1"/>
          <p:cNvSpPr txBox="1"/>
          <p:nvPr/>
        </p:nvSpPr>
        <p:spPr>
          <a:xfrm>
            <a:off x="2699792" y="3571158"/>
            <a:ext cx="6374482" cy="1284967"/>
          </a:xfrm>
          <a:prstGeom prst="rect">
            <a:avLst/>
          </a:prstGeom>
          <a:noFill/>
        </p:spPr>
        <p:txBody>
          <a:bodyPr wrap="square" rtlCol="0">
            <a:spAutoFit/>
          </a:bodyPr>
          <a:lstStyle/>
          <a:p>
            <a:pPr marL="185738" indent="-185738">
              <a:spcAft>
                <a:spcPts val="300"/>
              </a:spcAft>
              <a:buClr>
                <a:schemeClr val="bg1">
                  <a:lumMod val="50000"/>
                </a:schemeClr>
              </a:buClr>
              <a:buFont typeface="Wingdings" panose="05000000000000000000" pitchFamily="2" charset="2"/>
              <a:buChar char="§"/>
            </a:pPr>
            <a:r>
              <a:rPr lang="it-IT" sz="1500" dirty="0">
                <a:solidFill>
                  <a:srgbClr val="002060"/>
                </a:solidFill>
                <a:latin typeface="Calibri" panose="020F0502020204030204" pitchFamily="34" charset="0"/>
              </a:rPr>
              <a:t>Il progetto di accordo è </a:t>
            </a:r>
            <a:r>
              <a:rPr lang="it-IT" sz="1500" dirty="0" smtClean="0">
                <a:solidFill>
                  <a:srgbClr val="002060"/>
                </a:solidFill>
                <a:latin typeface="Calibri" panose="020F0502020204030204" pitchFamily="34" charset="0"/>
              </a:rPr>
              <a:t>autorizzato dalla </a:t>
            </a:r>
            <a:r>
              <a:rPr lang="it-IT" sz="1500" u="sng" dirty="0" smtClean="0">
                <a:solidFill>
                  <a:srgbClr val="002060"/>
                </a:solidFill>
                <a:latin typeface="Calibri" panose="020F0502020204030204" pitchFamily="34" charset="0"/>
              </a:rPr>
              <a:t>Banca </a:t>
            </a:r>
            <a:r>
              <a:rPr lang="it-IT" sz="1500" u="sng" dirty="0">
                <a:solidFill>
                  <a:srgbClr val="002060"/>
                </a:solidFill>
                <a:latin typeface="Calibri" panose="020F0502020204030204" pitchFamily="34" charset="0"/>
              </a:rPr>
              <a:t>d’Italia</a:t>
            </a:r>
            <a:r>
              <a:rPr lang="it-IT" sz="1500" dirty="0" smtClean="0">
                <a:solidFill>
                  <a:srgbClr val="002060"/>
                </a:solidFill>
                <a:latin typeface="Calibri" panose="020F0502020204030204" pitchFamily="34" charset="0"/>
              </a:rPr>
              <a:t>, congiuntamente con </a:t>
            </a:r>
            <a:r>
              <a:rPr lang="it-IT" sz="1500" dirty="0">
                <a:solidFill>
                  <a:srgbClr val="002060"/>
                </a:solidFill>
                <a:latin typeface="Calibri" panose="020F0502020204030204" pitchFamily="34" charset="0"/>
              </a:rPr>
              <a:t>le altre autorità competenti sulle </a:t>
            </a:r>
            <a:r>
              <a:rPr lang="it-IT" sz="1500" dirty="0" smtClean="0">
                <a:solidFill>
                  <a:srgbClr val="002060"/>
                </a:solidFill>
                <a:latin typeface="Calibri" panose="020F0502020204030204" pitchFamily="34" charset="0"/>
              </a:rPr>
              <a:t>banche comunitarie aderenti all’accordo.</a:t>
            </a:r>
          </a:p>
          <a:p>
            <a:pPr marL="185738" indent="-185738">
              <a:spcAft>
                <a:spcPts val="300"/>
              </a:spcAft>
              <a:buClr>
                <a:schemeClr val="bg1">
                  <a:lumMod val="50000"/>
                </a:schemeClr>
              </a:buClr>
              <a:buFont typeface="Wingdings" panose="05000000000000000000" pitchFamily="2" charset="2"/>
              <a:buChar char="§"/>
            </a:pPr>
            <a:r>
              <a:rPr lang="it-IT" sz="1500" dirty="0" smtClean="0">
                <a:solidFill>
                  <a:srgbClr val="002060"/>
                </a:solidFill>
                <a:latin typeface="Calibri" panose="020F0502020204030204" pitchFamily="34" charset="0"/>
              </a:rPr>
              <a:t>In seguito all’autorizzazione, il progetto di accordo è </a:t>
            </a:r>
            <a:r>
              <a:rPr lang="it-IT" sz="1500" dirty="0">
                <a:solidFill>
                  <a:srgbClr val="002060"/>
                </a:solidFill>
                <a:latin typeface="Calibri" panose="020F0502020204030204" pitchFamily="34" charset="0"/>
              </a:rPr>
              <a:t>sottoposto </a:t>
            </a:r>
            <a:r>
              <a:rPr lang="it-IT" sz="1500" dirty="0" smtClean="0">
                <a:solidFill>
                  <a:srgbClr val="002060"/>
                </a:solidFill>
                <a:latin typeface="Calibri" panose="020F0502020204030204" pitchFamily="34" charset="0"/>
              </a:rPr>
              <a:t>all’approvazione dell’</a:t>
            </a:r>
            <a:r>
              <a:rPr lang="it-IT" sz="1500" u="sng" dirty="0" smtClean="0">
                <a:solidFill>
                  <a:srgbClr val="002060"/>
                </a:solidFill>
                <a:latin typeface="Calibri" panose="020F0502020204030204" pitchFamily="34" charset="0"/>
              </a:rPr>
              <a:t>assemblea </a:t>
            </a:r>
            <a:r>
              <a:rPr lang="it-IT" sz="1500" u="sng" dirty="0">
                <a:solidFill>
                  <a:srgbClr val="002060"/>
                </a:solidFill>
                <a:latin typeface="Calibri" panose="020F0502020204030204" pitchFamily="34" charset="0"/>
              </a:rPr>
              <a:t>straordinaria </a:t>
            </a:r>
            <a:r>
              <a:rPr lang="it-IT" sz="1500" dirty="0">
                <a:solidFill>
                  <a:srgbClr val="002060"/>
                </a:solidFill>
                <a:latin typeface="Calibri" panose="020F0502020204030204" pitchFamily="34" charset="0"/>
              </a:rPr>
              <a:t>dei soci di ciascuna </a:t>
            </a:r>
            <a:r>
              <a:rPr lang="it-IT" sz="1500" dirty="0" smtClean="0">
                <a:solidFill>
                  <a:srgbClr val="002060"/>
                </a:solidFill>
                <a:latin typeface="Calibri" panose="020F0502020204030204" pitchFamily="34" charset="0"/>
              </a:rPr>
              <a:t>società del </a:t>
            </a:r>
            <a:r>
              <a:rPr lang="it-IT" sz="1500" dirty="0">
                <a:solidFill>
                  <a:srgbClr val="002060"/>
                </a:solidFill>
                <a:latin typeface="Calibri" panose="020F0502020204030204" pitchFamily="34" charset="0"/>
              </a:rPr>
              <a:t>gruppo che </a:t>
            </a:r>
            <a:r>
              <a:rPr lang="it-IT" sz="1500" dirty="0" smtClean="0">
                <a:solidFill>
                  <a:srgbClr val="002060"/>
                </a:solidFill>
                <a:latin typeface="Calibri" panose="020F0502020204030204" pitchFamily="34" charset="0"/>
              </a:rPr>
              <a:t>vi aderisce.</a:t>
            </a:r>
            <a:endParaRPr lang="en-GB" sz="1500" dirty="0">
              <a:solidFill>
                <a:srgbClr val="002060"/>
              </a:solidFill>
              <a:latin typeface="Calibri" panose="020F0502020204030204" pitchFamily="34" charset="0"/>
            </a:endParaRPr>
          </a:p>
        </p:txBody>
      </p:sp>
      <p:sp>
        <p:nvSpPr>
          <p:cNvPr id="31" name="TextBox 1"/>
          <p:cNvSpPr txBox="1"/>
          <p:nvPr/>
        </p:nvSpPr>
        <p:spPr>
          <a:xfrm>
            <a:off x="2699792" y="4981831"/>
            <a:ext cx="6444208" cy="1669688"/>
          </a:xfrm>
          <a:prstGeom prst="rect">
            <a:avLst/>
          </a:prstGeom>
          <a:noFill/>
        </p:spPr>
        <p:txBody>
          <a:bodyPr wrap="square" rtlCol="0">
            <a:spAutoFit/>
          </a:bodyPr>
          <a:lstStyle/>
          <a:p>
            <a:pPr>
              <a:spcAft>
                <a:spcPts val="300"/>
              </a:spcAft>
              <a:buClr>
                <a:schemeClr val="bg1">
                  <a:lumMod val="50000"/>
                </a:schemeClr>
              </a:buClr>
            </a:pPr>
            <a:r>
              <a:rPr lang="it-IT" sz="1500" dirty="0" smtClean="0">
                <a:solidFill>
                  <a:srgbClr val="002060"/>
                </a:solidFill>
                <a:latin typeface="Calibri" panose="020F0502020204030204" pitchFamily="34" charset="0"/>
              </a:rPr>
              <a:t>Il sostegno finanziario di gruppo è concesso se:</a:t>
            </a:r>
          </a:p>
          <a:p>
            <a:pPr marL="285750" indent="-285750">
              <a:spcAft>
                <a:spcPts val="300"/>
              </a:spcAft>
              <a:buClr>
                <a:schemeClr val="bg1">
                  <a:lumMod val="50000"/>
                </a:schemeClr>
              </a:buClr>
              <a:buFont typeface="Wingdings" panose="05000000000000000000" pitchFamily="2" charset="2"/>
              <a:buChar char="§"/>
            </a:pPr>
            <a:r>
              <a:rPr lang="it-IT" sz="1500" u="sng" dirty="0" smtClean="0">
                <a:solidFill>
                  <a:srgbClr val="002060"/>
                </a:solidFill>
                <a:latin typeface="Calibri" panose="020F0502020204030204" pitchFamily="34" charset="0"/>
              </a:rPr>
              <a:t>pone </a:t>
            </a:r>
            <a:r>
              <a:rPr lang="it-IT" sz="1500" u="sng" dirty="0">
                <a:solidFill>
                  <a:srgbClr val="002060"/>
                </a:solidFill>
                <a:latin typeface="Calibri" panose="020F0502020204030204" pitchFamily="34" charset="0"/>
              </a:rPr>
              <a:t>sostanziale rimedio </a:t>
            </a:r>
            <a:r>
              <a:rPr lang="it-IT" sz="1500" dirty="0">
                <a:solidFill>
                  <a:srgbClr val="002060"/>
                </a:solidFill>
                <a:latin typeface="Calibri" panose="020F0502020204030204" pitchFamily="34" charset="0"/>
              </a:rPr>
              <a:t>alle </a:t>
            </a:r>
            <a:r>
              <a:rPr lang="it-IT" sz="1500" dirty="0" smtClean="0">
                <a:solidFill>
                  <a:srgbClr val="002060"/>
                </a:solidFill>
                <a:latin typeface="Calibri" panose="020F0502020204030204" pitchFamily="34" charset="0"/>
              </a:rPr>
              <a:t>difficoltà finanziarie </a:t>
            </a:r>
            <a:r>
              <a:rPr lang="it-IT" sz="1500" dirty="0">
                <a:solidFill>
                  <a:srgbClr val="002060"/>
                </a:solidFill>
                <a:latin typeface="Calibri" panose="020F0502020204030204" pitchFamily="34" charset="0"/>
              </a:rPr>
              <a:t>del </a:t>
            </a:r>
            <a:r>
              <a:rPr lang="it-IT" sz="1500" dirty="0" smtClean="0">
                <a:solidFill>
                  <a:srgbClr val="002060"/>
                </a:solidFill>
                <a:latin typeface="Calibri" panose="020F0502020204030204" pitchFamily="34" charset="0"/>
              </a:rPr>
              <a:t>beneficiario;</a:t>
            </a:r>
          </a:p>
          <a:p>
            <a:pPr marL="285750" indent="-285750">
              <a:spcAft>
                <a:spcPts val="300"/>
              </a:spcAft>
              <a:buClr>
                <a:schemeClr val="bg1">
                  <a:lumMod val="50000"/>
                </a:schemeClr>
              </a:buClr>
              <a:buFont typeface="Wingdings" panose="05000000000000000000" pitchFamily="2" charset="2"/>
              <a:buChar char="§"/>
            </a:pPr>
            <a:r>
              <a:rPr lang="it-IT" sz="1500" u="sng" dirty="0" smtClean="0">
                <a:solidFill>
                  <a:srgbClr val="002060"/>
                </a:solidFill>
                <a:latin typeface="Calibri" panose="020F0502020204030204" pitchFamily="34" charset="0"/>
              </a:rPr>
              <a:t>ripristina </a:t>
            </a:r>
            <a:r>
              <a:rPr lang="it-IT" sz="1500" u="sng" dirty="0">
                <a:solidFill>
                  <a:srgbClr val="002060"/>
                </a:solidFill>
                <a:latin typeface="Calibri" panose="020F0502020204030204" pitchFamily="34" charset="0"/>
              </a:rPr>
              <a:t>la stabilità </a:t>
            </a:r>
            <a:r>
              <a:rPr lang="it-IT" sz="1500" u="sng" dirty="0" smtClean="0">
                <a:solidFill>
                  <a:srgbClr val="002060"/>
                </a:solidFill>
                <a:latin typeface="Calibri" panose="020F0502020204030204" pitchFamily="34" charset="0"/>
              </a:rPr>
              <a:t>finanziaria </a:t>
            </a:r>
            <a:r>
              <a:rPr lang="it-IT" sz="1500" dirty="0">
                <a:solidFill>
                  <a:srgbClr val="002060"/>
                </a:solidFill>
                <a:latin typeface="Calibri" panose="020F0502020204030204" pitchFamily="34" charset="0"/>
              </a:rPr>
              <a:t>del </a:t>
            </a:r>
            <a:r>
              <a:rPr lang="it-IT" sz="1500" dirty="0" smtClean="0">
                <a:solidFill>
                  <a:srgbClr val="002060"/>
                </a:solidFill>
                <a:latin typeface="Calibri" panose="020F0502020204030204" pitchFamily="34" charset="0"/>
              </a:rPr>
              <a:t>gruppo o </a:t>
            </a:r>
            <a:r>
              <a:rPr lang="it-IT" sz="1500" dirty="0">
                <a:solidFill>
                  <a:srgbClr val="002060"/>
                </a:solidFill>
                <a:latin typeface="Calibri" panose="020F0502020204030204" pitchFamily="34" charset="0"/>
              </a:rPr>
              <a:t>di una delle società del </a:t>
            </a:r>
            <a:r>
              <a:rPr lang="it-IT" sz="1500" dirty="0" smtClean="0">
                <a:solidFill>
                  <a:srgbClr val="002060"/>
                </a:solidFill>
                <a:latin typeface="Calibri" panose="020F0502020204030204" pitchFamily="34" charset="0"/>
              </a:rPr>
              <a:t>gruppo;</a:t>
            </a:r>
          </a:p>
          <a:p>
            <a:pPr marL="285750" indent="-285750">
              <a:spcAft>
                <a:spcPts val="300"/>
              </a:spcAft>
              <a:buClr>
                <a:schemeClr val="bg1">
                  <a:lumMod val="50000"/>
                </a:schemeClr>
              </a:buClr>
              <a:buFont typeface="Wingdings" panose="05000000000000000000" pitchFamily="2" charset="2"/>
              <a:buChar char="§"/>
            </a:pPr>
            <a:r>
              <a:rPr lang="it-IT" sz="1500" dirty="0" smtClean="0">
                <a:solidFill>
                  <a:srgbClr val="002060"/>
                </a:solidFill>
                <a:latin typeface="Calibri" panose="020F0502020204030204" pitchFamily="34" charset="0"/>
              </a:rPr>
              <a:t>non mette </a:t>
            </a:r>
            <a:r>
              <a:rPr lang="it-IT" sz="1500" dirty="0">
                <a:solidFill>
                  <a:srgbClr val="002060"/>
                </a:solidFill>
                <a:latin typeface="Calibri" panose="020F0502020204030204" pitchFamily="34" charset="0"/>
              </a:rPr>
              <a:t>a repentaglio la </a:t>
            </a:r>
            <a:r>
              <a:rPr lang="it-IT" sz="1500" u="sng" dirty="0" smtClean="0">
                <a:solidFill>
                  <a:srgbClr val="002060"/>
                </a:solidFill>
                <a:latin typeface="Calibri" panose="020F0502020204030204" pitchFamily="34" charset="0"/>
              </a:rPr>
              <a:t>liquidità</a:t>
            </a:r>
            <a:r>
              <a:rPr lang="it-IT" sz="1500" dirty="0" smtClean="0">
                <a:solidFill>
                  <a:srgbClr val="002060"/>
                </a:solidFill>
                <a:latin typeface="Calibri" panose="020F0502020204030204" pitchFamily="34" charset="0"/>
              </a:rPr>
              <a:t> di chi lo fornisce;</a:t>
            </a:r>
          </a:p>
          <a:p>
            <a:pPr marL="285750" indent="-285750">
              <a:spcAft>
                <a:spcPts val="300"/>
              </a:spcAft>
              <a:buClr>
                <a:schemeClr val="bg1">
                  <a:lumMod val="50000"/>
                </a:schemeClr>
              </a:buClr>
              <a:buFont typeface="Wingdings" panose="05000000000000000000" pitchFamily="2" charset="2"/>
              <a:buChar char="§"/>
            </a:pPr>
            <a:r>
              <a:rPr lang="it-IT" sz="1500" dirty="0" smtClean="0">
                <a:solidFill>
                  <a:srgbClr val="002060"/>
                </a:solidFill>
                <a:latin typeface="Calibri" panose="020F0502020204030204" pitchFamily="34" charset="0"/>
              </a:rPr>
              <a:t>non minaccia la </a:t>
            </a:r>
            <a:r>
              <a:rPr lang="it-IT" sz="1500" u="sng" dirty="0">
                <a:solidFill>
                  <a:srgbClr val="002060"/>
                </a:solidFill>
                <a:latin typeface="Calibri" panose="020F0502020204030204" pitchFamily="34" charset="0"/>
              </a:rPr>
              <a:t>stabilità del sistema </a:t>
            </a:r>
            <a:r>
              <a:rPr lang="it-IT" sz="1500" dirty="0" smtClean="0">
                <a:solidFill>
                  <a:srgbClr val="002060"/>
                </a:solidFill>
                <a:latin typeface="Calibri" panose="020F0502020204030204" pitchFamily="34" charset="0"/>
              </a:rPr>
              <a:t>finanziario;</a:t>
            </a:r>
          </a:p>
          <a:p>
            <a:pPr marL="285750" indent="-285750">
              <a:spcAft>
                <a:spcPts val="300"/>
              </a:spcAft>
              <a:buClr>
                <a:schemeClr val="bg1">
                  <a:lumMod val="50000"/>
                </a:schemeClr>
              </a:buClr>
              <a:buFont typeface="Wingdings" panose="05000000000000000000" pitchFamily="2" charset="2"/>
              <a:buChar char="§"/>
            </a:pPr>
            <a:r>
              <a:rPr lang="it-IT" sz="1500" dirty="0" smtClean="0">
                <a:solidFill>
                  <a:srgbClr val="002060"/>
                </a:solidFill>
                <a:latin typeface="Calibri" panose="020F0502020204030204" pitchFamily="34" charset="0"/>
              </a:rPr>
              <a:t>Non pregiudica </a:t>
            </a:r>
            <a:r>
              <a:rPr lang="it-IT" sz="1500" dirty="0">
                <a:solidFill>
                  <a:srgbClr val="002060"/>
                </a:solidFill>
                <a:latin typeface="Calibri" panose="020F0502020204030204" pitchFamily="34" charset="0"/>
              </a:rPr>
              <a:t>la r</a:t>
            </a:r>
            <a:r>
              <a:rPr lang="it-IT" sz="1500" u="sng" dirty="0">
                <a:solidFill>
                  <a:srgbClr val="002060"/>
                </a:solidFill>
                <a:latin typeface="Calibri" panose="020F0502020204030204" pitchFamily="34" charset="0"/>
              </a:rPr>
              <a:t>isolvibilità</a:t>
            </a:r>
            <a:r>
              <a:rPr lang="it-IT" sz="1500" dirty="0">
                <a:solidFill>
                  <a:srgbClr val="002060"/>
                </a:solidFill>
                <a:latin typeface="Calibri" panose="020F0502020204030204" pitchFamily="34" charset="0"/>
              </a:rPr>
              <a:t> della società del gruppo che </a:t>
            </a:r>
            <a:r>
              <a:rPr lang="it-IT" sz="1500" dirty="0" smtClean="0">
                <a:solidFill>
                  <a:srgbClr val="002060"/>
                </a:solidFill>
                <a:latin typeface="Calibri" panose="020F0502020204030204" pitchFamily="34" charset="0"/>
              </a:rPr>
              <a:t>lo fornisce</a:t>
            </a:r>
            <a:r>
              <a:rPr lang="it-IT" sz="1500" dirty="0">
                <a:solidFill>
                  <a:srgbClr val="002060"/>
                </a:solidFill>
                <a:latin typeface="Calibri" panose="020F0502020204030204" pitchFamily="34" charset="0"/>
              </a:rPr>
              <a:t>.</a:t>
            </a:r>
          </a:p>
        </p:txBody>
      </p:sp>
    </p:spTree>
    <p:extLst>
      <p:ext uri="{BB962C8B-B14F-4D97-AF65-F5344CB8AC3E}">
        <p14:creationId xmlns:p14="http://schemas.microsoft.com/office/powerpoint/2010/main" val="1973879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24</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930392" y="2061132"/>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957889" y="2079134"/>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779912" y="1484784"/>
            <a:ext cx="5112568" cy="4824536"/>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dirty="0" smtClean="0">
              <a:solidFill>
                <a:srgbClr val="C00000"/>
              </a:solidFill>
              <a:latin typeface="Calibri" panose="020F0502020204030204" pitchFamily="34" charset="0"/>
            </a:endParaRPr>
          </a:p>
          <a:p>
            <a:pPr algn="ctr">
              <a:spcBef>
                <a:spcPts val="600"/>
              </a:spcBef>
            </a:pPr>
            <a:r>
              <a:rPr lang="it-IT" sz="1400" b="1" dirty="0" smtClean="0">
                <a:solidFill>
                  <a:srgbClr val="C00000"/>
                </a:solidFill>
                <a:latin typeface="Calibri" panose="020F0502020204030204" pitchFamily="34" charset="0"/>
              </a:rPr>
              <a:t>Chi </a:t>
            </a:r>
            <a:r>
              <a:rPr lang="it-IT" sz="1400" b="1" dirty="0">
                <a:solidFill>
                  <a:srgbClr val="C00000"/>
                </a:solidFill>
                <a:latin typeface="Calibri" panose="020F0502020204030204" pitchFamily="34" charset="0"/>
              </a:rPr>
              <a:t>lo redige?</a:t>
            </a:r>
          </a:p>
        </p:txBody>
      </p:sp>
      <p:sp>
        <p:nvSpPr>
          <p:cNvPr id="11" name="Rectangle 5"/>
          <p:cNvSpPr/>
          <p:nvPr/>
        </p:nvSpPr>
        <p:spPr>
          <a:xfrm>
            <a:off x="1187625"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smtClean="0">
                <a:solidFill>
                  <a:schemeClr val="bg1"/>
                </a:solidFill>
                <a:latin typeface="Calibri" panose="020F0502020204030204" pitchFamily="34" charset="0"/>
              </a:rPr>
              <a:t>Piano di risoluzione</a:t>
            </a:r>
            <a:endParaRPr lang="it-IT" sz="1500" b="1" dirty="0">
              <a:solidFill>
                <a:schemeClr val="bg1"/>
              </a:solidFill>
              <a:latin typeface="Calibri" panose="020F0502020204030204" pitchFamily="34" charset="0"/>
            </a:endParaRPr>
          </a:p>
        </p:txBody>
      </p:sp>
      <p:sp>
        <p:nvSpPr>
          <p:cNvPr id="12" name="Rectangle 5"/>
          <p:cNvSpPr/>
          <p:nvPr/>
        </p:nvSpPr>
        <p:spPr>
          <a:xfrm>
            <a:off x="1763688" y="1772816"/>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Adozione</a:t>
            </a:r>
          </a:p>
        </p:txBody>
      </p:sp>
      <p:sp>
        <p:nvSpPr>
          <p:cNvPr id="16" name="Rectangle 5"/>
          <p:cNvSpPr/>
          <p:nvPr/>
        </p:nvSpPr>
        <p:spPr>
          <a:xfrm>
            <a:off x="1763688" y="2900941"/>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Contenuto</a:t>
            </a:r>
          </a:p>
        </p:txBody>
      </p:sp>
      <p:sp>
        <p:nvSpPr>
          <p:cNvPr id="17" name="Rectangle 5"/>
          <p:cNvSpPr/>
          <p:nvPr/>
        </p:nvSpPr>
        <p:spPr>
          <a:xfrm>
            <a:off x="1763688" y="5157192"/>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Rimozione impedimenti alla risolvibilità</a:t>
            </a:r>
            <a:endParaRPr lang="it-IT" sz="1500" b="1" dirty="0">
              <a:solidFill>
                <a:srgbClr val="11488B"/>
              </a:solidFill>
              <a:latin typeface="Calibri" panose="020F0502020204030204" pitchFamily="34" charset="0"/>
            </a:endParaRPr>
          </a:p>
        </p:txBody>
      </p:sp>
      <p:sp>
        <p:nvSpPr>
          <p:cNvPr id="21" name="Rectangle 5"/>
          <p:cNvSpPr/>
          <p:nvPr/>
        </p:nvSpPr>
        <p:spPr>
          <a:xfrm>
            <a:off x="1763688" y="402906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Valutazione di risolvibilità</a:t>
            </a:r>
            <a:endParaRPr lang="it-IT" sz="1500" b="1" dirty="0">
              <a:solidFill>
                <a:srgbClr val="11488B"/>
              </a:solidFill>
              <a:latin typeface="Calibri" panose="020F0502020204030204" pitchFamily="34" charset="0"/>
            </a:endParaRPr>
          </a:p>
        </p:txBody>
      </p:sp>
      <p:sp>
        <p:nvSpPr>
          <p:cNvPr id="25" name="CasellaDiTesto 1"/>
          <p:cNvSpPr txBox="1"/>
          <p:nvPr/>
        </p:nvSpPr>
        <p:spPr>
          <a:xfrm>
            <a:off x="3851920" y="2138124"/>
            <a:ext cx="2304256" cy="2369880"/>
          </a:xfrm>
          <a:prstGeom prst="rect">
            <a:avLst/>
          </a:prstGeom>
          <a:noFill/>
        </p:spPr>
        <p:txBody>
          <a:bodyPr wrap="square" rtlCol="0">
            <a:spAutoFit/>
          </a:bodyPr>
          <a:lstStyle/>
          <a:p>
            <a:pPr>
              <a:spcAft>
                <a:spcPts val="600"/>
              </a:spcAft>
            </a:pPr>
            <a:r>
              <a:rPr lang="it-IT" sz="1300" b="1" dirty="0" smtClean="0">
                <a:solidFill>
                  <a:srgbClr val="002060"/>
                </a:solidFill>
                <a:latin typeface="Calibri" panose="020F0502020204030204" pitchFamily="34" charset="0"/>
              </a:rPr>
              <a:t>Individuale</a:t>
            </a:r>
          </a:p>
          <a:p>
            <a:pPr marL="174625" indent="-174625">
              <a:buFont typeface="Wingdings" panose="05000000000000000000" pitchFamily="2" charset="2"/>
              <a:buChar char="§"/>
            </a:pPr>
            <a:r>
              <a:rPr lang="it-IT" sz="1300" dirty="0" smtClean="0">
                <a:solidFill>
                  <a:srgbClr val="002060"/>
                </a:solidFill>
                <a:latin typeface="Calibri" panose="020F0502020204030204" pitchFamily="34" charset="0"/>
              </a:rPr>
              <a:t>La </a:t>
            </a:r>
            <a:r>
              <a:rPr lang="it-IT" sz="1300" u="sng" dirty="0">
                <a:solidFill>
                  <a:srgbClr val="002060"/>
                </a:solidFill>
                <a:latin typeface="Calibri" panose="020F0502020204030204" pitchFamily="34" charset="0"/>
              </a:rPr>
              <a:t>Banca </a:t>
            </a:r>
            <a:r>
              <a:rPr lang="it-IT" sz="1300" u="sng" dirty="0" smtClean="0">
                <a:solidFill>
                  <a:srgbClr val="002060"/>
                </a:solidFill>
                <a:latin typeface="Calibri" panose="020F0502020204030204" pitchFamily="34" charset="0"/>
              </a:rPr>
              <a:t>d’Italia</a:t>
            </a:r>
            <a:r>
              <a:rPr lang="it-IT" sz="1300" dirty="0" smtClean="0">
                <a:solidFill>
                  <a:srgbClr val="002060"/>
                </a:solidFill>
                <a:latin typeface="Calibri" panose="020F0502020204030204" pitchFamily="34" charset="0"/>
              </a:rPr>
              <a:t>, </a:t>
            </a:r>
            <a:r>
              <a:rPr lang="it-IT" sz="1300" dirty="0">
                <a:solidFill>
                  <a:srgbClr val="002060"/>
                </a:solidFill>
                <a:latin typeface="Calibri" panose="020F0502020204030204" pitchFamily="34" charset="0"/>
              </a:rPr>
              <a:t>sentita la </a:t>
            </a:r>
            <a:r>
              <a:rPr lang="it-IT" sz="1300" dirty="0" smtClean="0">
                <a:solidFill>
                  <a:srgbClr val="002060"/>
                </a:solidFill>
                <a:latin typeface="Calibri" panose="020F0502020204030204" pitchFamily="34" charset="0"/>
              </a:rPr>
              <a:t>BCE se è </a:t>
            </a:r>
            <a:r>
              <a:rPr lang="it-IT" sz="1300" dirty="0">
                <a:solidFill>
                  <a:srgbClr val="002060"/>
                </a:solidFill>
                <a:latin typeface="Calibri" panose="020F0502020204030204" pitchFamily="34" charset="0"/>
              </a:rPr>
              <a:t>l’autorità competente, </a:t>
            </a:r>
            <a:r>
              <a:rPr lang="it-IT" sz="1300" dirty="0" smtClean="0">
                <a:solidFill>
                  <a:srgbClr val="002060"/>
                </a:solidFill>
                <a:latin typeface="Calibri" panose="020F0502020204030204" pitchFamily="34" charset="0"/>
              </a:rPr>
              <a:t>per </a:t>
            </a:r>
            <a:r>
              <a:rPr lang="it-IT" sz="1300" dirty="0">
                <a:solidFill>
                  <a:srgbClr val="002060"/>
                </a:solidFill>
                <a:latin typeface="Calibri" panose="020F0502020204030204" pitchFamily="34" charset="0"/>
              </a:rPr>
              <a:t>ciascuna banca non sottoposta </a:t>
            </a:r>
            <a:r>
              <a:rPr lang="it-IT" sz="1300" dirty="0" smtClean="0">
                <a:solidFill>
                  <a:srgbClr val="002060"/>
                </a:solidFill>
                <a:latin typeface="Calibri" panose="020F0502020204030204" pitchFamily="34" charset="0"/>
              </a:rPr>
              <a:t>a vigilanza </a:t>
            </a:r>
            <a:r>
              <a:rPr lang="it-IT" sz="1300" dirty="0">
                <a:solidFill>
                  <a:srgbClr val="002060"/>
                </a:solidFill>
                <a:latin typeface="Calibri" panose="020F0502020204030204" pitchFamily="34" charset="0"/>
              </a:rPr>
              <a:t>su base consolidata. </a:t>
            </a:r>
          </a:p>
          <a:p>
            <a:pPr marL="174625" indent="-174625">
              <a:buFont typeface="Wingdings" panose="05000000000000000000" pitchFamily="2" charset="2"/>
              <a:buChar char="§"/>
            </a:pPr>
            <a:r>
              <a:rPr lang="it-IT" sz="1300" dirty="0" smtClean="0">
                <a:solidFill>
                  <a:srgbClr val="002060"/>
                </a:solidFill>
                <a:latin typeface="Calibri" panose="020F0502020204030204" pitchFamily="34" charset="0"/>
              </a:rPr>
              <a:t>Sono sentite anche </a:t>
            </a:r>
            <a:r>
              <a:rPr lang="it-IT" sz="1300" dirty="0">
                <a:solidFill>
                  <a:srgbClr val="002060"/>
                </a:solidFill>
                <a:latin typeface="Calibri" panose="020F0502020204030204" pitchFamily="34" charset="0"/>
              </a:rPr>
              <a:t>le autorità di risoluzione </a:t>
            </a:r>
            <a:r>
              <a:rPr lang="it-IT" sz="1300" dirty="0" smtClean="0">
                <a:solidFill>
                  <a:srgbClr val="002060"/>
                </a:solidFill>
                <a:latin typeface="Calibri" panose="020F0502020204030204" pitchFamily="34" charset="0"/>
              </a:rPr>
              <a:t>degli Stati con succursali significative della banca.</a:t>
            </a:r>
            <a:endParaRPr lang="it-IT" sz="1300" dirty="0">
              <a:solidFill>
                <a:srgbClr val="002060"/>
              </a:solidFill>
              <a:latin typeface="Calibri" panose="020F0502020204030204" pitchFamily="34" charset="0"/>
            </a:endParaRPr>
          </a:p>
        </p:txBody>
      </p:sp>
      <p:sp>
        <p:nvSpPr>
          <p:cNvPr id="26" name="CasellaDiTesto 10"/>
          <p:cNvSpPr txBox="1"/>
          <p:nvPr/>
        </p:nvSpPr>
        <p:spPr>
          <a:xfrm>
            <a:off x="6451223" y="2138124"/>
            <a:ext cx="2294274" cy="3170099"/>
          </a:xfrm>
          <a:prstGeom prst="rect">
            <a:avLst/>
          </a:prstGeom>
          <a:noFill/>
        </p:spPr>
        <p:txBody>
          <a:bodyPr wrap="square" rtlCol="0">
            <a:spAutoFit/>
          </a:bodyPr>
          <a:lstStyle/>
          <a:p>
            <a:pPr>
              <a:spcAft>
                <a:spcPts val="600"/>
              </a:spcAft>
            </a:pPr>
            <a:r>
              <a:rPr lang="it-IT" sz="1300" b="1" dirty="0" smtClean="0">
                <a:solidFill>
                  <a:srgbClr val="002060"/>
                </a:solidFill>
                <a:latin typeface="Calibri" panose="020F0502020204030204" pitchFamily="34" charset="0"/>
              </a:rPr>
              <a:t>Gruppo</a:t>
            </a:r>
          </a:p>
          <a:p>
            <a:pPr marL="174625" indent="-174625">
              <a:buFont typeface="Wingdings" panose="05000000000000000000" pitchFamily="2" charset="2"/>
              <a:buChar char="§"/>
            </a:pPr>
            <a:r>
              <a:rPr lang="it-IT" sz="1300" dirty="0" smtClean="0">
                <a:solidFill>
                  <a:srgbClr val="002060"/>
                </a:solidFill>
                <a:latin typeface="Calibri" panose="020F0502020204030204" pitchFamily="34" charset="0"/>
              </a:rPr>
              <a:t>La </a:t>
            </a:r>
            <a:r>
              <a:rPr lang="it-IT" sz="1300" u="sng" dirty="0" smtClean="0">
                <a:solidFill>
                  <a:srgbClr val="002060"/>
                </a:solidFill>
                <a:latin typeface="Calibri" panose="020F0502020204030204" pitchFamily="34" charset="0"/>
              </a:rPr>
              <a:t>Banca d’Italia</a:t>
            </a:r>
            <a:r>
              <a:rPr lang="it-IT" sz="1300" dirty="0" smtClean="0">
                <a:solidFill>
                  <a:srgbClr val="002060"/>
                </a:solidFill>
                <a:latin typeface="Calibri" panose="020F0502020204030204" pitchFamily="34" charset="0"/>
              </a:rPr>
              <a:t>, quando è </a:t>
            </a:r>
            <a:r>
              <a:rPr lang="it-IT" sz="1300" dirty="0">
                <a:solidFill>
                  <a:srgbClr val="002060"/>
                </a:solidFill>
                <a:latin typeface="Calibri" panose="020F0502020204030204" pitchFamily="34" charset="0"/>
              </a:rPr>
              <a:t>l’autorità di risoluzione di gruppo. </a:t>
            </a:r>
            <a:endParaRPr lang="it-IT" sz="1300" dirty="0" smtClean="0">
              <a:solidFill>
                <a:srgbClr val="002060"/>
              </a:solidFill>
              <a:latin typeface="Calibri" panose="020F0502020204030204" pitchFamily="34" charset="0"/>
            </a:endParaRPr>
          </a:p>
          <a:p>
            <a:pPr marL="174625" indent="-174625">
              <a:buFont typeface="Wingdings" panose="05000000000000000000" pitchFamily="2" charset="2"/>
              <a:buChar char="§"/>
            </a:pPr>
            <a:r>
              <a:rPr lang="it-IT" sz="1300" dirty="0" smtClean="0">
                <a:solidFill>
                  <a:srgbClr val="002060"/>
                </a:solidFill>
                <a:latin typeface="Calibri" panose="020F0502020204030204" pitchFamily="34" charset="0"/>
              </a:rPr>
              <a:t>Sono </a:t>
            </a:r>
            <a:r>
              <a:rPr lang="it-IT" sz="1300" dirty="0">
                <a:solidFill>
                  <a:srgbClr val="002060"/>
                </a:solidFill>
                <a:latin typeface="Calibri" panose="020F0502020204030204" pitchFamily="34" charset="0"/>
              </a:rPr>
              <a:t>sentite </a:t>
            </a:r>
            <a:r>
              <a:rPr lang="it-IT" sz="1300" dirty="0" smtClean="0">
                <a:solidFill>
                  <a:srgbClr val="002060"/>
                </a:solidFill>
                <a:latin typeface="Calibri" panose="020F0502020204030204" pitchFamily="34" charset="0"/>
              </a:rPr>
              <a:t>le autorità </a:t>
            </a:r>
            <a:r>
              <a:rPr lang="it-IT" sz="1300" dirty="0">
                <a:solidFill>
                  <a:srgbClr val="002060"/>
                </a:solidFill>
                <a:latin typeface="Calibri" panose="020F0502020204030204" pitchFamily="34" charset="0"/>
              </a:rPr>
              <a:t>di risoluzione e le </a:t>
            </a:r>
            <a:r>
              <a:rPr lang="it-IT" sz="1300" dirty="0" smtClean="0">
                <a:solidFill>
                  <a:srgbClr val="002060"/>
                </a:solidFill>
                <a:latin typeface="Calibri" panose="020F0502020204030204" pitchFamily="34" charset="0"/>
              </a:rPr>
              <a:t>autorità competenti </a:t>
            </a:r>
            <a:r>
              <a:rPr lang="it-IT" sz="1300" dirty="0">
                <a:solidFill>
                  <a:srgbClr val="002060"/>
                </a:solidFill>
                <a:latin typeface="Calibri" panose="020F0502020204030204" pitchFamily="34" charset="0"/>
              </a:rPr>
              <a:t>degli </a:t>
            </a:r>
            <a:r>
              <a:rPr lang="it-IT" sz="1300" dirty="0" smtClean="0">
                <a:solidFill>
                  <a:srgbClr val="002060"/>
                </a:solidFill>
                <a:latin typeface="Calibri" panose="020F0502020204030204" pitchFamily="34" charset="0"/>
              </a:rPr>
              <a:t>Stati membri </a:t>
            </a:r>
            <a:r>
              <a:rPr lang="it-IT" sz="1300" dirty="0">
                <a:solidFill>
                  <a:srgbClr val="002060"/>
                </a:solidFill>
                <a:latin typeface="Calibri" panose="020F0502020204030204" pitchFamily="34" charset="0"/>
              </a:rPr>
              <a:t>in cui sono </a:t>
            </a:r>
            <a:r>
              <a:rPr lang="it-IT" sz="1300" dirty="0" smtClean="0">
                <a:solidFill>
                  <a:srgbClr val="002060"/>
                </a:solidFill>
                <a:latin typeface="Calibri" panose="020F0502020204030204" pitchFamily="34" charset="0"/>
              </a:rPr>
              <a:t>stabilite succursali significative e </a:t>
            </a:r>
            <a:r>
              <a:rPr lang="it-IT" sz="1300" dirty="0">
                <a:solidFill>
                  <a:srgbClr val="002060"/>
                </a:solidFill>
                <a:latin typeface="Calibri" panose="020F0502020204030204" pitchFamily="34" charset="0"/>
              </a:rPr>
              <a:t>le autorità </a:t>
            </a:r>
            <a:r>
              <a:rPr lang="it-IT" sz="1300" dirty="0" smtClean="0">
                <a:solidFill>
                  <a:srgbClr val="002060"/>
                </a:solidFill>
                <a:latin typeface="Calibri" panose="020F0502020204030204" pitchFamily="34" charset="0"/>
              </a:rPr>
              <a:t>di vigilanza </a:t>
            </a:r>
            <a:r>
              <a:rPr lang="it-IT" sz="1300" dirty="0">
                <a:solidFill>
                  <a:srgbClr val="002060"/>
                </a:solidFill>
                <a:latin typeface="Calibri" panose="020F0502020204030204" pitchFamily="34" charset="0"/>
              </a:rPr>
              <a:t>su base consolidata.</a:t>
            </a:r>
          </a:p>
          <a:p>
            <a:pPr marL="174625" indent="-174625">
              <a:buFont typeface="Wingdings" panose="05000000000000000000" pitchFamily="2" charset="2"/>
              <a:buChar char="§"/>
            </a:pPr>
            <a:r>
              <a:rPr lang="it-IT" sz="1300" dirty="0" smtClean="0">
                <a:solidFill>
                  <a:srgbClr val="002060"/>
                </a:solidFill>
                <a:latin typeface="Calibri" panose="020F0502020204030204" pitchFamily="34" charset="0"/>
              </a:rPr>
              <a:t>Il </a:t>
            </a:r>
            <a:r>
              <a:rPr lang="it-IT" sz="1300" u="sng" dirty="0" smtClean="0">
                <a:solidFill>
                  <a:srgbClr val="002060"/>
                </a:solidFill>
                <a:latin typeface="Calibri" panose="020F0502020204030204" pitchFamily="34" charset="0"/>
              </a:rPr>
              <a:t>collegio di risoluzione</a:t>
            </a:r>
            <a:r>
              <a:rPr lang="it-IT" sz="1300" dirty="0" smtClean="0">
                <a:solidFill>
                  <a:srgbClr val="002060"/>
                </a:solidFill>
                <a:latin typeface="Calibri" panose="020F0502020204030204" pitchFamily="34" charset="0"/>
              </a:rPr>
              <a:t>, quando </a:t>
            </a:r>
            <a:r>
              <a:rPr lang="it-IT" sz="1300" dirty="0">
                <a:solidFill>
                  <a:srgbClr val="002060"/>
                </a:solidFill>
                <a:latin typeface="Calibri" panose="020F0502020204030204" pitchFamily="34" charset="0"/>
              </a:rPr>
              <a:t>il gruppo </a:t>
            </a:r>
            <a:r>
              <a:rPr lang="it-IT" sz="1300" dirty="0" smtClean="0">
                <a:solidFill>
                  <a:srgbClr val="002060"/>
                </a:solidFill>
                <a:latin typeface="Calibri" panose="020F0502020204030204" pitchFamily="34" charset="0"/>
              </a:rPr>
              <a:t>ha </a:t>
            </a:r>
            <a:r>
              <a:rPr lang="it-IT" sz="1300" dirty="0">
                <a:solidFill>
                  <a:srgbClr val="002060"/>
                </a:solidFill>
                <a:latin typeface="Calibri" panose="020F0502020204030204" pitchFamily="34" charset="0"/>
              </a:rPr>
              <a:t>società aventi sede legale </a:t>
            </a:r>
            <a:r>
              <a:rPr lang="it-IT" sz="1300" dirty="0" smtClean="0">
                <a:solidFill>
                  <a:srgbClr val="002060"/>
                </a:solidFill>
                <a:latin typeface="Calibri" panose="020F0502020204030204" pitchFamily="34" charset="0"/>
              </a:rPr>
              <a:t>in altri </a:t>
            </a:r>
            <a:r>
              <a:rPr lang="it-IT" sz="1300" dirty="0">
                <a:solidFill>
                  <a:srgbClr val="002060"/>
                </a:solidFill>
                <a:latin typeface="Calibri" panose="020F0502020204030204" pitchFamily="34" charset="0"/>
              </a:rPr>
              <a:t>Stati </a:t>
            </a:r>
            <a:r>
              <a:rPr lang="it-IT" sz="1300" dirty="0" smtClean="0">
                <a:solidFill>
                  <a:srgbClr val="002060"/>
                </a:solidFill>
                <a:latin typeface="Calibri" panose="020F0502020204030204" pitchFamily="34" charset="0"/>
              </a:rPr>
              <a:t>membri.</a:t>
            </a:r>
            <a:endParaRPr lang="it-IT" sz="1300" dirty="0">
              <a:solidFill>
                <a:srgbClr val="002060"/>
              </a:solidFill>
              <a:latin typeface="Calibri" panose="020F0502020204030204" pitchFamily="34" charset="0"/>
            </a:endParaRPr>
          </a:p>
        </p:txBody>
      </p:sp>
      <p:sp>
        <p:nvSpPr>
          <p:cNvPr id="27" name="CasellaDiTesto 1"/>
          <p:cNvSpPr txBox="1"/>
          <p:nvPr/>
        </p:nvSpPr>
        <p:spPr>
          <a:xfrm>
            <a:off x="3779912" y="5426060"/>
            <a:ext cx="5112568" cy="523220"/>
          </a:xfrm>
          <a:prstGeom prst="rect">
            <a:avLst/>
          </a:prstGeom>
          <a:noFill/>
        </p:spPr>
        <p:txBody>
          <a:bodyPr wrap="square" rtlCol="0">
            <a:spAutoFit/>
          </a:bodyPr>
          <a:lstStyle/>
          <a:p>
            <a:pPr algn="ctr"/>
            <a:r>
              <a:rPr lang="it-IT" sz="1400" dirty="0">
                <a:solidFill>
                  <a:srgbClr val="002060"/>
                </a:solidFill>
                <a:latin typeface="Calibri" panose="020F0502020204030204" pitchFamily="34" charset="0"/>
              </a:rPr>
              <a:t>Il piano è </a:t>
            </a:r>
            <a:r>
              <a:rPr lang="it-IT" sz="1400" b="1" dirty="0">
                <a:solidFill>
                  <a:srgbClr val="002060"/>
                </a:solidFill>
                <a:latin typeface="Calibri" panose="020F0502020204030204" pitchFamily="34" charset="0"/>
              </a:rPr>
              <a:t>riesaminato</a:t>
            </a:r>
            <a:r>
              <a:rPr lang="it-IT" sz="1400" dirty="0">
                <a:solidFill>
                  <a:srgbClr val="002060"/>
                </a:solidFill>
                <a:latin typeface="Calibri" panose="020F0502020204030204" pitchFamily="34" charset="0"/>
              </a:rPr>
              <a:t> e, se necessario, </a:t>
            </a:r>
            <a:r>
              <a:rPr lang="it-IT" sz="1400" b="1" dirty="0">
                <a:solidFill>
                  <a:srgbClr val="002060"/>
                </a:solidFill>
                <a:latin typeface="Calibri" panose="020F0502020204030204" pitchFamily="34" charset="0"/>
              </a:rPr>
              <a:t>aggiornato</a:t>
            </a:r>
            <a:r>
              <a:rPr lang="it-IT" sz="1400" dirty="0">
                <a:solidFill>
                  <a:srgbClr val="002060"/>
                </a:solidFill>
                <a:latin typeface="Calibri" panose="020F0502020204030204" pitchFamily="34" charset="0"/>
              </a:rPr>
              <a:t> almeno </a:t>
            </a:r>
            <a:r>
              <a:rPr lang="it-IT" sz="1400" dirty="0" smtClean="0">
                <a:solidFill>
                  <a:srgbClr val="002060"/>
                </a:solidFill>
                <a:latin typeface="Calibri" panose="020F0502020204030204" pitchFamily="34" charset="0"/>
              </a:rPr>
              <a:t>annualmente</a:t>
            </a:r>
            <a:r>
              <a:rPr lang="it-IT" sz="1400" dirty="0">
                <a:solidFill>
                  <a:srgbClr val="002060"/>
                </a:solidFill>
                <a:latin typeface="Calibri" panose="020F0502020204030204" pitchFamily="34" charset="0"/>
              </a:rPr>
              <a:t>.</a:t>
            </a:r>
          </a:p>
        </p:txBody>
      </p:sp>
      <p:sp>
        <p:nvSpPr>
          <p:cNvPr id="28" name="Titolo 2"/>
          <p:cNvSpPr>
            <a:spLocks noGrp="1"/>
          </p:cNvSpPr>
          <p:nvPr>
            <p:ph type="title"/>
          </p:nvPr>
        </p:nvSpPr>
        <p:spPr>
          <a:xfrm>
            <a:off x="1390443" y="745366"/>
            <a:ext cx="7498080" cy="422920"/>
          </a:xfrm>
        </p:spPr>
        <p:txBody>
          <a:bodyPr>
            <a:normAutofit/>
          </a:bodyPr>
          <a:lstStyle/>
          <a:p>
            <a:pPr fontAlgn="base">
              <a:lnSpc>
                <a:spcPct val="90000"/>
              </a:lnSpc>
              <a:spcAft>
                <a:spcPct val="0"/>
              </a:spcAft>
              <a:tabLst>
                <a:tab pos="542925" algn="l"/>
              </a:tabLst>
            </a:pPr>
            <a:r>
              <a:rPr lang="it-IT" altLang="it-IT" dirty="0" smtClean="0"/>
              <a:t>Il piano di risoluzione: l’adozione</a:t>
            </a:r>
            <a:endParaRPr lang="en-GB" altLang="it-IT" sz="2000" b="1" dirty="0">
              <a:solidFill>
                <a:srgbClr val="11488B"/>
              </a:solidFill>
              <a:effectLst/>
              <a:latin typeface="Calibri" pitchFamily="34" charset="0"/>
            </a:endParaRPr>
          </a:p>
        </p:txBody>
      </p:sp>
    </p:spTree>
    <p:extLst>
      <p:ext uri="{BB962C8B-B14F-4D97-AF65-F5344CB8AC3E}">
        <p14:creationId xmlns:p14="http://schemas.microsoft.com/office/powerpoint/2010/main" val="2138083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25</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930392" y="3212692"/>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957889" y="3230694"/>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779912" y="1484784"/>
            <a:ext cx="5112568" cy="4824536"/>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1400" b="1" dirty="0">
              <a:solidFill>
                <a:srgbClr val="C00000"/>
              </a:solidFill>
              <a:latin typeface="Calibri" panose="020F0502020204030204" pitchFamily="34" charset="0"/>
            </a:endParaRPr>
          </a:p>
        </p:txBody>
      </p:sp>
      <p:sp>
        <p:nvSpPr>
          <p:cNvPr id="11" name="Rectangle 5"/>
          <p:cNvSpPr/>
          <p:nvPr/>
        </p:nvSpPr>
        <p:spPr>
          <a:xfrm>
            <a:off x="1187625"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smtClean="0">
                <a:solidFill>
                  <a:schemeClr val="bg1"/>
                </a:solidFill>
                <a:latin typeface="Calibri" panose="020F0502020204030204" pitchFamily="34" charset="0"/>
              </a:rPr>
              <a:t>Piano di risoluzione</a:t>
            </a:r>
            <a:endParaRPr lang="it-IT" sz="1500" b="1" dirty="0">
              <a:solidFill>
                <a:schemeClr val="bg1"/>
              </a:solidFill>
              <a:latin typeface="Calibri" panose="020F0502020204030204" pitchFamily="34" charset="0"/>
            </a:endParaRPr>
          </a:p>
        </p:txBody>
      </p:sp>
      <p:sp>
        <p:nvSpPr>
          <p:cNvPr id="12" name="Rectangle 5"/>
          <p:cNvSpPr/>
          <p:nvPr/>
        </p:nvSpPr>
        <p:spPr>
          <a:xfrm>
            <a:off x="1763688" y="177281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Adozione</a:t>
            </a:r>
          </a:p>
        </p:txBody>
      </p:sp>
      <p:sp>
        <p:nvSpPr>
          <p:cNvPr id="16" name="Rectangle 5"/>
          <p:cNvSpPr/>
          <p:nvPr/>
        </p:nvSpPr>
        <p:spPr>
          <a:xfrm>
            <a:off x="1763688" y="2900941"/>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Contenuto</a:t>
            </a:r>
          </a:p>
        </p:txBody>
      </p:sp>
      <p:sp>
        <p:nvSpPr>
          <p:cNvPr id="17" name="Rectangle 5"/>
          <p:cNvSpPr/>
          <p:nvPr/>
        </p:nvSpPr>
        <p:spPr>
          <a:xfrm>
            <a:off x="1763688" y="5157192"/>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Rimozione impedimenti alla risolvibilità</a:t>
            </a:r>
            <a:endParaRPr lang="it-IT" sz="1500" b="1" dirty="0">
              <a:solidFill>
                <a:srgbClr val="11488B"/>
              </a:solidFill>
              <a:latin typeface="Calibri" panose="020F0502020204030204" pitchFamily="34" charset="0"/>
            </a:endParaRPr>
          </a:p>
        </p:txBody>
      </p:sp>
      <p:sp>
        <p:nvSpPr>
          <p:cNvPr id="21" name="Rectangle 5"/>
          <p:cNvSpPr/>
          <p:nvPr/>
        </p:nvSpPr>
        <p:spPr>
          <a:xfrm>
            <a:off x="1763688" y="402906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Valutazione di risolvibilità</a:t>
            </a:r>
            <a:endParaRPr lang="it-IT" sz="1500" b="1" dirty="0">
              <a:solidFill>
                <a:srgbClr val="11488B"/>
              </a:solidFill>
              <a:latin typeface="Calibri" panose="020F0502020204030204" pitchFamily="34" charset="0"/>
            </a:endParaRPr>
          </a:p>
        </p:txBody>
      </p:sp>
      <p:sp>
        <p:nvSpPr>
          <p:cNvPr id="18" name="CasellaDiTesto 10"/>
          <p:cNvSpPr txBox="1"/>
          <p:nvPr/>
        </p:nvSpPr>
        <p:spPr>
          <a:xfrm>
            <a:off x="3863210" y="1780821"/>
            <a:ext cx="4915342" cy="954107"/>
          </a:xfrm>
          <a:prstGeom prst="rect">
            <a:avLst/>
          </a:prstGeom>
          <a:noFill/>
        </p:spPr>
        <p:txBody>
          <a:bodyPr wrap="square" rtlCol="0">
            <a:spAutoFit/>
          </a:bodyPr>
          <a:lstStyle/>
          <a:p>
            <a:pPr algn="ctr">
              <a:spcAft>
                <a:spcPts val="600"/>
              </a:spcAft>
            </a:pPr>
            <a:r>
              <a:rPr lang="it-IT" sz="1400" dirty="0" smtClean="0">
                <a:solidFill>
                  <a:srgbClr val="002060"/>
                </a:solidFill>
                <a:latin typeface="Calibri" panose="020F0502020204030204" pitchFamily="34" charset="0"/>
              </a:rPr>
              <a:t>Il piano di risoluzione tiene conto di diversi </a:t>
            </a:r>
            <a:r>
              <a:rPr lang="it-IT" sz="1400" b="1" dirty="0" smtClean="0">
                <a:solidFill>
                  <a:srgbClr val="002060"/>
                </a:solidFill>
                <a:latin typeface="Calibri" panose="020F0502020204030204" pitchFamily="34" charset="0"/>
              </a:rPr>
              <a:t>scenari</a:t>
            </a:r>
            <a:r>
              <a:rPr lang="it-IT" sz="1400" dirty="0" smtClean="0">
                <a:solidFill>
                  <a:srgbClr val="002060"/>
                </a:solidFill>
                <a:latin typeface="Calibri" panose="020F0502020204030204" pitchFamily="34" charset="0"/>
              </a:rPr>
              <a:t>, tra cui l’ipotesi che il dissesto sia idiosincratico o si verifiche in un momento di instabilità finanziaria più ampia o al ricorrere di eventi a carattere sistemico.</a:t>
            </a:r>
            <a:endParaRPr lang="it-IT" sz="1400" dirty="0">
              <a:solidFill>
                <a:srgbClr val="002060"/>
              </a:solidFill>
              <a:latin typeface="Calibri" panose="020F0502020204030204" pitchFamily="34" charset="0"/>
            </a:endParaRPr>
          </a:p>
        </p:txBody>
      </p:sp>
      <p:sp>
        <p:nvSpPr>
          <p:cNvPr id="20" name="CasellaDiTesto 10"/>
          <p:cNvSpPr txBox="1"/>
          <p:nvPr/>
        </p:nvSpPr>
        <p:spPr>
          <a:xfrm>
            <a:off x="3961692" y="2814787"/>
            <a:ext cx="4915343" cy="292388"/>
          </a:xfrm>
          <a:prstGeom prst="rect">
            <a:avLst/>
          </a:prstGeom>
          <a:noFill/>
        </p:spPr>
        <p:txBody>
          <a:bodyPr wrap="square" rtlCol="0">
            <a:spAutoFit/>
          </a:bodyPr>
          <a:lstStyle/>
          <a:p>
            <a:pPr algn="ctr">
              <a:spcAft>
                <a:spcPts val="600"/>
              </a:spcAft>
            </a:pPr>
            <a:r>
              <a:rPr lang="it-IT" sz="1300" dirty="0" smtClean="0">
                <a:solidFill>
                  <a:srgbClr val="002060"/>
                </a:solidFill>
                <a:latin typeface="Calibri" panose="020F0502020204030204" pitchFamily="34" charset="0"/>
              </a:rPr>
              <a:t>Il piano è redatto sulla base di </a:t>
            </a:r>
            <a:r>
              <a:rPr lang="it-IT" sz="1300" b="1" dirty="0" smtClean="0">
                <a:solidFill>
                  <a:srgbClr val="002060"/>
                </a:solidFill>
                <a:latin typeface="Calibri" panose="020F0502020204030204" pitchFamily="34" charset="0"/>
              </a:rPr>
              <a:t>valutazioni eque e prudenti</a:t>
            </a:r>
            <a:r>
              <a:rPr lang="it-IT" sz="1300" dirty="0" smtClean="0">
                <a:solidFill>
                  <a:srgbClr val="002060"/>
                </a:solidFill>
                <a:latin typeface="Calibri" panose="020F0502020204030204" pitchFamily="34" charset="0"/>
              </a:rPr>
              <a:t>.</a:t>
            </a:r>
            <a:endParaRPr lang="it-IT" sz="1300" dirty="0">
              <a:solidFill>
                <a:srgbClr val="002060"/>
              </a:solidFill>
              <a:latin typeface="Calibri" panose="020F0502020204030204" pitchFamily="34" charset="0"/>
            </a:endParaRPr>
          </a:p>
        </p:txBody>
      </p:sp>
      <p:sp>
        <p:nvSpPr>
          <p:cNvPr id="2" name="Rettangolo 1"/>
          <p:cNvSpPr/>
          <p:nvPr/>
        </p:nvSpPr>
        <p:spPr>
          <a:xfrm>
            <a:off x="7001472" y="1240157"/>
            <a:ext cx="1891007"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atin typeface="Calibri" panose="020F0502020204030204" pitchFamily="34" charset="0"/>
              </a:rPr>
              <a:t>Regime transitorio</a:t>
            </a:r>
            <a:endParaRPr lang="it-IT" sz="1600" dirty="0">
              <a:latin typeface="Calibri" panose="020F0502020204030204" pitchFamily="34" charset="0"/>
            </a:endParaRPr>
          </a:p>
        </p:txBody>
      </p:sp>
      <p:sp>
        <p:nvSpPr>
          <p:cNvPr id="23" name="Titolo 2"/>
          <p:cNvSpPr>
            <a:spLocks noGrp="1"/>
          </p:cNvSpPr>
          <p:nvPr>
            <p:ph type="title"/>
          </p:nvPr>
        </p:nvSpPr>
        <p:spPr>
          <a:xfrm>
            <a:off x="1390443" y="745366"/>
            <a:ext cx="7498080" cy="422920"/>
          </a:xfrm>
        </p:spPr>
        <p:txBody>
          <a:bodyPr>
            <a:normAutofit/>
          </a:bodyPr>
          <a:lstStyle/>
          <a:p>
            <a:pPr fontAlgn="base">
              <a:lnSpc>
                <a:spcPct val="90000"/>
              </a:lnSpc>
              <a:spcAft>
                <a:spcPct val="0"/>
              </a:spcAft>
              <a:tabLst>
                <a:tab pos="542925" algn="l"/>
              </a:tabLst>
            </a:pPr>
            <a:r>
              <a:rPr lang="it-IT" altLang="it-IT" dirty="0" smtClean="0"/>
              <a:t>Il piano di risoluzione: il contenuto                                                       (1/2)</a:t>
            </a:r>
            <a:endParaRPr lang="en-GB" altLang="it-IT" sz="2000" b="1" dirty="0">
              <a:solidFill>
                <a:srgbClr val="11488B"/>
              </a:solidFill>
              <a:effectLst/>
              <a:latin typeface="Calibri" pitchFamily="34" charset="0"/>
            </a:endParaRPr>
          </a:p>
        </p:txBody>
      </p:sp>
      <p:sp>
        <p:nvSpPr>
          <p:cNvPr id="24" name="CasellaDiTesto 10"/>
          <p:cNvSpPr txBox="1"/>
          <p:nvPr/>
        </p:nvSpPr>
        <p:spPr>
          <a:xfrm>
            <a:off x="3901102" y="3166927"/>
            <a:ext cx="4915343" cy="1538883"/>
          </a:xfrm>
          <a:prstGeom prst="rect">
            <a:avLst/>
          </a:prstGeom>
          <a:noFill/>
        </p:spPr>
        <p:txBody>
          <a:bodyPr wrap="square" rtlCol="0">
            <a:spAutoFit/>
          </a:bodyPr>
          <a:lstStyle/>
          <a:p>
            <a:pPr algn="ctr">
              <a:spcAft>
                <a:spcPts val="600"/>
              </a:spcAft>
            </a:pPr>
            <a:r>
              <a:rPr lang="it-IT" sz="1400" b="1" dirty="0">
                <a:solidFill>
                  <a:srgbClr val="C00000"/>
                </a:solidFill>
                <a:latin typeface="Calibri" panose="020F0502020204030204" pitchFamily="34" charset="0"/>
              </a:rPr>
              <a:t>Non presuppone</a:t>
            </a:r>
            <a:r>
              <a:rPr lang="it-IT" sz="1300" dirty="0" smtClean="0">
                <a:solidFill>
                  <a:srgbClr val="002060"/>
                </a:solidFill>
                <a:latin typeface="Calibri" panose="020F0502020204030204" pitchFamily="34" charset="0"/>
              </a:rPr>
              <a:t>:</a:t>
            </a:r>
            <a:endParaRPr lang="it-IT" sz="1300" dirty="0">
              <a:solidFill>
                <a:srgbClr val="002060"/>
              </a:solidFill>
              <a:latin typeface="Calibri" panose="020F0502020204030204" pitchFamily="34" charset="0"/>
            </a:endParaRPr>
          </a:p>
          <a:p>
            <a:pPr marL="285750" indent="-285750">
              <a:spcAft>
                <a:spcPts val="600"/>
              </a:spcAft>
              <a:buFont typeface="Wingdings" panose="05000000000000000000" pitchFamily="2" charset="2"/>
              <a:buChar char="§"/>
            </a:pPr>
            <a:r>
              <a:rPr lang="it-IT" sz="1300" u="sng" dirty="0" smtClean="0">
                <a:solidFill>
                  <a:srgbClr val="002060"/>
                </a:solidFill>
                <a:latin typeface="Calibri" panose="020F0502020204030204" pitchFamily="34" charset="0"/>
              </a:rPr>
              <a:t>misure </a:t>
            </a:r>
            <a:r>
              <a:rPr lang="it-IT" sz="1300" u="sng" dirty="0">
                <a:solidFill>
                  <a:srgbClr val="002060"/>
                </a:solidFill>
                <a:latin typeface="Calibri" panose="020F0502020204030204" pitchFamily="34" charset="0"/>
              </a:rPr>
              <a:t>di sostegno finanziario</a:t>
            </a:r>
            <a:r>
              <a:rPr lang="it-IT" sz="1300" dirty="0">
                <a:solidFill>
                  <a:srgbClr val="002060"/>
                </a:solidFill>
                <a:latin typeface="Calibri" panose="020F0502020204030204" pitchFamily="34" charset="0"/>
              </a:rPr>
              <a:t> pubblico straordinario, fatto salvo l’utilizzo dei fondi di risoluzione</a:t>
            </a:r>
            <a:r>
              <a:rPr lang="it-IT" sz="1300" dirty="0" smtClean="0">
                <a:solidFill>
                  <a:srgbClr val="002060"/>
                </a:solidFill>
                <a:latin typeface="Calibri" panose="020F0502020204030204" pitchFamily="34" charset="0"/>
              </a:rPr>
              <a:t>;</a:t>
            </a:r>
          </a:p>
          <a:p>
            <a:pPr marL="285750" indent="-285750">
              <a:spcAft>
                <a:spcPts val="600"/>
              </a:spcAft>
              <a:buFont typeface="Wingdings" panose="05000000000000000000" pitchFamily="2" charset="2"/>
              <a:buChar char="§"/>
            </a:pPr>
            <a:r>
              <a:rPr lang="it-IT" sz="1300" u="sng" dirty="0" smtClean="0">
                <a:solidFill>
                  <a:srgbClr val="002060"/>
                </a:solidFill>
                <a:latin typeface="Calibri" panose="020F0502020204030204" pitchFamily="34" charset="0"/>
              </a:rPr>
              <a:t>assistenza </a:t>
            </a:r>
            <a:r>
              <a:rPr lang="it-IT" sz="1300" u="sng" dirty="0">
                <a:solidFill>
                  <a:srgbClr val="002060"/>
                </a:solidFill>
                <a:latin typeface="Calibri" panose="020F0502020204030204" pitchFamily="34" charset="0"/>
              </a:rPr>
              <a:t>di liquidità</a:t>
            </a:r>
            <a:r>
              <a:rPr lang="it-IT" sz="1300" dirty="0">
                <a:solidFill>
                  <a:srgbClr val="002060"/>
                </a:solidFill>
                <a:latin typeface="Calibri" panose="020F0502020204030204" pitchFamily="34" charset="0"/>
              </a:rPr>
              <a:t> di emergenza dalla banca </a:t>
            </a:r>
            <a:r>
              <a:rPr lang="it-IT" sz="1300" dirty="0" smtClean="0">
                <a:solidFill>
                  <a:srgbClr val="002060"/>
                </a:solidFill>
                <a:latin typeface="Calibri" panose="020F0502020204030204" pitchFamily="34" charset="0"/>
              </a:rPr>
              <a:t>centrale;</a:t>
            </a:r>
          </a:p>
          <a:p>
            <a:pPr marL="285750" indent="-285750">
              <a:spcAft>
                <a:spcPts val="600"/>
              </a:spcAft>
              <a:buFont typeface="Wingdings" panose="05000000000000000000" pitchFamily="2" charset="2"/>
              <a:buChar char="§"/>
            </a:pPr>
            <a:r>
              <a:rPr lang="it-IT" sz="1300" u="sng" dirty="0" smtClean="0">
                <a:solidFill>
                  <a:srgbClr val="002060"/>
                </a:solidFill>
                <a:latin typeface="Calibri" panose="020F0502020204030204" pitchFamily="34" charset="0"/>
              </a:rPr>
              <a:t>assistenza di liquidità  </a:t>
            </a:r>
            <a:r>
              <a:rPr lang="it-IT" sz="1300" dirty="0" smtClean="0">
                <a:solidFill>
                  <a:srgbClr val="002060"/>
                </a:solidFill>
                <a:latin typeface="Calibri" panose="020F0502020204030204" pitchFamily="34" charset="0"/>
              </a:rPr>
              <a:t>dalla banca centrale che </a:t>
            </a:r>
            <a:r>
              <a:rPr lang="it-IT" sz="1300" dirty="0">
                <a:solidFill>
                  <a:srgbClr val="002060"/>
                </a:solidFill>
                <a:latin typeface="Calibri" panose="020F0502020204030204" pitchFamily="34" charset="0"/>
              </a:rPr>
              <a:t>preveda garanzie, durata e tasso di interesse non </a:t>
            </a:r>
            <a:r>
              <a:rPr lang="it-IT" sz="1300" dirty="0" smtClean="0">
                <a:solidFill>
                  <a:srgbClr val="002060"/>
                </a:solidFill>
                <a:latin typeface="Calibri" panose="020F0502020204030204" pitchFamily="34" charset="0"/>
              </a:rPr>
              <a:t>standard</a:t>
            </a:r>
            <a:endParaRPr lang="it-IT" sz="1300" dirty="0">
              <a:solidFill>
                <a:srgbClr val="002060"/>
              </a:solidFill>
              <a:latin typeface="Calibri" panose="020F0502020204030204" pitchFamily="34" charset="0"/>
            </a:endParaRPr>
          </a:p>
        </p:txBody>
      </p:sp>
      <p:sp>
        <p:nvSpPr>
          <p:cNvPr id="26" name="CasellaDiTesto 10"/>
          <p:cNvSpPr txBox="1"/>
          <p:nvPr/>
        </p:nvSpPr>
        <p:spPr>
          <a:xfrm>
            <a:off x="3900889" y="4828278"/>
            <a:ext cx="4915343" cy="692497"/>
          </a:xfrm>
          <a:prstGeom prst="rect">
            <a:avLst/>
          </a:prstGeom>
          <a:noFill/>
        </p:spPr>
        <p:txBody>
          <a:bodyPr wrap="square" rtlCol="0">
            <a:spAutoFit/>
          </a:bodyPr>
          <a:lstStyle/>
          <a:p>
            <a:pPr algn="ctr">
              <a:spcAft>
                <a:spcPts val="600"/>
              </a:spcAft>
            </a:pPr>
            <a:r>
              <a:rPr lang="it-IT" sz="1300" dirty="0" smtClean="0">
                <a:solidFill>
                  <a:srgbClr val="002060"/>
                </a:solidFill>
                <a:latin typeface="Calibri" panose="020F0502020204030204" pitchFamily="34" charset="0"/>
              </a:rPr>
              <a:t>Indica </a:t>
            </a:r>
            <a:r>
              <a:rPr lang="it-IT" sz="1300" b="1" dirty="0" smtClean="0">
                <a:solidFill>
                  <a:srgbClr val="002060"/>
                </a:solidFill>
                <a:latin typeface="Calibri" panose="020F0502020204030204" pitchFamily="34" charset="0"/>
              </a:rPr>
              <a:t>modalità e tempistica </a:t>
            </a:r>
            <a:r>
              <a:rPr lang="it-IT" sz="1300" dirty="0" smtClean="0">
                <a:solidFill>
                  <a:srgbClr val="002060"/>
                </a:solidFill>
                <a:latin typeface="Calibri" panose="020F0502020204030204" pitchFamily="34" charset="0"/>
              </a:rPr>
              <a:t>con cui, nelle situazioni previste dal piano, la banca può chiedere di ricorrere a </a:t>
            </a:r>
            <a:r>
              <a:rPr lang="it-IT" sz="1300" u="sng" dirty="0" smtClean="0">
                <a:solidFill>
                  <a:srgbClr val="002060"/>
                </a:solidFill>
                <a:latin typeface="Calibri" panose="020F0502020204030204" pitchFamily="34" charset="0"/>
              </a:rPr>
              <a:t>forme di assistenza della </a:t>
            </a:r>
            <a:r>
              <a:rPr lang="it-IT" sz="1300" b="1" dirty="0" smtClean="0">
                <a:solidFill>
                  <a:srgbClr val="002060"/>
                </a:solidFill>
                <a:latin typeface="Calibri" panose="020F0502020204030204" pitchFamily="34" charset="0"/>
              </a:rPr>
              <a:t>BCE</a:t>
            </a:r>
            <a:r>
              <a:rPr lang="it-IT" sz="1300" dirty="0" smtClean="0">
                <a:solidFill>
                  <a:srgbClr val="002060"/>
                </a:solidFill>
                <a:latin typeface="Calibri" panose="020F0502020204030204" pitchFamily="34" charset="0"/>
              </a:rPr>
              <a:t> e identifica le attività che potrebbero essere fornite a garanzia.</a:t>
            </a:r>
            <a:endParaRPr lang="it-IT" sz="1300" dirty="0">
              <a:solidFill>
                <a:srgbClr val="002060"/>
              </a:solidFill>
              <a:latin typeface="Calibri" panose="020F0502020204030204" pitchFamily="34" charset="0"/>
            </a:endParaRPr>
          </a:p>
        </p:txBody>
      </p:sp>
      <p:sp>
        <p:nvSpPr>
          <p:cNvPr id="27" name="CasellaDiTesto 10"/>
          <p:cNvSpPr txBox="1"/>
          <p:nvPr/>
        </p:nvSpPr>
        <p:spPr>
          <a:xfrm>
            <a:off x="3878524" y="5618923"/>
            <a:ext cx="4915343" cy="492443"/>
          </a:xfrm>
          <a:prstGeom prst="rect">
            <a:avLst/>
          </a:prstGeom>
          <a:noFill/>
        </p:spPr>
        <p:txBody>
          <a:bodyPr wrap="square" rtlCol="0">
            <a:spAutoFit/>
          </a:bodyPr>
          <a:lstStyle/>
          <a:p>
            <a:pPr algn="ctr">
              <a:spcAft>
                <a:spcPts val="600"/>
              </a:spcAft>
            </a:pPr>
            <a:r>
              <a:rPr lang="it-IT" sz="1300" dirty="0" smtClean="0">
                <a:solidFill>
                  <a:srgbClr val="002060"/>
                </a:solidFill>
                <a:latin typeface="Calibri" panose="020F0502020204030204" pitchFamily="34" charset="0"/>
              </a:rPr>
              <a:t>Contiene, oltre a quelle previste, ogni altra informazione richiesta dalla Banca d’Italia e da Regolamenti della Commissione europea.</a:t>
            </a:r>
            <a:endParaRPr lang="it-IT" sz="13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4139856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26</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930392" y="3212692"/>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957889" y="3230694"/>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779912" y="1484784"/>
            <a:ext cx="5112568" cy="5184576"/>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1400" b="1" dirty="0">
              <a:solidFill>
                <a:srgbClr val="C00000"/>
              </a:solidFill>
              <a:latin typeface="Calibri" panose="020F0502020204030204" pitchFamily="34" charset="0"/>
            </a:endParaRPr>
          </a:p>
        </p:txBody>
      </p:sp>
      <p:sp>
        <p:nvSpPr>
          <p:cNvPr id="11" name="Rectangle 5"/>
          <p:cNvSpPr/>
          <p:nvPr/>
        </p:nvSpPr>
        <p:spPr>
          <a:xfrm>
            <a:off x="1187625"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smtClean="0">
                <a:solidFill>
                  <a:schemeClr val="bg1"/>
                </a:solidFill>
                <a:latin typeface="Calibri" panose="020F0502020204030204" pitchFamily="34" charset="0"/>
              </a:rPr>
              <a:t>Piano di risoluzione</a:t>
            </a:r>
            <a:endParaRPr lang="it-IT" sz="1500" b="1" dirty="0">
              <a:solidFill>
                <a:schemeClr val="bg1"/>
              </a:solidFill>
              <a:latin typeface="Calibri" panose="020F0502020204030204" pitchFamily="34" charset="0"/>
            </a:endParaRPr>
          </a:p>
        </p:txBody>
      </p:sp>
      <p:sp>
        <p:nvSpPr>
          <p:cNvPr id="12" name="Rectangle 5"/>
          <p:cNvSpPr/>
          <p:nvPr/>
        </p:nvSpPr>
        <p:spPr>
          <a:xfrm>
            <a:off x="1763688" y="177281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Adozione</a:t>
            </a:r>
          </a:p>
        </p:txBody>
      </p:sp>
      <p:sp>
        <p:nvSpPr>
          <p:cNvPr id="16" name="Rectangle 5"/>
          <p:cNvSpPr/>
          <p:nvPr/>
        </p:nvSpPr>
        <p:spPr>
          <a:xfrm>
            <a:off x="1763688" y="2900941"/>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Contenuto</a:t>
            </a:r>
          </a:p>
        </p:txBody>
      </p:sp>
      <p:sp>
        <p:nvSpPr>
          <p:cNvPr id="17" name="Rectangle 5"/>
          <p:cNvSpPr/>
          <p:nvPr/>
        </p:nvSpPr>
        <p:spPr>
          <a:xfrm>
            <a:off x="1763688" y="5157192"/>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Rimozione impedimenti alla risolvibilità</a:t>
            </a:r>
            <a:endParaRPr lang="it-IT" sz="1500" b="1" dirty="0">
              <a:solidFill>
                <a:srgbClr val="11488B"/>
              </a:solidFill>
              <a:latin typeface="Calibri" panose="020F0502020204030204" pitchFamily="34" charset="0"/>
            </a:endParaRPr>
          </a:p>
        </p:txBody>
      </p:sp>
      <p:sp>
        <p:nvSpPr>
          <p:cNvPr id="21" name="Rectangle 5"/>
          <p:cNvSpPr/>
          <p:nvPr/>
        </p:nvSpPr>
        <p:spPr>
          <a:xfrm>
            <a:off x="1763688" y="402906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Valutazione di risolvibilità</a:t>
            </a:r>
            <a:endParaRPr lang="it-IT" sz="1500" b="1" dirty="0">
              <a:solidFill>
                <a:srgbClr val="11488B"/>
              </a:solidFill>
              <a:latin typeface="Calibri" panose="020F0502020204030204" pitchFamily="34" charset="0"/>
            </a:endParaRPr>
          </a:p>
        </p:txBody>
      </p:sp>
      <p:sp>
        <p:nvSpPr>
          <p:cNvPr id="18" name="CasellaDiTesto 10"/>
          <p:cNvSpPr txBox="1"/>
          <p:nvPr/>
        </p:nvSpPr>
        <p:spPr>
          <a:xfrm>
            <a:off x="3787994" y="1520974"/>
            <a:ext cx="2656213" cy="5401479"/>
          </a:xfrm>
          <a:prstGeom prst="rect">
            <a:avLst/>
          </a:prstGeom>
          <a:noFill/>
        </p:spPr>
        <p:txBody>
          <a:bodyPr wrap="square" rtlCol="0">
            <a:spAutoFit/>
          </a:bodyPr>
          <a:lstStyle/>
          <a:p>
            <a:pPr>
              <a:spcAft>
                <a:spcPts val="600"/>
              </a:spcAft>
            </a:pPr>
            <a:r>
              <a:rPr lang="it-IT" sz="1300" b="1" dirty="0" smtClean="0">
                <a:solidFill>
                  <a:srgbClr val="002060"/>
                </a:solidFill>
                <a:latin typeface="Calibri" panose="020F0502020204030204" pitchFamily="34" charset="0"/>
              </a:rPr>
              <a:t>Individuale</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Sintesi degli elementi fondamentali del piano e dei cambiamenti sostanziali della banca rispetto all’ultima versione; </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Separabilità delle funzioni </a:t>
            </a:r>
            <a:r>
              <a:rPr lang="it-IT" sz="1300" dirty="0">
                <a:solidFill>
                  <a:srgbClr val="002060"/>
                </a:solidFill>
                <a:latin typeface="Calibri" panose="020F0502020204030204" pitchFamily="34" charset="0"/>
              </a:rPr>
              <a:t>essenziali </a:t>
            </a:r>
            <a:r>
              <a:rPr lang="it-IT" sz="1300" dirty="0" smtClean="0">
                <a:solidFill>
                  <a:srgbClr val="002060"/>
                </a:solidFill>
                <a:latin typeface="Calibri" panose="020F0502020204030204" pitchFamily="34" charset="0"/>
              </a:rPr>
              <a:t>nella misura necessaria;</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Stima </a:t>
            </a:r>
            <a:r>
              <a:rPr lang="it-IT" sz="1300" dirty="0">
                <a:solidFill>
                  <a:srgbClr val="002060"/>
                </a:solidFill>
                <a:latin typeface="Calibri" panose="020F0502020204030204" pitchFamily="34" charset="0"/>
              </a:rPr>
              <a:t>dei tempi </a:t>
            </a:r>
            <a:r>
              <a:rPr lang="it-IT" sz="1300" dirty="0" smtClean="0">
                <a:solidFill>
                  <a:srgbClr val="002060"/>
                </a:solidFill>
                <a:latin typeface="Calibri" panose="020F0502020204030204" pitchFamily="34" charset="0"/>
              </a:rPr>
              <a:t>necessari per eseguire ogni aspetto del piano; </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Descrizione di: valutazione </a:t>
            </a:r>
            <a:r>
              <a:rPr lang="it-IT" sz="1300" dirty="0">
                <a:solidFill>
                  <a:srgbClr val="002060"/>
                </a:solidFill>
                <a:latin typeface="Calibri" panose="020F0502020204030204" pitchFamily="34" charset="0"/>
              </a:rPr>
              <a:t>di </a:t>
            </a:r>
            <a:r>
              <a:rPr lang="it-IT" sz="1300" dirty="0" smtClean="0">
                <a:solidFill>
                  <a:srgbClr val="002060"/>
                </a:solidFill>
                <a:latin typeface="Calibri" panose="020F0502020204030204" pitchFamily="34" charset="0"/>
              </a:rPr>
              <a:t>risolvibilità; misure </a:t>
            </a:r>
            <a:r>
              <a:rPr lang="it-IT" sz="1300" dirty="0">
                <a:solidFill>
                  <a:srgbClr val="002060"/>
                </a:solidFill>
                <a:latin typeface="Calibri" panose="020F0502020204030204" pitchFamily="34" charset="0"/>
              </a:rPr>
              <a:t>per rimuovere gli </a:t>
            </a:r>
            <a:r>
              <a:rPr lang="it-IT" sz="1300" dirty="0" smtClean="0">
                <a:solidFill>
                  <a:srgbClr val="002060"/>
                </a:solidFill>
                <a:latin typeface="Calibri" panose="020F0502020204030204" pitchFamily="34" charset="0"/>
              </a:rPr>
              <a:t>impedimenti; dispositivi idonei a garantire l’aggiornamento delle informazioni a disposizione di BI; operazioni e sistemi essenziali per assicurare la continuità di funzionamento dei processi;</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Modalità </a:t>
            </a:r>
            <a:r>
              <a:rPr lang="it-IT" sz="1300" dirty="0">
                <a:solidFill>
                  <a:srgbClr val="002060"/>
                </a:solidFill>
                <a:latin typeface="Calibri" panose="020F0502020204030204" pitchFamily="34" charset="0"/>
              </a:rPr>
              <a:t>di finanziamento delle azioni di </a:t>
            </a:r>
            <a:r>
              <a:rPr lang="it-IT" sz="1300" dirty="0" smtClean="0">
                <a:solidFill>
                  <a:srgbClr val="002060"/>
                </a:solidFill>
                <a:latin typeface="Calibri" panose="020F0502020204030204" pitchFamily="34" charset="0"/>
              </a:rPr>
              <a:t>risoluzione;</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Descrizione e impatto delle strategie di risoluzione e piano di comunicazione;</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Requisito minimo di passività soggette a </a:t>
            </a:r>
            <a:r>
              <a:rPr lang="it-IT" sz="1300" i="1" dirty="0" smtClean="0">
                <a:solidFill>
                  <a:srgbClr val="002060"/>
                </a:solidFill>
                <a:latin typeface="Calibri" panose="020F0502020204030204" pitchFamily="34" charset="0"/>
              </a:rPr>
              <a:t>bail-in</a:t>
            </a:r>
            <a:r>
              <a:rPr lang="it-IT" sz="1300" i="1" dirty="0">
                <a:solidFill>
                  <a:srgbClr val="002060"/>
                </a:solidFill>
                <a:latin typeface="Calibri" panose="020F0502020204030204" pitchFamily="34" charset="0"/>
              </a:rPr>
              <a:t>.</a:t>
            </a:r>
            <a:endParaRPr lang="it-IT" sz="1300" dirty="0">
              <a:solidFill>
                <a:srgbClr val="002060"/>
              </a:solidFill>
              <a:latin typeface="Calibri" panose="020F0502020204030204" pitchFamily="34" charset="0"/>
            </a:endParaRPr>
          </a:p>
        </p:txBody>
      </p:sp>
      <p:sp>
        <p:nvSpPr>
          <p:cNvPr id="19" name="CasellaDiTesto 11"/>
          <p:cNvSpPr txBox="1"/>
          <p:nvPr/>
        </p:nvSpPr>
        <p:spPr>
          <a:xfrm>
            <a:off x="6444208" y="1789831"/>
            <a:ext cx="2455798" cy="4524315"/>
          </a:xfrm>
          <a:prstGeom prst="rect">
            <a:avLst/>
          </a:prstGeom>
          <a:noFill/>
        </p:spPr>
        <p:txBody>
          <a:bodyPr wrap="square" rtlCol="0">
            <a:spAutoFit/>
          </a:bodyPr>
          <a:lstStyle/>
          <a:p>
            <a:pPr>
              <a:spcAft>
                <a:spcPts val="600"/>
              </a:spcAft>
            </a:pPr>
            <a:r>
              <a:rPr lang="it-IT" sz="1300" b="1" dirty="0" smtClean="0">
                <a:solidFill>
                  <a:srgbClr val="002060"/>
                </a:solidFill>
                <a:latin typeface="Calibri" panose="020F0502020204030204" pitchFamily="34" charset="0"/>
              </a:rPr>
              <a:t>Gruppo</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Azioni </a:t>
            </a:r>
            <a:r>
              <a:rPr lang="it-IT" sz="1300" dirty="0">
                <a:solidFill>
                  <a:srgbClr val="002060"/>
                </a:solidFill>
                <a:latin typeface="Calibri" panose="020F0502020204030204" pitchFamily="34" charset="0"/>
              </a:rPr>
              <a:t>di risoluzione rivolte </a:t>
            </a:r>
            <a:r>
              <a:rPr lang="it-IT" sz="1300" dirty="0" smtClean="0">
                <a:solidFill>
                  <a:srgbClr val="002060"/>
                </a:solidFill>
                <a:latin typeface="Calibri" panose="020F0502020204030204" pitchFamily="34" charset="0"/>
              </a:rPr>
              <a:t>alle singole componenti </a:t>
            </a:r>
            <a:r>
              <a:rPr lang="it-IT" sz="1300" dirty="0">
                <a:solidFill>
                  <a:srgbClr val="002060"/>
                </a:solidFill>
                <a:latin typeface="Calibri" panose="020F0502020204030204" pitchFamily="34" charset="0"/>
              </a:rPr>
              <a:t>del </a:t>
            </a:r>
            <a:r>
              <a:rPr lang="it-IT" sz="1300" dirty="0" smtClean="0">
                <a:solidFill>
                  <a:srgbClr val="002060"/>
                </a:solidFill>
                <a:latin typeface="Calibri" panose="020F0502020204030204" pitchFamily="34" charset="0"/>
              </a:rPr>
              <a:t>gruppo, anche mediante azioni coordinate nei confronti di più componenti;</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Coordinamento </a:t>
            </a:r>
            <a:r>
              <a:rPr lang="it-IT" sz="1300" dirty="0">
                <a:solidFill>
                  <a:srgbClr val="002060"/>
                </a:solidFill>
                <a:latin typeface="Calibri" panose="020F0502020204030204" pitchFamily="34" charset="0"/>
              </a:rPr>
              <a:t>dei poteri e delle azioni di risoluzione fra i paesi </a:t>
            </a:r>
            <a:r>
              <a:rPr lang="it-IT" sz="1300" dirty="0" smtClean="0">
                <a:solidFill>
                  <a:srgbClr val="002060"/>
                </a:solidFill>
                <a:latin typeface="Calibri" panose="020F0502020204030204" pitchFamily="34" charset="0"/>
              </a:rPr>
              <a:t>UE; </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Coordinamento </a:t>
            </a:r>
            <a:r>
              <a:rPr lang="it-IT" sz="1300" dirty="0">
                <a:solidFill>
                  <a:srgbClr val="002060"/>
                </a:solidFill>
                <a:latin typeface="Calibri" panose="020F0502020204030204" pitchFamily="34" charset="0"/>
              </a:rPr>
              <a:t>fra le autorità europee e quelle dei Paesi </a:t>
            </a:r>
            <a:r>
              <a:rPr lang="it-IT" sz="1300" dirty="0" smtClean="0">
                <a:solidFill>
                  <a:srgbClr val="002060"/>
                </a:solidFill>
                <a:latin typeface="Calibri" panose="020F0502020204030204" pitchFamily="34" charset="0"/>
              </a:rPr>
              <a:t>terzi;</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Misure, tra cui separazione giuridica ed economica di funzioni o linee di business, necessarie per agevolare la risoluzione di gruppo;</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Modalità </a:t>
            </a:r>
            <a:r>
              <a:rPr lang="it-IT" sz="1300" dirty="0">
                <a:solidFill>
                  <a:srgbClr val="002060"/>
                </a:solidFill>
                <a:latin typeface="Calibri" panose="020F0502020204030204" pitchFamily="34" charset="0"/>
              </a:rPr>
              <a:t>di finanziamento </a:t>
            </a:r>
            <a:r>
              <a:rPr lang="it-IT" sz="1300" dirty="0" smtClean="0">
                <a:solidFill>
                  <a:srgbClr val="002060"/>
                </a:solidFill>
                <a:latin typeface="Calibri" panose="020F0502020204030204" pitchFamily="34" charset="0"/>
              </a:rPr>
              <a:t>della risoluzione, compresa la </a:t>
            </a:r>
            <a:r>
              <a:rPr lang="it-IT" sz="1300" dirty="0">
                <a:solidFill>
                  <a:srgbClr val="002060"/>
                </a:solidFill>
                <a:latin typeface="Calibri" panose="020F0502020204030204" pitchFamily="34" charset="0"/>
              </a:rPr>
              <a:t>equa ripartizione </a:t>
            </a:r>
            <a:r>
              <a:rPr lang="it-IT" sz="1300" dirty="0" smtClean="0">
                <a:solidFill>
                  <a:srgbClr val="002060"/>
                </a:solidFill>
                <a:latin typeface="Calibri" panose="020F0502020204030204" pitchFamily="34" charset="0"/>
              </a:rPr>
              <a:t>dell’onere tra i diversi paesi. </a:t>
            </a:r>
            <a:endParaRPr lang="it-IT" sz="1300" dirty="0">
              <a:solidFill>
                <a:srgbClr val="002060"/>
              </a:solidFill>
              <a:latin typeface="Calibri" panose="020F0502020204030204" pitchFamily="34" charset="0"/>
            </a:endParaRPr>
          </a:p>
        </p:txBody>
      </p:sp>
      <p:sp>
        <p:nvSpPr>
          <p:cNvPr id="22" name="Titolo 2"/>
          <p:cNvSpPr>
            <a:spLocks noGrp="1"/>
          </p:cNvSpPr>
          <p:nvPr>
            <p:ph type="title"/>
          </p:nvPr>
        </p:nvSpPr>
        <p:spPr>
          <a:xfrm>
            <a:off x="1390443" y="745366"/>
            <a:ext cx="7498080" cy="422920"/>
          </a:xfrm>
        </p:spPr>
        <p:txBody>
          <a:bodyPr>
            <a:normAutofit/>
          </a:bodyPr>
          <a:lstStyle/>
          <a:p>
            <a:pPr fontAlgn="base">
              <a:lnSpc>
                <a:spcPct val="90000"/>
              </a:lnSpc>
              <a:spcAft>
                <a:spcPct val="0"/>
              </a:spcAft>
              <a:tabLst>
                <a:tab pos="542925" algn="l"/>
              </a:tabLst>
            </a:pPr>
            <a:r>
              <a:rPr lang="it-IT" altLang="it-IT" dirty="0" smtClean="0"/>
              <a:t>Il piano di risoluzione: il contenuto                                                       (2/2)</a:t>
            </a:r>
            <a:endParaRPr lang="en-GB" altLang="it-IT" sz="2000" b="1" dirty="0">
              <a:solidFill>
                <a:srgbClr val="11488B"/>
              </a:solidFill>
              <a:effectLst/>
              <a:latin typeface="Calibri" pitchFamily="34" charset="0"/>
            </a:endParaRPr>
          </a:p>
        </p:txBody>
      </p:sp>
      <p:sp>
        <p:nvSpPr>
          <p:cNvPr id="2" name="Rettangolo 1"/>
          <p:cNvSpPr/>
          <p:nvPr/>
        </p:nvSpPr>
        <p:spPr>
          <a:xfrm>
            <a:off x="7001473" y="1272233"/>
            <a:ext cx="1891007"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atin typeface="Calibri" panose="020F0502020204030204" pitchFamily="34" charset="0"/>
              </a:rPr>
              <a:t>Regime transitorio       </a:t>
            </a:r>
            <a:endParaRPr lang="it-IT" sz="1600" dirty="0">
              <a:latin typeface="Calibri" panose="020F0502020204030204" pitchFamily="34" charset="0"/>
            </a:endParaRPr>
          </a:p>
        </p:txBody>
      </p:sp>
    </p:spTree>
    <p:extLst>
      <p:ext uri="{BB962C8B-B14F-4D97-AF65-F5344CB8AC3E}">
        <p14:creationId xmlns:p14="http://schemas.microsoft.com/office/powerpoint/2010/main" val="1433596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27</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930392" y="4365388"/>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957889" y="4383390"/>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779912" y="1484784"/>
            <a:ext cx="5184576" cy="4774892"/>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2296" indent="0" algn="ctr">
              <a:spcBef>
                <a:spcPts val="0"/>
              </a:spcBef>
              <a:buNone/>
            </a:pPr>
            <a:endParaRPr lang="it-IT" sz="500" dirty="0" smtClean="0">
              <a:solidFill>
                <a:srgbClr val="002060"/>
              </a:solidFill>
              <a:latin typeface="Calibri" panose="020F0502020204030204" pitchFamily="34" charset="0"/>
            </a:endParaRPr>
          </a:p>
          <a:p>
            <a:pPr marL="82296" indent="0" algn="ctr">
              <a:spcBef>
                <a:spcPts val="0"/>
              </a:spcBef>
              <a:buNone/>
            </a:pPr>
            <a:endParaRPr lang="it-IT" sz="1600" dirty="0" smtClean="0">
              <a:solidFill>
                <a:srgbClr val="002060"/>
              </a:solidFill>
              <a:latin typeface="Calibri" panose="020F0502020204030204" pitchFamily="34" charset="0"/>
            </a:endParaRPr>
          </a:p>
          <a:p>
            <a:pPr marL="82296" indent="0" algn="ctr">
              <a:spcBef>
                <a:spcPts val="0"/>
              </a:spcBef>
              <a:buNone/>
            </a:pPr>
            <a:r>
              <a:rPr lang="it-IT" sz="1600" dirty="0" smtClean="0">
                <a:solidFill>
                  <a:srgbClr val="002060"/>
                </a:solidFill>
                <a:latin typeface="Calibri" panose="020F0502020204030204" pitchFamily="34" charset="0"/>
              </a:rPr>
              <a:t>Una </a:t>
            </a:r>
            <a:r>
              <a:rPr lang="it-IT" sz="1600" dirty="0">
                <a:solidFill>
                  <a:srgbClr val="002060"/>
                </a:solidFill>
                <a:latin typeface="Calibri" panose="020F0502020204030204" pitchFamily="34" charset="0"/>
              </a:rPr>
              <a:t>banca è </a:t>
            </a:r>
            <a:r>
              <a:rPr lang="it-IT" sz="1600" b="1" dirty="0">
                <a:solidFill>
                  <a:srgbClr val="C00000"/>
                </a:solidFill>
                <a:latin typeface="Calibri" panose="020F0502020204030204" pitchFamily="34" charset="0"/>
              </a:rPr>
              <a:t>risolvibile</a:t>
            </a:r>
            <a:r>
              <a:rPr lang="it-IT" sz="1600" dirty="0">
                <a:solidFill>
                  <a:srgbClr val="C00000"/>
                </a:solidFill>
                <a:latin typeface="Calibri" panose="020F0502020204030204" pitchFamily="34" charset="0"/>
              </a:rPr>
              <a:t> </a:t>
            </a:r>
            <a:r>
              <a:rPr lang="it-IT" sz="1600" dirty="0" smtClean="0">
                <a:solidFill>
                  <a:srgbClr val="002060"/>
                </a:solidFill>
                <a:latin typeface="Calibri" panose="020F0502020204030204" pitchFamily="34" charset="0"/>
              </a:rPr>
              <a:t>quando, </a:t>
            </a:r>
            <a:r>
              <a:rPr lang="it-IT" altLang="it-IT" sz="1600" dirty="0">
                <a:solidFill>
                  <a:srgbClr val="002060"/>
                </a:solidFill>
                <a:latin typeface="Calibri" panose="020F0502020204030204" pitchFamily="34" charset="0"/>
              </a:rPr>
              <a:t>anche in presenza di situazioni di instabilità finanziaria generalizzata o di eventi sistemici, può essere </a:t>
            </a:r>
            <a:r>
              <a:rPr lang="it-IT" altLang="it-IT" sz="1600" u="sng" dirty="0">
                <a:solidFill>
                  <a:srgbClr val="002060"/>
                </a:solidFill>
                <a:latin typeface="Calibri" panose="020F0502020204030204" pitchFamily="34" charset="0"/>
              </a:rPr>
              <a:t>assoggettata a liquidazione coatta amministrativa o a risoluzione</a:t>
            </a:r>
            <a:r>
              <a:rPr lang="it-IT" altLang="it-IT" sz="1600" dirty="0">
                <a:solidFill>
                  <a:srgbClr val="002060"/>
                </a:solidFill>
                <a:latin typeface="Calibri" panose="020F0502020204030204" pitchFamily="34" charset="0"/>
              </a:rPr>
              <a:t>, minimizzando le conseguenze negative significative per il sistema finanziario italiano, di altri Stati membri o dell’Unione europea e nella prospettiva di assicurare la continuità delle funzioni essenziali</a:t>
            </a:r>
          </a:p>
          <a:p>
            <a:pPr algn="ctr">
              <a:spcAft>
                <a:spcPts val="300"/>
              </a:spcAft>
            </a:pPr>
            <a:endParaRPr lang="it-IT" sz="800" b="1" dirty="0" smtClean="0">
              <a:solidFill>
                <a:srgbClr val="C00000"/>
              </a:solidFill>
              <a:latin typeface="Calibri" panose="020F0502020204030204" pitchFamily="34" charset="0"/>
            </a:endParaRPr>
          </a:p>
          <a:p>
            <a:pPr algn="ctr">
              <a:spcAft>
                <a:spcPts val="300"/>
              </a:spcAft>
            </a:pPr>
            <a:endParaRPr lang="it-IT" sz="800" b="1" dirty="0" smtClean="0">
              <a:solidFill>
                <a:srgbClr val="C00000"/>
              </a:solidFill>
              <a:latin typeface="Calibri" panose="020F0502020204030204" pitchFamily="34" charset="0"/>
            </a:endParaRPr>
          </a:p>
          <a:p>
            <a:pPr algn="ctr">
              <a:spcAft>
                <a:spcPts val="300"/>
              </a:spcAft>
            </a:pPr>
            <a:r>
              <a:rPr lang="it-IT" sz="1400" b="1" dirty="0" smtClean="0">
                <a:solidFill>
                  <a:srgbClr val="C00000"/>
                </a:solidFill>
                <a:latin typeface="Calibri" panose="020F0502020204030204" pitchFamily="34" charset="0"/>
              </a:rPr>
              <a:t>Obiettivo </a:t>
            </a:r>
            <a:r>
              <a:rPr lang="it-IT" sz="1400" b="1" dirty="0">
                <a:solidFill>
                  <a:srgbClr val="C00000"/>
                </a:solidFill>
                <a:latin typeface="Calibri" panose="020F0502020204030204" pitchFamily="34" charset="0"/>
              </a:rPr>
              <a:t>della valutazione</a:t>
            </a:r>
            <a:r>
              <a:rPr lang="it-IT" sz="1400" dirty="0">
                <a:solidFill>
                  <a:srgbClr val="002060"/>
                </a:solidFill>
                <a:latin typeface="Calibri" panose="020F0502020204030204" pitchFamily="34" charset="0"/>
              </a:rPr>
              <a:t> </a:t>
            </a:r>
          </a:p>
          <a:p>
            <a:pPr marL="285750" indent="-285750">
              <a:buFont typeface="Wingdings" panose="05000000000000000000" pitchFamily="2" charset="2"/>
              <a:buChar char="§"/>
            </a:pPr>
            <a:r>
              <a:rPr lang="it-IT" sz="1400" dirty="0">
                <a:solidFill>
                  <a:srgbClr val="002060"/>
                </a:solidFill>
                <a:latin typeface="Calibri" panose="020F0502020204030204" pitchFamily="34" charset="0"/>
              </a:rPr>
              <a:t>Identificare i fattori che incidono sulla risolvibilità della banca o del gruppo e individuare le azioni per </a:t>
            </a:r>
            <a:r>
              <a:rPr lang="it-IT" sz="1400" dirty="0" smtClean="0">
                <a:solidFill>
                  <a:srgbClr val="002060"/>
                </a:solidFill>
                <a:latin typeface="Calibri" panose="020F0502020204030204" pitchFamily="34" charset="0"/>
              </a:rPr>
              <a:t>rimuovere gli impedimenti alla risolvibilità. </a:t>
            </a:r>
            <a:endParaRPr lang="it-IT" sz="1400" dirty="0">
              <a:solidFill>
                <a:srgbClr val="002060"/>
              </a:solidFill>
              <a:latin typeface="Calibri" panose="020F0502020204030204" pitchFamily="34" charset="0"/>
            </a:endParaRPr>
          </a:p>
          <a:p>
            <a:pPr marL="285750" indent="-285750">
              <a:spcBef>
                <a:spcPts val="600"/>
              </a:spcBef>
              <a:spcAft>
                <a:spcPts val="1200"/>
              </a:spcAft>
              <a:buFont typeface="Wingdings" panose="05000000000000000000" pitchFamily="2" charset="2"/>
              <a:buChar char="§"/>
            </a:pPr>
            <a:r>
              <a:rPr lang="it-IT" sz="1400" dirty="0">
                <a:solidFill>
                  <a:srgbClr val="002060"/>
                </a:solidFill>
                <a:latin typeface="Calibri" panose="020F0502020204030204" pitchFamily="34" charset="0"/>
              </a:rPr>
              <a:t>Fattori sia esogeni sia endogeni, relativi alla banca o al gruppo</a:t>
            </a:r>
            <a:r>
              <a:rPr lang="it-IT" sz="1400" dirty="0" smtClean="0">
                <a:solidFill>
                  <a:srgbClr val="002060"/>
                </a:solidFill>
                <a:latin typeface="Calibri" panose="020F0502020204030204" pitchFamily="34" charset="0"/>
              </a:rPr>
              <a:t>.</a:t>
            </a:r>
            <a:endParaRPr lang="it-IT" sz="1400" dirty="0">
              <a:solidFill>
                <a:srgbClr val="002060"/>
              </a:solidFill>
              <a:latin typeface="Calibri" panose="020F0502020204030204" pitchFamily="34" charset="0"/>
            </a:endParaRPr>
          </a:p>
        </p:txBody>
      </p:sp>
      <p:sp>
        <p:nvSpPr>
          <p:cNvPr id="11" name="Rectangle 5"/>
          <p:cNvSpPr/>
          <p:nvPr/>
        </p:nvSpPr>
        <p:spPr>
          <a:xfrm>
            <a:off x="1187625"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smtClean="0">
                <a:solidFill>
                  <a:schemeClr val="bg1"/>
                </a:solidFill>
                <a:latin typeface="Calibri" panose="020F0502020204030204" pitchFamily="34" charset="0"/>
              </a:rPr>
              <a:t>Piano di risoluzione</a:t>
            </a:r>
            <a:endParaRPr lang="it-IT" sz="1500" b="1" dirty="0">
              <a:solidFill>
                <a:schemeClr val="bg1"/>
              </a:solidFill>
              <a:latin typeface="Calibri" panose="020F0502020204030204" pitchFamily="34" charset="0"/>
            </a:endParaRPr>
          </a:p>
        </p:txBody>
      </p:sp>
      <p:sp>
        <p:nvSpPr>
          <p:cNvPr id="12" name="Rectangle 5"/>
          <p:cNvSpPr/>
          <p:nvPr/>
        </p:nvSpPr>
        <p:spPr>
          <a:xfrm>
            <a:off x="1763688" y="177281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Adozione</a:t>
            </a:r>
          </a:p>
        </p:txBody>
      </p:sp>
      <p:sp>
        <p:nvSpPr>
          <p:cNvPr id="16" name="Rectangle 5"/>
          <p:cNvSpPr/>
          <p:nvPr/>
        </p:nvSpPr>
        <p:spPr>
          <a:xfrm>
            <a:off x="1763688" y="2900941"/>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Contenuto</a:t>
            </a:r>
          </a:p>
        </p:txBody>
      </p:sp>
      <p:sp>
        <p:nvSpPr>
          <p:cNvPr id="17" name="Rectangle 5"/>
          <p:cNvSpPr/>
          <p:nvPr/>
        </p:nvSpPr>
        <p:spPr>
          <a:xfrm>
            <a:off x="1763688" y="5157192"/>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Rimozione impedimenti alla risolvibilità</a:t>
            </a:r>
            <a:endParaRPr lang="it-IT" sz="1500" b="1" dirty="0">
              <a:solidFill>
                <a:srgbClr val="11488B"/>
              </a:solidFill>
              <a:latin typeface="Calibri" panose="020F0502020204030204" pitchFamily="34" charset="0"/>
            </a:endParaRPr>
          </a:p>
        </p:txBody>
      </p:sp>
      <p:sp>
        <p:nvSpPr>
          <p:cNvPr id="21" name="Rectangle 5"/>
          <p:cNvSpPr/>
          <p:nvPr/>
        </p:nvSpPr>
        <p:spPr>
          <a:xfrm>
            <a:off x="1763688" y="4029066"/>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Valutazione di risolvibilità</a:t>
            </a:r>
            <a:endParaRPr lang="it-IT" sz="1500" b="1" dirty="0">
              <a:solidFill>
                <a:srgbClr val="11488B"/>
              </a:solidFill>
              <a:latin typeface="Calibri" panose="020F0502020204030204" pitchFamily="34" charset="0"/>
            </a:endParaRPr>
          </a:p>
        </p:txBody>
      </p:sp>
      <p:sp>
        <p:nvSpPr>
          <p:cNvPr id="22" name="Titolo 2"/>
          <p:cNvSpPr>
            <a:spLocks noGrp="1"/>
          </p:cNvSpPr>
          <p:nvPr>
            <p:ph type="title"/>
          </p:nvPr>
        </p:nvSpPr>
        <p:spPr>
          <a:xfrm>
            <a:off x="1390443" y="813100"/>
            <a:ext cx="7498080" cy="422920"/>
          </a:xfrm>
        </p:spPr>
        <p:txBody>
          <a:bodyPr>
            <a:normAutofit/>
          </a:bodyPr>
          <a:lstStyle/>
          <a:p>
            <a:pPr fontAlgn="base">
              <a:lnSpc>
                <a:spcPct val="90000"/>
              </a:lnSpc>
              <a:spcAft>
                <a:spcPct val="0"/>
              </a:spcAft>
              <a:tabLst>
                <a:tab pos="542925" algn="l"/>
              </a:tabLst>
            </a:pPr>
            <a:r>
              <a:rPr lang="it-IT" altLang="it-IT" dirty="0" smtClean="0"/>
              <a:t>Il piano di risoluzione: la valutazione della risolvibilità                    (1/2)</a:t>
            </a:r>
            <a:endParaRPr lang="en-GB" altLang="it-IT" sz="2000" b="1" dirty="0">
              <a:solidFill>
                <a:srgbClr val="11488B"/>
              </a:solidFill>
              <a:effectLst/>
              <a:latin typeface="Calibri" pitchFamily="34" charset="0"/>
            </a:endParaRPr>
          </a:p>
        </p:txBody>
      </p:sp>
    </p:spTree>
    <p:extLst>
      <p:ext uri="{BB962C8B-B14F-4D97-AF65-F5344CB8AC3E}">
        <p14:creationId xmlns:p14="http://schemas.microsoft.com/office/powerpoint/2010/main" val="2512753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28</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930392" y="4365388"/>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957889" y="4383390"/>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779912" y="1484784"/>
            <a:ext cx="5184576" cy="4824536"/>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2296" indent="0" algn="ctr">
              <a:spcBef>
                <a:spcPts val="0"/>
              </a:spcBef>
              <a:buNone/>
            </a:pPr>
            <a:endParaRPr lang="it-IT" sz="800" dirty="0" smtClean="0">
              <a:solidFill>
                <a:srgbClr val="002060"/>
              </a:solidFill>
              <a:latin typeface="Calibri" panose="020F0502020204030204" pitchFamily="34" charset="0"/>
            </a:endParaRPr>
          </a:p>
          <a:p>
            <a:pPr marL="82296" algn="ctr"/>
            <a:endParaRPr lang="it-IT" altLang="it-IT" sz="1400" dirty="0" smtClean="0">
              <a:solidFill>
                <a:schemeClr val="accent1">
                  <a:lumMod val="75000"/>
                </a:schemeClr>
              </a:solidFill>
              <a:latin typeface="Calibri" panose="020F0502020204030204" pitchFamily="34" charset="0"/>
            </a:endParaRPr>
          </a:p>
          <a:p>
            <a:pPr algn="ctr">
              <a:spcAft>
                <a:spcPts val="300"/>
              </a:spcAft>
            </a:pPr>
            <a:r>
              <a:rPr lang="it-IT" sz="1400" b="1" dirty="0">
                <a:solidFill>
                  <a:srgbClr val="C00000"/>
                </a:solidFill>
                <a:latin typeface="Calibri" panose="020F0502020204030204" pitchFamily="34" charset="0"/>
              </a:rPr>
              <a:t>Chi la effettua?</a:t>
            </a:r>
          </a:p>
          <a:p>
            <a:pPr marL="285750" indent="-285750">
              <a:buFont typeface="Wingdings" panose="05000000000000000000" pitchFamily="2" charset="2"/>
              <a:buChar char="§"/>
            </a:pPr>
            <a:r>
              <a:rPr lang="it-IT" sz="1400" b="1" dirty="0">
                <a:solidFill>
                  <a:srgbClr val="002060"/>
                </a:solidFill>
                <a:latin typeface="Calibri" panose="020F0502020204030204" pitchFamily="34" charset="0"/>
              </a:rPr>
              <a:t>Banca individuale</a:t>
            </a:r>
            <a:r>
              <a:rPr lang="it-IT" sz="1400" dirty="0">
                <a:solidFill>
                  <a:srgbClr val="002060"/>
                </a:solidFill>
                <a:latin typeface="Calibri" panose="020F0502020204030204" pitchFamily="34" charset="0"/>
              </a:rPr>
              <a:t>: la Banca d’Italia, sentita la BCE quando è l’autorità competente, in occasione della </a:t>
            </a:r>
            <a:r>
              <a:rPr lang="it-IT" sz="1400" u="sng" dirty="0">
                <a:solidFill>
                  <a:srgbClr val="002060"/>
                </a:solidFill>
                <a:latin typeface="Calibri" panose="020F0502020204030204" pitchFamily="34" charset="0"/>
              </a:rPr>
              <a:t>preparazione e dell’aggiornamento </a:t>
            </a:r>
            <a:r>
              <a:rPr lang="it-IT" sz="1400" dirty="0">
                <a:solidFill>
                  <a:srgbClr val="002060"/>
                </a:solidFill>
                <a:latin typeface="Calibri" panose="020F0502020204030204" pitchFamily="34" charset="0"/>
              </a:rPr>
              <a:t>del piano di risoluzione; se </a:t>
            </a:r>
            <a:r>
              <a:rPr lang="it-IT" altLang="it-IT" sz="1400" dirty="0">
                <a:solidFill>
                  <a:srgbClr val="002060"/>
                </a:solidFill>
                <a:latin typeface="Calibri" panose="020F0502020204030204" pitchFamily="34" charset="0"/>
              </a:rPr>
              <a:t>ritiene la banca non risolvibile, lo comunica all’EBA. In tal caso, l’obbligo di predisporre/aggiornare il piano è sospeso fino alla definitiva individuazione delle misure per rimuovere gli impedimenti sostanziali alla risolvibilità.</a:t>
            </a:r>
            <a:endParaRPr lang="it-IT" sz="1400" dirty="0">
              <a:solidFill>
                <a:srgbClr val="002060"/>
              </a:solidFill>
              <a:latin typeface="Calibri" panose="020F0502020204030204" pitchFamily="34" charset="0"/>
            </a:endParaRPr>
          </a:p>
          <a:p>
            <a:pPr marL="285750" indent="-285750">
              <a:spcBef>
                <a:spcPts val="600"/>
              </a:spcBef>
              <a:buFont typeface="Wingdings" panose="05000000000000000000" pitchFamily="2" charset="2"/>
              <a:buChar char="§"/>
            </a:pPr>
            <a:r>
              <a:rPr lang="it-IT" sz="1400" b="1" dirty="0">
                <a:solidFill>
                  <a:srgbClr val="002060"/>
                </a:solidFill>
                <a:latin typeface="Calibri" panose="020F0502020204030204" pitchFamily="34" charset="0"/>
              </a:rPr>
              <a:t>Gruppo</a:t>
            </a:r>
            <a:r>
              <a:rPr lang="it-IT" sz="1400" dirty="0">
                <a:solidFill>
                  <a:srgbClr val="002060"/>
                </a:solidFill>
                <a:latin typeface="Calibri" panose="020F0502020204030204" pitchFamily="34" charset="0"/>
              </a:rPr>
              <a:t>: la Banca d’Italia quando è l’autorità di risoluzione di gruppo, sentite le autorità di vigilanza su base consolidata e individuale e le autorità di risoluzione e competenti degli Stati terzi aventi succursali del gruppo</a:t>
            </a:r>
            <a:r>
              <a:rPr lang="it-IT" sz="1400" dirty="0" smtClean="0">
                <a:solidFill>
                  <a:srgbClr val="002060"/>
                </a:solidFill>
                <a:latin typeface="Calibri" panose="020F0502020204030204" pitchFamily="34" charset="0"/>
              </a:rPr>
              <a:t>.</a:t>
            </a:r>
            <a:endParaRPr lang="it-IT" altLang="it-IT" sz="1400" dirty="0">
              <a:solidFill>
                <a:schemeClr val="accent1">
                  <a:lumMod val="75000"/>
                </a:schemeClr>
              </a:solidFill>
              <a:latin typeface="Calibri" panose="020F0502020204030204" pitchFamily="34" charset="0"/>
            </a:endParaRPr>
          </a:p>
          <a:p>
            <a:pPr marL="82296" algn="ctr"/>
            <a:endParaRPr lang="it-IT" altLang="it-IT" sz="1400" dirty="0" smtClean="0">
              <a:solidFill>
                <a:schemeClr val="accent1">
                  <a:lumMod val="75000"/>
                </a:schemeClr>
              </a:solidFill>
              <a:latin typeface="Calibri" panose="020F0502020204030204" pitchFamily="34" charset="0"/>
            </a:endParaRPr>
          </a:p>
          <a:p>
            <a:pPr marL="82296" algn="ctr"/>
            <a:endParaRPr lang="it-IT" altLang="it-IT" sz="1400" dirty="0">
              <a:solidFill>
                <a:schemeClr val="accent1">
                  <a:lumMod val="75000"/>
                </a:schemeClr>
              </a:solidFill>
              <a:latin typeface="Calibri" panose="020F0502020204030204" pitchFamily="34" charset="0"/>
            </a:endParaRPr>
          </a:p>
          <a:p>
            <a:pPr marL="82296" algn="ctr"/>
            <a:r>
              <a:rPr lang="it-IT" altLang="it-IT" sz="1400" dirty="0">
                <a:solidFill>
                  <a:srgbClr val="002060"/>
                </a:solidFill>
                <a:latin typeface="Calibri" panose="020F0502020204030204" pitchFamily="34" charset="0"/>
              </a:rPr>
              <a:t>La </a:t>
            </a:r>
            <a:r>
              <a:rPr lang="it-IT" altLang="it-IT" sz="1400" u="sng" dirty="0">
                <a:solidFill>
                  <a:srgbClr val="002060"/>
                </a:solidFill>
                <a:latin typeface="Calibri" panose="020F0502020204030204" pitchFamily="34" charset="0"/>
              </a:rPr>
              <a:t>valutazione non fa </a:t>
            </a:r>
            <a:r>
              <a:rPr lang="it-IT" altLang="it-IT" sz="1400" u="sng" dirty="0" smtClean="0">
                <a:solidFill>
                  <a:srgbClr val="002060"/>
                </a:solidFill>
                <a:latin typeface="Calibri" panose="020F0502020204030204" pitchFamily="34" charset="0"/>
              </a:rPr>
              <a:t>affidamento</a:t>
            </a:r>
            <a:r>
              <a:rPr lang="it-IT" altLang="it-IT" sz="1400" dirty="0" smtClean="0">
                <a:solidFill>
                  <a:srgbClr val="002060"/>
                </a:solidFill>
                <a:latin typeface="Calibri" panose="020F0502020204030204" pitchFamily="34" charset="0"/>
              </a:rPr>
              <a:t> su: </a:t>
            </a:r>
            <a:r>
              <a:rPr lang="it-IT" altLang="it-IT" sz="1400" dirty="0">
                <a:solidFill>
                  <a:srgbClr val="002060"/>
                </a:solidFill>
                <a:latin typeface="Calibri" panose="020F0502020204030204" pitchFamily="34" charset="0"/>
              </a:rPr>
              <a:t>sostegno finanziario pubblico straordinario; assistenza di liquidità di emergenza dalla banca centrale; assistenza di liquidità dalla banca centrale con garanzie, durata e tasso di interesse non standard</a:t>
            </a:r>
            <a:r>
              <a:rPr lang="it-IT" altLang="it-IT" sz="1400" dirty="0">
                <a:solidFill>
                  <a:schemeClr val="accent1">
                    <a:lumMod val="75000"/>
                  </a:schemeClr>
                </a:solidFill>
                <a:latin typeface="Calibri" panose="020F0502020204030204" pitchFamily="34" charset="0"/>
              </a:rPr>
              <a:t>.</a:t>
            </a:r>
            <a:endParaRPr lang="it-IT" altLang="it-IT" sz="1400" i="1" dirty="0">
              <a:solidFill>
                <a:schemeClr val="accent1">
                  <a:lumMod val="75000"/>
                </a:schemeClr>
              </a:solidFill>
              <a:latin typeface="Calibri" panose="020F0502020204030204" pitchFamily="34" charset="0"/>
            </a:endParaRPr>
          </a:p>
          <a:p>
            <a:pPr marL="82296" indent="0" algn="ctr">
              <a:spcBef>
                <a:spcPts val="0"/>
              </a:spcBef>
              <a:buNone/>
            </a:pPr>
            <a:endParaRPr lang="it-IT" sz="1400" b="1" dirty="0">
              <a:solidFill>
                <a:srgbClr val="C00000"/>
              </a:solidFill>
              <a:latin typeface="Calibri" panose="020F0502020204030204" pitchFamily="34" charset="0"/>
            </a:endParaRPr>
          </a:p>
        </p:txBody>
      </p:sp>
      <p:sp>
        <p:nvSpPr>
          <p:cNvPr id="11" name="Rectangle 5"/>
          <p:cNvSpPr/>
          <p:nvPr/>
        </p:nvSpPr>
        <p:spPr>
          <a:xfrm>
            <a:off x="1187625"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smtClean="0">
                <a:solidFill>
                  <a:schemeClr val="bg1"/>
                </a:solidFill>
                <a:latin typeface="Calibri" panose="020F0502020204030204" pitchFamily="34" charset="0"/>
              </a:rPr>
              <a:t>Piano di risoluzione</a:t>
            </a:r>
            <a:endParaRPr lang="it-IT" sz="1500" b="1" dirty="0">
              <a:solidFill>
                <a:schemeClr val="bg1"/>
              </a:solidFill>
              <a:latin typeface="Calibri" panose="020F0502020204030204" pitchFamily="34" charset="0"/>
            </a:endParaRPr>
          </a:p>
        </p:txBody>
      </p:sp>
      <p:sp>
        <p:nvSpPr>
          <p:cNvPr id="12" name="Rectangle 5"/>
          <p:cNvSpPr/>
          <p:nvPr/>
        </p:nvSpPr>
        <p:spPr>
          <a:xfrm>
            <a:off x="1763688" y="177281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Adozione</a:t>
            </a:r>
          </a:p>
        </p:txBody>
      </p:sp>
      <p:sp>
        <p:nvSpPr>
          <p:cNvPr id="16" name="Rectangle 5"/>
          <p:cNvSpPr/>
          <p:nvPr/>
        </p:nvSpPr>
        <p:spPr>
          <a:xfrm>
            <a:off x="1763688" y="2900941"/>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Contenuto</a:t>
            </a:r>
          </a:p>
        </p:txBody>
      </p:sp>
      <p:sp>
        <p:nvSpPr>
          <p:cNvPr id="17" name="Rectangle 5"/>
          <p:cNvSpPr/>
          <p:nvPr/>
        </p:nvSpPr>
        <p:spPr>
          <a:xfrm>
            <a:off x="1763688" y="5157192"/>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Rimozione impedimenti alla risolvibilità</a:t>
            </a:r>
            <a:endParaRPr lang="it-IT" sz="1500" b="1" dirty="0">
              <a:solidFill>
                <a:srgbClr val="11488B"/>
              </a:solidFill>
              <a:latin typeface="Calibri" panose="020F0502020204030204" pitchFamily="34" charset="0"/>
            </a:endParaRPr>
          </a:p>
        </p:txBody>
      </p:sp>
      <p:sp>
        <p:nvSpPr>
          <p:cNvPr id="21" name="Rectangle 5"/>
          <p:cNvSpPr/>
          <p:nvPr/>
        </p:nvSpPr>
        <p:spPr>
          <a:xfrm>
            <a:off x="1763688" y="4029066"/>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Valutazione di risolvibilità</a:t>
            </a:r>
            <a:endParaRPr lang="it-IT" sz="1500" b="1" dirty="0">
              <a:solidFill>
                <a:srgbClr val="11488B"/>
              </a:solidFill>
              <a:latin typeface="Calibri" panose="020F0502020204030204" pitchFamily="34" charset="0"/>
            </a:endParaRPr>
          </a:p>
        </p:txBody>
      </p:sp>
      <p:sp>
        <p:nvSpPr>
          <p:cNvPr id="18" name="Titolo 2"/>
          <p:cNvSpPr>
            <a:spLocks noGrp="1"/>
          </p:cNvSpPr>
          <p:nvPr>
            <p:ph type="title"/>
          </p:nvPr>
        </p:nvSpPr>
        <p:spPr>
          <a:xfrm>
            <a:off x="1390443" y="813100"/>
            <a:ext cx="7498080" cy="422920"/>
          </a:xfrm>
        </p:spPr>
        <p:txBody>
          <a:bodyPr>
            <a:normAutofit/>
          </a:bodyPr>
          <a:lstStyle/>
          <a:p>
            <a:pPr fontAlgn="base">
              <a:lnSpc>
                <a:spcPct val="90000"/>
              </a:lnSpc>
              <a:spcAft>
                <a:spcPct val="0"/>
              </a:spcAft>
              <a:tabLst>
                <a:tab pos="542925" algn="l"/>
              </a:tabLst>
            </a:pPr>
            <a:r>
              <a:rPr lang="it-IT" altLang="it-IT" dirty="0" smtClean="0"/>
              <a:t>Il piano di risoluzione: la valutazione della risolvibilità                    (2/2)</a:t>
            </a:r>
            <a:endParaRPr lang="en-GB" altLang="it-IT" sz="2000" b="1" dirty="0">
              <a:solidFill>
                <a:srgbClr val="11488B"/>
              </a:solidFill>
              <a:effectLst/>
              <a:latin typeface="Calibri" pitchFamily="34" charset="0"/>
            </a:endParaRPr>
          </a:p>
        </p:txBody>
      </p:sp>
    </p:spTree>
    <p:extLst>
      <p:ext uri="{BB962C8B-B14F-4D97-AF65-F5344CB8AC3E}">
        <p14:creationId xmlns:p14="http://schemas.microsoft.com/office/powerpoint/2010/main" val="652464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29</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930392" y="5445508"/>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957889" y="5463510"/>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779912" y="1281582"/>
            <a:ext cx="5112568" cy="5459786"/>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spcAft>
                <a:spcPts val="1200"/>
              </a:spcAft>
            </a:pPr>
            <a:r>
              <a:rPr lang="it-IT" sz="1400" dirty="0">
                <a:solidFill>
                  <a:srgbClr val="002060"/>
                </a:solidFill>
                <a:latin typeface="Calibri" panose="020F0502020204030204" pitchFamily="34" charset="0"/>
              </a:rPr>
              <a:t>Se a seguito della valutazione di una banca o di un gruppo risultano </a:t>
            </a:r>
            <a:r>
              <a:rPr lang="it-IT" sz="1400" u="sng" dirty="0">
                <a:solidFill>
                  <a:srgbClr val="002060"/>
                </a:solidFill>
                <a:latin typeface="Calibri" panose="020F0502020204030204" pitchFamily="34" charset="0"/>
              </a:rPr>
              <a:t>impedimenti sostanziali alla loro risolvibilità</a:t>
            </a:r>
            <a:r>
              <a:rPr lang="it-IT" sz="1400" dirty="0">
                <a:solidFill>
                  <a:srgbClr val="002060"/>
                </a:solidFill>
                <a:latin typeface="Calibri" panose="020F0502020204030204" pitchFamily="34" charset="0"/>
              </a:rPr>
              <a:t>, la Banca d’Italia ne dà comunicazione alla banca stessa, alla BCE se questa è l’autorità competente, nonché alle autorità di risoluzione degli Stati membri in cui sono stabilite succursali significative</a:t>
            </a:r>
          </a:p>
          <a:p>
            <a:pPr algn="ctr">
              <a:spcAft>
                <a:spcPts val="300"/>
              </a:spcAft>
            </a:pPr>
            <a:r>
              <a:rPr lang="it-IT" sz="1400" b="1" dirty="0">
                <a:solidFill>
                  <a:srgbClr val="C00000"/>
                </a:solidFill>
                <a:latin typeface="Calibri" panose="020F0502020204030204" pitchFamily="34" charset="0"/>
              </a:rPr>
              <a:t>Misure di rimozione degli impedimenti alla risolvibilità</a:t>
            </a:r>
          </a:p>
          <a:p>
            <a:pPr marL="285750" indent="-285750">
              <a:spcAft>
                <a:spcPts val="300"/>
              </a:spcAft>
              <a:buFont typeface="Wingdings" panose="05000000000000000000" pitchFamily="2" charset="2"/>
              <a:buChar char="§"/>
            </a:pPr>
            <a:r>
              <a:rPr lang="it-IT" sz="1400" dirty="0">
                <a:solidFill>
                  <a:srgbClr val="002060"/>
                </a:solidFill>
                <a:latin typeface="Calibri" panose="020F0502020204030204" pitchFamily="34" charset="0"/>
              </a:rPr>
              <a:t>modifica o adozione di accordi di finanziamento infragruppo o con terzi; </a:t>
            </a:r>
          </a:p>
          <a:p>
            <a:pPr marL="285750" indent="-285750">
              <a:spcAft>
                <a:spcPts val="300"/>
              </a:spcAft>
              <a:buFont typeface="Wingdings" panose="05000000000000000000" pitchFamily="2" charset="2"/>
              <a:buChar char="§"/>
            </a:pPr>
            <a:r>
              <a:rPr lang="it-IT" sz="1400" dirty="0">
                <a:solidFill>
                  <a:srgbClr val="002060"/>
                </a:solidFill>
                <a:latin typeface="Calibri" panose="020F0502020204030204" pitchFamily="34" charset="0"/>
              </a:rPr>
              <a:t>limite al livello massimo di esposizione ai </a:t>
            </a:r>
            <a:r>
              <a:rPr lang="it-IT" sz="1400" dirty="0" smtClean="0">
                <a:solidFill>
                  <a:srgbClr val="002060"/>
                </a:solidFill>
                <a:latin typeface="Calibri" panose="020F0502020204030204" pitchFamily="34" charset="0"/>
              </a:rPr>
              <a:t>rischi, individuali e aggregati; </a:t>
            </a:r>
            <a:endParaRPr lang="it-IT" sz="1400" dirty="0">
              <a:solidFill>
                <a:srgbClr val="002060"/>
              </a:solidFill>
              <a:latin typeface="Calibri" panose="020F0502020204030204" pitchFamily="34" charset="0"/>
            </a:endParaRPr>
          </a:p>
          <a:p>
            <a:pPr marL="285750" indent="-285750">
              <a:spcAft>
                <a:spcPts val="300"/>
              </a:spcAft>
              <a:buFont typeface="Wingdings" panose="05000000000000000000" pitchFamily="2" charset="2"/>
              <a:buChar char="§"/>
            </a:pPr>
            <a:r>
              <a:rPr lang="it-IT" sz="1400" dirty="0">
                <a:solidFill>
                  <a:srgbClr val="002060"/>
                </a:solidFill>
                <a:latin typeface="Calibri" panose="020F0502020204030204" pitchFamily="34" charset="0"/>
              </a:rPr>
              <a:t>fornitura </a:t>
            </a:r>
            <a:r>
              <a:rPr lang="it-IT" sz="1400" dirty="0" smtClean="0">
                <a:solidFill>
                  <a:srgbClr val="002060"/>
                </a:solidFill>
                <a:latin typeface="Calibri" panose="020F0502020204030204" pitchFamily="34" charset="0"/>
              </a:rPr>
              <a:t>(anche periodica) di </a:t>
            </a:r>
            <a:r>
              <a:rPr lang="it-IT" sz="1400" dirty="0">
                <a:solidFill>
                  <a:srgbClr val="002060"/>
                </a:solidFill>
                <a:latin typeface="Calibri" panose="020F0502020204030204" pitchFamily="34" charset="0"/>
              </a:rPr>
              <a:t>informazioni rilevanti ai fini della risoluzione; </a:t>
            </a:r>
          </a:p>
          <a:p>
            <a:pPr marL="285750" indent="-285750">
              <a:spcAft>
                <a:spcPts val="300"/>
              </a:spcAft>
              <a:buFont typeface="Wingdings" panose="05000000000000000000" pitchFamily="2" charset="2"/>
              <a:buChar char="§"/>
            </a:pPr>
            <a:r>
              <a:rPr lang="it-IT" sz="1400" dirty="0">
                <a:solidFill>
                  <a:srgbClr val="002060"/>
                </a:solidFill>
                <a:latin typeface="Calibri" panose="020F0502020204030204" pitchFamily="34" charset="0"/>
              </a:rPr>
              <a:t>cessione o dismissione di beni o rapporti giuridici; </a:t>
            </a:r>
          </a:p>
          <a:p>
            <a:pPr marL="285750" indent="-285750">
              <a:spcAft>
                <a:spcPts val="300"/>
              </a:spcAft>
              <a:buFont typeface="Wingdings" panose="05000000000000000000" pitchFamily="2" charset="2"/>
              <a:buChar char="§"/>
            </a:pPr>
            <a:r>
              <a:rPr lang="it-IT" sz="1400" dirty="0">
                <a:solidFill>
                  <a:srgbClr val="002060"/>
                </a:solidFill>
                <a:latin typeface="Calibri" panose="020F0502020204030204" pitchFamily="34" charset="0"/>
              </a:rPr>
              <a:t>limitazione, sospensione o cessazione di attività, linee di business, vendita di prodotti. </a:t>
            </a:r>
          </a:p>
          <a:p>
            <a:pPr>
              <a:spcBef>
                <a:spcPts val="600"/>
              </a:spcBef>
            </a:pPr>
            <a:r>
              <a:rPr lang="it-IT" sz="1400" u="sng" dirty="0">
                <a:solidFill>
                  <a:srgbClr val="002060"/>
                </a:solidFill>
                <a:latin typeface="Calibri" panose="020F0502020204030204" pitchFamily="34" charset="0"/>
              </a:rPr>
              <a:t>Nei casi più </a:t>
            </a:r>
            <a:r>
              <a:rPr lang="it-IT" sz="1400" u="sng" dirty="0" smtClean="0">
                <a:solidFill>
                  <a:srgbClr val="002060"/>
                </a:solidFill>
                <a:latin typeface="Calibri" panose="020F0502020204030204" pitchFamily="34" charset="0"/>
              </a:rPr>
              <a:t>gravi possono essere imposte</a:t>
            </a:r>
            <a:r>
              <a:rPr lang="it-IT" sz="1400" dirty="0" smtClean="0">
                <a:solidFill>
                  <a:srgbClr val="002060"/>
                </a:solidFill>
                <a:latin typeface="Calibri" panose="020F0502020204030204" pitchFamily="34" charset="0"/>
              </a:rPr>
              <a:t>: </a:t>
            </a:r>
            <a:endParaRPr lang="it-IT" sz="1400" dirty="0">
              <a:solidFill>
                <a:srgbClr val="002060"/>
              </a:solidFill>
              <a:latin typeface="Calibri" panose="020F0502020204030204" pitchFamily="34" charset="0"/>
            </a:endParaRPr>
          </a:p>
          <a:p>
            <a:pPr marL="285750" indent="-285750">
              <a:spcAft>
                <a:spcPts val="300"/>
              </a:spcAft>
              <a:buFont typeface="Wingdings" panose="05000000000000000000" pitchFamily="2" charset="2"/>
              <a:buChar char="§"/>
            </a:pPr>
            <a:r>
              <a:rPr lang="it-IT" sz="1400" dirty="0">
                <a:solidFill>
                  <a:srgbClr val="002060"/>
                </a:solidFill>
                <a:latin typeface="Calibri" panose="020F0502020204030204" pitchFamily="34" charset="0"/>
              </a:rPr>
              <a:t>modifiche alla forma giuridica o alla struttura operativa della </a:t>
            </a:r>
            <a:r>
              <a:rPr lang="it-IT" sz="1400" dirty="0" smtClean="0">
                <a:solidFill>
                  <a:srgbClr val="002060"/>
                </a:solidFill>
                <a:latin typeface="Calibri" panose="020F0502020204030204" pitchFamily="34" charset="0"/>
              </a:rPr>
              <a:t>banca o di società del gruppo o alla struttura del gruppo; </a:t>
            </a:r>
            <a:endParaRPr lang="it-IT" sz="1400" dirty="0">
              <a:solidFill>
                <a:srgbClr val="002060"/>
              </a:solidFill>
              <a:latin typeface="Calibri" panose="020F0502020204030204" pitchFamily="34" charset="0"/>
            </a:endParaRPr>
          </a:p>
          <a:p>
            <a:pPr marL="285750" indent="-285750">
              <a:spcAft>
                <a:spcPts val="300"/>
              </a:spcAft>
              <a:buFont typeface="Wingdings" panose="05000000000000000000" pitchFamily="2" charset="2"/>
              <a:buChar char="§"/>
            </a:pPr>
            <a:r>
              <a:rPr lang="it-IT" sz="1400" dirty="0" smtClean="0">
                <a:solidFill>
                  <a:srgbClr val="002060"/>
                </a:solidFill>
                <a:latin typeface="Calibri" panose="020F0502020204030204" pitchFamily="34" charset="0"/>
              </a:rPr>
              <a:t>alla società che controlla la banca, la creazione </a:t>
            </a:r>
            <a:r>
              <a:rPr lang="it-IT" sz="1400" dirty="0">
                <a:solidFill>
                  <a:srgbClr val="002060"/>
                </a:solidFill>
                <a:latin typeface="Calibri" panose="020F0502020204030204" pitchFamily="34" charset="0"/>
              </a:rPr>
              <a:t>di società </a:t>
            </a:r>
            <a:r>
              <a:rPr lang="it-IT" sz="1400" dirty="0" smtClean="0">
                <a:solidFill>
                  <a:srgbClr val="002060"/>
                </a:solidFill>
                <a:latin typeface="Calibri" panose="020F0502020204030204" pitchFamily="34" charset="0"/>
              </a:rPr>
              <a:t>intermedia che controlli la banca, per evitare conseguenze negative su componenti non finanziarie del gruppo;</a:t>
            </a:r>
            <a:endParaRPr lang="it-IT" sz="1400" dirty="0">
              <a:solidFill>
                <a:srgbClr val="002060"/>
              </a:solidFill>
              <a:latin typeface="Calibri" panose="020F0502020204030204" pitchFamily="34" charset="0"/>
            </a:endParaRPr>
          </a:p>
          <a:p>
            <a:pPr marL="285750" indent="-285750">
              <a:spcAft>
                <a:spcPts val="300"/>
              </a:spcAft>
              <a:buFont typeface="Wingdings" panose="05000000000000000000" pitchFamily="2" charset="2"/>
              <a:buChar char="§"/>
            </a:pPr>
            <a:r>
              <a:rPr lang="it-IT" sz="1400" dirty="0">
                <a:solidFill>
                  <a:srgbClr val="002060"/>
                </a:solidFill>
                <a:latin typeface="Calibri" panose="020F0502020204030204" pitchFamily="34" charset="0"/>
              </a:rPr>
              <a:t>emissione di passività ammissibili.</a:t>
            </a:r>
            <a:endParaRPr lang="it-IT" sz="1400" b="1" dirty="0">
              <a:solidFill>
                <a:srgbClr val="C00000"/>
              </a:solidFill>
              <a:latin typeface="Calibri" panose="020F0502020204030204" pitchFamily="34" charset="0"/>
            </a:endParaRPr>
          </a:p>
        </p:txBody>
      </p:sp>
      <p:sp>
        <p:nvSpPr>
          <p:cNvPr id="11" name="Rectangle 5"/>
          <p:cNvSpPr/>
          <p:nvPr/>
        </p:nvSpPr>
        <p:spPr>
          <a:xfrm>
            <a:off x="1187625"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smtClean="0">
                <a:solidFill>
                  <a:schemeClr val="bg1"/>
                </a:solidFill>
                <a:latin typeface="Calibri" panose="020F0502020204030204" pitchFamily="34" charset="0"/>
              </a:rPr>
              <a:t>Piano di risoluzione</a:t>
            </a:r>
            <a:endParaRPr lang="it-IT" sz="1500" b="1" dirty="0">
              <a:solidFill>
                <a:schemeClr val="bg1"/>
              </a:solidFill>
              <a:latin typeface="Calibri" panose="020F0502020204030204" pitchFamily="34" charset="0"/>
            </a:endParaRPr>
          </a:p>
        </p:txBody>
      </p:sp>
      <p:sp>
        <p:nvSpPr>
          <p:cNvPr id="12" name="Rectangle 5"/>
          <p:cNvSpPr/>
          <p:nvPr/>
        </p:nvSpPr>
        <p:spPr>
          <a:xfrm>
            <a:off x="1763688" y="177281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Adozione</a:t>
            </a:r>
          </a:p>
        </p:txBody>
      </p:sp>
      <p:sp>
        <p:nvSpPr>
          <p:cNvPr id="16" name="Rectangle 5"/>
          <p:cNvSpPr/>
          <p:nvPr/>
        </p:nvSpPr>
        <p:spPr>
          <a:xfrm>
            <a:off x="1763688" y="2900941"/>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Contenuto</a:t>
            </a:r>
          </a:p>
        </p:txBody>
      </p:sp>
      <p:sp>
        <p:nvSpPr>
          <p:cNvPr id="17" name="Rectangle 5"/>
          <p:cNvSpPr/>
          <p:nvPr/>
        </p:nvSpPr>
        <p:spPr>
          <a:xfrm>
            <a:off x="1763688" y="5157192"/>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Rimozione </a:t>
            </a:r>
            <a:r>
              <a:rPr lang="it-IT" sz="1500" b="1" dirty="0" smtClean="0">
                <a:solidFill>
                  <a:srgbClr val="11488B"/>
                </a:solidFill>
                <a:latin typeface="Calibri" panose="020F0502020204030204" pitchFamily="34" charset="0"/>
              </a:rPr>
              <a:t>impedimenti alla risolvibilità</a:t>
            </a:r>
            <a:endParaRPr lang="it-IT" sz="1500" b="1" dirty="0">
              <a:solidFill>
                <a:srgbClr val="11488B"/>
              </a:solidFill>
              <a:latin typeface="Calibri" panose="020F0502020204030204" pitchFamily="34" charset="0"/>
            </a:endParaRPr>
          </a:p>
        </p:txBody>
      </p:sp>
      <p:sp>
        <p:nvSpPr>
          <p:cNvPr id="21" name="Rectangle 5"/>
          <p:cNvSpPr/>
          <p:nvPr/>
        </p:nvSpPr>
        <p:spPr>
          <a:xfrm>
            <a:off x="1763688" y="402906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Valutazione di risolvibilità</a:t>
            </a:r>
            <a:endParaRPr lang="it-IT" sz="1500" b="1" dirty="0">
              <a:solidFill>
                <a:srgbClr val="11488B"/>
              </a:solidFill>
              <a:latin typeface="Calibri" panose="020F0502020204030204" pitchFamily="34" charset="0"/>
            </a:endParaRPr>
          </a:p>
        </p:txBody>
      </p:sp>
      <p:sp>
        <p:nvSpPr>
          <p:cNvPr id="18" name="Titolo 2"/>
          <p:cNvSpPr>
            <a:spLocks noGrp="1"/>
          </p:cNvSpPr>
          <p:nvPr>
            <p:ph type="title"/>
          </p:nvPr>
        </p:nvSpPr>
        <p:spPr>
          <a:xfrm>
            <a:off x="1367865" y="767944"/>
            <a:ext cx="7498080" cy="422920"/>
          </a:xfrm>
        </p:spPr>
        <p:txBody>
          <a:bodyPr>
            <a:normAutofit/>
          </a:bodyPr>
          <a:lstStyle/>
          <a:p>
            <a:pPr fontAlgn="base">
              <a:lnSpc>
                <a:spcPct val="90000"/>
              </a:lnSpc>
              <a:spcAft>
                <a:spcPct val="0"/>
              </a:spcAft>
              <a:tabLst>
                <a:tab pos="542925" algn="l"/>
              </a:tabLst>
            </a:pPr>
            <a:r>
              <a:rPr lang="it-IT" altLang="it-IT" dirty="0" smtClean="0"/>
              <a:t>Il piano di risoluzione: la rimozione degli impedimenti alla risolvibilità</a:t>
            </a:r>
            <a:endParaRPr lang="en-GB" altLang="it-IT" sz="2000" b="1" dirty="0">
              <a:solidFill>
                <a:srgbClr val="11488B"/>
              </a:solidFill>
              <a:effectLst/>
              <a:latin typeface="Calibri" pitchFamily="34" charset="0"/>
            </a:endParaRPr>
          </a:p>
        </p:txBody>
      </p:sp>
    </p:spTree>
    <p:extLst>
      <p:ext uri="{BB962C8B-B14F-4D97-AF65-F5344CB8AC3E}">
        <p14:creationId xmlns:p14="http://schemas.microsoft.com/office/powerpoint/2010/main" val="265954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3</a:t>
            </a:fld>
            <a:endParaRPr lang="it-IT">
              <a:solidFill>
                <a:srgbClr val="9FB8CD">
                  <a:shade val="50000"/>
                  <a:satMod val="200000"/>
                </a:srgbClr>
              </a:solidFill>
            </a:endParaRPr>
          </a:p>
        </p:txBody>
      </p:sp>
      <p:grpSp>
        <p:nvGrpSpPr>
          <p:cNvPr id="4" name="Group 4"/>
          <p:cNvGrpSpPr/>
          <p:nvPr/>
        </p:nvGrpSpPr>
        <p:grpSpPr>
          <a:xfrm>
            <a:off x="2051720" y="3138227"/>
            <a:ext cx="6768752" cy="648072"/>
            <a:chOff x="1619672" y="1916832"/>
            <a:chExt cx="7200800" cy="648072"/>
          </a:xfrm>
        </p:grpSpPr>
        <p:sp>
          <p:nvSpPr>
            <p:cNvPr id="5" name="Rectangle 3"/>
            <p:cNvSpPr/>
            <p:nvPr/>
          </p:nvSpPr>
          <p:spPr>
            <a:xfrm>
              <a:off x="2555776" y="1916832"/>
              <a:ext cx="6264696" cy="648072"/>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11488B"/>
                  </a:solidFill>
                  <a:latin typeface="Calibri" panose="020F0502020204030204" pitchFamily="34" charset="0"/>
                </a:rPr>
                <a:t>La crisi </a:t>
              </a:r>
              <a:r>
                <a:rPr lang="it-IT" b="1" dirty="0" smtClean="0">
                  <a:solidFill>
                    <a:srgbClr val="11488B"/>
                  </a:solidFill>
                  <a:latin typeface="Calibri" panose="020F0502020204030204" pitchFamily="34" charset="0"/>
                </a:rPr>
                <a:t>finanziaria: le due fasi</a:t>
              </a:r>
              <a:endParaRPr lang="it-IT" b="1" dirty="0">
                <a:solidFill>
                  <a:srgbClr val="11488B"/>
                </a:solidFill>
                <a:latin typeface="Calibri" panose="020F0502020204030204" pitchFamily="34" charset="0"/>
              </a:endParaRPr>
            </a:p>
          </p:txBody>
        </p:sp>
        <p:sp>
          <p:nvSpPr>
            <p:cNvPr id="6" name="Rectangle 7"/>
            <p:cNvSpPr/>
            <p:nvPr/>
          </p:nvSpPr>
          <p:spPr>
            <a:xfrm>
              <a:off x="1619672" y="1916832"/>
              <a:ext cx="720080" cy="648072"/>
            </a:xfrm>
            <a:prstGeom prst="rect">
              <a:avLst/>
            </a:prstGeom>
            <a:solidFill>
              <a:schemeClr val="accent3"/>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1.</a:t>
              </a:r>
              <a:endParaRPr lang="it-IT" b="1" dirty="0">
                <a:solidFill>
                  <a:srgbClr val="11488B"/>
                </a:solidFill>
                <a:latin typeface="Calibri" panose="020F0502020204030204" pitchFamily="34" charset="0"/>
              </a:endParaRPr>
            </a:p>
          </p:txBody>
        </p:sp>
      </p:grpSp>
    </p:spTree>
    <p:extLst>
      <p:ext uri="{BB962C8B-B14F-4D97-AF65-F5344CB8AC3E}">
        <p14:creationId xmlns:p14="http://schemas.microsoft.com/office/powerpoint/2010/main" val="1110672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30</a:t>
            </a:fld>
            <a:endParaRPr lang="it-IT">
              <a:solidFill>
                <a:srgbClr val="9FB8CD">
                  <a:shade val="50000"/>
                  <a:satMod val="200000"/>
                </a:srgbClr>
              </a:solidFill>
            </a:endParaRPr>
          </a:p>
        </p:txBody>
      </p:sp>
      <p:sp>
        <p:nvSpPr>
          <p:cNvPr id="4" name="Rectangle 3"/>
          <p:cNvSpPr/>
          <p:nvPr/>
        </p:nvSpPr>
        <p:spPr>
          <a:xfrm>
            <a:off x="3563888" y="3138227"/>
            <a:ext cx="5256584" cy="648072"/>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Le misure di intervento precoce</a:t>
            </a:r>
            <a:endParaRPr lang="it-IT" b="1" dirty="0">
              <a:solidFill>
                <a:srgbClr val="11488B"/>
              </a:solidFill>
              <a:latin typeface="Calibri" panose="020F0502020204030204" pitchFamily="34" charset="0"/>
            </a:endParaRPr>
          </a:p>
        </p:txBody>
      </p:sp>
    </p:spTree>
    <p:extLst>
      <p:ext uri="{BB962C8B-B14F-4D97-AF65-F5344CB8AC3E}">
        <p14:creationId xmlns:p14="http://schemas.microsoft.com/office/powerpoint/2010/main" val="3536717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31</a:t>
            </a:fld>
            <a:endParaRPr lang="it-IT">
              <a:solidFill>
                <a:srgbClr val="9FB8CD">
                  <a:shade val="50000"/>
                  <a:satMod val="200000"/>
                </a:srgbClr>
              </a:solidFill>
            </a:endParaRPr>
          </a:p>
        </p:txBody>
      </p:sp>
      <p:sp>
        <p:nvSpPr>
          <p:cNvPr id="4" name="Titolo 2"/>
          <p:cNvSpPr>
            <a:spLocks noGrp="1"/>
          </p:cNvSpPr>
          <p:nvPr>
            <p:ph type="title"/>
          </p:nvPr>
        </p:nvSpPr>
        <p:spPr>
          <a:xfrm>
            <a:off x="1166029" y="624962"/>
            <a:ext cx="7498080" cy="1143000"/>
          </a:xfrm>
        </p:spPr>
        <p:txBody>
          <a:bodyPr>
            <a:normAutofit/>
          </a:bodyPr>
          <a:lstStyle/>
          <a:p>
            <a:r>
              <a:rPr lang="it-IT" sz="2000" dirty="0" smtClean="0"/>
              <a:t>Misure di intervento precoce                                                                 (1/2)</a:t>
            </a:r>
            <a:endParaRPr lang="it-IT" sz="2000" dirty="0"/>
          </a:p>
        </p:txBody>
      </p:sp>
      <p:sp>
        <p:nvSpPr>
          <p:cNvPr id="5" name="Rettangolo arrotondato 4"/>
          <p:cNvSpPr/>
          <p:nvPr/>
        </p:nvSpPr>
        <p:spPr>
          <a:xfrm rot="16200000">
            <a:off x="-1346673" y="4244445"/>
            <a:ext cx="4104456" cy="332006"/>
          </a:xfrm>
          <a:prstGeom prst="roundRect">
            <a:avLst>
              <a:gd name="adj" fmla="val 17157"/>
            </a:avLst>
          </a:prstGeom>
          <a:solidFill>
            <a:schemeClr val="bg1"/>
          </a:solidFill>
          <a:ln w="19050">
            <a:solidFill>
              <a:schemeClr val="accent3">
                <a:lumMod val="75000"/>
              </a:schemeClr>
            </a:solidFill>
            <a:prstDash val="lgDash"/>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pPr algn="ctr">
              <a:lnSpc>
                <a:spcPct val="90000"/>
              </a:lnSpc>
            </a:pPr>
            <a:r>
              <a:rPr lang="it-IT" altLang="it-IT" sz="1500" i="1" dirty="0" smtClean="0">
                <a:solidFill>
                  <a:schemeClr val="tx1"/>
                </a:solidFill>
                <a:latin typeface="Calibri" panose="020F0502020204030204" pitchFamily="34" charset="0"/>
              </a:rPr>
              <a:t>D.lgs. 181/2015, art</a:t>
            </a:r>
            <a:r>
              <a:rPr lang="it-IT" altLang="it-IT" sz="1500" i="1" dirty="0">
                <a:solidFill>
                  <a:schemeClr val="tx1"/>
                </a:solidFill>
                <a:latin typeface="Calibri" panose="020F0502020204030204" pitchFamily="34" charset="0"/>
              </a:rPr>
              <a:t>. 69-octiesdecies e seguenti</a:t>
            </a:r>
            <a:endParaRPr lang="it-IT" sz="1500" i="1" dirty="0">
              <a:solidFill>
                <a:schemeClr val="tx1"/>
              </a:solidFill>
              <a:latin typeface="Calibri" panose="020F0502020204030204" pitchFamily="34" charset="0"/>
            </a:endParaRPr>
          </a:p>
        </p:txBody>
      </p:sp>
      <p:sp>
        <p:nvSpPr>
          <p:cNvPr id="6" name="CasellaDiTesto 5"/>
          <p:cNvSpPr txBox="1"/>
          <p:nvPr/>
        </p:nvSpPr>
        <p:spPr>
          <a:xfrm>
            <a:off x="1228506" y="1982828"/>
            <a:ext cx="2479398" cy="369332"/>
          </a:xfrm>
          <a:prstGeom prst="rect">
            <a:avLst/>
          </a:prstGeom>
          <a:solidFill>
            <a:schemeClr val="accent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b="1" i="1" u="none" strike="noStrike" kern="0" cap="none" spc="0" normalizeH="0" baseline="0" noProof="0" dirty="0" smtClean="0">
                <a:ln>
                  <a:noFill/>
                </a:ln>
                <a:solidFill>
                  <a:schemeClr val="bg1"/>
                </a:solidFill>
                <a:effectLst/>
                <a:uLnTx/>
                <a:uFillTx/>
                <a:latin typeface="Calibri" panose="020F0502020204030204" pitchFamily="34" charset="0"/>
              </a:rPr>
              <a:t>La Banca d’Italia può:</a:t>
            </a:r>
          </a:p>
        </p:txBody>
      </p:sp>
      <p:grpSp>
        <p:nvGrpSpPr>
          <p:cNvPr id="15" name="Gruppo 14"/>
          <p:cNvGrpSpPr/>
          <p:nvPr/>
        </p:nvGrpSpPr>
        <p:grpSpPr>
          <a:xfrm>
            <a:off x="1296239" y="2584000"/>
            <a:ext cx="7627367" cy="3209650"/>
            <a:chOff x="1296239" y="2584000"/>
            <a:chExt cx="7627367" cy="3209650"/>
          </a:xfrm>
        </p:grpSpPr>
        <p:sp>
          <p:nvSpPr>
            <p:cNvPr id="7" name="Rettangolo arrotondato 6"/>
            <p:cNvSpPr/>
            <p:nvPr/>
          </p:nvSpPr>
          <p:spPr>
            <a:xfrm>
              <a:off x="1331640" y="3212976"/>
              <a:ext cx="7529714" cy="2408273"/>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C00000"/>
                  </a:solidFill>
                  <a:latin typeface="Calibri" panose="020F0502020204030204" pitchFamily="34" charset="0"/>
                </a:rPr>
                <a:t>Richiedere</a:t>
              </a:r>
              <a:r>
                <a:rPr lang="it-IT" sz="1600" dirty="0" smtClean="0">
                  <a:solidFill>
                    <a:srgbClr val="C00000"/>
                  </a:solidFill>
                  <a:latin typeface="Calibri" panose="020F0502020204030204" pitchFamily="34" charset="0"/>
                </a:rPr>
                <a:t> </a:t>
              </a:r>
              <a:r>
                <a:rPr lang="it-IT" sz="1600" dirty="0" smtClean="0">
                  <a:solidFill>
                    <a:schemeClr val="accent1">
                      <a:lumMod val="50000"/>
                    </a:schemeClr>
                  </a:solidFill>
                  <a:latin typeface="Calibri" panose="020F0502020204030204" pitchFamily="34" charset="0"/>
                </a:rPr>
                <a:t>alla </a:t>
              </a:r>
              <a:r>
                <a:rPr lang="it-IT" sz="1600" dirty="0">
                  <a:solidFill>
                    <a:schemeClr val="accent1">
                      <a:lumMod val="50000"/>
                    </a:schemeClr>
                  </a:solidFill>
                  <a:latin typeface="Calibri" panose="020F0502020204030204" pitchFamily="34" charset="0"/>
                </a:rPr>
                <a:t>banca </a:t>
              </a:r>
              <a:r>
                <a:rPr lang="it-IT" sz="1600" dirty="0" smtClean="0">
                  <a:solidFill>
                    <a:schemeClr val="accent1">
                      <a:lumMod val="50000"/>
                    </a:schemeClr>
                  </a:solidFill>
                  <a:latin typeface="Calibri" panose="020F0502020204030204" pitchFamily="34" charset="0"/>
                </a:rPr>
                <a:t>o alla capogruppo di un gruppo bancario di attuare, anche parzialmente, le misure del piano di risanamento adottato o di preparare un piano per negoziare la ristrutturazione del debito con tutti o alcuni i creditori secondo il piano di risanamento, ove applicabile, o di modificare la forma societaria.</a:t>
              </a:r>
            </a:p>
            <a:p>
              <a:pPr algn="ctr"/>
              <a:r>
                <a:rPr lang="it-IT" sz="1600" dirty="0" smtClean="0">
                  <a:solidFill>
                    <a:schemeClr val="accent1">
                      <a:lumMod val="50000"/>
                    </a:schemeClr>
                  </a:solidFill>
                  <a:latin typeface="Calibri" panose="020F0502020204030204" pitchFamily="34" charset="0"/>
                </a:rPr>
                <a:t>Nell’esercizio di tale potere, può:</a:t>
              </a:r>
            </a:p>
            <a:p>
              <a:pPr marL="342900" indent="-342900" algn="ctr">
                <a:buFont typeface="+mj-lt"/>
                <a:buAutoNum type="alphaLcParenR"/>
              </a:pPr>
              <a:r>
                <a:rPr lang="it-IT" sz="1600" b="1" dirty="0" smtClean="0">
                  <a:solidFill>
                    <a:schemeClr val="accent1">
                      <a:lumMod val="50000"/>
                    </a:schemeClr>
                  </a:solidFill>
                  <a:latin typeface="Calibri" panose="020F0502020204030204" pitchFamily="34" charset="0"/>
                </a:rPr>
                <a:t> </a:t>
              </a:r>
              <a:r>
                <a:rPr lang="it-IT" sz="1600" b="1" dirty="0" smtClean="0">
                  <a:solidFill>
                    <a:srgbClr val="C00000"/>
                  </a:solidFill>
                  <a:latin typeface="Calibri" panose="020F0502020204030204" pitchFamily="34" charset="0"/>
                </a:rPr>
                <a:t>richiedere</a:t>
              </a:r>
              <a:r>
                <a:rPr lang="it-IT" sz="1600" dirty="0" smtClean="0">
                  <a:solidFill>
                    <a:srgbClr val="C00000"/>
                  </a:solidFill>
                  <a:latin typeface="Calibri" panose="020F0502020204030204" pitchFamily="34" charset="0"/>
                </a:rPr>
                <a:t> </a:t>
              </a:r>
              <a:r>
                <a:rPr lang="it-IT" sz="1600" dirty="0" smtClean="0">
                  <a:solidFill>
                    <a:schemeClr val="accent1">
                      <a:lumMod val="50000"/>
                    </a:schemeClr>
                  </a:solidFill>
                  <a:latin typeface="Calibri" panose="020F0502020204030204" pitchFamily="34" charset="0"/>
                </a:rPr>
                <a:t>l’aggiornamento del piano di risanamento, ove le condizioni che hanno condotto all’intervento precoce divergano rispetto alle ipotesi ivi contemplate;</a:t>
              </a:r>
            </a:p>
            <a:p>
              <a:pPr marL="342900" indent="-342900" algn="ctr">
                <a:buFont typeface="+mj-lt"/>
                <a:buAutoNum type="alphaLcParenR"/>
              </a:pPr>
              <a:r>
                <a:rPr lang="it-IT" sz="1600" b="1" dirty="0" smtClean="0">
                  <a:solidFill>
                    <a:schemeClr val="accent1">
                      <a:lumMod val="50000"/>
                    </a:schemeClr>
                  </a:solidFill>
                  <a:latin typeface="Calibri" panose="020F0502020204030204" pitchFamily="34" charset="0"/>
                </a:rPr>
                <a:t> </a:t>
              </a:r>
              <a:r>
                <a:rPr lang="it-IT" sz="1600" b="1" dirty="0" smtClean="0">
                  <a:solidFill>
                    <a:srgbClr val="C00000"/>
                  </a:solidFill>
                  <a:latin typeface="Calibri" panose="020F0502020204030204" pitchFamily="34" charset="0"/>
                </a:rPr>
                <a:t>fissare</a:t>
              </a:r>
              <a:r>
                <a:rPr lang="it-IT" sz="1600" dirty="0" smtClean="0">
                  <a:solidFill>
                    <a:srgbClr val="C00000"/>
                  </a:solidFill>
                  <a:latin typeface="Calibri" panose="020F0502020204030204" pitchFamily="34" charset="0"/>
                </a:rPr>
                <a:t> </a:t>
              </a:r>
              <a:r>
                <a:rPr lang="it-IT" sz="1600" dirty="0" smtClean="0">
                  <a:solidFill>
                    <a:schemeClr val="accent1">
                      <a:lumMod val="50000"/>
                    </a:schemeClr>
                  </a:solidFill>
                  <a:latin typeface="Calibri" panose="020F0502020204030204" pitchFamily="34" charset="0"/>
                </a:rPr>
                <a:t>un termine per l’attuazione del piano e l’eliminazione delle cause che formano presupposto dell’intervento precoce.</a:t>
              </a:r>
              <a:endParaRPr lang="it-IT" sz="1600" dirty="0">
                <a:solidFill>
                  <a:schemeClr val="accent1">
                    <a:lumMod val="50000"/>
                  </a:schemeClr>
                </a:solidFill>
                <a:latin typeface="Calibri" panose="020F0502020204030204" pitchFamily="34" charset="0"/>
              </a:endParaRPr>
            </a:p>
          </p:txBody>
        </p:sp>
        <p:sp>
          <p:nvSpPr>
            <p:cNvPr id="8" name="Rettangolo arrotondato 7"/>
            <p:cNvSpPr/>
            <p:nvPr/>
          </p:nvSpPr>
          <p:spPr>
            <a:xfrm>
              <a:off x="1296239" y="2708179"/>
              <a:ext cx="7491901" cy="360040"/>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1">
                      <a:lumMod val="50000"/>
                    </a:schemeClr>
                  </a:solidFill>
                  <a:latin typeface="Calibri" panose="020F0502020204030204" pitchFamily="34" charset="0"/>
                </a:rPr>
                <a:t>Qualora risultino (o si prevedano) </a:t>
              </a:r>
              <a:r>
                <a:rPr lang="it-IT" sz="1600" b="1" dirty="0" smtClean="0">
                  <a:solidFill>
                    <a:schemeClr val="accent1">
                      <a:lumMod val="50000"/>
                    </a:schemeClr>
                  </a:solidFill>
                  <a:latin typeface="Calibri" panose="020F0502020204030204" pitchFamily="34" charset="0"/>
                </a:rPr>
                <a:t>violazioni dei requisiti prudenziali</a:t>
              </a:r>
              <a:endParaRPr lang="it-IT" sz="1600" dirty="0">
                <a:solidFill>
                  <a:schemeClr val="accent1">
                    <a:lumMod val="50000"/>
                  </a:schemeClr>
                </a:solidFill>
                <a:latin typeface="Calibri" panose="020F0502020204030204" pitchFamily="34" charset="0"/>
              </a:endParaRPr>
            </a:p>
          </p:txBody>
        </p:sp>
        <p:cxnSp>
          <p:nvCxnSpPr>
            <p:cNvPr id="10" name="Connettore 1 9"/>
            <p:cNvCxnSpPr/>
            <p:nvPr/>
          </p:nvCxnSpPr>
          <p:spPr>
            <a:xfrm>
              <a:off x="1296240" y="2584000"/>
              <a:ext cx="751995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1403648" y="5793650"/>
              <a:ext cx="751995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9816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32</a:t>
            </a:fld>
            <a:endParaRPr lang="it-IT">
              <a:solidFill>
                <a:srgbClr val="9FB8CD">
                  <a:shade val="50000"/>
                  <a:satMod val="200000"/>
                </a:srgbClr>
              </a:solidFill>
            </a:endParaRPr>
          </a:p>
        </p:txBody>
      </p:sp>
      <p:sp>
        <p:nvSpPr>
          <p:cNvPr id="4" name="Titolo 2"/>
          <p:cNvSpPr>
            <a:spLocks noGrp="1"/>
          </p:cNvSpPr>
          <p:nvPr>
            <p:ph type="title"/>
          </p:nvPr>
        </p:nvSpPr>
        <p:spPr>
          <a:xfrm>
            <a:off x="1166029" y="624962"/>
            <a:ext cx="7498080" cy="1143000"/>
          </a:xfrm>
        </p:spPr>
        <p:txBody>
          <a:bodyPr>
            <a:normAutofit/>
          </a:bodyPr>
          <a:lstStyle/>
          <a:p>
            <a:r>
              <a:rPr lang="it-IT" sz="2000" dirty="0" smtClean="0"/>
              <a:t>Misure di intervento precoce                                                                 (2/2)</a:t>
            </a:r>
            <a:endParaRPr lang="it-IT" sz="2000" dirty="0"/>
          </a:p>
        </p:txBody>
      </p:sp>
      <p:sp>
        <p:nvSpPr>
          <p:cNvPr id="5" name="Rettangolo arrotondato 4"/>
          <p:cNvSpPr/>
          <p:nvPr/>
        </p:nvSpPr>
        <p:spPr>
          <a:xfrm rot="16200000">
            <a:off x="-1346673" y="4244445"/>
            <a:ext cx="4104456" cy="332006"/>
          </a:xfrm>
          <a:prstGeom prst="roundRect">
            <a:avLst>
              <a:gd name="adj" fmla="val 17157"/>
            </a:avLst>
          </a:prstGeom>
          <a:solidFill>
            <a:schemeClr val="bg1"/>
          </a:solidFill>
          <a:ln w="19050">
            <a:solidFill>
              <a:schemeClr val="accent3">
                <a:lumMod val="75000"/>
              </a:schemeClr>
            </a:solidFill>
            <a:prstDash val="lgDash"/>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pPr algn="ctr">
              <a:lnSpc>
                <a:spcPct val="90000"/>
              </a:lnSpc>
            </a:pPr>
            <a:r>
              <a:rPr lang="it-IT" altLang="it-IT" sz="1500" i="1" dirty="0" smtClean="0">
                <a:solidFill>
                  <a:schemeClr val="tx1"/>
                </a:solidFill>
                <a:latin typeface="Calibri" panose="020F0502020204030204" pitchFamily="34" charset="0"/>
              </a:rPr>
              <a:t>D.lgs. 181/2015, art</a:t>
            </a:r>
            <a:r>
              <a:rPr lang="it-IT" altLang="it-IT" sz="1500" i="1" dirty="0">
                <a:solidFill>
                  <a:schemeClr val="tx1"/>
                </a:solidFill>
                <a:latin typeface="Calibri" panose="020F0502020204030204" pitchFamily="34" charset="0"/>
              </a:rPr>
              <a:t>. 69-octiesdecies e seguenti</a:t>
            </a:r>
            <a:endParaRPr lang="it-IT" sz="1500" i="1" dirty="0">
              <a:solidFill>
                <a:schemeClr val="tx1"/>
              </a:solidFill>
              <a:latin typeface="Calibri" panose="020F0502020204030204" pitchFamily="34" charset="0"/>
            </a:endParaRPr>
          </a:p>
        </p:txBody>
      </p:sp>
      <p:sp>
        <p:nvSpPr>
          <p:cNvPr id="6" name="CasellaDiTesto 5"/>
          <p:cNvSpPr txBox="1"/>
          <p:nvPr/>
        </p:nvSpPr>
        <p:spPr>
          <a:xfrm>
            <a:off x="1228506" y="1779626"/>
            <a:ext cx="2479398" cy="369332"/>
          </a:xfrm>
          <a:prstGeom prst="rect">
            <a:avLst/>
          </a:prstGeom>
          <a:solidFill>
            <a:schemeClr val="accent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b="1" i="1" u="none" strike="noStrike" kern="0" cap="none" spc="0" normalizeH="0" baseline="0" noProof="0" dirty="0" smtClean="0">
                <a:ln>
                  <a:noFill/>
                </a:ln>
                <a:solidFill>
                  <a:schemeClr val="bg1"/>
                </a:solidFill>
                <a:effectLst/>
                <a:uLnTx/>
                <a:uFillTx/>
                <a:latin typeface="Calibri" panose="020F0502020204030204" pitchFamily="34" charset="0"/>
              </a:rPr>
              <a:t>La Banca d’Italia può:</a:t>
            </a:r>
          </a:p>
        </p:txBody>
      </p:sp>
      <p:grpSp>
        <p:nvGrpSpPr>
          <p:cNvPr id="2" name="Gruppo 1"/>
          <p:cNvGrpSpPr/>
          <p:nvPr/>
        </p:nvGrpSpPr>
        <p:grpSpPr>
          <a:xfrm>
            <a:off x="1296240" y="2380798"/>
            <a:ext cx="7627366" cy="4157926"/>
            <a:chOff x="1296240" y="2584000"/>
            <a:chExt cx="7627366" cy="4157926"/>
          </a:xfrm>
        </p:grpSpPr>
        <p:grpSp>
          <p:nvGrpSpPr>
            <p:cNvPr id="15" name="Gruppo 14"/>
            <p:cNvGrpSpPr/>
            <p:nvPr/>
          </p:nvGrpSpPr>
          <p:grpSpPr>
            <a:xfrm>
              <a:off x="1296240" y="2584000"/>
              <a:ext cx="7627366" cy="4157926"/>
              <a:chOff x="1296240" y="2584000"/>
              <a:chExt cx="7627366" cy="4157926"/>
            </a:xfrm>
          </p:grpSpPr>
          <p:cxnSp>
            <p:nvCxnSpPr>
              <p:cNvPr id="10" name="Connettore 1 9"/>
              <p:cNvCxnSpPr/>
              <p:nvPr/>
            </p:nvCxnSpPr>
            <p:spPr>
              <a:xfrm>
                <a:off x="1296240" y="2584000"/>
                <a:ext cx="751995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1403648" y="6741926"/>
                <a:ext cx="751995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2" name="Rettangolo arrotondato 11"/>
            <p:cNvSpPr/>
            <p:nvPr/>
          </p:nvSpPr>
          <p:spPr>
            <a:xfrm>
              <a:off x="1296240" y="2729082"/>
              <a:ext cx="7491901" cy="1346782"/>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1">
                      <a:lumMod val="50000"/>
                    </a:schemeClr>
                  </a:solidFill>
                  <a:latin typeface="Calibri" panose="020F0502020204030204" pitchFamily="34" charset="0"/>
                </a:rPr>
                <a:t>Qualora risultino </a:t>
              </a:r>
              <a:r>
                <a:rPr lang="it-IT" sz="1600" b="1" dirty="0" smtClean="0">
                  <a:solidFill>
                    <a:schemeClr val="accent1">
                      <a:lumMod val="50000"/>
                    </a:schemeClr>
                  </a:solidFill>
                  <a:latin typeface="Calibri" panose="020F0502020204030204" pitchFamily="34" charset="0"/>
                </a:rPr>
                <a:t>gravi violazioni </a:t>
              </a:r>
              <a:r>
                <a:rPr lang="it-IT" sz="1600" dirty="0" smtClean="0">
                  <a:solidFill>
                    <a:schemeClr val="accent1">
                      <a:lumMod val="50000"/>
                    </a:schemeClr>
                  </a:solidFill>
                  <a:latin typeface="Calibri" panose="020F0502020204030204" pitchFamily="34" charset="0"/>
                </a:rPr>
                <a:t>di disposizioni legislative, regolamentari o statutarie o gravi irregolarità nell’amministrazione ovvero quando il </a:t>
              </a:r>
              <a:r>
                <a:rPr lang="it-IT" sz="1600" b="1" dirty="0" smtClean="0">
                  <a:solidFill>
                    <a:schemeClr val="accent1">
                      <a:lumMod val="50000"/>
                    </a:schemeClr>
                  </a:solidFill>
                  <a:latin typeface="Calibri" panose="020F0502020204030204" pitchFamily="34" charset="0"/>
                </a:rPr>
                <a:t>deterioramento</a:t>
              </a:r>
              <a:r>
                <a:rPr lang="it-IT" sz="1600" dirty="0" smtClean="0">
                  <a:solidFill>
                    <a:schemeClr val="accent1">
                      <a:lumMod val="50000"/>
                    </a:schemeClr>
                  </a:solidFill>
                  <a:latin typeface="Calibri" panose="020F0502020204030204" pitchFamily="34" charset="0"/>
                </a:rPr>
                <a:t> della situazione della banca o del gruppo bancario sia particolarmente significativo e le misure di cui sopra o gli interventi previsti agli artt. 53-bie e 67-ter non siano sufficienti a porre rimedio alla situazione</a:t>
              </a:r>
              <a:endParaRPr lang="it-IT" sz="1600" dirty="0">
                <a:solidFill>
                  <a:schemeClr val="accent1">
                    <a:lumMod val="50000"/>
                  </a:schemeClr>
                </a:solidFill>
                <a:latin typeface="Calibri" panose="020F0502020204030204" pitchFamily="34" charset="0"/>
              </a:endParaRPr>
            </a:p>
          </p:txBody>
        </p:sp>
        <p:sp>
          <p:nvSpPr>
            <p:cNvPr id="13" name="Rettangolo arrotondato 12"/>
            <p:cNvSpPr/>
            <p:nvPr/>
          </p:nvSpPr>
          <p:spPr>
            <a:xfrm>
              <a:off x="1303580" y="4175050"/>
              <a:ext cx="7529714" cy="804260"/>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C00000"/>
                  </a:solidFill>
                  <a:latin typeface="Calibri" panose="020F0502020204030204" pitchFamily="34" charset="0"/>
                </a:rPr>
                <a:t>Disporre </a:t>
              </a:r>
              <a:r>
                <a:rPr lang="it-IT" sz="1600" dirty="0" smtClean="0">
                  <a:solidFill>
                    <a:schemeClr val="accent1">
                      <a:lumMod val="50000"/>
                    </a:schemeClr>
                  </a:solidFill>
                  <a:latin typeface="Calibri" panose="020F0502020204030204" pitchFamily="34" charset="0"/>
                </a:rPr>
                <a:t>la rimozione o ordinare il rinnovo di tutti i componenti degli organi con funzione di amministrazione e controllo delle banche e delle società capogruppo.</a:t>
              </a:r>
            </a:p>
            <a:p>
              <a:pPr algn="ctr"/>
              <a:r>
                <a:rPr lang="it-IT" sz="1600" b="1" dirty="0" smtClean="0">
                  <a:solidFill>
                    <a:srgbClr val="C00000"/>
                  </a:solidFill>
                  <a:latin typeface="Calibri" panose="020F0502020204030204" pitchFamily="34" charset="0"/>
                </a:rPr>
                <a:t>Ordinare</a:t>
              </a:r>
              <a:r>
                <a:rPr lang="it-IT" sz="1600" dirty="0" smtClean="0">
                  <a:solidFill>
                    <a:schemeClr val="accent1">
                      <a:lumMod val="50000"/>
                    </a:schemeClr>
                  </a:solidFill>
                  <a:latin typeface="Calibri" panose="020F0502020204030204" pitchFamily="34" charset="0"/>
                </a:rPr>
                <a:t> la rimozione di uno o più componenti dell’alta dirigenza.</a:t>
              </a:r>
              <a:endParaRPr lang="it-IT" sz="1600" dirty="0">
                <a:solidFill>
                  <a:schemeClr val="accent1">
                    <a:lumMod val="50000"/>
                  </a:schemeClr>
                </a:solidFill>
                <a:latin typeface="Calibri" panose="020F0502020204030204" pitchFamily="34" charset="0"/>
              </a:endParaRPr>
            </a:p>
          </p:txBody>
        </p:sp>
        <p:sp>
          <p:nvSpPr>
            <p:cNvPr id="14" name="Rettangolo arrotondato 13"/>
            <p:cNvSpPr/>
            <p:nvPr/>
          </p:nvSpPr>
          <p:spPr>
            <a:xfrm>
              <a:off x="1303580" y="5955807"/>
              <a:ext cx="7529714" cy="605820"/>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C00000"/>
                  </a:solidFill>
                  <a:latin typeface="Calibri" panose="020F0502020204030204" pitchFamily="34" charset="0"/>
                </a:rPr>
                <a:t>Rimuovere </a:t>
              </a:r>
              <a:r>
                <a:rPr lang="it-IT" sz="1600" dirty="0" smtClean="0">
                  <a:solidFill>
                    <a:schemeClr val="accent1">
                      <a:lumMod val="50000"/>
                    </a:schemeClr>
                  </a:solidFill>
                  <a:latin typeface="Calibri" panose="020F0502020204030204" pitchFamily="34" charset="0"/>
                </a:rPr>
                <a:t>singoli esponenti aziendali ai sensi degli artt. 53-bis, comma 1, </a:t>
              </a:r>
              <a:r>
                <a:rPr lang="it-IT" sz="1600" dirty="0" err="1" smtClean="0">
                  <a:solidFill>
                    <a:schemeClr val="accent1">
                      <a:lumMod val="50000"/>
                    </a:schemeClr>
                  </a:solidFill>
                  <a:latin typeface="Calibri" panose="020F0502020204030204" pitchFamily="34" charset="0"/>
                </a:rPr>
                <a:t>lett</a:t>
              </a:r>
              <a:r>
                <a:rPr lang="it-IT" sz="1600" dirty="0" smtClean="0">
                  <a:solidFill>
                    <a:schemeClr val="accent1">
                      <a:lumMod val="50000"/>
                    </a:schemeClr>
                  </a:solidFill>
                  <a:latin typeface="Calibri" panose="020F0502020204030204" pitchFamily="34" charset="0"/>
                </a:rPr>
                <a:t> e) e 67-ter, comma 1, </a:t>
              </a:r>
              <a:r>
                <a:rPr lang="it-IT" sz="1600" dirty="0" err="1" smtClean="0">
                  <a:solidFill>
                    <a:schemeClr val="accent1">
                      <a:lumMod val="50000"/>
                    </a:schemeClr>
                  </a:solidFill>
                  <a:latin typeface="Calibri" panose="020F0502020204030204" pitchFamily="34" charset="0"/>
                </a:rPr>
                <a:t>lett</a:t>
              </a:r>
              <a:r>
                <a:rPr lang="it-IT" sz="1600" dirty="0" smtClean="0">
                  <a:solidFill>
                    <a:schemeClr val="accent1">
                      <a:lumMod val="50000"/>
                    </a:schemeClr>
                  </a:solidFill>
                  <a:latin typeface="Calibri" panose="020F0502020204030204" pitchFamily="34" charset="0"/>
                </a:rPr>
                <a:t>. a), se sufficiente a porre rimedio alla situazione</a:t>
              </a:r>
              <a:endParaRPr lang="it-IT" sz="1600" dirty="0">
                <a:solidFill>
                  <a:schemeClr val="accent1">
                    <a:lumMod val="50000"/>
                  </a:schemeClr>
                </a:solidFill>
                <a:latin typeface="Calibri" panose="020F0502020204030204" pitchFamily="34" charset="0"/>
              </a:endParaRPr>
            </a:p>
          </p:txBody>
        </p:sp>
        <p:sp>
          <p:nvSpPr>
            <p:cNvPr id="16" name="Rettangolo arrotondato 15"/>
            <p:cNvSpPr/>
            <p:nvPr/>
          </p:nvSpPr>
          <p:spPr>
            <a:xfrm>
              <a:off x="1303580" y="5069618"/>
              <a:ext cx="7529714" cy="829743"/>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C00000"/>
                  </a:solidFill>
                  <a:latin typeface="Calibri" panose="020F0502020204030204" pitchFamily="34" charset="0"/>
                </a:rPr>
                <a:t>Disporre </a:t>
              </a:r>
              <a:r>
                <a:rPr lang="it-IT" sz="1600" dirty="0" smtClean="0">
                  <a:solidFill>
                    <a:schemeClr val="accent1">
                      <a:lumMod val="50000"/>
                    </a:schemeClr>
                  </a:solidFill>
                  <a:latin typeface="Calibri" panose="020F0502020204030204" pitchFamily="34" charset="0"/>
                </a:rPr>
                <a:t>in ogni momento l’amministrazione straordinaria della banca o della capogruppo (art. 70) o nominare commissari </a:t>
              </a:r>
              <a:r>
                <a:rPr lang="it-IT" sz="1600" dirty="0">
                  <a:solidFill>
                    <a:schemeClr val="accent1">
                      <a:lumMod val="50000"/>
                    </a:schemeClr>
                  </a:solidFill>
                  <a:latin typeface="Calibri" panose="020F0502020204030204" pitchFamily="34" charset="0"/>
                </a:rPr>
                <a:t>in temporaneo affiancamento (art. 75-bis, al ricorrere dei medesimi presupposti dell’AS</a:t>
              </a:r>
              <a:r>
                <a:rPr lang="it-IT" sz="1600" dirty="0" smtClean="0">
                  <a:solidFill>
                    <a:schemeClr val="accent1">
                      <a:lumMod val="50000"/>
                    </a:schemeClr>
                  </a:solidFill>
                  <a:latin typeface="Calibri" panose="020F0502020204030204" pitchFamily="34" charset="0"/>
                </a:rPr>
                <a:t>)</a:t>
              </a:r>
              <a:endParaRPr lang="it-IT" sz="1600" dirty="0">
                <a:solidFill>
                  <a:schemeClr val="accent1">
                    <a:lumMod val="50000"/>
                  </a:schemeClr>
                </a:solidFill>
                <a:latin typeface="Calibri" panose="020F0502020204030204" pitchFamily="34" charset="0"/>
              </a:endParaRPr>
            </a:p>
          </p:txBody>
        </p:sp>
      </p:grpSp>
    </p:spTree>
    <p:extLst>
      <p:ext uri="{BB962C8B-B14F-4D97-AF65-F5344CB8AC3E}">
        <p14:creationId xmlns:p14="http://schemas.microsoft.com/office/powerpoint/2010/main" val="1633808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33</a:t>
            </a:fld>
            <a:endParaRPr lang="it-IT">
              <a:solidFill>
                <a:srgbClr val="9FB8CD">
                  <a:shade val="50000"/>
                  <a:satMod val="200000"/>
                </a:srgbClr>
              </a:solidFill>
            </a:endParaRPr>
          </a:p>
        </p:txBody>
      </p:sp>
      <p:sp>
        <p:nvSpPr>
          <p:cNvPr id="4" name="Rectangle 3"/>
          <p:cNvSpPr/>
          <p:nvPr/>
        </p:nvSpPr>
        <p:spPr>
          <a:xfrm>
            <a:off x="3563888" y="3138227"/>
            <a:ext cx="5256584" cy="648072"/>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Le misure di gestione delle crisi</a:t>
            </a:r>
            <a:endParaRPr lang="it-IT" b="1" dirty="0">
              <a:solidFill>
                <a:srgbClr val="11488B"/>
              </a:solidFill>
              <a:latin typeface="Calibri" panose="020F0502020204030204" pitchFamily="34" charset="0"/>
            </a:endParaRPr>
          </a:p>
        </p:txBody>
      </p:sp>
      <p:grpSp>
        <p:nvGrpSpPr>
          <p:cNvPr id="15" name="Gruppo 14"/>
          <p:cNvGrpSpPr/>
          <p:nvPr/>
        </p:nvGrpSpPr>
        <p:grpSpPr>
          <a:xfrm>
            <a:off x="5663409" y="3927410"/>
            <a:ext cx="3182499" cy="1755785"/>
            <a:chOff x="5663409" y="3983855"/>
            <a:chExt cx="3182499" cy="1755785"/>
          </a:xfrm>
        </p:grpSpPr>
        <p:grpSp>
          <p:nvGrpSpPr>
            <p:cNvPr id="2" name="Gruppo 1"/>
            <p:cNvGrpSpPr/>
            <p:nvPr/>
          </p:nvGrpSpPr>
          <p:grpSpPr>
            <a:xfrm>
              <a:off x="5663409" y="3983855"/>
              <a:ext cx="3182499" cy="547843"/>
              <a:chOff x="5663409" y="3983855"/>
              <a:chExt cx="3182499" cy="547843"/>
            </a:xfrm>
          </p:grpSpPr>
          <p:sp>
            <p:nvSpPr>
              <p:cNvPr id="5" name="Rectangle 3"/>
              <p:cNvSpPr/>
              <p:nvPr/>
            </p:nvSpPr>
            <p:spPr>
              <a:xfrm>
                <a:off x="6012160" y="3983855"/>
                <a:ext cx="2833748" cy="547843"/>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11488B"/>
                    </a:solidFill>
                    <a:latin typeface="Calibri" panose="020F0502020204030204" pitchFamily="34" charset="0"/>
                  </a:rPr>
                  <a:t>Riduzione e conversione di strumenti di capitale </a:t>
                </a:r>
                <a:endParaRPr lang="it-IT" sz="1600" b="1" dirty="0">
                  <a:solidFill>
                    <a:srgbClr val="11488B"/>
                  </a:solidFill>
                  <a:latin typeface="Calibri" panose="020F0502020204030204" pitchFamily="34" charset="0"/>
                </a:endParaRPr>
              </a:p>
            </p:txBody>
          </p:sp>
          <p:sp>
            <p:nvSpPr>
              <p:cNvPr id="8" name="Ovale 7"/>
              <p:cNvSpPr/>
              <p:nvPr/>
            </p:nvSpPr>
            <p:spPr>
              <a:xfrm>
                <a:off x="5663409" y="4031916"/>
                <a:ext cx="461641" cy="454626"/>
              </a:xfrm>
              <a:prstGeom prst="ellipse">
                <a:avLst/>
              </a:prstGeom>
              <a:solidFill>
                <a:schemeClr val="accent3"/>
              </a:solidFill>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1</a:t>
                </a:r>
                <a:endParaRPr lang="it-IT" b="1" dirty="0">
                  <a:solidFill>
                    <a:schemeClr val="accent1">
                      <a:lumMod val="75000"/>
                    </a:schemeClr>
                  </a:solidFill>
                  <a:latin typeface="Calibri" panose="020F0502020204030204" pitchFamily="34" charset="0"/>
                </a:endParaRPr>
              </a:p>
            </p:txBody>
          </p:sp>
        </p:grpSp>
        <p:grpSp>
          <p:nvGrpSpPr>
            <p:cNvPr id="13" name="Gruppo 12"/>
            <p:cNvGrpSpPr/>
            <p:nvPr/>
          </p:nvGrpSpPr>
          <p:grpSpPr>
            <a:xfrm>
              <a:off x="5664838" y="4614992"/>
              <a:ext cx="3158941" cy="490029"/>
              <a:chOff x="5664838" y="4626281"/>
              <a:chExt cx="3158941" cy="490029"/>
            </a:xfrm>
          </p:grpSpPr>
          <p:sp>
            <p:nvSpPr>
              <p:cNvPr id="6" name="Rectangle 3"/>
              <p:cNvSpPr/>
              <p:nvPr/>
            </p:nvSpPr>
            <p:spPr>
              <a:xfrm>
                <a:off x="5990031" y="4626281"/>
                <a:ext cx="2833748" cy="490029"/>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11488B"/>
                    </a:solidFill>
                    <a:latin typeface="Calibri" panose="020F0502020204030204" pitchFamily="34" charset="0"/>
                  </a:rPr>
                  <a:t>Risoluzione</a:t>
                </a:r>
                <a:endParaRPr lang="it-IT" sz="1600" b="1" dirty="0">
                  <a:solidFill>
                    <a:srgbClr val="11488B"/>
                  </a:solidFill>
                  <a:latin typeface="Calibri" panose="020F0502020204030204" pitchFamily="34" charset="0"/>
                </a:endParaRPr>
              </a:p>
            </p:txBody>
          </p:sp>
          <p:sp>
            <p:nvSpPr>
              <p:cNvPr id="11" name="Ovale 10"/>
              <p:cNvSpPr/>
              <p:nvPr/>
            </p:nvSpPr>
            <p:spPr>
              <a:xfrm>
                <a:off x="5664838" y="4643982"/>
                <a:ext cx="461641" cy="454626"/>
              </a:xfrm>
              <a:prstGeom prst="ellipse">
                <a:avLst/>
              </a:prstGeom>
              <a:solidFill>
                <a:schemeClr val="accent3"/>
              </a:solidFill>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2</a:t>
                </a:r>
                <a:endParaRPr lang="it-IT" b="1" dirty="0">
                  <a:solidFill>
                    <a:schemeClr val="accent1">
                      <a:lumMod val="75000"/>
                    </a:schemeClr>
                  </a:solidFill>
                  <a:latin typeface="Calibri" panose="020F0502020204030204" pitchFamily="34" charset="0"/>
                </a:endParaRPr>
              </a:p>
            </p:txBody>
          </p:sp>
        </p:grpSp>
        <p:grpSp>
          <p:nvGrpSpPr>
            <p:cNvPr id="14" name="Gruppo 13"/>
            <p:cNvGrpSpPr/>
            <p:nvPr/>
          </p:nvGrpSpPr>
          <p:grpSpPr>
            <a:xfrm>
              <a:off x="5664838" y="5189687"/>
              <a:ext cx="3178779" cy="549953"/>
              <a:chOff x="5664838" y="5212265"/>
              <a:chExt cx="3178779" cy="549953"/>
            </a:xfrm>
          </p:grpSpPr>
          <p:sp>
            <p:nvSpPr>
              <p:cNvPr id="7" name="Rectangle 3"/>
              <p:cNvSpPr/>
              <p:nvPr/>
            </p:nvSpPr>
            <p:spPr>
              <a:xfrm>
                <a:off x="6009869" y="5212265"/>
                <a:ext cx="2833748" cy="549953"/>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11488B"/>
                    </a:solidFill>
                    <a:latin typeface="Calibri" panose="020F0502020204030204" pitchFamily="34" charset="0"/>
                  </a:rPr>
                  <a:t>Liquidazione coatta amministrativa</a:t>
                </a:r>
                <a:endParaRPr lang="it-IT" sz="1600" b="1" dirty="0">
                  <a:solidFill>
                    <a:srgbClr val="11488B"/>
                  </a:solidFill>
                  <a:latin typeface="Calibri" panose="020F0502020204030204" pitchFamily="34" charset="0"/>
                </a:endParaRPr>
              </a:p>
            </p:txBody>
          </p:sp>
          <p:sp>
            <p:nvSpPr>
              <p:cNvPr id="12" name="Ovale 11"/>
              <p:cNvSpPr/>
              <p:nvPr/>
            </p:nvSpPr>
            <p:spPr>
              <a:xfrm>
                <a:off x="5664838" y="5262436"/>
                <a:ext cx="461641" cy="454626"/>
              </a:xfrm>
              <a:prstGeom prst="ellipse">
                <a:avLst/>
              </a:prstGeom>
              <a:solidFill>
                <a:schemeClr val="accent3"/>
              </a:solidFill>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3</a:t>
                </a:r>
                <a:endParaRPr lang="it-IT" b="1" dirty="0">
                  <a:solidFill>
                    <a:schemeClr val="accent1">
                      <a:lumMod val="75000"/>
                    </a:schemeClr>
                  </a:solidFill>
                  <a:latin typeface="Calibri" panose="020F0502020204030204" pitchFamily="34" charset="0"/>
                </a:endParaRPr>
              </a:p>
            </p:txBody>
          </p:sp>
        </p:grpSp>
      </p:grpSp>
    </p:spTree>
    <p:extLst>
      <p:ext uri="{BB962C8B-B14F-4D97-AF65-F5344CB8AC3E}">
        <p14:creationId xmlns:p14="http://schemas.microsoft.com/office/powerpoint/2010/main" val="1248893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34</a:t>
            </a:fld>
            <a:endParaRPr lang="it-IT">
              <a:solidFill>
                <a:srgbClr val="9FB8CD">
                  <a:shade val="50000"/>
                  <a:satMod val="200000"/>
                </a:srgbClr>
              </a:solidFill>
            </a:endParaRPr>
          </a:p>
        </p:txBody>
      </p:sp>
      <p:sp>
        <p:nvSpPr>
          <p:cNvPr id="8" name="Titolo 1"/>
          <p:cNvSpPr>
            <a:spLocks noGrp="1"/>
          </p:cNvSpPr>
          <p:nvPr>
            <p:ph type="title"/>
          </p:nvPr>
        </p:nvSpPr>
        <p:spPr>
          <a:xfrm>
            <a:off x="1390443" y="807236"/>
            <a:ext cx="7498080" cy="1143000"/>
          </a:xfrm>
        </p:spPr>
        <p:txBody>
          <a:bodyPr/>
          <a:lstStyle/>
          <a:p>
            <a:r>
              <a:rPr lang="it-IT" dirty="0" smtClean="0"/>
              <a:t>I presupposti oggettivi comuni  (art. 17)</a:t>
            </a:r>
            <a:endParaRPr lang="it-IT" dirty="0"/>
          </a:p>
        </p:txBody>
      </p:sp>
      <p:grpSp>
        <p:nvGrpSpPr>
          <p:cNvPr id="12" name="Gruppo 11"/>
          <p:cNvGrpSpPr/>
          <p:nvPr/>
        </p:nvGrpSpPr>
        <p:grpSpPr>
          <a:xfrm>
            <a:off x="1172059" y="1586111"/>
            <a:ext cx="7756155" cy="5155257"/>
            <a:chOff x="1172059" y="1586111"/>
            <a:chExt cx="7756155" cy="5155257"/>
          </a:xfrm>
        </p:grpSpPr>
        <p:grpSp>
          <p:nvGrpSpPr>
            <p:cNvPr id="9" name="Gruppo 8"/>
            <p:cNvGrpSpPr/>
            <p:nvPr/>
          </p:nvGrpSpPr>
          <p:grpSpPr>
            <a:xfrm>
              <a:off x="1172059" y="2160582"/>
              <a:ext cx="3410355" cy="3845142"/>
              <a:chOff x="1403648" y="3089748"/>
              <a:chExt cx="3410355" cy="3845142"/>
            </a:xfrm>
          </p:grpSpPr>
          <p:sp>
            <p:nvSpPr>
              <p:cNvPr id="4" name="Rettangolo arrotondato 3"/>
              <p:cNvSpPr/>
              <p:nvPr/>
            </p:nvSpPr>
            <p:spPr>
              <a:xfrm>
                <a:off x="1403648" y="3089748"/>
                <a:ext cx="3075300" cy="649437"/>
              </a:xfrm>
              <a:prstGeom prst="roundRect">
                <a:avLst/>
              </a:prstGeom>
              <a:solidFill>
                <a:schemeClr val="accent3">
                  <a:lumMod val="60000"/>
                  <a:lumOff val="4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2060"/>
                    </a:solidFill>
                    <a:latin typeface="Calibri" panose="020F0502020204030204" pitchFamily="34" charset="0"/>
                  </a:rPr>
                  <a:t>La banca è in dissesto o </a:t>
                </a:r>
              </a:p>
              <a:p>
                <a:pPr algn="ctr"/>
                <a:r>
                  <a:rPr lang="it-IT" sz="1600" b="1" dirty="0" smtClean="0">
                    <a:solidFill>
                      <a:srgbClr val="002060"/>
                    </a:solidFill>
                    <a:latin typeface="Calibri" panose="020F0502020204030204" pitchFamily="34" charset="0"/>
                  </a:rPr>
                  <a:t>a rischio di dissesto</a:t>
                </a:r>
                <a:endParaRPr lang="it-IT" sz="1600" dirty="0">
                  <a:solidFill>
                    <a:srgbClr val="002060"/>
                  </a:solidFill>
                  <a:latin typeface="Calibri" panose="020F0502020204030204" pitchFamily="34" charset="0"/>
                </a:endParaRPr>
              </a:p>
            </p:txBody>
          </p:sp>
          <p:sp>
            <p:nvSpPr>
              <p:cNvPr id="5" name="Rettangolo 4"/>
              <p:cNvSpPr/>
              <p:nvPr/>
            </p:nvSpPr>
            <p:spPr>
              <a:xfrm>
                <a:off x="4309947" y="3193589"/>
                <a:ext cx="504056" cy="441753"/>
              </a:xfrm>
              <a:prstGeom prst="rect">
                <a:avLst/>
              </a:prstGeom>
              <a:solidFill>
                <a:schemeClr val="bg1"/>
              </a:solid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i="1" dirty="0" smtClean="0">
                    <a:solidFill>
                      <a:srgbClr val="C00000"/>
                    </a:solidFill>
                    <a:latin typeface="Calibri" panose="020F0502020204030204" pitchFamily="34" charset="0"/>
                  </a:rPr>
                  <a:t>1</a:t>
                </a:r>
                <a:endParaRPr lang="it-IT" sz="2000" b="1" i="1" dirty="0">
                  <a:solidFill>
                    <a:srgbClr val="C00000"/>
                  </a:solidFill>
                  <a:latin typeface="Calibri" panose="020F0502020204030204" pitchFamily="34" charset="0"/>
                </a:endParaRPr>
              </a:p>
            </p:txBody>
          </p:sp>
          <p:sp>
            <p:nvSpPr>
              <p:cNvPr id="6" name="Rettangolo arrotondato 5"/>
              <p:cNvSpPr/>
              <p:nvPr/>
            </p:nvSpPr>
            <p:spPr>
              <a:xfrm>
                <a:off x="1403648" y="4005063"/>
                <a:ext cx="3075301" cy="2929827"/>
              </a:xfrm>
              <a:prstGeom prst="roundRect">
                <a:avLst/>
              </a:prstGeom>
              <a:solidFill>
                <a:schemeClr val="accent3">
                  <a:lumMod val="60000"/>
                  <a:lumOff val="4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2060"/>
                    </a:solidFill>
                    <a:latin typeface="Calibri" panose="020F0502020204030204" pitchFamily="34" charset="0"/>
                  </a:rPr>
                  <a:t>Non possono ragionevolmente prospettarsi misure alternative che permettano di superare lo stato di dissesto o rischio di dissesto in tempi adeguati</a:t>
                </a:r>
              </a:p>
              <a:p>
                <a:pPr algn="ctr"/>
                <a:r>
                  <a:rPr lang="it-IT" sz="1600" dirty="0" smtClean="0">
                    <a:solidFill>
                      <a:schemeClr val="accent1">
                        <a:lumMod val="75000"/>
                      </a:schemeClr>
                    </a:solidFill>
                    <a:latin typeface="Calibri" panose="020F0502020204030204" pitchFamily="34" charset="0"/>
                  </a:rPr>
                  <a:t>(tra </a:t>
                </a:r>
                <a:r>
                  <a:rPr lang="it-IT" sz="1600" dirty="0">
                    <a:solidFill>
                      <a:schemeClr val="accent1">
                        <a:lumMod val="75000"/>
                      </a:schemeClr>
                    </a:solidFill>
                    <a:latin typeface="Calibri" panose="020F0502020204030204" pitchFamily="34" charset="0"/>
                  </a:rPr>
                  <a:t>cui: intervento di uno o più soggetti privati o di un sistema istituzionale o un’azione di vigilanza, che può includere misure di intervento precoce o </a:t>
                </a:r>
                <a:r>
                  <a:rPr lang="it-IT" sz="1600" dirty="0" smtClean="0">
                    <a:solidFill>
                      <a:schemeClr val="accent1">
                        <a:lumMod val="75000"/>
                      </a:schemeClr>
                    </a:solidFill>
                    <a:latin typeface="Calibri" panose="020F0502020204030204" pitchFamily="34" charset="0"/>
                  </a:rPr>
                  <a:t>l’AS)</a:t>
                </a:r>
                <a:endParaRPr lang="it-IT" sz="1600" dirty="0">
                  <a:solidFill>
                    <a:srgbClr val="002060"/>
                  </a:solidFill>
                  <a:latin typeface="Calibri" panose="020F0502020204030204" pitchFamily="34" charset="0"/>
                </a:endParaRPr>
              </a:p>
            </p:txBody>
          </p:sp>
          <p:sp>
            <p:nvSpPr>
              <p:cNvPr id="7" name="Rettangolo 6"/>
              <p:cNvSpPr/>
              <p:nvPr/>
            </p:nvSpPr>
            <p:spPr>
              <a:xfrm>
                <a:off x="4309947" y="4978425"/>
                <a:ext cx="504056" cy="441753"/>
              </a:xfrm>
              <a:prstGeom prst="rect">
                <a:avLst/>
              </a:prstGeom>
              <a:solidFill>
                <a:schemeClr val="bg1"/>
              </a:solid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i="1" dirty="0" smtClean="0">
                    <a:solidFill>
                      <a:srgbClr val="C00000"/>
                    </a:solidFill>
                    <a:latin typeface="Calibri" panose="020F0502020204030204" pitchFamily="34" charset="0"/>
                  </a:rPr>
                  <a:t>2</a:t>
                </a:r>
                <a:endParaRPr lang="it-IT" sz="2000" b="1" i="1" dirty="0">
                  <a:solidFill>
                    <a:srgbClr val="C00000"/>
                  </a:solidFill>
                  <a:latin typeface="Calibri" panose="020F0502020204030204" pitchFamily="34" charset="0"/>
                </a:endParaRPr>
              </a:p>
            </p:txBody>
          </p:sp>
        </p:grpSp>
        <p:sp>
          <p:nvSpPr>
            <p:cNvPr id="10" name="TextBox 25"/>
            <p:cNvSpPr txBox="1"/>
            <p:nvPr/>
          </p:nvSpPr>
          <p:spPr>
            <a:xfrm>
              <a:off x="5002634" y="1586111"/>
              <a:ext cx="3925580" cy="5155257"/>
            </a:xfrm>
            <a:prstGeom prst="rect">
              <a:avLst/>
            </a:prstGeom>
            <a:solidFill>
              <a:schemeClr val="bg1"/>
            </a:solidFill>
            <a:ln w="19050">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marL="185738" indent="-185738" algn="ctr">
                <a:spcAft>
                  <a:spcPts val="600"/>
                </a:spcAft>
                <a:buClr>
                  <a:schemeClr val="bg1">
                    <a:lumMod val="50000"/>
                  </a:schemeClr>
                </a:buClr>
                <a:buFont typeface="Wingdings" panose="05000000000000000000" pitchFamily="2" charset="2"/>
                <a:buChar char="§"/>
              </a:pPr>
              <a:r>
                <a:rPr lang="it-IT" sz="1600" b="1" dirty="0" smtClean="0">
                  <a:latin typeface="Calibri" panose="020F0502020204030204" pitchFamily="34" charset="0"/>
                </a:rPr>
                <a:t>Irregolarità</a:t>
              </a:r>
              <a:r>
                <a:rPr lang="it-IT" sz="1600" dirty="0" smtClean="0">
                  <a:latin typeface="Calibri" panose="020F0502020204030204" pitchFamily="34" charset="0"/>
                </a:rPr>
                <a:t> </a:t>
              </a:r>
              <a:r>
                <a:rPr lang="it-IT" sz="1600" dirty="0">
                  <a:latin typeface="Calibri" panose="020F0502020204030204" pitchFamily="34" charset="0"/>
                </a:rPr>
                <a:t>nell’amministrazione o violazioni di disposizioni legislative, regolamentari o statutarie che regolano l’attività della banca di gravità tale che giustificherebbero la revoca </a:t>
              </a:r>
              <a:r>
                <a:rPr lang="it-IT" sz="1600" dirty="0" smtClean="0">
                  <a:latin typeface="Calibri" panose="020F0502020204030204" pitchFamily="34" charset="0"/>
                </a:rPr>
                <a:t>dell’autorizzazione</a:t>
              </a:r>
              <a:endParaRPr lang="it-IT" sz="1600" dirty="0">
                <a:latin typeface="Calibri" panose="020F0502020204030204" pitchFamily="34" charset="0"/>
              </a:endParaRPr>
            </a:p>
            <a:p>
              <a:pPr marL="185738" indent="-185738" algn="ctr">
                <a:spcAft>
                  <a:spcPts val="600"/>
                </a:spcAft>
                <a:buClr>
                  <a:schemeClr val="bg1">
                    <a:lumMod val="50000"/>
                  </a:schemeClr>
                </a:buClr>
                <a:buFont typeface="Wingdings" panose="05000000000000000000" pitchFamily="2" charset="2"/>
                <a:buChar char="§"/>
              </a:pPr>
              <a:r>
                <a:rPr lang="it-IT" sz="1600" b="1" dirty="0" smtClean="0">
                  <a:latin typeface="Calibri" panose="020F0502020204030204" pitchFamily="34" charset="0"/>
                </a:rPr>
                <a:t>Perdite </a:t>
              </a:r>
              <a:r>
                <a:rPr lang="it-IT" sz="1600" b="1" dirty="0">
                  <a:latin typeface="Calibri" panose="020F0502020204030204" pitchFamily="34" charset="0"/>
                </a:rPr>
                <a:t>patrimoniali </a:t>
              </a:r>
              <a:r>
                <a:rPr lang="it-IT" sz="1600" dirty="0">
                  <a:latin typeface="Calibri" panose="020F0502020204030204" pitchFamily="34" charset="0"/>
                </a:rPr>
                <a:t>di eccezionale gravità, tali da privare la banca dell’intero patrimonio o di un importo significativo di </a:t>
              </a:r>
              <a:r>
                <a:rPr lang="it-IT" sz="1600" dirty="0" smtClean="0">
                  <a:latin typeface="Calibri" panose="020F0502020204030204" pitchFamily="34" charset="0"/>
                </a:rPr>
                <a:t>esso</a:t>
              </a:r>
              <a:endParaRPr lang="it-IT" sz="1600" dirty="0">
                <a:latin typeface="Calibri" panose="020F0502020204030204" pitchFamily="34" charset="0"/>
              </a:endParaRPr>
            </a:p>
            <a:p>
              <a:pPr marL="185738" indent="-185738" algn="ctr">
                <a:spcAft>
                  <a:spcPts val="600"/>
                </a:spcAft>
                <a:buClr>
                  <a:schemeClr val="bg1">
                    <a:lumMod val="50000"/>
                  </a:schemeClr>
                </a:buClr>
                <a:buFont typeface="Wingdings" panose="05000000000000000000" pitchFamily="2" charset="2"/>
                <a:buChar char="§"/>
              </a:pPr>
              <a:r>
                <a:rPr lang="it-IT" sz="1600" b="1" dirty="0" smtClean="0">
                  <a:latin typeface="Calibri" panose="020F0502020204030204" pitchFamily="34" charset="0"/>
                </a:rPr>
                <a:t>Attività </a:t>
              </a:r>
              <a:r>
                <a:rPr lang="it-IT" sz="1600" b="1" dirty="0">
                  <a:latin typeface="Calibri" panose="020F0502020204030204" pitchFamily="34" charset="0"/>
                </a:rPr>
                <a:t>inferiori alle </a:t>
              </a:r>
              <a:r>
                <a:rPr lang="it-IT" sz="1600" b="1" dirty="0" smtClean="0">
                  <a:latin typeface="Calibri" panose="020F0502020204030204" pitchFamily="34" charset="0"/>
                </a:rPr>
                <a:t>passività</a:t>
              </a:r>
              <a:endParaRPr lang="it-IT" sz="1600" b="1" dirty="0">
                <a:latin typeface="Calibri" panose="020F0502020204030204" pitchFamily="34" charset="0"/>
              </a:endParaRPr>
            </a:p>
            <a:p>
              <a:pPr marL="185738" indent="-185738" algn="ctr">
                <a:spcAft>
                  <a:spcPts val="600"/>
                </a:spcAft>
                <a:buClr>
                  <a:schemeClr val="bg1">
                    <a:lumMod val="50000"/>
                  </a:schemeClr>
                </a:buClr>
                <a:buFont typeface="Wingdings" panose="05000000000000000000" pitchFamily="2" charset="2"/>
                <a:buChar char="§"/>
              </a:pPr>
              <a:r>
                <a:rPr lang="it-IT" sz="1600" dirty="0" smtClean="0">
                  <a:latin typeface="Calibri" panose="020F0502020204030204" pitchFamily="34" charset="0"/>
                </a:rPr>
                <a:t>La </a:t>
              </a:r>
              <a:r>
                <a:rPr lang="it-IT" sz="1600" dirty="0">
                  <a:latin typeface="Calibri" panose="020F0502020204030204" pitchFamily="34" charset="0"/>
                </a:rPr>
                <a:t>banca </a:t>
              </a:r>
              <a:r>
                <a:rPr lang="it-IT" sz="1600" b="1" dirty="0">
                  <a:latin typeface="Calibri" panose="020F0502020204030204" pitchFamily="34" charset="0"/>
                </a:rPr>
                <a:t>non è in grado di pagare i propri debiti</a:t>
              </a:r>
              <a:r>
                <a:rPr lang="it-IT" sz="1600" dirty="0">
                  <a:latin typeface="Calibri" panose="020F0502020204030204" pitchFamily="34" charset="0"/>
                </a:rPr>
                <a:t> alla </a:t>
              </a:r>
              <a:r>
                <a:rPr lang="it-IT" sz="1600" dirty="0" smtClean="0">
                  <a:latin typeface="Calibri" panose="020F0502020204030204" pitchFamily="34" charset="0"/>
                </a:rPr>
                <a:t>scadenza</a:t>
              </a:r>
              <a:endParaRPr lang="it-IT" sz="1600" dirty="0">
                <a:latin typeface="Calibri" panose="020F0502020204030204" pitchFamily="34" charset="0"/>
              </a:endParaRPr>
            </a:p>
            <a:p>
              <a:pPr marL="185738" indent="-185738" algn="ctr">
                <a:spcAft>
                  <a:spcPts val="600"/>
                </a:spcAft>
                <a:buClr>
                  <a:schemeClr val="bg1">
                    <a:lumMod val="50000"/>
                  </a:schemeClr>
                </a:buClr>
                <a:buFont typeface="Wingdings" panose="05000000000000000000" pitchFamily="2" charset="2"/>
                <a:buChar char="§"/>
              </a:pPr>
              <a:r>
                <a:rPr lang="it-IT" sz="1600" dirty="0" smtClean="0">
                  <a:latin typeface="Calibri" panose="020F0502020204030204" pitchFamily="34" charset="0"/>
                </a:rPr>
                <a:t>Elementi </a:t>
              </a:r>
              <a:r>
                <a:rPr lang="it-IT" sz="1600" dirty="0">
                  <a:latin typeface="Calibri" panose="020F0502020204030204" pitchFamily="34" charset="0"/>
                </a:rPr>
                <a:t>oggettivi indicano che una o più delle condizioni precedenti si realizzeranno nel prossimo </a:t>
              </a:r>
              <a:r>
                <a:rPr lang="it-IT" sz="1600" dirty="0" smtClean="0">
                  <a:latin typeface="Calibri" panose="020F0502020204030204" pitchFamily="34" charset="0"/>
                </a:rPr>
                <a:t>futuro</a:t>
              </a:r>
              <a:endParaRPr lang="it-IT" sz="1600" dirty="0">
                <a:latin typeface="Calibri" panose="020F0502020204030204" pitchFamily="34" charset="0"/>
              </a:endParaRPr>
            </a:p>
            <a:p>
              <a:pPr marL="185738" indent="-185738" algn="ctr">
                <a:spcAft>
                  <a:spcPts val="600"/>
                </a:spcAft>
                <a:buClr>
                  <a:schemeClr val="bg1">
                    <a:lumMod val="50000"/>
                  </a:schemeClr>
                </a:buClr>
                <a:buFont typeface="Wingdings" panose="05000000000000000000" pitchFamily="2" charset="2"/>
                <a:buChar char="§"/>
              </a:pPr>
              <a:r>
                <a:rPr lang="it-IT" sz="1600" dirty="0" smtClean="0">
                  <a:latin typeface="Calibri" panose="020F0502020204030204" pitchFamily="34" charset="0"/>
                </a:rPr>
                <a:t>E’ prevista l’erogazione di </a:t>
              </a:r>
              <a:r>
                <a:rPr lang="it-IT" sz="1600" b="1" dirty="0">
                  <a:latin typeface="Calibri" panose="020F0502020204030204" pitchFamily="34" charset="0"/>
                </a:rPr>
                <a:t>sostegno finanziario pubblico </a:t>
              </a:r>
              <a:r>
                <a:rPr lang="it-IT" sz="1600" dirty="0">
                  <a:latin typeface="Calibri" panose="020F0502020204030204" pitchFamily="34" charset="0"/>
                </a:rPr>
                <a:t>straordinario a favore della </a:t>
              </a:r>
              <a:r>
                <a:rPr lang="it-IT" sz="1600" dirty="0" smtClean="0">
                  <a:latin typeface="Calibri" panose="020F0502020204030204" pitchFamily="34" charset="0"/>
                </a:rPr>
                <a:t>banca</a:t>
              </a:r>
              <a:endParaRPr lang="it-IT" sz="1600" dirty="0">
                <a:latin typeface="Calibri" panose="020F0502020204030204" pitchFamily="34" charset="0"/>
              </a:endParaRPr>
            </a:p>
          </p:txBody>
        </p:sp>
        <p:sp>
          <p:nvSpPr>
            <p:cNvPr id="11" name="Freccia a destra 10"/>
            <p:cNvSpPr/>
            <p:nvPr/>
          </p:nvSpPr>
          <p:spPr>
            <a:xfrm>
              <a:off x="4757227" y="2266531"/>
              <a:ext cx="349626" cy="439645"/>
            </a:xfrm>
            <a:prstGeom prst="right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104099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288842" y="728213"/>
            <a:ext cx="7498080" cy="1143000"/>
          </a:xfrm>
        </p:spPr>
        <p:txBody>
          <a:bodyPr>
            <a:normAutofit/>
          </a:bodyPr>
          <a:lstStyle/>
          <a:p>
            <a:r>
              <a:rPr lang="it-IT" dirty="0">
                <a:solidFill>
                  <a:srgbClr val="1F497D">
                    <a:satMod val="130000"/>
                  </a:srgbClr>
                </a:solidFill>
              </a:rPr>
              <a:t>Individuazione</a:t>
            </a:r>
            <a:r>
              <a:rPr lang="it-IT" sz="2400" dirty="0" smtClean="0"/>
              <a:t> </a:t>
            </a:r>
            <a:r>
              <a:rPr lang="it-IT" dirty="0">
                <a:solidFill>
                  <a:srgbClr val="1F497D">
                    <a:satMod val="130000"/>
                  </a:srgbClr>
                </a:solidFill>
              </a:rPr>
              <a:t>della procedura di gestione della </a:t>
            </a:r>
            <a:r>
              <a:rPr lang="it-IT" dirty="0" smtClean="0">
                <a:solidFill>
                  <a:srgbClr val="1F497D">
                    <a:satMod val="130000"/>
                  </a:srgbClr>
                </a:solidFill>
              </a:rPr>
              <a:t>crisi (art. 20)</a:t>
            </a:r>
            <a:endParaRPr lang="it-IT" dirty="0">
              <a:solidFill>
                <a:srgbClr val="1F497D">
                  <a:satMod val="130000"/>
                </a:srgbClr>
              </a:solidFill>
            </a:endParaRPr>
          </a:p>
        </p:txBody>
      </p:sp>
      <p:sp>
        <p:nvSpPr>
          <p:cNvPr id="2" name="Segnaposto numero diapositiva 1"/>
          <p:cNvSpPr>
            <a:spLocks noGrp="1"/>
          </p:cNvSpPr>
          <p:nvPr>
            <p:ph type="sldNum" sz="quarter" idx="12"/>
          </p:nvPr>
        </p:nvSpPr>
        <p:spPr/>
        <p:txBody>
          <a:bodyPr/>
          <a:lstStyle/>
          <a:p>
            <a:fld id="{BFFF9C37-744C-452A-933A-2419089EBA4A}" type="slidenum">
              <a:rPr lang="it-IT" smtClean="0"/>
              <a:pPr/>
              <a:t>35</a:t>
            </a:fld>
            <a:endParaRPr lang="it-IT" dirty="0"/>
          </a:p>
        </p:txBody>
      </p:sp>
      <p:grpSp>
        <p:nvGrpSpPr>
          <p:cNvPr id="15" name="Gruppo 14"/>
          <p:cNvGrpSpPr/>
          <p:nvPr/>
        </p:nvGrpSpPr>
        <p:grpSpPr>
          <a:xfrm>
            <a:off x="395536" y="1856701"/>
            <a:ext cx="8164895" cy="4168152"/>
            <a:chOff x="443346" y="1542557"/>
            <a:chExt cx="8164895" cy="4168152"/>
          </a:xfrm>
        </p:grpSpPr>
        <p:grpSp>
          <p:nvGrpSpPr>
            <p:cNvPr id="7" name="Gruppo 6"/>
            <p:cNvGrpSpPr/>
            <p:nvPr/>
          </p:nvGrpSpPr>
          <p:grpSpPr>
            <a:xfrm>
              <a:off x="443346" y="1542557"/>
              <a:ext cx="6712603" cy="1243161"/>
              <a:chOff x="443346" y="1542557"/>
              <a:chExt cx="6712603" cy="1243161"/>
            </a:xfrm>
          </p:grpSpPr>
          <p:sp>
            <p:nvSpPr>
              <p:cNvPr id="5" name="Rettangolo arrotondato 4"/>
              <p:cNvSpPr/>
              <p:nvPr/>
            </p:nvSpPr>
            <p:spPr>
              <a:xfrm>
                <a:off x="443346" y="1795960"/>
                <a:ext cx="1920017" cy="989758"/>
              </a:xfrm>
              <a:prstGeom prst="round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Calibri" panose="020F0502020204030204" pitchFamily="34" charset="0"/>
                  </a:rPr>
                  <a:t>Al ricorrere </a:t>
                </a:r>
                <a:r>
                  <a:rPr lang="it-IT" b="1" dirty="0" smtClean="0">
                    <a:solidFill>
                      <a:srgbClr val="FFC000"/>
                    </a:solidFill>
                    <a:latin typeface="Calibri" panose="020F0502020204030204" pitchFamily="34" charset="0"/>
                  </a:rPr>
                  <a:t>congiunto </a:t>
                </a:r>
                <a:r>
                  <a:rPr lang="it-IT" b="1" dirty="0" smtClean="0">
                    <a:latin typeface="Calibri" panose="020F0502020204030204" pitchFamily="34" charset="0"/>
                  </a:rPr>
                  <a:t>dei due presupposti</a:t>
                </a:r>
                <a:endParaRPr lang="it-IT" dirty="0">
                  <a:latin typeface="Calibri" panose="020F0502020204030204" pitchFamily="34" charset="0"/>
                </a:endParaRPr>
              </a:p>
            </p:txBody>
          </p:sp>
          <p:sp>
            <p:nvSpPr>
              <p:cNvPr id="6" name="Rettangolo arrotondato 5"/>
              <p:cNvSpPr/>
              <p:nvPr/>
            </p:nvSpPr>
            <p:spPr>
              <a:xfrm>
                <a:off x="3483541" y="1542557"/>
                <a:ext cx="3672408" cy="748282"/>
              </a:xfrm>
              <a:prstGeom prst="roundRect">
                <a:avLst/>
              </a:prstGeom>
              <a:solidFill>
                <a:schemeClr val="accent3">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è disposta </a:t>
                </a:r>
                <a:r>
                  <a:rPr lang="it-IT" b="1" dirty="0" smtClean="0">
                    <a:solidFill>
                      <a:srgbClr val="C00000"/>
                    </a:solidFill>
                    <a:latin typeface="Calibri" panose="020F0502020204030204" pitchFamily="34" charset="0"/>
                  </a:rPr>
                  <a:t>alternativamente</a:t>
                </a:r>
                <a:r>
                  <a:rPr lang="it-IT" b="1" dirty="0" smtClean="0">
                    <a:solidFill>
                      <a:schemeClr val="accent1">
                        <a:lumMod val="75000"/>
                      </a:schemeClr>
                    </a:solidFill>
                    <a:latin typeface="Calibri" panose="020F0502020204030204" pitchFamily="34" charset="0"/>
                  </a:rPr>
                  <a:t> nei confronti della banca:</a:t>
                </a:r>
                <a:endParaRPr lang="it-IT" b="1" dirty="0">
                  <a:solidFill>
                    <a:schemeClr val="accent1">
                      <a:lumMod val="75000"/>
                    </a:schemeClr>
                  </a:solidFill>
                  <a:latin typeface="Calibri" panose="020F0502020204030204" pitchFamily="34" charset="0"/>
                </a:endParaRPr>
              </a:p>
            </p:txBody>
          </p:sp>
        </p:grpSp>
        <p:grpSp>
          <p:nvGrpSpPr>
            <p:cNvPr id="14" name="Gruppo 13"/>
            <p:cNvGrpSpPr/>
            <p:nvPr/>
          </p:nvGrpSpPr>
          <p:grpSpPr>
            <a:xfrm>
              <a:off x="1691147" y="2402190"/>
              <a:ext cx="6917094" cy="3308519"/>
              <a:chOff x="1589546" y="2402190"/>
              <a:chExt cx="6917094" cy="3308519"/>
            </a:xfrm>
          </p:grpSpPr>
          <p:sp>
            <p:nvSpPr>
              <p:cNvPr id="8" name="Freccia in giù 7"/>
              <p:cNvSpPr/>
              <p:nvPr/>
            </p:nvSpPr>
            <p:spPr>
              <a:xfrm rot="1251376">
                <a:off x="3799336" y="2415916"/>
                <a:ext cx="504056" cy="504056"/>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p:cNvSpPr/>
              <p:nvPr/>
            </p:nvSpPr>
            <p:spPr>
              <a:xfrm rot="20644323">
                <a:off x="6308920" y="2402190"/>
                <a:ext cx="504056" cy="504056"/>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589546" y="2993285"/>
                <a:ext cx="3268351" cy="1682460"/>
              </a:xfrm>
              <a:prstGeom prst="rect">
                <a:avLst/>
              </a:prstGeom>
              <a:solidFill>
                <a:schemeClr val="accent3">
                  <a:lumMod val="20000"/>
                  <a:lumOff val="80000"/>
                </a:schemeClr>
              </a:solidFill>
              <a:ln>
                <a:solidFill>
                  <a:schemeClr val="accent3">
                    <a:lumMod val="7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1">
                        <a:lumMod val="75000"/>
                      </a:schemeClr>
                    </a:solidFill>
                    <a:latin typeface="Calibri" panose="020F0502020204030204" pitchFamily="34" charset="0"/>
                  </a:rPr>
                  <a:t>La </a:t>
                </a:r>
                <a:r>
                  <a:rPr lang="it-IT" sz="1600" b="1" dirty="0" smtClean="0">
                    <a:solidFill>
                      <a:srgbClr val="C00000"/>
                    </a:solidFill>
                    <a:latin typeface="Calibri" panose="020F0502020204030204" pitchFamily="34" charset="0"/>
                  </a:rPr>
                  <a:t>riduzione o la conversione </a:t>
                </a:r>
                <a:r>
                  <a:rPr lang="it-IT" sz="1600" dirty="0" smtClean="0">
                    <a:solidFill>
                      <a:schemeClr val="accent1">
                        <a:lumMod val="75000"/>
                      </a:schemeClr>
                    </a:solidFill>
                    <a:latin typeface="Calibri" panose="020F0502020204030204" pitchFamily="34" charset="0"/>
                  </a:rPr>
                  <a:t>di azioni, altre partecipazioni e strumenti di capitale messi dalla banca (</a:t>
                </a:r>
                <a:r>
                  <a:rPr lang="it-IT" sz="1600" i="1" dirty="0" err="1" smtClean="0">
                    <a:solidFill>
                      <a:schemeClr val="accent1">
                        <a:lumMod val="75000"/>
                      </a:schemeClr>
                    </a:solidFill>
                    <a:latin typeface="Calibri" panose="020F0502020204030204" pitchFamily="34" charset="0"/>
                  </a:rPr>
                  <a:t>burden</a:t>
                </a:r>
                <a:r>
                  <a:rPr lang="it-IT" sz="1600" i="1" dirty="0" smtClean="0">
                    <a:solidFill>
                      <a:schemeClr val="accent1">
                        <a:lumMod val="75000"/>
                      </a:schemeClr>
                    </a:solidFill>
                    <a:latin typeface="Calibri" panose="020F0502020204030204" pitchFamily="34" charset="0"/>
                  </a:rPr>
                  <a:t> </a:t>
                </a:r>
                <a:r>
                  <a:rPr lang="it-IT" sz="1600" i="1" dirty="0" err="1" smtClean="0">
                    <a:solidFill>
                      <a:schemeClr val="accent1">
                        <a:lumMod val="75000"/>
                      </a:schemeClr>
                    </a:solidFill>
                    <a:latin typeface="Calibri" panose="020F0502020204030204" pitchFamily="34" charset="0"/>
                  </a:rPr>
                  <a:t>sharing</a:t>
                </a:r>
                <a:r>
                  <a:rPr lang="it-IT" sz="1600" dirty="0" smtClean="0">
                    <a:solidFill>
                      <a:schemeClr val="accent1">
                        <a:lumMod val="75000"/>
                      </a:schemeClr>
                    </a:solidFill>
                    <a:latin typeface="Calibri" panose="020F0502020204030204" pitchFamily="34" charset="0"/>
                  </a:rPr>
                  <a:t>), quando ciò consente di </a:t>
                </a:r>
                <a:r>
                  <a:rPr lang="it-IT" sz="1600" b="1" dirty="0" smtClean="0">
                    <a:solidFill>
                      <a:schemeClr val="accent1">
                        <a:lumMod val="75000"/>
                      </a:schemeClr>
                    </a:solidFill>
                    <a:latin typeface="Calibri" panose="020F0502020204030204" pitchFamily="34" charset="0"/>
                  </a:rPr>
                  <a:t>rimediare allo stato di dissesto o di rischio di dissesto</a:t>
                </a:r>
                <a:endParaRPr lang="it-IT" sz="1600" b="1" dirty="0">
                  <a:solidFill>
                    <a:schemeClr val="accent1">
                      <a:lumMod val="75000"/>
                    </a:schemeClr>
                  </a:solidFill>
                  <a:latin typeface="Calibri" panose="020F0502020204030204" pitchFamily="34" charset="0"/>
                </a:endParaRPr>
              </a:p>
            </p:txBody>
          </p:sp>
          <p:sp>
            <p:nvSpPr>
              <p:cNvPr id="11" name="Rettangolo 10"/>
              <p:cNvSpPr/>
              <p:nvPr/>
            </p:nvSpPr>
            <p:spPr>
              <a:xfrm>
                <a:off x="5238289" y="3009805"/>
                <a:ext cx="3268351" cy="1665940"/>
              </a:xfrm>
              <a:prstGeom prst="rect">
                <a:avLst/>
              </a:prstGeom>
              <a:solidFill>
                <a:schemeClr val="accent3">
                  <a:lumMod val="20000"/>
                  <a:lumOff val="80000"/>
                </a:schemeClr>
              </a:solidFill>
              <a:ln>
                <a:solidFill>
                  <a:schemeClr val="accent3">
                    <a:lumMod val="7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1">
                        <a:lumMod val="75000"/>
                      </a:schemeClr>
                    </a:solidFill>
                    <a:latin typeface="Calibri" panose="020F0502020204030204" pitchFamily="34" charset="0"/>
                  </a:rPr>
                  <a:t>La </a:t>
                </a:r>
                <a:r>
                  <a:rPr lang="it-IT" sz="1600" b="1" dirty="0" smtClean="0">
                    <a:solidFill>
                      <a:srgbClr val="C00000"/>
                    </a:solidFill>
                    <a:latin typeface="Calibri" panose="020F0502020204030204" pitchFamily="34" charset="0"/>
                  </a:rPr>
                  <a:t>risoluzione</a:t>
                </a:r>
                <a:r>
                  <a:rPr lang="it-IT" sz="1600" dirty="0" smtClean="0">
                    <a:solidFill>
                      <a:schemeClr val="accent1">
                        <a:lumMod val="75000"/>
                      </a:schemeClr>
                    </a:solidFill>
                    <a:latin typeface="Calibri" panose="020F0502020204030204" pitchFamily="34" charset="0"/>
                  </a:rPr>
                  <a:t> o la </a:t>
                </a:r>
                <a:r>
                  <a:rPr lang="it-IT" sz="1600" b="1" dirty="0" smtClean="0">
                    <a:solidFill>
                      <a:srgbClr val="C00000"/>
                    </a:solidFill>
                    <a:latin typeface="Calibri" panose="020F0502020204030204" pitchFamily="34" charset="0"/>
                  </a:rPr>
                  <a:t>liquidazione coatta amministrativa </a:t>
                </a:r>
                <a:r>
                  <a:rPr lang="it-IT" sz="1600" dirty="0" smtClean="0">
                    <a:solidFill>
                      <a:schemeClr val="accent1">
                        <a:lumMod val="75000"/>
                      </a:schemeClr>
                    </a:solidFill>
                    <a:latin typeface="Calibri" panose="020F0502020204030204" pitchFamily="34" charset="0"/>
                  </a:rPr>
                  <a:t>della banca se la misura di riduzione o conversione (</a:t>
                </a:r>
                <a:r>
                  <a:rPr lang="it-IT" sz="1600" i="1" dirty="0" err="1" smtClean="0">
                    <a:solidFill>
                      <a:schemeClr val="accent1">
                        <a:lumMod val="75000"/>
                      </a:schemeClr>
                    </a:solidFill>
                    <a:latin typeface="Calibri" panose="020F0502020204030204" pitchFamily="34" charset="0"/>
                  </a:rPr>
                  <a:t>burden</a:t>
                </a:r>
                <a:r>
                  <a:rPr lang="it-IT" sz="1600" i="1" dirty="0" smtClean="0">
                    <a:solidFill>
                      <a:schemeClr val="accent1">
                        <a:lumMod val="75000"/>
                      </a:schemeClr>
                    </a:solidFill>
                    <a:latin typeface="Calibri" panose="020F0502020204030204" pitchFamily="34" charset="0"/>
                  </a:rPr>
                  <a:t> </a:t>
                </a:r>
                <a:r>
                  <a:rPr lang="it-IT" sz="1600" i="1" dirty="0" err="1" smtClean="0">
                    <a:solidFill>
                      <a:schemeClr val="accent1">
                        <a:lumMod val="75000"/>
                      </a:schemeClr>
                    </a:solidFill>
                    <a:latin typeface="Calibri" panose="020F0502020204030204" pitchFamily="34" charset="0"/>
                  </a:rPr>
                  <a:t>sharing</a:t>
                </a:r>
                <a:r>
                  <a:rPr lang="it-IT" sz="1600" dirty="0" smtClean="0">
                    <a:solidFill>
                      <a:schemeClr val="accent1">
                        <a:lumMod val="75000"/>
                      </a:schemeClr>
                    </a:solidFill>
                    <a:latin typeface="Calibri" panose="020F0502020204030204" pitchFamily="34" charset="0"/>
                  </a:rPr>
                  <a:t>) non consente di rimediare allo stato di dissesto o di rischio di dissesto.</a:t>
                </a:r>
                <a:endParaRPr lang="it-IT" sz="1600" dirty="0">
                  <a:solidFill>
                    <a:schemeClr val="accent1">
                      <a:lumMod val="75000"/>
                    </a:schemeClr>
                  </a:solidFill>
                  <a:latin typeface="Calibri" panose="020F0502020204030204" pitchFamily="34" charset="0"/>
                </a:endParaRPr>
              </a:p>
            </p:txBody>
          </p:sp>
          <p:sp>
            <p:nvSpPr>
              <p:cNvPr id="12" name="Rettangolo 11"/>
              <p:cNvSpPr/>
              <p:nvPr/>
            </p:nvSpPr>
            <p:spPr>
              <a:xfrm>
                <a:off x="5238289" y="4774605"/>
                <a:ext cx="3268351" cy="936104"/>
              </a:xfrm>
              <a:prstGeom prst="rect">
                <a:avLst/>
              </a:prstGeom>
              <a:solidFill>
                <a:schemeClr val="bg1"/>
              </a:solidFill>
              <a:ln>
                <a:solidFill>
                  <a:schemeClr val="accent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1">
                        <a:lumMod val="75000"/>
                      </a:schemeClr>
                    </a:solidFill>
                    <a:latin typeface="Calibri" panose="020F0502020204030204" pitchFamily="34" charset="0"/>
                  </a:rPr>
                  <a:t>La </a:t>
                </a:r>
                <a:r>
                  <a:rPr lang="it-IT" sz="1600" b="1" dirty="0" smtClean="0">
                    <a:solidFill>
                      <a:schemeClr val="accent1">
                        <a:lumMod val="75000"/>
                      </a:schemeClr>
                    </a:solidFill>
                    <a:latin typeface="Calibri" panose="020F0502020204030204" pitchFamily="34" charset="0"/>
                  </a:rPr>
                  <a:t>risoluzione</a:t>
                </a:r>
                <a:r>
                  <a:rPr lang="it-IT" sz="1600" dirty="0" smtClean="0">
                    <a:solidFill>
                      <a:schemeClr val="accent1">
                        <a:lumMod val="75000"/>
                      </a:schemeClr>
                    </a:solidFill>
                    <a:latin typeface="Calibri" panose="020F0502020204030204" pitchFamily="34" charset="0"/>
                  </a:rPr>
                  <a:t> è disposta quando la Banca d’Italia ha accertato la sussistenza dell’</a:t>
                </a:r>
                <a:r>
                  <a:rPr lang="it-IT" sz="1600" b="1" dirty="0" smtClean="0">
                    <a:solidFill>
                      <a:schemeClr val="accent1">
                        <a:lumMod val="75000"/>
                      </a:schemeClr>
                    </a:solidFill>
                    <a:latin typeface="Calibri" panose="020F0502020204030204" pitchFamily="34" charset="0"/>
                  </a:rPr>
                  <a:t>interesse pubblico</a:t>
                </a:r>
                <a:endParaRPr lang="it-IT" sz="1600" b="1" dirty="0">
                  <a:solidFill>
                    <a:schemeClr val="accent1">
                      <a:lumMod val="75000"/>
                    </a:schemeClr>
                  </a:solidFill>
                  <a:latin typeface="Calibri" panose="020F0502020204030204" pitchFamily="34" charset="0"/>
                </a:endParaRPr>
              </a:p>
            </p:txBody>
          </p:sp>
        </p:grpSp>
      </p:grpSp>
      <p:sp>
        <p:nvSpPr>
          <p:cNvPr id="17" name="CasellaDiTesto 16"/>
          <p:cNvSpPr txBox="1"/>
          <p:nvPr/>
        </p:nvSpPr>
        <p:spPr>
          <a:xfrm>
            <a:off x="635758" y="6318367"/>
            <a:ext cx="8328730" cy="323165"/>
          </a:xfrm>
          <a:prstGeom prst="rect">
            <a:avLst/>
          </a:prstGeom>
          <a:solidFill>
            <a:schemeClr val="accent4">
              <a:lumMod val="40000"/>
              <a:lumOff val="60000"/>
            </a:schemeClr>
          </a:solidFill>
          <a:ln w="19050">
            <a:solidFill>
              <a:schemeClr val="accent4">
                <a:lumMod val="75000"/>
              </a:schemeClr>
            </a:solidFill>
            <a:prstDash val="solid"/>
          </a:ln>
          <a:effectLst>
            <a:outerShdw blurRad="50800" dist="38100" dir="2700000" algn="tl" rotWithShape="0">
              <a:prstClr val="black">
                <a:alpha val="40000"/>
              </a:prstClr>
            </a:outerShdw>
          </a:effectLst>
        </p:spPr>
        <p:txBody>
          <a:bodyPr wrap="square" rtlCol="0">
            <a:spAutoFit/>
          </a:bodyPr>
          <a:lstStyle/>
          <a:p>
            <a:pPr algn="ctr"/>
            <a:r>
              <a:rPr lang="it-IT" sz="1500" i="1" dirty="0">
                <a:solidFill>
                  <a:schemeClr val="tx2">
                    <a:lumMod val="50000"/>
                  </a:schemeClr>
                </a:solidFill>
                <a:latin typeface="Calibri" panose="020F0502020204030204" pitchFamily="34" charset="0"/>
              </a:rPr>
              <a:t>Misure applicabili anche se non sono state precedentemente adottate misure di intervento precoce o l’AS</a:t>
            </a:r>
          </a:p>
        </p:txBody>
      </p:sp>
    </p:spTree>
    <p:extLst>
      <p:ext uri="{BB962C8B-B14F-4D97-AF65-F5344CB8AC3E}">
        <p14:creationId xmlns:p14="http://schemas.microsoft.com/office/powerpoint/2010/main" val="254536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a:solidFill>
                  <a:srgbClr val="1F497D">
                    <a:satMod val="130000"/>
                  </a:srgbClr>
                </a:solidFill>
              </a:rPr>
              <a:t>La riduzione e conversione di azioni, altre partecipazioni e strumenti di </a:t>
            </a:r>
            <a:r>
              <a:rPr lang="it-IT" dirty="0" smtClean="0">
                <a:solidFill>
                  <a:srgbClr val="1F497D">
                    <a:satMod val="130000"/>
                  </a:srgbClr>
                </a:solidFill>
              </a:rPr>
              <a:t>capitale (art. 27)</a:t>
            </a:r>
            <a:endParaRPr lang="it-IT" dirty="0">
              <a:solidFill>
                <a:srgbClr val="1F497D">
                  <a:satMod val="130000"/>
                </a:srgbClr>
              </a:solidFill>
            </a:endParaRPr>
          </a:p>
        </p:txBody>
      </p:sp>
      <p:sp>
        <p:nvSpPr>
          <p:cNvPr id="2" name="Segnaposto numero diapositiva 1"/>
          <p:cNvSpPr>
            <a:spLocks noGrp="1"/>
          </p:cNvSpPr>
          <p:nvPr>
            <p:ph type="sldNum" sz="quarter" idx="12"/>
          </p:nvPr>
        </p:nvSpPr>
        <p:spPr/>
        <p:txBody>
          <a:bodyPr/>
          <a:lstStyle/>
          <a:p>
            <a:fld id="{BFFF9C37-744C-452A-933A-2419089EBA4A}" type="slidenum">
              <a:rPr lang="it-IT" smtClean="0"/>
              <a:pPr/>
              <a:t>36</a:t>
            </a:fld>
            <a:endParaRPr lang="it-IT" dirty="0"/>
          </a:p>
        </p:txBody>
      </p:sp>
      <p:grpSp>
        <p:nvGrpSpPr>
          <p:cNvPr id="10" name="Gruppo 9"/>
          <p:cNvGrpSpPr/>
          <p:nvPr/>
        </p:nvGrpSpPr>
        <p:grpSpPr>
          <a:xfrm>
            <a:off x="1474123" y="2060848"/>
            <a:ext cx="7106784" cy="4162109"/>
            <a:chOff x="1474123" y="2060848"/>
            <a:chExt cx="7106784" cy="4162109"/>
          </a:xfrm>
        </p:grpSpPr>
        <p:sp>
          <p:nvSpPr>
            <p:cNvPr id="5" name="Freccia in giù 4"/>
            <p:cNvSpPr/>
            <p:nvPr/>
          </p:nvSpPr>
          <p:spPr>
            <a:xfrm rot="1251376">
              <a:off x="3706371" y="3116857"/>
              <a:ext cx="504056" cy="504056"/>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rot="20644323">
              <a:off x="5926099" y="3130585"/>
              <a:ext cx="504056" cy="504056"/>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1474123" y="3810660"/>
              <a:ext cx="3268351" cy="2282635"/>
            </a:xfrm>
            <a:prstGeom prst="rect">
              <a:avLst/>
            </a:prstGeom>
            <a:solidFill>
              <a:schemeClr val="accent3">
                <a:lumMod val="20000"/>
                <a:lumOff val="80000"/>
              </a:schemeClr>
            </a:solidFill>
            <a:ln>
              <a:solidFill>
                <a:schemeClr val="accent3">
                  <a:lumMod val="7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C00000"/>
                  </a:solidFill>
                  <a:latin typeface="Calibri" panose="020F0502020204030204" pitchFamily="34" charset="0"/>
                </a:rPr>
                <a:t>Indipendentemente</a:t>
              </a:r>
              <a:r>
                <a:rPr lang="it-IT" sz="1600" dirty="0" smtClean="0">
                  <a:solidFill>
                    <a:schemeClr val="accent1">
                      <a:lumMod val="75000"/>
                    </a:schemeClr>
                  </a:solidFill>
                  <a:latin typeface="Calibri" panose="020F0502020204030204" pitchFamily="34" charset="0"/>
                </a:rPr>
                <a:t> dall’avvio della risoluzione o della liquidazione coatta amministrativa, </a:t>
              </a:r>
              <a:r>
                <a:rPr lang="it-IT" sz="1600" dirty="0">
                  <a:solidFill>
                    <a:schemeClr val="accent1">
                      <a:lumMod val="75000"/>
                    </a:schemeClr>
                  </a:solidFill>
                  <a:latin typeface="Calibri" panose="020F0502020204030204" pitchFamily="34" charset="0"/>
                </a:rPr>
                <a:t>quando ciò consente di </a:t>
              </a:r>
              <a:r>
                <a:rPr lang="it-IT" sz="1600" b="1" dirty="0">
                  <a:solidFill>
                    <a:schemeClr val="accent1">
                      <a:lumMod val="75000"/>
                    </a:schemeClr>
                  </a:solidFill>
                  <a:latin typeface="Calibri" panose="020F0502020204030204" pitchFamily="34" charset="0"/>
                </a:rPr>
                <a:t>rimediare allo stato di dissesto o di rischio di </a:t>
              </a:r>
              <a:r>
                <a:rPr lang="it-IT" sz="1600" b="1" dirty="0" smtClean="0">
                  <a:solidFill>
                    <a:schemeClr val="accent1">
                      <a:lumMod val="75000"/>
                    </a:schemeClr>
                  </a:solidFill>
                  <a:latin typeface="Calibri" panose="020F0502020204030204" pitchFamily="34" charset="0"/>
                </a:rPr>
                <a:t>dissesto</a:t>
              </a:r>
              <a:r>
                <a:rPr lang="it-IT" sz="1600" dirty="0">
                  <a:solidFill>
                    <a:schemeClr val="accent1">
                      <a:lumMod val="75000"/>
                    </a:schemeClr>
                  </a:solidFill>
                  <a:latin typeface="Calibri" panose="020F0502020204030204" pitchFamily="34" charset="0"/>
                </a:rPr>
                <a:t>, anche in combinazione con l’intervento di uno o più soggetti terzi, </a:t>
              </a:r>
              <a:r>
                <a:rPr lang="it-IT" sz="1600" b="1" dirty="0" smtClean="0">
                  <a:solidFill>
                    <a:schemeClr val="accent1">
                      <a:lumMod val="75000"/>
                    </a:schemeClr>
                  </a:solidFill>
                  <a:latin typeface="Calibri" panose="020F0502020204030204" pitchFamily="34" charset="0"/>
                </a:rPr>
                <a:t>incluso un sistema di garanzia dei depositi</a:t>
              </a:r>
              <a:endParaRPr lang="it-IT" sz="1600" b="1" dirty="0">
                <a:solidFill>
                  <a:schemeClr val="accent1">
                    <a:lumMod val="75000"/>
                  </a:schemeClr>
                </a:solidFill>
                <a:latin typeface="Calibri" panose="020F0502020204030204" pitchFamily="34" charset="0"/>
              </a:endParaRPr>
            </a:p>
          </p:txBody>
        </p:sp>
        <p:sp>
          <p:nvSpPr>
            <p:cNvPr id="8" name="Rettangolo 7"/>
            <p:cNvSpPr/>
            <p:nvPr/>
          </p:nvSpPr>
          <p:spPr>
            <a:xfrm>
              <a:off x="5312556" y="3827181"/>
              <a:ext cx="3268351" cy="2395776"/>
            </a:xfrm>
            <a:prstGeom prst="rect">
              <a:avLst/>
            </a:prstGeom>
            <a:solidFill>
              <a:schemeClr val="accent3">
                <a:lumMod val="20000"/>
                <a:lumOff val="80000"/>
              </a:schemeClr>
            </a:solidFill>
            <a:ln>
              <a:solidFill>
                <a:schemeClr val="accent3">
                  <a:lumMod val="7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C00000"/>
                  </a:solidFill>
                  <a:latin typeface="Calibri" panose="020F0502020204030204" pitchFamily="34" charset="0"/>
                </a:rPr>
                <a:t>In combinazione </a:t>
              </a:r>
              <a:r>
                <a:rPr lang="it-IT" sz="1600" dirty="0" smtClean="0">
                  <a:solidFill>
                    <a:schemeClr val="accent1">
                      <a:lumMod val="75000"/>
                    </a:schemeClr>
                  </a:solidFill>
                  <a:latin typeface="Calibri" panose="020F0502020204030204" pitchFamily="34" charset="0"/>
                </a:rPr>
                <a:t>con un’azione di risoluzione, quando il programma di risoluzione prevede misure che comportino per azionisti e creditori la riduzione di valore dei loro diritti o la conversione in capitale; in tal caso, essa è disposta immediatamente prima o contestualmente all’applicazione di tali misure. </a:t>
              </a:r>
              <a:endParaRPr lang="it-IT" sz="1600" dirty="0">
                <a:solidFill>
                  <a:schemeClr val="accent1">
                    <a:lumMod val="75000"/>
                  </a:schemeClr>
                </a:solidFill>
                <a:latin typeface="Calibri" panose="020F0502020204030204" pitchFamily="34" charset="0"/>
              </a:endParaRPr>
            </a:p>
          </p:txBody>
        </p:sp>
        <p:sp>
          <p:nvSpPr>
            <p:cNvPr id="9" name="Rettangolo 8"/>
            <p:cNvSpPr/>
            <p:nvPr/>
          </p:nvSpPr>
          <p:spPr>
            <a:xfrm>
              <a:off x="1547664" y="2060848"/>
              <a:ext cx="6912767" cy="864096"/>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Calibri" panose="020F0502020204030204" pitchFamily="34" charset="0"/>
                </a:rPr>
                <a:t>La Banca d’Italia può disporre la riduzione o conversione di azioni, altre partecipazioni e strumenti di capitale emessi dalla banca: </a:t>
              </a:r>
              <a:endParaRPr lang="it-IT" b="1" dirty="0">
                <a:latin typeface="Calibri" panose="020F0502020204030204" pitchFamily="34" charset="0"/>
              </a:endParaRPr>
            </a:p>
          </p:txBody>
        </p:sp>
      </p:grpSp>
      <p:sp>
        <p:nvSpPr>
          <p:cNvPr id="11" name="Ovale 10"/>
          <p:cNvSpPr/>
          <p:nvPr/>
        </p:nvSpPr>
        <p:spPr>
          <a:xfrm>
            <a:off x="462061" y="1378313"/>
            <a:ext cx="862563" cy="866233"/>
          </a:xfrm>
          <a:prstGeom prst="ellipse">
            <a:avLst/>
          </a:prstGeom>
          <a:solidFill>
            <a:schemeClr val="accent3"/>
          </a:solidFill>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accent1">
                    <a:lumMod val="75000"/>
                  </a:schemeClr>
                </a:solidFill>
                <a:latin typeface="Calibri" panose="020F0502020204030204" pitchFamily="34" charset="0"/>
              </a:rPr>
              <a:t>1</a:t>
            </a:r>
            <a:endParaRPr lang="it-IT" sz="2000" b="1"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2091755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p:txBody>
          <a:bodyPr>
            <a:normAutofit/>
          </a:bodyPr>
          <a:lstStyle/>
          <a:p>
            <a:pPr fontAlgn="base">
              <a:lnSpc>
                <a:spcPct val="90000"/>
              </a:lnSpc>
              <a:spcAft>
                <a:spcPct val="0"/>
              </a:spcAft>
              <a:defRPr/>
            </a:pPr>
            <a:r>
              <a:rPr lang="it-IT" altLang="it-IT" sz="2000" b="1" dirty="0">
                <a:solidFill>
                  <a:srgbClr val="1F497D">
                    <a:satMod val="130000"/>
                  </a:srgbClr>
                </a:solidFill>
                <a:effectLst/>
                <a:latin typeface="Calibri" pitchFamily="34" charset="0"/>
              </a:rPr>
              <a:t>La risoluzione</a:t>
            </a:r>
          </a:p>
        </p:txBody>
      </p:sp>
      <p:sp>
        <p:nvSpPr>
          <p:cNvPr id="4" name="Segnaposto numero diapositiva 3"/>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37</a:t>
            </a:fld>
            <a:endParaRPr lang="it-IT">
              <a:solidFill>
                <a:srgbClr val="9FB8CD">
                  <a:shade val="50000"/>
                  <a:satMod val="200000"/>
                </a:srgbClr>
              </a:solidFill>
            </a:endParaRPr>
          </a:p>
        </p:txBody>
      </p:sp>
      <p:grpSp>
        <p:nvGrpSpPr>
          <p:cNvPr id="2" name="Gruppo 1"/>
          <p:cNvGrpSpPr/>
          <p:nvPr/>
        </p:nvGrpSpPr>
        <p:grpSpPr>
          <a:xfrm>
            <a:off x="4592576" y="2142443"/>
            <a:ext cx="4364467" cy="2531269"/>
            <a:chOff x="623034" y="1895056"/>
            <a:chExt cx="4364467" cy="2531269"/>
          </a:xfrm>
        </p:grpSpPr>
        <p:grpSp>
          <p:nvGrpSpPr>
            <p:cNvPr id="6" name="Gruppo 22"/>
            <p:cNvGrpSpPr>
              <a:grpSpLocks/>
            </p:cNvGrpSpPr>
            <p:nvPr/>
          </p:nvGrpSpPr>
          <p:grpSpPr bwMode="auto">
            <a:xfrm rot="21369720">
              <a:off x="623034" y="1895056"/>
              <a:ext cx="1577119" cy="1225932"/>
              <a:chOff x="6883606" y="4657846"/>
              <a:chExt cx="1611830" cy="1950138"/>
            </a:xfrm>
            <a:effectLst/>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09601">
                <a:off x="6947250" y="4657846"/>
                <a:ext cx="1548186" cy="19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69"/>
              <p:cNvSpPr txBox="1">
                <a:spLocks noChangeArrowheads="1"/>
              </p:cNvSpPr>
              <p:nvPr/>
            </p:nvSpPr>
            <p:spPr bwMode="auto">
              <a:xfrm rot="20982906">
                <a:off x="6883606" y="5210789"/>
                <a:ext cx="1605006" cy="41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912813">
                  <a:spcBef>
                    <a:spcPct val="20000"/>
                  </a:spcBef>
                  <a:buChar char="•"/>
                  <a:defRPr sz="3200">
                    <a:solidFill>
                      <a:schemeClr val="tx1"/>
                    </a:solidFill>
                    <a:latin typeface="Times New Roman" pitchFamily="18" charset="0"/>
                  </a:defRPr>
                </a:lvl1pPr>
                <a:lvl2pPr marL="742950" indent="-285750" algn="l" defTabSz="912813">
                  <a:spcBef>
                    <a:spcPct val="20000"/>
                  </a:spcBef>
                  <a:buChar char="–"/>
                  <a:defRPr sz="2800">
                    <a:solidFill>
                      <a:schemeClr val="tx1"/>
                    </a:solidFill>
                    <a:latin typeface="Times New Roman" pitchFamily="18" charset="0"/>
                  </a:defRPr>
                </a:lvl2pPr>
                <a:lvl3pPr marL="1143000" indent="-228600" algn="l" defTabSz="912813">
                  <a:spcBef>
                    <a:spcPct val="20000"/>
                  </a:spcBef>
                  <a:buChar char="•"/>
                  <a:defRPr sz="2400">
                    <a:solidFill>
                      <a:schemeClr val="tx1"/>
                    </a:solidFill>
                    <a:latin typeface="Times New Roman" pitchFamily="18" charset="0"/>
                  </a:defRPr>
                </a:lvl3pPr>
                <a:lvl4pPr marL="1600200" indent="-228600" algn="l" defTabSz="912813">
                  <a:spcBef>
                    <a:spcPct val="20000"/>
                  </a:spcBef>
                  <a:buChar char="–"/>
                  <a:defRPr sz="2000">
                    <a:solidFill>
                      <a:schemeClr val="tx1"/>
                    </a:solidFill>
                    <a:latin typeface="Times New Roman" pitchFamily="18" charset="0"/>
                  </a:defRPr>
                </a:lvl4pPr>
                <a:lvl5pPr marL="2057400" indent="-228600" algn="l" defTabSz="912813">
                  <a:spcBef>
                    <a:spcPct val="20000"/>
                  </a:spcBef>
                  <a:buChar char="»"/>
                  <a:defRPr sz="20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2000">
                    <a:solidFill>
                      <a:schemeClr val="tx1"/>
                    </a:solidFill>
                    <a:latin typeface="Times New Roman" pitchFamily="18" charset="0"/>
                  </a:defRPr>
                </a:lvl9pPr>
              </a:lstStyle>
              <a:p>
                <a:pPr algn="ctr">
                  <a:spcBef>
                    <a:spcPts val="300"/>
                  </a:spcBef>
                  <a:buClr>
                    <a:srgbClr val="002060"/>
                  </a:buClr>
                  <a:buFont typeface="Webdings" pitchFamily="18" charset="2"/>
                  <a:buNone/>
                </a:pPr>
                <a:r>
                  <a:rPr lang="it-IT" altLang="it-IT" sz="2000" dirty="0" smtClean="0">
                    <a:solidFill>
                      <a:srgbClr val="003366"/>
                    </a:solidFill>
                    <a:latin typeface="Calibri" panose="020F0502020204030204" pitchFamily="34" charset="0"/>
                    <a:cs typeface="Arial" charset="0"/>
                  </a:rPr>
                  <a:t>Obiettivi</a:t>
                </a:r>
                <a:endParaRPr lang="it-IT" altLang="it-IT" sz="2000" dirty="0">
                  <a:solidFill>
                    <a:srgbClr val="003366"/>
                  </a:solidFill>
                  <a:latin typeface="Calibri" panose="020F0502020204030204" pitchFamily="34" charset="0"/>
                  <a:cs typeface="Arial" charset="0"/>
                </a:endParaRPr>
              </a:p>
            </p:txBody>
          </p:sp>
        </p:grpSp>
        <p:sp>
          <p:nvSpPr>
            <p:cNvPr id="18" name="CasellaDiTesto 17"/>
            <p:cNvSpPr txBox="1"/>
            <p:nvPr/>
          </p:nvSpPr>
          <p:spPr>
            <a:xfrm>
              <a:off x="1939231" y="2502721"/>
              <a:ext cx="3048270" cy="1923604"/>
            </a:xfrm>
            <a:prstGeom prst="rect">
              <a:avLst/>
            </a:prstGeom>
            <a:solidFill>
              <a:schemeClr val="bg1"/>
            </a:solidFill>
            <a:ln w="28575">
              <a:solidFill>
                <a:schemeClr val="accent1"/>
              </a:solidFill>
              <a:prstDash val="dash"/>
            </a:ln>
          </p:spPr>
          <p:txBody>
            <a:bodyPr wrap="none" rtlCol="0">
              <a:spAutoFit/>
            </a:bodyPr>
            <a:lstStyle/>
            <a:p>
              <a:pPr marL="285750" indent="-285750">
                <a:buClr>
                  <a:srgbClr val="C00000"/>
                </a:buClr>
                <a:buFont typeface="Wingdings" panose="05000000000000000000" pitchFamily="2" charset="2"/>
                <a:buChar char="§"/>
              </a:pPr>
              <a:r>
                <a:rPr lang="it-IT" sz="1700" b="1" dirty="0" smtClean="0">
                  <a:solidFill>
                    <a:prstClr val="black"/>
                  </a:solidFill>
                  <a:latin typeface="Calibri" panose="020F0502020204030204" pitchFamily="34" charset="0"/>
                </a:rPr>
                <a:t>Continuità funzioni aziendali</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Stabilità finanziaria</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Prevenzione del contagio</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Market discipline</a:t>
              </a:r>
            </a:p>
            <a:p>
              <a:pPr marL="285750" indent="-285750">
                <a:buClr>
                  <a:srgbClr val="C00000"/>
                </a:buClr>
                <a:buFont typeface="Wingdings" panose="05000000000000000000" pitchFamily="2" charset="2"/>
                <a:buChar char="§"/>
              </a:pPr>
              <a:r>
                <a:rPr lang="it-IT" sz="1700" b="1" dirty="0" smtClean="0">
                  <a:solidFill>
                    <a:prstClr val="black"/>
                  </a:solidFill>
                  <a:latin typeface="Calibri" panose="020F0502020204030204" pitchFamily="34" charset="0"/>
                </a:rPr>
                <a:t>Min. ricorso fondi pubblici</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Protezione </a:t>
              </a:r>
              <a:r>
                <a:rPr lang="it-IT" sz="1700" dirty="0" err="1" smtClean="0">
                  <a:solidFill>
                    <a:prstClr val="black"/>
                  </a:solidFill>
                  <a:latin typeface="Calibri" panose="020F0502020204030204" pitchFamily="34" charset="0"/>
                </a:rPr>
                <a:t>dep</a:t>
              </a:r>
              <a:r>
                <a:rPr lang="it-IT" sz="1700" dirty="0" smtClean="0">
                  <a:solidFill>
                    <a:prstClr val="black"/>
                  </a:solidFill>
                  <a:latin typeface="Calibri" panose="020F0502020204030204" pitchFamily="34" charset="0"/>
                </a:rPr>
                <a:t>. garantiti</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Tutela fondi e attività clienti</a:t>
              </a:r>
              <a:endParaRPr lang="it-IT" sz="1700" dirty="0">
                <a:solidFill>
                  <a:prstClr val="black"/>
                </a:solidFill>
                <a:latin typeface="Calibri" panose="020F0502020204030204" pitchFamily="34" charset="0"/>
              </a:endParaRPr>
            </a:p>
          </p:txBody>
        </p:sp>
      </p:grpSp>
      <p:grpSp>
        <p:nvGrpSpPr>
          <p:cNvPr id="15" name="Gruppo 14"/>
          <p:cNvGrpSpPr/>
          <p:nvPr/>
        </p:nvGrpSpPr>
        <p:grpSpPr>
          <a:xfrm>
            <a:off x="378165" y="2401468"/>
            <a:ext cx="4292172" cy="2400006"/>
            <a:chOff x="-2506258" y="3880265"/>
            <a:chExt cx="4292172" cy="2400006"/>
          </a:xfrm>
        </p:grpSpPr>
        <p:grpSp>
          <p:nvGrpSpPr>
            <p:cNvPr id="9" name="Gruppo 22"/>
            <p:cNvGrpSpPr>
              <a:grpSpLocks/>
            </p:cNvGrpSpPr>
            <p:nvPr/>
          </p:nvGrpSpPr>
          <p:grpSpPr bwMode="auto">
            <a:xfrm rot="21376017">
              <a:off x="-2506258" y="3880265"/>
              <a:ext cx="1644559" cy="1381786"/>
              <a:chOff x="6210085" y="4472829"/>
              <a:chExt cx="1586615" cy="1950138"/>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09601">
                <a:off x="6210085" y="4472829"/>
                <a:ext cx="1586615" cy="19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69"/>
              <p:cNvSpPr txBox="1">
                <a:spLocks noChangeArrowheads="1"/>
              </p:cNvSpPr>
              <p:nvPr/>
            </p:nvSpPr>
            <p:spPr bwMode="auto">
              <a:xfrm rot="20982906">
                <a:off x="6335447" y="4940825"/>
                <a:ext cx="1410145" cy="9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defTabSz="912813">
                  <a:spcBef>
                    <a:spcPct val="20000"/>
                  </a:spcBef>
                  <a:buChar char="•"/>
                  <a:defRPr sz="3200">
                    <a:solidFill>
                      <a:schemeClr val="tx1"/>
                    </a:solidFill>
                    <a:latin typeface="Times New Roman" pitchFamily="18" charset="0"/>
                  </a:defRPr>
                </a:lvl1pPr>
                <a:lvl2pPr marL="742950" indent="-285750" algn="l" defTabSz="912813">
                  <a:spcBef>
                    <a:spcPct val="20000"/>
                  </a:spcBef>
                  <a:buChar char="–"/>
                  <a:defRPr sz="2800">
                    <a:solidFill>
                      <a:schemeClr val="tx1"/>
                    </a:solidFill>
                    <a:latin typeface="Times New Roman" pitchFamily="18" charset="0"/>
                  </a:defRPr>
                </a:lvl2pPr>
                <a:lvl3pPr marL="1143000" indent="-228600" algn="l" defTabSz="912813">
                  <a:spcBef>
                    <a:spcPct val="20000"/>
                  </a:spcBef>
                  <a:buChar char="•"/>
                  <a:defRPr sz="2400">
                    <a:solidFill>
                      <a:schemeClr val="tx1"/>
                    </a:solidFill>
                    <a:latin typeface="Times New Roman" pitchFamily="18" charset="0"/>
                  </a:defRPr>
                </a:lvl3pPr>
                <a:lvl4pPr marL="1600200" indent="-228600" algn="l" defTabSz="912813">
                  <a:spcBef>
                    <a:spcPct val="20000"/>
                  </a:spcBef>
                  <a:buChar char="–"/>
                  <a:defRPr sz="2000">
                    <a:solidFill>
                      <a:schemeClr val="tx1"/>
                    </a:solidFill>
                    <a:latin typeface="Times New Roman" pitchFamily="18" charset="0"/>
                  </a:defRPr>
                </a:lvl4pPr>
                <a:lvl5pPr marL="2057400" indent="-228600" algn="l" defTabSz="912813">
                  <a:spcBef>
                    <a:spcPct val="20000"/>
                  </a:spcBef>
                  <a:buChar char="»"/>
                  <a:defRPr sz="20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2000">
                    <a:solidFill>
                      <a:schemeClr val="tx1"/>
                    </a:solidFill>
                    <a:latin typeface="Times New Roman" pitchFamily="18" charset="0"/>
                  </a:defRPr>
                </a:lvl9pPr>
              </a:lstStyle>
              <a:p>
                <a:pPr algn="ctr">
                  <a:spcBef>
                    <a:spcPts val="300"/>
                  </a:spcBef>
                  <a:buClr>
                    <a:srgbClr val="002060"/>
                  </a:buClr>
                  <a:buFont typeface="Webdings" pitchFamily="18" charset="2"/>
                  <a:buNone/>
                </a:pPr>
                <a:r>
                  <a:rPr lang="it-IT" altLang="it-IT" sz="2000" dirty="0" smtClean="0">
                    <a:solidFill>
                      <a:srgbClr val="003366"/>
                    </a:solidFill>
                    <a:latin typeface="Calibri" panose="020F0502020204030204" pitchFamily="34" charset="0"/>
                    <a:cs typeface="Arial" charset="0"/>
                  </a:rPr>
                  <a:t>Principi </a:t>
                </a:r>
              </a:p>
              <a:p>
                <a:pPr algn="ctr">
                  <a:spcBef>
                    <a:spcPts val="300"/>
                  </a:spcBef>
                  <a:buClr>
                    <a:srgbClr val="002060"/>
                  </a:buClr>
                  <a:buFont typeface="Webdings" pitchFamily="18" charset="2"/>
                  <a:buNone/>
                </a:pPr>
                <a:r>
                  <a:rPr lang="it-IT" altLang="it-IT" sz="2000" dirty="0" smtClean="0">
                    <a:solidFill>
                      <a:srgbClr val="003366"/>
                    </a:solidFill>
                    <a:latin typeface="Calibri" panose="020F0502020204030204" pitchFamily="34" charset="0"/>
                    <a:cs typeface="Arial" charset="0"/>
                  </a:rPr>
                  <a:t>generali</a:t>
                </a:r>
                <a:endParaRPr lang="it-IT" altLang="it-IT" sz="2000" dirty="0">
                  <a:solidFill>
                    <a:srgbClr val="003366"/>
                  </a:solidFill>
                  <a:latin typeface="Calibri" panose="020F0502020204030204" pitchFamily="34" charset="0"/>
                  <a:cs typeface="Arial" charset="0"/>
                </a:endParaRPr>
              </a:p>
            </p:txBody>
          </p:sp>
        </p:grpSp>
        <p:sp>
          <p:nvSpPr>
            <p:cNvPr id="19" name="CasellaDiTesto 18"/>
            <p:cNvSpPr txBox="1"/>
            <p:nvPr/>
          </p:nvSpPr>
          <p:spPr>
            <a:xfrm>
              <a:off x="-1127921" y="4356667"/>
              <a:ext cx="2913835" cy="1923604"/>
            </a:xfrm>
            <a:prstGeom prst="rect">
              <a:avLst/>
            </a:prstGeom>
            <a:solidFill>
              <a:schemeClr val="bg1"/>
            </a:solidFill>
            <a:ln w="28575">
              <a:solidFill>
                <a:schemeClr val="accent1"/>
              </a:solidFill>
              <a:prstDash val="dash"/>
            </a:ln>
          </p:spPr>
          <p:txBody>
            <a:bodyPr wrap="square" rtlCol="0">
              <a:spAutoFit/>
            </a:bodyPr>
            <a:lstStyle/>
            <a:p>
              <a:pPr marL="285750" indent="-285750">
                <a:buClr>
                  <a:srgbClr val="C00000"/>
                </a:buClr>
                <a:buFont typeface="Wingdings" panose="05000000000000000000" pitchFamily="2" charset="2"/>
                <a:buChar char="§"/>
              </a:pPr>
              <a:r>
                <a:rPr lang="it-IT" sz="1700" b="1" i="1" dirty="0" err="1" smtClean="0">
                  <a:solidFill>
                    <a:prstClr val="black"/>
                  </a:solidFill>
                  <a:latin typeface="Calibri" panose="020F0502020204030204" pitchFamily="34" charset="0"/>
                </a:rPr>
                <a:t>Shareholders</a:t>
              </a:r>
              <a:r>
                <a:rPr lang="it-IT" sz="1700" b="1" i="1" dirty="0" smtClean="0">
                  <a:solidFill>
                    <a:prstClr val="black"/>
                  </a:solidFill>
                  <a:latin typeface="Calibri" panose="020F0502020204030204" pitchFamily="34" charset="0"/>
                </a:rPr>
                <a:t> first</a:t>
              </a:r>
            </a:p>
            <a:p>
              <a:pPr marL="285750" indent="-285750">
                <a:buClr>
                  <a:srgbClr val="C00000"/>
                </a:buClr>
                <a:buFont typeface="Wingdings" panose="05000000000000000000" pitchFamily="2" charset="2"/>
                <a:buChar char="§"/>
              </a:pPr>
              <a:r>
                <a:rPr lang="it-IT" sz="1700" b="1" i="1" dirty="0" err="1" smtClean="0">
                  <a:solidFill>
                    <a:prstClr val="black"/>
                  </a:solidFill>
                  <a:latin typeface="Calibri" panose="020F0502020204030204" pitchFamily="34" charset="0"/>
                </a:rPr>
                <a:t>Burden</a:t>
              </a:r>
              <a:r>
                <a:rPr lang="it-IT" sz="1700" b="1" i="1" dirty="0" smtClean="0">
                  <a:solidFill>
                    <a:prstClr val="black"/>
                  </a:solidFill>
                  <a:latin typeface="Calibri" panose="020F0502020204030204" pitchFamily="34" charset="0"/>
                </a:rPr>
                <a:t> </a:t>
              </a:r>
              <a:r>
                <a:rPr lang="it-IT" sz="1700" b="1" i="1" dirty="0" err="1" smtClean="0">
                  <a:solidFill>
                    <a:prstClr val="black"/>
                  </a:solidFill>
                  <a:latin typeface="Calibri" panose="020F0502020204030204" pitchFamily="34" charset="0"/>
                </a:rPr>
                <a:t>sharing</a:t>
              </a:r>
              <a:endParaRPr lang="it-IT" sz="1700" b="1" i="1" dirty="0" smtClean="0">
                <a:solidFill>
                  <a:prstClr val="black"/>
                </a:solidFill>
                <a:latin typeface="Calibri" panose="020F0502020204030204" pitchFamily="34" charset="0"/>
              </a:endParaRPr>
            </a:p>
            <a:p>
              <a:pPr marL="285750" indent="-285750">
                <a:buClr>
                  <a:srgbClr val="C00000"/>
                </a:buClr>
                <a:buFont typeface="Wingdings" panose="05000000000000000000" pitchFamily="2" charset="2"/>
                <a:buChar char="§"/>
              </a:pPr>
              <a:r>
                <a:rPr lang="it-IT" sz="1700" dirty="0" err="1" smtClean="0">
                  <a:solidFill>
                    <a:prstClr val="black"/>
                  </a:solidFill>
                  <a:latin typeface="Calibri" panose="020F0502020204030204" pitchFamily="34" charset="0"/>
                </a:rPr>
                <a:t>Sost</a:t>
              </a:r>
              <a:r>
                <a:rPr lang="it-IT" sz="1700" dirty="0" smtClean="0">
                  <a:solidFill>
                    <a:prstClr val="black"/>
                  </a:solidFill>
                  <a:latin typeface="Calibri" panose="020F0502020204030204" pitchFamily="34" charset="0"/>
                </a:rPr>
                <a:t>. Management</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Par condicio </a:t>
              </a:r>
              <a:r>
                <a:rPr lang="it-IT" sz="1700" dirty="0" err="1" smtClean="0">
                  <a:solidFill>
                    <a:prstClr val="black"/>
                  </a:solidFill>
                  <a:latin typeface="Calibri" panose="020F0502020204030204" pitchFamily="34" charset="0"/>
                </a:rPr>
                <a:t>creditorum</a:t>
              </a:r>
              <a:endParaRPr lang="it-IT" sz="1700" dirty="0" smtClean="0">
                <a:solidFill>
                  <a:prstClr val="black"/>
                </a:solidFill>
                <a:latin typeface="Calibri" panose="020F0502020204030204" pitchFamily="34" charset="0"/>
              </a:endParaRPr>
            </a:p>
            <a:p>
              <a:pPr marL="285750" indent="-285750">
                <a:buClr>
                  <a:srgbClr val="C00000"/>
                </a:buClr>
                <a:buFont typeface="Wingdings" panose="05000000000000000000" pitchFamily="2" charset="2"/>
                <a:buChar char="§"/>
              </a:pPr>
              <a:r>
                <a:rPr lang="it-IT" sz="1700" b="1" i="1" dirty="0" smtClean="0">
                  <a:solidFill>
                    <a:prstClr val="black"/>
                  </a:solidFill>
                  <a:latin typeface="Calibri" panose="020F0502020204030204" pitchFamily="34" charset="0"/>
                </a:rPr>
                <a:t>No creditor </a:t>
              </a:r>
              <a:r>
                <a:rPr lang="it-IT" sz="1700" b="1" i="1" dirty="0" err="1" smtClean="0">
                  <a:solidFill>
                    <a:prstClr val="black"/>
                  </a:solidFill>
                  <a:latin typeface="Calibri" panose="020F0502020204030204" pitchFamily="34" charset="0"/>
                </a:rPr>
                <a:t>worse</a:t>
              </a:r>
              <a:r>
                <a:rPr lang="it-IT" sz="1700" b="1" i="1" dirty="0" smtClean="0">
                  <a:solidFill>
                    <a:prstClr val="black"/>
                  </a:solidFill>
                  <a:latin typeface="Calibri" panose="020F0502020204030204" pitchFamily="34" charset="0"/>
                </a:rPr>
                <a:t>-off</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Salvaguardia </a:t>
              </a:r>
              <a:r>
                <a:rPr lang="it-IT" sz="1700" dirty="0" err="1" smtClean="0">
                  <a:solidFill>
                    <a:prstClr val="black"/>
                  </a:solidFill>
                  <a:latin typeface="Calibri" panose="020F0502020204030204" pitchFamily="34" charset="0"/>
                </a:rPr>
                <a:t>dep</a:t>
              </a:r>
              <a:r>
                <a:rPr lang="it-IT" sz="1700" dirty="0" smtClean="0">
                  <a:solidFill>
                    <a:prstClr val="black"/>
                  </a:solidFill>
                  <a:latin typeface="Calibri" panose="020F0502020204030204" pitchFamily="34" charset="0"/>
                </a:rPr>
                <a:t>. garantiti e diritti creditori</a:t>
              </a:r>
              <a:endParaRPr lang="it-IT" sz="1700" dirty="0">
                <a:solidFill>
                  <a:prstClr val="black"/>
                </a:solidFill>
                <a:latin typeface="Calibri" panose="020F0502020204030204" pitchFamily="34" charset="0"/>
              </a:endParaRPr>
            </a:p>
          </p:txBody>
        </p:sp>
      </p:grpSp>
      <p:grpSp>
        <p:nvGrpSpPr>
          <p:cNvPr id="3" name="Gruppo 2"/>
          <p:cNvGrpSpPr/>
          <p:nvPr/>
        </p:nvGrpSpPr>
        <p:grpSpPr>
          <a:xfrm>
            <a:off x="2419100" y="5122821"/>
            <a:ext cx="6029770" cy="1516252"/>
            <a:chOff x="2479410" y="4995737"/>
            <a:chExt cx="6029770" cy="1516252"/>
          </a:xfrm>
        </p:grpSpPr>
        <p:grpSp>
          <p:nvGrpSpPr>
            <p:cNvPr id="12" name="Gruppo 22"/>
            <p:cNvGrpSpPr>
              <a:grpSpLocks/>
            </p:cNvGrpSpPr>
            <p:nvPr/>
          </p:nvGrpSpPr>
          <p:grpSpPr bwMode="auto">
            <a:xfrm rot="21283838">
              <a:off x="2479410" y="4995737"/>
              <a:ext cx="1834251" cy="1468636"/>
              <a:chOff x="6982042" y="4509658"/>
              <a:chExt cx="1511361" cy="1950138"/>
            </a:xfrm>
          </p:grpSpPr>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09601">
                <a:off x="6982042" y="4509658"/>
                <a:ext cx="1511361" cy="19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69"/>
              <p:cNvSpPr txBox="1">
                <a:spLocks noChangeArrowheads="1"/>
              </p:cNvSpPr>
              <p:nvPr/>
            </p:nvSpPr>
            <p:spPr bwMode="auto">
              <a:xfrm rot="20982906">
                <a:off x="7089820" y="5042311"/>
                <a:ext cx="1295802" cy="88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defTabSz="912813">
                  <a:spcBef>
                    <a:spcPct val="20000"/>
                  </a:spcBef>
                  <a:buChar char="•"/>
                  <a:defRPr sz="3200">
                    <a:solidFill>
                      <a:schemeClr val="tx1"/>
                    </a:solidFill>
                    <a:latin typeface="Times New Roman" pitchFamily="18" charset="0"/>
                  </a:defRPr>
                </a:lvl1pPr>
                <a:lvl2pPr marL="742950" indent="-285750" algn="l" defTabSz="912813">
                  <a:spcBef>
                    <a:spcPct val="20000"/>
                  </a:spcBef>
                  <a:buChar char="–"/>
                  <a:defRPr sz="2800">
                    <a:solidFill>
                      <a:schemeClr val="tx1"/>
                    </a:solidFill>
                    <a:latin typeface="Times New Roman" pitchFamily="18" charset="0"/>
                  </a:defRPr>
                </a:lvl2pPr>
                <a:lvl3pPr marL="1143000" indent="-228600" algn="l" defTabSz="912813">
                  <a:spcBef>
                    <a:spcPct val="20000"/>
                  </a:spcBef>
                  <a:buChar char="•"/>
                  <a:defRPr sz="2400">
                    <a:solidFill>
                      <a:schemeClr val="tx1"/>
                    </a:solidFill>
                    <a:latin typeface="Times New Roman" pitchFamily="18" charset="0"/>
                  </a:defRPr>
                </a:lvl3pPr>
                <a:lvl4pPr marL="1600200" indent="-228600" algn="l" defTabSz="912813">
                  <a:spcBef>
                    <a:spcPct val="20000"/>
                  </a:spcBef>
                  <a:buChar char="–"/>
                  <a:defRPr sz="2000">
                    <a:solidFill>
                      <a:schemeClr val="tx1"/>
                    </a:solidFill>
                    <a:latin typeface="Times New Roman" pitchFamily="18" charset="0"/>
                  </a:defRPr>
                </a:lvl4pPr>
                <a:lvl5pPr marL="2057400" indent="-228600" algn="l" defTabSz="912813">
                  <a:spcBef>
                    <a:spcPct val="20000"/>
                  </a:spcBef>
                  <a:buChar char="»"/>
                  <a:defRPr sz="20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2000">
                    <a:solidFill>
                      <a:schemeClr val="tx1"/>
                    </a:solidFill>
                    <a:latin typeface="Times New Roman" pitchFamily="18" charset="0"/>
                  </a:defRPr>
                </a:lvl9pPr>
              </a:lstStyle>
              <a:p>
                <a:pPr algn="ctr">
                  <a:spcBef>
                    <a:spcPts val="300"/>
                  </a:spcBef>
                  <a:buClr>
                    <a:srgbClr val="002060"/>
                  </a:buClr>
                  <a:buFont typeface="Webdings" pitchFamily="18" charset="2"/>
                  <a:buNone/>
                </a:pPr>
                <a:r>
                  <a:rPr lang="it-IT" altLang="it-IT" sz="2000" dirty="0" smtClean="0">
                    <a:solidFill>
                      <a:srgbClr val="003366"/>
                    </a:solidFill>
                    <a:latin typeface="Calibri" panose="020F0502020204030204" pitchFamily="34" charset="0"/>
                    <a:cs typeface="Arial" charset="0"/>
                  </a:rPr>
                  <a:t>Presupposti </a:t>
                </a:r>
              </a:p>
              <a:p>
                <a:pPr algn="ctr">
                  <a:spcBef>
                    <a:spcPts val="300"/>
                  </a:spcBef>
                  <a:buClr>
                    <a:srgbClr val="002060"/>
                  </a:buClr>
                  <a:buFont typeface="Webdings" pitchFamily="18" charset="2"/>
                  <a:buNone/>
                </a:pPr>
                <a:r>
                  <a:rPr lang="it-IT" altLang="it-IT" sz="2000" dirty="0" smtClean="0">
                    <a:solidFill>
                      <a:srgbClr val="003366"/>
                    </a:solidFill>
                    <a:latin typeface="Calibri" panose="020F0502020204030204" pitchFamily="34" charset="0"/>
                    <a:cs typeface="Arial" charset="0"/>
                  </a:rPr>
                  <a:t>oggettivi</a:t>
                </a:r>
                <a:endParaRPr lang="it-IT" altLang="it-IT" sz="2000" dirty="0">
                  <a:solidFill>
                    <a:srgbClr val="003366"/>
                  </a:solidFill>
                  <a:latin typeface="Calibri" panose="020F0502020204030204" pitchFamily="34" charset="0"/>
                  <a:cs typeface="Arial" charset="0"/>
                </a:endParaRPr>
              </a:p>
            </p:txBody>
          </p:sp>
        </p:grpSp>
        <p:sp>
          <p:nvSpPr>
            <p:cNvPr id="20" name="CasellaDiTesto 19"/>
            <p:cNvSpPr txBox="1"/>
            <p:nvPr/>
          </p:nvSpPr>
          <p:spPr>
            <a:xfrm>
              <a:off x="4106290" y="5373216"/>
              <a:ext cx="4402890" cy="1138773"/>
            </a:xfrm>
            <a:prstGeom prst="rect">
              <a:avLst/>
            </a:prstGeom>
            <a:solidFill>
              <a:schemeClr val="bg1"/>
            </a:solidFill>
            <a:ln w="28575">
              <a:solidFill>
                <a:schemeClr val="accent1"/>
              </a:solidFill>
              <a:prstDash val="dash"/>
            </a:ln>
          </p:spPr>
          <p:txBody>
            <a:bodyPr wrap="square" rtlCol="0">
              <a:spAutoFit/>
            </a:bodyPr>
            <a:lstStyle/>
            <a:p>
              <a:pPr marL="285750" indent="-285750">
                <a:buClr>
                  <a:srgbClr val="C00000"/>
                </a:buClr>
                <a:buFont typeface="Wingdings" panose="05000000000000000000" pitchFamily="2" charset="2"/>
                <a:buChar char="§"/>
              </a:pPr>
              <a:r>
                <a:rPr lang="it-IT" sz="1700" i="1" dirty="0" err="1" smtClean="0">
                  <a:solidFill>
                    <a:prstClr val="black"/>
                  </a:solidFill>
                  <a:latin typeface="Calibri" panose="020F0502020204030204" pitchFamily="34" charset="0"/>
                </a:rPr>
                <a:t>Failing</a:t>
              </a:r>
              <a:r>
                <a:rPr lang="it-IT" sz="1700" i="1" dirty="0" smtClean="0">
                  <a:solidFill>
                    <a:prstClr val="black"/>
                  </a:solidFill>
                  <a:latin typeface="Calibri" panose="020F0502020204030204" pitchFamily="34" charset="0"/>
                </a:rPr>
                <a:t> or </a:t>
              </a:r>
              <a:r>
                <a:rPr lang="it-IT" sz="1700" i="1" dirty="0" err="1" smtClean="0">
                  <a:solidFill>
                    <a:prstClr val="black"/>
                  </a:solidFill>
                  <a:latin typeface="Calibri" panose="020F0502020204030204" pitchFamily="34" charset="0"/>
                </a:rPr>
                <a:t>likely</a:t>
              </a:r>
              <a:r>
                <a:rPr lang="it-IT" sz="1700" i="1" dirty="0" smtClean="0">
                  <a:solidFill>
                    <a:prstClr val="black"/>
                  </a:solidFill>
                  <a:latin typeface="Calibri" panose="020F0502020204030204" pitchFamily="34" charset="0"/>
                </a:rPr>
                <a:t> to </a:t>
              </a:r>
              <a:r>
                <a:rPr lang="it-IT" sz="1700" i="1" dirty="0" err="1" smtClean="0">
                  <a:solidFill>
                    <a:prstClr val="black"/>
                  </a:solidFill>
                  <a:latin typeface="Calibri" panose="020F0502020204030204" pitchFamily="34" charset="0"/>
                </a:rPr>
                <a:t>fail</a:t>
              </a:r>
              <a:endParaRPr lang="it-IT" sz="1700" i="1" dirty="0" smtClean="0">
                <a:solidFill>
                  <a:prstClr val="black"/>
                </a:solidFill>
                <a:latin typeface="Calibri" panose="020F0502020204030204" pitchFamily="34" charset="0"/>
              </a:endParaRP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Non prevedibile che alcuna azione privata eviti il fallimento</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Interesse pubblico</a:t>
              </a:r>
              <a:endParaRPr lang="it-IT" sz="1700" dirty="0">
                <a:solidFill>
                  <a:prstClr val="black"/>
                </a:solidFill>
                <a:latin typeface="Calibri" panose="020F0502020204030204" pitchFamily="34" charset="0"/>
              </a:endParaRPr>
            </a:p>
          </p:txBody>
        </p:sp>
      </p:grpSp>
      <p:sp>
        <p:nvSpPr>
          <p:cNvPr id="22" name="Ovale 21"/>
          <p:cNvSpPr/>
          <p:nvPr/>
        </p:nvSpPr>
        <p:spPr>
          <a:xfrm>
            <a:off x="462061" y="1378313"/>
            <a:ext cx="862563" cy="866233"/>
          </a:xfrm>
          <a:prstGeom prst="ellipse">
            <a:avLst/>
          </a:prstGeom>
          <a:solidFill>
            <a:schemeClr val="accent3"/>
          </a:solidFill>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1">
                    <a:lumMod val="75000"/>
                  </a:schemeClr>
                </a:solidFill>
                <a:latin typeface="Calibri" panose="020F0502020204030204" pitchFamily="34" charset="0"/>
              </a:rPr>
              <a:t>2</a:t>
            </a:r>
          </a:p>
        </p:txBody>
      </p:sp>
    </p:spTree>
    <p:extLst>
      <p:ext uri="{BB962C8B-B14F-4D97-AF65-F5344CB8AC3E}">
        <p14:creationId xmlns:p14="http://schemas.microsoft.com/office/powerpoint/2010/main" val="30352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numero diapositiva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44CEDA8-4318-426D-AC22-48BDAA0FD664}" type="slidenum">
              <a:rPr lang="it-IT" altLang="it-IT" sz="1000">
                <a:solidFill>
                  <a:schemeClr val="bg2">
                    <a:shade val="50000"/>
                    <a:satMod val="200000"/>
                  </a:schemeClr>
                </a:solidFill>
                <a:latin typeface="Calibri" panose="020F0502020204030204" pitchFamily="34" charset="0"/>
              </a:rPr>
              <a:pPr>
                <a:spcBef>
                  <a:spcPct val="0"/>
                </a:spcBef>
                <a:buFontTx/>
                <a:buNone/>
              </a:pPr>
              <a:t>38</a:t>
            </a:fld>
            <a:endParaRPr lang="it-IT" altLang="it-IT" sz="1000" dirty="0">
              <a:solidFill>
                <a:schemeClr val="bg2">
                  <a:shade val="50000"/>
                  <a:satMod val="200000"/>
                </a:schemeClr>
              </a:solidFill>
              <a:latin typeface="Calibri" panose="020F0502020204030204" pitchFamily="34" charset="0"/>
            </a:endParaRPr>
          </a:p>
        </p:txBody>
      </p:sp>
      <p:sp>
        <p:nvSpPr>
          <p:cNvPr id="6" name="Titolo 2"/>
          <p:cNvSpPr txBox="1">
            <a:spLocks/>
          </p:cNvSpPr>
          <p:nvPr/>
        </p:nvSpPr>
        <p:spPr>
          <a:xfrm>
            <a:off x="1429617" y="599691"/>
            <a:ext cx="7668344"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it-IT" sz="2000" b="1" dirty="0">
                <a:solidFill>
                  <a:srgbClr val="11488B"/>
                </a:solidFill>
                <a:effectLst/>
                <a:latin typeface="Calibri" panose="020F0502020204030204" pitchFamily="34" charset="0"/>
              </a:rPr>
              <a:t>La risoluzione: gli strumenti</a:t>
            </a:r>
          </a:p>
        </p:txBody>
      </p:sp>
      <p:grpSp>
        <p:nvGrpSpPr>
          <p:cNvPr id="55" name="Gruppo 54"/>
          <p:cNvGrpSpPr/>
          <p:nvPr/>
        </p:nvGrpSpPr>
        <p:grpSpPr>
          <a:xfrm>
            <a:off x="291191" y="210557"/>
            <a:ext cx="8616616" cy="596679"/>
            <a:chOff x="291191" y="210557"/>
            <a:chExt cx="8616616" cy="596679"/>
          </a:xfrm>
        </p:grpSpPr>
        <p:pic>
          <p:nvPicPr>
            <p:cNvPr id="56" name="Picture 4" descr="C:\My Documents\Utility Fitd\LOGO\logoFIT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2975" y="242538"/>
              <a:ext cx="793284" cy="38878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C:\My Documents\Utility Fitd\LOGO\logoPalazz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1191" y="210557"/>
              <a:ext cx="624226" cy="59667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C:\My Documents\Utility Fitd\LOGO\logoScritta.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27283" y="340322"/>
              <a:ext cx="2880524" cy="1574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uppo 2"/>
          <p:cNvGrpSpPr/>
          <p:nvPr/>
        </p:nvGrpSpPr>
        <p:grpSpPr>
          <a:xfrm>
            <a:off x="864390" y="1717310"/>
            <a:ext cx="3471711" cy="4426139"/>
            <a:chOff x="5563884" y="1712266"/>
            <a:chExt cx="3471711" cy="4426139"/>
          </a:xfrm>
        </p:grpSpPr>
        <p:grpSp>
          <p:nvGrpSpPr>
            <p:cNvPr id="5" name="Gruppo 4"/>
            <p:cNvGrpSpPr/>
            <p:nvPr/>
          </p:nvGrpSpPr>
          <p:grpSpPr>
            <a:xfrm>
              <a:off x="5563884" y="1712266"/>
              <a:ext cx="3471711" cy="4426139"/>
              <a:chOff x="5202636" y="1391361"/>
              <a:chExt cx="3471711" cy="4426139"/>
            </a:xfrm>
          </p:grpSpPr>
          <p:sp>
            <p:nvSpPr>
              <p:cNvPr id="53" name="Rettangolo 52"/>
              <p:cNvSpPr/>
              <p:nvPr/>
            </p:nvSpPr>
            <p:spPr>
              <a:xfrm>
                <a:off x="5216465" y="1391361"/>
                <a:ext cx="3454083" cy="924645"/>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700" i="1" dirty="0">
                    <a:solidFill>
                      <a:srgbClr val="002060"/>
                    </a:solidFill>
                    <a:latin typeface="Calibri" panose="020F0502020204030204" pitchFamily="34" charset="0"/>
                  </a:rPr>
                  <a:t>interventi </a:t>
                </a:r>
                <a:r>
                  <a:rPr lang="it-IT" altLang="it-IT" sz="1700" i="1" dirty="0" smtClean="0">
                    <a:solidFill>
                      <a:srgbClr val="002060"/>
                    </a:solidFill>
                    <a:latin typeface="Calibri" panose="020F0502020204030204" pitchFamily="34" charset="0"/>
                  </a:rPr>
                  <a:t>per </a:t>
                </a:r>
                <a:r>
                  <a:rPr lang="it-IT" altLang="it-IT" sz="1700" i="1" dirty="0">
                    <a:solidFill>
                      <a:srgbClr val="002060"/>
                    </a:solidFill>
                    <a:latin typeface="Calibri" panose="020F0502020204030204" pitchFamily="34" charset="0"/>
                  </a:rPr>
                  <a:t>lasciare in vita la banca insolvente come entità giuridica </a:t>
                </a:r>
                <a:r>
                  <a:rPr lang="it-IT" altLang="it-IT" sz="1700" i="1" dirty="0" smtClean="0">
                    <a:solidFill>
                      <a:srgbClr val="002060"/>
                    </a:solidFill>
                    <a:latin typeface="Calibri" panose="020F0502020204030204" pitchFamily="34" charset="0"/>
                  </a:rPr>
                  <a:t>autonoma</a:t>
                </a:r>
                <a:endParaRPr lang="it-IT" sz="1700" b="1" i="1" dirty="0">
                  <a:solidFill>
                    <a:schemeClr val="accent2">
                      <a:lumMod val="50000"/>
                    </a:schemeClr>
                  </a:solidFill>
                  <a:latin typeface="Calibri" panose="020F0502020204030204" pitchFamily="34" charset="0"/>
                </a:endParaRPr>
              </a:p>
            </p:txBody>
          </p:sp>
          <p:sp>
            <p:nvSpPr>
              <p:cNvPr id="54" name="Rettangolo 53"/>
              <p:cNvSpPr/>
              <p:nvPr/>
            </p:nvSpPr>
            <p:spPr>
              <a:xfrm>
                <a:off x="5202636" y="3341653"/>
                <a:ext cx="3471711" cy="1698475"/>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700" i="1" dirty="0" smtClean="0">
                    <a:solidFill>
                      <a:srgbClr val="002060"/>
                    </a:solidFill>
                    <a:latin typeface="Calibri" panose="020F0502020204030204" pitchFamily="34" charset="0"/>
                  </a:rPr>
                  <a:t>Interventi che </a:t>
                </a:r>
                <a:r>
                  <a:rPr lang="it-IT" altLang="it-IT" sz="1700" i="1" dirty="0">
                    <a:solidFill>
                      <a:srgbClr val="002060"/>
                    </a:solidFill>
                    <a:latin typeface="Calibri" panose="020F0502020204030204" pitchFamily="34" charset="0"/>
                  </a:rPr>
                  <a:t>comportano il venir meno della banca come entità giuridica e la sua ristrutturazione </a:t>
                </a:r>
                <a:r>
                  <a:rPr lang="it-IT" altLang="it-IT" sz="1700" i="1" dirty="0" smtClean="0">
                    <a:solidFill>
                      <a:srgbClr val="002060"/>
                    </a:solidFill>
                    <a:latin typeface="Calibri" panose="020F0502020204030204" pitchFamily="34" charset="0"/>
                  </a:rPr>
                  <a:t>attraverso la cessione</a:t>
                </a:r>
                <a:endParaRPr lang="it-IT" sz="1700" b="1" i="1" dirty="0">
                  <a:solidFill>
                    <a:schemeClr val="accent2">
                      <a:lumMod val="50000"/>
                    </a:schemeClr>
                  </a:solidFill>
                  <a:latin typeface="Calibri" panose="020F0502020204030204" pitchFamily="34" charset="0"/>
                </a:endParaRPr>
              </a:p>
            </p:txBody>
          </p:sp>
          <p:sp>
            <p:nvSpPr>
              <p:cNvPr id="59" name="Rectangle 21"/>
              <p:cNvSpPr>
                <a:spLocks noChangeArrowheads="1"/>
              </p:cNvSpPr>
              <p:nvPr>
                <p:custDataLst>
                  <p:tags r:id="rId6"/>
                </p:custDataLst>
              </p:nvPr>
            </p:nvSpPr>
            <p:spPr bwMode="auto">
              <a:xfrm>
                <a:off x="6313813" y="2464243"/>
                <a:ext cx="1944216" cy="604188"/>
              </a:xfrm>
              <a:prstGeom prst="rect">
                <a:avLst/>
              </a:prstGeom>
              <a:solidFill>
                <a:schemeClr val="accent2">
                  <a:lumMod val="20000"/>
                  <a:lumOff val="80000"/>
                </a:schemeClr>
              </a:solidFill>
              <a:ln w="22225" algn="ctr">
                <a:solidFill>
                  <a:schemeClr val="accent1"/>
                </a:solidFill>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spcBef>
                    <a:spcPts val="1200"/>
                  </a:spcBef>
                </a:pPr>
                <a:r>
                  <a:rPr lang="it-IT" b="1" i="1" dirty="0" err="1">
                    <a:solidFill>
                      <a:schemeClr val="accent1">
                        <a:lumMod val="75000"/>
                      </a:schemeClr>
                    </a:solidFill>
                    <a:latin typeface="Calibri" panose="020F0502020204030204" pitchFamily="34" charset="0"/>
                  </a:rPr>
                  <a:t>Going</a:t>
                </a:r>
                <a:r>
                  <a:rPr lang="it-IT" b="1" i="1" dirty="0">
                    <a:solidFill>
                      <a:schemeClr val="accent1">
                        <a:lumMod val="75000"/>
                      </a:schemeClr>
                    </a:solidFill>
                    <a:latin typeface="Calibri" panose="020F0502020204030204" pitchFamily="34" charset="0"/>
                  </a:rPr>
                  <a:t> </a:t>
                </a:r>
                <a:r>
                  <a:rPr lang="it-IT" b="1" i="1" dirty="0" err="1">
                    <a:solidFill>
                      <a:schemeClr val="accent1">
                        <a:lumMod val="75000"/>
                      </a:schemeClr>
                    </a:solidFill>
                    <a:latin typeface="Calibri" panose="020F0502020204030204" pitchFamily="34" charset="0"/>
                  </a:rPr>
                  <a:t>concern</a:t>
                </a:r>
                <a:endParaRPr lang="it-IT" b="1" i="1" dirty="0">
                  <a:solidFill>
                    <a:schemeClr val="accent1">
                      <a:lumMod val="75000"/>
                    </a:schemeClr>
                  </a:solidFill>
                  <a:latin typeface="Calibri" panose="020F0502020204030204" pitchFamily="34" charset="0"/>
                </a:endParaRPr>
              </a:p>
            </p:txBody>
          </p:sp>
          <p:sp>
            <p:nvSpPr>
              <p:cNvPr id="60" name="Rectangle 21"/>
              <p:cNvSpPr>
                <a:spLocks noChangeArrowheads="1"/>
              </p:cNvSpPr>
              <p:nvPr>
                <p:custDataLst>
                  <p:tags r:id="rId7"/>
                </p:custDataLst>
              </p:nvPr>
            </p:nvSpPr>
            <p:spPr bwMode="auto">
              <a:xfrm>
                <a:off x="6357641" y="5213312"/>
                <a:ext cx="1944216" cy="604188"/>
              </a:xfrm>
              <a:prstGeom prst="rect">
                <a:avLst/>
              </a:prstGeom>
              <a:solidFill>
                <a:schemeClr val="accent2">
                  <a:lumMod val="20000"/>
                  <a:lumOff val="80000"/>
                </a:schemeClr>
              </a:solidFill>
              <a:ln w="22225" algn="ctr">
                <a:solidFill>
                  <a:schemeClr val="accent1"/>
                </a:solidFill>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spcBef>
                    <a:spcPts val="1200"/>
                  </a:spcBef>
                  <a:defRPr/>
                </a:pPr>
                <a:r>
                  <a:rPr lang="it-IT" b="1" i="1" dirty="0" err="1" smtClean="0">
                    <a:solidFill>
                      <a:schemeClr val="accent1">
                        <a:lumMod val="75000"/>
                      </a:schemeClr>
                    </a:solidFill>
                    <a:latin typeface="Calibri" panose="020F0502020204030204" pitchFamily="34" charset="0"/>
                  </a:rPr>
                  <a:t>Gone</a:t>
                </a:r>
                <a:r>
                  <a:rPr lang="it-IT" b="1" i="1" dirty="0" smtClean="0">
                    <a:solidFill>
                      <a:schemeClr val="accent1">
                        <a:lumMod val="75000"/>
                      </a:schemeClr>
                    </a:solidFill>
                    <a:latin typeface="Calibri" panose="020F0502020204030204" pitchFamily="34" charset="0"/>
                  </a:rPr>
                  <a:t> </a:t>
                </a:r>
                <a:r>
                  <a:rPr lang="it-IT" b="1" i="1" dirty="0" err="1" smtClean="0">
                    <a:solidFill>
                      <a:schemeClr val="accent1">
                        <a:lumMod val="75000"/>
                      </a:schemeClr>
                    </a:solidFill>
                    <a:latin typeface="Calibri" panose="020F0502020204030204" pitchFamily="34" charset="0"/>
                  </a:rPr>
                  <a:t>concern</a:t>
                </a:r>
                <a:endParaRPr lang="it-IT" b="1" dirty="0" smtClean="0">
                  <a:solidFill>
                    <a:schemeClr val="accent1">
                      <a:lumMod val="75000"/>
                    </a:schemeClr>
                  </a:solidFill>
                  <a:latin typeface="Calibri" panose="020F0502020204030204" pitchFamily="34" charset="0"/>
                </a:endParaRPr>
              </a:p>
            </p:txBody>
          </p:sp>
          <p:sp>
            <p:nvSpPr>
              <p:cNvPr id="4" name="Freccia a destra 3"/>
              <p:cNvSpPr/>
              <p:nvPr/>
            </p:nvSpPr>
            <p:spPr>
              <a:xfrm rot="5400000">
                <a:off x="7808528" y="2216137"/>
                <a:ext cx="339261" cy="355535"/>
              </a:xfrm>
              <a:prstGeom prst="right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3" name="Freccia a destra 32"/>
            <p:cNvSpPr/>
            <p:nvPr/>
          </p:nvSpPr>
          <p:spPr>
            <a:xfrm rot="5400000">
              <a:off x="8027301" y="5275164"/>
              <a:ext cx="339261" cy="355535"/>
            </a:xfrm>
            <a:prstGeom prst="right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0" name="Gruppo 9"/>
          <p:cNvGrpSpPr/>
          <p:nvPr/>
        </p:nvGrpSpPr>
        <p:grpSpPr>
          <a:xfrm>
            <a:off x="4218847" y="1854960"/>
            <a:ext cx="4704120" cy="4886408"/>
            <a:chOff x="55933" y="1260509"/>
            <a:chExt cx="4704120" cy="4886408"/>
          </a:xfrm>
        </p:grpSpPr>
        <p:sp>
          <p:nvSpPr>
            <p:cNvPr id="9" name="Rettangolo 8"/>
            <p:cNvSpPr/>
            <p:nvPr/>
          </p:nvSpPr>
          <p:spPr>
            <a:xfrm>
              <a:off x="452217" y="1260509"/>
              <a:ext cx="2776145" cy="39267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uppo 1"/>
            <p:cNvGrpSpPr/>
            <p:nvPr/>
          </p:nvGrpSpPr>
          <p:grpSpPr>
            <a:xfrm>
              <a:off x="55933" y="1471104"/>
              <a:ext cx="4704120" cy="4675813"/>
              <a:chOff x="264113" y="3782796"/>
              <a:chExt cx="4704120" cy="4675813"/>
            </a:xfrm>
          </p:grpSpPr>
          <p:sp>
            <p:nvSpPr>
              <p:cNvPr id="31" name="Rectangle 21"/>
              <p:cNvSpPr>
                <a:spLocks noChangeArrowheads="1"/>
              </p:cNvSpPr>
              <p:nvPr>
                <p:custDataLst>
                  <p:tags r:id="rId5"/>
                </p:custDataLst>
              </p:nvPr>
            </p:nvSpPr>
            <p:spPr bwMode="auto">
              <a:xfrm>
                <a:off x="264113" y="7625639"/>
                <a:ext cx="4704120" cy="832970"/>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Strumenti pubblici di stabilizzazione</a:t>
                </a:r>
                <a:r>
                  <a:rPr lang="it-IT" sz="1600" dirty="0" smtClean="0">
                    <a:solidFill>
                      <a:srgbClr val="9FB8CD"/>
                    </a:solidFill>
                    <a:latin typeface="Calibri" panose="020F0502020204030204" pitchFamily="34" charset="0"/>
                  </a:rPr>
                  <a:t> </a:t>
                </a:r>
              </a:p>
              <a:p>
                <a:pPr marL="85725" algn="ctr" eaLnBrk="0" hangingPunct="0">
                  <a:defRPr/>
                </a:pPr>
                <a:r>
                  <a:rPr lang="it-IT" sz="1600" i="1" dirty="0" smtClean="0">
                    <a:solidFill>
                      <a:prstClr val="black"/>
                    </a:solidFill>
                    <a:latin typeface="Calibri" panose="020F0502020204030204" pitchFamily="34" charset="0"/>
                  </a:rPr>
                  <a:t>(supporto con capitale pubblico, </a:t>
                </a:r>
              </a:p>
              <a:p>
                <a:pPr marL="85725" algn="ctr" eaLnBrk="0" hangingPunct="0">
                  <a:defRPr/>
                </a:pPr>
                <a:r>
                  <a:rPr lang="it-IT" sz="1600" i="1" dirty="0" smtClean="0">
                    <a:solidFill>
                      <a:prstClr val="black"/>
                    </a:solidFill>
                    <a:latin typeface="Calibri" panose="020F0502020204030204" pitchFamily="34" charset="0"/>
                  </a:rPr>
                  <a:t>acquisizione temporanea della proprietà)</a:t>
                </a:r>
              </a:p>
            </p:txBody>
          </p:sp>
          <p:grpSp>
            <p:nvGrpSpPr>
              <p:cNvPr id="36" name="Gruppo 35"/>
              <p:cNvGrpSpPr/>
              <p:nvPr/>
            </p:nvGrpSpPr>
            <p:grpSpPr>
              <a:xfrm>
                <a:off x="544800" y="3782796"/>
                <a:ext cx="2236497" cy="3303561"/>
                <a:chOff x="275523" y="2625606"/>
                <a:chExt cx="2236497" cy="3303561"/>
              </a:xfrm>
            </p:grpSpPr>
            <p:grpSp>
              <p:nvGrpSpPr>
                <p:cNvPr id="41" name="Gruppo 40"/>
                <p:cNvGrpSpPr/>
                <p:nvPr/>
              </p:nvGrpSpPr>
              <p:grpSpPr>
                <a:xfrm>
                  <a:off x="284316" y="4203293"/>
                  <a:ext cx="2227704" cy="524768"/>
                  <a:chOff x="-583019" y="4376544"/>
                  <a:chExt cx="1715140" cy="1625599"/>
                </a:xfrm>
              </p:grpSpPr>
              <p:sp>
                <p:nvSpPr>
                  <p:cNvPr id="51" name="Rettangolo arrotondato 50"/>
                  <p:cNvSpPr/>
                  <p:nvPr/>
                </p:nvSpPr>
                <p:spPr>
                  <a:xfrm>
                    <a:off x="-583019" y="4376544"/>
                    <a:ext cx="1715140" cy="1625599"/>
                  </a:xfrm>
                  <a:prstGeom prst="roundRect">
                    <a:avLst/>
                  </a:prstGeom>
                  <a:solidFill>
                    <a:schemeClr val="accent3">
                      <a:lumMod val="20000"/>
                      <a:lumOff val="80000"/>
                    </a:schemeClr>
                  </a:solidFill>
                  <a:ln w="19050">
                    <a:solidFill>
                      <a:schemeClr val="accent1">
                        <a:lumMod val="75000"/>
                      </a:schemeClr>
                    </a:solidFill>
                    <a:prstDash val="solid"/>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52" name="Rettangolo 51"/>
                  <p:cNvSpPr/>
                  <p:nvPr/>
                </p:nvSpPr>
                <p:spPr>
                  <a:xfrm>
                    <a:off x="-518023" y="4424168"/>
                    <a:ext cx="1556430" cy="14668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i="1" dirty="0" smtClean="0">
                        <a:solidFill>
                          <a:srgbClr val="464653"/>
                        </a:solidFill>
                        <a:latin typeface="Calibri" panose="020F0502020204030204" pitchFamily="34" charset="0"/>
                      </a:rPr>
                      <a:t>Sale of business</a:t>
                    </a:r>
                    <a:endParaRPr lang="en-GB" i="1" dirty="0">
                      <a:solidFill>
                        <a:srgbClr val="464653"/>
                      </a:solidFill>
                      <a:latin typeface="Calibri" panose="020F0502020204030204" pitchFamily="34" charset="0"/>
                    </a:endParaRPr>
                  </a:p>
                </p:txBody>
              </p:sp>
            </p:grpSp>
            <p:grpSp>
              <p:nvGrpSpPr>
                <p:cNvPr id="42" name="Gruppo 41"/>
                <p:cNvGrpSpPr/>
                <p:nvPr/>
              </p:nvGrpSpPr>
              <p:grpSpPr>
                <a:xfrm>
                  <a:off x="276759" y="4780480"/>
                  <a:ext cx="2227704" cy="574428"/>
                  <a:chOff x="-597308" y="4033892"/>
                  <a:chExt cx="1715140" cy="1779434"/>
                </a:xfrm>
              </p:grpSpPr>
              <p:sp>
                <p:nvSpPr>
                  <p:cNvPr id="49" name="Rettangolo arrotondato 48"/>
                  <p:cNvSpPr/>
                  <p:nvPr/>
                </p:nvSpPr>
                <p:spPr>
                  <a:xfrm>
                    <a:off x="-597308" y="4033892"/>
                    <a:ext cx="1715140" cy="1779434"/>
                  </a:xfrm>
                  <a:prstGeom prst="roundRect">
                    <a:avLst/>
                  </a:prstGeom>
                  <a:solidFill>
                    <a:schemeClr val="accent3">
                      <a:lumMod val="20000"/>
                      <a:lumOff val="80000"/>
                    </a:schemeClr>
                  </a:solidFill>
                  <a:ln w="19050">
                    <a:solidFill>
                      <a:schemeClr val="accent1">
                        <a:lumMod val="75000"/>
                      </a:schemeClr>
                    </a:solidFill>
                    <a:prstDash val="solid"/>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50" name="Rettangolo 49"/>
                  <p:cNvSpPr/>
                  <p:nvPr/>
                </p:nvSpPr>
                <p:spPr>
                  <a:xfrm>
                    <a:off x="-518902" y="4192196"/>
                    <a:ext cx="1556430"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i="1" dirty="0" smtClean="0">
                        <a:solidFill>
                          <a:srgbClr val="464653"/>
                        </a:solidFill>
                        <a:latin typeface="Calibri" panose="020F0502020204030204" pitchFamily="34" charset="0"/>
                      </a:rPr>
                      <a:t>Bad bank-good bank separation</a:t>
                    </a:r>
                    <a:endParaRPr lang="en-GB" i="1" dirty="0">
                      <a:solidFill>
                        <a:srgbClr val="464653"/>
                      </a:solidFill>
                      <a:latin typeface="Calibri" panose="020F0502020204030204" pitchFamily="34" charset="0"/>
                    </a:endParaRPr>
                  </a:p>
                </p:txBody>
              </p:sp>
            </p:grpSp>
            <p:grpSp>
              <p:nvGrpSpPr>
                <p:cNvPr id="43" name="Gruppo 42"/>
                <p:cNvGrpSpPr/>
                <p:nvPr/>
              </p:nvGrpSpPr>
              <p:grpSpPr>
                <a:xfrm>
                  <a:off x="275523" y="5404399"/>
                  <a:ext cx="2227704" cy="524768"/>
                  <a:chOff x="-598261" y="3859072"/>
                  <a:chExt cx="1715140" cy="1625600"/>
                </a:xfrm>
              </p:grpSpPr>
              <p:sp>
                <p:nvSpPr>
                  <p:cNvPr id="47" name="Rettangolo arrotondato 46"/>
                  <p:cNvSpPr/>
                  <p:nvPr/>
                </p:nvSpPr>
                <p:spPr>
                  <a:xfrm>
                    <a:off x="-598261" y="3859072"/>
                    <a:ext cx="1715140" cy="1625600"/>
                  </a:xfrm>
                  <a:prstGeom prst="roundRect">
                    <a:avLst/>
                  </a:prstGeom>
                  <a:solidFill>
                    <a:schemeClr val="accent3">
                      <a:lumMod val="20000"/>
                      <a:lumOff val="80000"/>
                    </a:schemeClr>
                  </a:solidFill>
                  <a:ln w="19050">
                    <a:solidFill>
                      <a:schemeClr val="accent1">
                        <a:lumMod val="75000"/>
                      </a:schemeClr>
                    </a:solidFill>
                    <a:prstDash val="solid"/>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48" name="Rettangolo 47"/>
                  <p:cNvSpPr/>
                  <p:nvPr/>
                </p:nvSpPr>
                <p:spPr>
                  <a:xfrm>
                    <a:off x="-518904" y="3938427"/>
                    <a:ext cx="1556430"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i="1" dirty="0" smtClean="0">
                        <a:solidFill>
                          <a:srgbClr val="464653"/>
                        </a:solidFill>
                        <a:latin typeface="Calibri" panose="020F0502020204030204" pitchFamily="34" charset="0"/>
                      </a:rPr>
                      <a:t>Bridge bank</a:t>
                    </a:r>
                    <a:endParaRPr lang="en-GB" i="1" dirty="0">
                      <a:solidFill>
                        <a:srgbClr val="464653"/>
                      </a:solidFill>
                      <a:latin typeface="Calibri" panose="020F0502020204030204" pitchFamily="34" charset="0"/>
                    </a:endParaRPr>
                  </a:p>
                </p:txBody>
              </p:sp>
            </p:grpSp>
            <p:grpSp>
              <p:nvGrpSpPr>
                <p:cNvPr id="44" name="Gruppo 43"/>
                <p:cNvGrpSpPr/>
                <p:nvPr/>
              </p:nvGrpSpPr>
              <p:grpSpPr>
                <a:xfrm>
                  <a:off x="275526" y="2625606"/>
                  <a:ext cx="2227704" cy="524768"/>
                  <a:chOff x="-602717" y="-6816483"/>
                  <a:chExt cx="1715140" cy="1625600"/>
                </a:xfrm>
              </p:grpSpPr>
              <p:sp>
                <p:nvSpPr>
                  <p:cNvPr id="45" name="Rettangolo arrotondato 44"/>
                  <p:cNvSpPr/>
                  <p:nvPr/>
                </p:nvSpPr>
                <p:spPr>
                  <a:xfrm>
                    <a:off x="-602717" y="-6816483"/>
                    <a:ext cx="1715140" cy="1625600"/>
                  </a:xfrm>
                  <a:prstGeom prst="roundRect">
                    <a:avLst/>
                  </a:prstGeom>
                  <a:solidFill>
                    <a:schemeClr val="accent3">
                      <a:lumMod val="20000"/>
                      <a:lumOff val="80000"/>
                    </a:schemeClr>
                  </a:solidFill>
                  <a:ln w="19050">
                    <a:solidFill>
                      <a:schemeClr val="accent1">
                        <a:lumMod val="75000"/>
                      </a:schemeClr>
                    </a:solidFill>
                    <a:prstDash val="solid"/>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46" name="Rettangolo 45"/>
                  <p:cNvSpPr/>
                  <p:nvPr/>
                </p:nvSpPr>
                <p:spPr>
                  <a:xfrm>
                    <a:off x="-531204" y="-6762684"/>
                    <a:ext cx="1556430"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i="1" dirty="0" smtClean="0">
                        <a:solidFill>
                          <a:srgbClr val="464653"/>
                        </a:solidFill>
                        <a:latin typeface="Calibri" panose="020F0502020204030204" pitchFamily="34" charset="0"/>
                      </a:rPr>
                      <a:t>Bail-in</a:t>
                    </a:r>
                    <a:endParaRPr lang="en-GB" i="1" dirty="0">
                      <a:solidFill>
                        <a:srgbClr val="464653"/>
                      </a:solidFill>
                      <a:latin typeface="Calibri" panose="020F0502020204030204" pitchFamily="34" charset="0"/>
                    </a:endParaRPr>
                  </a:p>
                </p:txBody>
              </p:sp>
            </p:grpSp>
          </p:grpSp>
        </p:grpSp>
      </p:grpSp>
      <p:sp>
        <p:nvSpPr>
          <p:cNvPr id="38" name="Rectangle 21"/>
          <p:cNvSpPr>
            <a:spLocks noChangeArrowheads="1"/>
          </p:cNvSpPr>
          <p:nvPr>
            <p:custDataLst>
              <p:tags r:id="rId1"/>
            </p:custDataLst>
          </p:nvPr>
        </p:nvSpPr>
        <p:spPr bwMode="auto">
          <a:xfrm>
            <a:off x="7164287" y="2115404"/>
            <a:ext cx="1758679" cy="416485"/>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Art. 48 e seguenti</a:t>
            </a:r>
            <a:endParaRPr lang="it-IT" sz="1600" i="1" dirty="0" smtClean="0">
              <a:solidFill>
                <a:prstClr val="black"/>
              </a:solidFill>
              <a:latin typeface="Calibri" panose="020F0502020204030204" pitchFamily="34" charset="0"/>
            </a:endParaRPr>
          </a:p>
        </p:txBody>
      </p:sp>
      <p:sp>
        <p:nvSpPr>
          <p:cNvPr id="39" name="Rectangle 21"/>
          <p:cNvSpPr>
            <a:spLocks noChangeArrowheads="1"/>
          </p:cNvSpPr>
          <p:nvPr>
            <p:custDataLst>
              <p:tags r:id="rId2"/>
            </p:custDataLst>
          </p:nvPr>
        </p:nvSpPr>
        <p:spPr bwMode="auto">
          <a:xfrm>
            <a:off x="7204092" y="3697383"/>
            <a:ext cx="1758679" cy="416485"/>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Art. 40 e seguenti</a:t>
            </a:r>
            <a:endParaRPr lang="it-IT" sz="1600" i="1" dirty="0" smtClean="0">
              <a:solidFill>
                <a:prstClr val="black"/>
              </a:solidFill>
              <a:latin typeface="Calibri" panose="020F0502020204030204" pitchFamily="34" charset="0"/>
            </a:endParaRPr>
          </a:p>
        </p:txBody>
      </p:sp>
      <p:sp>
        <p:nvSpPr>
          <p:cNvPr id="40" name="Rectangle 21"/>
          <p:cNvSpPr>
            <a:spLocks noChangeArrowheads="1"/>
          </p:cNvSpPr>
          <p:nvPr>
            <p:custDataLst>
              <p:tags r:id="rId3"/>
            </p:custDataLst>
          </p:nvPr>
        </p:nvSpPr>
        <p:spPr bwMode="auto">
          <a:xfrm>
            <a:off x="7204092" y="4949592"/>
            <a:ext cx="1758679" cy="416485"/>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Art. 42 e seguenti</a:t>
            </a:r>
            <a:endParaRPr lang="it-IT" sz="1600" i="1" dirty="0" smtClean="0">
              <a:solidFill>
                <a:prstClr val="black"/>
              </a:solidFill>
              <a:latin typeface="Calibri" panose="020F0502020204030204" pitchFamily="34" charset="0"/>
            </a:endParaRPr>
          </a:p>
        </p:txBody>
      </p:sp>
      <p:sp>
        <p:nvSpPr>
          <p:cNvPr id="61" name="Rectangle 21"/>
          <p:cNvSpPr>
            <a:spLocks noChangeArrowheads="1"/>
          </p:cNvSpPr>
          <p:nvPr>
            <p:custDataLst>
              <p:tags r:id="rId4"/>
            </p:custDataLst>
          </p:nvPr>
        </p:nvSpPr>
        <p:spPr bwMode="auto">
          <a:xfrm>
            <a:off x="7221318" y="4308596"/>
            <a:ext cx="1758679" cy="416485"/>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Art. 45 e seguenti</a:t>
            </a:r>
            <a:endParaRPr lang="it-IT" sz="1600" i="1"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7856694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Chi paga il costo della crisi?</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39</a:t>
            </a:fld>
            <a:endParaRPr lang="it-IT">
              <a:solidFill>
                <a:srgbClr val="9FB8CD">
                  <a:shade val="50000"/>
                  <a:satMod val="200000"/>
                </a:srgbClr>
              </a:solidFill>
            </a:endParaRPr>
          </a:p>
        </p:txBody>
      </p:sp>
      <p:grpSp>
        <p:nvGrpSpPr>
          <p:cNvPr id="15" name="Gruppo 14"/>
          <p:cNvGrpSpPr/>
          <p:nvPr/>
        </p:nvGrpSpPr>
        <p:grpSpPr>
          <a:xfrm>
            <a:off x="1403648" y="1982803"/>
            <a:ext cx="7256218" cy="3451583"/>
            <a:chOff x="1403648" y="2439224"/>
            <a:chExt cx="7256218" cy="3451583"/>
          </a:xfrm>
        </p:grpSpPr>
        <p:sp>
          <p:nvSpPr>
            <p:cNvPr id="14" name="Rettangolo arrotondato 13"/>
            <p:cNvSpPr/>
            <p:nvPr/>
          </p:nvSpPr>
          <p:spPr>
            <a:xfrm>
              <a:off x="5796137" y="5197289"/>
              <a:ext cx="2772132" cy="693518"/>
            </a:xfrm>
            <a:prstGeom prst="roundRect">
              <a:avLst/>
            </a:prstGeom>
            <a:solidFill>
              <a:schemeClr val="accent3">
                <a:lumMod val="60000"/>
                <a:lumOff val="4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La principale innovazione della BRRD</a:t>
              </a:r>
              <a:endParaRPr lang="it-IT" b="1" dirty="0">
                <a:solidFill>
                  <a:schemeClr val="accent1">
                    <a:lumMod val="75000"/>
                  </a:schemeClr>
                </a:solidFill>
                <a:latin typeface="Calibri" panose="020F0502020204030204" pitchFamily="34" charset="0"/>
              </a:endParaRPr>
            </a:p>
          </p:txBody>
        </p:sp>
        <p:grpSp>
          <p:nvGrpSpPr>
            <p:cNvPr id="11" name="Gruppo 10"/>
            <p:cNvGrpSpPr/>
            <p:nvPr/>
          </p:nvGrpSpPr>
          <p:grpSpPr>
            <a:xfrm>
              <a:off x="1403648" y="2439224"/>
              <a:ext cx="7256218" cy="2182368"/>
              <a:chOff x="1148275" y="2112809"/>
              <a:chExt cx="7256218" cy="2182368"/>
            </a:xfrm>
          </p:grpSpPr>
          <p:grpSp>
            <p:nvGrpSpPr>
              <p:cNvPr id="9" name="Gruppo 8"/>
              <p:cNvGrpSpPr/>
              <p:nvPr/>
            </p:nvGrpSpPr>
            <p:grpSpPr>
              <a:xfrm>
                <a:off x="1148275" y="2112809"/>
                <a:ext cx="5871996" cy="2182368"/>
                <a:chOff x="1475656" y="2112809"/>
                <a:chExt cx="5871996" cy="2182368"/>
              </a:xfrm>
            </p:grpSpPr>
            <p:sp>
              <p:nvSpPr>
                <p:cNvPr id="8" name="Ovale 7"/>
                <p:cNvSpPr/>
                <p:nvPr/>
              </p:nvSpPr>
              <p:spPr>
                <a:xfrm>
                  <a:off x="4769507" y="2545529"/>
                  <a:ext cx="2578145" cy="1603551"/>
                </a:xfrm>
                <a:prstGeom prst="ellipse">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err="1" smtClean="0">
                      <a:solidFill>
                        <a:schemeClr val="accent1">
                          <a:lumMod val="75000"/>
                        </a:schemeClr>
                      </a:solidFill>
                      <a:latin typeface="Calibri" panose="020F0502020204030204" pitchFamily="34" charset="0"/>
                    </a:rPr>
                    <a:t>Bail</a:t>
                  </a:r>
                  <a:r>
                    <a:rPr lang="it-IT" sz="2400" b="1" dirty="0" smtClean="0">
                      <a:solidFill>
                        <a:schemeClr val="accent1">
                          <a:lumMod val="75000"/>
                        </a:schemeClr>
                      </a:solidFill>
                      <a:latin typeface="Calibri" panose="020F0502020204030204" pitchFamily="34" charset="0"/>
                    </a:rPr>
                    <a:t>-in</a:t>
                  </a:r>
                  <a:endParaRPr lang="it-IT" sz="2400" b="1" dirty="0">
                    <a:solidFill>
                      <a:schemeClr val="accent1">
                        <a:lumMod val="75000"/>
                      </a:schemeClr>
                    </a:solidFill>
                    <a:latin typeface="Calibri" panose="020F0502020204030204" pitchFamily="34" charset="0"/>
                  </a:endParaRPr>
                </a:p>
              </p:txBody>
            </p:sp>
            <p:sp>
              <p:nvSpPr>
                <p:cNvPr id="4" name="Rettangolo arrotondato 3"/>
                <p:cNvSpPr/>
                <p:nvPr/>
              </p:nvSpPr>
              <p:spPr>
                <a:xfrm>
                  <a:off x="1864519" y="2112809"/>
                  <a:ext cx="2653777" cy="591837"/>
                </a:xfrm>
                <a:prstGeom prst="roundRect">
                  <a:avLst/>
                </a:prstGeom>
                <a:solidFill>
                  <a:schemeClr val="accent3">
                    <a:lumMod val="60000"/>
                    <a:lumOff val="40000"/>
                  </a:schemeClr>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Settore privato</a:t>
                  </a:r>
                  <a:endParaRPr lang="it-IT" b="1" dirty="0">
                    <a:solidFill>
                      <a:schemeClr val="accent1">
                        <a:lumMod val="75000"/>
                      </a:schemeClr>
                    </a:solidFill>
                    <a:latin typeface="Calibri" panose="020F0502020204030204" pitchFamily="34" charset="0"/>
                  </a:endParaRPr>
                </a:p>
              </p:txBody>
            </p:sp>
            <p:sp>
              <p:nvSpPr>
                <p:cNvPr id="5" name="Rettangolo arrotondato 4"/>
                <p:cNvSpPr/>
                <p:nvPr/>
              </p:nvSpPr>
              <p:spPr>
                <a:xfrm>
                  <a:off x="1475656" y="2959933"/>
                  <a:ext cx="3433816" cy="591837"/>
                </a:xfrm>
                <a:prstGeom prst="roundRect">
                  <a:avLst/>
                </a:prstGeom>
                <a:solidFill>
                  <a:schemeClr val="accent2">
                    <a:lumMod val="20000"/>
                    <a:lumOff val="80000"/>
                  </a:schemeClr>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Azionisti e creditori della banca</a:t>
                  </a:r>
                  <a:endParaRPr lang="it-IT" b="1" dirty="0">
                    <a:solidFill>
                      <a:schemeClr val="accent1">
                        <a:lumMod val="75000"/>
                      </a:schemeClr>
                    </a:solidFill>
                    <a:latin typeface="Calibri" panose="020F0502020204030204" pitchFamily="34" charset="0"/>
                  </a:endParaRPr>
                </a:p>
              </p:txBody>
            </p:sp>
            <p:sp>
              <p:nvSpPr>
                <p:cNvPr id="6" name="Rettangolo arrotondato 5"/>
                <p:cNvSpPr/>
                <p:nvPr/>
              </p:nvSpPr>
              <p:spPr>
                <a:xfrm>
                  <a:off x="2076440" y="3703340"/>
                  <a:ext cx="2232248" cy="591837"/>
                </a:xfrm>
                <a:prstGeom prst="roundRect">
                  <a:avLst/>
                </a:prstGeom>
                <a:solidFill>
                  <a:schemeClr val="accent2">
                    <a:lumMod val="20000"/>
                    <a:lumOff val="80000"/>
                  </a:schemeClr>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Fondo di risoluzione</a:t>
                  </a:r>
                  <a:endParaRPr lang="it-IT" b="1" dirty="0">
                    <a:solidFill>
                      <a:schemeClr val="accent1">
                        <a:lumMod val="75000"/>
                      </a:schemeClr>
                    </a:solidFill>
                    <a:latin typeface="Calibri" panose="020F0502020204030204" pitchFamily="34" charset="0"/>
                  </a:endParaRPr>
                </a:p>
              </p:txBody>
            </p:sp>
            <p:sp>
              <p:nvSpPr>
                <p:cNvPr id="7" name="Freccia in giù 6"/>
                <p:cNvSpPr/>
                <p:nvPr/>
              </p:nvSpPr>
              <p:spPr>
                <a:xfrm>
                  <a:off x="3030033" y="2662258"/>
                  <a:ext cx="325062" cy="368803"/>
                </a:xfrm>
                <a:prstGeom prst="down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CasellaDiTesto 9"/>
              <p:cNvSpPr txBox="1"/>
              <p:nvPr/>
            </p:nvSpPr>
            <p:spPr>
              <a:xfrm>
                <a:off x="6732240" y="3161520"/>
                <a:ext cx="1672253"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it-IT" dirty="0" smtClean="0">
                    <a:latin typeface="Calibri" panose="020F0502020204030204" pitchFamily="34" charset="0"/>
                  </a:rPr>
                  <a:t>Requisito MREL</a:t>
                </a:r>
                <a:endParaRPr lang="it-IT" dirty="0">
                  <a:latin typeface="Calibri" panose="020F0502020204030204" pitchFamily="34" charset="0"/>
                </a:endParaRPr>
              </a:p>
            </p:txBody>
          </p:sp>
        </p:grpSp>
        <p:sp>
          <p:nvSpPr>
            <p:cNvPr id="12" name="Rettangolo arrotondato 11"/>
            <p:cNvSpPr/>
            <p:nvPr/>
          </p:nvSpPr>
          <p:spPr>
            <a:xfrm>
              <a:off x="2004432" y="4773992"/>
              <a:ext cx="2232248" cy="591837"/>
            </a:xfrm>
            <a:prstGeom prst="roundRect">
              <a:avLst/>
            </a:prstGeom>
            <a:solidFill>
              <a:schemeClr val="accent2">
                <a:lumMod val="20000"/>
                <a:lumOff val="80000"/>
              </a:schemeClr>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Sistemi di garanzia dei depositi</a:t>
              </a:r>
              <a:endParaRPr lang="it-IT" b="1" dirty="0">
                <a:solidFill>
                  <a:schemeClr val="accent1">
                    <a:lumMod val="75000"/>
                  </a:schemeClr>
                </a:solidFill>
                <a:latin typeface="Calibri" panose="020F0502020204030204" pitchFamily="34" charset="0"/>
              </a:endParaRPr>
            </a:p>
          </p:txBody>
        </p:sp>
        <p:sp>
          <p:nvSpPr>
            <p:cNvPr id="13" name="Freccia a destra 12"/>
            <p:cNvSpPr/>
            <p:nvPr/>
          </p:nvSpPr>
          <p:spPr>
            <a:xfrm rot="4715129">
              <a:off x="5743091" y="4627107"/>
              <a:ext cx="617496" cy="446680"/>
            </a:xfrm>
            <a:prstGeom prst="rightArrow">
              <a:avLst/>
            </a:prstGeom>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6" name="Rettangolo arrotondato 15"/>
          <p:cNvSpPr/>
          <p:nvPr/>
        </p:nvSpPr>
        <p:spPr>
          <a:xfrm>
            <a:off x="3528820" y="5816624"/>
            <a:ext cx="295232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latin typeface="Calibri" panose="020F0502020204030204" pitchFamily="34" charset="0"/>
              </a:rPr>
              <a:t>Intervento pubblico?</a:t>
            </a:r>
            <a:endParaRPr lang="it-IT" sz="2000" b="1" dirty="0">
              <a:latin typeface="Calibri" panose="020F0502020204030204" pitchFamily="34" charset="0"/>
            </a:endParaRPr>
          </a:p>
        </p:txBody>
      </p:sp>
    </p:spTree>
    <p:extLst>
      <p:ext uri="{BB962C8B-B14F-4D97-AF65-F5344CB8AC3E}">
        <p14:creationId xmlns:p14="http://schemas.microsoft.com/office/powerpoint/2010/main" val="3937318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390443" y="558878"/>
            <a:ext cx="7498080" cy="1143000"/>
          </a:xfrm>
        </p:spPr>
        <p:txBody>
          <a:bodyPr/>
          <a:lstStyle/>
          <a:p>
            <a:r>
              <a:rPr lang="it-IT" dirty="0" smtClean="0"/>
              <a:t>La crisi economico-finanziaria: le due fasi</a:t>
            </a:r>
            <a:endParaRPr lang="it-IT" dirty="0"/>
          </a:p>
        </p:txBody>
      </p:sp>
      <p:sp>
        <p:nvSpPr>
          <p:cNvPr id="5122"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6F4C3D5-57C2-47FE-9DC6-CBF3485319B5}" type="slidenum">
              <a:rPr lang="it-IT" altLang="it-IT" sz="1400"/>
              <a:pPr>
                <a:spcBef>
                  <a:spcPct val="0"/>
                </a:spcBef>
                <a:buFontTx/>
                <a:buNone/>
              </a:pPr>
              <a:t>4</a:t>
            </a:fld>
            <a:endParaRPr lang="it-IT" altLang="it-IT" sz="1400"/>
          </a:p>
        </p:txBody>
      </p:sp>
      <p:grpSp>
        <p:nvGrpSpPr>
          <p:cNvPr id="19" name="Gruppo 18"/>
          <p:cNvGrpSpPr/>
          <p:nvPr/>
        </p:nvGrpSpPr>
        <p:grpSpPr>
          <a:xfrm>
            <a:off x="1177307" y="1878468"/>
            <a:ext cx="7741969" cy="4390944"/>
            <a:chOff x="1177307" y="2055983"/>
            <a:chExt cx="7741969" cy="4390944"/>
          </a:xfrm>
        </p:grpSpPr>
        <p:grpSp>
          <p:nvGrpSpPr>
            <p:cNvPr id="13" name="Gruppo 12"/>
            <p:cNvGrpSpPr/>
            <p:nvPr/>
          </p:nvGrpSpPr>
          <p:grpSpPr>
            <a:xfrm>
              <a:off x="1177307" y="2055983"/>
              <a:ext cx="7741969" cy="3796479"/>
              <a:chOff x="-1844082" y="2709088"/>
              <a:chExt cx="7741969" cy="3796479"/>
            </a:xfrm>
          </p:grpSpPr>
          <p:sp>
            <p:nvSpPr>
              <p:cNvPr id="8" name="Arrotonda angolo diagonale rettangolo 7"/>
              <p:cNvSpPr/>
              <p:nvPr/>
            </p:nvSpPr>
            <p:spPr>
              <a:xfrm>
                <a:off x="-970693" y="2709088"/>
                <a:ext cx="4253077" cy="1747448"/>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b="1" dirty="0">
                    <a:solidFill>
                      <a:srgbClr val="C00000"/>
                    </a:solidFill>
                    <a:latin typeface="Calibri" panose="020F0502020204030204" pitchFamily="34" charset="0"/>
                  </a:rPr>
                  <a:t>Crisi</a:t>
                </a:r>
                <a:r>
                  <a:rPr lang="it-IT" altLang="it-IT" b="1" dirty="0">
                    <a:solidFill>
                      <a:schemeClr val="bg1"/>
                    </a:solidFill>
                    <a:latin typeface="Calibri" panose="020F0502020204030204" pitchFamily="34" charset="0"/>
                  </a:rPr>
                  <a:t> </a:t>
                </a:r>
                <a:r>
                  <a:rPr lang="it-IT" altLang="it-IT" b="1" dirty="0">
                    <a:solidFill>
                      <a:schemeClr val="accent1">
                        <a:lumMod val="75000"/>
                      </a:schemeClr>
                    </a:solidFill>
                    <a:latin typeface="Calibri" panose="020F0502020204030204" pitchFamily="34" charset="0"/>
                  </a:rPr>
                  <a:t>del mercato immobiliare e dei mutui </a:t>
                </a:r>
                <a:r>
                  <a:rPr lang="it-IT" altLang="it-IT" b="1" i="1" dirty="0" err="1">
                    <a:solidFill>
                      <a:schemeClr val="accent1">
                        <a:lumMod val="75000"/>
                      </a:schemeClr>
                    </a:solidFill>
                    <a:latin typeface="Calibri" panose="020F0502020204030204" pitchFamily="34" charset="0"/>
                  </a:rPr>
                  <a:t>subprime</a:t>
                </a:r>
                <a:r>
                  <a:rPr lang="it-IT" altLang="it-IT" b="1" dirty="0">
                    <a:solidFill>
                      <a:schemeClr val="accent1">
                        <a:lumMod val="75000"/>
                      </a:schemeClr>
                    </a:solidFill>
                    <a:latin typeface="Calibri" panose="020F0502020204030204" pitchFamily="34" charset="0"/>
                  </a:rPr>
                  <a:t> negli USA. </a:t>
                </a:r>
                <a:r>
                  <a:rPr lang="it-IT" altLang="it-IT" b="1" dirty="0">
                    <a:solidFill>
                      <a:srgbClr val="C00000"/>
                    </a:solidFill>
                    <a:latin typeface="Calibri" panose="020F0502020204030204" pitchFamily="34" charset="0"/>
                  </a:rPr>
                  <a:t>Fallimento</a:t>
                </a:r>
                <a:r>
                  <a:rPr lang="it-IT" altLang="it-IT" b="1" dirty="0">
                    <a:solidFill>
                      <a:schemeClr val="accent1">
                        <a:lumMod val="75000"/>
                      </a:schemeClr>
                    </a:solidFill>
                    <a:latin typeface="Calibri" panose="020F0502020204030204" pitchFamily="34" charset="0"/>
                  </a:rPr>
                  <a:t> di </a:t>
                </a:r>
                <a:r>
                  <a:rPr lang="it-IT" altLang="it-IT" b="1" i="1" dirty="0">
                    <a:solidFill>
                      <a:schemeClr val="accent1">
                        <a:lumMod val="75000"/>
                      </a:schemeClr>
                    </a:solidFill>
                    <a:latin typeface="Calibri" panose="020F0502020204030204" pitchFamily="34" charset="0"/>
                  </a:rPr>
                  <a:t>Lehman </a:t>
                </a:r>
                <a:r>
                  <a:rPr lang="it-IT" altLang="it-IT" b="1" i="1" dirty="0" err="1">
                    <a:solidFill>
                      <a:schemeClr val="accent1">
                        <a:lumMod val="75000"/>
                      </a:schemeClr>
                    </a:solidFill>
                    <a:latin typeface="Calibri" panose="020F0502020204030204" pitchFamily="34" charset="0"/>
                  </a:rPr>
                  <a:t>Brothers</a:t>
                </a:r>
                <a:r>
                  <a:rPr lang="it-IT" altLang="it-IT" b="1" i="1" dirty="0">
                    <a:solidFill>
                      <a:schemeClr val="accent1">
                        <a:lumMod val="75000"/>
                      </a:schemeClr>
                    </a:solidFill>
                    <a:latin typeface="Calibri" panose="020F0502020204030204" pitchFamily="34" charset="0"/>
                  </a:rPr>
                  <a:t> </a:t>
                </a:r>
                <a:r>
                  <a:rPr lang="it-IT" altLang="it-IT" b="1" dirty="0">
                    <a:solidFill>
                      <a:schemeClr val="accent1">
                        <a:lumMod val="75000"/>
                      </a:schemeClr>
                    </a:solidFill>
                    <a:latin typeface="Calibri" panose="020F0502020204030204" pitchFamily="34" charset="0"/>
                  </a:rPr>
                  <a:t>e </a:t>
                </a:r>
                <a:r>
                  <a:rPr lang="it-IT" altLang="it-IT" b="1" dirty="0">
                    <a:solidFill>
                      <a:srgbClr val="C00000"/>
                    </a:solidFill>
                    <a:latin typeface="Calibri" panose="020F0502020204030204" pitchFamily="34" charset="0"/>
                  </a:rPr>
                  <a:t>insolvenze</a:t>
                </a:r>
                <a:r>
                  <a:rPr lang="it-IT" altLang="it-IT" b="1" dirty="0">
                    <a:solidFill>
                      <a:schemeClr val="accent1">
                        <a:lumMod val="75000"/>
                      </a:schemeClr>
                    </a:solidFill>
                    <a:latin typeface="Calibri" panose="020F0502020204030204" pitchFamily="34" charset="0"/>
                  </a:rPr>
                  <a:t> </a:t>
                </a:r>
                <a:r>
                  <a:rPr lang="it-IT" altLang="it-IT" b="1" dirty="0">
                    <a:solidFill>
                      <a:srgbClr val="C00000"/>
                    </a:solidFill>
                    <a:latin typeface="Calibri" panose="020F0502020204030204" pitchFamily="34" charset="0"/>
                  </a:rPr>
                  <a:t>bancarie</a:t>
                </a:r>
                <a:r>
                  <a:rPr lang="it-IT" altLang="it-IT" b="1" dirty="0">
                    <a:solidFill>
                      <a:schemeClr val="accent1">
                        <a:lumMod val="75000"/>
                      </a:schemeClr>
                    </a:solidFill>
                    <a:latin typeface="Calibri" panose="020F0502020204030204" pitchFamily="34" charset="0"/>
                  </a:rPr>
                  <a:t> a catena negli USA e in Europa. </a:t>
                </a:r>
              </a:p>
              <a:p>
                <a:pPr algn="ctr"/>
                <a:r>
                  <a:rPr lang="it-IT" altLang="it-IT" b="1" dirty="0">
                    <a:solidFill>
                      <a:srgbClr val="C00000"/>
                    </a:solidFill>
                    <a:latin typeface="Calibri" panose="020F0502020204030204" pitchFamily="34" charset="0"/>
                  </a:rPr>
                  <a:t>Interventi pubblici </a:t>
                </a:r>
                <a:r>
                  <a:rPr lang="it-IT" altLang="it-IT" b="1" dirty="0">
                    <a:solidFill>
                      <a:schemeClr val="accent1">
                        <a:lumMod val="75000"/>
                      </a:schemeClr>
                    </a:solidFill>
                    <a:latin typeface="Calibri" panose="020F0502020204030204" pitchFamily="34" charset="0"/>
                  </a:rPr>
                  <a:t>di salvataggio</a:t>
                </a:r>
                <a:r>
                  <a:rPr lang="it-IT" altLang="it-IT" b="1" dirty="0" smtClean="0">
                    <a:solidFill>
                      <a:schemeClr val="accent1">
                        <a:lumMod val="75000"/>
                      </a:schemeClr>
                    </a:solidFill>
                    <a:latin typeface="Calibri" panose="020F0502020204030204" pitchFamily="34" charset="0"/>
                  </a:rPr>
                  <a:t>.</a:t>
                </a:r>
                <a:endParaRPr lang="it-IT" dirty="0"/>
              </a:p>
            </p:txBody>
          </p:sp>
          <p:sp>
            <p:nvSpPr>
              <p:cNvPr id="18" name="Arrotonda angolo diagonale rettangolo 17"/>
              <p:cNvSpPr/>
              <p:nvPr/>
            </p:nvSpPr>
            <p:spPr>
              <a:xfrm>
                <a:off x="1462505" y="4768000"/>
                <a:ext cx="4253077" cy="1529148"/>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b="1" dirty="0">
                    <a:solidFill>
                      <a:schemeClr val="accent1">
                        <a:lumMod val="75000"/>
                      </a:schemeClr>
                    </a:solidFill>
                    <a:latin typeface="Calibri" panose="020F0502020204030204" pitchFamily="34" charset="0"/>
                    <a:sym typeface="Wingdings" panose="05000000000000000000" pitchFamily="2" charset="2"/>
                  </a:rPr>
                  <a:t>A</a:t>
                </a:r>
                <a:r>
                  <a:rPr lang="it-IT" altLang="it-IT" b="1" dirty="0">
                    <a:solidFill>
                      <a:schemeClr val="accent1">
                        <a:lumMod val="75000"/>
                      </a:schemeClr>
                    </a:solidFill>
                    <a:latin typeface="Calibri" panose="020F0502020204030204" pitchFamily="34" charset="0"/>
                  </a:rPr>
                  <a:t>llargamento della crisi ai debiti sovrani e alle finanze pubbliche di molti paesi, soprattutto dell’eurozona (Portogallo, Irlanda, Grecia e Italia).</a:t>
                </a:r>
                <a:endParaRPr lang="it-IT" b="1" dirty="0">
                  <a:solidFill>
                    <a:schemeClr val="accent1">
                      <a:lumMod val="75000"/>
                    </a:schemeClr>
                  </a:solidFill>
                  <a:latin typeface="Calibri" panose="020F0502020204030204" pitchFamily="34" charset="0"/>
                </a:endParaRPr>
              </a:p>
            </p:txBody>
          </p:sp>
          <p:sp>
            <p:nvSpPr>
              <p:cNvPr id="11" name="Rettangolo arrotondato 10"/>
              <p:cNvSpPr/>
              <p:nvPr/>
            </p:nvSpPr>
            <p:spPr>
              <a:xfrm>
                <a:off x="-1844082" y="2781096"/>
                <a:ext cx="1152128" cy="405857"/>
              </a:xfrm>
              <a:prstGeom prst="roundRect">
                <a:avLst>
                  <a:gd name="adj" fmla="val 17157"/>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600" b="1" dirty="0">
                    <a:solidFill>
                      <a:srgbClr val="C00000"/>
                    </a:solidFill>
                    <a:latin typeface="Calibri" panose="020F0502020204030204" pitchFamily="34" charset="0"/>
                  </a:rPr>
                  <a:t>2007-2009</a:t>
                </a:r>
                <a:endParaRPr lang="it-IT" sz="1600" b="1" dirty="0">
                  <a:solidFill>
                    <a:schemeClr val="accent1">
                      <a:lumMod val="75000"/>
                    </a:schemeClr>
                  </a:solidFill>
                  <a:latin typeface="Calibri" panose="020F0502020204030204" pitchFamily="34" charset="0"/>
                </a:endParaRPr>
              </a:p>
            </p:txBody>
          </p:sp>
          <p:sp>
            <p:nvSpPr>
              <p:cNvPr id="16" name="Rettangolo arrotondato 15"/>
              <p:cNvSpPr/>
              <p:nvPr/>
            </p:nvSpPr>
            <p:spPr>
              <a:xfrm>
                <a:off x="4745759" y="6099710"/>
                <a:ext cx="1152128" cy="405857"/>
              </a:xfrm>
              <a:prstGeom prst="roundRect">
                <a:avLst>
                  <a:gd name="adj" fmla="val 17157"/>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600" b="1" dirty="0" smtClean="0">
                    <a:solidFill>
                      <a:srgbClr val="C00000"/>
                    </a:solidFill>
                    <a:latin typeface="Calibri" panose="020F0502020204030204" pitchFamily="34" charset="0"/>
                  </a:rPr>
                  <a:t>2011-2012</a:t>
                </a:r>
                <a:endParaRPr lang="it-IT" sz="1600" b="1" dirty="0">
                  <a:solidFill>
                    <a:schemeClr val="accent1">
                      <a:lumMod val="75000"/>
                    </a:schemeClr>
                  </a:solidFill>
                  <a:latin typeface="Calibri" panose="020F0502020204030204" pitchFamily="34" charset="0"/>
                </a:endParaRPr>
              </a:p>
            </p:txBody>
          </p:sp>
          <p:sp>
            <p:nvSpPr>
              <p:cNvPr id="10" name="Freccia bidirezionale verticale 9"/>
              <p:cNvSpPr/>
              <p:nvPr/>
            </p:nvSpPr>
            <p:spPr>
              <a:xfrm>
                <a:off x="1046555" y="4300200"/>
                <a:ext cx="590078" cy="935600"/>
              </a:xfrm>
              <a:prstGeom prst="upDownArrow">
                <a:avLst/>
              </a:prstGeom>
              <a:solidFill>
                <a:schemeClr val="accent3">
                  <a:lumMod val="20000"/>
                  <a:lumOff val="80000"/>
                </a:schemeClr>
              </a:solidFill>
              <a:ln>
                <a:prstDash val="solid"/>
              </a:ln>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2433377" y="4313672"/>
                <a:ext cx="2888445" cy="338554"/>
              </a:xfrm>
              <a:prstGeom prst="rect">
                <a:avLst/>
              </a:prstGeom>
              <a:solidFill>
                <a:schemeClr val="bg1"/>
              </a:solidFill>
              <a:ln>
                <a:solidFill>
                  <a:schemeClr val="accent4">
                    <a:lumMod val="75000"/>
                  </a:schemeClr>
                </a:solidFill>
              </a:ln>
              <a:effectLst>
                <a:outerShdw blurRad="50800" dist="38100" dir="2700000" algn="tl" rotWithShape="0">
                  <a:prstClr val="black">
                    <a:alpha val="40000"/>
                  </a:prstClr>
                </a:outerShdw>
              </a:effectLst>
            </p:spPr>
            <p:txBody>
              <a:bodyPr wrap="square" rtlCol="0">
                <a:spAutoFit/>
              </a:bodyPr>
              <a:lstStyle/>
              <a:p>
                <a:r>
                  <a:rPr lang="it-IT" sz="1600" dirty="0" smtClean="0">
                    <a:latin typeface="Calibri" panose="020F0502020204030204" pitchFamily="34" charset="0"/>
                  </a:rPr>
                  <a:t>Crisi economica a livello globale</a:t>
                </a:r>
                <a:endParaRPr lang="it-IT" sz="1600" dirty="0">
                  <a:latin typeface="Calibri" panose="020F0502020204030204" pitchFamily="34" charset="0"/>
                </a:endParaRPr>
              </a:p>
            </p:txBody>
          </p:sp>
        </p:grpSp>
        <p:grpSp>
          <p:nvGrpSpPr>
            <p:cNvPr id="17" name="Gruppo 16"/>
            <p:cNvGrpSpPr/>
            <p:nvPr/>
          </p:nvGrpSpPr>
          <p:grpSpPr>
            <a:xfrm>
              <a:off x="1822160" y="5869356"/>
              <a:ext cx="3800574" cy="577571"/>
              <a:chOff x="1822160" y="5869356"/>
              <a:chExt cx="3800574" cy="577571"/>
            </a:xfrm>
          </p:grpSpPr>
          <p:sp>
            <p:nvSpPr>
              <p:cNvPr id="21" name="Rettangolo arrotondato 20"/>
              <p:cNvSpPr/>
              <p:nvPr/>
            </p:nvSpPr>
            <p:spPr>
              <a:xfrm>
                <a:off x="1822160" y="5870172"/>
                <a:ext cx="2360222" cy="576755"/>
              </a:xfrm>
              <a:prstGeom prst="roundRect">
                <a:avLst>
                  <a:gd name="adj" fmla="val 17157"/>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600" b="1" dirty="0" smtClean="0">
                    <a:solidFill>
                      <a:srgbClr val="C00000"/>
                    </a:solidFill>
                    <a:latin typeface="Calibri" panose="020F0502020204030204" pitchFamily="34" charset="0"/>
                  </a:rPr>
                  <a:t>Circolo vizioso rischio sovrano-rischio bancario</a:t>
                </a:r>
                <a:endParaRPr lang="it-IT" sz="1600" b="1" dirty="0">
                  <a:solidFill>
                    <a:schemeClr val="accent1">
                      <a:lumMod val="75000"/>
                    </a:schemeClr>
                  </a:solidFill>
                  <a:latin typeface="Calibri" panose="020F0502020204030204" pitchFamily="34" charset="0"/>
                </a:endParaRPr>
              </a:p>
            </p:txBody>
          </p:sp>
          <p:sp>
            <p:nvSpPr>
              <p:cNvPr id="14" name="Freccia circolare a destra 13"/>
              <p:cNvSpPr/>
              <p:nvPr/>
            </p:nvSpPr>
            <p:spPr>
              <a:xfrm rot="3400451" flipH="1">
                <a:off x="4684910" y="5190663"/>
                <a:ext cx="259131" cy="1616517"/>
              </a:xfrm>
              <a:prstGeom prst="curvedRightArrow">
                <a:avLst>
                  <a:gd name="adj1" fmla="val 25000"/>
                  <a:gd name="adj2" fmla="val 50000"/>
                  <a:gd name="adj3" fmla="val 0"/>
                </a:avLst>
              </a:prstGeom>
              <a:solidFill>
                <a:schemeClr val="accent1"/>
              </a:solidFill>
              <a:ln>
                <a:prstDash val="solid"/>
              </a:ln>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Tree>
    <p:extLst>
      <p:ext uri="{BB962C8B-B14F-4D97-AF65-F5344CB8AC3E}">
        <p14:creationId xmlns:p14="http://schemas.microsoft.com/office/powerpoint/2010/main" val="2216369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principale innovazione della BRRD: il bail-in</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40</a:t>
            </a:fld>
            <a:endParaRPr lang="it-IT">
              <a:solidFill>
                <a:srgbClr val="9FB8CD">
                  <a:shade val="50000"/>
                  <a:satMod val="200000"/>
                </a:srgbClr>
              </a:solidFill>
            </a:endParaRPr>
          </a:p>
        </p:txBody>
      </p:sp>
      <p:grpSp>
        <p:nvGrpSpPr>
          <p:cNvPr id="13" name="Gruppo 12"/>
          <p:cNvGrpSpPr/>
          <p:nvPr/>
        </p:nvGrpSpPr>
        <p:grpSpPr>
          <a:xfrm>
            <a:off x="1043606" y="1807820"/>
            <a:ext cx="7997725" cy="4870666"/>
            <a:chOff x="1043606" y="1807820"/>
            <a:chExt cx="7997725" cy="4870666"/>
          </a:xfrm>
        </p:grpSpPr>
        <p:sp>
          <p:nvSpPr>
            <p:cNvPr id="12" name="Segnaposto contenuto 3"/>
            <p:cNvSpPr txBox="1">
              <a:spLocks/>
            </p:cNvSpPr>
            <p:nvPr/>
          </p:nvSpPr>
          <p:spPr>
            <a:xfrm>
              <a:off x="1043606" y="3154233"/>
              <a:ext cx="7997725" cy="3248587"/>
            </a:xfrm>
            <a:prstGeom prst="rect">
              <a:avLst/>
            </a:prstGeom>
            <a:solidFill>
              <a:schemeClr val="accent3">
                <a:lumMod val="20000"/>
                <a:lumOff val="80000"/>
              </a:schemeClr>
            </a:solidFill>
            <a:ln>
              <a:solidFill>
                <a:schemeClr val="accent2">
                  <a:lumMod val="75000"/>
                </a:schemeClr>
              </a:solidFill>
            </a:ln>
            <a:effectLst>
              <a:glow rad="63500">
                <a:schemeClr val="accent2">
                  <a:satMod val="175000"/>
                  <a:alpha val="40000"/>
                </a:schemeClr>
              </a:glow>
              <a:outerShdw blurRad="50800" dist="38100" dir="2700000" algn="tl" rotWithShape="0">
                <a:prstClr val="black">
                  <a:alpha val="40000"/>
                </a:prstClr>
              </a:outerShdw>
            </a:effectLst>
          </p:spPr>
          <p:txBody>
            <a:bodyPr/>
            <a:lstStyle>
              <a:lvl1pPr marL="825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a:buFontTx/>
                <a:buNone/>
                <a:defRPr/>
              </a:pPr>
              <a:endParaRPr lang="it-IT" altLang="it-IT" sz="300" b="0" dirty="0" smtClean="0">
                <a:latin typeface="Calibri" panose="020F0502020204030204" pitchFamily="34" charset="0"/>
              </a:endParaRPr>
            </a:p>
            <a:p>
              <a:pPr marL="0">
                <a:buFontTx/>
                <a:buNone/>
                <a:defRPr/>
              </a:pPr>
              <a:r>
                <a:rPr lang="it-IT" altLang="it-IT" sz="1800" b="0" dirty="0" smtClean="0">
                  <a:latin typeface="Calibri" panose="020F0502020204030204" pitchFamily="34" charset="0"/>
                </a:rPr>
                <a:t>elementi del </a:t>
              </a:r>
              <a:r>
                <a:rPr lang="it-IT" altLang="it-IT" sz="1800" b="0" i="1" u="sng" dirty="0" smtClean="0">
                  <a:latin typeface="Calibri" panose="020F0502020204030204" pitchFamily="34" charset="0"/>
                </a:rPr>
                <a:t>common </a:t>
              </a:r>
              <a:r>
                <a:rPr lang="it-IT" altLang="it-IT" sz="1800" b="0" i="1" u="sng" dirty="0" err="1" smtClean="0">
                  <a:latin typeface="Calibri" panose="020F0502020204030204" pitchFamily="34" charset="0"/>
                </a:rPr>
                <a:t>equity</a:t>
              </a:r>
              <a:r>
                <a:rPr lang="it-IT" altLang="it-IT" sz="1800" b="0" i="1" u="sng" dirty="0" smtClean="0">
                  <a:latin typeface="Calibri" panose="020F0502020204030204" pitchFamily="34" charset="0"/>
                </a:rPr>
                <a:t> </a:t>
              </a:r>
              <a:r>
                <a:rPr lang="it-IT" altLang="it-IT" sz="1800" b="0" i="1" u="sng" dirty="0" err="1" smtClean="0">
                  <a:latin typeface="Calibri" panose="020F0502020204030204" pitchFamily="34" charset="0"/>
                </a:rPr>
                <a:t>tier</a:t>
              </a:r>
              <a:r>
                <a:rPr lang="it-IT" altLang="it-IT" sz="1800" b="0" i="1" u="sng" dirty="0" smtClean="0">
                  <a:latin typeface="Calibri" panose="020F0502020204030204" pitchFamily="34" charset="0"/>
                </a:rPr>
                <a:t> </a:t>
              </a:r>
              <a:r>
                <a:rPr lang="it-IT" altLang="it-IT" sz="1800" b="0" dirty="0" smtClean="0">
                  <a:latin typeface="Calibri" panose="020F0502020204030204" pitchFamily="34" charset="0"/>
                </a:rPr>
                <a:t>1 fino all’intero ammontare;</a:t>
              </a:r>
            </a:p>
            <a:p>
              <a:pPr marL="361950" indent="-279400" algn="just">
                <a:spcBef>
                  <a:spcPts val="300"/>
                </a:spcBef>
                <a:buFontTx/>
                <a:buAutoNum type="alphaLcParenR"/>
                <a:defRPr/>
              </a:pPr>
              <a:r>
                <a:rPr lang="it-IT" altLang="it-IT" sz="1800" b="0" dirty="0" smtClean="0">
                  <a:latin typeface="Calibri" panose="020F0502020204030204" pitchFamily="34" charset="0"/>
                </a:rPr>
                <a:t> se a) non è sufficiente a ripianare le perdite, strumenti di </a:t>
              </a:r>
              <a:r>
                <a:rPr lang="it-IT" altLang="it-IT" sz="1800" b="0" u="sng" dirty="0" err="1" smtClean="0">
                  <a:latin typeface="Calibri" panose="020F0502020204030204" pitchFamily="34" charset="0"/>
                </a:rPr>
                <a:t>tier</a:t>
              </a:r>
              <a:r>
                <a:rPr lang="it-IT" altLang="it-IT" sz="1800" b="0" u="sng" dirty="0" smtClean="0">
                  <a:latin typeface="Calibri" panose="020F0502020204030204" pitchFamily="34" charset="0"/>
                </a:rPr>
                <a:t> 1</a:t>
              </a:r>
              <a:r>
                <a:rPr lang="it-IT" altLang="it-IT" sz="1800" b="0" dirty="0" smtClean="0">
                  <a:latin typeface="Calibri" panose="020F0502020204030204" pitchFamily="34" charset="0"/>
                </a:rPr>
                <a:t> nella misura necessaria e fino all’intero ammontare;</a:t>
              </a:r>
            </a:p>
            <a:p>
              <a:pPr marL="361950" indent="-279400" algn="just">
                <a:spcBef>
                  <a:spcPts val="300"/>
                </a:spcBef>
                <a:buFontTx/>
                <a:buAutoNum type="alphaLcParenR"/>
                <a:defRPr/>
              </a:pPr>
              <a:r>
                <a:rPr lang="it-IT" altLang="it-IT" sz="1800" b="0" dirty="0" smtClean="0">
                  <a:latin typeface="Calibri" panose="020F0502020204030204" pitchFamily="34" charset="0"/>
                </a:rPr>
                <a:t> se a) e b) non sono sufficienti a ripianare le perdite, strumenti di </a:t>
              </a:r>
              <a:r>
                <a:rPr lang="it-IT" altLang="it-IT" sz="1800" b="0" u="sng" dirty="0" err="1" smtClean="0">
                  <a:latin typeface="Calibri" panose="020F0502020204030204" pitchFamily="34" charset="0"/>
                </a:rPr>
                <a:t>tier</a:t>
              </a:r>
              <a:r>
                <a:rPr lang="it-IT" altLang="it-IT" sz="1800" b="0" u="sng" dirty="0" smtClean="0">
                  <a:latin typeface="Calibri" panose="020F0502020204030204" pitchFamily="34" charset="0"/>
                </a:rPr>
                <a:t> 2</a:t>
              </a:r>
              <a:r>
                <a:rPr lang="it-IT" altLang="it-IT" sz="1800" b="0" dirty="0" smtClean="0">
                  <a:latin typeface="Calibri" panose="020F0502020204030204" pitchFamily="34" charset="0"/>
                </a:rPr>
                <a:t> nella misura necessaria e fino all’intero ammontare;</a:t>
              </a:r>
            </a:p>
            <a:p>
              <a:pPr marL="361950" indent="-279400" algn="just">
                <a:spcBef>
                  <a:spcPts val="300"/>
                </a:spcBef>
                <a:buFontTx/>
                <a:buAutoNum type="alphaLcParenR"/>
                <a:defRPr/>
              </a:pPr>
              <a:r>
                <a:rPr lang="it-IT" altLang="it-IT" sz="1800" b="0" dirty="0" smtClean="0">
                  <a:latin typeface="Calibri" panose="020F0502020204030204" pitchFamily="34" charset="0"/>
                </a:rPr>
                <a:t> se a), b) e c) non sono sufficienti a ripianare le perdite, </a:t>
              </a:r>
              <a:r>
                <a:rPr lang="it-IT" altLang="it-IT" sz="1800" b="0" u="sng" dirty="0" smtClean="0">
                  <a:latin typeface="Calibri" panose="020F0502020204030204" pitchFamily="34" charset="0"/>
                </a:rPr>
                <a:t>debiti subordinati </a:t>
              </a:r>
              <a:r>
                <a:rPr lang="it-IT" altLang="it-IT" sz="1800" b="0" dirty="0" smtClean="0">
                  <a:latin typeface="Calibri" panose="020F0502020204030204" pitchFamily="34" charset="0"/>
                </a:rPr>
                <a:t>che non siano </a:t>
              </a:r>
              <a:r>
                <a:rPr lang="it-IT" altLang="it-IT" sz="1800" b="0" dirty="0" err="1" smtClean="0">
                  <a:latin typeface="Calibri" panose="020F0502020204030204" pitchFamily="34" charset="0"/>
                </a:rPr>
                <a:t>tier</a:t>
              </a:r>
              <a:r>
                <a:rPr lang="it-IT" altLang="it-IT" sz="1800" b="0" dirty="0" smtClean="0">
                  <a:latin typeface="Calibri" panose="020F0502020204030204" pitchFamily="34" charset="0"/>
                </a:rPr>
                <a:t> 1 o </a:t>
              </a:r>
              <a:r>
                <a:rPr lang="it-IT" altLang="it-IT" sz="1800" b="0" dirty="0" err="1" smtClean="0">
                  <a:latin typeface="Calibri" panose="020F0502020204030204" pitchFamily="34" charset="0"/>
                </a:rPr>
                <a:t>tier</a:t>
              </a:r>
              <a:r>
                <a:rPr lang="it-IT" altLang="it-IT" sz="1800" b="0" dirty="0" smtClean="0">
                  <a:latin typeface="Calibri" panose="020F0502020204030204" pitchFamily="34" charset="0"/>
                </a:rPr>
                <a:t> 2 secondo la gerarchia delle ordinarie procedure di insolvenza;</a:t>
              </a:r>
            </a:p>
            <a:p>
              <a:pPr marL="361950" indent="-279400" algn="just">
                <a:spcBef>
                  <a:spcPts val="300"/>
                </a:spcBef>
                <a:buFontTx/>
                <a:buAutoNum type="alphaLcParenR"/>
                <a:defRPr/>
              </a:pPr>
              <a:r>
                <a:rPr lang="it-IT" altLang="it-IT" sz="1800" b="0" dirty="0" smtClean="0">
                  <a:latin typeface="Calibri" panose="020F0502020204030204" pitchFamily="34" charset="0"/>
                </a:rPr>
                <a:t> se non ancora sufficiente a ripianare le perdite, tutte le altre passività assoggettabili secondo la gerarchia delle ordinarie procedure di insolvenza.</a:t>
              </a:r>
            </a:p>
          </p:txBody>
        </p:sp>
        <p:grpSp>
          <p:nvGrpSpPr>
            <p:cNvPr id="11" name="Gruppo 10"/>
            <p:cNvGrpSpPr/>
            <p:nvPr/>
          </p:nvGrpSpPr>
          <p:grpSpPr>
            <a:xfrm>
              <a:off x="1283411" y="1807820"/>
              <a:ext cx="7488831" cy="4870666"/>
              <a:chOff x="1260833" y="1965866"/>
              <a:chExt cx="7488831" cy="4870666"/>
            </a:xfrm>
          </p:grpSpPr>
          <p:sp>
            <p:nvSpPr>
              <p:cNvPr id="5" name="CasellaDiTesto 4"/>
              <p:cNvSpPr txBox="1"/>
              <p:nvPr/>
            </p:nvSpPr>
            <p:spPr>
              <a:xfrm>
                <a:off x="1260833" y="1965866"/>
                <a:ext cx="7488831" cy="1200329"/>
              </a:xfrm>
              <a:prstGeom prst="rect">
                <a:avLst/>
              </a:prstGeom>
              <a:solidFill>
                <a:schemeClr val="bg1"/>
              </a:solidFill>
              <a:ln w="19050">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algn="ctr"/>
                <a:r>
                  <a:rPr lang="it-IT" b="1" i="1" dirty="0" smtClean="0">
                    <a:solidFill>
                      <a:prstClr val="black"/>
                    </a:solidFill>
                    <a:latin typeface="Calibri" panose="020F0502020204030204" pitchFamily="34" charset="0"/>
                  </a:rPr>
                  <a:t>Le Autorità hanno il potere di svalutare o cancellare le somme </a:t>
                </a:r>
                <a:r>
                  <a:rPr lang="it-IT" b="1" i="1" dirty="0">
                    <a:solidFill>
                      <a:prstClr val="black"/>
                    </a:solidFill>
                    <a:latin typeface="Calibri" panose="020F0502020204030204" pitchFamily="34" charset="0"/>
                  </a:rPr>
                  <a:t>esigibili di creditori non garantiti </a:t>
                </a:r>
                <a:r>
                  <a:rPr lang="it-IT" b="1" i="1" dirty="0" smtClean="0">
                    <a:solidFill>
                      <a:prstClr val="black"/>
                    </a:solidFill>
                    <a:latin typeface="Calibri" panose="020F0502020204030204" pitchFamily="34" charset="0"/>
                  </a:rPr>
                  <a:t>della banca </a:t>
                </a:r>
                <a:r>
                  <a:rPr lang="it-IT" b="1" i="1" dirty="0">
                    <a:solidFill>
                      <a:prstClr val="black"/>
                    </a:solidFill>
                    <a:latin typeface="Calibri" panose="020F0502020204030204" pitchFamily="34" charset="0"/>
                  </a:rPr>
                  <a:t>in crisi e </a:t>
                </a:r>
                <a:r>
                  <a:rPr lang="it-IT" b="1" i="1" dirty="0" smtClean="0">
                    <a:solidFill>
                      <a:prstClr val="black"/>
                    </a:solidFill>
                    <a:latin typeface="Calibri" panose="020F0502020204030204" pitchFamily="34" charset="0"/>
                  </a:rPr>
                  <a:t>di convertirle in </a:t>
                </a:r>
                <a:r>
                  <a:rPr lang="it-IT" b="1" i="1" dirty="0">
                    <a:solidFill>
                      <a:prstClr val="black"/>
                    </a:solidFill>
                    <a:latin typeface="Calibri" panose="020F0502020204030204" pitchFamily="34" charset="0"/>
                  </a:rPr>
                  <a:t>capitale, </a:t>
                </a:r>
                <a:r>
                  <a:rPr lang="it-IT" b="1" i="1" dirty="0" smtClean="0">
                    <a:solidFill>
                      <a:prstClr val="black"/>
                    </a:solidFill>
                    <a:latin typeface="Calibri" panose="020F0502020204030204" pitchFamily="34" charset="0"/>
                  </a:rPr>
                  <a:t>al fine di </a:t>
                </a:r>
                <a:r>
                  <a:rPr lang="it-IT" b="1" i="1" dirty="0">
                    <a:solidFill>
                      <a:prstClr val="black"/>
                    </a:solidFill>
                    <a:latin typeface="Calibri" panose="020F0502020204030204" pitchFamily="34" charset="0"/>
                  </a:rPr>
                  <a:t>ricapitalizzare la banca e </a:t>
                </a:r>
                <a:r>
                  <a:rPr lang="it-IT" b="1" i="1" dirty="0" smtClean="0">
                    <a:solidFill>
                      <a:prstClr val="black"/>
                    </a:solidFill>
                    <a:latin typeface="Calibri" panose="020F0502020204030204" pitchFamily="34" charset="0"/>
                  </a:rPr>
                  <a:t>consentirne la ristrutturazione in </a:t>
                </a:r>
                <a:r>
                  <a:rPr lang="it-IT" b="1" i="1" dirty="0">
                    <a:solidFill>
                      <a:prstClr val="black"/>
                    </a:solidFill>
                    <a:latin typeface="Calibri" panose="020F0502020204030204" pitchFamily="34" charset="0"/>
                  </a:rPr>
                  <a:t>uno scenario di continuità (</a:t>
                </a:r>
                <a:r>
                  <a:rPr lang="it-IT" b="1" i="1" dirty="0" err="1">
                    <a:solidFill>
                      <a:prstClr val="black"/>
                    </a:solidFill>
                    <a:latin typeface="Calibri" panose="020F0502020204030204" pitchFamily="34" charset="0"/>
                  </a:rPr>
                  <a:t>going</a:t>
                </a:r>
                <a:r>
                  <a:rPr lang="it-IT" b="1" i="1" dirty="0">
                    <a:solidFill>
                      <a:prstClr val="black"/>
                    </a:solidFill>
                    <a:latin typeface="Calibri" panose="020F0502020204030204" pitchFamily="34" charset="0"/>
                  </a:rPr>
                  <a:t> </a:t>
                </a:r>
                <a:r>
                  <a:rPr lang="it-IT" b="1" i="1" dirty="0" err="1">
                    <a:solidFill>
                      <a:prstClr val="black"/>
                    </a:solidFill>
                    <a:latin typeface="Calibri" panose="020F0502020204030204" pitchFamily="34" charset="0"/>
                  </a:rPr>
                  <a:t>concern</a:t>
                </a:r>
                <a:r>
                  <a:rPr lang="it-IT" b="1" i="1" dirty="0" smtClean="0">
                    <a:solidFill>
                      <a:prstClr val="black"/>
                    </a:solidFill>
                    <a:latin typeface="Calibri" panose="020F0502020204030204" pitchFamily="34" charset="0"/>
                  </a:rPr>
                  <a:t>).</a:t>
                </a:r>
                <a:endParaRPr lang="it-IT" b="1" i="1" dirty="0">
                  <a:solidFill>
                    <a:prstClr val="black"/>
                  </a:solidFill>
                  <a:latin typeface="Calibri" panose="020F0502020204030204" pitchFamily="34" charset="0"/>
                </a:endParaRPr>
              </a:p>
            </p:txBody>
          </p:sp>
          <p:sp>
            <p:nvSpPr>
              <p:cNvPr id="6" name="CasellaDiTesto 5"/>
              <p:cNvSpPr txBox="1"/>
              <p:nvPr/>
            </p:nvSpPr>
            <p:spPr>
              <a:xfrm>
                <a:off x="2383700" y="6467200"/>
                <a:ext cx="5328592" cy="369332"/>
              </a:xfrm>
              <a:prstGeom prst="rect">
                <a:avLst/>
              </a:prstGeom>
              <a:solidFill>
                <a:schemeClr val="accent1"/>
              </a:solidFill>
              <a:effectLst>
                <a:glow rad="139700">
                  <a:schemeClr val="accent3">
                    <a:satMod val="175000"/>
                    <a:alpha val="40000"/>
                  </a:schemeClr>
                </a:glow>
              </a:effectLst>
            </p:spPr>
            <p:txBody>
              <a:bodyPr wrap="square" rtlCol="0">
                <a:spAutoFit/>
              </a:bodyPr>
              <a:lstStyle/>
              <a:p>
                <a:pPr algn="ctr"/>
                <a:r>
                  <a:rPr lang="it-IT" dirty="0">
                    <a:solidFill>
                      <a:prstClr val="white"/>
                    </a:solidFill>
                    <a:latin typeface="Calibri" panose="020F0502020204030204" pitchFamily="34" charset="0"/>
                  </a:rPr>
                  <a:t>Il </a:t>
                </a:r>
                <a:r>
                  <a:rPr lang="it-IT" i="1" dirty="0" err="1">
                    <a:solidFill>
                      <a:prstClr val="white"/>
                    </a:solidFill>
                    <a:latin typeface="Calibri" panose="020F0502020204030204" pitchFamily="34" charset="0"/>
                  </a:rPr>
                  <a:t>bail</a:t>
                </a:r>
                <a:r>
                  <a:rPr lang="it-IT" i="1" dirty="0">
                    <a:solidFill>
                      <a:prstClr val="white"/>
                    </a:solidFill>
                    <a:latin typeface="Calibri" panose="020F0502020204030204" pitchFamily="34" charset="0"/>
                  </a:rPr>
                  <a:t>-in</a:t>
                </a:r>
                <a:r>
                  <a:rPr lang="it-IT" dirty="0">
                    <a:solidFill>
                      <a:prstClr val="white"/>
                    </a:solidFill>
                    <a:latin typeface="Calibri" panose="020F0502020204030204" pitchFamily="34" charset="0"/>
                  </a:rPr>
                  <a:t> </a:t>
                </a:r>
                <a:r>
                  <a:rPr lang="it-IT" dirty="0" smtClean="0">
                    <a:solidFill>
                      <a:prstClr val="white"/>
                    </a:solidFill>
                    <a:latin typeface="Calibri" panose="020F0502020204030204" pitchFamily="34" charset="0"/>
                  </a:rPr>
                  <a:t>può essere </a:t>
                </a:r>
                <a:r>
                  <a:rPr lang="it-IT" dirty="0">
                    <a:solidFill>
                      <a:prstClr val="white"/>
                    </a:solidFill>
                    <a:latin typeface="Calibri" panose="020F0502020204030204" pitchFamily="34" charset="0"/>
                  </a:rPr>
                  <a:t>applicato </a:t>
                </a:r>
                <a:r>
                  <a:rPr lang="it-IT" dirty="0" smtClean="0">
                    <a:solidFill>
                      <a:prstClr val="white"/>
                    </a:solidFill>
                    <a:latin typeface="Calibri" panose="020F0502020204030204" pitchFamily="34" charset="0"/>
                  </a:rPr>
                  <a:t>dal </a:t>
                </a:r>
                <a:r>
                  <a:rPr lang="it-IT" u="sng" dirty="0" smtClean="0">
                    <a:solidFill>
                      <a:prstClr val="white"/>
                    </a:solidFill>
                    <a:latin typeface="Calibri" panose="020F0502020204030204" pitchFamily="34" charset="0"/>
                  </a:rPr>
                  <a:t>1</a:t>
                </a:r>
                <a:r>
                  <a:rPr lang="it-IT" u="sng" dirty="0">
                    <a:solidFill>
                      <a:prstClr val="white"/>
                    </a:solidFill>
                    <a:latin typeface="Calibri" panose="020F0502020204030204" pitchFamily="34" charset="0"/>
                  </a:rPr>
                  <a:t>° gennaio </a:t>
                </a:r>
                <a:r>
                  <a:rPr lang="it-IT" u="sng" dirty="0" smtClean="0">
                    <a:solidFill>
                      <a:prstClr val="white"/>
                    </a:solidFill>
                    <a:latin typeface="Calibri" panose="020F0502020204030204" pitchFamily="34" charset="0"/>
                  </a:rPr>
                  <a:t>2016</a:t>
                </a:r>
                <a:endParaRPr lang="it-IT" dirty="0">
                  <a:solidFill>
                    <a:prstClr val="white"/>
                  </a:solidFill>
                </a:endParaRPr>
              </a:p>
            </p:txBody>
          </p:sp>
        </p:grpSp>
      </p:grpSp>
    </p:spTree>
    <p:extLst>
      <p:ext uri="{BB962C8B-B14F-4D97-AF65-F5344CB8AC3E}">
        <p14:creationId xmlns:p14="http://schemas.microsoft.com/office/powerpoint/2010/main" val="1215698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esclusioni permanenti dal bail-in                                                     (1/2)</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41</a:t>
            </a:fld>
            <a:endParaRPr lang="it-IT">
              <a:solidFill>
                <a:srgbClr val="9FB8CD">
                  <a:shade val="50000"/>
                  <a:satMod val="200000"/>
                </a:srgbClr>
              </a:solidFill>
            </a:endParaRPr>
          </a:p>
        </p:txBody>
      </p:sp>
      <p:grpSp>
        <p:nvGrpSpPr>
          <p:cNvPr id="6" name="Gruppo 5"/>
          <p:cNvGrpSpPr/>
          <p:nvPr/>
        </p:nvGrpSpPr>
        <p:grpSpPr>
          <a:xfrm>
            <a:off x="367811" y="1913410"/>
            <a:ext cx="8456062" cy="4388245"/>
            <a:chOff x="345233" y="1642474"/>
            <a:chExt cx="8456062" cy="4388245"/>
          </a:xfrm>
        </p:grpSpPr>
        <p:grpSp>
          <p:nvGrpSpPr>
            <p:cNvPr id="4" name="Gruppo 3"/>
            <p:cNvGrpSpPr/>
            <p:nvPr/>
          </p:nvGrpSpPr>
          <p:grpSpPr>
            <a:xfrm>
              <a:off x="1173929" y="1850215"/>
              <a:ext cx="7627366" cy="4180504"/>
              <a:chOff x="1252952" y="1985683"/>
              <a:chExt cx="7627366" cy="4180504"/>
            </a:xfrm>
          </p:grpSpPr>
          <p:grpSp>
            <p:nvGrpSpPr>
              <p:cNvPr id="16" name="Gruppo 15"/>
              <p:cNvGrpSpPr/>
              <p:nvPr/>
            </p:nvGrpSpPr>
            <p:grpSpPr>
              <a:xfrm>
                <a:off x="1252952" y="1985683"/>
                <a:ext cx="7627366" cy="4180504"/>
                <a:chOff x="1296240" y="2584000"/>
                <a:chExt cx="7627366" cy="4180504"/>
              </a:xfrm>
            </p:grpSpPr>
            <p:sp>
              <p:nvSpPr>
                <p:cNvPr id="17" name="Rettangolo arrotondato 16"/>
                <p:cNvSpPr/>
                <p:nvPr/>
              </p:nvSpPr>
              <p:spPr>
                <a:xfrm>
                  <a:off x="1331640" y="3156532"/>
                  <a:ext cx="7529714" cy="1318396"/>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dirty="0" smtClean="0">
                      <a:solidFill>
                        <a:schemeClr val="accent1">
                          <a:lumMod val="75000"/>
                        </a:schemeClr>
                      </a:solidFill>
                      <a:latin typeface="Calibri" panose="020F0502020204030204" pitchFamily="34" charset="0"/>
                    </a:rPr>
                    <a:t>Passività garantite</a:t>
                  </a:r>
                  <a:r>
                    <a:rPr lang="it-IT" sz="1600" dirty="0" smtClean="0">
                      <a:solidFill>
                        <a:schemeClr val="accent1">
                          <a:lumMod val="50000"/>
                        </a:schemeClr>
                      </a:solidFill>
                      <a:latin typeface="Calibri" panose="020F0502020204030204" pitchFamily="34" charset="0"/>
                    </a:rPr>
                    <a:t>, incluse le obbligazioni bancarie garantite, le passività derivanti da contratti derivati di copertura dei rischi dei crediti e dei titoli ceduti a garanzia delle obbligazioni, nel limite del valore delle attività poste a garanzia delle stesse, nonché le passività nei confronti dell’amministrazione tributaria ed enti previdenziali, se i relativi crediti sono assisiti da privilegio o altra causa legittima di prelazione</a:t>
                  </a:r>
                  <a:endParaRPr lang="it-IT" sz="1600" dirty="0">
                    <a:solidFill>
                      <a:schemeClr val="accent1">
                        <a:lumMod val="50000"/>
                      </a:schemeClr>
                    </a:solidFill>
                    <a:latin typeface="Calibri" panose="020F0502020204030204" pitchFamily="34" charset="0"/>
                  </a:endParaRPr>
                </a:p>
              </p:txBody>
            </p:sp>
            <p:sp>
              <p:nvSpPr>
                <p:cNvPr id="18" name="Rettangolo arrotondato 17"/>
                <p:cNvSpPr/>
                <p:nvPr/>
              </p:nvSpPr>
              <p:spPr>
                <a:xfrm>
                  <a:off x="1331640" y="2730757"/>
                  <a:ext cx="7529714" cy="360040"/>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dirty="0" smtClean="0">
                      <a:solidFill>
                        <a:schemeClr val="accent1">
                          <a:lumMod val="75000"/>
                        </a:schemeClr>
                      </a:solidFill>
                      <a:latin typeface="Calibri" panose="020F0502020204030204" pitchFamily="34" charset="0"/>
                    </a:rPr>
                    <a:t>Depositi protetti</a:t>
                  </a:r>
                  <a:endParaRPr lang="it-IT" sz="1600" b="1" dirty="0">
                    <a:solidFill>
                      <a:schemeClr val="accent1">
                        <a:lumMod val="75000"/>
                      </a:schemeClr>
                    </a:solidFill>
                    <a:latin typeface="Calibri" panose="020F0502020204030204" pitchFamily="34" charset="0"/>
                  </a:endParaRPr>
                </a:p>
              </p:txBody>
            </p:sp>
            <p:cxnSp>
              <p:nvCxnSpPr>
                <p:cNvPr id="19" name="Connettore 1 18"/>
                <p:cNvCxnSpPr/>
                <p:nvPr/>
              </p:nvCxnSpPr>
              <p:spPr>
                <a:xfrm>
                  <a:off x="1296240" y="2584000"/>
                  <a:ext cx="751995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1403648" y="6764504"/>
                  <a:ext cx="751995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1" name="Rettangolo arrotondato 20"/>
              <p:cNvSpPr/>
              <p:nvPr/>
            </p:nvSpPr>
            <p:spPr>
              <a:xfrm>
                <a:off x="1288352" y="3952893"/>
                <a:ext cx="7491901" cy="1224136"/>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smtClean="0">
                    <a:solidFill>
                      <a:schemeClr val="accent1">
                        <a:lumMod val="50000"/>
                      </a:schemeClr>
                    </a:solidFill>
                    <a:latin typeface="Calibri" panose="020F0502020204030204" pitchFamily="34" charset="0"/>
                  </a:rPr>
                  <a:t>Qualsiasi </a:t>
                </a:r>
                <a:r>
                  <a:rPr lang="it-IT" sz="1600" b="1" dirty="0" smtClean="0">
                    <a:solidFill>
                      <a:schemeClr val="accent1">
                        <a:lumMod val="75000"/>
                      </a:schemeClr>
                    </a:solidFill>
                    <a:latin typeface="Calibri" panose="020F0502020204030204" pitchFamily="34" charset="0"/>
                  </a:rPr>
                  <a:t>obbligo derivante dalla detenzione </a:t>
                </a:r>
                <a:r>
                  <a:rPr lang="it-IT" sz="1600" dirty="0" smtClean="0">
                    <a:solidFill>
                      <a:schemeClr val="accent1">
                        <a:lumMod val="50000"/>
                      </a:schemeClr>
                    </a:solidFill>
                    <a:latin typeface="Calibri" panose="020F0502020204030204" pitchFamily="34" charset="0"/>
                  </a:rPr>
                  <a:t>dal parte dell’ente in risoluzione di </a:t>
                </a:r>
                <a:r>
                  <a:rPr lang="it-IT" sz="1600" b="1" dirty="0" smtClean="0">
                    <a:solidFill>
                      <a:schemeClr val="accent1">
                        <a:lumMod val="75000"/>
                      </a:schemeClr>
                    </a:solidFill>
                    <a:latin typeface="Calibri" panose="020F0502020204030204" pitchFamily="34" charset="0"/>
                  </a:rPr>
                  <a:t>disponibilità dei clienti</a:t>
                </a:r>
                <a:r>
                  <a:rPr lang="it-IT" sz="1600" dirty="0" smtClean="0">
                    <a:solidFill>
                      <a:schemeClr val="accent1">
                        <a:lumMod val="50000"/>
                      </a:schemeClr>
                    </a:solidFill>
                    <a:latin typeface="Calibri" panose="020F0502020204030204" pitchFamily="34" charset="0"/>
                  </a:rPr>
                  <a:t>, inclusa la disponibilità detenuta nella prestazione di servizi/attività di investimento e accessori ovvero da e per conto di OICR o fondi di investimento alternativi, a condizione che questi clienti siano protetti nelle procedure concorsuali applicabili </a:t>
                </a:r>
                <a:endParaRPr lang="it-IT" sz="1600" dirty="0">
                  <a:solidFill>
                    <a:schemeClr val="accent1">
                      <a:lumMod val="50000"/>
                    </a:schemeClr>
                  </a:solidFill>
                  <a:latin typeface="Calibri" panose="020F0502020204030204" pitchFamily="34" charset="0"/>
                </a:endParaRPr>
              </a:p>
            </p:txBody>
          </p:sp>
          <p:sp>
            <p:nvSpPr>
              <p:cNvPr id="23" name="Rettangolo arrotondato 22"/>
              <p:cNvSpPr/>
              <p:nvPr/>
            </p:nvSpPr>
            <p:spPr>
              <a:xfrm>
                <a:off x="1288352" y="5264600"/>
                <a:ext cx="7529714" cy="722821"/>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a:solidFill>
                      <a:schemeClr val="accent1">
                        <a:lumMod val="50000"/>
                      </a:schemeClr>
                    </a:solidFill>
                    <a:latin typeface="Calibri" panose="020F0502020204030204" pitchFamily="34" charset="0"/>
                  </a:rPr>
                  <a:t>Qualsiasi </a:t>
                </a:r>
                <a:r>
                  <a:rPr lang="it-IT" sz="1600" b="1" dirty="0">
                    <a:solidFill>
                      <a:schemeClr val="accent1">
                        <a:lumMod val="75000"/>
                      </a:schemeClr>
                    </a:solidFill>
                    <a:latin typeface="Calibri" panose="020F0502020204030204" pitchFamily="34" charset="0"/>
                  </a:rPr>
                  <a:t>obbligo</a:t>
                </a:r>
                <a:r>
                  <a:rPr lang="it-IT" sz="1600" dirty="0">
                    <a:solidFill>
                      <a:schemeClr val="accent1">
                        <a:lumMod val="50000"/>
                      </a:schemeClr>
                    </a:solidFill>
                    <a:latin typeface="Calibri" panose="020F0502020204030204" pitchFamily="34" charset="0"/>
                  </a:rPr>
                  <a:t> sorto per effetto di un </a:t>
                </a:r>
                <a:r>
                  <a:rPr lang="it-IT" sz="1600" b="1" dirty="0">
                    <a:solidFill>
                      <a:schemeClr val="accent1">
                        <a:lumMod val="75000"/>
                      </a:schemeClr>
                    </a:solidFill>
                    <a:latin typeface="Calibri" panose="020F0502020204030204" pitchFamily="34" charset="0"/>
                  </a:rPr>
                  <a:t>rapporto fiduciario </a:t>
                </a:r>
                <a:r>
                  <a:rPr lang="it-IT" sz="1600" dirty="0">
                    <a:solidFill>
                      <a:schemeClr val="accent1">
                        <a:lumMod val="50000"/>
                      </a:schemeClr>
                    </a:solidFill>
                    <a:latin typeface="Calibri" panose="020F0502020204030204" pitchFamily="34" charset="0"/>
                  </a:rPr>
                  <a:t>tra </a:t>
                </a:r>
                <a:r>
                  <a:rPr lang="it-IT" sz="1600" dirty="0" smtClean="0">
                    <a:solidFill>
                      <a:schemeClr val="accent1">
                        <a:lumMod val="50000"/>
                      </a:schemeClr>
                    </a:solidFill>
                    <a:latin typeface="Calibri" panose="020F0502020204030204" pitchFamily="34" charset="0"/>
                  </a:rPr>
                  <a:t>l’ente in </a:t>
                </a:r>
                <a:r>
                  <a:rPr lang="it-IT" sz="1600" dirty="0">
                    <a:solidFill>
                      <a:schemeClr val="accent1">
                        <a:lumMod val="50000"/>
                      </a:schemeClr>
                    </a:solidFill>
                    <a:latin typeface="Calibri" panose="020F0502020204030204" pitchFamily="34" charset="0"/>
                  </a:rPr>
                  <a:t>risoluzione e un terzo, in qualità di beneficiario, a condizione che </a:t>
                </a:r>
                <a:r>
                  <a:rPr lang="it-IT" sz="1600" dirty="0" smtClean="0">
                    <a:solidFill>
                      <a:schemeClr val="accent1">
                        <a:lumMod val="50000"/>
                      </a:schemeClr>
                    </a:solidFill>
                    <a:latin typeface="Calibri" panose="020F0502020204030204" pitchFamily="34" charset="0"/>
                  </a:rPr>
                  <a:t>quest’ultimo sia protetto </a:t>
                </a:r>
                <a:r>
                  <a:rPr lang="it-IT" sz="1600" dirty="0">
                    <a:solidFill>
                      <a:schemeClr val="accent1">
                        <a:lumMod val="50000"/>
                      </a:schemeClr>
                    </a:solidFill>
                    <a:latin typeface="Calibri" panose="020F0502020204030204" pitchFamily="34" charset="0"/>
                  </a:rPr>
                  <a:t>nelle procedure concorsuali </a:t>
                </a:r>
                <a:r>
                  <a:rPr lang="it-IT" sz="1600" dirty="0" smtClean="0">
                    <a:solidFill>
                      <a:schemeClr val="accent1">
                        <a:lumMod val="50000"/>
                      </a:schemeClr>
                    </a:solidFill>
                    <a:latin typeface="Calibri" panose="020F0502020204030204" pitchFamily="34" charset="0"/>
                  </a:rPr>
                  <a:t>applicabili</a:t>
                </a:r>
                <a:endParaRPr lang="it-IT" sz="1600" dirty="0">
                  <a:solidFill>
                    <a:schemeClr val="accent1">
                      <a:lumMod val="50000"/>
                    </a:schemeClr>
                  </a:solidFill>
                  <a:latin typeface="Calibri" panose="020F0502020204030204" pitchFamily="34" charset="0"/>
                </a:endParaRPr>
              </a:p>
            </p:txBody>
          </p:sp>
        </p:grpSp>
        <p:sp>
          <p:nvSpPr>
            <p:cNvPr id="22" name="Rectangle 21"/>
            <p:cNvSpPr>
              <a:spLocks noChangeArrowheads="1"/>
            </p:cNvSpPr>
            <p:nvPr>
              <p:custDataLst>
                <p:tags r:id="rId1"/>
              </p:custDataLst>
            </p:nvPr>
          </p:nvSpPr>
          <p:spPr bwMode="auto">
            <a:xfrm>
              <a:off x="345233" y="1642474"/>
              <a:ext cx="936104" cy="354498"/>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Art. 49</a:t>
              </a:r>
              <a:endParaRPr lang="it-IT" sz="1600" i="1" dirty="0" smtClean="0">
                <a:solidFill>
                  <a:prstClr val="black"/>
                </a:solidFill>
                <a:latin typeface="Calibri" panose="020F0502020204030204" pitchFamily="34" charset="0"/>
              </a:endParaRPr>
            </a:p>
          </p:txBody>
        </p:sp>
      </p:grpSp>
    </p:spTree>
    <p:extLst>
      <p:ext uri="{BB962C8B-B14F-4D97-AF65-F5344CB8AC3E}">
        <p14:creationId xmlns:p14="http://schemas.microsoft.com/office/powerpoint/2010/main" val="2880172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esclusioni permanenti dal bail-in                                                     (2/2)</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42</a:t>
            </a:fld>
            <a:endParaRPr lang="it-IT">
              <a:solidFill>
                <a:srgbClr val="9FB8CD">
                  <a:shade val="50000"/>
                  <a:satMod val="200000"/>
                </a:srgbClr>
              </a:solidFill>
            </a:endParaRPr>
          </a:p>
        </p:txBody>
      </p:sp>
      <p:grpSp>
        <p:nvGrpSpPr>
          <p:cNvPr id="7" name="Gruppo 6"/>
          <p:cNvGrpSpPr/>
          <p:nvPr/>
        </p:nvGrpSpPr>
        <p:grpSpPr>
          <a:xfrm>
            <a:off x="390389" y="2037589"/>
            <a:ext cx="8456062" cy="4139887"/>
            <a:chOff x="345233" y="2139190"/>
            <a:chExt cx="8456062" cy="4139887"/>
          </a:xfrm>
        </p:grpSpPr>
        <p:grpSp>
          <p:nvGrpSpPr>
            <p:cNvPr id="6" name="Gruppo 5"/>
            <p:cNvGrpSpPr/>
            <p:nvPr/>
          </p:nvGrpSpPr>
          <p:grpSpPr>
            <a:xfrm>
              <a:off x="345233" y="2139190"/>
              <a:ext cx="8456062" cy="4139887"/>
              <a:chOff x="345233" y="1642474"/>
              <a:chExt cx="8456062" cy="4139887"/>
            </a:xfrm>
          </p:grpSpPr>
          <p:grpSp>
            <p:nvGrpSpPr>
              <p:cNvPr id="4" name="Gruppo 3"/>
              <p:cNvGrpSpPr/>
              <p:nvPr/>
            </p:nvGrpSpPr>
            <p:grpSpPr>
              <a:xfrm>
                <a:off x="1173929" y="1850215"/>
                <a:ext cx="7627366" cy="3932146"/>
                <a:chOff x="1252952" y="1985683"/>
                <a:chExt cx="7627366" cy="3932146"/>
              </a:xfrm>
            </p:grpSpPr>
            <p:grpSp>
              <p:nvGrpSpPr>
                <p:cNvPr id="16" name="Gruppo 15"/>
                <p:cNvGrpSpPr/>
                <p:nvPr/>
              </p:nvGrpSpPr>
              <p:grpSpPr>
                <a:xfrm>
                  <a:off x="1252952" y="1985683"/>
                  <a:ext cx="7627366" cy="3932146"/>
                  <a:chOff x="1296240" y="2584000"/>
                  <a:chExt cx="7627366" cy="3932146"/>
                </a:xfrm>
              </p:grpSpPr>
              <p:sp>
                <p:nvSpPr>
                  <p:cNvPr id="17" name="Rettangolo arrotondato 16"/>
                  <p:cNvSpPr/>
                  <p:nvPr/>
                </p:nvSpPr>
                <p:spPr>
                  <a:xfrm>
                    <a:off x="1331640" y="4391306"/>
                    <a:ext cx="7529714" cy="563242"/>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dirty="0" smtClean="0">
                        <a:solidFill>
                          <a:schemeClr val="accent1">
                            <a:lumMod val="75000"/>
                          </a:schemeClr>
                        </a:solidFill>
                        <a:latin typeface="Calibri" panose="020F0502020204030204" pitchFamily="34" charset="0"/>
                      </a:rPr>
                      <a:t>Passività </a:t>
                    </a:r>
                    <a:r>
                      <a:rPr lang="it-IT" sz="1600" dirty="0">
                        <a:solidFill>
                          <a:schemeClr val="accent1">
                            <a:lumMod val="50000"/>
                          </a:schemeClr>
                        </a:solidFill>
                        <a:latin typeface="Calibri" panose="020F0502020204030204" pitchFamily="34" charset="0"/>
                      </a:rPr>
                      <a:t>nei confronti </a:t>
                    </a:r>
                    <a:r>
                      <a:rPr lang="it-IT" sz="1600" dirty="0" smtClean="0">
                        <a:solidFill>
                          <a:schemeClr val="accent1">
                            <a:lumMod val="50000"/>
                          </a:schemeClr>
                        </a:solidFill>
                        <a:latin typeface="Calibri" panose="020F0502020204030204" pitchFamily="34" charset="0"/>
                      </a:rPr>
                      <a:t>dei dipendenti, limitatamente alle passività riguardanti la retribuzione fissa, i benefici pensionistici o altra componente fissa della remunerazione </a:t>
                    </a:r>
                    <a:endParaRPr lang="it-IT" sz="1600" dirty="0">
                      <a:solidFill>
                        <a:schemeClr val="accent1">
                          <a:lumMod val="50000"/>
                        </a:schemeClr>
                      </a:solidFill>
                      <a:latin typeface="Calibri" panose="020F0502020204030204" pitchFamily="34" charset="0"/>
                    </a:endParaRPr>
                  </a:p>
                </p:txBody>
              </p:sp>
              <p:sp>
                <p:nvSpPr>
                  <p:cNvPr id="18" name="Rettangolo arrotondato 17"/>
                  <p:cNvSpPr/>
                  <p:nvPr/>
                </p:nvSpPr>
                <p:spPr>
                  <a:xfrm>
                    <a:off x="1331640" y="2730757"/>
                    <a:ext cx="7529714" cy="999980"/>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dirty="0">
                        <a:solidFill>
                          <a:schemeClr val="accent1">
                            <a:lumMod val="75000"/>
                          </a:schemeClr>
                        </a:solidFill>
                        <a:latin typeface="Calibri" panose="020F0502020204030204" pitchFamily="34" charset="0"/>
                      </a:rPr>
                      <a:t>Passività</a:t>
                    </a:r>
                    <a:r>
                      <a:rPr lang="it-IT" sz="1600" dirty="0">
                        <a:solidFill>
                          <a:schemeClr val="accent1">
                            <a:lumMod val="75000"/>
                          </a:schemeClr>
                        </a:solidFill>
                        <a:latin typeface="Calibri" panose="020F0502020204030204" pitchFamily="34" charset="0"/>
                      </a:rPr>
                      <a:t> </a:t>
                    </a:r>
                    <a:r>
                      <a:rPr lang="it-IT" sz="1600" dirty="0">
                        <a:solidFill>
                          <a:schemeClr val="accent1">
                            <a:lumMod val="50000"/>
                          </a:schemeClr>
                        </a:solidFill>
                        <a:latin typeface="Calibri" panose="020F0502020204030204" pitchFamily="34" charset="0"/>
                      </a:rPr>
                      <a:t>con durata originaria inferiore a 7 gg nei confronti di </a:t>
                    </a:r>
                    <a:r>
                      <a:rPr lang="it-IT" sz="1600" dirty="0" smtClean="0">
                        <a:solidFill>
                          <a:schemeClr val="accent1">
                            <a:lumMod val="50000"/>
                          </a:schemeClr>
                        </a:solidFill>
                        <a:latin typeface="Calibri" panose="020F0502020204030204" pitchFamily="34" charset="0"/>
                      </a:rPr>
                      <a:t>un sistema di pagamento o di regolamento di titoli o di una controparte centrale, nonché dei suoi gestori o partecipanti, purché le passività derivino dalla partecipazione dell’ente in risoluzione ai sistemi</a:t>
                    </a:r>
                    <a:endParaRPr lang="it-IT" sz="1600" dirty="0">
                      <a:solidFill>
                        <a:schemeClr val="accent1">
                          <a:lumMod val="50000"/>
                        </a:schemeClr>
                      </a:solidFill>
                      <a:latin typeface="Calibri" panose="020F0502020204030204" pitchFamily="34" charset="0"/>
                    </a:endParaRPr>
                  </a:p>
                </p:txBody>
              </p:sp>
              <p:cxnSp>
                <p:nvCxnSpPr>
                  <p:cNvPr id="19" name="Connettore 1 18"/>
                  <p:cNvCxnSpPr/>
                  <p:nvPr/>
                </p:nvCxnSpPr>
                <p:spPr>
                  <a:xfrm>
                    <a:off x="1296240" y="2584000"/>
                    <a:ext cx="751995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1403648" y="6516146"/>
                    <a:ext cx="751995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1" name="Rettangolo arrotondato 20"/>
                <p:cNvSpPr/>
                <p:nvPr/>
              </p:nvSpPr>
              <p:spPr>
                <a:xfrm>
                  <a:off x="1288352" y="4449609"/>
                  <a:ext cx="7491901" cy="612068"/>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dirty="0" smtClean="0">
                      <a:solidFill>
                        <a:schemeClr val="accent1">
                          <a:lumMod val="75000"/>
                        </a:schemeClr>
                      </a:solidFill>
                      <a:latin typeface="Calibri" panose="020F0502020204030204" pitchFamily="34" charset="0"/>
                    </a:rPr>
                    <a:t>Passività</a:t>
                  </a:r>
                  <a:r>
                    <a:rPr lang="it-IT" sz="1600" dirty="0" smtClean="0">
                      <a:solidFill>
                        <a:schemeClr val="accent1">
                          <a:lumMod val="50000"/>
                        </a:schemeClr>
                      </a:solidFill>
                      <a:latin typeface="Calibri" panose="020F0502020204030204" pitchFamily="34" charset="0"/>
                    </a:rPr>
                    <a:t> nei confronti di fornitori di beni o servizi necessari per il normale funzionamento dell’ente in risoluzione </a:t>
                  </a:r>
                  <a:endParaRPr lang="it-IT" sz="1600" dirty="0">
                    <a:solidFill>
                      <a:schemeClr val="accent1">
                        <a:lumMod val="50000"/>
                      </a:schemeClr>
                    </a:solidFill>
                    <a:latin typeface="Calibri" panose="020F0502020204030204" pitchFamily="34" charset="0"/>
                  </a:endParaRPr>
                </a:p>
              </p:txBody>
            </p:sp>
            <p:sp>
              <p:nvSpPr>
                <p:cNvPr id="23" name="Rettangolo arrotondato 22"/>
                <p:cNvSpPr/>
                <p:nvPr/>
              </p:nvSpPr>
              <p:spPr>
                <a:xfrm>
                  <a:off x="1288352" y="5151710"/>
                  <a:ext cx="7529714" cy="610813"/>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dirty="0" smtClean="0">
                      <a:solidFill>
                        <a:schemeClr val="accent1">
                          <a:lumMod val="75000"/>
                        </a:schemeClr>
                      </a:solidFill>
                      <a:latin typeface="Calibri" panose="020F0502020204030204" pitchFamily="34" charset="0"/>
                    </a:rPr>
                    <a:t>Passività</a:t>
                  </a:r>
                  <a:r>
                    <a:rPr lang="it-IT" sz="1600" dirty="0" smtClean="0">
                      <a:solidFill>
                        <a:schemeClr val="accent1">
                          <a:lumMod val="50000"/>
                        </a:schemeClr>
                      </a:solidFill>
                      <a:latin typeface="Calibri" panose="020F0502020204030204" pitchFamily="34" charset="0"/>
                    </a:rPr>
                    <a:t> nei confronti di sistemi di garanzia dei depositanti, limitatamente ai contributi dovuti dalla banca in risoluzione per l’adesione ai sistemi </a:t>
                  </a:r>
                  <a:endParaRPr lang="it-IT" sz="1600" dirty="0">
                    <a:solidFill>
                      <a:schemeClr val="accent1">
                        <a:lumMod val="50000"/>
                      </a:schemeClr>
                    </a:solidFill>
                    <a:latin typeface="Calibri" panose="020F0502020204030204" pitchFamily="34" charset="0"/>
                  </a:endParaRPr>
                </a:p>
              </p:txBody>
            </p:sp>
          </p:grpSp>
          <p:sp>
            <p:nvSpPr>
              <p:cNvPr id="22" name="Rectangle 21"/>
              <p:cNvSpPr>
                <a:spLocks noChangeArrowheads="1"/>
              </p:cNvSpPr>
              <p:nvPr>
                <p:custDataLst>
                  <p:tags r:id="rId1"/>
                </p:custDataLst>
              </p:nvPr>
            </p:nvSpPr>
            <p:spPr bwMode="auto">
              <a:xfrm>
                <a:off x="345233" y="1642474"/>
                <a:ext cx="936104" cy="354498"/>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Art. 49</a:t>
                </a:r>
                <a:endParaRPr lang="it-IT" sz="1600" i="1" dirty="0" smtClean="0">
                  <a:solidFill>
                    <a:prstClr val="black"/>
                  </a:solidFill>
                  <a:latin typeface="Calibri" panose="020F0502020204030204" pitchFamily="34" charset="0"/>
                </a:endParaRPr>
              </a:p>
            </p:txBody>
          </p:sp>
        </p:grpSp>
        <p:sp>
          <p:nvSpPr>
            <p:cNvPr id="25" name="Rettangolo arrotondato 24"/>
            <p:cNvSpPr/>
            <p:nvPr/>
          </p:nvSpPr>
          <p:spPr>
            <a:xfrm>
              <a:off x="1222153" y="3577290"/>
              <a:ext cx="7516890" cy="499782"/>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dirty="0" smtClean="0">
                  <a:solidFill>
                    <a:schemeClr val="accent1">
                      <a:lumMod val="75000"/>
                    </a:schemeClr>
                  </a:solidFill>
                  <a:latin typeface="Calibri" panose="020F0502020204030204" pitchFamily="34" charset="0"/>
                </a:rPr>
                <a:t>Passività</a:t>
              </a:r>
              <a:r>
                <a:rPr lang="it-IT" sz="1600" dirty="0" smtClean="0">
                  <a:solidFill>
                    <a:schemeClr val="accent1">
                      <a:lumMod val="75000"/>
                    </a:schemeClr>
                  </a:solidFill>
                  <a:latin typeface="Calibri" panose="020F0502020204030204" pitchFamily="34" charset="0"/>
                </a:rPr>
                <a:t> </a:t>
              </a:r>
              <a:r>
                <a:rPr lang="it-IT" sz="1600" dirty="0" smtClean="0">
                  <a:solidFill>
                    <a:schemeClr val="accent1">
                      <a:lumMod val="50000"/>
                    </a:schemeClr>
                  </a:solidFill>
                  <a:latin typeface="Calibri" panose="020F0502020204030204" pitchFamily="34" charset="0"/>
                </a:rPr>
                <a:t>con durata originaria inferiore a 7 gg nei confronti di banche o SIM non facenti parte del gruppo della banca in risoluzione</a:t>
              </a:r>
              <a:endParaRPr lang="it-IT" sz="1600" dirty="0">
                <a:solidFill>
                  <a:schemeClr val="accent1">
                    <a:lumMod val="50000"/>
                  </a:schemeClr>
                </a:solidFill>
                <a:latin typeface="Calibri" panose="020F0502020204030204" pitchFamily="34" charset="0"/>
              </a:endParaRPr>
            </a:p>
          </p:txBody>
        </p:sp>
      </p:grpSp>
    </p:spTree>
    <p:extLst>
      <p:ext uri="{BB962C8B-B14F-4D97-AF65-F5344CB8AC3E}">
        <p14:creationId xmlns:p14="http://schemas.microsoft.com/office/powerpoint/2010/main" val="1460035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43</a:t>
            </a:fld>
            <a:endParaRPr lang="it-IT">
              <a:solidFill>
                <a:srgbClr val="9FB8CD">
                  <a:shade val="50000"/>
                  <a:satMod val="200000"/>
                </a:srgbClr>
              </a:solidFill>
            </a:endParaRPr>
          </a:p>
        </p:txBody>
      </p:sp>
      <p:sp>
        <p:nvSpPr>
          <p:cNvPr id="4" name="Titolo 3"/>
          <p:cNvSpPr>
            <a:spLocks noGrp="1"/>
          </p:cNvSpPr>
          <p:nvPr>
            <p:ph type="title"/>
          </p:nvPr>
        </p:nvSpPr>
        <p:spPr>
          <a:xfrm>
            <a:off x="1389519" y="620688"/>
            <a:ext cx="7498080" cy="1143000"/>
          </a:xfrm>
        </p:spPr>
        <p:txBody>
          <a:bodyPr/>
          <a:lstStyle/>
          <a:p>
            <a:r>
              <a:rPr lang="it-IT" dirty="0" smtClean="0"/>
              <a:t>Le esclusioni facoltative dal bail-in                                                       (1/2)</a:t>
            </a:r>
            <a:endParaRPr lang="it-IT" dirty="0"/>
          </a:p>
        </p:txBody>
      </p:sp>
      <p:cxnSp>
        <p:nvCxnSpPr>
          <p:cNvPr id="14" name="Connettore 1 13"/>
          <p:cNvCxnSpPr/>
          <p:nvPr/>
        </p:nvCxnSpPr>
        <p:spPr>
          <a:xfrm>
            <a:off x="1403650" y="6453336"/>
            <a:ext cx="725877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uppo 16"/>
          <p:cNvGrpSpPr/>
          <p:nvPr/>
        </p:nvGrpSpPr>
        <p:grpSpPr>
          <a:xfrm>
            <a:off x="548435" y="1692609"/>
            <a:ext cx="8113991" cy="4559058"/>
            <a:chOff x="548435" y="1692609"/>
            <a:chExt cx="8113991" cy="4559058"/>
          </a:xfrm>
        </p:grpSpPr>
        <p:grpSp>
          <p:nvGrpSpPr>
            <p:cNvPr id="15" name="Gruppo 14"/>
            <p:cNvGrpSpPr/>
            <p:nvPr/>
          </p:nvGrpSpPr>
          <p:grpSpPr>
            <a:xfrm>
              <a:off x="1331640" y="1692609"/>
              <a:ext cx="7330786" cy="4559058"/>
              <a:chOff x="1331640" y="1692609"/>
              <a:chExt cx="7330786" cy="4559058"/>
            </a:xfrm>
          </p:grpSpPr>
          <p:sp>
            <p:nvSpPr>
              <p:cNvPr id="5" name="Arrotonda angolo diagonale rettangolo 4"/>
              <p:cNvSpPr/>
              <p:nvPr/>
            </p:nvSpPr>
            <p:spPr>
              <a:xfrm>
                <a:off x="1331640" y="1692609"/>
                <a:ext cx="7330786" cy="994905"/>
              </a:xfrm>
              <a:prstGeom prst="round2Diag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Possono eccezionalmente essere </a:t>
                </a:r>
                <a:r>
                  <a:rPr lang="it-IT" b="1" dirty="0" smtClean="0">
                    <a:solidFill>
                      <a:srgbClr val="C00000"/>
                    </a:solidFill>
                    <a:latin typeface="Calibri" panose="020F0502020204030204" pitchFamily="34" charset="0"/>
                  </a:rPr>
                  <a:t>escluse</a:t>
                </a:r>
                <a:r>
                  <a:rPr lang="it-IT" b="1" dirty="0" smtClean="0">
                    <a:solidFill>
                      <a:schemeClr val="accent1">
                        <a:lumMod val="75000"/>
                      </a:schemeClr>
                    </a:solidFill>
                    <a:latin typeface="Calibri" panose="020F0502020204030204" pitchFamily="34" charset="0"/>
                  </a:rPr>
                  <a:t>, del tutto o in parte dall’applicazione del bail-in passività diverse da quelle escluse in via permanente, al verificarsi di una delle seguenti condizioni:</a:t>
                </a:r>
                <a:endParaRPr lang="it-IT" b="1" dirty="0">
                  <a:solidFill>
                    <a:schemeClr val="accent1">
                      <a:lumMod val="75000"/>
                    </a:schemeClr>
                  </a:solidFill>
                  <a:latin typeface="Calibri" panose="020F0502020204030204" pitchFamily="34" charset="0"/>
                </a:endParaRPr>
              </a:p>
            </p:txBody>
          </p:sp>
          <p:sp>
            <p:nvSpPr>
              <p:cNvPr id="6" name="Rettangolo arrotondato 5"/>
              <p:cNvSpPr/>
              <p:nvPr/>
            </p:nvSpPr>
            <p:spPr>
              <a:xfrm>
                <a:off x="1403648" y="2987197"/>
                <a:ext cx="7258777" cy="465914"/>
              </a:xfrm>
              <a:prstGeom prst="roundRect">
                <a:avLst/>
              </a:prstGeom>
              <a:solidFill>
                <a:schemeClr val="accent3">
                  <a:lumMod val="20000"/>
                  <a:lumOff val="80000"/>
                </a:schemeClr>
              </a:solidFill>
              <a:ln w="1270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smtClean="0">
                    <a:solidFill>
                      <a:schemeClr val="tx1"/>
                    </a:solidFill>
                    <a:latin typeface="Calibri" panose="020F0502020204030204" pitchFamily="34" charset="0"/>
                  </a:rPr>
                  <a:t>Non sarebbe possibile applicare il bail-in a tali passività in </a:t>
                </a:r>
                <a:r>
                  <a:rPr lang="it-IT" sz="1600" b="1" dirty="0" smtClean="0">
                    <a:solidFill>
                      <a:schemeClr val="accent1">
                        <a:lumMod val="75000"/>
                      </a:schemeClr>
                    </a:solidFill>
                    <a:latin typeface="Calibri" panose="020F0502020204030204" pitchFamily="34" charset="0"/>
                  </a:rPr>
                  <a:t>tempi ragionevoli</a:t>
                </a:r>
                <a:endParaRPr lang="it-IT" sz="1600" b="1" dirty="0">
                  <a:solidFill>
                    <a:schemeClr val="accent1">
                      <a:lumMod val="75000"/>
                    </a:schemeClr>
                  </a:solidFill>
                  <a:latin typeface="Calibri" panose="020F0502020204030204" pitchFamily="34" charset="0"/>
                </a:endParaRPr>
              </a:p>
            </p:txBody>
          </p:sp>
          <p:cxnSp>
            <p:nvCxnSpPr>
              <p:cNvPr id="8" name="Connettore 1 7"/>
              <p:cNvCxnSpPr/>
              <p:nvPr/>
            </p:nvCxnSpPr>
            <p:spPr>
              <a:xfrm>
                <a:off x="1403648" y="2843647"/>
                <a:ext cx="725877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ttangolo arrotondato 8"/>
              <p:cNvSpPr/>
              <p:nvPr/>
            </p:nvSpPr>
            <p:spPr>
              <a:xfrm>
                <a:off x="1403649" y="3523910"/>
                <a:ext cx="7258776" cy="1694001"/>
              </a:xfrm>
              <a:prstGeom prst="roundRect">
                <a:avLst/>
              </a:prstGeom>
              <a:solidFill>
                <a:schemeClr val="accent3">
                  <a:lumMod val="20000"/>
                  <a:lumOff val="80000"/>
                </a:schemeClr>
              </a:solidFill>
              <a:ln w="1270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smtClean="0">
                    <a:solidFill>
                      <a:schemeClr val="accent1">
                        <a:lumMod val="50000"/>
                      </a:schemeClr>
                    </a:solidFill>
                    <a:latin typeface="Calibri" panose="020F0502020204030204" pitchFamily="34" charset="0"/>
                  </a:rPr>
                  <a:t>L’esclusione è strettamente </a:t>
                </a:r>
                <a:r>
                  <a:rPr lang="it-IT" sz="1600" b="1" dirty="0" smtClean="0">
                    <a:solidFill>
                      <a:schemeClr val="accent1">
                        <a:lumMod val="75000"/>
                      </a:schemeClr>
                    </a:solidFill>
                    <a:latin typeface="Calibri" panose="020F0502020204030204" pitchFamily="34" charset="0"/>
                  </a:rPr>
                  <a:t>necessaria e proporzionata </a:t>
                </a:r>
                <a:r>
                  <a:rPr lang="it-IT" sz="1600" dirty="0" smtClean="0">
                    <a:solidFill>
                      <a:schemeClr val="accent1">
                        <a:lumMod val="50000"/>
                      </a:schemeClr>
                    </a:solidFill>
                    <a:latin typeface="Calibri" panose="020F0502020204030204" pitchFamily="34" charset="0"/>
                  </a:rPr>
                  <a:t>per: </a:t>
                </a:r>
                <a:r>
                  <a:rPr lang="it-IT" sz="1600" b="1" dirty="0" smtClean="0">
                    <a:solidFill>
                      <a:schemeClr val="accent1">
                        <a:lumMod val="50000"/>
                      </a:schemeClr>
                    </a:solidFill>
                    <a:latin typeface="Calibri" panose="020F0502020204030204" pitchFamily="34" charset="0"/>
                  </a:rPr>
                  <a:t>i)</a:t>
                </a:r>
                <a:r>
                  <a:rPr lang="it-IT" sz="1600" dirty="0" smtClean="0">
                    <a:solidFill>
                      <a:schemeClr val="accent1">
                        <a:lumMod val="50000"/>
                      </a:schemeClr>
                    </a:solidFill>
                    <a:latin typeface="Calibri" panose="020F0502020204030204" pitchFamily="34" charset="0"/>
                  </a:rPr>
                  <a:t> </a:t>
                </a:r>
                <a:r>
                  <a:rPr lang="it-IT" sz="1600" u="sng" dirty="0" smtClean="0">
                    <a:solidFill>
                      <a:schemeClr val="accent1">
                        <a:lumMod val="50000"/>
                      </a:schemeClr>
                    </a:solidFill>
                    <a:latin typeface="Calibri" panose="020F0502020204030204" pitchFamily="34" charset="0"/>
                  </a:rPr>
                  <a:t>assicurare la continuit</a:t>
                </a:r>
                <a:r>
                  <a:rPr lang="it-IT" sz="1600" dirty="0" smtClean="0">
                    <a:solidFill>
                      <a:schemeClr val="accent1">
                        <a:lumMod val="50000"/>
                      </a:schemeClr>
                    </a:solidFill>
                    <a:latin typeface="Calibri" panose="020F0502020204030204" pitchFamily="34" charset="0"/>
                  </a:rPr>
                  <a:t>à delle funzioni essenziali e delle principali linee di operatività della banca in risoluzione, in modo da consentirgli di preservare la propria operatività o la fornitura di servizi chiave;  o </a:t>
                </a:r>
                <a:r>
                  <a:rPr lang="it-IT" sz="1600" b="1" dirty="0" smtClean="0">
                    <a:solidFill>
                      <a:schemeClr val="accent1">
                        <a:lumMod val="50000"/>
                      </a:schemeClr>
                    </a:solidFill>
                    <a:latin typeface="Calibri" panose="020F0502020204030204" pitchFamily="34" charset="0"/>
                  </a:rPr>
                  <a:t>ii) </a:t>
                </a:r>
                <a:r>
                  <a:rPr lang="it-IT" sz="1600" u="sng" dirty="0" smtClean="0">
                    <a:solidFill>
                      <a:schemeClr val="accent1">
                        <a:lumMod val="50000"/>
                      </a:schemeClr>
                    </a:solidFill>
                    <a:latin typeface="Calibri" panose="020F0502020204030204" pitchFamily="34" charset="0"/>
                  </a:rPr>
                  <a:t>evitare un contagio </a:t>
                </a:r>
                <a:r>
                  <a:rPr lang="it-IT" sz="1600" dirty="0" smtClean="0">
                    <a:solidFill>
                      <a:schemeClr val="accent1">
                        <a:lumMod val="50000"/>
                      </a:schemeClr>
                    </a:solidFill>
                    <a:latin typeface="Calibri" panose="020F0502020204030204" pitchFamily="34" charset="0"/>
                  </a:rPr>
                  <a:t>che perturberebbe gravemente il funzionamento dei mercati finanziari e delle infrastrutture di mercato con gravi ricadute negative sull’economia di uno Stato membro o dell’UE</a:t>
                </a:r>
                <a:endParaRPr lang="it-IT" sz="1600" dirty="0">
                  <a:solidFill>
                    <a:schemeClr val="accent1">
                      <a:lumMod val="50000"/>
                    </a:schemeClr>
                  </a:solidFill>
                  <a:latin typeface="Calibri" panose="020F0502020204030204" pitchFamily="34" charset="0"/>
                </a:endParaRPr>
              </a:p>
            </p:txBody>
          </p:sp>
          <p:sp>
            <p:nvSpPr>
              <p:cNvPr id="13" name="Rettangolo arrotondato 12"/>
              <p:cNvSpPr/>
              <p:nvPr/>
            </p:nvSpPr>
            <p:spPr>
              <a:xfrm>
                <a:off x="1403650" y="5315563"/>
                <a:ext cx="7258776" cy="936104"/>
              </a:xfrm>
              <a:prstGeom prst="roundRect">
                <a:avLst/>
              </a:prstGeom>
              <a:solidFill>
                <a:schemeClr val="accent3">
                  <a:lumMod val="20000"/>
                  <a:lumOff val="80000"/>
                </a:schemeClr>
              </a:solidFill>
              <a:ln w="1270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smtClean="0">
                    <a:solidFill>
                      <a:schemeClr val="tx1"/>
                    </a:solidFill>
                    <a:latin typeface="Calibri" panose="020F0502020204030204" pitchFamily="34" charset="0"/>
                  </a:rPr>
                  <a:t>L’inclusione di tali passività nell’applicazione del bail-in determinerebbe una </a:t>
                </a:r>
                <a:r>
                  <a:rPr lang="it-IT" sz="1600" b="1" dirty="0" smtClean="0">
                    <a:solidFill>
                      <a:schemeClr val="accent1">
                        <a:lumMod val="75000"/>
                      </a:schemeClr>
                    </a:solidFill>
                    <a:latin typeface="Calibri" panose="020F0502020204030204" pitchFamily="34" charset="0"/>
                  </a:rPr>
                  <a:t>distruzione di valore </a:t>
                </a:r>
                <a:r>
                  <a:rPr lang="it-IT" sz="1600" dirty="0" smtClean="0">
                    <a:solidFill>
                      <a:schemeClr val="tx1"/>
                    </a:solidFill>
                    <a:latin typeface="Calibri" panose="020F0502020204030204" pitchFamily="34" charset="0"/>
                  </a:rPr>
                  <a:t>tale che gli altri creditori sopporterebbero perdite maggiori rispetto a quelle che subirebbero in caso di esclusione di tali passività dal bail-in</a:t>
                </a:r>
                <a:endParaRPr lang="it-IT" sz="1600" dirty="0">
                  <a:solidFill>
                    <a:schemeClr val="tx1"/>
                  </a:solidFill>
                  <a:latin typeface="Calibri" panose="020F0502020204030204" pitchFamily="34" charset="0"/>
                </a:endParaRPr>
              </a:p>
            </p:txBody>
          </p:sp>
        </p:grpSp>
        <p:sp>
          <p:nvSpPr>
            <p:cNvPr id="16" name="Rectangle 21"/>
            <p:cNvSpPr>
              <a:spLocks noChangeArrowheads="1"/>
            </p:cNvSpPr>
            <p:nvPr>
              <p:custDataLst>
                <p:tags r:id="rId1"/>
              </p:custDataLst>
            </p:nvPr>
          </p:nvSpPr>
          <p:spPr bwMode="auto">
            <a:xfrm>
              <a:off x="548435" y="2037589"/>
              <a:ext cx="936104" cy="354498"/>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Art. 49</a:t>
              </a:r>
              <a:endParaRPr lang="it-IT" sz="1600" i="1" dirty="0" smtClean="0">
                <a:solidFill>
                  <a:prstClr val="black"/>
                </a:solidFill>
                <a:latin typeface="Calibri" panose="020F0502020204030204" pitchFamily="34" charset="0"/>
              </a:endParaRPr>
            </a:p>
          </p:txBody>
        </p:sp>
      </p:grpSp>
    </p:spTree>
    <p:extLst>
      <p:ext uri="{BB962C8B-B14F-4D97-AF65-F5344CB8AC3E}">
        <p14:creationId xmlns:p14="http://schemas.microsoft.com/office/powerpoint/2010/main" val="9409845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44</a:t>
            </a:fld>
            <a:endParaRPr lang="it-IT">
              <a:solidFill>
                <a:srgbClr val="9FB8CD">
                  <a:shade val="50000"/>
                  <a:satMod val="200000"/>
                </a:srgbClr>
              </a:solidFill>
            </a:endParaRPr>
          </a:p>
        </p:txBody>
      </p:sp>
      <p:sp>
        <p:nvSpPr>
          <p:cNvPr id="4" name="Titolo 3"/>
          <p:cNvSpPr>
            <a:spLocks noGrp="1"/>
          </p:cNvSpPr>
          <p:nvPr>
            <p:ph type="title"/>
          </p:nvPr>
        </p:nvSpPr>
        <p:spPr>
          <a:xfrm>
            <a:off x="1389519" y="620688"/>
            <a:ext cx="7498080" cy="1143000"/>
          </a:xfrm>
        </p:spPr>
        <p:txBody>
          <a:bodyPr/>
          <a:lstStyle/>
          <a:p>
            <a:r>
              <a:rPr lang="it-IT" dirty="0" smtClean="0"/>
              <a:t>Le esclusioni facoltative dal bail-in                                                       (2/2)</a:t>
            </a:r>
            <a:endParaRPr lang="it-IT" dirty="0"/>
          </a:p>
        </p:txBody>
      </p:sp>
      <p:grpSp>
        <p:nvGrpSpPr>
          <p:cNvPr id="12" name="Gruppo 11"/>
          <p:cNvGrpSpPr/>
          <p:nvPr/>
        </p:nvGrpSpPr>
        <p:grpSpPr>
          <a:xfrm>
            <a:off x="548435" y="1839367"/>
            <a:ext cx="8416051" cy="4757985"/>
            <a:chOff x="548435" y="1839367"/>
            <a:chExt cx="8416051" cy="4757985"/>
          </a:xfrm>
        </p:grpSpPr>
        <p:grpSp>
          <p:nvGrpSpPr>
            <p:cNvPr id="10" name="Gruppo 9"/>
            <p:cNvGrpSpPr/>
            <p:nvPr/>
          </p:nvGrpSpPr>
          <p:grpSpPr>
            <a:xfrm>
              <a:off x="548435" y="1839367"/>
              <a:ext cx="8113993" cy="3123171"/>
              <a:chOff x="548435" y="1839367"/>
              <a:chExt cx="8113993" cy="3123171"/>
            </a:xfrm>
          </p:grpSpPr>
          <p:grpSp>
            <p:nvGrpSpPr>
              <p:cNvPr id="7" name="Gruppo 6"/>
              <p:cNvGrpSpPr/>
              <p:nvPr/>
            </p:nvGrpSpPr>
            <p:grpSpPr>
              <a:xfrm>
                <a:off x="1331640" y="1839367"/>
                <a:ext cx="7330788" cy="3123171"/>
                <a:chOff x="1331640" y="1839367"/>
                <a:chExt cx="7330788" cy="3123171"/>
              </a:xfrm>
            </p:grpSpPr>
            <p:cxnSp>
              <p:nvCxnSpPr>
                <p:cNvPr id="14" name="Connettore 1 13"/>
                <p:cNvCxnSpPr/>
                <p:nvPr/>
              </p:nvCxnSpPr>
              <p:spPr>
                <a:xfrm>
                  <a:off x="1403650" y="4962538"/>
                  <a:ext cx="725877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5" name="Gruppo 14"/>
                <p:cNvGrpSpPr/>
                <p:nvPr/>
              </p:nvGrpSpPr>
              <p:grpSpPr>
                <a:xfrm>
                  <a:off x="1331640" y="1839367"/>
                  <a:ext cx="7330786" cy="2918436"/>
                  <a:chOff x="1331640" y="1839367"/>
                  <a:chExt cx="7330786" cy="2918436"/>
                </a:xfrm>
              </p:grpSpPr>
              <p:sp>
                <p:nvSpPr>
                  <p:cNvPr id="5" name="Arrotonda angolo diagonale rettangolo 4"/>
                  <p:cNvSpPr/>
                  <p:nvPr/>
                </p:nvSpPr>
                <p:spPr>
                  <a:xfrm>
                    <a:off x="1331640" y="1839367"/>
                    <a:ext cx="7330786" cy="497452"/>
                  </a:xfrm>
                  <a:prstGeom prst="round2Diag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Le esclusioni facoltative sono disposte avendo riguardo a:</a:t>
                    </a:r>
                    <a:endParaRPr lang="it-IT" b="1" dirty="0">
                      <a:solidFill>
                        <a:schemeClr val="accent1">
                          <a:lumMod val="75000"/>
                        </a:schemeClr>
                      </a:solidFill>
                      <a:latin typeface="Calibri" panose="020F0502020204030204" pitchFamily="34" charset="0"/>
                    </a:endParaRPr>
                  </a:p>
                </p:txBody>
              </p:sp>
              <p:sp>
                <p:nvSpPr>
                  <p:cNvPr id="6" name="Rettangolo arrotondato 5"/>
                  <p:cNvSpPr/>
                  <p:nvPr/>
                </p:nvSpPr>
                <p:spPr>
                  <a:xfrm>
                    <a:off x="1403648" y="2682394"/>
                    <a:ext cx="7258777" cy="938519"/>
                  </a:xfrm>
                  <a:prstGeom prst="roundRect">
                    <a:avLst/>
                  </a:prstGeom>
                  <a:solidFill>
                    <a:schemeClr val="accent3">
                      <a:lumMod val="20000"/>
                      <a:lumOff val="80000"/>
                    </a:schemeClr>
                  </a:solidFill>
                  <a:ln w="1270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smtClean="0">
                        <a:solidFill>
                          <a:schemeClr val="tx1"/>
                        </a:solidFill>
                        <a:latin typeface="Calibri" panose="020F0502020204030204" pitchFamily="34" charset="0"/>
                      </a:rPr>
                      <a:t>Il </a:t>
                    </a:r>
                    <a:r>
                      <a:rPr lang="it-IT" sz="1600" b="1" dirty="0" smtClean="0">
                        <a:solidFill>
                          <a:schemeClr val="accent1">
                            <a:lumMod val="75000"/>
                          </a:schemeClr>
                        </a:solidFill>
                        <a:latin typeface="Calibri" panose="020F0502020204030204" pitchFamily="34" charset="0"/>
                      </a:rPr>
                      <a:t>principio</a:t>
                    </a:r>
                    <a:r>
                      <a:rPr lang="it-IT" sz="1600" dirty="0" smtClean="0">
                        <a:solidFill>
                          <a:schemeClr val="tx1"/>
                        </a:solidFill>
                        <a:latin typeface="Calibri" panose="020F0502020204030204" pitchFamily="34" charset="0"/>
                      </a:rPr>
                      <a:t> secondo cui a essere incisi dalle perdite sono prima gli </a:t>
                    </a:r>
                    <a:r>
                      <a:rPr lang="it-IT" sz="1600" b="1" dirty="0" smtClean="0">
                        <a:solidFill>
                          <a:schemeClr val="accent1">
                            <a:lumMod val="75000"/>
                          </a:schemeClr>
                        </a:solidFill>
                        <a:latin typeface="Calibri" panose="020F0502020204030204" pitchFamily="34" charset="0"/>
                      </a:rPr>
                      <a:t>azionisti</a:t>
                    </a:r>
                    <a:r>
                      <a:rPr lang="it-IT" sz="1600" dirty="0" smtClean="0">
                        <a:solidFill>
                          <a:schemeClr val="tx1"/>
                        </a:solidFill>
                        <a:latin typeface="Calibri" panose="020F0502020204030204" pitchFamily="34" charset="0"/>
                      </a:rPr>
                      <a:t> e successivamente i </a:t>
                    </a:r>
                    <a:r>
                      <a:rPr lang="it-IT" sz="1600" b="1" dirty="0" smtClean="0">
                        <a:solidFill>
                          <a:schemeClr val="accent1">
                            <a:lumMod val="75000"/>
                          </a:schemeClr>
                        </a:solidFill>
                        <a:latin typeface="Calibri" panose="020F0502020204030204" pitchFamily="34" charset="0"/>
                      </a:rPr>
                      <a:t>creditori</a:t>
                    </a:r>
                    <a:r>
                      <a:rPr lang="it-IT" sz="1600" dirty="0" smtClean="0">
                        <a:solidFill>
                          <a:schemeClr val="tx1"/>
                        </a:solidFill>
                        <a:latin typeface="Calibri" panose="020F0502020204030204" pitchFamily="34" charset="0"/>
                      </a:rPr>
                      <a:t>, secondo il rispettivo ordine di priorità applicabile in sede concorsuale</a:t>
                    </a:r>
                    <a:endParaRPr lang="it-IT" sz="1600" dirty="0">
                      <a:solidFill>
                        <a:schemeClr val="tx1"/>
                      </a:solidFill>
                      <a:latin typeface="Calibri" panose="020F0502020204030204" pitchFamily="34" charset="0"/>
                    </a:endParaRPr>
                  </a:p>
                </p:txBody>
              </p:sp>
              <p:cxnSp>
                <p:nvCxnSpPr>
                  <p:cNvPr id="8" name="Connettore 1 7"/>
                  <p:cNvCxnSpPr/>
                  <p:nvPr/>
                </p:nvCxnSpPr>
                <p:spPr>
                  <a:xfrm>
                    <a:off x="1403648" y="2516266"/>
                    <a:ext cx="725877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ttangolo arrotondato 8"/>
                  <p:cNvSpPr/>
                  <p:nvPr/>
                </p:nvSpPr>
                <p:spPr>
                  <a:xfrm>
                    <a:off x="1403649" y="3704535"/>
                    <a:ext cx="7258776" cy="1053268"/>
                  </a:xfrm>
                  <a:prstGeom prst="roundRect">
                    <a:avLst/>
                  </a:prstGeom>
                  <a:solidFill>
                    <a:schemeClr val="accent3">
                      <a:lumMod val="20000"/>
                      <a:lumOff val="80000"/>
                    </a:schemeClr>
                  </a:solidFill>
                  <a:ln w="1270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a:solidFill>
                          <a:schemeClr val="tx1"/>
                        </a:solidFill>
                        <a:latin typeface="Calibri" panose="020F0502020204030204" pitchFamily="34" charset="0"/>
                      </a:rPr>
                      <a:t>La </a:t>
                    </a:r>
                    <a:r>
                      <a:rPr lang="it-IT" sz="1600" b="1" dirty="0">
                        <a:solidFill>
                          <a:schemeClr val="accent1">
                            <a:lumMod val="75000"/>
                          </a:schemeClr>
                        </a:solidFill>
                        <a:latin typeface="Calibri" panose="020F0502020204030204" pitchFamily="34" charset="0"/>
                      </a:rPr>
                      <a:t>capacità</a:t>
                    </a:r>
                    <a:r>
                      <a:rPr lang="it-IT" sz="1600" dirty="0">
                        <a:solidFill>
                          <a:schemeClr val="tx1"/>
                        </a:solidFill>
                        <a:latin typeface="Calibri" panose="020F0502020204030204" pitchFamily="34" charset="0"/>
                      </a:rPr>
                      <a:t> di assorbimento delle perdite della banca in risoluzione che ne </a:t>
                    </a:r>
                    <a:r>
                      <a:rPr lang="it-IT" sz="1600" dirty="0" smtClean="0">
                        <a:solidFill>
                          <a:schemeClr val="tx1"/>
                        </a:solidFill>
                        <a:latin typeface="Calibri" panose="020F0502020204030204" pitchFamily="34" charset="0"/>
                      </a:rPr>
                      <a:t>risulterebbe, la </a:t>
                    </a:r>
                    <a:r>
                      <a:rPr lang="it-IT" sz="1600" b="1" dirty="0">
                        <a:solidFill>
                          <a:schemeClr val="accent1">
                            <a:lumMod val="75000"/>
                          </a:schemeClr>
                        </a:solidFill>
                        <a:latin typeface="Calibri" panose="020F0502020204030204" pitchFamily="34" charset="0"/>
                      </a:rPr>
                      <a:t>necessità</a:t>
                    </a:r>
                    <a:r>
                      <a:rPr lang="it-IT" sz="1600" dirty="0">
                        <a:solidFill>
                          <a:schemeClr val="tx1"/>
                        </a:solidFill>
                        <a:latin typeface="Calibri" panose="020F0502020204030204" pitchFamily="34" charset="0"/>
                      </a:rPr>
                      <a:t> di mantenere risorse adeguate per il finanziamento di altre procedure di </a:t>
                    </a:r>
                    <a:r>
                      <a:rPr lang="it-IT" sz="1600" dirty="0" smtClean="0">
                        <a:solidFill>
                          <a:schemeClr val="tx1"/>
                        </a:solidFill>
                        <a:latin typeface="Calibri" panose="020F0502020204030204" pitchFamily="34" charset="0"/>
                      </a:rPr>
                      <a:t>risoluzione e la </a:t>
                    </a:r>
                    <a:r>
                      <a:rPr lang="it-IT" sz="1600" b="1" dirty="0">
                        <a:solidFill>
                          <a:schemeClr val="accent1">
                            <a:lumMod val="75000"/>
                          </a:schemeClr>
                        </a:solidFill>
                        <a:latin typeface="Calibri" panose="020F0502020204030204" pitchFamily="34" charset="0"/>
                      </a:rPr>
                      <a:t>natura</a:t>
                    </a:r>
                    <a:r>
                      <a:rPr lang="it-IT" sz="1600" dirty="0">
                        <a:solidFill>
                          <a:schemeClr val="tx1"/>
                        </a:solidFill>
                        <a:latin typeface="Calibri" panose="020F0502020204030204" pitchFamily="34" charset="0"/>
                      </a:rPr>
                      <a:t> dei titolari delle passività, ivi inclusi i titolari dei </a:t>
                    </a:r>
                    <a:r>
                      <a:rPr lang="it-IT" sz="1600" dirty="0" smtClean="0">
                        <a:solidFill>
                          <a:schemeClr val="tx1"/>
                        </a:solidFill>
                        <a:latin typeface="Calibri" panose="020F0502020204030204" pitchFamily="34" charset="0"/>
                      </a:rPr>
                      <a:t>depositi</a:t>
                    </a:r>
                    <a:endParaRPr lang="it-IT" sz="1600" dirty="0">
                      <a:solidFill>
                        <a:schemeClr val="tx1"/>
                      </a:solidFill>
                      <a:latin typeface="Calibri" panose="020F0502020204030204" pitchFamily="34" charset="0"/>
                    </a:endParaRPr>
                  </a:p>
                </p:txBody>
              </p:sp>
            </p:grpSp>
          </p:grpSp>
          <p:sp>
            <p:nvSpPr>
              <p:cNvPr id="17" name="Rectangle 21"/>
              <p:cNvSpPr>
                <a:spLocks noChangeArrowheads="1"/>
              </p:cNvSpPr>
              <p:nvPr>
                <p:custDataLst>
                  <p:tags r:id="rId1"/>
                </p:custDataLst>
              </p:nvPr>
            </p:nvSpPr>
            <p:spPr bwMode="auto">
              <a:xfrm>
                <a:off x="548435" y="2082745"/>
                <a:ext cx="936104" cy="354498"/>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Art. 49</a:t>
                </a:r>
                <a:endParaRPr lang="it-IT" sz="1600" i="1" dirty="0" smtClean="0">
                  <a:solidFill>
                    <a:prstClr val="black"/>
                  </a:solidFill>
                  <a:latin typeface="Calibri" panose="020F0502020204030204" pitchFamily="34" charset="0"/>
                </a:endParaRPr>
              </a:p>
            </p:txBody>
          </p:sp>
        </p:grpSp>
        <p:sp>
          <p:nvSpPr>
            <p:cNvPr id="18" name="Rettangolo arrotondato 17"/>
            <p:cNvSpPr/>
            <p:nvPr/>
          </p:nvSpPr>
          <p:spPr>
            <a:xfrm>
              <a:off x="611559" y="5157192"/>
              <a:ext cx="8352927" cy="1440160"/>
            </a:xfrm>
            <a:prstGeom prst="roundRect">
              <a:avLst/>
            </a:prstGeom>
            <a:solidFill>
              <a:schemeClr val="accent2">
                <a:lumMod val="20000"/>
                <a:lumOff val="80000"/>
              </a:schemeClr>
            </a:solidFill>
            <a:ln w="19050">
              <a:solidFill>
                <a:schemeClr val="accent3">
                  <a:lumMod val="50000"/>
                </a:schemeClr>
              </a:solidFill>
              <a:prstDash val="sysDash"/>
            </a:ln>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smtClean="0">
                  <a:solidFill>
                    <a:schemeClr val="tx1"/>
                  </a:solidFill>
                  <a:latin typeface="Calibri" panose="020F0502020204030204" pitchFamily="34" charset="0"/>
                </a:rPr>
                <a:t>Le </a:t>
              </a:r>
              <a:r>
                <a:rPr lang="it-IT" sz="1600" b="1" dirty="0" smtClean="0">
                  <a:solidFill>
                    <a:srgbClr val="C00000"/>
                  </a:solidFill>
                  <a:latin typeface="Calibri" panose="020F0502020204030204" pitchFamily="34" charset="0"/>
                </a:rPr>
                <a:t>perdite</a:t>
              </a:r>
              <a:r>
                <a:rPr lang="it-IT" sz="1600" dirty="0" smtClean="0">
                  <a:solidFill>
                    <a:schemeClr val="tx1"/>
                  </a:solidFill>
                  <a:latin typeface="Calibri" panose="020F0502020204030204" pitchFamily="34" charset="0"/>
                </a:rPr>
                <a:t> che le passività escluse avrebbero dovute assorbire sono </a:t>
              </a:r>
              <a:r>
                <a:rPr lang="it-IT" sz="1600" b="1" dirty="0" smtClean="0">
                  <a:solidFill>
                    <a:srgbClr val="C00000"/>
                  </a:solidFill>
                  <a:latin typeface="Calibri" panose="020F0502020204030204" pitchFamily="34" charset="0"/>
                </a:rPr>
                <a:t>trasferite</a:t>
              </a:r>
              <a:r>
                <a:rPr lang="it-IT" sz="1600" dirty="0" smtClean="0">
                  <a:solidFill>
                    <a:schemeClr val="tx1"/>
                  </a:solidFill>
                  <a:latin typeface="Calibri" panose="020F0502020204030204" pitchFamily="34" charset="0"/>
                </a:rPr>
                <a:t>, alternativamente o congiuntamente: i) sui titolari delle altre passività soggette a bail-in mediante la loro riduzione o conversione in capitale, fatto salvo il </a:t>
              </a:r>
              <a:r>
                <a:rPr lang="it-IT" sz="1600" i="1" dirty="0" smtClean="0">
                  <a:solidFill>
                    <a:schemeClr val="tx1"/>
                  </a:solidFill>
                  <a:latin typeface="Calibri" panose="020F0502020204030204" pitchFamily="34" charset="0"/>
                </a:rPr>
                <a:t>no-</a:t>
              </a:r>
              <a:r>
                <a:rPr lang="it-IT" sz="1600" i="1" dirty="0" err="1" smtClean="0">
                  <a:solidFill>
                    <a:schemeClr val="tx1"/>
                  </a:solidFill>
                  <a:latin typeface="Calibri" panose="020F0502020204030204" pitchFamily="34" charset="0"/>
                </a:rPr>
                <a:t>worse</a:t>
              </a:r>
              <a:r>
                <a:rPr lang="it-IT" sz="1600" i="1" dirty="0" smtClean="0">
                  <a:solidFill>
                    <a:schemeClr val="tx1"/>
                  </a:solidFill>
                  <a:latin typeface="Calibri" panose="020F0502020204030204" pitchFamily="34" charset="0"/>
                </a:rPr>
                <a:t>-off</a:t>
              </a:r>
              <a:r>
                <a:rPr lang="it-IT" sz="1600" dirty="0" smtClean="0">
                  <a:solidFill>
                    <a:schemeClr val="tx1"/>
                  </a:solidFill>
                  <a:latin typeface="Calibri" panose="020F0502020204030204" pitchFamily="34" charset="0"/>
                </a:rPr>
                <a:t>; ii) sul fondo di risoluzione, che effettua conferimenti al capitale della banca in misura almeno sufficienti a portare a zero il patrimonio netto o a ripristinare il coefficiente di capitale primario di classe 1 </a:t>
              </a:r>
              <a:endParaRPr lang="it-IT" sz="1600" dirty="0">
                <a:solidFill>
                  <a:schemeClr val="tx1"/>
                </a:solidFill>
                <a:latin typeface="Calibri" panose="020F0502020204030204" pitchFamily="34" charset="0"/>
              </a:endParaRPr>
            </a:p>
          </p:txBody>
        </p:sp>
      </p:grpSp>
    </p:spTree>
    <p:extLst>
      <p:ext uri="{BB962C8B-B14F-4D97-AF65-F5344CB8AC3E}">
        <p14:creationId xmlns:p14="http://schemas.microsoft.com/office/powerpoint/2010/main" val="994958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390443" y="716924"/>
            <a:ext cx="7498080" cy="1143000"/>
          </a:xfrm>
        </p:spPr>
        <p:txBody>
          <a:bodyPr>
            <a:normAutofit/>
          </a:bodyPr>
          <a:lstStyle/>
          <a:p>
            <a:r>
              <a:rPr lang="it-IT" i="1" dirty="0" smtClean="0"/>
              <a:t>La capacità di assorbimento delle perdite</a:t>
            </a:r>
            <a:br>
              <a:rPr lang="it-IT" i="1" dirty="0" smtClean="0"/>
            </a:br>
            <a:r>
              <a:rPr lang="it-IT" i="1" dirty="0" smtClean="0"/>
              <a:t>Minimum </a:t>
            </a:r>
            <a:r>
              <a:rPr lang="it-IT" i="1" dirty="0" err="1"/>
              <a:t>requirement</a:t>
            </a:r>
            <a:r>
              <a:rPr lang="it-IT" i="1" dirty="0"/>
              <a:t> of </a:t>
            </a:r>
            <a:r>
              <a:rPr lang="it-IT" i="1" dirty="0" err="1"/>
              <a:t>own</a:t>
            </a:r>
            <a:r>
              <a:rPr lang="it-IT" i="1" dirty="0"/>
              <a:t> funds and </a:t>
            </a:r>
            <a:r>
              <a:rPr lang="it-IT" i="1" dirty="0" err="1"/>
              <a:t>eligible</a:t>
            </a:r>
            <a:r>
              <a:rPr lang="it-IT" i="1" dirty="0"/>
              <a:t> </a:t>
            </a:r>
            <a:r>
              <a:rPr lang="it-IT" i="1" dirty="0" err="1" smtClean="0"/>
              <a:t>liabilities</a:t>
            </a:r>
            <a:r>
              <a:rPr lang="it-IT" i="1" dirty="0" smtClean="0"/>
              <a:t> </a:t>
            </a:r>
            <a:r>
              <a:rPr lang="it-IT" dirty="0" smtClean="0"/>
              <a:t>(MREL)</a:t>
            </a:r>
            <a:endParaRPr lang="it-IT" dirty="0"/>
          </a:p>
        </p:txBody>
      </p:sp>
      <p:sp>
        <p:nvSpPr>
          <p:cNvPr id="2" name="Segnaposto numero diapositiva 1"/>
          <p:cNvSpPr>
            <a:spLocks noGrp="1"/>
          </p:cNvSpPr>
          <p:nvPr>
            <p:ph type="sldNum" sz="quarter" idx="12"/>
          </p:nvPr>
        </p:nvSpPr>
        <p:spPr/>
        <p:txBody>
          <a:bodyPr/>
          <a:lstStyle/>
          <a:p>
            <a:fld id="{78F901CF-713E-43DF-885E-EB481889573F}" type="slidenum">
              <a:rPr lang="it-IT" smtClean="0"/>
              <a:t>45</a:t>
            </a:fld>
            <a:endParaRPr lang="it-IT"/>
          </a:p>
        </p:txBody>
      </p:sp>
      <p:sp>
        <p:nvSpPr>
          <p:cNvPr id="7" name="Segnaposto contenuto 3"/>
          <p:cNvSpPr txBox="1">
            <a:spLocks/>
          </p:cNvSpPr>
          <p:nvPr/>
        </p:nvSpPr>
        <p:spPr>
          <a:xfrm>
            <a:off x="869999" y="1824987"/>
            <a:ext cx="8064896" cy="4680520"/>
          </a:xfrm>
          <a:prstGeom prst="rect">
            <a:avLst/>
          </a:prstGeom>
          <a:solidFill>
            <a:schemeClr val="accent3">
              <a:lumMod val="20000"/>
              <a:lumOff val="80000"/>
            </a:schemeClr>
          </a:solidFill>
          <a:ln w="19050">
            <a:solidFill>
              <a:schemeClr val="accent3">
                <a:lumMod val="50000"/>
              </a:schemeClr>
            </a:solidFill>
          </a:ln>
          <a:effectLst>
            <a:outerShdw blurRad="50800" dist="38100" dir="2700000" algn="tl" rotWithShape="0">
              <a:prstClr val="black">
                <a:alpha val="40000"/>
              </a:prstClr>
            </a:outerShdw>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None/>
              <a:defRPr/>
            </a:pPr>
            <a:endParaRPr lang="it-IT" sz="300" b="0" dirty="0" smtClean="0">
              <a:latin typeface="Calibri" panose="020F0502020204030204" pitchFamily="34" charset="0"/>
            </a:endParaRPr>
          </a:p>
          <a:p>
            <a:pPr algn="just">
              <a:spcBef>
                <a:spcPts val="600"/>
              </a:spcBef>
              <a:defRPr/>
            </a:pPr>
            <a:r>
              <a:rPr lang="it-IT" sz="1800" b="0" dirty="0" smtClean="0">
                <a:latin typeface="Calibri" panose="020F0502020204030204" pitchFamily="34" charset="0"/>
              </a:rPr>
              <a:t>Le banche devono, in ogni momento, </a:t>
            </a:r>
            <a:r>
              <a:rPr lang="it-IT" sz="1800" b="1" dirty="0" smtClean="0">
                <a:latin typeface="Calibri" panose="020F0502020204030204" pitchFamily="34" charset="0"/>
              </a:rPr>
              <a:t>rispettare un requisito minimo</a:t>
            </a:r>
            <a:r>
              <a:rPr lang="it-IT" sz="1800" b="0" dirty="0" smtClean="0">
                <a:latin typeface="Calibri" panose="020F0502020204030204" pitchFamily="34" charset="0"/>
              </a:rPr>
              <a:t>, espresso come: rapporto tra l’ammontare di passività assoggettabili e fondi propri rispetto al totale delle passività incluso il capitale.</a:t>
            </a:r>
            <a:endParaRPr lang="it-IT" sz="1800" b="0" dirty="0">
              <a:latin typeface="Calibri" panose="020F0502020204030204" pitchFamily="34" charset="0"/>
            </a:endParaRPr>
          </a:p>
          <a:p>
            <a:pPr algn="just">
              <a:spcBef>
                <a:spcPts val="600"/>
              </a:spcBef>
              <a:defRPr/>
            </a:pPr>
            <a:r>
              <a:rPr lang="it-IT" sz="1800" b="0" dirty="0" smtClean="0">
                <a:latin typeface="Calibri" panose="020F0502020204030204" pitchFamily="34" charset="0"/>
              </a:rPr>
              <a:t>l’</a:t>
            </a:r>
            <a:r>
              <a:rPr lang="it-IT" sz="1800" b="1" dirty="0" smtClean="0">
                <a:latin typeface="Calibri" panose="020F0502020204030204" pitchFamily="34" charset="0"/>
              </a:rPr>
              <a:t>EBA</a:t>
            </a:r>
            <a:r>
              <a:rPr lang="it-IT" sz="1800" b="0" dirty="0" smtClean="0">
                <a:latin typeface="Calibri" panose="020F0502020204030204" pitchFamily="34" charset="0"/>
              </a:rPr>
              <a:t> definisce gli </a:t>
            </a:r>
            <a:r>
              <a:rPr lang="it-IT" sz="1800" b="1" dirty="0">
                <a:latin typeface="Calibri" panose="020F0502020204030204" pitchFamily="34" charset="0"/>
              </a:rPr>
              <a:t>standard tecnici </a:t>
            </a:r>
            <a:r>
              <a:rPr lang="it-IT" sz="1800" b="0" dirty="0">
                <a:latin typeface="Calibri" panose="020F0502020204030204" pitchFamily="34" charset="0"/>
              </a:rPr>
              <a:t>per specificare il criterio di </a:t>
            </a:r>
            <a:r>
              <a:rPr lang="it-IT" sz="1800" b="0" dirty="0" smtClean="0">
                <a:latin typeface="Calibri" panose="020F0502020204030204" pitchFamily="34" charset="0"/>
              </a:rPr>
              <a:t>valutazione per determinare, </a:t>
            </a:r>
            <a:r>
              <a:rPr lang="it-IT" sz="1800" b="0" dirty="0">
                <a:latin typeface="Calibri" panose="020F0502020204030204" pitchFamily="34" charset="0"/>
              </a:rPr>
              <a:t>per ciascuna </a:t>
            </a:r>
            <a:r>
              <a:rPr lang="it-IT" sz="1800" b="0" dirty="0" smtClean="0">
                <a:latin typeface="Calibri" panose="020F0502020204030204" pitchFamily="34" charset="0"/>
              </a:rPr>
              <a:t>banca, </a:t>
            </a:r>
            <a:r>
              <a:rPr lang="it-IT" sz="1800" b="0" dirty="0">
                <a:latin typeface="Calibri" panose="020F0502020204030204" pitchFamily="34" charset="0"/>
              </a:rPr>
              <a:t>un requisito minimo di capitale e passività assoggettabili, inclusi i debiti subordinati e i debiti non garantiti con una durata residua inferiore a 12 </a:t>
            </a:r>
            <a:r>
              <a:rPr lang="it-IT" sz="1800" b="0" dirty="0" smtClean="0">
                <a:latin typeface="Calibri" panose="020F0502020204030204" pitchFamily="34" charset="0"/>
              </a:rPr>
              <a:t>mesi assoggettabili al</a:t>
            </a:r>
            <a:r>
              <a:rPr lang="it-IT" sz="1800" b="0" i="1" dirty="0" smtClean="0">
                <a:latin typeface="Calibri" panose="020F0502020204030204" pitchFamily="34" charset="0"/>
              </a:rPr>
              <a:t> </a:t>
            </a:r>
            <a:r>
              <a:rPr lang="it-IT" sz="1800" b="0" i="1" dirty="0" err="1" smtClean="0">
                <a:latin typeface="Calibri" panose="020F0502020204030204" pitchFamily="34" charset="0"/>
              </a:rPr>
              <a:t>bail</a:t>
            </a:r>
            <a:r>
              <a:rPr lang="it-IT" sz="1800" b="0" i="1" dirty="0" smtClean="0">
                <a:latin typeface="Calibri" panose="020F0502020204030204" pitchFamily="34" charset="0"/>
              </a:rPr>
              <a:t>-in</a:t>
            </a:r>
            <a:r>
              <a:rPr lang="it-IT" sz="1800" b="0" dirty="0" smtClean="0">
                <a:latin typeface="Calibri" panose="020F0502020204030204" pitchFamily="34" charset="0"/>
              </a:rPr>
              <a:t> e quelli qualificabili come capitale in base al CRR;</a:t>
            </a:r>
          </a:p>
          <a:p>
            <a:pPr algn="just">
              <a:spcBef>
                <a:spcPts val="600"/>
              </a:spcBef>
              <a:defRPr/>
            </a:pPr>
            <a:r>
              <a:rPr lang="it-IT" sz="1800" b="0" dirty="0" smtClean="0">
                <a:latin typeface="Calibri" panose="020F0502020204030204" pitchFamily="34" charset="0"/>
              </a:rPr>
              <a:t>gli stati membri possono definire </a:t>
            </a:r>
            <a:r>
              <a:rPr lang="it-IT" sz="1800" b="1" dirty="0" smtClean="0">
                <a:latin typeface="Calibri" panose="020F0502020204030204" pitchFamily="34" charset="0"/>
              </a:rPr>
              <a:t>criteri aggiuntivi </a:t>
            </a:r>
            <a:r>
              <a:rPr lang="it-IT" sz="1800" b="0" dirty="0" smtClean="0">
                <a:latin typeface="Calibri" panose="020F0502020204030204" pitchFamily="34" charset="0"/>
              </a:rPr>
              <a:t>per la determinazione del requisito;</a:t>
            </a:r>
          </a:p>
          <a:p>
            <a:pPr algn="just">
              <a:spcBef>
                <a:spcPts val="600"/>
              </a:spcBef>
              <a:defRPr/>
            </a:pPr>
            <a:r>
              <a:rPr lang="it-IT" sz="1800" dirty="0" smtClean="0">
                <a:latin typeface="Calibri" panose="020F0502020204030204" pitchFamily="34" charset="0"/>
              </a:rPr>
              <a:t>il </a:t>
            </a:r>
            <a:r>
              <a:rPr lang="it-IT" sz="1800" dirty="0">
                <a:latin typeface="Calibri" panose="020F0502020204030204" pitchFamily="34" charset="0"/>
              </a:rPr>
              <a:t>requisito minimo </a:t>
            </a:r>
            <a:r>
              <a:rPr lang="it-IT" sz="1800" dirty="0" smtClean="0">
                <a:latin typeface="Calibri" panose="020F0502020204030204" pitchFamily="34" charset="0"/>
              </a:rPr>
              <a:t>è determinato </a:t>
            </a:r>
            <a:r>
              <a:rPr lang="it-IT" sz="1800" b="1" dirty="0">
                <a:latin typeface="Calibri" panose="020F0502020204030204" pitchFamily="34" charset="0"/>
              </a:rPr>
              <a:t>per ciascuna banca </a:t>
            </a:r>
            <a:r>
              <a:rPr lang="it-IT" sz="1800" dirty="0">
                <a:latin typeface="Calibri" panose="020F0502020204030204" pitchFamily="34" charset="0"/>
              </a:rPr>
              <a:t>dall’autorità di risoluzione, in consultazione con la vigilanza, tenendo in considerazione specifici </a:t>
            </a:r>
            <a:r>
              <a:rPr lang="it-IT" sz="1800" dirty="0" smtClean="0">
                <a:latin typeface="Calibri" panose="020F0502020204030204" pitchFamily="34" charset="0"/>
              </a:rPr>
              <a:t>criteri;</a:t>
            </a:r>
          </a:p>
          <a:p>
            <a:pPr algn="just">
              <a:spcBef>
                <a:spcPts val="600"/>
              </a:spcBef>
              <a:defRPr/>
            </a:pPr>
            <a:r>
              <a:rPr lang="it-IT" sz="1800" dirty="0" smtClean="0">
                <a:latin typeface="Calibri" panose="020F0502020204030204" pitchFamily="34" charset="0"/>
              </a:rPr>
              <a:t>il requisito si applica a livello </a:t>
            </a:r>
            <a:r>
              <a:rPr lang="it-IT" sz="1800" b="1" dirty="0" smtClean="0">
                <a:latin typeface="Calibri" panose="020F0502020204030204" pitchFamily="34" charset="0"/>
              </a:rPr>
              <a:t>individuale e consolidato </a:t>
            </a:r>
            <a:r>
              <a:rPr lang="it-IT" sz="1800" dirty="0" smtClean="0">
                <a:latin typeface="Calibri" panose="020F0502020204030204" pitchFamily="34" charset="0"/>
              </a:rPr>
              <a:t>(nel qual caso è determinato dall’autorità di risoluzione di gruppo).</a:t>
            </a:r>
            <a:r>
              <a:rPr lang="it-IT" sz="1800" b="0" dirty="0" smtClean="0">
                <a:latin typeface="Calibri" panose="020F0502020204030204" pitchFamily="34" charset="0"/>
              </a:rPr>
              <a:t>            </a:t>
            </a:r>
            <a:endParaRPr lang="it-IT" sz="1800" b="0" dirty="0">
              <a:latin typeface="Calibri" panose="020F0502020204030204" pitchFamily="34" charset="0"/>
            </a:endParaRPr>
          </a:p>
        </p:txBody>
      </p:sp>
    </p:spTree>
    <p:extLst>
      <p:ext uri="{BB962C8B-B14F-4D97-AF65-F5344CB8AC3E}">
        <p14:creationId xmlns:p14="http://schemas.microsoft.com/office/powerpoint/2010/main" val="3220003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fondo di risoluzione nella BRRD</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46</a:t>
            </a:fld>
            <a:endParaRPr lang="it-IT">
              <a:solidFill>
                <a:srgbClr val="9FB8CD">
                  <a:shade val="50000"/>
                  <a:satMod val="200000"/>
                </a:srgbClr>
              </a:solidFill>
            </a:endParaRPr>
          </a:p>
        </p:txBody>
      </p:sp>
      <p:grpSp>
        <p:nvGrpSpPr>
          <p:cNvPr id="9" name="Gruppo 8"/>
          <p:cNvGrpSpPr/>
          <p:nvPr/>
        </p:nvGrpSpPr>
        <p:grpSpPr>
          <a:xfrm>
            <a:off x="-288711" y="1556792"/>
            <a:ext cx="9309646" cy="5103684"/>
            <a:chOff x="-345156" y="1624526"/>
            <a:chExt cx="9309646" cy="5103684"/>
          </a:xfrm>
        </p:grpSpPr>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156" y="1875984"/>
              <a:ext cx="5544616" cy="377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rrotonda angolo diagonale rettangolo 4"/>
            <p:cNvSpPr/>
            <p:nvPr/>
          </p:nvSpPr>
          <p:spPr>
            <a:xfrm>
              <a:off x="5019611" y="1624526"/>
              <a:ext cx="3672407" cy="2455369"/>
            </a:xfrm>
            <a:prstGeom prst="round2Diag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defTabSz="1400175" eaLnBrk="0" hangingPunct="0">
                <a:spcBef>
                  <a:spcPts val="0"/>
                </a:spcBef>
                <a:defRPr/>
              </a:pPr>
              <a:r>
                <a:rPr lang="it-IT" b="1" u="sng" dirty="0" smtClean="0">
                  <a:solidFill>
                    <a:srgbClr val="C00000"/>
                  </a:solidFill>
                  <a:latin typeface="Calibri" panose="020F0502020204030204" pitchFamily="34" charset="0"/>
                </a:rPr>
                <a:t>per </a:t>
              </a:r>
              <a:r>
                <a:rPr lang="it-IT" b="1" u="sng" dirty="0">
                  <a:solidFill>
                    <a:srgbClr val="C00000"/>
                  </a:solidFill>
                  <a:latin typeface="Calibri" panose="020F0502020204030204" pitchFamily="34" charset="0"/>
                </a:rPr>
                <a:t>ciascuna banca</a:t>
              </a:r>
              <a:r>
                <a:rPr lang="it-IT" b="1" dirty="0">
                  <a:solidFill>
                    <a:schemeClr val="accent1">
                      <a:lumMod val="75000"/>
                    </a:schemeClr>
                  </a:solidFill>
                  <a:latin typeface="Calibri" panose="020F0502020204030204" pitchFamily="34" charset="0"/>
                </a:rPr>
                <a:t>: </a:t>
              </a:r>
            </a:p>
            <a:p>
              <a:pPr marL="85725" algn="ctr" defTabSz="1400175" eaLnBrk="0" hangingPunct="0">
                <a:spcBef>
                  <a:spcPts val="0"/>
                </a:spcBef>
                <a:defRPr/>
              </a:pPr>
              <a:r>
                <a:rPr lang="it-IT" b="1" dirty="0">
                  <a:solidFill>
                    <a:schemeClr val="accent1">
                      <a:lumMod val="75000"/>
                    </a:schemeClr>
                  </a:solidFill>
                  <a:latin typeface="Calibri" panose="020F0502020204030204" pitchFamily="34" charset="0"/>
                </a:rPr>
                <a:t>rapporto tra l’ammontare delle sue </a:t>
              </a:r>
              <a:r>
                <a:rPr lang="it-IT" b="1" dirty="0" smtClean="0">
                  <a:solidFill>
                    <a:schemeClr val="accent1">
                      <a:lumMod val="75000"/>
                    </a:schemeClr>
                  </a:solidFill>
                  <a:latin typeface="Calibri" panose="020F0502020204030204" pitchFamily="34" charset="0"/>
                </a:rPr>
                <a:t>passività</a:t>
              </a:r>
              <a:r>
                <a:rPr lang="it-IT" b="1" dirty="0">
                  <a:solidFill>
                    <a:schemeClr val="accent1">
                      <a:lumMod val="75000"/>
                    </a:schemeClr>
                  </a:solidFill>
                  <a:latin typeface="Calibri" panose="020F0502020204030204" pitchFamily="34" charset="0"/>
                </a:rPr>
                <a:t>, al netto di fondi propri e </a:t>
              </a:r>
              <a:r>
                <a:rPr lang="it-IT" b="1" dirty="0" smtClean="0">
                  <a:solidFill>
                    <a:schemeClr val="accent1">
                      <a:lumMod val="75000"/>
                    </a:schemeClr>
                  </a:solidFill>
                  <a:latin typeface="Calibri" panose="020F0502020204030204" pitchFamily="34" charset="0"/>
                </a:rPr>
                <a:t>depositi </a:t>
              </a:r>
              <a:r>
                <a:rPr lang="it-IT" b="1" dirty="0">
                  <a:solidFill>
                    <a:schemeClr val="accent1">
                      <a:lumMod val="75000"/>
                    </a:schemeClr>
                  </a:solidFill>
                  <a:latin typeface="Calibri" panose="020F0502020204030204" pitchFamily="34" charset="0"/>
                </a:rPr>
                <a:t>garantiti, rispetto al totale </a:t>
              </a:r>
              <a:r>
                <a:rPr lang="it-IT" b="1" dirty="0" smtClean="0">
                  <a:solidFill>
                    <a:schemeClr val="accent1">
                      <a:lumMod val="75000"/>
                    </a:schemeClr>
                  </a:solidFill>
                  <a:latin typeface="Calibri" panose="020F0502020204030204" pitchFamily="34" charset="0"/>
                </a:rPr>
                <a:t>delle passività</a:t>
              </a:r>
              <a:r>
                <a:rPr lang="it-IT" b="1" dirty="0">
                  <a:solidFill>
                    <a:schemeClr val="accent1">
                      <a:lumMod val="75000"/>
                    </a:schemeClr>
                  </a:solidFill>
                  <a:latin typeface="Calibri" panose="020F0502020204030204" pitchFamily="34" charset="0"/>
                </a:rPr>
                <a:t>, al netto di fondi </a:t>
              </a:r>
              <a:r>
                <a:rPr lang="it-IT" b="1" dirty="0" smtClean="0">
                  <a:solidFill>
                    <a:schemeClr val="accent1">
                      <a:lumMod val="75000"/>
                    </a:schemeClr>
                  </a:solidFill>
                  <a:latin typeface="Calibri" panose="020F0502020204030204" pitchFamily="34" charset="0"/>
                </a:rPr>
                <a:t>propri </a:t>
              </a:r>
              <a:r>
                <a:rPr lang="it-IT" b="1" dirty="0">
                  <a:solidFill>
                    <a:schemeClr val="accent1">
                      <a:lumMod val="75000"/>
                    </a:schemeClr>
                  </a:solidFill>
                  <a:latin typeface="Calibri" panose="020F0502020204030204" pitchFamily="34" charset="0"/>
                </a:rPr>
                <a:t>e depositi garantiti, di </a:t>
              </a:r>
              <a:r>
                <a:rPr lang="it-IT" b="1" u="sng" dirty="0">
                  <a:solidFill>
                    <a:schemeClr val="accent1">
                      <a:lumMod val="75000"/>
                    </a:schemeClr>
                  </a:solidFill>
                  <a:latin typeface="Calibri" panose="020F0502020204030204" pitchFamily="34" charset="0"/>
                </a:rPr>
                <a:t>tutte </a:t>
              </a:r>
              <a:r>
                <a:rPr lang="it-IT" b="1" u="sng" dirty="0" smtClean="0">
                  <a:solidFill>
                    <a:schemeClr val="accent1">
                      <a:lumMod val="75000"/>
                    </a:schemeClr>
                  </a:solidFill>
                  <a:latin typeface="Calibri" panose="020F0502020204030204" pitchFamily="34" charset="0"/>
                </a:rPr>
                <a:t>le banche </a:t>
              </a:r>
              <a:r>
                <a:rPr lang="it-IT" b="1" u="sng" dirty="0">
                  <a:solidFill>
                    <a:schemeClr val="accent1">
                      <a:lumMod val="75000"/>
                    </a:schemeClr>
                  </a:solidFill>
                  <a:latin typeface="Calibri" panose="020F0502020204030204" pitchFamily="34" charset="0"/>
                </a:rPr>
                <a:t>autorizzate nel paese</a:t>
              </a:r>
              <a:r>
                <a:rPr lang="it-IT" b="1" dirty="0">
                  <a:solidFill>
                    <a:schemeClr val="accent1">
                      <a:lumMod val="75000"/>
                    </a:schemeClr>
                  </a:solidFill>
                  <a:latin typeface="Calibri" panose="020F0502020204030204" pitchFamily="34" charset="0"/>
                </a:rPr>
                <a:t> </a:t>
              </a:r>
            </a:p>
          </p:txBody>
        </p:sp>
        <p:sp>
          <p:nvSpPr>
            <p:cNvPr id="7" name="Rettangolo arrotondato 6"/>
            <p:cNvSpPr/>
            <p:nvPr/>
          </p:nvSpPr>
          <p:spPr>
            <a:xfrm>
              <a:off x="3703629" y="3040092"/>
              <a:ext cx="1504499" cy="405857"/>
            </a:xfrm>
            <a:prstGeom prst="roundRect">
              <a:avLst>
                <a:gd name="adj" fmla="val 17157"/>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600" b="1" dirty="0" smtClean="0">
                  <a:solidFill>
                    <a:srgbClr val="C00000"/>
                  </a:solidFill>
                  <a:latin typeface="Calibri" panose="020F0502020204030204" pitchFamily="34" charset="0"/>
                </a:rPr>
                <a:t>Contribuzioni</a:t>
              </a:r>
              <a:endParaRPr lang="it-IT" sz="1600" b="1" dirty="0">
                <a:solidFill>
                  <a:schemeClr val="accent1">
                    <a:lumMod val="75000"/>
                  </a:schemeClr>
                </a:solidFill>
                <a:latin typeface="Calibri" panose="020F0502020204030204" pitchFamily="34" charset="0"/>
              </a:endParaRPr>
            </a:p>
          </p:txBody>
        </p:sp>
        <p:sp>
          <p:nvSpPr>
            <p:cNvPr id="10" name="CasellaDiTesto 9"/>
            <p:cNvSpPr txBox="1"/>
            <p:nvPr/>
          </p:nvSpPr>
          <p:spPr>
            <a:xfrm>
              <a:off x="4228517" y="4369378"/>
              <a:ext cx="4735972" cy="784830"/>
            </a:xfrm>
            <a:prstGeom prst="rect">
              <a:avLst/>
            </a:prstGeom>
            <a:solidFill>
              <a:schemeClr val="accent3">
                <a:lumMod val="40000"/>
                <a:lumOff val="60000"/>
              </a:schemeClr>
            </a:solidFill>
            <a:ln>
              <a:solidFill>
                <a:schemeClr val="accent3">
                  <a:lumMod val="75000"/>
                </a:schemeClr>
              </a:solidFill>
            </a:ln>
            <a:effectLst>
              <a:outerShdw blurRad="50800" dist="38100" dir="2700000" algn="tl" rotWithShape="0">
                <a:schemeClr val="accent3">
                  <a:alpha val="40000"/>
                </a:schemeClr>
              </a:outerShdw>
            </a:effectLst>
          </p:spPr>
          <p:txBody>
            <a:bodyPr wrap="square" rtlCol="0">
              <a:spAutoFit/>
            </a:bodyPr>
            <a:lstStyle/>
            <a:p>
              <a:pPr algn="ctr">
                <a:spcBef>
                  <a:spcPts val="600"/>
                </a:spcBef>
                <a:defRPr/>
              </a:pPr>
              <a:r>
                <a:rPr lang="it-IT" sz="1500" dirty="0" smtClean="0">
                  <a:latin typeface="Calibri" panose="020F0502020204030204" pitchFamily="34" charset="0"/>
                </a:rPr>
                <a:t>Contribuzioni annuali </a:t>
              </a:r>
              <a:r>
                <a:rPr lang="it-IT" sz="1500" u="sng" dirty="0">
                  <a:latin typeface="Calibri" panose="020F0502020204030204" pitchFamily="34" charset="0"/>
                </a:rPr>
                <a:t>ex-ante</a:t>
              </a:r>
              <a:r>
                <a:rPr lang="it-IT" sz="1500" dirty="0">
                  <a:latin typeface="Calibri" panose="020F0502020204030204" pitchFamily="34" charset="0"/>
                </a:rPr>
                <a:t> </a:t>
              </a:r>
              <a:r>
                <a:rPr lang="it-IT" sz="1500" dirty="0" smtClean="0">
                  <a:latin typeface="Calibri" panose="020F0502020204030204" pitchFamily="34" charset="0"/>
                </a:rPr>
                <a:t>fino a un livello-obiettivo pari almeno </a:t>
              </a:r>
              <a:r>
                <a:rPr lang="it-IT" sz="1500" b="1" dirty="0">
                  <a:latin typeface="Calibri" panose="020F0502020204030204" pitchFamily="34" charset="0"/>
                </a:rPr>
                <a:t>all’1% dei </a:t>
              </a:r>
              <a:r>
                <a:rPr lang="it-IT" sz="1500" b="1" dirty="0" smtClean="0">
                  <a:latin typeface="Calibri" panose="020F0502020204030204" pitchFamily="34" charset="0"/>
                </a:rPr>
                <a:t>depositi protetti </a:t>
              </a:r>
              <a:r>
                <a:rPr lang="it-IT" sz="1500" dirty="0" smtClean="0">
                  <a:latin typeface="Calibri" panose="020F0502020204030204" pitchFamily="34" charset="0"/>
                </a:rPr>
                <a:t>totali (fino </a:t>
              </a:r>
              <a:r>
                <a:rPr lang="it-IT" sz="1500" dirty="0">
                  <a:latin typeface="Calibri" panose="020F0502020204030204" pitchFamily="34" charset="0"/>
                </a:rPr>
                <a:t>al </a:t>
              </a:r>
              <a:r>
                <a:rPr lang="it-IT" sz="1500" dirty="0" smtClean="0">
                  <a:latin typeface="Calibri" panose="020F0502020204030204" pitchFamily="34" charset="0"/>
                </a:rPr>
                <a:t>30</a:t>
              </a:r>
              <a:r>
                <a:rPr lang="it-IT" sz="1500" dirty="0">
                  <a:latin typeface="Calibri" panose="020F0502020204030204" pitchFamily="34" charset="0"/>
                </a:rPr>
                <a:t>% </a:t>
              </a:r>
              <a:r>
                <a:rPr lang="it-IT" sz="1500" dirty="0" smtClean="0">
                  <a:latin typeface="Calibri" panose="020F0502020204030204" pitchFamily="34" charset="0"/>
                </a:rPr>
                <a:t>in </a:t>
              </a:r>
              <a:r>
                <a:rPr lang="it-IT" sz="1500" dirty="0">
                  <a:latin typeface="Calibri" panose="020F0502020204030204" pitchFamily="34" charset="0"/>
                </a:rPr>
                <a:t>impegni irrevocabili </a:t>
              </a:r>
              <a:r>
                <a:rPr lang="it-IT" sz="1500" dirty="0" smtClean="0">
                  <a:latin typeface="Calibri" panose="020F0502020204030204" pitchFamily="34" charset="0"/>
                </a:rPr>
                <a:t>di pagamento, ove introdotti)</a:t>
              </a:r>
              <a:endParaRPr lang="it-IT" sz="1500" dirty="0">
                <a:latin typeface="Calibri" panose="020F0502020204030204" pitchFamily="34" charset="0"/>
              </a:endParaRPr>
            </a:p>
          </p:txBody>
        </p:sp>
        <p:sp>
          <p:nvSpPr>
            <p:cNvPr id="11" name="CasellaDiTesto 10"/>
            <p:cNvSpPr txBox="1"/>
            <p:nvPr/>
          </p:nvSpPr>
          <p:spPr>
            <a:xfrm>
              <a:off x="4228516" y="5283358"/>
              <a:ext cx="4735974" cy="553998"/>
            </a:xfrm>
            <a:prstGeom prst="rect">
              <a:avLst/>
            </a:prstGeom>
            <a:solidFill>
              <a:schemeClr val="accent3">
                <a:lumMod val="40000"/>
                <a:lumOff val="60000"/>
              </a:schemeClr>
            </a:solidFill>
            <a:ln>
              <a:solidFill>
                <a:schemeClr val="accent3">
                  <a:lumMod val="75000"/>
                </a:schemeClr>
              </a:solidFill>
            </a:ln>
            <a:effectLst>
              <a:outerShdw blurRad="50800" dist="38100" dir="2700000" algn="tl" rotWithShape="0">
                <a:schemeClr val="accent3">
                  <a:alpha val="40000"/>
                </a:schemeClr>
              </a:outerShdw>
            </a:effectLst>
          </p:spPr>
          <p:txBody>
            <a:bodyPr wrap="square" rtlCol="0">
              <a:spAutoFit/>
            </a:bodyPr>
            <a:lstStyle/>
            <a:p>
              <a:pPr algn="ctr">
                <a:spcBef>
                  <a:spcPts val="400"/>
                </a:spcBef>
                <a:defRPr/>
              </a:pPr>
              <a:r>
                <a:rPr lang="it-IT" sz="1500" dirty="0" smtClean="0">
                  <a:latin typeface="Calibri" panose="020F0502020204030204" pitchFamily="34" charset="0"/>
                </a:rPr>
                <a:t>Contribuzioni straordinarie </a:t>
              </a:r>
              <a:r>
                <a:rPr lang="it-IT" sz="1500" u="sng" dirty="0">
                  <a:latin typeface="Calibri" panose="020F0502020204030204" pitchFamily="34" charset="0"/>
                </a:rPr>
                <a:t>ex-post</a:t>
              </a:r>
              <a:r>
                <a:rPr lang="it-IT" sz="1500" dirty="0">
                  <a:latin typeface="Calibri" panose="020F0502020204030204" pitchFamily="34" charset="0"/>
                </a:rPr>
                <a:t> </a:t>
              </a:r>
              <a:r>
                <a:rPr lang="it-IT" sz="1500" dirty="0" smtClean="0">
                  <a:latin typeface="Calibri" panose="020F0502020204030204" pitchFamily="34" charset="0"/>
                </a:rPr>
                <a:t>fino a tre </a:t>
              </a:r>
              <a:r>
                <a:rPr lang="it-IT" sz="1500" dirty="0">
                  <a:latin typeface="Calibri" panose="020F0502020204030204" pitchFamily="34" charset="0"/>
                </a:rPr>
                <a:t>volte le contribuzioni ordinarie annuali </a:t>
              </a:r>
              <a:r>
                <a:rPr lang="it-IT" sz="1500" dirty="0" smtClean="0">
                  <a:latin typeface="Calibri" panose="020F0502020204030204" pitchFamily="34" charset="0"/>
                </a:rPr>
                <a:t>(se ex-ante insufficiente)</a:t>
              </a:r>
              <a:endParaRPr lang="it-IT" sz="1500" dirty="0">
                <a:latin typeface="Calibri" panose="020F0502020204030204" pitchFamily="34" charset="0"/>
              </a:endParaRPr>
            </a:p>
          </p:txBody>
        </p:sp>
        <p:sp>
          <p:nvSpPr>
            <p:cNvPr id="12" name="CasellaDiTesto 11"/>
            <p:cNvSpPr txBox="1"/>
            <p:nvPr/>
          </p:nvSpPr>
          <p:spPr>
            <a:xfrm>
              <a:off x="2843808" y="5943380"/>
              <a:ext cx="6120680" cy="784830"/>
            </a:xfrm>
            <a:prstGeom prst="rect">
              <a:avLst/>
            </a:prstGeom>
            <a:solidFill>
              <a:schemeClr val="accent3">
                <a:lumMod val="40000"/>
                <a:lumOff val="60000"/>
              </a:schemeClr>
            </a:solidFill>
            <a:ln>
              <a:solidFill>
                <a:schemeClr val="accent3">
                  <a:lumMod val="75000"/>
                </a:schemeClr>
              </a:solidFill>
            </a:ln>
            <a:effectLst>
              <a:outerShdw blurRad="50800" dist="38100" dir="2700000" algn="tl" rotWithShape="0">
                <a:schemeClr val="accent3">
                  <a:alpha val="40000"/>
                </a:schemeClr>
              </a:outerShdw>
            </a:effectLst>
          </p:spPr>
          <p:txBody>
            <a:bodyPr wrap="square" rtlCol="0">
              <a:spAutoFit/>
            </a:bodyPr>
            <a:lstStyle>
              <a:defPPr>
                <a:defRPr lang="it-IT"/>
              </a:defPPr>
              <a:lvl1pPr marL="179388">
                <a:spcBef>
                  <a:spcPts val="400"/>
                </a:spcBef>
                <a:defRPr sz="1500">
                  <a:latin typeface="Calibri" panose="020F0502020204030204" pitchFamily="34" charset="0"/>
                </a:defRPr>
              </a:lvl1pPr>
            </a:lstStyle>
            <a:p>
              <a:pPr marL="0" algn="ctr"/>
              <a:r>
                <a:rPr lang="it-IT" dirty="0"/>
                <a:t>Forme alternative di finanziamento se entrambi insufficienti (o contribuzione straordinaria non  immediatamente accessibile), nella forma di prestiti o altro tipo di sostegno da istituzioni, intermediari finanziari e </a:t>
              </a:r>
              <a:r>
                <a:rPr lang="it-IT" dirty="0" smtClean="0"/>
                <a:t>terzi</a:t>
              </a:r>
              <a:endParaRPr lang="it-IT" dirty="0"/>
            </a:p>
          </p:txBody>
        </p:sp>
      </p:grpSp>
      <p:sp>
        <p:nvSpPr>
          <p:cNvPr id="14" name="CasellaDiTesto 13"/>
          <p:cNvSpPr txBox="1"/>
          <p:nvPr/>
        </p:nvSpPr>
        <p:spPr>
          <a:xfrm>
            <a:off x="971600" y="5244425"/>
            <a:ext cx="1800200" cy="923330"/>
          </a:xfrm>
          <a:prstGeom prst="rect">
            <a:avLst/>
          </a:prstGeom>
          <a:solidFill>
            <a:schemeClr val="bg1"/>
          </a:solidFill>
          <a:ln w="19050">
            <a:solidFill>
              <a:srgbClr val="C0504D"/>
            </a:solidFill>
            <a:prstDash val="dash"/>
          </a:ln>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smtClean="0">
                <a:ln>
                  <a:noFill/>
                </a:ln>
                <a:solidFill>
                  <a:prstClr val="black"/>
                </a:solidFill>
                <a:effectLst/>
                <a:uLnTx/>
                <a:uFillTx/>
                <a:latin typeface="Calibri" panose="020F0502020204030204" pitchFamily="34" charset="0"/>
              </a:rPr>
              <a:t>Sistema europeo dei meccanismi di finanziamento</a:t>
            </a:r>
          </a:p>
        </p:txBody>
      </p:sp>
      <p:sp>
        <p:nvSpPr>
          <p:cNvPr id="13" name="Rettangolo arrotondato 12"/>
          <p:cNvSpPr/>
          <p:nvPr/>
        </p:nvSpPr>
        <p:spPr>
          <a:xfrm rot="16200000">
            <a:off x="-776816" y="3775341"/>
            <a:ext cx="2582948" cy="332006"/>
          </a:xfrm>
          <a:prstGeom prst="roundRect">
            <a:avLst>
              <a:gd name="adj" fmla="val 17157"/>
            </a:avLst>
          </a:prstGeom>
          <a:solidFill>
            <a:schemeClr val="bg1"/>
          </a:solidFill>
          <a:ln w="19050">
            <a:solidFill>
              <a:schemeClr val="accent3">
                <a:lumMod val="75000"/>
              </a:schemeClr>
            </a:solidFill>
            <a:prstDash val="lgDash"/>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pPr algn="ctr">
              <a:lnSpc>
                <a:spcPct val="90000"/>
              </a:lnSpc>
            </a:pPr>
            <a:r>
              <a:rPr lang="it-IT" altLang="it-IT" sz="1500" i="1" dirty="0" smtClean="0">
                <a:solidFill>
                  <a:schemeClr val="tx1"/>
                </a:solidFill>
                <a:latin typeface="Calibri" panose="020F0502020204030204" pitchFamily="34" charset="0"/>
              </a:rPr>
              <a:t>D.lgs. 180/2015, artt. 78-84</a:t>
            </a:r>
            <a:endParaRPr lang="it-IT" sz="1500"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3383017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smtClean="0"/>
              <a:t>La liquidazione coatta amministrativa (artt. 80 e ss. TUB)</a:t>
            </a:r>
            <a:endParaRPr lang="it-IT" dirty="0"/>
          </a:p>
        </p:txBody>
      </p:sp>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47</a:t>
            </a:fld>
            <a:endParaRPr lang="en-US" dirty="0"/>
          </a:p>
        </p:txBody>
      </p:sp>
      <p:grpSp>
        <p:nvGrpSpPr>
          <p:cNvPr id="28" name="Gruppo 27"/>
          <p:cNvGrpSpPr/>
          <p:nvPr/>
        </p:nvGrpSpPr>
        <p:grpSpPr>
          <a:xfrm>
            <a:off x="644219" y="2009132"/>
            <a:ext cx="8248261" cy="4561368"/>
            <a:chOff x="486173" y="1873664"/>
            <a:chExt cx="8248261" cy="4561368"/>
          </a:xfrm>
        </p:grpSpPr>
        <p:grpSp>
          <p:nvGrpSpPr>
            <p:cNvPr id="5" name="Gruppo 4"/>
            <p:cNvGrpSpPr/>
            <p:nvPr/>
          </p:nvGrpSpPr>
          <p:grpSpPr>
            <a:xfrm>
              <a:off x="1327366" y="1873664"/>
              <a:ext cx="7128792" cy="4543063"/>
              <a:chOff x="899592" y="2240867"/>
              <a:chExt cx="7128792" cy="4543063"/>
            </a:xfrm>
          </p:grpSpPr>
          <p:sp>
            <p:nvSpPr>
              <p:cNvPr id="7" name="Rettangolo arrotondato 6"/>
              <p:cNvSpPr/>
              <p:nvPr/>
            </p:nvSpPr>
            <p:spPr>
              <a:xfrm>
                <a:off x="1367644" y="2470672"/>
                <a:ext cx="6192688" cy="1757579"/>
              </a:xfrm>
              <a:prstGeom prst="roundRect">
                <a:avLst/>
              </a:prstGeom>
              <a:solidFill>
                <a:schemeClr val="accent2">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La liquidazione coatta amministrativa delle banche può essere disposta, anche quando ne sia in corso l’amministrazione straordinaria, se ricorrono i </a:t>
                </a:r>
                <a:r>
                  <a:rPr lang="it-IT" altLang="it-IT" sz="2000" b="1" dirty="0" smtClean="0">
                    <a:solidFill>
                      <a:srgbClr val="C00000"/>
                    </a:solidFill>
                    <a:latin typeface="Calibri" panose="020F0502020204030204" pitchFamily="34" charset="0"/>
                  </a:rPr>
                  <a:t>presupposti dell’art. 17</a:t>
                </a:r>
                <a:r>
                  <a:rPr lang="it-IT" altLang="it-IT" sz="2000" dirty="0" smtClean="0">
                    <a:solidFill>
                      <a:schemeClr val="tx2"/>
                    </a:solidFill>
                    <a:latin typeface="Calibri" panose="020F0502020204030204" pitchFamily="34" charset="0"/>
                  </a:rPr>
                  <a:t>, </a:t>
                </a:r>
                <a:r>
                  <a:rPr lang="it-IT" altLang="it-IT" sz="2000" u="sng" dirty="0" smtClean="0">
                    <a:solidFill>
                      <a:schemeClr val="tx2"/>
                    </a:solidFill>
                    <a:latin typeface="Calibri" panose="020F0502020204030204" pitchFamily="34" charset="0"/>
                  </a:rPr>
                  <a:t>ma non quelli per la risoluzione ex art. 20, comma 2  </a:t>
                </a:r>
                <a:endParaRPr lang="it-IT" sz="2000" u="sng" dirty="0">
                  <a:solidFill>
                    <a:schemeClr val="tx2"/>
                  </a:solidFill>
                  <a:latin typeface="Calibri" panose="020F0502020204030204" pitchFamily="34" charset="0"/>
                </a:endParaRPr>
              </a:p>
            </p:txBody>
          </p:sp>
          <p:sp>
            <p:nvSpPr>
              <p:cNvPr id="10" name="Ovale 9"/>
              <p:cNvSpPr/>
              <p:nvPr/>
            </p:nvSpPr>
            <p:spPr>
              <a:xfrm>
                <a:off x="899592" y="2240867"/>
                <a:ext cx="7128792" cy="4543063"/>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16" name="Connettore 2 15"/>
            <p:cNvCxnSpPr/>
            <p:nvPr/>
          </p:nvCxnSpPr>
          <p:spPr>
            <a:xfrm flipH="1">
              <a:off x="2411760" y="3501008"/>
              <a:ext cx="144016" cy="936104"/>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1" name="Gruppo 20"/>
            <p:cNvGrpSpPr/>
            <p:nvPr/>
          </p:nvGrpSpPr>
          <p:grpSpPr>
            <a:xfrm>
              <a:off x="486173" y="4509121"/>
              <a:ext cx="5400600" cy="1925911"/>
              <a:chOff x="971600" y="4509121"/>
              <a:chExt cx="5400600" cy="1925911"/>
            </a:xfrm>
          </p:grpSpPr>
          <p:sp>
            <p:nvSpPr>
              <p:cNvPr id="17" name="Rettangolo arrotondato 16"/>
              <p:cNvSpPr/>
              <p:nvPr/>
            </p:nvSpPr>
            <p:spPr>
              <a:xfrm>
                <a:off x="1327366" y="4509121"/>
                <a:ext cx="3564396" cy="504056"/>
              </a:xfrm>
              <a:prstGeom prst="roundRect">
                <a:avLst/>
              </a:prstGeom>
              <a:solidFill>
                <a:schemeClr val="accent1">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dirty="0" smtClean="0">
                    <a:solidFill>
                      <a:schemeClr val="tx2"/>
                    </a:solidFill>
                    <a:latin typeface="Calibri" panose="020F0502020204030204" pitchFamily="34" charset="0"/>
                  </a:rPr>
                  <a:t>Dissesto o rischio di dissesto</a:t>
                </a:r>
                <a:endParaRPr lang="it-IT" dirty="0">
                  <a:solidFill>
                    <a:schemeClr val="tx2"/>
                  </a:solidFill>
                  <a:latin typeface="Calibri" panose="020F0502020204030204" pitchFamily="34" charset="0"/>
                </a:endParaRPr>
              </a:p>
            </p:txBody>
          </p:sp>
          <p:sp>
            <p:nvSpPr>
              <p:cNvPr id="18" name="Rettangolo arrotondato 17"/>
              <p:cNvSpPr/>
              <p:nvPr/>
            </p:nvSpPr>
            <p:spPr>
              <a:xfrm>
                <a:off x="1327366" y="5075265"/>
                <a:ext cx="5044834" cy="1359767"/>
              </a:xfrm>
              <a:prstGeom prst="roundRect">
                <a:avLst/>
              </a:prstGeom>
              <a:solidFill>
                <a:schemeClr val="accent1">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1600" dirty="0" smtClean="0">
                    <a:solidFill>
                      <a:schemeClr val="tx2"/>
                    </a:solidFill>
                    <a:latin typeface="Calibri" panose="020F0502020204030204" pitchFamily="34" charset="0"/>
                  </a:rPr>
                  <a:t>Non si possono ragionevolmente prospettare misure alternative che permettano di superare  la situazione sub a) in tempi adeguati, tra cui l’intervento di uno o più soggetti privati o di un IPS, o un’azione di vigilanza, che può includere misure di intervento precoce o l’AS.</a:t>
                </a:r>
                <a:endParaRPr lang="it-IT" sz="1600" dirty="0">
                  <a:solidFill>
                    <a:schemeClr val="tx2"/>
                  </a:solidFill>
                  <a:latin typeface="Calibri" panose="020F0502020204030204" pitchFamily="34" charset="0"/>
                </a:endParaRPr>
              </a:p>
            </p:txBody>
          </p:sp>
          <p:sp>
            <p:nvSpPr>
              <p:cNvPr id="19" name="Ovale 18"/>
              <p:cNvSpPr/>
              <p:nvPr/>
            </p:nvSpPr>
            <p:spPr>
              <a:xfrm>
                <a:off x="971600" y="4574113"/>
                <a:ext cx="498249" cy="360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latin typeface="Calibri" panose="020F0502020204030204" pitchFamily="34" charset="0"/>
                  </a:rPr>
                  <a:t>a)</a:t>
                </a:r>
                <a:endParaRPr lang="it-IT" sz="1200" b="1" dirty="0">
                  <a:latin typeface="Calibri" panose="020F0502020204030204" pitchFamily="34" charset="0"/>
                </a:endParaRPr>
              </a:p>
            </p:txBody>
          </p:sp>
          <p:sp>
            <p:nvSpPr>
              <p:cNvPr id="20" name="Ovale 19"/>
              <p:cNvSpPr/>
              <p:nvPr/>
            </p:nvSpPr>
            <p:spPr>
              <a:xfrm>
                <a:off x="971600" y="5237584"/>
                <a:ext cx="498249" cy="360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latin typeface="Calibri" panose="020F0502020204030204" pitchFamily="34" charset="0"/>
                  </a:rPr>
                  <a:t>b)</a:t>
                </a:r>
                <a:endParaRPr lang="it-IT" sz="1200" b="1" dirty="0">
                  <a:latin typeface="Calibri" panose="020F0502020204030204" pitchFamily="34" charset="0"/>
                </a:endParaRPr>
              </a:p>
            </p:txBody>
          </p:sp>
        </p:grpSp>
        <p:cxnSp>
          <p:nvCxnSpPr>
            <p:cNvPr id="24" name="Connettore 2 23"/>
            <p:cNvCxnSpPr/>
            <p:nvPr/>
          </p:nvCxnSpPr>
          <p:spPr>
            <a:xfrm>
              <a:off x="6372200" y="3532820"/>
              <a:ext cx="512440" cy="760276"/>
            </a:xfrm>
            <a:prstGeom prst="straightConnector1">
              <a:avLst/>
            </a:prstGeom>
            <a:ln w="19050">
              <a:solidFill>
                <a:schemeClr val="accent1">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Rettangolo arrotondato 26"/>
            <p:cNvSpPr/>
            <p:nvPr/>
          </p:nvSpPr>
          <p:spPr>
            <a:xfrm>
              <a:off x="6718210" y="4409493"/>
              <a:ext cx="2016224" cy="524662"/>
            </a:xfrm>
            <a:prstGeom prst="roundRect">
              <a:avLst/>
            </a:prstGeom>
            <a:solidFill>
              <a:schemeClr val="accent2">
                <a:lumMod val="60000"/>
                <a:lumOff val="4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dirty="0" smtClean="0">
                  <a:solidFill>
                    <a:schemeClr val="tx2"/>
                  </a:solidFill>
                  <a:latin typeface="Calibri" panose="020F0502020204030204" pitchFamily="34" charset="0"/>
                </a:rPr>
                <a:t>Interesse pubblico</a:t>
              </a:r>
              <a:endParaRPr lang="it-IT" dirty="0">
                <a:solidFill>
                  <a:schemeClr val="tx2"/>
                </a:solidFill>
                <a:latin typeface="Calibri" panose="020F0502020204030204" pitchFamily="34" charset="0"/>
              </a:endParaRPr>
            </a:p>
          </p:txBody>
        </p:sp>
      </p:grpSp>
      <p:sp>
        <p:nvSpPr>
          <p:cNvPr id="29" name="CasellaDiTesto 28"/>
          <p:cNvSpPr txBox="1"/>
          <p:nvPr/>
        </p:nvSpPr>
        <p:spPr>
          <a:xfrm>
            <a:off x="5763297" y="1921195"/>
            <a:ext cx="2558777" cy="40011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wrap="none" rtlCol="0">
            <a:spAutoFit/>
          </a:bodyPr>
          <a:lstStyle/>
          <a:p>
            <a:r>
              <a:rPr lang="it-IT" sz="2000" b="1" dirty="0" smtClean="0">
                <a:solidFill>
                  <a:schemeClr val="accent1">
                    <a:lumMod val="75000"/>
                  </a:schemeClr>
                </a:solidFill>
                <a:latin typeface="Calibri" panose="020F0502020204030204" pitchFamily="34" charset="0"/>
              </a:rPr>
              <a:t>I presupposti oggettivi</a:t>
            </a:r>
            <a:endParaRPr lang="it-IT" sz="2000" b="1" dirty="0">
              <a:solidFill>
                <a:schemeClr val="accent1">
                  <a:lumMod val="75000"/>
                </a:schemeClr>
              </a:solidFill>
              <a:latin typeface="Calibri" panose="020F0502020204030204" pitchFamily="34" charset="0"/>
            </a:endParaRPr>
          </a:p>
        </p:txBody>
      </p:sp>
      <p:sp>
        <p:nvSpPr>
          <p:cNvPr id="22" name="Ovale 21"/>
          <p:cNvSpPr/>
          <p:nvPr/>
        </p:nvSpPr>
        <p:spPr>
          <a:xfrm>
            <a:off x="462061" y="1378313"/>
            <a:ext cx="862563" cy="866233"/>
          </a:xfrm>
          <a:prstGeom prst="ellipse">
            <a:avLst/>
          </a:prstGeom>
          <a:solidFill>
            <a:schemeClr val="accent3"/>
          </a:solidFill>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1">
                    <a:lumMod val="75000"/>
                  </a:schemeClr>
                </a:solidFill>
                <a:latin typeface="Calibri" panose="020F0502020204030204" pitchFamily="34" charset="0"/>
              </a:rPr>
              <a:t>3</a:t>
            </a:r>
          </a:p>
        </p:txBody>
      </p:sp>
    </p:spTree>
    <p:extLst>
      <p:ext uri="{BB962C8B-B14F-4D97-AF65-F5344CB8AC3E}">
        <p14:creationId xmlns:p14="http://schemas.microsoft.com/office/powerpoint/2010/main" val="5211076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smtClean="0"/>
              <a:t>La liquidazione coatta amministrativa (artt. 80 e ss. TUB)</a:t>
            </a:r>
            <a:endParaRPr lang="it-IT" dirty="0"/>
          </a:p>
        </p:txBody>
      </p:sp>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48</a:t>
            </a:fld>
            <a:endParaRPr lang="en-US" dirty="0"/>
          </a:p>
        </p:txBody>
      </p:sp>
      <p:grpSp>
        <p:nvGrpSpPr>
          <p:cNvPr id="14" name="Gruppo 13"/>
          <p:cNvGrpSpPr/>
          <p:nvPr/>
        </p:nvGrpSpPr>
        <p:grpSpPr>
          <a:xfrm>
            <a:off x="684790" y="1792663"/>
            <a:ext cx="6335482" cy="504056"/>
            <a:chOff x="684790" y="1792663"/>
            <a:chExt cx="6335482" cy="504056"/>
          </a:xfrm>
        </p:grpSpPr>
        <p:sp>
          <p:nvSpPr>
            <p:cNvPr id="13" name="Rettangolo arrotondato 12"/>
            <p:cNvSpPr/>
            <p:nvPr/>
          </p:nvSpPr>
          <p:spPr>
            <a:xfrm>
              <a:off x="3037904" y="1792663"/>
              <a:ext cx="3982368" cy="504056"/>
            </a:xfrm>
            <a:prstGeom prst="roundRect">
              <a:avLst/>
            </a:prstGeom>
            <a:solidFill>
              <a:schemeClr val="accent1"/>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b="1" dirty="0" smtClean="0">
                  <a:solidFill>
                    <a:schemeClr val="bg1"/>
                  </a:solidFill>
                  <a:latin typeface="Calibri" panose="020F0502020204030204" pitchFamily="34" charset="0"/>
                </a:rPr>
                <a:t>Il dissesto o rischio di dissesto</a:t>
              </a:r>
              <a:endParaRPr lang="it-IT" b="1" dirty="0">
                <a:solidFill>
                  <a:schemeClr val="bg1"/>
                </a:solidFill>
                <a:latin typeface="Calibri" panose="020F0502020204030204" pitchFamily="34" charset="0"/>
              </a:endParaRPr>
            </a:p>
          </p:txBody>
        </p:sp>
        <p:sp>
          <p:nvSpPr>
            <p:cNvPr id="6" name="CasellaDiTesto 5"/>
            <p:cNvSpPr txBox="1"/>
            <p:nvPr/>
          </p:nvSpPr>
          <p:spPr>
            <a:xfrm>
              <a:off x="684790" y="1829677"/>
              <a:ext cx="2558777" cy="40011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wrap="none" rtlCol="0">
              <a:spAutoFit/>
            </a:bodyPr>
            <a:lstStyle/>
            <a:p>
              <a:r>
                <a:rPr lang="it-IT" sz="2000" b="1" dirty="0" smtClean="0">
                  <a:solidFill>
                    <a:srgbClr val="C00000"/>
                  </a:solidFill>
                  <a:latin typeface="Calibri" panose="020F0502020204030204" pitchFamily="34" charset="0"/>
                </a:rPr>
                <a:t>I presupposti oggettivi</a:t>
              </a:r>
              <a:endParaRPr lang="it-IT" sz="2000" b="1" dirty="0">
                <a:solidFill>
                  <a:srgbClr val="C00000"/>
                </a:solidFill>
                <a:latin typeface="Calibri" panose="020F0502020204030204" pitchFamily="34" charset="0"/>
              </a:endParaRPr>
            </a:p>
          </p:txBody>
        </p:sp>
      </p:grpSp>
      <p:grpSp>
        <p:nvGrpSpPr>
          <p:cNvPr id="18" name="Gruppo 17"/>
          <p:cNvGrpSpPr/>
          <p:nvPr/>
        </p:nvGrpSpPr>
        <p:grpSpPr>
          <a:xfrm>
            <a:off x="452377" y="2492896"/>
            <a:ext cx="7792462" cy="4165175"/>
            <a:chOff x="170152" y="2492896"/>
            <a:chExt cx="7792462" cy="4165175"/>
          </a:xfrm>
        </p:grpSpPr>
        <p:grpSp>
          <p:nvGrpSpPr>
            <p:cNvPr id="23" name="Gruppo 22"/>
            <p:cNvGrpSpPr/>
            <p:nvPr/>
          </p:nvGrpSpPr>
          <p:grpSpPr>
            <a:xfrm>
              <a:off x="1768534" y="2492896"/>
              <a:ext cx="6194080" cy="4165175"/>
              <a:chOff x="1768534" y="2492896"/>
              <a:chExt cx="6194080" cy="4165175"/>
            </a:xfrm>
          </p:grpSpPr>
          <p:grpSp>
            <p:nvGrpSpPr>
              <p:cNvPr id="22" name="Gruppo 21"/>
              <p:cNvGrpSpPr/>
              <p:nvPr/>
            </p:nvGrpSpPr>
            <p:grpSpPr>
              <a:xfrm>
                <a:off x="1768534" y="2639358"/>
                <a:ext cx="6194080" cy="3871955"/>
                <a:chOff x="1768534" y="2650647"/>
                <a:chExt cx="6194080" cy="3871955"/>
              </a:xfrm>
            </p:grpSpPr>
            <p:grpSp>
              <p:nvGrpSpPr>
                <p:cNvPr id="15" name="Gruppo 14"/>
                <p:cNvGrpSpPr/>
                <p:nvPr/>
              </p:nvGrpSpPr>
              <p:grpSpPr>
                <a:xfrm>
                  <a:off x="1768534" y="2650647"/>
                  <a:ext cx="6194080" cy="3871955"/>
                  <a:chOff x="1768534" y="2650647"/>
                  <a:chExt cx="6194080" cy="3871955"/>
                </a:xfrm>
              </p:grpSpPr>
              <p:grpSp>
                <p:nvGrpSpPr>
                  <p:cNvPr id="5" name="Gruppo 4"/>
                  <p:cNvGrpSpPr/>
                  <p:nvPr/>
                </p:nvGrpSpPr>
                <p:grpSpPr>
                  <a:xfrm>
                    <a:off x="1768534" y="2650647"/>
                    <a:ext cx="6192688" cy="2981008"/>
                    <a:chOff x="1408494" y="2837226"/>
                    <a:chExt cx="6192688" cy="2981008"/>
                  </a:xfrm>
                </p:grpSpPr>
                <p:sp>
                  <p:nvSpPr>
                    <p:cNvPr id="7" name="Rettangolo arrotondato 6"/>
                    <p:cNvSpPr/>
                    <p:nvPr/>
                  </p:nvSpPr>
                  <p:spPr>
                    <a:xfrm>
                      <a:off x="1408494" y="2837226"/>
                      <a:ext cx="6192688" cy="864095"/>
                    </a:xfrm>
                    <a:prstGeom prst="roundRect">
                      <a:avLst/>
                    </a:prstGeom>
                    <a:solidFill>
                      <a:schemeClr val="accent3">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Irregolarità </a:t>
                      </a:r>
                      <a:r>
                        <a:rPr lang="it-IT" altLang="it-IT" sz="2000" dirty="0">
                          <a:solidFill>
                            <a:schemeClr val="tx2"/>
                          </a:solidFill>
                          <a:latin typeface="Calibri" panose="020F0502020204030204" pitchFamily="34" charset="0"/>
                        </a:rPr>
                        <a:t>nell’amministrazione o violazioni </a:t>
                      </a:r>
                      <a:r>
                        <a:rPr lang="it-IT" altLang="it-IT" sz="2000" dirty="0" smtClean="0">
                          <a:solidFill>
                            <a:schemeClr val="tx2"/>
                          </a:solidFill>
                          <a:latin typeface="Calibri" panose="020F0502020204030204" pitchFamily="34" charset="0"/>
                        </a:rPr>
                        <a:t>normative che giustificherebbero la revoca dell’autorizzazione</a:t>
                      </a:r>
                      <a:endParaRPr lang="it-IT" sz="2000" dirty="0">
                        <a:solidFill>
                          <a:schemeClr val="tx2"/>
                        </a:solidFill>
                        <a:latin typeface="Calibri" panose="020F0502020204030204" pitchFamily="34" charset="0"/>
                      </a:endParaRPr>
                    </a:p>
                  </p:txBody>
                </p:sp>
                <p:sp>
                  <p:nvSpPr>
                    <p:cNvPr id="8" name="Rettangolo arrotondato 7"/>
                    <p:cNvSpPr/>
                    <p:nvPr/>
                  </p:nvSpPr>
                  <p:spPr>
                    <a:xfrm>
                      <a:off x="1408494" y="3796611"/>
                      <a:ext cx="6192688" cy="689783"/>
                    </a:xfrm>
                    <a:prstGeom prst="roundRect">
                      <a:avLst/>
                    </a:prstGeom>
                    <a:solidFill>
                      <a:schemeClr val="accent3">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Perdite patrimoniali di </a:t>
                      </a:r>
                      <a:r>
                        <a:rPr lang="it-IT" altLang="it-IT" sz="2000" dirty="0">
                          <a:solidFill>
                            <a:schemeClr val="tx2"/>
                          </a:solidFill>
                          <a:latin typeface="Calibri" panose="020F0502020204030204" pitchFamily="34" charset="0"/>
                        </a:rPr>
                        <a:t>eccezionale gravità</a:t>
                      </a:r>
                      <a:endParaRPr lang="it-IT" sz="2000" dirty="0">
                        <a:solidFill>
                          <a:schemeClr val="tx2"/>
                        </a:solidFill>
                        <a:latin typeface="Calibri" panose="020F0502020204030204" pitchFamily="34" charset="0"/>
                      </a:endParaRPr>
                    </a:p>
                  </p:txBody>
                </p:sp>
                <p:sp>
                  <p:nvSpPr>
                    <p:cNvPr id="9" name="Rettangolo arrotondato 8"/>
                    <p:cNvSpPr/>
                    <p:nvPr/>
                  </p:nvSpPr>
                  <p:spPr>
                    <a:xfrm>
                      <a:off x="1408494" y="5230881"/>
                      <a:ext cx="6192688" cy="587353"/>
                    </a:xfrm>
                    <a:prstGeom prst="roundRect">
                      <a:avLst/>
                    </a:prstGeom>
                    <a:solidFill>
                      <a:schemeClr val="accent3">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La banca non è in grado di pagare i propri debiti</a:t>
                      </a:r>
                      <a:endParaRPr lang="it-IT" dirty="0">
                        <a:solidFill>
                          <a:schemeClr val="tx2"/>
                        </a:solidFill>
                        <a:latin typeface="Calibri" panose="020F0502020204030204" pitchFamily="34" charset="0"/>
                      </a:endParaRPr>
                    </a:p>
                  </p:txBody>
                </p:sp>
              </p:grpSp>
              <p:sp>
                <p:nvSpPr>
                  <p:cNvPr id="11" name="Rettangolo arrotondato 10"/>
                  <p:cNvSpPr/>
                  <p:nvPr/>
                </p:nvSpPr>
                <p:spPr>
                  <a:xfrm>
                    <a:off x="1769926" y="5719225"/>
                    <a:ext cx="6192688" cy="803377"/>
                  </a:xfrm>
                  <a:prstGeom prst="roundRect">
                    <a:avLst/>
                  </a:prstGeom>
                  <a:solidFill>
                    <a:schemeClr val="accent3">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Prevista erogazione di sostegno finanziario pubblico straordinario</a:t>
                    </a:r>
                    <a:endParaRPr lang="it-IT" dirty="0">
                      <a:solidFill>
                        <a:schemeClr val="tx2"/>
                      </a:solidFill>
                      <a:latin typeface="Calibri" panose="020F0502020204030204" pitchFamily="34" charset="0"/>
                    </a:endParaRPr>
                  </a:p>
                </p:txBody>
              </p:sp>
            </p:grpSp>
            <p:sp>
              <p:nvSpPr>
                <p:cNvPr id="16" name="Rettangolo arrotondato 15"/>
                <p:cNvSpPr/>
                <p:nvPr/>
              </p:nvSpPr>
              <p:spPr>
                <a:xfrm>
                  <a:off x="1769926" y="4395402"/>
                  <a:ext cx="6192688" cy="557056"/>
                </a:xfrm>
                <a:prstGeom prst="roundRect">
                  <a:avLst/>
                </a:prstGeom>
                <a:solidFill>
                  <a:schemeClr val="accent3">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Attività inferiori alla passività</a:t>
                  </a:r>
                  <a:endParaRPr lang="it-IT" sz="2000" dirty="0">
                    <a:solidFill>
                      <a:schemeClr val="tx2"/>
                    </a:solidFill>
                    <a:latin typeface="Calibri" panose="020F0502020204030204" pitchFamily="34" charset="0"/>
                  </a:endParaRPr>
                </a:p>
              </p:txBody>
            </p:sp>
          </p:grpSp>
          <p:cxnSp>
            <p:nvCxnSpPr>
              <p:cNvPr id="17" name="Connettore 1 16"/>
              <p:cNvCxnSpPr/>
              <p:nvPr/>
            </p:nvCxnSpPr>
            <p:spPr>
              <a:xfrm>
                <a:off x="1768534" y="2492896"/>
                <a:ext cx="619268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1769926" y="6658071"/>
                <a:ext cx="619268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0" name="Parentesi graffa aperta 9"/>
            <p:cNvSpPr/>
            <p:nvPr/>
          </p:nvSpPr>
          <p:spPr>
            <a:xfrm>
              <a:off x="1300514" y="2639358"/>
              <a:ext cx="360040" cy="3154617"/>
            </a:xfrm>
            <a:prstGeom prst="leftBrac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CasellaDiTesto 11"/>
            <p:cNvSpPr txBox="1"/>
            <p:nvPr/>
          </p:nvSpPr>
          <p:spPr>
            <a:xfrm>
              <a:off x="170152" y="3884455"/>
              <a:ext cx="1062628" cy="692497"/>
            </a:xfrm>
            <a:prstGeom prst="rect">
              <a:avLst/>
            </a:prstGeom>
            <a:solidFill>
              <a:schemeClr val="accent4">
                <a:lumMod val="60000"/>
                <a:lumOff val="40000"/>
              </a:schemeClr>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it-IT" sz="1300" b="1" dirty="0" smtClean="0">
                  <a:latin typeface="Calibri" panose="020F0502020204030204" pitchFamily="34" charset="0"/>
                </a:rPr>
                <a:t>Attuali </a:t>
              </a:r>
            </a:p>
            <a:p>
              <a:pPr algn="ctr"/>
              <a:r>
                <a:rPr lang="it-IT" sz="1300" b="1" dirty="0" smtClean="0">
                  <a:latin typeface="Calibri" panose="020F0502020204030204" pitchFamily="34" charset="0"/>
                </a:rPr>
                <a:t>o prospettiche</a:t>
              </a:r>
              <a:endParaRPr lang="it-IT" sz="1300" b="1" dirty="0">
                <a:latin typeface="Calibri" panose="020F0502020204030204" pitchFamily="34" charset="0"/>
              </a:endParaRPr>
            </a:p>
          </p:txBody>
        </p:sp>
      </p:grpSp>
    </p:spTree>
    <p:extLst>
      <p:ext uri="{BB962C8B-B14F-4D97-AF65-F5344CB8AC3E}">
        <p14:creationId xmlns:p14="http://schemas.microsoft.com/office/powerpoint/2010/main" val="3566125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49</a:t>
            </a:fld>
            <a:endParaRPr lang="en-US" dirty="0"/>
          </a:p>
        </p:txBody>
      </p:sp>
      <p:sp>
        <p:nvSpPr>
          <p:cNvPr id="10" name="Titolo 2"/>
          <p:cNvSpPr txBox="1">
            <a:spLocks/>
          </p:cNvSpPr>
          <p:nvPr/>
        </p:nvSpPr>
        <p:spPr>
          <a:xfrm>
            <a:off x="1259632" y="784252"/>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La liquidazione coatta amministrativa</a:t>
            </a:r>
            <a:endParaRPr lang="en-GB" altLang="it-IT" sz="2000" b="1" i="1" dirty="0">
              <a:effectLst/>
              <a:latin typeface="Calibri" pitchFamily="34" charset="0"/>
            </a:endParaRPr>
          </a:p>
        </p:txBody>
      </p:sp>
      <p:sp>
        <p:nvSpPr>
          <p:cNvPr id="11" name="Rectangle 2"/>
          <p:cNvSpPr txBox="1">
            <a:spLocks noChangeArrowheads="1"/>
          </p:cNvSpPr>
          <p:nvPr/>
        </p:nvSpPr>
        <p:spPr bwMode="auto">
          <a:xfrm>
            <a:off x="1371600" y="1922100"/>
            <a:ext cx="7387382" cy="1511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9BBB59"/>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064A2"/>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179388" indent="-179388">
              <a:lnSpc>
                <a:spcPct val="80000"/>
              </a:lnSpc>
              <a:buClr>
                <a:srgbClr val="000099"/>
              </a:buClr>
            </a:pPr>
            <a:r>
              <a:rPr lang="en-GB" altLang="it-IT" sz="1800" dirty="0" err="1" smtClean="0">
                <a:latin typeface="Calibri" panose="020F0502020204030204" pitchFamily="34" charset="0"/>
              </a:rPr>
              <a:t>Corrispondente</a:t>
            </a:r>
            <a:r>
              <a:rPr lang="en-GB" altLang="it-IT" sz="1800" dirty="0" smtClean="0">
                <a:latin typeface="Calibri" panose="020F0502020204030204" pitchFamily="34" charset="0"/>
              </a:rPr>
              <a:t> al </a:t>
            </a:r>
            <a:r>
              <a:rPr lang="en-GB" altLang="it-IT" sz="1800" dirty="0" err="1" smtClean="0">
                <a:latin typeface="Calibri" panose="020F0502020204030204" pitchFamily="34" charset="0"/>
              </a:rPr>
              <a:t>fallimento</a:t>
            </a:r>
            <a:r>
              <a:rPr lang="en-GB" altLang="it-IT" sz="1800" dirty="0" smtClean="0">
                <a:latin typeface="Calibri" panose="020F0502020204030204" pitchFamily="34" charset="0"/>
              </a:rPr>
              <a:t> per le </a:t>
            </a:r>
            <a:r>
              <a:rPr lang="en-GB" altLang="it-IT" sz="1800" dirty="0" err="1" smtClean="0">
                <a:latin typeface="Calibri" panose="020F0502020204030204" pitchFamily="34" charset="0"/>
              </a:rPr>
              <a:t>imprese</a:t>
            </a:r>
            <a:r>
              <a:rPr lang="en-GB" altLang="it-IT" sz="1800" dirty="0" smtClean="0">
                <a:latin typeface="Calibri" panose="020F0502020204030204" pitchFamily="34" charset="0"/>
              </a:rPr>
              <a:t> </a:t>
            </a:r>
            <a:r>
              <a:rPr lang="en-GB" altLang="it-IT" sz="1800" dirty="0" err="1" smtClean="0">
                <a:latin typeface="Calibri" panose="020F0502020204030204" pitchFamily="34" charset="0"/>
              </a:rPr>
              <a:t>ordinarie</a:t>
            </a:r>
            <a:endParaRPr lang="en-GB" altLang="it-IT" sz="1800" dirty="0" smtClean="0">
              <a:latin typeface="Calibri" panose="020F0502020204030204" pitchFamily="34" charset="0"/>
            </a:endParaRPr>
          </a:p>
          <a:p>
            <a:pPr marL="179388" indent="-179388">
              <a:lnSpc>
                <a:spcPct val="80000"/>
              </a:lnSpc>
              <a:buClr>
                <a:srgbClr val="000099"/>
              </a:buClr>
            </a:pPr>
            <a:endParaRPr lang="it-IT" altLang="it-IT" sz="800" dirty="0" smtClean="0">
              <a:latin typeface="Calibri" panose="020F0502020204030204" pitchFamily="34" charset="0"/>
            </a:endParaRPr>
          </a:p>
          <a:p>
            <a:pPr marL="179388" indent="-179388">
              <a:lnSpc>
                <a:spcPct val="80000"/>
              </a:lnSpc>
              <a:buClr>
                <a:srgbClr val="000099"/>
              </a:buClr>
            </a:pPr>
            <a:r>
              <a:rPr lang="it-IT" altLang="it-IT" sz="1800" dirty="0" smtClean="0">
                <a:latin typeface="Calibri" panose="020F0502020204030204" pitchFamily="34" charset="0"/>
              </a:rPr>
              <a:t>Crisi irreversibili  (l’impresa</a:t>
            </a:r>
            <a:r>
              <a:rPr lang="en-GB" altLang="it-IT" sz="1800" dirty="0" smtClean="0">
                <a:latin typeface="Calibri" panose="020F0502020204030204" pitchFamily="34" charset="0"/>
              </a:rPr>
              <a:t>  non è in </a:t>
            </a:r>
            <a:r>
              <a:rPr lang="en-GB" altLang="it-IT" sz="1800" dirty="0" err="1" smtClean="0">
                <a:latin typeface="Calibri" panose="020F0502020204030204" pitchFamily="34" charset="0"/>
              </a:rPr>
              <a:t>grado</a:t>
            </a:r>
            <a:r>
              <a:rPr lang="en-GB" altLang="it-IT" sz="1800" dirty="0" smtClean="0">
                <a:latin typeface="Calibri" panose="020F0502020204030204" pitchFamily="34" charset="0"/>
              </a:rPr>
              <a:t> di </a:t>
            </a:r>
            <a:r>
              <a:rPr lang="en-GB" altLang="it-IT" sz="1800" dirty="0" err="1" smtClean="0">
                <a:latin typeface="Calibri" panose="020F0502020204030204" pitchFamily="34" charset="0"/>
              </a:rPr>
              <a:t>proseguire</a:t>
            </a:r>
            <a:r>
              <a:rPr lang="en-GB" altLang="it-IT" sz="1800" dirty="0" smtClean="0">
                <a:latin typeface="Calibri" panose="020F0502020204030204" pitchFamily="34" charset="0"/>
              </a:rPr>
              <a:t> </a:t>
            </a:r>
            <a:r>
              <a:rPr lang="en-GB" altLang="it-IT" sz="1800" dirty="0" err="1" smtClean="0">
                <a:latin typeface="Calibri" panose="020F0502020204030204" pitchFamily="34" charset="0"/>
              </a:rPr>
              <a:t>l’attività</a:t>
            </a:r>
            <a:r>
              <a:rPr lang="en-GB" altLang="it-IT" sz="1800" dirty="0" smtClean="0">
                <a:latin typeface="Calibri" panose="020F0502020204030204" pitchFamily="34" charset="0"/>
              </a:rPr>
              <a:t>)</a:t>
            </a:r>
            <a:endParaRPr lang="en-US" altLang="it-IT" sz="1800" dirty="0" smtClean="0">
              <a:latin typeface="Calibri" panose="020F0502020204030204" pitchFamily="34" charset="0"/>
            </a:endParaRPr>
          </a:p>
        </p:txBody>
      </p:sp>
      <p:grpSp>
        <p:nvGrpSpPr>
          <p:cNvPr id="3" name="Gruppo 2"/>
          <p:cNvGrpSpPr/>
          <p:nvPr/>
        </p:nvGrpSpPr>
        <p:grpSpPr>
          <a:xfrm>
            <a:off x="889552" y="3721736"/>
            <a:ext cx="7869429" cy="2425466"/>
            <a:chOff x="889552" y="3721736"/>
            <a:chExt cx="7869429" cy="2425466"/>
          </a:xfrm>
        </p:grpSpPr>
        <p:grpSp>
          <p:nvGrpSpPr>
            <p:cNvPr id="4" name="Gruppo 3"/>
            <p:cNvGrpSpPr/>
            <p:nvPr/>
          </p:nvGrpSpPr>
          <p:grpSpPr>
            <a:xfrm>
              <a:off x="889552" y="5425680"/>
              <a:ext cx="7869429" cy="721522"/>
              <a:chOff x="885661" y="1549923"/>
              <a:chExt cx="7869429" cy="721522"/>
            </a:xfrm>
          </p:grpSpPr>
          <p:sp>
            <p:nvSpPr>
              <p:cNvPr id="5" name="Text Box 4"/>
              <p:cNvSpPr txBox="1">
                <a:spLocks noChangeArrowheads="1"/>
              </p:cNvSpPr>
              <p:nvPr/>
            </p:nvSpPr>
            <p:spPr bwMode="auto">
              <a:xfrm>
                <a:off x="1139299" y="1902113"/>
                <a:ext cx="7615791" cy="369332"/>
              </a:xfrm>
              <a:prstGeom prst="rect">
                <a:avLst/>
              </a:prstGeom>
              <a:solidFill>
                <a:srgbClr val="FFFFFF"/>
              </a:solidFill>
              <a:ln w="9525">
                <a:solidFill>
                  <a:schemeClr val="accent2"/>
                </a:solidFill>
                <a:miter lim="800000"/>
                <a:headEnd/>
                <a:tailEnd/>
              </a:ln>
              <a:effectLst>
                <a:outerShdw blurRad="50800" dist="38100" dir="2700000" algn="tl" rotWithShape="0">
                  <a:prstClr val="black">
                    <a:alpha val="40000"/>
                  </a:prstClr>
                </a:outerShdw>
              </a:effectLst>
              <a:extLst/>
            </p:spPr>
            <p:txBody>
              <a:bodyPr wrap="square"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eaLnBrk="0" hangingPunct="0"/>
                <a:r>
                  <a:rPr lang="it-IT" altLang="it-IT" i="1" dirty="0">
                    <a:solidFill>
                      <a:schemeClr val="tx2"/>
                    </a:solidFill>
                    <a:latin typeface="Calibri" panose="020F0502020204030204" pitchFamily="34" charset="0"/>
                  </a:rPr>
                  <a:t>sull’impresa, sui creditori, sui rapporti giuridici preesistenti</a:t>
                </a:r>
                <a:endParaRPr lang="it-IT" altLang="it-IT" b="1" i="1" dirty="0">
                  <a:solidFill>
                    <a:schemeClr val="accent2"/>
                  </a:solidFill>
                  <a:latin typeface="Calibri" panose="020F0502020204030204" pitchFamily="34" charset="0"/>
                </a:endParaRPr>
              </a:p>
            </p:txBody>
          </p:sp>
          <p:sp>
            <p:nvSpPr>
              <p:cNvPr id="6" name="CasellaDiTesto 5"/>
              <p:cNvSpPr txBox="1"/>
              <p:nvPr/>
            </p:nvSpPr>
            <p:spPr>
              <a:xfrm>
                <a:off x="885661" y="1549923"/>
                <a:ext cx="1053365" cy="369332"/>
              </a:xfrm>
              <a:prstGeom prst="rect">
                <a:avLst/>
              </a:prstGeom>
              <a:solidFill>
                <a:schemeClr val="accent3">
                  <a:lumMod val="20000"/>
                  <a:lumOff val="80000"/>
                </a:schemeClr>
              </a:solidFill>
              <a:ln w="19050">
                <a:solidFill>
                  <a:schemeClr val="accent1"/>
                </a:solidFill>
                <a:prstDash val="dash"/>
              </a:ln>
              <a:effectLst>
                <a:outerShdw blurRad="50800" dist="38100" dir="2700000" algn="tl" rotWithShape="0">
                  <a:prstClr val="black">
                    <a:alpha val="40000"/>
                  </a:prstClr>
                </a:outerShdw>
              </a:effectLst>
            </p:spPr>
            <p:txBody>
              <a:bodyPr wrap="none" rtlCol="0">
                <a:spAutoFit/>
              </a:bodyPr>
              <a:lstStyle/>
              <a:p>
                <a:r>
                  <a:rPr lang="it-IT" dirty="0" smtClean="0">
                    <a:latin typeface="Calibri" panose="020F0502020204030204" pitchFamily="34" charset="0"/>
                  </a:rPr>
                  <a:t>Gli effetti</a:t>
                </a:r>
                <a:endParaRPr lang="it-IT" dirty="0">
                  <a:latin typeface="Calibri" panose="020F0502020204030204" pitchFamily="34" charset="0"/>
                </a:endParaRPr>
              </a:p>
            </p:txBody>
          </p:sp>
        </p:grpSp>
        <p:sp>
          <p:nvSpPr>
            <p:cNvPr id="18" name="Text Box 4"/>
            <p:cNvSpPr txBox="1">
              <a:spLocks noChangeArrowheads="1"/>
            </p:cNvSpPr>
            <p:nvPr/>
          </p:nvSpPr>
          <p:spPr bwMode="auto">
            <a:xfrm>
              <a:off x="1259632" y="4055654"/>
              <a:ext cx="7467600" cy="369332"/>
            </a:xfrm>
            <a:prstGeom prst="rect">
              <a:avLst/>
            </a:prstGeom>
            <a:solidFill>
              <a:srgbClr val="FFFFFF"/>
            </a:solidFill>
            <a:ln w="9525">
              <a:solidFill>
                <a:schemeClr val="accent2"/>
              </a:solidFill>
              <a:miter lim="800000"/>
              <a:headEnd/>
              <a:tailEnd/>
            </a:ln>
            <a:effectLst>
              <a:outerShdw blurRad="50800" dist="38100" dir="2700000" algn="tl" rotWithShape="0">
                <a:prstClr val="black">
                  <a:alpha val="40000"/>
                </a:prstClr>
              </a:outerShdw>
            </a:effectLst>
            <a:extLst/>
          </p:spPr>
          <p:txBody>
            <a:bodyPr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eaLnBrk="0" hangingPunct="0"/>
              <a:r>
                <a:rPr lang="en-US" altLang="it-IT" i="1" dirty="0" err="1">
                  <a:solidFill>
                    <a:schemeClr val="tx2"/>
                  </a:solidFill>
                  <a:latin typeface="Calibri" panose="020F0502020204030204" pitchFamily="34" charset="0"/>
                </a:rPr>
                <a:t>Estinzione</a:t>
              </a:r>
              <a:r>
                <a:rPr lang="en-US" altLang="it-IT" i="1" dirty="0">
                  <a:solidFill>
                    <a:schemeClr val="tx2"/>
                  </a:solidFill>
                  <a:latin typeface="Calibri" panose="020F0502020204030204" pitchFamily="34" charset="0"/>
                </a:rPr>
                <a:t> </a:t>
              </a:r>
              <a:r>
                <a:rPr lang="en-US" altLang="it-IT" i="1" dirty="0" err="1">
                  <a:solidFill>
                    <a:schemeClr val="tx2"/>
                  </a:solidFill>
                  <a:latin typeface="Calibri" panose="020F0502020204030204" pitchFamily="34" charset="0"/>
                </a:rPr>
                <a:t>dell’impresa</a:t>
              </a:r>
              <a:r>
                <a:rPr lang="en-US" altLang="it-IT" i="1" dirty="0">
                  <a:solidFill>
                    <a:schemeClr val="tx2"/>
                  </a:solidFill>
                  <a:latin typeface="Calibri" panose="020F0502020204030204" pitchFamily="34" charset="0"/>
                </a:rPr>
                <a:t> come </a:t>
              </a:r>
              <a:r>
                <a:rPr lang="en-US" altLang="it-IT" i="1" dirty="0" err="1">
                  <a:solidFill>
                    <a:schemeClr val="tx2"/>
                  </a:solidFill>
                  <a:latin typeface="Calibri" panose="020F0502020204030204" pitchFamily="34" charset="0"/>
                </a:rPr>
                <a:t>autonomo</a:t>
              </a:r>
              <a:r>
                <a:rPr lang="en-US" altLang="it-IT" i="1" dirty="0">
                  <a:solidFill>
                    <a:schemeClr val="tx2"/>
                  </a:solidFill>
                  <a:latin typeface="Calibri" panose="020F0502020204030204" pitchFamily="34" charset="0"/>
                </a:rPr>
                <a:t> </a:t>
              </a:r>
              <a:r>
                <a:rPr lang="en-US" altLang="it-IT" i="1" dirty="0" err="1">
                  <a:solidFill>
                    <a:schemeClr val="tx2"/>
                  </a:solidFill>
                  <a:latin typeface="Calibri" panose="020F0502020204030204" pitchFamily="34" charset="0"/>
                </a:rPr>
                <a:t>soggetto</a:t>
              </a:r>
              <a:r>
                <a:rPr lang="en-US" altLang="it-IT" i="1" dirty="0">
                  <a:solidFill>
                    <a:schemeClr val="tx2"/>
                  </a:solidFill>
                  <a:latin typeface="Calibri" panose="020F0502020204030204" pitchFamily="34" charset="0"/>
                </a:rPr>
                <a:t> </a:t>
              </a:r>
              <a:r>
                <a:rPr lang="en-US" altLang="it-IT" i="1" dirty="0" err="1" smtClean="0">
                  <a:solidFill>
                    <a:schemeClr val="tx2"/>
                  </a:solidFill>
                  <a:latin typeface="Calibri" panose="020F0502020204030204" pitchFamily="34" charset="0"/>
                </a:rPr>
                <a:t>giuridico</a:t>
              </a:r>
              <a:endParaRPr lang="it-IT" altLang="it-IT" b="1" i="1" dirty="0">
                <a:solidFill>
                  <a:schemeClr val="accent2"/>
                </a:solidFill>
                <a:latin typeface="Calibri" panose="020F0502020204030204" pitchFamily="34" charset="0"/>
              </a:endParaRPr>
            </a:p>
          </p:txBody>
        </p:sp>
        <p:sp>
          <p:nvSpPr>
            <p:cNvPr id="19" name="Text Box 4"/>
            <p:cNvSpPr txBox="1">
              <a:spLocks noChangeArrowheads="1"/>
            </p:cNvSpPr>
            <p:nvPr/>
          </p:nvSpPr>
          <p:spPr bwMode="auto">
            <a:xfrm>
              <a:off x="1275507" y="4557160"/>
              <a:ext cx="7467600" cy="646331"/>
            </a:xfrm>
            <a:prstGeom prst="rect">
              <a:avLst/>
            </a:prstGeom>
            <a:solidFill>
              <a:srgbClr val="FFFFFF"/>
            </a:solidFill>
            <a:ln w="9525">
              <a:solidFill>
                <a:schemeClr val="accent2"/>
              </a:solidFill>
              <a:miter lim="800000"/>
              <a:headEnd/>
              <a:tailEnd/>
            </a:ln>
            <a:effectLst>
              <a:outerShdw blurRad="50800" dist="38100" dir="2700000" algn="tl" rotWithShape="0">
                <a:prstClr val="black">
                  <a:alpha val="40000"/>
                </a:prstClr>
              </a:outerShdw>
            </a:effectLst>
            <a:extLst/>
          </p:spPr>
          <p:txBody>
            <a:bodyPr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eaLnBrk="0" hangingPunct="0">
                <a:spcBef>
                  <a:spcPct val="50000"/>
                </a:spcBef>
                <a:buClr>
                  <a:schemeClr val="accent1"/>
                </a:buClr>
              </a:pPr>
              <a:r>
                <a:rPr lang="en-GB" altLang="it-IT" i="1" dirty="0" err="1">
                  <a:solidFill>
                    <a:schemeClr val="tx2"/>
                  </a:solidFill>
                  <a:latin typeface="Calibri" panose="020F0502020204030204" pitchFamily="34" charset="0"/>
                </a:rPr>
                <a:t>Espulsione</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dell’impresa</a:t>
              </a:r>
              <a:r>
                <a:rPr lang="en-GB" altLang="it-IT" i="1" dirty="0">
                  <a:solidFill>
                    <a:schemeClr val="tx2"/>
                  </a:solidFill>
                  <a:latin typeface="Calibri" panose="020F0502020204030204" pitchFamily="34" charset="0"/>
                </a:rPr>
                <a:t> dal </a:t>
              </a:r>
              <a:r>
                <a:rPr lang="en-GB" altLang="it-IT" i="1" dirty="0" err="1">
                  <a:solidFill>
                    <a:schemeClr val="tx2"/>
                  </a:solidFill>
                  <a:latin typeface="Calibri" panose="020F0502020204030204" pitchFamily="34" charset="0"/>
                </a:rPr>
                <a:t>mercato</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assicurando</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l’ordinata</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definizione</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dei</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rapporti</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giuridici</a:t>
              </a:r>
              <a:r>
                <a:rPr lang="en-GB" altLang="it-IT" i="1" dirty="0">
                  <a:solidFill>
                    <a:schemeClr val="tx2"/>
                  </a:solidFill>
                  <a:latin typeface="Calibri" panose="020F0502020204030204" pitchFamily="34" charset="0"/>
                </a:rPr>
                <a:t> in </a:t>
              </a:r>
              <a:r>
                <a:rPr lang="en-GB" altLang="it-IT" i="1" dirty="0" err="1">
                  <a:solidFill>
                    <a:schemeClr val="tx2"/>
                  </a:solidFill>
                  <a:latin typeface="Calibri" panose="020F0502020204030204" pitchFamily="34" charset="0"/>
                </a:rPr>
                <a:t>corso</a:t>
              </a:r>
              <a:endParaRPr lang="it-IT" altLang="it-IT" i="1" dirty="0">
                <a:solidFill>
                  <a:schemeClr val="tx2"/>
                </a:solidFill>
                <a:latin typeface="Calibri" panose="020F0502020204030204" pitchFamily="34" charset="0"/>
              </a:endParaRPr>
            </a:p>
          </p:txBody>
        </p:sp>
        <p:sp>
          <p:nvSpPr>
            <p:cNvPr id="13" name="AutoShape 4"/>
            <p:cNvSpPr>
              <a:spLocks noChangeArrowheads="1"/>
            </p:cNvSpPr>
            <p:nvPr/>
          </p:nvSpPr>
          <p:spPr bwMode="auto">
            <a:xfrm rot="503422">
              <a:off x="7740352" y="4010348"/>
              <a:ext cx="935038" cy="863600"/>
            </a:xfrm>
            <a:custGeom>
              <a:avLst/>
              <a:gdLst>
                <a:gd name="T0" fmla="*/ 467476 w 21600"/>
                <a:gd name="T1" fmla="*/ 0 h 21600"/>
                <a:gd name="T2" fmla="*/ 116880 w 21600"/>
                <a:gd name="T3" fmla="*/ 431800 h 21600"/>
                <a:gd name="T4" fmla="*/ 467476 w 21600"/>
                <a:gd name="T5" fmla="*/ 215900 h 21600"/>
                <a:gd name="T6" fmla="*/ 1051918 w 21600"/>
                <a:gd name="T7" fmla="*/ 431800 h 21600"/>
                <a:gd name="T8" fmla="*/ 818158 w 21600"/>
                <a:gd name="T9" fmla="*/ 647700 h 21600"/>
                <a:gd name="T10" fmla="*/ 584399 w 21600"/>
                <a:gd name="T11" fmla="*/ 4318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4B83E7"/>
            </a:solidFill>
            <a:ln w="9525">
              <a:solidFill>
                <a:schemeClr val="tx1"/>
              </a:solid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endParaRPr lang="it-IT">
                <a:latin typeface="Calibri" panose="020F0502020204030204" pitchFamily="34" charset="0"/>
              </a:endParaRPr>
            </a:p>
          </p:txBody>
        </p:sp>
        <p:sp>
          <p:nvSpPr>
            <p:cNvPr id="17" name="CasellaDiTesto 16"/>
            <p:cNvSpPr txBox="1"/>
            <p:nvPr/>
          </p:nvSpPr>
          <p:spPr>
            <a:xfrm>
              <a:off x="891071" y="3721736"/>
              <a:ext cx="1097160" cy="369332"/>
            </a:xfrm>
            <a:prstGeom prst="rect">
              <a:avLst/>
            </a:prstGeom>
            <a:solidFill>
              <a:schemeClr val="accent3">
                <a:lumMod val="20000"/>
                <a:lumOff val="80000"/>
              </a:schemeClr>
            </a:solidFill>
            <a:ln w="19050">
              <a:solidFill>
                <a:schemeClr val="accent1"/>
              </a:solidFill>
              <a:prstDash val="dash"/>
            </a:ln>
            <a:effectLst>
              <a:outerShdw blurRad="50800" dist="38100" dir="2700000" algn="tl" rotWithShape="0">
                <a:prstClr val="black">
                  <a:alpha val="40000"/>
                </a:prstClr>
              </a:outerShdw>
            </a:effectLst>
          </p:spPr>
          <p:txBody>
            <a:bodyPr wrap="none" rtlCol="0">
              <a:spAutoFit/>
            </a:bodyPr>
            <a:lstStyle/>
            <a:p>
              <a:r>
                <a:rPr lang="it-IT" dirty="0" smtClean="0">
                  <a:latin typeface="Calibri" panose="020F0502020204030204" pitchFamily="34" charset="0"/>
                </a:rPr>
                <a:t>Le finalità</a:t>
              </a:r>
              <a:endParaRPr lang="it-IT" dirty="0">
                <a:latin typeface="Calibri" panose="020F0502020204030204" pitchFamily="34" charset="0"/>
              </a:endParaRPr>
            </a:p>
          </p:txBody>
        </p:sp>
      </p:grpSp>
      <p:sp>
        <p:nvSpPr>
          <p:cNvPr id="15" name="CasellaDiTesto 14"/>
          <p:cNvSpPr txBox="1"/>
          <p:nvPr/>
        </p:nvSpPr>
        <p:spPr>
          <a:xfrm>
            <a:off x="755576" y="3081171"/>
            <a:ext cx="7116500" cy="369332"/>
          </a:xfrm>
          <a:prstGeom prst="rect">
            <a:avLst/>
          </a:prstGeom>
          <a:solidFill>
            <a:schemeClr val="bg1"/>
          </a:solidFill>
          <a:ln w="19050">
            <a:solidFill>
              <a:schemeClr val="bg1"/>
            </a:solidFill>
            <a:prstDash val="solid"/>
          </a:ln>
          <a:effectLst>
            <a:outerShdw blurRad="50800" dist="38100" dir="2700000" algn="tl" rotWithShape="0">
              <a:prstClr val="black">
                <a:alpha val="40000"/>
              </a:prstClr>
            </a:outerShdw>
          </a:effectLst>
        </p:spPr>
        <p:txBody>
          <a:bodyPr wrap="none" rtlCol="0">
            <a:spAutoFit/>
          </a:bodyPr>
          <a:lstStyle/>
          <a:p>
            <a:r>
              <a:rPr lang="it-IT" b="1" i="1" dirty="0" smtClean="0">
                <a:solidFill>
                  <a:srgbClr val="C00000"/>
                </a:solidFill>
                <a:latin typeface="Calibri" panose="020F0502020204030204" pitchFamily="34" charset="0"/>
              </a:rPr>
              <a:t>Il procedimento: Banca d’Italia e ministero dell’Economia  e delle Finanze</a:t>
            </a:r>
            <a:endParaRPr lang="it-IT" b="1" i="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4085096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interventi pubblici</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a:t>
            </a:fld>
            <a:endParaRPr lang="it-IT">
              <a:solidFill>
                <a:srgbClr val="9FB8CD">
                  <a:shade val="50000"/>
                  <a:satMod val="200000"/>
                </a:srgbClr>
              </a:solidFill>
            </a:endParaRPr>
          </a:p>
        </p:txBody>
      </p:sp>
      <p:pic>
        <p:nvPicPr>
          <p:cNvPr id="7" name="Immagine 6"/>
          <p:cNvPicPr/>
          <p:nvPr/>
        </p:nvPicPr>
        <p:blipFill>
          <a:blip r:embed="rId3"/>
          <a:stretch>
            <a:fillRect/>
          </a:stretch>
        </p:blipFill>
        <p:spPr>
          <a:xfrm>
            <a:off x="1734096" y="1916832"/>
            <a:ext cx="6120130" cy="4354195"/>
          </a:xfrm>
          <a:prstGeom prst="rect">
            <a:avLst/>
          </a:prstGeom>
          <a:ln w="1905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98835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50</a:t>
            </a:fld>
            <a:endParaRPr lang="it-IT">
              <a:solidFill>
                <a:srgbClr val="9FB8CD">
                  <a:shade val="50000"/>
                  <a:satMod val="200000"/>
                </a:srgbClr>
              </a:solidFill>
            </a:endParaRPr>
          </a:p>
        </p:txBody>
      </p:sp>
      <p:sp>
        <p:nvSpPr>
          <p:cNvPr id="4" name="Titolo 2"/>
          <p:cNvSpPr txBox="1">
            <a:spLocks/>
          </p:cNvSpPr>
          <p:nvPr/>
        </p:nvSpPr>
        <p:spPr>
          <a:xfrm>
            <a:off x="1259632" y="784252"/>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La liquidazione coatta amministrativa</a:t>
            </a:r>
            <a:endParaRPr lang="en-GB" altLang="it-IT" sz="2000" b="1" i="1" dirty="0">
              <a:effectLst/>
              <a:latin typeface="Calibri" pitchFamily="34" charset="0"/>
            </a:endParaRPr>
          </a:p>
        </p:txBody>
      </p:sp>
      <p:sp>
        <p:nvSpPr>
          <p:cNvPr id="5" name="Text Box 4"/>
          <p:cNvSpPr txBox="1">
            <a:spLocks noChangeArrowheads="1"/>
          </p:cNvSpPr>
          <p:nvPr/>
        </p:nvSpPr>
        <p:spPr bwMode="auto">
          <a:xfrm>
            <a:off x="645695" y="1898113"/>
            <a:ext cx="4363612" cy="369332"/>
          </a:xfrm>
          <a:prstGeom prst="rect">
            <a:avLst/>
          </a:prstGeom>
          <a:solidFill>
            <a:schemeClr val="bg1"/>
          </a:solidFill>
          <a:ln w="19050">
            <a:solidFill>
              <a:schemeClr val="bg1"/>
            </a:solidFill>
            <a:prstDash val="solid"/>
          </a:ln>
          <a:effectLst>
            <a:outerShdw blurRad="50800" dist="38100" dir="2700000" algn="tl" rotWithShape="0">
              <a:prstClr val="black">
                <a:alpha val="40000"/>
              </a:prstClr>
            </a:outerShdw>
          </a:effectLst>
          <a:extLst/>
        </p:spPr>
        <p:txBody>
          <a:bodyPr wrap="square" rtlCol="0">
            <a:spAutoFit/>
          </a:bodyPr>
          <a:lstStyle>
            <a:defPPr>
              <a:defRPr lang="it-IT"/>
            </a:defPPr>
            <a:lvl1pPr>
              <a:defRPr b="1" i="1">
                <a:solidFill>
                  <a:srgbClr val="C00000"/>
                </a:solidFill>
                <a:latin typeface="Calibri" panose="020F0502020204030204" pitchFamily="34" charset="0"/>
              </a:defRPr>
            </a:lvl1pPr>
          </a:lstStyle>
          <a:p>
            <a:r>
              <a:rPr lang="it-IT" altLang="it-IT" dirty="0"/>
              <a:t>Le funzioni dei commissari liquidatori</a:t>
            </a:r>
          </a:p>
        </p:txBody>
      </p:sp>
      <p:graphicFrame>
        <p:nvGraphicFramePr>
          <p:cNvPr id="6" name="Diagramma 5"/>
          <p:cNvGraphicFramePr/>
          <p:nvPr>
            <p:extLst>
              <p:ext uri="{D42A27DB-BD31-4B8C-83A1-F6EECF244321}">
                <p14:modId xmlns:p14="http://schemas.microsoft.com/office/powerpoint/2010/main" val="2662887644"/>
              </p:ext>
            </p:extLst>
          </p:nvPr>
        </p:nvGraphicFramePr>
        <p:xfrm>
          <a:off x="1259632" y="2251553"/>
          <a:ext cx="7416824"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uppo 9"/>
          <p:cNvGrpSpPr/>
          <p:nvPr/>
        </p:nvGrpSpPr>
        <p:grpSpPr>
          <a:xfrm>
            <a:off x="4356240" y="4790931"/>
            <a:ext cx="3528392" cy="1850155"/>
            <a:chOff x="4356240" y="4790931"/>
            <a:chExt cx="3528392" cy="1850155"/>
          </a:xfrm>
        </p:grpSpPr>
        <p:sp>
          <p:nvSpPr>
            <p:cNvPr id="7" name="Oval 5"/>
            <p:cNvSpPr>
              <a:spLocks noChangeArrowheads="1"/>
            </p:cNvSpPr>
            <p:nvPr/>
          </p:nvSpPr>
          <p:spPr bwMode="auto">
            <a:xfrm>
              <a:off x="4356240" y="5445224"/>
              <a:ext cx="3528392" cy="1195862"/>
            </a:xfrm>
            <a:prstGeom prst="ellipse">
              <a:avLst/>
            </a:prstGeom>
            <a:solidFill>
              <a:schemeClr val="accent1">
                <a:lumMod val="20000"/>
                <a:lumOff val="80000"/>
              </a:schemeClr>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lvl1pPr marL="457200" indent="-4572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6pPr>
              <a:lvl7pPr marL="29718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7pPr>
              <a:lvl8pPr marL="34290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8pPr>
              <a:lvl9pPr marL="38862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9pPr>
            </a:lstStyle>
            <a:p>
              <a:pPr marL="0" indent="0">
                <a:buFont typeface="Webdings" pitchFamily="18" charset="2"/>
                <a:buNone/>
              </a:pPr>
              <a:r>
                <a:rPr lang="it-IT" altLang="it-IT" sz="2800" b="1" i="1" dirty="0" smtClean="0">
                  <a:solidFill>
                    <a:schemeClr val="accent1">
                      <a:lumMod val="75000"/>
                    </a:schemeClr>
                  </a:solidFill>
                  <a:latin typeface="Calibri" panose="020F0502020204030204" pitchFamily="34" charset="0"/>
                </a:rPr>
                <a:t>Cessione in blocco</a:t>
              </a:r>
              <a:endParaRPr lang="it-IT" altLang="it-IT" sz="2800" b="1" i="1" dirty="0">
                <a:solidFill>
                  <a:schemeClr val="accent1">
                    <a:lumMod val="75000"/>
                  </a:schemeClr>
                </a:solidFill>
                <a:latin typeface="Calibri" panose="020F0502020204030204" pitchFamily="34" charset="0"/>
              </a:endParaRPr>
            </a:p>
          </p:txBody>
        </p:sp>
        <p:sp>
          <p:nvSpPr>
            <p:cNvPr id="8" name="AutoShape 17"/>
            <p:cNvSpPr>
              <a:spLocks noChangeArrowheads="1"/>
            </p:cNvSpPr>
            <p:nvPr/>
          </p:nvSpPr>
          <p:spPr bwMode="auto">
            <a:xfrm rot="19586840">
              <a:off x="4757689" y="4790931"/>
              <a:ext cx="503237" cy="715032"/>
            </a:xfrm>
            <a:prstGeom prst="upDownArrow">
              <a:avLst>
                <a:gd name="adj1" fmla="val 50000"/>
                <a:gd name="adj2" fmla="val 34385"/>
              </a:avLst>
            </a:prstGeom>
            <a:solidFill>
              <a:schemeClr val="accent3"/>
            </a:solidFill>
            <a:ln w="9525">
              <a:solidFill>
                <a:schemeClr val="tx1"/>
              </a:solid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6pPr>
              <a:lvl7pPr marL="29718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7pPr>
              <a:lvl8pPr marL="34290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8pPr>
              <a:lvl9pPr marL="38862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9pPr>
            </a:lstStyle>
            <a:p>
              <a:endParaRPr lang="en-US" altLang="it-IT"/>
            </a:p>
          </p:txBody>
        </p:sp>
        <p:sp>
          <p:nvSpPr>
            <p:cNvPr id="9" name="AutoShape 18"/>
            <p:cNvSpPr>
              <a:spLocks noChangeArrowheads="1"/>
            </p:cNvSpPr>
            <p:nvPr/>
          </p:nvSpPr>
          <p:spPr bwMode="auto">
            <a:xfrm rot="1695619">
              <a:off x="7206562" y="4837895"/>
              <a:ext cx="503237" cy="715031"/>
            </a:xfrm>
            <a:prstGeom prst="upDownArrow">
              <a:avLst>
                <a:gd name="adj1" fmla="val 50000"/>
                <a:gd name="adj2" fmla="val 34385"/>
              </a:avLst>
            </a:prstGeom>
            <a:solidFill>
              <a:schemeClr val="accent3"/>
            </a:solidFill>
            <a:ln w="9525">
              <a:solidFill>
                <a:schemeClr val="tx1"/>
              </a:solid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6pPr>
              <a:lvl7pPr marL="29718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7pPr>
              <a:lvl8pPr marL="34290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8pPr>
              <a:lvl9pPr marL="38862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9pPr>
            </a:lstStyle>
            <a:p>
              <a:endParaRPr lang="en-US" altLang="it-IT"/>
            </a:p>
          </p:txBody>
        </p:sp>
      </p:grpSp>
    </p:spTree>
    <p:extLst>
      <p:ext uri="{BB962C8B-B14F-4D97-AF65-F5344CB8AC3E}">
        <p14:creationId xmlns:p14="http://schemas.microsoft.com/office/powerpoint/2010/main" val="288854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51</a:t>
            </a:fld>
            <a:endParaRPr lang="it-IT">
              <a:solidFill>
                <a:srgbClr val="9FB8CD">
                  <a:shade val="50000"/>
                  <a:satMod val="200000"/>
                </a:srgbClr>
              </a:solidFill>
            </a:endParaRPr>
          </a:p>
        </p:txBody>
      </p:sp>
      <p:grpSp>
        <p:nvGrpSpPr>
          <p:cNvPr id="4" name="Group 4"/>
          <p:cNvGrpSpPr/>
          <p:nvPr/>
        </p:nvGrpSpPr>
        <p:grpSpPr>
          <a:xfrm>
            <a:off x="2051720" y="3138227"/>
            <a:ext cx="6768752" cy="648072"/>
            <a:chOff x="1619672" y="1916832"/>
            <a:chExt cx="7200800" cy="648072"/>
          </a:xfrm>
        </p:grpSpPr>
        <p:sp>
          <p:nvSpPr>
            <p:cNvPr id="5" name="Rectangle 3"/>
            <p:cNvSpPr/>
            <p:nvPr/>
          </p:nvSpPr>
          <p:spPr>
            <a:xfrm>
              <a:off x="2555776" y="1916832"/>
              <a:ext cx="6264696" cy="648072"/>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I sistemi di garanzia dei depositi</a:t>
              </a:r>
              <a:endParaRPr lang="it-IT" b="1" dirty="0">
                <a:solidFill>
                  <a:srgbClr val="11488B"/>
                </a:solidFill>
                <a:latin typeface="Calibri" panose="020F0502020204030204" pitchFamily="34" charset="0"/>
              </a:endParaRPr>
            </a:p>
          </p:txBody>
        </p:sp>
        <p:sp>
          <p:nvSpPr>
            <p:cNvPr id="6" name="Rectangle 7"/>
            <p:cNvSpPr/>
            <p:nvPr/>
          </p:nvSpPr>
          <p:spPr>
            <a:xfrm>
              <a:off x="1619672" y="1916832"/>
              <a:ext cx="720080" cy="648072"/>
            </a:xfrm>
            <a:prstGeom prst="rect">
              <a:avLst/>
            </a:prstGeom>
            <a:solidFill>
              <a:schemeClr val="accent3"/>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4.</a:t>
              </a:r>
              <a:endParaRPr lang="it-IT" b="1" dirty="0">
                <a:solidFill>
                  <a:srgbClr val="11488B"/>
                </a:solidFill>
                <a:latin typeface="Calibri" panose="020F0502020204030204" pitchFamily="34" charset="0"/>
              </a:endParaRPr>
            </a:p>
          </p:txBody>
        </p:sp>
      </p:grpSp>
    </p:spTree>
    <p:extLst>
      <p:ext uri="{BB962C8B-B14F-4D97-AF65-F5344CB8AC3E}">
        <p14:creationId xmlns:p14="http://schemas.microsoft.com/office/powerpoint/2010/main" val="1785190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52</a:t>
            </a:fld>
            <a:endParaRPr lang="it-IT">
              <a:solidFill>
                <a:srgbClr val="9FB8CD">
                  <a:shade val="50000"/>
                  <a:satMod val="200000"/>
                </a:srgbClr>
              </a:solidFill>
            </a:endParaRPr>
          </a:p>
        </p:txBody>
      </p:sp>
      <p:sp>
        <p:nvSpPr>
          <p:cNvPr id="5" name="Titolo 2"/>
          <p:cNvSpPr>
            <a:spLocks noGrp="1"/>
          </p:cNvSpPr>
          <p:nvPr>
            <p:ph type="title"/>
          </p:nvPr>
        </p:nvSpPr>
        <p:spPr>
          <a:xfrm>
            <a:off x="1390443" y="807236"/>
            <a:ext cx="7498080" cy="1143000"/>
          </a:xfrm>
        </p:spPr>
        <p:txBody>
          <a:bodyPr>
            <a:normAutofit/>
          </a:bodyPr>
          <a:lstStyle/>
          <a:p>
            <a:r>
              <a:rPr lang="it-IT" sz="2000" b="1" dirty="0" smtClean="0">
                <a:effectLst/>
                <a:latin typeface="Calibri" panose="020F0502020204030204" pitchFamily="34" charset="0"/>
              </a:rPr>
              <a:t>Un network </a:t>
            </a:r>
            <a:r>
              <a:rPr lang="it-IT" dirty="0" smtClean="0"/>
              <a:t>armonizzato di sistemi di garanzia                                 (1/2) </a:t>
            </a:r>
            <a:endParaRPr lang="it-IT" sz="2000" b="1" dirty="0">
              <a:effectLst/>
              <a:latin typeface="Calibri" panose="020F0502020204030204" pitchFamily="34" charset="0"/>
            </a:endParaRPr>
          </a:p>
        </p:txBody>
      </p:sp>
      <p:grpSp>
        <p:nvGrpSpPr>
          <p:cNvPr id="31" name="Gruppo 30"/>
          <p:cNvGrpSpPr/>
          <p:nvPr/>
        </p:nvGrpSpPr>
        <p:grpSpPr>
          <a:xfrm>
            <a:off x="-548141" y="1892721"/>
            <a:ext cx="9489870" cy="4831911"/>
            <a:chOff x="-548141" y="1915299"/>
            <a:chExt cx="9489870" cy="4831911"/>
          </a:xfrm>
        </p:grpSpPr>
        <p:grpSp>
          <p:nvGrpSpPr>
            <p:cNvPr id="28" name="Gruppo 27"/>
            <p:cNvGrpSpPr/>
            <p:nvPr/>
          </p:nvGrpSpPr>
          <p:grpSpPr>
            <a:xfrm>
              <a:off x="-548141" y="1915299"/>
              <a:ext cx="9489870" cy="4831911"/>
              <a:chOff x="-570719" y="1915299"/>
              <a:chExt cx="9489870" cy="4831911"/>
            </a:xfrm>
          </p:grpSpPr>
          <p:grpSp>
            <p:nvGrpSpPr>
              <p:cNvPr id="24" name="Gruppo 23"/>
              <p:cNvGrpSpPr/>
              <p:nvPr/>
            </p:nvGrpSpPr>
            <p:grpSpPr>
              <a:xfrm>
                <a:off x="-570719" y="1915299"/>
                <a:ext cx="8948179" cy="4831911"/>
                <a:chOff x="16309" y="1700808"/>
                <a:chExt cx="8948179" cy="4831911"/>
              </a:xfrm>
            </p:grpSpPr>
            <p:grpSp>
              <p:nvGrpSpPr>
                <p:cNvPr id="17" name="Gruppo 16"/>
                <p:cNvGrpSpPr/>
                <p:nvPr/>
              </p:nvGrpSpPr>
              <p:grpSpPr>
                <a:xfrm>
                  <a:off x="16309" y="1700808"/>
                  <a:ext cx="6096000" cy="4831911"/>
                  <a:chOff x="16309" y="1700808"/>
                  <a:chExt cx="6096000" cy="4831911"/>
                </a:xfrm>
              </p:grpSpPr>
              <p:grpSp>
                <p:nvGrpSpPr>
                  <p:cNvPr id="11" name="Gruppo 10"/>
                  <p:cNvGrpSpPr/>
                  <p:nvPr/>
                </p:nvGrpSpPr>
                <p:grpSpPr>
                  <a:xfrm>
                    <a:off x="16309" y="1700808"/>
                    <a:ext cx="6096000" cy="4064000"/>
                    <a:chOff x="1043608" y="1700808"/>
                    <a:chExt cx="6096000" cy="4064000"/>
                  </a:xfrm>
                </p:grpSpPr>
                <p:graphicFrame>
                  <p:nvGraphicFramePr>
                    <p:cNvPr id="4" name="Diagramma 3"/>
                    <p:cNvGraphicFramePr/>
                    <p:nvPr>
                      <p:extLst>
                        <p:ext uri="{D42A27DB-BD31-4B8C-83A1-F6EECF244321}">
                          <p14:modId xmlns:p14="http://schemas.microsoft.com/office/powerpoint/2010/main" val="740568050"/>
                        </p:ext>
                      </p:extLst>
                    </p:nvPr>
                  </p:nvGraphicFramePr>
                  <p:xfrm>
                    <a:off x="1043608"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ttangolo 6"/>
                    <p:cNvSpPr/>
                    <p:nvPr/>
                  </p:nvSpPr>
                  <p:spPr>
                    <a:xfrm>
                      <a:off x="3995936" y="1988840"/>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4700453" y="2906640"/>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4698918" y="4194236"/>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3995936" y="5107762"/>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5" name="Rettangolo 14"/>
                  <p:cNvSpPr/>
                  <p:nvPr/>
                </p:nvSpPr>
                <p:spPr>
                  <a:xfrm>
                    <a:off x="2670856" y="5610191"/>
                    <a:ext cx="1275991" cy="9225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8" name="Arrotonda angolo diagonale rettangolo 17"/>
                <p:cNvSpPr/>
                <p:nvPr/>
              </p:nvSpPr>
              <p:spPr>
                <a:xfrm>
                  <a:off x="4860032" y="1876554"/>
                  <a:ext cx="4104456" cy="494904"/>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accent2">
                          <a:lumMod val="50000"/>
                        </a:schemeClr>
                      </a:solidFill>
                      <a:latin typeface="Calibri" panose="020F0502020204030204" pitchFamily="34" charset="0"/>
                    </a:rPr>
                    <a:t>100.000 euro </a:t>
                  </a:r>
                  <a:r>
                    <a:rPr lang="it-IT" sz="1600" dirty="0">
                      <a:solidFill>
                        <a:schemeClr val="accent2">
                          <a:lumMod val="50000"/>
                        </a:schemeClr>
                      </a:solidFill>
                      <a:latin typeface="Calibri" panose="020F0502020204030204" pitchFamily="34" charset="0"/>
                    </a:rPr>
                    <a:t>per depositante e per </a:t>
                  </a:r>
                  <a:r>
                    <a:rPr lang="it-IT" sz="1600" dirty="0" smtClean="0">
                      <a:solidFill>
                        <a:schemeClr val="accent2">
                          <a:lumMod val="50000"/>
                        </a:schemeClr>
                      </a:solidFill>
                      <a:latin typeface="Calibri" panose="020F0502020204030204" pitchFamily="34" charset="0"/>
                    </a:rPr>
                    <a:t>banca</a:t>
                  </a:r>
                  <a:endParaRPr lang="it-IT" sz="1600" dirty="0"/>
                </a:p>
              </p:txBody>
            </p:sp>
            <p:sp>
              <p:nvSpPr>
                <p:cNvPr id="19" name="Arrotonda angolo diagonale rettangolo 18"/>
                <p:cNvSpPr/>
                <p:nvPr/>
              </p:nvSpPr>
              <p:spPr>
                <a:xfrm>
                  <a:off x="5796136" y="2726644"/>
                  <a:ext cx="3168352" cy="630348"/>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accent2">
                          <a:lumMod val="50000"/>
                        </a:schemeClr>
                      </a:solidFill>
                      <a:latin typeface="Calibri" panose="020F0502020204030204" pitchFamily="34" charset="0"/>
                    </a:rPr>
                    <a:t>Definizione</a:t>
                  </a:r>
                  <a:r>
                    <a:rPr lang="it-IT" sz="1600" dirty="0">
                      <a:solidFill>
                        <a:schemeClr val="accent2">
                          <a:lumMod val="50000"/>
                        </a:schemeClr>
                      </a:solidFill>
                      <a:latin typeface="Calibri" panose="020F0502020204030204" pitchFamily="34" charset="0"/>
                    </a:rPr>
                    <a:t> di deposito e lista </a:t>
                  </a:r>
                  <a:r>
                    <a:rPr lang="it-IT" sz="1600" b="1" dirty="0">
                      <a:solidFill>
                        <a:schemeClr val="accent2">
                          <a:lumMod val="50000"/>
                        </a:schemeClr>
                      </a:solidFill>
                      <a:latin typeface="Calibri" panose="020F0502020204030204" pitchFamily="34" charset="0"/>
                    </a:rPr>
                    <a:t>esclusioni</a:t>
                  </a:r>
                  <a:r>
                    <a:rPr lang="it-IT" sz="1600" dirty="0">
                      <a:solidFill>
                        <a:schemeClr val="accent2">
                          <a:lumMod val="50000"/>
                        </a:schemeClr>
                      </a:solidFill>
                      <a:latin typeface="Calibri" panose="020F0502020204030204" pitchFamily="34" charset="0"/>
                    </a:rPr>
                    <a:t> (obbligatoria</a:t>
                  </a:r>
                  <a:r>
                    <a:rPr lang="it-IT" sz="1600" dirty="0" smtClean="0">
                      <a:solidFill>
                        <a:schemeClr val="accent2">
                          <a:lumMod val="50000"/>
                        </a:schemeClr>
                      </a:solidFill>
                      <a:latin typeface="Calibri" panose="020F0502020204030204" pitchFamily="34" charset="0"/>
                    </a:rPr>
                    <a:t>)</a:t>
                  </a:r>
                  <a:endParaRPr lang="it-IT" dirty="0"/>
                </a:p>
              </p:txBody>
            </p:sp>
            <p:sp>
              <p:nvSpPr>
                <p:cNvPr id="20" name="Arrotonda angolo diagonale rettangolo 19"/>
                <p:cNvSpPr/>
                <p:nvPr/>
              </p:nvSpPr>
              <p:spPr>
                <a:xfrm>
                  <a:off x="5508104" y="3897052"/>
                  <a:ext cx="3456384" cy="477204"/>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eaLnBrk="0" hangingPunct="0">
                    <a:spcBef>
                      <a:spcPts val="0"/>
                    </a:spcBef>
                    <a:defRPr/>
                  </a:pPr>
                  <a:r>
                    <a:rPr lang="it-IT" sz="1600" dirty="0">
                      <a:solidFill>
                        <a:schemeClr val="accent2">
                          <a:lumMod val="50000"/>
                        </a:schemeClr>
                      </a:solidFill>
                      <a:latin typeface="Calibri" panose="020F0502020204030204" pitchFamily="34" charset="0"/>
                    </a:rPr>
                    <a:t>Da </a:t>
                  </a:r>
                  <a:r>
                    <a:rPr lang="it-IT" sz="1600" b="1" dirty="0">
                      <a:solidFill>
                        <a:schemeClr val="accent2">
                          <a:lumMod val="50000"/>
                        </a:schemeClr>
                      </a:solidFill>
                      <a:latin typeface="Calibri" panose="020F0502020204030204" pitchFamily="34" charset="0"/>
                    </a:rPr>
                    <a:t>20 a 7 gg </a:t>
                  </a:r>
                  <a:r>
                    <a:rPr lang="it-IT" sz="1600" b="1" dirty="0" smtClean="0">
                      <a:solidFill>
                        <a:schemeClr val="accent2">
                          <a:lumMod val="50000"/>
                        </a:schemeClr>
                      </a:solidFill>
                      <a:latin typeface="Calibri" panose="020F0502020204030204" pitchFamily="34" charset="0"/>
                    </a:rPr>
                    <a:t>lavorativi</a:t>
                  </a:r>
                  <a:endParaRPr lang="it-IT" sz="1600" dirty="0">
                    <a:solidFill>
                      <a:schemeClr val="accent2">
                        <a:lumMod val="50000"/>
                      </a:schemeClr>
                    </a:solidFill>
                    <a:latin typeface="Calibri" pitchFamily="34" charset="0"/>
                  </a:endParaRPr>
                </a:p>
              </p:txBody>
            </p:sp>
            <p:sp>
              <p:nvSpPr>
                <p:cNvPr id="21" name="Arrotonda angolo diagonale rettangolo 20"/>
                <p:cNvSpPr/>
                <p:nvPr/>
              </p:nvSpPr>
              <p:spPr>
                <a:xfrm>
                  <a:off x="5260954" y="4726676"/>
                  <a:ext cx="3703534" cy="1152129"/>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eaLnBrk="0" hangingPunct="0">
                    <a:spcBef>
                      <a:spcPts val="0"/>
                    </a:spcBef>
                    <a:defRPr/>
                  </a:pPr>
                  <a:r>
                    <a:rPr lang="it-IT" sz="1600" dirty="0">
                      <a:solidFill>
                        <a:schemeClr val="accent2">
                          <a:lumMod val="50000"/>
                        </a:schemeClr>
                      </a:solidFill>
                      <a:latin typeface="Calibri" panose="020F0502020204030204" pitchFamily="34" charset="0"/>
                    </a:rPr>
                    <a:t>Contribuzioni </a:t>
                  </a:r>
                  <a:r>
                    <a:rPr lang="it-IT" sz="1600" b="1" dirty="0" smtClean="0">
                      <a:solidFill>
                        <a:schemeClr val="accent2">
                          <a:lumMod val="50000"/>
                        </a:schemeClr>
                      </a:solidFill>
                      <a:latin typeface="Calibri" panose="020F0502020204030204" pitchFamily="34" charset="0"/>
                    </a:rPr>
                    <a:t>ex-ante</a:t>
                  </a:r>
                  <a:r>
                    <a:rPr lang="it-IT" sz="1600" dirty="0" smtClean="0">
                      <a:solidFill>
                        <a:schemeClr val="accent2">
                          <a:lumMod val="50000"/>
                        </a:schemeClr>
                      </a:solidFill>
                      <a:latin typeface="Calibri" panose="020F0502020204030204" pitchFamily="34" charset="0"/>
                    </a:rPr>
                    <a:t>, contribuzioni </a:t>
                  </a:r>
                  <a:r>
                    <a:rPr lang="it-IT" sz="1600" b="1" dirty="0" smtClean="0">
                      <a:solidFill>
                        <a:schemeClr val="accent2">
                          <a:lumMod val="50000"/>
                        </a:schemeClr>
                      </a:solidFill>
                      <a:latin typeface="Calibri" panose="020F0502020204030204" pitchFamily="34" charset="0"/>
                    </a:rPr>
                    <a:t>straordinarie</a:t>
                  </a:r>
                  <a:r>
                    <a:rPr lang="it-IT" sz="1600" dirty="0" smtClean="0">
                      <a:solidFill>
                        <a:schemeClr val="accent2">
                          <a:lumMod val="50000"/>
                        </a:schemeClr>
                      </a:solidFill>
                      <a:latin typeface="Calibri" panose="020F0502020204030204" pitchFamily="34" charset="0"/>
                    </a:rPr>
                    <a:t>, </a:t>
                  </a:r>
                  <a:r>
                    <a:rPr lang="it-IT" sz="1600" b="1" dirty="0" smtClean="0">
                      <a:solidFill>
                        <a:schemeClr val="accent2">
                          <a:lumMod val="50000"/>
                        </a:schemeClr>
                      </a:solidFill>
                      <a:latin typeface="Calibri" panose="020F0502020204030204" pitchFamily="34" charset="0"/>
                    </a:rPr>
                    <a:t>forme </a:t>
                  </a:r>
                  <a:r>
                    <a:rPr lang="it-IT" sz="1600" b="1" dirty="0">
                      <a:solidFill>
                        <a:schemeClr val="accent2">
                          <a:lumMod val="50000"/>
                        </a:schemeClr>
                      </a:solidFill>
                      <a:latin typeface="Calibri" panose="020F0502020204030204" pitchFamily="34" charset="0"/>
                    </a:rPr>
                    <a:t>alternative </a:t>
                  </a:r>
                  <a:r>
                    <a:rPr lang="it-IT" sz="1600" dirty="0">
                      <a:solidFill>
                        <a:schemeClr val="accent2">
                          <a:lumMod val="50000"/>
                        </a:schemeClr>
                      </a:solidFill>
                      <a:latin typeface="Calibri" panose="020F0502020204030204" pitchFamily="34" charset="0"/>
                    </a:rPr>
                    <a:t>di </a:t>
                  </a:r>
                  <a:r>
                    <a:rPr lang="it-IT" sz="1600" dirty="0" smtClean="0">
                      <a:solidFill>
                        <a:schemeClr val="accent2">
                          <a:lumMod val="50000"/>
                        </a:schemeClr>
                      </a:solidFill>
                      <a:latin typeface="Calibri" panose="020F0502020204030204" pitchFamily="34" charset="0"/>
                    </a:rPr>
                    <a:t>finanziamento; </a:t>
                  </a:r>
                  <a:r>
                    <a:rPr lang="it-IT" sz="1600" b="1" i="1" dirty="0" err="1" smtClean="0">
                      <a:solidFill>
                        <a:schemeClr val="accent2">
                          <a:lumMod val="50000"/>
                        </a:schemeClr>
                      </a:solidFill>
                      <a:latin typeface="Calibri" panose="020F0502020204030204" pitchFamily="34" charset="0"/>
                    </a:rPr>
                    <a:t>mutual</a:t>
                  </a:r>
                  <a:r>
                    <a:rPr lang="it-IT" sz="1600" b="1" i="1" dirty="0" smtClean="0">
                      <a:solidFill>
                        <a:schemeClr val="accent2">
                          <a:lumMod val="50000"/>
                        </a:schemeClr>
                      </a:solidFill>
                      <a:latin typeface="Calibri" panose="020F0502020204030204" pitchFamily="34" charset="0"/>
                    </a:rPr>
                    <a:t> </a:t>
                  </a:r>
                  <a:r>
                    <a:rPr lang="it-IT" sz="1600" b="1" i="1" dirty="0" err="1">
                      <a:solidFill>
                        <a:schemeClr val="accent2">
                          <a:lumMod val="50000"/>
                        </a:schemeClr>
                      </a:solidFill>
                      <a:latin typeface="Calibri" panose="020F0502020204030204" pitchFamily="34" charset="0"/>
                    </a:rPr>
                    <a:t>borrowing</a:t>
                  </a:r>
                  <a:r>
                    <a:rPr lang="it-IT" sz="1600" b="1" i="1" dirty="0">
                      <a:solidFill>
                        <a:schemeClr val="accent2">
                          <a:lumMod val="50000"/>
                        </a:schemeClr>
                      </a:solidFill>
                      <a:latin typeface="Calibri" panose="020F0502020204030204" pitchFamily="34" charset="0"/>
                    </a:rPr>
                    <a:t> </a:t>
                  </a:r>
                  <a:r>
                    <a:rPr lang="it-IT" sz="1600" dirty="0" smtClean="0">
                      <a:solidFill>
                        <a:schemeClr val="accent2">
                          <a:lumMod val="50000"/>
                        </a:schemeClr>
                      </a:solidFill>
                      <a:latin typeface="Calibri" panose="020F0502020204030204" pitchFamily="34" charset="0"/>
                    </a:rPr>
                    <a:t>volontario</a:t>
                  </a:r>
                  <a:endParaRPr lang="it-IT" sz="1600" dirty="0">
                    <a:solidFill>
                      <a:schemeClr val="accent2">
                        <a:lumMod val="50000"/>
                      </a:schemeClr>
                    </a:solidFill>
                  </a:endParaRPr>
                </a:p>
              </p:txBody>
            </p:sp>
          </p:grpSp>
          <p:sp>
            <p:nvSpPr>
              <p:cNvPr id="25" name="Rettangolo 24"/>
              <p:cNvSpPr/>
              <p:nvPr/>
            </p:nvSpPr>
            <p:spPr>
              <a:xfrm rot="994022">
                <a:off x="7403170" y="2615081"/>
                <a:ext cx="1224136" cy="338554"/>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it-IT" sz="1600" i="1" dirty="0" smtClean="0">
                    <a:solidFill>
                      <a:prstClr val="black"/>
                    </a:solidFill>
                    <a:latin typeface="Calibri" panose="020F0502020204030204" pitchFamily="34" charset="0"/>
                  </a:rPr>
                  <a:t>Art. 96-bis.1</a:t>
                </a:r>
                <a:endParaRPr lang="it-IT" sz="1600" i="1" dirty="0">
                  <a:solidFill>
                    <a:prstClr val="black"/>
                  </a:solidFill>
                  <a:latin typeface="Calibri" panose="020F0502020204030204" pitchFamily="34" charset="0"/>
                </a:endParaRPr>
              </a:p>
            </p:txBody>
          </p:sp>
          <p:sp>
            <p:nvSpPr>
              <p:cNvPr id="26" name="Rettangolo 25"/>
              <p:cNvSpPr/>
              <p:nvPr/>
            </p:nvSpPr>
            <p:spPr>
              <a:xfrm rot="994022">
                <a:off x="7624407" y="3887391"/>
                <a:ext cx="1224136" cy="338554"/>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it-IT" sz="1600" i="1" dirty="0" smtClean="0">
                    <a:solidFill>
                      <a:prstClr val="black"/>
                    </a:solidFill>
                    <a:latin typeface="Calibri" panose="020F0502020204030204" pitchFamily="34" charset="0"/>
                  </a:rPr>
                  <a:t>Art. 96-bis.2</a:t>
                </a:r>
                <a:endParaRPr lang="it-IT" sz="1600" i="1" dirty="0">
                  <a:solidFill>
                    <a:prstClr val="black"/>
                  </a:solidFill>
                  <a:latin typeface="Calibri" panose="020F0502020204030204" pitchFamily="34" charset="0"/>
                </a:endParaRPr>
              </a:p>
            </p:txBody>
          </p:sp>
          <p:sp>
            <p:nvSpPr>
              <p:cNvPr id="27" name="Rettangolo 26"/>
              <p:cNvSpPr/>
              <p:nvPr/>
            </p:nvSpPr>
            <p:spPr>
              <a:xfrm rot="994022">
                <a:off x="7695015" y="4798965"/>
                <a:ext cx="1224136" cy="338554"/>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it-IT" sz="1600" i="1" dirty="0" smtClean="0">
                    <a:solidFill>
                      <a:prstClr val="black"/>
                    </a:solidFill>
                    <a:latin typeface="Calibri" panose="020F0502020204030204" pitchFamily="34" charset="0"/>
                  </a:rPr>
                  <a:t>Art. 96.2</a:t>
                </a:r>
                <a:endParaRPr lang="it-IT" sz="1600" i="1" dirty="0">
                  <a:solidFill>
                    <a:prstClr val="black"/>
                  </a:solidFill>
                  <a:latin typeface="Calibri" panose="020F0502020204030204" pitchFamily="34" charset="0"/>
                </a:endParaRPr>
              </a:p>
            </p:txBody>
          </p:sp>
        </p:grpSp>
        <p:sp>
          <p:nvSpPr>
            <p:cNvPr id="29" name="Rettangolo 28"/>
            <p:cNvSpPr/>
            <p:nvPr/>
          </p:nvSpPr>
          <p:spPr>
            <a:xfrm>
              <a:off x="4820683" y="6220913"/>
              <a:ext cx="3976239" cy="507831"/>
            </a:xfrm>
            <a:prstGeom prst="rect">
              <a:avLst/>
            </a:prstGeom>
            <a:solidFill>
              <a:schemeClr val="bg1"/>
            </a:solidFill>
            <a:ln>
              <a:solidFill>
                <a:schemeClr val="accent3">
                  <a:lumMod val="50000"/>
                </a:schemeClr>
              </a:solidFill>
              <a:prstDash val="dash"/>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it-IT" sz="1600" i="1" dirty="0" smtClean="0">
                  <a:solidFill>
                    <a:prstClr val="black"/>
                  </a:solidFill>
                  <a:latin typeface="Calibri" panose="020F0502020204030204" pitchFamily="34" charset="0"/>
                </a:rPr>
                <a:t>Operativo per il FITD già da novembre 2015 </a:t>
              </a:r>
              <a:r>
                <a:rPr lang="it-IT" sz="1100" i="1" dirty="0" smtClean="0">
                  <a:solidFill>
                    <a:prstClr val="black"/>
                  </a:solidFill>
                  <a:latin typeface="Calibri" panose="020F0502020204030204" pitchFamily="34" charset="0"/>
                </a:rPr>
                <a:t>(eccetto </a:t>
              </a:r>
              <a:r>
                <a:rPr lang="it-IT" sz="1100" i="1" dirty="0" err="1" smtClean="0">
                  <a:solidFill>
                    <a:prstClr val="black"/>
                  </a:solidFill>
                  <a:latin typeface="Calibri" panose="020F0502020204030204" pitchFamily="34" charset="0"/>
                </a:rPr>
                <a:t>mutual</a:t>
              </a:r>
              <a:r>
                <a:rPr lang="it-IT" sz="1100" i="1" dirty="0" smtClean="0">
                  <a:solidFill>
                    <a:prstClr val="black"/>
                  </a:solidFill>
                  <a:latin typeface="Calibri" panose="020F0502020204030204" pitchFamily="34" charset="0"/>
                </a:rPr>
                <a:t> </a:t>
              </a:r>
              <a:r>
                <a:rPr lang="it-IT" sz="1100" i="1" dirty="0" err="1" smtClean="0">
                  <a:solidFill>
                    <a:prstClr val="black"/>
                  </a:solidFill>
                  <a:latin typeface="Calibri" panose="020F0502020204030204" pitchFamily="34" charset="0"/>
                </a:rPr>
                <a:t>borrowing</a:t>
              </a:r>
              <a:r>
                <a:rPr lang="it-IT" sz="1100" i="1" dirty="0" smtClean="0">
                  <a:solidFill>
                    <a:prstClr val="black"/>
                  </a:solidFill>
                  <a:latin typeface="Calibri" panose="020F0502020204030204" pitchFamily="34" charset="0"/>
                </a:rPr>
                <a:t>)</a:t>
              </a:r>
              <a:endParaRPr lang="it-IT" sz="1100" i="1" dirty="0">
                <a:solidFill>
                  <a:prstClr val="black"/>
                </a:solidFill>
                <a:latin typeface="Calibri" panose="020F0502020204030204" pitchFamily="34" charset="0"/>
              </a:endParaRPr>
            </a:p>
          </p:txBody>
        </p:sp>
        <p:sp>
          <p:nvSpPr>
            <p:cNvPr id="30" name="Freccia in giù 29"/>
            <p:cNvSpPr/>
            <p:nvPr/>
          </p:nvSpPr>
          <p:spPr>
            <a:xfrm>
              <a:off x="7944762" y="5936252"/>
              <a:ext cx="227638" cy="336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9621682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53</a:t>
            </a:fld>
            <a:endParaRPr lang="it-IT">
              <a:solidFill>
                <a:srgbClr val="9FB8CD">
                  <a:shade val="50000"/>
                  <a:satMod val="200000"/>
                </a:srgbClr>
              </a:solidFill>
            </a:endParaRPr>
          </a:p>
        </p:txBody>
      </p:sp>
      <p:sp>
        <p:nvSpPr>
          <p:cNvPr id="7" name="Titolo 2"/>
          <p:cNvSpPr>
            <a:spLocks noGrp="1"/>
          </p:cNvSpPr>
          <p:nvPr>
            <p:ph type="title"/>
          </p:nvPr>
        </p:nvSpPr>
        <p:spPr>
          <a:xfrm>
            <a:off x="1390443" y="807236"/>
            <a:ext cx="7498080" cy="1143000"/>
          </a:xfrm>
        </p:spPr>
        <p:txBody>
          <a:bodyPr>
            <a:normAutofit/>
          </a:bodyPr>
          <a:lstStyle/>
          <a:p>
            <a:r>
              <a:rPr lang="it-IT" sz="2000" b="1" dirty="0" smtClean="0">
                <a:effectLst/>
                <a:latin typeface="Calibri" panose="020F0502020204030204" pitchFamily="34" charset="0"/>
              </a:rPr>
              <a:t>Un network </a:t>
            </a:r>
            <a:r>
              <a:rPr lang="it-IT" dirty="0" smtClean="0"/>
              <a:t>armonizzato di sistemi di garanzia                                 (2/2) </a:t>
            </a:r>
            <a:endParaRPr lang="it-IT" sz="2000" b="1" dirty="0">
              <a:effectLst/>
              <a:latin typeface="Calibri" panose="020F0502020204030204" pitchFamily="34" charset="0"/>
            </a:endParaRPr>
          </a:p>
        </p:txBody>
      </p:sp>
      <p:grpSp>
        <p:nvGrpSpPr>
          <p:cNvPr id="18" name="Gruppo 17"/>
          <p:cNvGrpSpPr/>
          <p:nvPr/>
        </p:nvGrpSpPr>
        <p:grpSpPr>
          <a:xfrm>
            <a:off x="-107870" y="1828111"/>
            <a:ext cx="8973779" cy="4683202"/>
            <a:chOff x="-130448" y="1828111"/>
            <a:chExt cx="8973779" cy="4683202"/>
          </a:xfrm>
        </p:grpSpPr>
        <p:grpSp>
          <p:nvGrpSpPr>
            <p:cNvPr id="14" name="Gruppo 13"/>
            <p:cNvGrpSpPr/>
            <p:nvPr/>
          </p:nvGrpSpPr>
          <p:grpSpPr>
            <a:xfrm>
              <a:off x="-130448" y="1921106"/>
              <a:ext cx="8454204" cy="4590207"/>
              <a:chOff x="366268" y="1988840"/>
              <a:chExt cx="8454204" cy="4590207"/>
            </a:xfrm>
          </p:grpSpPr>
          <p:sp>
            <p:nvSpPr>
              <p:cNvPr id="6" name="Arrotonda angolo diagonale rettangolo 5"/>
              <p:cNvSpPr/>
              <p:nvPr/>
            </p:nvSpPr>
            <p:spPr>
              <a:xfrm>
                <a:off x="5163626" y="2065122"/>
                <a:ext cx="3656845" cy="632698"/>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2">
                        <a:lumMod val="50000"/>
                      </a:schemeClr>
                    </a:solidFill>
                    <a:latin typeface="Calibri" panose="020F0502020204030204" pitchFamily="34" charset="0"/>
                  </a:rPr>
                  <a:t>Prove di resistenza effettuate con </a:t>
                </a:r>
                <a:r>
                  <a:rPr lang="it-IT" sz="1600" b="1" dirty="0" smtClean="0">
                    <a:solidFill>
                      <a:schemeClr val="accent2">
                        <a:lumMod val="50000"/>
                      </a:schemeClr>
                    </a:solidFill>
                    <a:latin typeface="Calibri" panose="020F0502020204030204" pitchFamily="34" charset="0"/>
                  </a:rPr>
                  <a:t>regolarità</a:t>
                </a:r>
                <a:r>
                  <a:rPr lang="it-IT" sz="1600" dirty="0" smtClean="0">
                    <a:solidFill>
                      <a:schemeClr val="accent2">
                        <a:lumMod val="50000"/>
                      </a:schemeClr>
                    </a:solidFill>
                    <a:latin typeface="Calibri" panose="020F0502020204030204" pitchFamily="34" charset="0"/>
                  </a:rPr>
                  <a:t>, almeno ogni tre anni</a:t>
                </a:r>
                <a:endParaRPr lang="it-IT" sz="1600" dirty="0">
                  <a:solidFill>
                    <a:schemeClr val="accent2">
                      <a:lumMod val="50000"/>
                    </a:schemeClr>
                  </a:solidFill>
                  <a:latin typeface="Calibri" panose="020F0502020204030204" pitchFamily="34" charset="0"/>
                </a:endParaRPr>
              </a:p>
            </p:txBody>
          </p:sp>
          <p:grpSp>
            <p:nvGrpSpPr>
              <p:cNvPr id="11" name="Gruppo 10"/>
              <p:cNvGrpSpPr/>
              <p:nvPr/>
            </p:nvGrpSpPr>
            <p:grpSpPr>
              <a:xfrm>
                <a:off x="366268" y="1988840"/>
                <a:ext cx="5338023" cy="3775968"/>
                <a:chOff x="366268" y="1988840"/>
                <a:chExt cx="5338023" cy="3775968"/>
              </a:xfrm>
            </p:grpSpPr>
            <p:graphicFrame>
              <p:nvGraphicFramePr>
                <p:cNvPr id="4" name="Diagramma 3"/>
                <p:cNvGraphicFramePr/>
                <p:nvPr>
                  <p:extLst>
                    <p:ext uri="{D42A27DB-BD31-4B8C-83A1-F6EECF244321}">
                      <p14:modId xmlns:p14="http://schemas.microsoft.com/office/powerpoint/2010/main" val="2698357091"/>
                    </p:ext>
                  </p:extLst>
                </p:nvPr>
              </p:nvGraphicFramePr>
              <p:xfrm>
                <a:off x="366268" y="1988840"/>
                <a:ext cx="5338023" cy="3775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p:cNvSpPr/>
                <p:nvPr/>
              </p:nvSpPr>
              <p:spPr>
                <a:xfrm>
                  <a:off x="3325286" y="2585534"/>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702862" y="3705743"/>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3320244" y="4790137"/>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Arrotonda angolo diagonale rettangolo 11"/>
              <p:cNvSpPr/>
              <p:nvPr/>
            </p:nvSpPr>
            <p:spPr>
              <a:xfrm>
                <a:off x="5429080" y="2870033"/>
                <a:ext cx="3391391" cy="1620783"/>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eaLnBrk="0" hangingPunct="0"/>
                <a:r>
                  <a:rPr lang="it-IT" sz="1600" dirty="0">
                    <a:solidFill>
                      <a:schemeClr val="accent2">
                        <a:lumMod val="50000"/>
                      </a:schemeClr>
                    </a:solidFill>
                    <a:latin typeface="Calibri" pitchFamily="34" charset="0"/>
                  </a:rPr>
                  <a:t>Diritto dei DGS a </a:t>
                </a:r>
                <a:r>
                  <a:rPr lang="it-IT" sz="1600" dirty="0" smtClean="0">
                    <a:solidFill>
                      <a:schemeClr val="accent2">
                        <a:lumMod val="50000"/>
                      </a:schemeClr>
                    </a:solidFill>
                    <a:latin typeface="Calibri" pitchFamily="34" charset="0"/>
                  </a:rPr>
                  <a:t>richiedere                 </a:t>
                </a:r>
                <a:r>
                  <a:rPr lang="it-IT" sz="1600" dirty="0">
                    <a:solidFill>
                      <a:schemeClr val="accent2">
                        <a:lumMod val="50000"/>
                      </a:schemeClr>
                    </a:solidFill>
                    <a:latin typeface="Calibri" pitchFamily="34" charset="0"/>
                  </a:rPr>
                  <a:t>in ogni </a:t>
                </a:r>
                <a:r>
                  <a:rPr lang="it-IT" sz="1600" dirty="0" smtClean="0">
                    <a:solidFill>
                      <a:schemeClr val="accent2">
                        <a:lumMod val="50000"/>
                      </a:schemeClr>
                    </a:solidFill>
                    <a:latin typeface="Calibri" pitchFamily="34" charset="0"/>
                  </a:rPr>
                  <a:t>momento alle aderenti  </a:t>
                </a:r>
                <a:r>
                  <a:rPr lang="it-IT" sz="1600" b="1" dirty="0">
                    <a:solidFill>
                      <a:schemeClr val="accent2">
                        <a:lumMod val="50000"/>
                      </a:schemeClr>
                    </a:solidFill>
                    <a:latin typeface="Calibri" pitchFamily="34" charset="0"/>
                  </a:rPr>
                  <a:t>tutte le </a:t>
                </a:r>
                <a:r>
                  <a:rPr lang="it-IT" sz="1600" b="1" dirty="0" smtClean="0">
                    <a:solidFill>
                      <a:schemeClr val="accent2">
                        <a:lumMod val="50000"/>
                      </a:schemeClr>
                    </a:solidFill>
                    <a:latin typeface="Calibri" pitchFamily="34" charset="0"/>
                  </a:rPr>
                  <a:t>informazioni</a:t>
                </a:r>
                <a:r>
                  <a:rPr lang="it-IT" sz="1600" dirty="0" smtClean="0">
                    <a:solidFill>
                      <a:schemeClr val="accent2">
                        <a:lumMod val="50000"/>
                      </a:schemeClr>
                    </a:solidFill>
                    <a:latin typeface="Calibri" pitchFamily="34" charset="0"/>
                  </a:rPr>
                  <a:t> necessarie al </a:t>
                </a:r>
                <a:r>
                  <a:rPr lang="it-IT" sz="1600" i="1" dirty="0" err="1" smtClean="0">
                    <a:solidFill>
                      <a:schemeClr val="accent2">
                        <a:lumMod val="50000"/>
                      </a:schemeClr>
                    </a:solidFill>
                    <a:latin typeface="Calibri" pitchFamily="34" charset="0"/>
                  </a:rPr>
                  <a:t>payout</a:t>
                </a:r>
                <a:r>
                  <a:rPr lang="it-IT" sz="1600" dirty="0">
                    <a:solidFill>
                      <a:schemeClr val="accent2">
                        <a:lumMod val="50000"/>
                      </a:schemeClr>
                    </a:solidFill>
                    <a:latin typeface="Calibri" pitchFamily="34" charset="0"/>
                  </a:rPr>
                  <a:t>; </a:t>
                </a:r>
                <a:r>
                  <a:rPr lang="it-IT" sz="1600" dirty="0" smtClean="0">
                    <a:solidFill>
                      <a:schemeClr val="accent2">
                        <a:lumMod val="50000"/>
                      </a:schemeClr>
                    </a:solidFill>
                    <a:latin typeface="Calibri" pitchFamily="34" charset="0"/>
                  </a:rPr>
                  <a:t>contrassegno da </a:t>
                </a:r>
                <a:r>
                  <a:rPr lang="it-IT" sz="1600" dirty="0">
                    <a:solidFill>
                      <a:schemeClr val="accent2">
                        <a:lumMod val="50000"/>
                      </a:schemeClr>
                    </a:solidFill>
                    <a:latin typeface="Calibri" pitchFamily="34" charset="0"/>
                  </a:rPr>
                  <a:t>parte delle banche </a:t>
                </a:r>
                <a:r>
                  <a:rPr lang="it-IT" sz="1600" dirty="0" smtClean="0">
                    <a:solidFill>
                      <a:schemeClr val="accent2">
                        <a:lumMod val="50000"/>
                      </a:schemeClr>
                    </a:solidFill>
                    <a:latin typeface="Calibri" pitchFamily="34" charset="0"/>
                  </a:rPr>
                  <a:t>sui depositi per l’immediata identificazione.</a:t>
                </a:r>
                <a:endParaRPr lang="it-IT" sz="1600" dirty="0">
                  <a:solidFill>
                    <a:schemeClr val="accent2">
                      <a:lumMod val="50000"/>
                    </a:schemeClr>
                  </a:solidFill>
                  <a:latin typeface="Calibri" pitchFamily="34" charset="0"/>
                </a:endParaRPr>
              </a:p>
            </p:txBody>
          </p:sp>
          <p:sp>
            <p:nvSpPr>
              <p:cNvPr id="13" name="Arrotonda angolo diagonale rettangolo 12"/>
              <p:cNvSpPr/>
              <p:nvPr/>
            </p:nvSpPr>
            <p:spPr>
              <a:xfrm>
                <a:off x="5163626" y="4699824"/>
                <a:ext cx="3656846" cy="1879223"/>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eaLnBrk="0" hangingPunct="0">
                  <a:defRPr/>
                </a:pPr>
                <a:r>
                  <a:rPr lang="it-IT" sz="1600" dirty="0">
                    <a:solidFill>
                      <a:schemeClr val="accent2">
                        <a:lumMod val="50000"/>
                      </a:schemeClr>
                    </a:solidFill>
                    <a:latin typeface="Calibri" pitchFamily="34" charset="0"/>
                  </a:rPr>
                  <a:t>Obbligo delle banche di </a:t>
                </a:r>
                <a:r>
                  <a:rPr lang="it-IT" sz="1600" dirty="0" smtClean="0">
                    <a:solidFill>
                      <a:schemeClr val="accent2">
                        <a:lumMod val="50000"/>
                      </a:schemeClr>
                    </a:solidFill>
                    <a:latin typeface="Calibri" pitchFamily="34" charset="0"/>
                  </a:rPr>
                  <a:t>          informare </a:t>
                </a:r>
                <a:r>
                  <a:rPr lang="it-IT" sz="1600" dirty="0">
                    <a:solidFill>
                      <a:schemeClr val="accent2">
                        <a:lumMod val="50000"/>
                      </a:schemeClr>
                    </a:solidFill>
                    <a:latin typeface="Calibri" pitchFamily="34" charset="0"/>
                  </a:rPr>
                  <a:t>i depositanti </a:t>
                </a:r>
                <a:r>
                  <a:rPr lang="it-IT" sz="1600" dirty="0" smtClean="0">
                    <a:solidFill>
                      <a:schemeClr val="accent2">
                        <a:lumMod val="50000"/>
                      </a:schemeClr>
                    </a:solidFill>
                    <a:latin typeface="Calibri" pitchFamily="34" charset="0"/>
                  </a:rPr>
                  <a:t>sulla </a:t>
                </a:r>
                <a:r>
                  <a:rPr lang="it-IT" sz="1600" dirty="0">
                    <a:solidFill>
                      <a:schemeClr val="accent2">
                        <a:lumMod val="50000"/>
                      </a:schemeClr>
                    </a:solidFill>
                    <a:latin typeface="Calibri" pitchFamily="34" charset="0"/>
                  </a:rPr>
                  <a:t>garanzia del DGS cui aderiscono, </a:t>
                </a:r>
                <a:r>
                  <a:rPr lang="it-IT" sz="1600" dirty="0" smtClean="0">
                    <a:solidFill>
                      <a:schemeClr val="accent2">
                        <a:lumMod val="50000"/>
                      </a:schemeClr>
                    </a:solidFill>
                    <a:latin typeface="Calibri" pitchFamily="34" charset="0"/>
                  </a:rPr>
                  <a:t>alla sottoscrizione </a:t>
                </a:r>
                <a:r>
                  <a:rPr lang="it-IT" sz="1600" dirty="0">
                    <a:solidFill>
                      <a:schemeClr val="accent2">
                        <a:lumMod val="50000"/>
                      </a:schemeClr>
                    </a:solidFill>
                    <a:latin typeface="Calibri" pitchFamily="34" charset="0"/>
                  </a:rPr>
                  <a:t>del contratto in base </a:t>
                </a:r>
                <a:r>
                  <a:rPr lang="it-IT" sz="1600" dirty="0" smtClean="0">
                    <a:solidFill>
                      <a:schemeClr val="accent2">
                        <a:lumMod val="50000"/>
                      </a:schemeClr>
                    </a:solidFill>
                    <a:latin typeface="Calibri" pitchFamily="34" charset="0"/>
                  </a:rPr>
                  <a:t>al </a:t>
                </a:r>
                <a:r>
                  <a:rPr lang="it-IT" sz="1600" b="1" dirty="0" smtClean="0">
                    <a:solidFill>
                      <a:schemeClr val="accent2">
                        <a:lumMod val="50000"/>
                      </a:schemeClr>
                    </a:solidFill>
                    <a:latin typeface="Calibri" pitchFamily="34" charset="0"/>
                  </a:rPr>
                  <a:t>modello </a:t>
                </a:r>
                <a:r>
                  <a:rPr lang="it-IT" sz="1600" b="1" dirty="0">
                    <a:solidFill>
                      <a:schemeClr val="accent2">
                        <a:lumMod val="50000"/>
                      </a:schemeClr>
                    </a:solidFill>
                    <a:latin typeface="Calibri" pitchFamily="34" charset="0"/>
                  </a:rPr>
                  <a:t>informativo </a:t>
                </a:r>
                <a:r>
                  <a:rPr lang="it-IT" sz="1600" b="1" dirty="0" smtClean="0">
                    <a:solidFill>
                      <a:schemeClr val="accent2">
                        <a:lumMod val="50000"/>
                      </a:schemeClr>
                    </a:solidFill>
                    <a:latin typeface="Calibri" pitchFamily="34" charset="0"/>
                  </a:rPr>
                  <a:t>standardizzato</a:t>
                </a:r>
                <a:r>
                  <a:rPr lang="it-IT" sz="1600" dirty="0" smtClean="0">
                    <a:solidFill>
                      <a:schemeClr val="accent2">
                        <a:lumMod val="50000"/>
                      </a:schemeClr>
                    </a:solidFill>
                    <a:latin typeface="Calibri" pitchFamily="34" charset="0"/>
                  </a:rPr>
                  <a:t>, inviato almeno annualmente anche con gli estratti conto;  website </a:t>
                </a:r>
                <a:r>
                  <a:rPr lang="it-IT" sz="1600" dirty="0">
                    <a:solidFill>
                      <a:schemeClr val="accent2">
                        <a:lumMod val="50000"/>
                      </a:schemeClr>
                    </a:solidFill>
                    <a:latin typeface="Calibri" pitchFamily="34" charset="0"/>
                  </a:rPr>
                  <a:t>del </a:t>
                </a:r>
                <a:r>
                  <a:rPr lang="it-IT" sz="1600" dirty="0" smtClean="0">
                    <a:solidFill>
                      <a:schemeClr val="accent2">
                        <a:lumMod val="50000"/>
                      </a:schemeClr>
                    </a:solidFill>
                    <a:latin typeface="Calibri" pitchFamily="34" charset="0"/>
                  </a:rPr>
                  <a:t>DGS</a:t>
                </a:r>
                <a:endParaRPr lang="it-IT" sz="1600" dirty="0">
                  <a:solidFill>
                    <a:schemeClr val="accent2">
                      <a:lumMod val="50000"/>
                    </a:schemeClr>
                  </a:solidFill>
                  <a:latin typeface="Calibri" pitchFamily="34" charset="0"/>
                </a:endParaRPr>
              </a:p>
            </p:txBody>
          </p:sp>
        </p:grpSp>
        <p:sp>
          <p:nvSpPr>
            <p:cNvPr id="15" name="Rettangolo 14"/>
            <p:cNvSpPr/>
            <p:nvPr/>
          </p:nvSpPr>
          <p:spPr>
            <a:xfrm rot="994022">
              <a:off x="7619195" y="1828111"/>
              <a:ext cx="1224136" cy="338554"/>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it-IT" sz="1600" i="1" dirty="0" smtClean="0">
                  <a:solidFill>
                    <a:prstClr val="black"/>
                  </a:solidFill>
                  <a:latin typeface="Calibri" panose="020F0502020204030204" pitchFamily="34" charset="0"/>
                </a:rPr>
                <a:t>Art. 96-bis.3</a:t>
              </a:r>
              <a:endParaRPr lang="it-IT" sz="1600" i="1" dirty="0">
                <a:solidFill>
                  <a:prstClr val="black"/>
                </a:solidFill>
                <a:latin typeface="Calibri" panose="020F0502020204030204" pitchFamily="34" charset="0"/>
              </a:endParaRPr>
            </a:p>
          </p:txBody>
        </p:sp>
        <p:sp>
          <p:nvSpPr>
            <p:cNvPr id="16" name="Rettangolo 15"/>
            <p:cNvSpPr/>
            <p:nvPr/>
          </p:nvSpPr>
          <p:spPr>
            <a:xfrm rot="994022">
              <a:off x="7509046" y="2842739"/>
              <a:ext cx="1224136" cy="338554"/>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it-IT" sz="1600" i="1" dirty="0" smtClean="0">
                  <a:solidFill>
                    <a:prstClr val="black"/>
                  </a:solidFill>
                  <a:latin typeface="Calibri" panose="020F0502020204030204" pitchFamily="34" charset="0"/>
                </a:rPr>
                <a:t>Art. 96-bis.4</a:t>
              </a:r>
              <a:endParaRPr lang="it-IT" sz="1600" i="1" dirty="0">
                <a:solidFill>
                  <a:prstClr val="black"/>
                </a:solidFill>
                <a:latin typeface="Calibri" panose="020F0502020204030204" pitchFamily="34" charset="0"/>
              </a:endParaRPr>
            </a:p>
          </p:txBody>
        </p:sp>
        <p:sp>
          <p:nvSpPr>
            <p:cNvPr id="17" name="Rettangolo 16"/>
            <p:cNvSpPr/>
            <p:nvPr/>
          </p:nvSpPr>
          <p:spPr>
            <a:xfrm rot="994022">
              <a:off x="7475180" y="4625076"/>
              <a:ext cx="1224136" cy="338554"/>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it-IT" sz="1600" i="1" dirty="0" smtClean="0">
                  <a:solidFill>
                    <a:prstClr val="black"/>
                  </a:solidFill>
                  <a:latin typeface="Calibri" panose="020F0502020204030204" pitchFamily="34" charset="0"/>
                </a:rPr>
                <a:t>Art. 3</a:t>
              </a:r>
              <a:endParaRPr lang="it-IT" sz="1600" i="1" dirty="0">
                <a:solidFill>
                  <a:prstClr val="black"/>
                </a:solidFill>
                <a:latin typeface="Calibri" panose="020F0502020204030204" pitchFamily="34" charset="0"/>
              </a:endParaRPr>
            </a:p>
          </p:txBody>
        </p:sp>
      </p:grpSp>
    </p:spTree>
    <p:extLst>
      <p:ext uri="{BB962C8B-B14F-4D97-AF65-F5344CB8AC3E}">
        <p14:creationId xmlns:p14="http://schemas.microsoft.com/office/powerpoint/2010/main" val="5350809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nuovo meccanismo di </a:t>
            </a:r>
            <a:r>
              <a:rPr lang="it-IT" i="1" dirty="0" err="1" smtClean="0"/>
              <a:t>funding</a:t>
            </a:r>
            <a:endParaRPr lang="it-IT" i="1"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54</a:t>
            </a:fld>
            <a:endParaRPr lang="it-IT">
              <a:solidFill>
                <a:srgbClr val="9FB8CD">
                  <a:shade val="50000"/>
                  <a:satMod val="200000"/>
                </a:srgbClr>
              </a:solidFill>
            </a:endParaRPr>
          </a:p>
        </p:txBody>
      </p:sp>
      <p:grpSp>
        <p:nvGrpSpPr>
          <p:cNvPr id="7" name="Gruppo 6"/>
          <p:cNvGrpSpPr/>
          <p:nvPr/>
        </p:nvGrpSpPr>
        <p:grpSpPr>
          <a:xfrm>
            <a:off x="562455" y="1370475"/>
            <a:ext cx="8424611" cy="5126203"/>
            <a:chOff x="562455" y="1370475"/>
            <a:chExt cx="8424611" cy="5126203"/>
          </a:xfrm>
        </p:grpSpPr>
        <p:sp>
          <p:nvSpPr>
            <p:cNvPr id="16" name="Freccia a destra 15"/>
            <p:cNvSpPr/>
            <p:nvPr/>
          </p:nvSpPr>
          <p:spPr>
            <a:xfrm rot="927785">
              <a:off x="5303066" y="3036545"/>
              <a:ext cx="288032" cy="316182"/>
            </a:xfrm>
            <a:prstGeom prst="right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sp>
          <p:nvSpPr>
            <p:cNvPr id="17" name="Rettangolo arrotondato 16"/>
            <p:cNvSpPr/>
            <p:nvPr/>
          </p:nvSpPr>
          <p:spPr>
            <a:xfrm>
              <a:off x="5727950" y="3166288"/>
              <a:ext cx="3236538" cy="57606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400" dirty="0" smtClean="0">
                  <a:solidFill>
                    <a:prstClr val="black"/>
                  </a:solidFill>
                  <a:latin typeface="Calibri" panose="020F0502020204030204" pitchFamily="34" charset="0"/>
                </a:rPr>
                <a:t> </a:t>
              </a:r>
              <a:r>
                <a:rPr lang="it-IT" altLang="it-IT" sz="1400" b="1" i="1" dirty="0">
                  <a:solidFill>
                    <a:schemeClr val="accent1">
                      <a:lumMod val="50000"/>
                    </a:schemeClr>
                  </a:solidFill>
                  <a:latin typeface="Calibri" panose="020F0502020204030204" pitchFamily="34" charset="0"/>
                </a:rPr>
                <a:t>Mecca</a:t>
              </a:r>
              <a:r>
                <a:rPr lang="it-IT" altLang="it-IT" sz="1400" b="1" i="1" dirty="0" smtClean="0">
                  <a:solidFill>
                    <a:schemeClr val="accent1">
                      <a:lumMod val="50000"/>
                    </a:schemeClr>
                  </a:solidFill>
                  <a:latin typeface="Calibri" panose="020F0502020204030204" pitchFamily="34" charset="0"/>
                </a:rPr>
                <a:t>nismo </a:t>
              </a:r>
              <a:r>
                <a:rPr lang="it-IT" altLang="it-IT" sz="1400" b="1" i="1" dirty="0">
                  <a:solidFill>
                    <a:schemeClr val="accent1">
                      <a:lumMod val="50000"/>
                    </a:schemeClr>
                  </a:solidFill>
                  <a:latin typeface="Calibri" panose="020F0502020204030204" pitchFamily="34" charset="0"/>
                </a:rPr>
                <a:t>di reintegro delle risorse finanziarie disponibili</a:t>
              </a:r>
              <a:endParaRPr lang="it-IT" sz="1400" b="1" i="1" dirty="0">
                <a:solidFill>
                  <a:schemeClr val="accent1">
                    <a:lumMod val="50000"/>
                  </a:schemeClr>
                </a:solidFill>
                <a:latin typeface="Calibri" panose="020F0502020204030204" pitchFamily="34" charset="0"/>
              </a:endParaRPr>
            </a:p>
          </p:txBody>
        </p:sp>
        <p:sp>
          <p:nvSpPr>
            <p:cNvPr id="19" name="Rettangolo arrotondato 18"/>
            <p:cNvSpPr/>
            <p:nvPr/>
          </p:nvSpPr>
          <p:spPr>
            <a:xfrm>
              <a:off x="5750528" y="5111871"/>
              <a:ext cx="3236538" cy="121375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400" b="1" i="1" dirty="0" smtClean="0">
                  <a:solidFill>
                    <a:schemeClr val="accent1">
                      <a:lumMod val="50000"/>
                    </a:schemeClr>
                  </a:solidFill>
                  <a:latin typeface="Calibri" panose="020F0502020204030204" pitchFamily="34" charset="0"/>
                </a:rPr>
                <a:t>Fonti di finanziamento alternative </a:t>
              </a:r>
            </a:p>
            <a:p>
              <a:pPr algn="ctr"/>
              <a:r>
                <a:rPr lang="it-IT" altLang="it-IT" sz="1400" dirty="0" smtClean="0">
                  <a:solidFill>
                    <a:prstClr val="black"/>
                  </a:solidFill>
                  <a:latin typeface="Calibri" panose="020F0502020204030204" pitchFamily="34" charset="0"/>
                </a:rPr>
                <a:t>per fare fronte alle obbligazioni derivanti dagli interventi, altre fonti e modalità di finanziamento anche a medio termine</a:t>
              </a:r>
              <a:endParaRPr lang="it-IT" sz="1400" b="1" dirty="0">
                <a:solidFill>
                  <a:prstClr val="white"/>
                </a:solidFill>
                <a:latin typeface="Calibri" panose="020F0502020204030204" pitchFamily="34" charset="0"/>
              </a:endParaRPr>
            </a:p>
          </p:txBody>
        </p:sp>
        <p:sp>
          <p:nvSpPr>
            <p:cNvPr id="20" name="Rettangolo 19"/>
            <p:cNvSpPr/>
            <p:nvPr/>
          </p:nvSpPr>
          <p:spPr>
            <a:xfrm>
              <a:off x="562455" y="6158124"/>
              <a:ext cx="5328592" cy="338554"/>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it-IT" sz="1600" i="1" dirty="0">
                  <a:solidFill>
                    <a:prstClr val="black"/>
                  </a:solidFill>
                  <a:latin typeface="Calibri" panose="020F0502020204030204" pitchFamily="34" charset="0"/>
                </a:rPr>
                <a:t>Contribuzioni commisurate ai depositi protetti e </a:t>
              </a:r>
              <a:r>
                <a:rPr lang="it-IT" sz="1600" i="1" dirty="0" err="1">
                  <a:solidFill>
                    <a:prstClr val="black"/>
                  </a:solidFill>
                  <a:latin typeface="Calibri" panose="020F0502020204030204" pitchFamily="34" charset="0"/>
                </a:rPr>
                <a:t>risk-based</a:t>
              </a:r>
              <a:endParaRPr lang="it-IT" sz="1600" i="1" dirty="0">
                <a:solidFill>
                  <a:prstClr val="black"/>
                </a:solidFill>
                <a:latin typeface="Calibri" panose="020F0502020204030204" pitchFamily="34" charset="0"/>
              </a:endParaRPr>
            </a:p>
          </p:txBody>
        </p:sp>
        <p:grpSp>
          <p:nvGrpSpPr>
            <p:cNvPr id="6" name="Gruppo 5"/>
            <p:cNvGrpSpPr/>
            <p:nvPr/>
          </p:nvGrpSpPr>
          <p:grpSpPr>
            <a:xfrm>
              <a:off x="899593" y="1370475"/>
              <a:ext cx="8064895" cy="4434788"/>
              <a:chOff x="899593" y="1370475"/>
              <a:chExt cx="8064895" cy="4434788"/>
            </a:xfrm>
          </p:grpSpPr>
          <p:grpSp>
            <p:nvGrpSpPr>
              <p:cNvPr id="4" name="Gruppo 3"/>
              <p:cNvGrpSpPr/>
              <p:nvPr/>
            </p:nvGrpSpPr>
            <p:grpSpPr>
              <a:xfrm>
                <a:off x="899593" y="1654120"/>
                <a:ext cx="8064895" cy="4151143"/>
                <a:chOff x="1283419" y="1654120"/>
                <a:chExt cx="8064895" cy="4151143"/>
              </a:xfrm>
            </p:grpSpPr>
            <p:grpSp>
              <p:nvGrpSpPr>
                <p:cNvPr id="5" name="Gruppo 4"/>
                <p:cNvGrpSpPr/>
                <p:nvPr/>
              </p:nvGrpSpPr>
              <p:grpSpPr>
                <a:xfrm>
                  <a:off x="1283419" y="1654120"/>
                  <a:ext cx="8064895" cy="4151143"/>
                  <a:chOff x="1283419" y="1654120"/>
                  <a:chExt cx="8064895" cy="4151143"/>
                </a:xfrm>
              </p:grpSpPr>
              <p:grpSp>
                <p:nvGrpSpPr>
                  <p:cNvPr id="9" name="Gruppo 8"/>
                  <p:cNvGrpSpPr/>
                  <p:nvPr/>
                </p:nvGrpSpPr>
                <p:grpSpPr>
                  <a:xfrm>
                    <a:off x="1283419" y="1654120"/>
                    <a:ext cx="8064895" cy="4151143"/>
                    <a:chOff x="1283419" y="1383184"/>
                    <a:chExt cx="8064895" cy="4151143"/>
                  </a:xfrm>
                </p:grpSpPr>
                <p:graphicFrame>
                  <p:nvGraphicFramePr>
                    <p:cNvPr id="11" name="Diagramma 10"/>
                    <p:cNvGraphicFramePr/>
                    <p:nvPr>
                      <p:extLst>
                        <p:ext uri="{D42A27DB-BD31-4B8C-83A1-F6EECF244321}">
                          <p14:modId xmlns:p14="http://schemas.microsoft.com/office/powerpoint/2010/main" val="4132336073"/>
                        </p:ext>
                      </p:extLst>
                    </p:nvPr>
                  </p:nvGraphicFramePr>
                  <p:xfrm>
                    <a:off x="1283419" y="1626058"/>
                    <a:ext cx="4296694" cy="3908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ttangolo arrotondato 12"/>
                    <p:cNvSpPr/>
                    <p:nvPr/>
                  </p:nvSpPr>
                  <p:spPr>
                    <a:xfrm>
                      <a:off x="6111776" y="1383184"/>
                      <a:ext cx="3236538" cy="142766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400" b="1" i="1" dirty="0" smtClean="0">
                          <a:solidFill>
                            <a:schemeClr val="accent1">
                              <a:lumMod val="50000"/>
                            </a:schemeClr>
                          </a:solidFill>
                          <a:latin typeface="Calibri" panose="020F0502020204030204" pitchFamily="34" charset="0"/>
                        </a:rPr>
                        <a:t>Dotazione finanziaria </a:t>
                      </a:r>
                    </a:p>
                    <a:p>
                      <a:pPr algn="ctr"/>
                      <a:r>
                        <a:rPr lang="it-IT" altLang="it-IT" sz="1400" b="1" dirty="0" smtClean="0">
                          <a:solidFill>
                            <a:prstClr val="black"/>
                          </a:solidFill>
                          <a:latin typeface="Calibri" panose="020F0502020204030204" pitchFamily="34" charset="0"/>
                        </a:rPr>
                        <a:t>0,8% depositi protetti </a:t>
                      </a:r>
                      <a:r>
                        <a:rPr lang="it-IT" altLang="it-IT" sz="1400" dirty="0" smtClean="0">
                          <a:solidFill>
                            <a:prstClr val="black"/>
                          </a:solidFill>
                          <a:latin typeface="Calibri" panose="020F0502020204030204" pitchFamily="34" charset="0"/>
                        </a:rPr>
                        <a:t>totali entro il 3/07/2024</a:t>
                      </a:r>
                    </a:p>
                    <a:p>
                      <a:pPr marL="285750" indent="-285750" algn="ctr">
                        <a:buFont typeface="Wingdings" panose="05000000000000000000" pitchFamily="2" charset="2"/>
                        <a:buChar char="§"/>
                      </a:pPr>
                      <a:r>
                        <a:rPr lang="it-IT" sz="1400" dirty="0" smtClean="0">
                          <a:solidFill>
                            <a:prstClr val="black"/>
                          </a:solidFill>
                          <a:latin typeface="Calibri" panose="020F0502020204030204" pitchFamily="34" charset="0"/>
                        </a:rPr>
                        <a:t>Contribuzioni </a:t>
                      </a:r>
                      <a:r>
                        <a:rPr lang="it-IT" sz="1400" b="1" dirty="0" smtClean="0">
                          <a:solidFill>
                            <a:prstClr val="black"/>
                          </a:solidFill>
                          <a:latin typeface="Calibri" panose="020F0502020204030204" pitchFamily="34" charset="0"/>
                        </a:rPr>
                        <a:t>periodiche</a:t>
                      </a:r>
                    </a:p>
                    <a:p>
                      <a:pPr marL="285750" indent="-285750" algn="ctr">
                        <a:buFont typeface="Wingdings" panose="05000000000000000000" pitchFamily="2" charset="2"/>
                        <a:buChar char="§"/>
                      </a:pPr>
                      <a:r>
                        <a:rPr lang="it-IT" sz="1400" b="1" dirty="0" smtClean="0">
                          <a:solidFill>
                            <a:prstClr val="black"/>
                          </a:solidFill>
                          <a:latin typeface="Calibri" panose="020F0502020204030204" pitchFamily="34" charset="0"/>
                        </a:rPr>
                        <a:t>Piano di accumulo </a:t>
                      </a:r>
                      <a:r>
                        <a:rPr lang="it-IT" sz="1400" dirty="0" smtClean="0">
                          <a:solidFill>
                            <a:prstClr val="black"/>
                          </a:solidFill>
                          <a:latin typeface="Calibri" panose="020F0502020204030204" pitchFamily="34" charset="0"/>
                        </a:rPr>
                        <a:t>delle risorse</a:t>
                      </a:r>
                    </a:p>
                    <a:p>
                      <a:pPr marL="285750" indent="-285750" algn="ctr">
                        <a:buFont typeface="Wingdings" panose="05000000000000000000" pitchFamily="2" charset="2"/>
                        <a:buChar char="§"/>
                      </a:pPr>
                      <a:r>
                        <a:rPr lang="it-IT" sz="1400" b="1" dirty="0" smtClean="0">
                          <a:solidFill>
                            <a:prstClr val="black"/>
                          </a:solidFill>
                          <a:latin typeface="Calibri" panose="020F0502020204030204" pitchFamily="34" charset="0"/>
                        </a:rPr>
                        <a:t>Investimento</a:t>
                      </a:r>
                      <a:r>
                        <a:rPr lang="it-IT" sz="1400" dirty="0" smtClean="0">
                          <a:solidFill>
                            <a:prstClr val="black"/>
                          </a:solidFill>
                          <a:latin typeface="Calibri" panose="020F0502020204030204" pitchFamily="34" charset="0"/>
                        </a:rPr>
                        <a:t> delle risorse</a:t>
                      </a:r>
                      <a:endParaRPr lang="it-IT" sz="1400" dirty="0">
                        <a:solidFill>
                          <a:prstClr val="white"/>
                        </a:solidFill>
                        <a:latin typeface="Calibri" panose="020F0502020204030204" pitchFamily="34" charset="0"/>
                      </a:endParaRPr>
                    </a:p>
                  </p:txBody>
                </p:sp>
                <p:sp>
                  <p:nvSpPr>
                    <p:cNvPr id="14" name="Rettangolo arrotondato 13"/>
                    <p:cNvSpPr/>
                    <p:nvPr/>
                  </p:nvSpPr>
                  <p:spPr>
                    <a:xfrm>
                      <a:off x="6111776" y="3553802"/>
                      <a:ext cx="3236538" cy="121375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400" b="1" i="1" dirty="0" smtClean="0">
                          <a:solidFill>
                            <a:schemeClr val="accent1">
                              <a:lumMod val="50000"/>
                            </a:schemeClr>
                          </a:solidFill>
                          <a:latin typeface="Calibri" panose="020F0502020204030204" pitchFamily="34" charset="0"/>
                        </a:rPr>
                        <a:t>Contribuzioni straordinarie</a:t>
                      </a:r>
                    </a:p>
                    <a:p>
                      <a:pPr algn="ctr"/>
                      <a:r>
                        <a:rPr lang="it-IT" altLang="it-IT" sz="1400" b="1" i="1" dirty="0" smtClean="0">
                          <a:solidFill>
                            <a:schemeClr val="accent1">
                              <a:lumMod val="50000"/>
                            </a:schemeClr>
                          </a:solidFill>
                          <a:latin typeface="Calibri" panose="020F0502020204030204" pitchFamily="34" charset="0"/>
                        </a:rPr>
                        <a:t>         </a:t>
                      </a:r>
                      <a:r>
                        <a:rPr lang="it-IT" altLang="it-IT" sz="1400" dirty="0" smtClean="0">
                          <a:solidFill>
                            <a:prstClr val="black"/>
                          </a:solidFill>
                          <a:latin typeface="Calibri" panose="020F0502020204030204" pitchFamily="34" charset="0"/>
                        </a:rPr>
                        <a:t>qualora le risorse finanziarie disponibili siano insufficienti  per il </a:t>
                      </a:r>
                      <a:r>
                        <a:rPr lang="it-IT" altLang="it-IT" sz="1400" i="1" dirty="0" err="1" smtClean="0">
                          <a:solidFill>
                            <a:prstClr val="black"/>
                          </a:solidFill>
                          <a:latin typeface="Calibri" panose="020F0502020204030204" pitchFamily="34" charset="0"/>
                        </a:rPr>
                        <a:t>payout</a:t>
                      </a:r>
                      <a:r>
                        <a:rPr lang="it-IT" altLang="it-IT" sz="1400" i="1" dirty="0" smtClean="0">
                          <a:solidFill>
                            <a:prstClr val="black"/>
                          </a:solidFill>
                          <a:latin typeface="Calibri" panose="020F0502020204030204" pitchFamily="34" charset="0"/>
                        </a:rPr>
                        <a:t>; </a:t>
                      </a:r>
                      <a:r>
                        <a:rPr lang="it-IT" altLang="it-IT" sz="1400" dirty="0" smtClean="0">
                          <a:solidFill>
                            <a:prstClr val="black"/>
                          </a:solidFill>
                          <a:latin typeface="Calibri" panose="020F0502020204030204" pitchFamily="34" charset="0"/>
                        </a:rPr>
                        <a:t>massimo </a:t>
                      </a:r>
                      <a:r>
                        <a:rPr lang="it-IT" altLang="it-IT" sz="1400" b="1" dirty="0" smtClean="0">
                          <a:solidFill>
                            <a:prstClr val="black"/>
                          </a:solidFill>
                          <a:latin typeface="Calibri" panose="020F0502020204030204" pitchFamily="34" charset="0"/>
                        </a:rPr>
                        <a:t>0,5</a:t>
                      </a:r>
                      <a:r>
                        <a:rPr lang="it-IT" altLang="it-IT" sz="1400" b="1" dirty="0">
                          <a:solidFill>
                            <a:prstClr val="black"/>
                          </a:solidFill>
                          <a:latin typeface="Calibri" panose="020F0502020204030204" pitchFamily="34" charset="0"/>
                        </a:rPr>
                        <a:t>%</a:t>
                      </a:r>
                      <a:r>
                        <a:rPr lang="it-IT" altLang="it-IT" sz="1400" dirty="0">
                          <a:solidFill>
                            <a:prstClr val="black"/>
                          </a:solidFill>
                          <a:latin typeface="Calibri" panose="020F0502020204030204" pitchFamily="34" charset="0"/>
                        </a:rPr>
                        <a:t> dei depositi </a:t>
                      </a:r>
                      <a:r>
                        <a:rPr lang="it-IT" altLang="it-IT" sz="1400" dirty="0" smtClean="0">
                          <a:solidFill>
                            <a:prstClr val="black"/>
                          </a:solidFill>
                          <a:latin typeface="Calibri" panose="020F0502020204030204" pitchFamily="34" charset="0"/>
                        </a:rPr>
                        <a:t>protetti per anno di calendario</a:t>
                      </a:r>
                      <a:endParaRPr lang="it-IT" sz="1400" b="1" dirty="0">
                        <a:solidFill>
                          <a:prstClr val="white"/>
                        </a:solidFill>
                        <a:latin typeface="Calibri" panose="020F0502020204030204" pitchFamily="34" charset="0"/>
                      </a:endParaRPr>
                    </a:p>
                  </p:txBody>
                </p:sp>
              </p:grpSp>
              <p:sp>
                <p:nvSpPr>
                  <p:cNvPr id="10" name="Freccia a destra 9"/>
                  <p:cNvSpPr/>
                  <p:nvPr/>
                </p:nvSpPr>
                <p:spPr>
                  <a:xfrm>
                    <a:off x="5709048" y="2244727"/>
                    <a:ext cx="288032" cy="316182"/>
                  </a:xfrm>
                  <a:prstGeom prst="right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grpSp>
            <p:sp>
              <p:nvSpPr>
                <p:cNvPr id="8" name="Freccia a destra 7"/>
                <p:cNvSpPr/>
                <p:nvPr/>
              </p:nvSpPr>
              <p:spPr>
                <a:xfrm rot="1656848">
                  <a:off x="5686892" y="3818289"/>
                  <a:ext cx="288032" cy="316182"/>
                </a:xfrm>
                <a:prstGeom prst="right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grpSp>
          <p:sp>
            <p:nvSpPr>
              <p:cNvPr id="21" name="Rettangolo arrotondato 20"/>
              <p:cNvSpPr/>
              <p:nvPr/>
            </p:nvSpPr>
            <p:spPr>
              <a:xfrm>
                <a:off x="6660232" y="1370475"/>
                <a:ext cx="1440159" cy="328802"/>
              </a:xfrm>
              <a:prstGeom prst="roundRect">
                <a:avLst>
                  <a:gd name="adj" fmla="val 17157"/>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600" b="1" dirty="0" smtClean="0">
                    <a:solidFill>
                      <a:srgbClr val="C00000"/>
                    </a:solidFill>
                    <a:latin typeface="Calibri" panose="020F0502020204030204" pitchFamily="34" charset="0"/>
                  </a:rPr>
                  <a:t>D.lgs. 30/2016</a:t>
                </a:r>
                <a:endParaRPr lang="it-IT" sz="1600" b="1" dirty="0">
                  <a:solidFill>
                    <a:schemeClr val="accent1">
                      <a:lumMod val="75000"/>
                    </a:schemeClr>
                  </a:solidFill>
                  <a:latin typeface="Calibri" panose="020F0502020204030204" pitchFamily="34" charset="0"/>
                </a:endParaRPr>
              </a:p>
            </p:txBody>
          </p:sp>
        </p:grpSp>
        <p:sp>
          <p:nvSpPr>
            <p:cNvPr id="22" name="Freccia a destra 21"/>
            <p:cNvSpPr/>
            <p:nvPr/>
          </p:nvSpPr>
          <p:spPr>
            <a:xfrm rot="2715438">
              <a:off x="5177803" y="4859559"/>
              <a:ext cx="521485" cy="316182"/>
            </a:xfrm>
            <a:prstGeom prst="right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grpSp>
    </p:spTree>
    <p:extLst>
      <p:ext uri="{BB962C8B-B14F-4D97-AF65-F5344CB8AC3E}">
        <p14:creationId xmlns:p14="http://schemas.microsoft.com/office/powerpoint/2010/main" val="37416348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terzo pilastro dell’Unione Bancaria: il progetto di </a:t>
            </a:r>
            <a:r>
              <a:rPr lang="it-IT" i="1" dirty="0" err="1" smtClean="0"/>
              <a:t>European</a:t>
            </a:r>
            <a:r>
              <a:rPr lang="it-IT" i="1" dirty="0" smtClean="0"/>
              <a:t> </a:t>
            </a:r>
            <a:r>
              <a:rPr lang="it-IT" i="1" dirty="0" err="1" smtClean="0"/>
              <a:t>Deposit</a:t>
            </a:r>
            <a:r>
              <a:rPr lang="it-IT" i="1" dirty="0" smtClean="0"/>
              <a:t> </a:t>
            </a:r>
            <a:r>
              <a:rPr lang="it-IT" i="1" dirty="0" err="1" smtClean="0"/>
              <a:t>Insurance</a:t>
            </a:r>
            <a:r>
              <a:rPr lang="it-IT" i="1" dirty="0" smtClean="0"/>
              <a:t> System </a:t>
            </a:r>
            <a:r>
              <a:rPr lang="it-IT" dirty="0" smtClean="0"/>
              <a:t>(EDIS)</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55</a:t>
            </a:fld>
            <a:endParaRPr lang="it-IT">
              <a:solidFill>
                <a:srgbClr val="9FB8CD">
                  <a:shade val="50000"/>
                  <a:satMod val="200000"/>
                </a:srgbClr>
              </a:solidFill>
            </a:endParaRPr>
          </a:p>
        </p:txBody>
      </p:sp>
      <p:grpSp>
        <p:nvGrpSpPr>
          <p:cNvPr id="18" name="Gruppo 17"/>
          <p:cNvGrpSpPr/>
          <p:nvPr/>
        </p:nvGrpSpPr>
        <p:grpSpPr>
          <a:xfrm>
            <a:off x="1181186" y="2233292"/>
            <a:ext cx="7540875" cy="3957025"/>
            <a:chOff x="1226342" y="2323604"/>
            <a:chExt cx="7540875" cy="3957025"/>
          </a:xfrm>
        </p:grpSpPr>
        <p:grpSp>
          <p:nvGrpSpPr>
            <p:cNvPr id="4" name="Gruppo 3"/>
            <p:cNvGrpSpPr/>
            <p:nvPr/>
          </p:nvGrpSpPr>
          <p:grpSpPr>
            <a:xfrm>
              <a:off x="1226342" y="2323604"/>
              <a:ext cx="7540875" cy="2228523"/>
              <a:chOff x="1135581" y="2045075"/>
              <a:chExt cx="7540875" cy="2228523"/>
            </a:xfrm>
          </p:grpSpPr>
          <p:grpSp>
            <p:nvGrpSpPr>
              <p:cNvPr id="5" name="Gruppo 4"/>
              <p:cNvGrpSpPr/>
              <p:nvPr/>
            </p:nvGrpSpPr>
            <p:grpSpPr>
              <a:xfrm>
                <a:off x="1135581" y="2045075"/>
                <a:ext cx="6986718" cy="1511471"/>
                <a:chOff x="1011531" y="3138935"/>
                <a:chExt cx="6986718" cy="1511471"/>
              </a:xfrm>
            </p:grpSpPr>
            <p:grpSp>
              <p:nvGrpSpPr>
                <p:cNvPr id="8" name="Gruppo 7"/>
                <p:cNvGrpSpPr/>
                <p:nvPr/>
              </p:nvGrpSpPr>
              <p:grpSpPr>
                <a:xfrm>
                  <a:off x="1011531" y="3270707"/>
                  <a:ext cx="6986718" cy="1379699"/>
                  <a:chOff x="973932" y="4369957"/>
                  <a:chExt cx="6986718" cy="1379699"/>
                </a:xfrm>
              </p:grpSpPr>
              <p:sp>
                <p:nvSpPr>
                  <p:cNvPr id="11" name="Rettangolo 10"/>
                  <p:cNvSpPr/>
                  <p:nvPr/>
                </p:nvSpPr>
                <p:spPr>
                  <a:xfrm>
                    <a:off x="3784186" y="4369957"/>
                    <a:ext cx="4176464" cy="720080"/>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4288" algn="ctr">
                      <a:spcBef>
                        <a:spcPts val="600"/>
                      </a:spcBef>
                    </a:pPr>
                    <a:r>
                      <a:rPr lang="it-IT" b="1" dirty="0" smtClean="0">
                        <a:solidFill>
                          <a:schemeClr val="tx1"/>
                        </a:solidFill>
                        <a:latin typeface="Calibri" panose="020F0502020204030204" pitchFamily="34" charset="0"/>
                      </a:rPr>
                      <a:t>Proposta legislativa della Commissione europea del 24 novembre 2015</a:t>
                    </a:r>
                    <a:endParaRPr lang="it-IT" dirty="0"/>
                  </a:p>
                </p:txBody>
              </p:sp>
              <p:sp>
                <p:nvSpPr>
                  <p:cNvPr id="12" name="CasellaDiTesto 11"/>
                  <p:cNvSpPr txBox="1"/>
                  <p:nvPr/>
                </p:nvSpPr>
                <p:spPr>
                  <a:xfrm>
                    <a:off x="973932" y="5103325"/>
                    <a:ext cx="2676417" cy="646331"/>
                  </a:xfrm>
                  <a:prstGeom prst="rect">
                    <a:avLst/>
                  </a:prstGeom>
                  <a:noFill/>
                </p:spPr>
                <p:txBody>
                  <a:bodyPr wrap="square" rtlCol="0">
                    <a:spAutoFit/>
                  </a:bodyPr>
                  <a:lstStyle/>
                  <a:p>
                    <a:pPr algn="ctr">
                      <a:spcBef>
                        <a:spcPts val="600"/>
                      </a:spcBef>
                    </a:pPr>
                    <a:r>
                      <a:rPr lang="it-IT" b="1" dirty="0" smtClean="0">
                        <a:solidFill>
                          <a:schemeClr val="accent1">
                            <a:lumMod val="75000"/>
                          </a:schemeClr>
                        </a:solidFill>
                        <a:latin typeface="Calibri" panose="020F0502020204030204" pitchFamily="34" charset="0"/>
                      </a:rPr>
                      <a:t>Sistema di riassicurazione a livello europeo</a:t>
                    </a:r>
                    <a:endParaRPr lang="it-IT" b="1" dirty="0">
                      <a:solidFill>
                        <a:schemeClr val="accent1">
                          <a:lumMod val="75000"/>
                        </a:schemeClr>
                      </a:solidFill>
                      <a:latin typeface="Calibri" panose="020F0502020204030204" pitchFamily="34" charset="0"/>
                    </a:endParaRPr>
                  </a:p>
                </p:txBody>
              </p:sp>
            </p:grpSp>
            <p:sp>
              <p:nvSpPr>
                <p:cNvPr id="9" name="Freccia in giù 8"/>
                <p:cNvSpPr/>
                <p:nvPr/>
              </p:nvSpPr>
              <p:spPr>
                <a:xfrm>
                  <a:off x="5594496" y="4124921"/>
                  <a:ext cx="325062" cy="368803"/>
                </a:xfrm>
                <a:prstGeom prst="down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arrotondato 9"/>
                <p:cNvSpPr/>
                <p:nvPr/>
              </p:nvSpPr>
              <p:spPr>
                <a:xfrm>
                  <a:off x="1650157" y="3138935"/>
                  <a:ext cx="1399163" cy="820642"/>
                </a:xfrm>
                <a:prstGeom prst="roundRect">
                  <a:avLst/>
                </a:prstGeom>
                <a:solidFill>
                  <a:schemeClr val="accent2">
                    <a:lumMod val="20000"/>
                    <a:lumOff val="80000"/>
                  </a:schemeClr>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accent1">
                          <a:lumMod val="75000"/>
                        </a:schemeClr>
                      </a:solidFill>
                      <a:latin typeface="Calibri" panose="020F0502020204030204" pitchFamily="34" charset="0"/>
                    </a:rPr>
                    <a:t>EDIS</a:t>
                  </a:r>
                  <a:endParaRPr lang="it-IT" sz="2400" b="1" dirty="0">
                    <a:solidFill>
                      <a:schemeClr val="accent1">
                        <a:lumMod val="75000"/>
                      </a:schemeClr>
                    </a:solidFill>
                    <a:latin typeface="Calibri" panose="020F0502020204030204" pitchFamily="34" charset="0"/>
                  </a:endParaRPr>
                </a:p>
              </p:txBody>
            </p:sp>
          </p:grpSp>
          <p:sp>
            <p:nvSpPr>
              <p:cNvPr id="6" name="CasellaDiTesto 5"/>
              <p:cNvSpPr txBox="1"/>
              <p:nvPr/>
            </p:nvSpPr>
            <p:spPr>
              <a:xfrm>
                <a:off x="2176983" y="3627267"/>
                <a:ext cx="6499473" cy="646331"/>
              </a:xfrm>
              <a:prstGeom prst="rect">
                <a:avLst/>
              </a:prstGeom>
              <a:solidFill>
                <a:schemeClr val="bg1"/>
              </a:solidFill>
              <a:ln w="19050">
                <a:solidFill>
                  <a:srgbClr val="C0504D"/>
                </a:solidFill>
                <a:prstDash val="dash"/>
              </a:ln>
              <a:effectLst>
                <a:outerShdw blurRad="50800" dist="38100" dir="2700000" algn="tl" rotWithShape="0">
                  <a:prstClr val="black">
                    <a:alpha val="40000"/>
                  </a:prstClr>
                </a:outerShdw>
              </a:effectLst>
            </p:spPr>
            <p:txBody>
              <a:bodyPr wrap="square" rtlCol="0">
                <a:spAutoFit/>
              </a:bodyPr>
              <a:lstStyle>
                <a:defPPr>
                  <a:defRPr lang="it-IT"/>
                </a:defPPr>
                <a:lvl1pPr algn="ctr">
                  <a:defRPr sz="1600" kern="0">
                    <a:solidFill>
                      <a:prstClr val="black"/>
                    </a:solidFill>
                    <a:latin typeface="Calibri" panose="020F0502020204030204" pitchFamily="34" charset="0"/>
                  </a:defRPr>
                </a:lvl1pPr>
              </a:lstStyle>
              <a:p>
                <a:r>
                  <a:rPr lang="it-IT" sz="1800" dirty="0" smtClean="0"/>
                  <a:t>Processo graduale di </a:t>
                </a:r>
                <a:r>
                  <a:rPr lang="it-IT" sz="1800" dirty="0" err="1" smtClean="0"/>
                  <a:t>mutualizzazione</a:t>
                </a:r>
                <a:r>
                  <a:rPr lang="it-IT" sz="1800" dirty="0" smtClean="0"/>
                  <a:t> delle risorse e di centralizzazione delle decisioni </a:t>
                </a:r>
                <a:endParaRPr lang="it-IT" sz="1800" dirty="0"/>
              </a:p>
            </p:txBody>
          </p:sp>
        </p:grpSp>
        <p:grpSp>
          <p:nvGrpSpPr>
            <p:cNvPr id="17" name="Gruppo 16"/>
            <p:cNvGrpSpPr/>
            <p:nvPr/>
          </p:nvGrpSpPr>
          <p:grpSpPr>
            <a:xfrm>
              <a:off x="3570256" y="4764187"/>
              <a:ext cx="3736401" cy="1516442"/>
              <a:chOff x="4086271" y="4760207"/>
              <a:chExt cx="3736401" cy="1516442"/>
            </a:xfrm>
          </p:grpSpPr>
          <p:sp>
            <p:nvSpPr>
              <p:cNvPr id="16" name="Rettangolo 15"/>
              <p:cNvSpPr/>
              <p:nvPr/>
            </p:nvSpPr>
            <p:spPr>
              <a:xfrm>
                <a:off x="4086271" y="4853593"/>
                <a:ext cx="990861" cy="1337630"/>
              </a:xfrm>
              <a:prstGeom prst="rect">
                <a:avLst/>
              </a:prstGeom>
              <a:solidFill>
                <a:schemeClr val="accent3">
                  <a:lumMod val="20000"/>
                  <a:lumOff val="80000"/>
                </a:schemeClr>
              </a:solidFill>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2">
                        <a:lumMod val="50000"/>
                      </a:schemeClr>
                    </a:solidFill>
                    <a:latin typeface="Calibri" panose="020F0502020204030204" pitchFamily="34" charset="0"/>
                  </a:rPr>
                  <a:t>Tre fasi</a:t>
                </a:r>
                <a:endParaRPr lang="it-IT" b="1" dirty="0">
                  <a:solidFill>
                    <a:schemeClr val="accent2">
                      <a:lumMod val="50000"/>
                    </a:schemeClr>
                  </a:solidFill>
                  <a:latin typeface="Calibri" panose="020F0502020204030204" pitchFamily="34" charset="0"/>
                </a:endParaRPr>
              </a:p>
            </p:txBody>
          </p:sp>
          <p:sp>
            <p:nvSpPr>
              <p:cNvPr id="13" name="Rettangolo 12"/>
              <p:cNvSpPr/>
              <p:nvPr/>
            </p:nvSpPr>
            <p:spPr>
              <a:xfrm>
                <a:off x="5141049" y="4760207"/>
                <a:ext cx="2664296" cy="432048"/>
              </a:xfrm>
              <a:prstGeom prst="rect">
                <a:avLst/>
              </a:prstGeom>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Calibri" panose="020F0502020204030204" pitchFamily="34" charset="0"/>
                  </a:rPr>
                  <a:t>Riassicurazione </a:t>
                </a:r>
                <a:endParaRPr lang="it-IT" b="1" dirty="0">
                  <a:latin typeface="Calibri" panose="020F0502020204030204" pitchFamily="34" charset="0"/>
                </a:endParaRPr>
              </a:p>
            </p:txBody>
          </p:sp>
          <p:sp>
            <p:nvSpPr>
              <p:cNvPr id="14" name="Rettangolo 13"/>
              <p:cNvSpPr/>
              <p:nvPr/>
            </p:nvSpPr>
            <p:spPr>
              <a:xfrm>
                <a:off x="5158376" y="5306384"/>
                <a:ext cx="2664296" cy="432048"/>
              </a:xfrm>
              <a:prstGeom prst="rect">
                <a:avLst/>
              </a:prstGeom>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Calibri" panose="020F0502020204030204" pitchFamily="34" charset="0"/>
                  </a:rPr>
                  <a:t>Coassicurazione</a:t>
                </a:r>
                <a:endParaRPr lang="it-IT" b="1" dirty="0">
                  <a:latin typeface="Calibri" panose="020F0502020204030204" pitchFamily="34" charset="0"/>
                </a:endParaRPr>
              </a:p>
            </p:txBody>
          </p:sp>
          <p:sp>
            <p:nvSpPr>
              <p:cNvPr id="15" name="Rettangolo 14"/>
              <p:cNvSpPr/>
              <p:nvPr/>
            </p:nvSpPr>
            <p:spPr>
              <a:xfrm>
                <a:off x="5141049" y="5844601"/>
                <a:ext cx="2664296" cy="432048"/>
              </a:xfrm>
              <a:prstGeom prst="rect">
                <a:avLst/>
              </a:prstGeom>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Calibri" panose="020F0502020204030204" pitchFamily="34" charset="0"/>
                  </a:rPr>
                  <a:t>Piena </a:t>
                </a:r>
                <a:r>
                  <a:rPr lang="it-IT" b="1" dirty="0" err="1" smtClean="0">
                    <a:latin typeface="Calibri" panose="020F0502020204030204" pitchFamily="34" charset="0"/>
                  </a:rPr>
                  <a:t>mutualizzazione</a:t>
                </a:r>
                <a:endParaRPr lang="it-IT" b="1" dirty="0">
                  <a:latin typeface="Calibri" panose="020F0502020204030204" pitchFamily="34" charset="0"/>
                </a:endParaRPr>
              </a:p>
            </p:txBody>
          </p:sp>
        </p:grpSp>
      </p:grpSp>
    </p:spTree>
    <p:extLst>
      <p:ext uri="{BB962C8B-B14F-4D97-AF65-F5344CB8AC3E}">
        <p14:creationId xmlns:p14="http://schemas.microsoft.com/office/powerpoint/2010/main" val="10370051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interventi dell’EDIS: un mandato ristretto</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56</a:t>
            </a:fld>
            <a:endParaRPr lang="it-IT">
              <a:solidFill>
                <a:srgbClr val="9FB8CD">
                  <a:shade val="50000"/>
                  <a:satMod val="200000"/>
                </a:srgbClr>
              </a:solidFill>
            </a:endParaRPr>
          </a:p>
        </p:txBody>
      </p:sp>
      <p:grpSp>
        <p:nvGrpSpPr>
          <p:cNvPr id="4" name="Gruppo 3"/>
          <p:cNvGrpSpPr/>
          <p:nvPr/>
        </p:nvGrpSpPr>
        <p:grpSpPr>
          <a:xfrm>
            <a:off x="1259632" y="1775897"/>
            <a:ext cx="5544616" cy="4529857"/>
            <a:chOff x="852487" y="1779463"/>
            <a:chExt cx="6311802" cy="5393953"/>
          </a:xfrm>
          <a:effectLst>
            <a:outerShdw blurRad="50800" dist="38100" dir="2700000" algn="tl" rotWithShape="0">
              <a:prstClr val="black">
                <a:alpha val="40000"/>
              </a:prstClr>
            </a:outerShdw>
          </a:effectLst>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7" y="1779463"/>
              <a:ext cx="6311801" cy="2052750"/>
            </a:xfrm>
            <a:prstGeom prst="rect">
              <a:avLst/>
            </a:prstGeom>
            <a:noFill/>
            <a:ln w="952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7" y="3783360"/>
              <a:ext cx="6311801" cy="1688157"/>
            </a:xfrm>
            <a:prstGeom prst="rect">
              <a:avLst/>
            </a:prstGeom>
            <a:noFill/>
            <a:ln w="952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487" y="5457811"/>
              <a:ext cx="6311802" cy="1715605"/>
            </a:xfrm>
            <a:prstGeom prst="rect">
              <a:avLst/>
            </a:prstGeom>
            <a:noFill/>
            <a:ln w="952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grpSp>
      <p:sp>
        <p:nvSpPr>
          <p:cNvPr id="8" name="CasellaDiTesto 7"/>
          <p:cNvSpPr txBox="1"/>
          <p:nvPr/>
        </p:nvSpPr>
        <p:spPr>
          <a:xfrm>
            <a:off x="1273779" y="6386265"/>
            <a:ext cx="3576620" cy="261610"/>
          </a:xfrm>
          <a:prstGeom prst="rect">
            <a:avLst/>
          </a:prstGeom>
          <a:noFill/>
        </p:spPr>
        <p:txBody>
          <a:bodyPr wrap="none" rtlCol="0">
            <a:spAutoFit/>
          </a:bodyPr>
          <a:lstStyle/>
          <a:p>
            <a:r>
              <a:rPr lang="it-IT" sz="1100" i="1" dirty="0" smtClean="0">
                <a:latin typeface="Calibri" panose="020F0502020204030204" pitchFamily="34" charset="0"/>
              </a:rPr>
              <a:t>Source: </a:t>
            </a:r>
            <a:r>
              <a:rPr lang="it-IT" sz="1100" i="1" dirty="0" err="1" smtClean="0">
                <a:latin typeface="Calibri" panose="020F0502020204030204" pitchFamily="34" charset="0"/>
              </a:rPr>
              <a:t>European</a:t>
            </a:r>
            <a:r>
              <a:rPr lang="it-IT" sz="1100" i="1" dirty="0" smtClean="0">
                <a:latin typeface="Calibri" panose="020F0502020204030204" pitchFamily="34" charset="0"/>
              </a:rPr>
              <a:t> </a:t>
            </a:r>
            <a:r>
              <a:rPr lang="it-IT" sz="1100" i="1" dirty="0" err="1" smtClean="0">
                <a:latin typeface="Calibri" panose="020F0502020204030204" pitchFamily="34" charset="0"/>
              </a:rPr>
              <a:t>Commission</a:t>
            </a:r>
            <a:r>
              <a:rPr lang="it-IT" sz="1100" i="1" dirty="0" smtClean="0">
                <a:latin typeface="Calibri" panose="020F0502020204030204" pitchFamily="34" charset="0"/>
              </a:rPr>
              <a:t>, «A </a:t>
            </a:r>
            <a:r>
              <a:rPr lang="it-IT" sz="1100" i="1" dirty="0" err="1">
                <a:latin typeface="Calibri" panose="020F0502020204030204" pitchFamily="34" charset="0"/>
              </a:rPr>
              <a:t>S</a:t>
            </a:r>
            <a:r>
              <a:rPr lang="it-IT" sz="1100" i="1" dirty="0" err="1" smtClean="0">
                <a:latin typeface="Calibri" panose="020F0502020204030204" pitchFamily="34" charset="0"/>
              </a:rPr>
              <a:t>tronger</a:t>
            </a:r>
            <a:r>
              <a:rPr lang="it-IT" sz="1100" i="1" dirty="0" smtClean="0">
                <a:latin typeface="Calibri" panose="020F0502020204030204" pitchFamily="34" charset="0"/>
              </a:rPr>
              <a:t> </a:t>
            </a:r>
            <a:r>
              <a:rPr lang="it-IT" sz="1100" i="1" dirty="0">
                <a:latin typeface="Calibri" panose="020F0502020204030204" pitchFamily="34" charset="0"/>
              </a:rPr>
              <a:t>B</a:t>
            </a:r>
            <a:r>
              <a:rPr lang="it-IT" sz="1100" i="1" dirty="0" smtClean="0">
                <a:latin typeface="Calibri" panose="020F0502020204030204" pitchFamily="34" charset="0"/>
              </a:rPr>
              <a:t>anking Union»</a:t>
            </a:r>
            <a:endParaRPr lang="it-IT" sz="1100" i="1" dirty="0">
              <a:latin typeface="Calibri" panose="020F0502020204030204" pitchFamily="34" charset="0"/>
            </a:endParaRPr>
          </a:p>
        </p:txBody>
      </p:sp>
      <p:sp>
        <p:nvSpPr>
          <p:cNvPr id="9" name="Ovale 8"/>
          <p:cNvSpPr/>
          <p:nvPr/>
        </p:nvSpPr>
        <p:spPr>
          <a:xfrm>
            <a:off x="6948264" y="3512874"/>
            <a:ext cx="2016224" cy="1873414"/>
          </a:xfrm>
          <a:prstGeom prst="ellipse">
            <a:avLst/>
          </a:prstGeom>
          <a:solidFill>
            <a:schemeClr val="bg1"/>
          </a:solidFill>
          <a:ln>
            <a:prstDash val="sysDash"/>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2">
                    <a:lumMod val="50000"/>
                  </a:schemeClr>
                </a:solidFill>
                <a:latin typeface="Calibri" panose="020F0502020204030204" pitchFamily="34" charset="0"/>
              </a:rPr>
              <a:t>Ma la DGSD cosa prevede?</a:t>
            </a:r>
            <a:endParaRPr lang="it-IT" b="1" dirty="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val="184985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57</a:t>
            </a:fld>
            <a:endParaRPr lang="it-IT">
              <a:solidFill>
                <a:srgbClr val="9FB8CD">
                  <a:shade val="50000"/>
                  <a:satMod val="200000"/>
                </a:srgbClr>
              </a:solidFill>
            </a:endParaRPr>
          </a:p>
        </p:txBody>
      </p:sp>
      <p:sp>
        <p:nvSpPr>
          <p:cNvPr id="4" name="Titolo 1"/>
          <p:cNvSpPr>
            <a:spLocks noGrp="1"/>
          </p:cNvSpPr>
          <p:nvPr>
            <p:ph type="title"/>
          </p:nvPr>
        </p:nvSpPr>
        <p:spPr>
          <a:xfrm>
            <a:off x="1390443" y="807236"/>
            <a:ext cx="7498080" cy="1143000"/>
          </a:xfrm>
        </p:spPr>
        <p:txBody>
          <a:bodyPr>
            <a:normAutofit/>
          </a:bodyPr>
          <a:lstStyle/>
          <a:p>
            <a:r>
              <a:rPr lang="it-IT" sz="2000" dirty="0" smtClean="0"/>
              <a:t>Il mandato dei DGS nella Direttiva 2014/49/UE</a:t>
            </a:r>
            <a:endParaRPr lang="it-IT" sz="2000" dirty="0"/>
          </a:p>
        </p:txBody>
      </p:sp>
      <p:grpSp>
        <p:nvGrpSpPr>
          <p:cNvPr id="24" name="Gruppo 23"/>
          <p:cNvGrpSpPr/>
          <p:nvPr/>
        </p:nvGrpSpPr>
        <p:grpSpPr>
          <a:xfrm>
            <a:off x="1261165" y="1849098"/>
            <a:ext cx="7056784" cy="714065"/>
            <a:chOff x="1475656" y="1882965"/>
            <a:chExt cx="7056784" cy="714065"/>
          </a:xfrm>
        </p:grpSpPr>
        <p:sp>
          <p:nvSpPr>
            <p:cNvPr id="23" name="Arrotonda angolo diagonale rettangolo 22"/>
            <p:cNvSpPr/>
            <p:nvPr/>
          </p:nvSpPr>
          <p:spPr>
            <a:xfrm>
              <a:off x="2195736" y="1882965"/>
              <a:ext cx="6336704" cy="714065"/>
            </a:xfrm>
            <a:prstGeom prst="round2Diag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900" b="1" dirty="0">
                  <a:latin typeface="Calibri" panose="020F0502020204030204" pitchFamily="34" charset="0"/>
                </a:rPr>
                <a:t>Interventi in diverse fasi della crisi bancaria </a:t>
              </a:r>
              <a:endParaRPr lang="it-IT" sz="1900" b="1" dirty="0" smtClean="0">
                <a:latin typeface="Calibri" panose="020F0502020204030204" pitchFamily="34" charset="0"/>
              </a:endParaRPr>
            </a:p>
            <a:p>
              <a:pPr algn="ctr"/>
              <a:r>
                <a:rPr lang="it-IT" sz="1900" b="1" dirty="0" smtClean="0">
                  <a:latin typeface="Calibri" panose="020F0502020204030204" pitchFamily="34" charset="0"/>
                </a:rPr>
                <a:t>e </a:t>
              </a:r>
              <a:r>
                <a:rPr lang="it-IT" sz="1900" b="1" dirty="0">
                  <a:latin typeface="Calibri" panose="020F0502020204030204" pitchFamily="34" charset="0"/>
                </a:rPr>
                <a:t>in diverse </a:t>
              </a:r>
              <a:r>
                <a:rPr lang="it-IT" sz="1900" b="1" dirty="0" smtClean="0">
                  <a:latin typeface="Calibri" panose="020F0502020204030204" pitchFamily="34" charset="0"/>
                </a:rPr>
                <a:t>forme</a:t>
              </a:r>
              <a:endParaRPr lang="it-IT" sz="1900" dirty="0"/>
            </a:p>
          </p:txBody>
        </p:sp>
        <p:sp>
          <p:nvSpPr>
            <p:cNvPr id="14" name="CasellaDiTesto 13"/>
            <p:cNvSpPr txBox="1"/>
            <p:nvPr/>
          </p:nvSpPr>
          <p:spPr>
            <a:xfrm>
              <a:off x="1475656" y="1916832"/>
              <a:ext cx="833883" cy="646331"/>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b="1">
                  <a:solidFill>
                    <a:schemeClr val="lt1"/>
                  </a:solidFill>
                  <a:latin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700" dirty="0" smtClean="0">
                  <a:solidFill>
                    <a:schemeClr val="accent2">
                      <a:lumMod val="50000"/>
                    </a:schemeClr>
                  </a:solidFill>
                </a:rPr>
                <a:t>DGSD </a:t>
              </a:r>
            </a:p>
            <a:p>
              <a:r>
                <a:rPr lang="it-IT" sz="1700" dirty="0" smtClean="0">
                  <a:solidFill>
                    <a:schemeClr val="accent2">
                      <a:lumMod val="50000"/>
                    </a:schemeClr>
                  </a:solidFill>
                </a:rPr>
                <a:t>Art. 11</a:t>
              </a:r>
              <a:endParaRPr lang="it-IT" sz="1700" dirty="0">
                <a:solidFill>
                  <a:schemeClr val="accent2">
                    <a:lumMod val="50000"/>
                  </a:schemeClr>
                </a:solidFill>
              </a:endParaRPr>
            </a:p>
          </p:txBody>
        </p:sp>
      </p:grpSp>
      <p:grpSp>
        <p:nvGrpSpPr>
          <p:cNvPr id="31" name="Gruppo 30"/>
          <p:cNvGrpSpPr/>
          <p:nvPr/>
        </p:nvGrpSpPr>
        <p:grpSpPr>
          <a:xfrm>
            <a:off x="1221347" y="2820602"/>
            <a:ext cx="7671381" cy="2995159"/>
            <a:chOff x="702053" y="3012515"/>
            <a:chExt cx="7671381" cy="2995159"/>
          </a:xfrm>
        </p:grpSpPr>
        <p:grpSp>
          <p:nvGrpSpPr>
            <p:cNvPr id="21" name="Gruppo 20"/>
            <p:cNvGrpSpPr/>
            <p:nvPr/>
          </p:nvGrpSpPr>
          <p:grpSpPr>
            <a:xfrm>
              <a:off x="1261165" y="3012515"/>
              <a:ext cx="7112269" cy="2995159"/>
              <a:chOff x="793717" y="3103294"/>
              <a:chExt cx="7112269" cy="2995159"/>
            </a:xfrm>
          </p:grpSpPr>
          <p:grpSp>
            <p:nvGrpSpPr>
              <p:cNvPr id="18" name="Gruppo 17"/>
              <p:cNvGrpSpPr/>
              <p:nvPr/>
            </p:nvGrpSpPr>
            <p:grpSpPr>
              <a:xfrm>
                <a:off x="793717" y="3103294"/>
                <a:ext cx="5568887" cy="2995159"/>
                <a:chOff x="793717" y="3103294"/>
                <a:chExt cx="5568887" cy="2995159"/>
              </a:xfrm>
            </p:grpSpPr>
            <p:grpSp>
              <p:nvGrpSpPr>
                <p:cNvPr id="5" name="Gruppo 4"/>
                <p:cNvGrpSpPr/>
                <p:nvPr/>
              </p:nvGrpSpPr>
              <p:grpSpPr>
                <a:xfrm>
                  <a:off x="793717" y="3103294"/>
                  <a:ext cx="5360416" cy="2995159"/>
                  <a:chOff x="793717" y="2584000"/>
                  <a:chExt cx="5360416" cy="2995159"/>
                </a:xfrm>
              </p:grpSpPr>
              <p:grpSp>
                <p:nvGrpSpPr>
                  <p:cNvPr id="6" name="Gruppo 5"/>
                  <p:cNvGrpSpPr/>
                  <p:nvPr/>
                </p:nvGrpSpPr>
                <p:grpSpPr>
                  <a:xfrm>
                    <a:off x="793717" y="2584000"/>
                    <a:ext cx="5360416" cy="2995159"/>
                    <a:chOff x="793717" y="2584000"/>
                    <a:chExt cx="5360416" cy="2995159"/>
                  </a:xfrm>
                </p:grpSpPr>
                <p:cxnSp>
                  <p:nvCxnSpPr>
                    <p:cNvPr id="11" name="Connettore 1 10"/>
                    <p:cNvCxnSpPr/>
                    <p:nvPr/>
                  </p:nvCxnSpPr>
                  <p:spPr>
                    <a:xfrm>
                      <a:off x="793717" y="2584000"/>
                      <a:ext cx="5360416"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793718" y="5579159"/>
                      <a:ext cx="5360415"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Rettangolo arrotondato 6"/>
                  <p:cNvSpPr/>
                  <p:nvPr/>
                </p:nvSpPr>
                <p:spPr>
                  <a:xfrm>
                    <a:off x="793717" y="2719001"/>
                    <a:ext cx="4930412" cy="604449"/>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it-IT" sz="1600" b="1" dirty="0">
                        <a:solidFill>
                          <a:prstClr val="black"/>
                        </a:solidFill>
                        <a:latin typeface="Calibri" panose="020F0502020204030204" pitchFamily="34" charset="0"/>
                      </a:rPr>
                      <a:t>Rimborso </a:t>
                    </a:r>
                    <a:r>
                      <a:rPr lang="it-IT" sz="1600" b="1" dirty="0" smtClean="0">
                        <a:solidFill>
                          <a:prstClr val="black"/>
                        </a:solidFill>
                        <a:latin typeface="Calibri" panose="020F0502020204030204" pitchFamily="34" charset="0"/>
                      </a:rPr>
                      <a:t>dei depositanti</a:t>
                    </a:r>
                    <a:endParaRPr lang="it-IT" sz="1600" dirty="0">
                      <a:solidFill>
                        <a:schemeClr val="accent1">
                          <a:lumMod val="50000"/>
                        </a:schemeClr>
                      </a:solidFill>
                      <a:latin typeface="Calibri" panose="020F0502020204030204" pitchFamily="34" charset="0"/>
                    </a:endParaRPr>
                  </a:p>
                </p:txBody>
              </p:sp>
              <p:sp>
                <p:nvSpPr>
                  <p:cNvPr id="8" name="Rettangolo arrotondato 7"/>
                  <p:cNvSpPr/>
                  <p:nvPr/>
                </p:nvSpPr>
                <p:spPr>
                  <a:xfrm>
                    <a:off x="793718" y="3408531"/>
                    <a:ext cx="4930412" cy="584036"/>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prstClr val="black"/>
                        </a:solidFill>
                        <a:latin typeface="Calibri" panose="020F0502020204030204" pitchFamily="34" charset="0"/>
                      </a:rPr>
                      <a:t>Risoluzione</a:t>
                    </a:r>
                    <a:endParaRPr lang="it-IT" sz="1600" dirty="0">
                      <a:solidFill>
                        <a:schemeClr val="accent1">
                          <a:lumMod val="50000"/>
                        </a:schemeClr>
                      </a:solidFill>
                      <a:latin typeface="Calibri" panose="020F0502020204030204" pitchFamily="34" charset="0"/>
                    </a:endParaRPr>
                  </a:p>
                </p:txBody>
              </p:sp>
              <p:sp>
                <p:nvSpPr>
                  <p:cNvPr id="9" name="Rettangolo arrotondato 8"/>
                  <p:cNvSpPr/>
                  <p:nvPr/>
                </p:nvSpPr>
                <p:spPr>
                  <a:xfrm>
                    <a:off x="793718" y="4804329"/>
                    <a:ext cx="4930411" cy="605820"/>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it-IT" sz="1600" b="1" dirty="0">
                        <a:solidFill>
                          <a:prstClr val="black"/>
                        </a:solidFill>
                        <a:latin typeface="Calibri" panose="020F0502020204030204" pitchFamily="34" charset="0"/>
                      </a:rPr>
                      <a:t>Trasferimenti di </a:t>
                    </a:r>
                    <a:r>
                      <a:rPr lang="it-IT" sz="1600" b="1" dirty="0" smtClean="0">
                        <a:solidFill>
                          <a:prstClr val="black"/>
                        </a:solidFill>
                        <a:latin typeface="Calibri" panose="020F0502020204030204" pitchFamily="34" charset="0"/>
                      </a:rPr>
                      <a:t>attività e </a:t>
                    </a:r>
                    <a:r>
                      <a:rPr lang="it-IT" sz="1600" b="1" dirty="0">
                        <a:solidFill>
                          <a:prstClr val="black"/>
                        </a:solidFill>
                        <a:latin typeface="Calibri" panose="020F0502020204030204" pitchFamily="34" charset="0"/>
                      </a:rPr>
                      <a:t>passività </a:t>
                    </a:r>
                    <a:endParaRPr lang="it-IT" sz="1600" b="1" dirty="0" smtClean="0">
                      <a:solidFill>
                        <a:prstClr val="black"/>
                      </a:solidFill>
                      <a:latin typeface="Calibri" panose="020F0502020204030204" pitchFamily="34" charset="0"/>
                    </a:endParaRPr>
                  </a:p>
                  <a:p>
                    <a:pPr algn="ctr" fontAlgn="base">
                      <a:spcBef>
                        <a:spcPct val="0"/>
                      </a:spcBef>
                      <a:spcAft>
                        <a:spcPct val="0"/>
                      </a:spcAft>
                    </a:pPr>
                    <a:r>
                      <a:rPr lang="it-IT" sz="1600" b="1" dirty="0" smtClean="0">
                        <a:solidFill>
                          <a:prstClr val="black"/>
                        </a:solidFill>
                        <a:latin typeface="Calibri" panose="020F0502020204030204" pitchFamily="34" charset="0"/>
                      </a:rPr>
                      <a:t>in liquidazione</a:t>
                    </a:r>
                    <a:endParaRPr lang="it-IT" sz="1600" dirty="0">
                      <a:solidFill>
                        <a:schemeClr val="accent1">
                          <a:lumMod val="50000"/>
                        </a:schemeClr>
                      </a:solidFill>
                      <a:latin typeface="Calibri" panose="020F0502020204030204" pitchFamily="34" charset="0"/>
                    </a:endParaRPr>
                  </a:p>
                </p:txBody>
              </p:sp>
              <p:sp>
                <p:nvSpPr>
                  <p:cNvPr id="10" name="Rettangolo arrotondato 9"/>
                  <p:cNvSpPr/>
                  <p:nvPr/>
                </p:nvSpPr>
                <p:spPr>
                  <a:xfrm>
                    <a:off x="793718" y="4098764"/>
                    <a:ext cx="4930412" cy="615415"/>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prstClr val="black"/>
                        </a:solidFill>
                        <a:latin typeface="Calibri" panose="020F0502020204030204" pitchFamily="34" charset="0"/>
                      </a:rPr>
                      <a:t>Misure </a:t>
                    </a:r>
                    <a:r>
                      <a:rPr lang="it-IT" sz="1600" b="1" dirty="0" smtClean="0">
                        <a:solidFill>
                          <a:prstClr val="black"/>
                        </a:solidFill>
                        <a:latin typeface="Calibri" panose="020F0502020204030204" pitchFamily="34" charset="0"/>
                      </a:rPr>
                      <a:t>alternative</a:t>
                    </a:r>
                    <a:endParaRPr lang="it-IT" sz="1600" dirty="0">
                      <a:solidFill>
                        <a:schemeClr val="accent1">
                          <a:lumMod val="50000"/>
                        </a:schemeClr>
                      </a:solidFill>
                      <a:latin typeface="Calibri" panose="020F0502020204030204" pitchFamily="34" charset="0"/>
                    </a:endParaRPr>
                  </a:p>
                </p:txBody>
              </p:sp>
            </p:grpSp>
            <p:sp>
              <p:nvSpPr>
                <p:cNvPr id="16" name="Parentesi graffa chiusa 15"/>
                <p:cNvSpPr/>
                <p:nvPr/>
              </p:nvSpPr>
              <p:spPr>
                <a:xfrm>
                  <a:off x="5945662" y="3238295"/>
                  <a:ext cx="416942" cy="1273566"/>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7" name="Parentesi graffa chiusa 16"/>
                <p:cNvSpPr/>
                <p:nvPr/>
              </p:nvSpPr>
              <p:spPr>
                <a:xfrm>
                  <a:off x="5945662" y="4667040"/>
                  <a:ext cx="416942" cy="1262403"/>
                </a:xfrm>
                <a:prstGeom prst="rightBrac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19" name="CasellaDiTesto 18"/>
              <p:cNvSpPr txBox="1"/>
              <p:nvPr/>
            </p:nvSpPr>
            <p:spPr>
              <a:xfrm>
                <a:off x="6547342" y="3679123"/>
                <a:ext cx="1358644" cy="369332"/>
              </a:xfrm>
              <a:prstGeom prst="rect">
                <a:avLst/>
              </a:prstGeom>
              <a:solidFill>
                <a:schemeClr val="accent5">
                  <a:lumMod val="60000"/>
                  <a:lumOff val="40000"/>
                </a:schemeClr>
              </a:solidFill>
              <a:ln w="19050">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defPPr>
                  <a:defRPr lang="it-IT"/>
                </a:defPPr>
                <a:lvl1pPr algn="ctr">
                  <a:defRPr b="1">
                    <a:solidFill>
                      <a:schemeClr val="bg1"/>
                    </a:solidFill>
                    <a:latin typeface="Calibri" panose="020F0502020204030204" pitchFamily="34" charset="0"/>
                  </a:defRPr>
                </a:lvl1pPr>
              </a:lstStyle>
              <a:p>
                <a:r>
                  <a:rPr lang="it-IT" dirty="0">
                    <a:solidFill>
                      <a:schemeClr val="tx2"/>
                    </a:solidFill>
                  </a:rPr>
                  <a:t>Obbligatori</a:t>
                </a:r>
              </a:p>
            </p:txBody>
          </p:sp>
          <p:sp>
            <p:nvSpPr>
              <p:cNvPr id="20" name="CasellaDiTesto 19"/>
              <p:cNvSpPr txBox="1"/>
              <p:nvPr/>
            </p:nvSpPr>
            <p:spPr>
              <a:xfrm>
                <a:off x="6547343" y="5111095"/>
                <a:ext cx="1358643" cy="369332"/>
              </a:xfrm>
              <a:prstGeom prst="rect">
                <a:avLst/>
              </a:prstGeom>
              <a:solidFill>
                <a:schemeClr val="accent3">
                  <a:lumMod val="60000"/>
                  <a:lumOff val="40000"/>
                </a:schemeClr>
              </a:solidFill>
              <a:ln w="19050">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p>
                <a:pPr algn="ctr"/>
                <a:r>
                  <a:rPr lang="it-IT" b="1" dirty="0" smtClean="0">
                    <a:solidFill>
                      <a:schemeClr val="tx2"/>
                    </a:solidFill>
                    <a:latin typeface="Calibri" panose="020F0502020204030204" pitchFamily="34" charset="0"/>
                  </a:rPr>
                  <a:t>Volontari</a:t>
                </a:r>
                <a:endParaRPr lang="it-IT" b="1" dirty="0">
                  <a:solidFill>
                    <a:schemeClr val="tx2"/>
                  </a:solidFill>
                  <a:latin typeface="Calibri" panose="020F0502020204030204" pitchFamily="34" charset="0"/>
                </a:endParaRPr>
              </a:p>
            </p:txBody>
          </p:sp>
        </p:grpSp>
        <p:sp>
          <p:nvSpPr>
            <p:cNvPr id="27" name="CasellaDiTesto 26"/>
            <p:cNvSpPr txBox="1"/>
            <p:nvPr/>
          </p:nvSpPr>
          <p:spPr>
            <a:xfrm>
              <a:off x="755576" y="3265074"/>
              <a:ext cx="976054" cy="323165"/>
            </a:xfrm>
            <a:prstGeom prst="rect">
              <a:avLst/>
            </a:prstGeom>
            <a:solidFill>
              <a:schemeClr val="accent5">
                <a:lumMod val="60000"/>
                <a:lumOff val="40000"/>
              </a:schemeClr>
            </a:solidFill>
            <a:ln w="19050">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defPPr>
                <a:defRPr lang="it-IT"/>
              </a:defPPr>
              <a:lvl1pPr algn="ctr">
                <a:defRPr b="1">
                  <a:solidFill>
                    <a:schemeClr val="bg1"/>
                  </a:solidFill>
                  <a:latin typeface="Calibri" panose="020F0502020204030204" pitchFamily="34" charset="0"/>
                </a:defRPr>
              </a:lvl1pPr>
            </a:lstStyle>
            <a:p>
              <a:r>
                <a:rPr lang="it-IT" sz="1500" dirty="0" smtClean="0">
                  <a:solidFill>
                    <a:schemeClr val="tx2"/>
                  </a:solidFill>
                </a:rPr>
                <a:t>Comma 1</a:t>
              </a:r>
              <a:endParaRPr lang="it-IT" sz="1500" dirty="0">
                <a:solidFill>
                  <a:schemeClr val="tx2"/>
                </a:solidFill>
              </a:endParaRPr>
            </a:p>
          </p:txBody>
        </p:sp>
        <p:sp>
          <p:nvSpPr>
            <p:cNvPr id="28" name="CasellaDiTesto 27"/>
            <p:cNvSpPr txBox="1"/>
            <p:nvPr/>
          </p:nvSpPr>
          <p:spPr>
            <a:xfrm>
              <a:off x="732998" y="3944398"/>
              <a:ext cx="976054" cy="323165"/>
            </a:xfrm>
            <a:prstGeom prst="rect">
              <a:avLst/>
            </a:prstGeom>
            <a:solidFill>
              <a:schemeClr val="accent5">
                <a:lumMod val="60000"/>
                <a:lumOff val="40000"/>
              </a:schemeClr>
            </a:solidFill>
            <a:ln w="19050">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defPPr>
                <a:defRPr lang="it-IT"/>
              </a:defPPr>
              <a:lvl1pPr algn="ctr">
                <a:defRPr b="1">
                  <a:solidFill>
                    <a:schemeClr val="bg1"/>
                  </a:solidFill>
                  <a:latin typeface="Calibri" panose="020F0502020204030204" pitchFamily="34" charset="0"/>
                </a:defRPr>
              </a:lvl1pPr>
            </a:lstStyle>
            <a:p>
              <a:r>
                <a:rPr lang="it-IT" sz="1500" dirty="0" smtClean="0">
                  <a:solidFill>
                    <a:schemeClr val="tx2"/>
                  </a:solidFill>
                </a:rPr>
                <a:t>Comma 2</a:t>
              </a:r>
              <a:endParaRPr lang="it-IT" sz="1500" dirty="0">
                <a:solidFill>
                  <a:schemeClr val="tx2"/>
                </a:solidFill>
              </a:endParaRPr>
            </a:p>
          </p:txBody>
        </p:sp>
        <p:sp>
          <p:nvSpPr>
            <p:cNvPr id="29" name="CasellaDiTesto 28"/>
            <p:cNvSpPr txBox="1"/>
            <p:nvPr/>
          </p:nvSpPr>
          <p:spPr>
            <a:xfrm>
              <a:off x="732998" y="4650320"/>
              <a:ext cx="976053" cy="323165"/>
            </a:xfrm>
            <a:prstGeom prst="rect">
              <a:avLst/>
            </a:prstGeom>
            <a:solidFill>
              <a:schemeClr val="accent3">
                <a:lumMod val="60000"/>
                <a:lumOff val="40000"/>
              </a:schemeClr>
            </a:solidFill>
            <a:ln w="19050">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p>
              <a:pPr algn="ctr"/>
              <a:r>
                <a:rPr lang="it-IT" sz="1500" b="1" dirty="0" smtClean="0">
                  <a:solidFill>
                    <a:schemeClr val="tx2"/>
                  </a:solidFill>
                  <a:latin typeface="Calibri" panose="020F0502020204030204" pitchFamily="34" charset="0"/>
                </a:rPr>
                <a:t>Comma 3</a:t>
              </a:r>
              <a:endParaRPr lang="it-IT" sz="1500" b="1" dirty="0">
                <a:solidFill>
                  <a:schemeClr val="tx2"/>
                </a:solidFill>
                <a:latin typeface="Calibri" panose="020F0502020204030204" pitchFamily="34" charset="0"/>
              </a:endParaRPr>
            </a:p>
          </p:txBody>
        </p:sp>
        <p:sp>
          <p:nvSpPr>
            <p:cNvPr id="30" name="CasellaDiTesto 29"/>
            <p:cNvSpPr txBox="1"/>
            <p:nvPr/>
          </p:nvSpPr>
          <p:spPr>
            <a:xfrm>
              <a:off x="702053" y="5351088"/>
              <a:ext cx="976053" cy="323165"/>
            </a:xfrm>
            <a:prstGeom prst="rect">
              <a:avLst/>
            </a:prstGeom>
            <a:solidFill>
              <a:schemeClr val="accent3">
                <a:lumMod val="60000"/>
                <a:lumOff val="40000"/>
              </a:schemeClr>
            </a:solidFill>
            <a:ln w="19050">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p>
              <a:pPr algn="ctr"/>
              <a:r>
                <a:rPr lang="it-IT" sz="1500" b="1" dirty="0" smtClean="0">
                  <a:solidFill>
                    <a:schemeClr val="tx2"/>
                  </a:solidFill>
                  <a:latin typeface="Calibri" panose="020F0502020204030204" pitchFamily="34" charset="0"/>
                </a:rPr>
                <a:t>Comma 6</a:t>
              </a:r>
              <a:endParaRPr lang="it-IT" sz="1500" b="1" dirty="0">
                <a:solidFill>
                  <a:schemeClr val="tx2"/>
                </a:solidFill>
                <a:latin typeface="Calibri" panose="020F0502020204030204" pitchFamily="34" charset="0"/>
              </a:endParaRPr>
            </a:p>
          </p:txBody>
        </p:sp>
      </p:grpSp>
      <p:grpSp>
        <p:nvGrpSpPr>
          <p:cNvPr id="34" name="Gruppo 33"/>
          <p:cNvGrpSpPr/>
          <p:nvPr/>
        </p:nvGrpSpPr>
        <p:grpSpPr>
          <a:xfrm>
            <a:off x="1419211" y="5991695"/>
            <a:ext cx="6284208" cy="654693"/>
            <a:chOff x="1374055" y="6048140"/>
            <a:chExt cx="6284208" cy="654693"/>
          </a:xfrm>
        </p:grpSpPr>
        <p:sp>
          <p:nvSpPr>
            <p:cNvPr id="32" name="Angolo ripiegato 31"/>
            <p:cNvSpPr/>
            <p:nvPr/>
          </p:nvSpPr>
          <p:spPr>
            <a:xfrm>
              <a:off x="1374055" y="6303368"/>
              <a:ext cx="6284208" cy="399465"/>
            </a:xfrm>
            <a:prstGeom prst="foldedCorner">
              <a:avLst/>
            </a:prstGeom>
            <a:solidFill>
              <a:schemeClr val="accent4">
                <a:lumMod val="20000"/>
                <a:lumOff val="8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2">
                      <a:lumMod val="50000"/>
                    </a:schemeClr>
                  </a:solidFill>
                  <a:latin typeface="Calibri" panose="020F0502020204030204" pitchFamily="34" charset="0"/>
                </a:rPr>
                <a:t>Decreto legislativo n. 30/2016, art. 96-bis, comma 1-bis</a:t>
              </a:r>
              <a:endParaRPr lang="it-IT" b="1" dirty="0">
                <a:solidFill>
                  <a:schemeClr val="accent2">
                    <a:lumMod val="50000"/>
                  </a:schemeClr>
                </a:solidFill>
                <a:latin typeface="Calibri" panose="020F0502020204030204" pitchFamily="34" charset="0"/>
              </a:endParaRPr>
            </a:p>
          </p:txBody>
        </p:sp>
        <p:sp>
          <p:nvSpPr>
            <p:cNvPr id="33" name="Freccia in giù 32"/>
            <p:cNvSpPr/>
            <p:nvPr/>
          </p:nvSpPr>
          <p:spPr>
            <a:xfrm>
              <a:off x="4178093" y="6048140"/>
              <a:ext cx="577597" cy="288032"/>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4989296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Questioni aperte</a:t>
            </a:r>
            <a:endParaRPr lang="it-IT" dirty="0"/>
          </a:p>
        </p:txBody>
      </p:sp>
      <p:sp>
        <p:nvSpPr>
          <p:cNvPr id="3" name="Segnaposto numero diapositiva 2"/>
          <p:cNvSpPr>
            <a:spLocks noGrp="1"/>
          </p:cNvSpPr>
          <p:nvPr>
            <p:ph type="sldNum" sz="quarter" idx="12"/>
          </p:nvPr>
        </p:nvSpPr>
        <p:spPr>
          <a:xfrm>
            <a:off x="8656783" y="6380581"/>
            <a:ext cx="457200" cy="476250"/>
          </a:xfrm>
        </p:spPr>
        <p:txBody>
          <a:bodyPr/>
          <a:lstStyle/>
          <a:p>
            <a:fld id="{BFFF9C37-744C-452A-933A-2419089EBA4A}" type="slidenum">
              <a:rPr lang="it-IT" smtClean="0">
                <a:solidFill>
                  <a:srgbClr val="9FB8CD">
                    <a:shade val="50000"/>
                    <a:satMod val="200000"/>
                  </a:srgbClr>
                </a:solidFill>
              </a:rPr>
              <a:pPr/>
              <a:t>58</a:t>
            </a:fld>
            <a:endParaRPr lang="it-IT">
              <a:solidFill>
                <a:srgbClr val="9FB8CD">
                  <a:shade val="50000"/>
                  <a:satMod val="200000"/>
                </a:srgbClr>
              </a:solidFill>
            </a:endParaRPr>
          </a:p>
        </p:txBody>
      </p:sp>
      <p:grpSp>
        <p:nvGrpSpPr>
          <p:cNvPr id="23" name="Gruppo 22"/>
          <p:cNvGrpSpPr/>
          <p:nvPr/>
        </p:nvGrpSpPr>
        <p:grpSpPr>
          <a:xfrm>
            <a:off x="1580658" y="2217361"/>
            <a:ext cx="6800752" cy="3494106"/>
            <a:chOff x="1569369" y="1923847"/>
            <a:chExt cx="6800752" cy="3494106"/>
          </a:xfrm>
        </p:grpSpPr>
        <p:grpSp>
          <p:nvGrpSpPr>
            <p:cNvPr id="4" name="Group 4"/>
            <p:cNvGrpSpPr/>
            <p:nvPr/>
          </p:nvGrpSpPr>
          <p:grpSpPr>
            <a:xfrm>
              <a:off x="1569369" y="1923847"/>
              <a:ext cx="6790668" cy="707583"/>
              <a:chOff x="1619673" y="1586442"/>
              <a:chExt cx="7224115" cy="1769990"/>
            </a:xfrm>
          </p:grpSpPr>
          <p:sp>
            <p:nvSpPr>
              <p:cNvPr id="5" name="Rectangle 3"/>
              <p:cNvSpPr/>
              <p:nvPr/>
            </p:nvSpPr>
            <p:spPr>
              <a:xfrm>
                <a:off x="2385715" y="1586442"/>
                <a:ext cx="6458073" cy="1769990"/>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accent1">
                        <a:lumMod val="75000"/>
                      </a:schemeClr>
                    </a:solidFill>
                    <a:latin typeface="Calibri" panose="020F0502020204030204" pitchFamily="34" charset="0"/>
                  </a:rPr>
                  <a:t>Esigenza</a:t>
                </a:r>
                <a:r>
                  <a:rPr lang="it-IT" b="1" dirty="0" smtClean="0">
                    <a:solidFill>
                      <a:srgbClr val="C00000"/>
                    </a:solidFill>
                    <a:latin typeface="Calibri" panose="020F0502020204030204" pitchFamily="34" charset="0"/>
                  </a:rPr>
                  <a:t> </a:t>
                </a:r>
                <a:r>
                  <a:rPr lang="it-IT" b="1" dirty="0">
                    <a:solidFill>
                      <a:schemeClr val="accent1">
                        <a:lumMod val="75000"/>
                      </a:schemeClr>
                    </a:solidFill>
                    <a:latin typeface="Calibri" panose="020F0502020204030204" pitchFamily="34" charset="0"/>
                  </a:rPr>
                  <a:t>di</a:t>
                </a:r>
                <a:r>
                  <a:rPr lang="it-IT" b="1" dirty="0" smtClean="0">
                    <a:solidFill>
                      <a:srgbClr val="C00000"/>
                    </a:solidFill>
                    <a:latin typeface="Calibri" panose="020F0502020204030204" pitchFamily="34" charset="0"/>
                  </a:rPr>
                  <a:t> rivedere </a:t>
                </a:r>
                <a:r>
                  <a:rPr lang="it-IT" b="1" dirty="0" smtClean="0">
                    <a:solidFill>
                      <a:schemeClr val="accent1">
                        <a:lumMod val="75000"/>
                      </a:schemeClr>
                    </a:solidFill>
                    <a:latin typeface="Calibri" panose="020F0502020204030204" pitchFamily="34" charset="0"/>
                  </a:rPr>
                  <a:t>la </a:t>
                </a:r>
                <a:r>
                  <a:rPr lang="it-IT" b="1" dirty="0">
                    <a:solidFill>
                      <a:schemeClr val="accent1">
                        <a:lumMod val="75000"/>
                      </a:schemeClr>
                    </a:solidFill>
                    <a:latin typeface="Calibri" panose="020F0502020204030204" pitchFamily="34" charset="0"/>
                  </a:rPr>
                  <a:t>normativa sugli aiuti di stato applicabile ai </a:t>
                </a:r>
                <a:r>
                  <a:rPr lang="it-IT" b="1" dirty="0" smtClean="0">
                    <a:solidFill>
                      <a:schemeClr val="accent1">
                        <a:lumMod val="75000"/>
                      </a:schemeClr>
                    </a:solidFill>
                    <a:latin typeface="Calibri" panose="020F0502020204030204" pitchFamily="34" charset="0"/>
                  </a:rPr>
                  <a:t>DGS</a:t>
                </a:r>
              </a:p>
            </p:txBody>
          </p:sp>
          <p:sp>
            <p:nvSpPr>
              <p:cNvPr id="6" name="Rectangle 7"/>
              <p:cNvSpPr/>
              <p:nvPr/>
            </p:nvSpPr>
            <p:spPr>
              <a:xfrm>
                <a:off x="1619673" y="1586442"/>
                <a:ext cx="459624" cy="1769990"/>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1</a:t>
                </a:r>
                <a:endParaRPr lang="it-IT" b="1" dirty="0">
                  <a:solidFill>
                    <a:srgbClr val="11488B"/>
                  </a:solidFill>
                  <a:latin typeface="Calibri" panose="020F0502020204030204" pitchFamily="34" charset="0"/>
                </a:endParaRPr>
              </a:p>
            </p:txBody>
          </p:sp>
        </p:grpSp>
        <p:grpSp>
          <p:nvGrpSpPr>
            <p:cNvPr id="7" name="Group 4"/>
            <p:cNvGrpSpPr/>
            <p:nvPr/>
          </p:nvGrpSpPr>
          <p:grpSpPr>
            <a:xfrm>
              <a:off x="1601370" y="3652039"/>
              <a:ext cx="6768751" cy="676068"/>
              <a:chOff x="1619673" y="1266112"/>
              <a:chExt cx="7200799" cy="1802848"/>
            </a:xfrm>
          </p:grpSpPr>
          <p:sp>
            <p:nvSpPr>
              <p:cNvPr id="8" name="Rectangle 3"/>
              <p:cNvSpPr/>
              <p:nvPr/>
            </p:nvSpPr>
            <p:spPr>
              <a:xfrm>
                <a:off x="2385714" y="1266112"/>
                <a:ext cx="6434758" cy="1802848"/>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C00000"/>
                    </a:solidFill>
                    <a:latin typeface="Calibri" panose="020F0502020204030204" pitchFamily="34" charset="0"/>
                  </a:rPr>
                  <a:t>Valorizzare</a:t>
                </a:r>
                <a:r>
                  <a:rPr lang="it-IT" b="1" dirty="0" smtClean="0">
                    <a:solidFill>
                      <a:schemeClr val="accent1">
                        <a:lumMod val="75000"/>
                      </a:schemeClr>
                    </a:solidFill>
                    <a:latin typeface="Calibri" panose="020F0502020204030204" pitchFamily="34" charset="0"/>
                  </a:rPr>
                  <a:t>, tra gli strumenti </a:t>
                </a:r>
                <a:r>
                  <a:rPr lang="it-IT" b="1" dirty="0">
                    <a:solidFill>
                      <a:schemeClr val="accent1">
                        <a:lumMod val="75000"/>
                      </a:schemeClr>
                    </a:solidFill>
                    <a:latin typeface="Calibri" panose="020F0502020204030204" pitchFamily="34" charset="0"/>
                  </a:rPr>
                  <a:t>alternativi, lo strumento della cessione di attività e passività nell’ambito della </a:t>
                </a:r>
                <a:r>
                  <a:rPr lang="it-IT" b="1" dirty="0" smtClean="0">
                    <a:solidFill>
                      <a:schemeClr val="accent1">
                        <a:lumMod val="75000"/>
                      </a:schemeClr>
                    </a:solidFill>
                    <a:latin typeface="Calibri" panose="020F0502020204030204" pitchFamily="34" charset="0"/>
                  </a:rPr>
                  <a:t>liquidazione</a:t>
                </a:r>
                <a:endParaRPr lang="it-IT" b="1" dirty="0">
                  <a:solidFill>
                    <a:schemeClr val="accent1">
                      <a:lumMod val="75000"/>
                    </a:schemeClr>
                  </a:solidFill>
                  <a:latin typeface="Calibri" panose="020F0502020204030204" pitchFamily="34" charset="0"/>
                </a:endParaRPr>
              </a:p>
            </p:txBody>
          </p:sp>
          <p:sp>
            <p:nvSpPr>
              <p:cNvPr id="9" name="Rectangle 7"/>
              <p:cNvSpPr/>
              <p:nvPr/>
            </p:nvSpPr>
            <p:spPr>
              <a:xfrm>
                <a:off x="1619673" y="1266112"/>
                <a:ext cx="459624" cy="1802848"/>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3</a:t>
                </a:r>
                <a:endParaRPr lang="it-IT" b="1" dirty="0">
                  <a:solidFill>
                    <a:srgbClr val="11488B"/>
                  </a:solidFill>
                  <a:latin typeface="Calibri" panose="020F0502020204030204" pitchFamily="34" charset="0"/>
                </a:endParaRPr>
              </a:p>
            </p:txBody>
          </p:sp>
        </p:grpSp>
        <p:grpSp>
          <p:nvGrpSpPr>
            <p:cNvPr id="14" name="Group 4"/>
            <p:cNvGrpSpPr/>
            <p:nvPr/>
          </p:nvGrpSpPr>
          <p:grpSpPr>
            <a:xfrm>
              <a:off x="1591285" y="2778512"/>
              <a:ext cx="6768751" cy="729511"/>
              <a:chOff x="1619673" y="1916832"/>
              <a:chExt cx="7200799" cy="833727"/>
            </a:xfrm>
          </p:grpSpPr>
          <p:sp>
            <p:nvSpPr>
              <p:cNvPr id="15" name="Rectangle 3"/>
              <p:cNvSpPr/>
              <p:nvPr/>
            </p:nvSpPr>
            <p:spPr>
              <a:xfrm>
                <a:off x="2385714" y="1916832"/>
                <a:ext cx="6434758" cy="833727"/>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C00000"/>
                    </a:solidFill>
                    <a:latin typeface="Calibri" panose="020F0502020204030204" pitchFamily="34" charset="0"/>
                  </a:rPr>
                  <a:t>Applicare </a:t>
                </a:r>
                <a:r>
                  <a:rPr lang="it-IT" b="1" dirty="0" smtClean="0">
                    <a:solidFill>
                      <a:schemeClr val="accent1">
                        <a:lumMod val="75000"/>
                      </a:schemeClr>
                    </a:solidFill>
                    <a:latin typeface="Calibri" panose="020F0502020204030204" pitchFamily="34" charset="0"/>
                  </a:rPr>
                  <a:t>un </a:t>
                </a:r>
                <a:r>
                  <a:rPr lang="it-IT" b="1" dirty="0">
                    <a:solidFill>
                      <a:schemeClr val="accent1">
                        <a:lumMod val="75000"/>
                      </a:schemeClr>
                    </a:solidFill>
                    <a:latin typeface="Calibri" panose="020F0502020204030204" pitchFamily="34" charset="0"/>
                  </a:rPr>
                  <a:t>effettivo principio di proporzionalità, preservando il ruolo dei DGS nazionali nel quadro </a:t>
                </a:r>
                <a:r>
                  <a:rPr lang="it-IT" b="1" dirty="0" smtClean="0">
                    <a:solidFill>
                      <a:schemeClr val="accent1">
                        <a:lumMod val="75000"/>
                      </a:schemeClr>
                    </a:solidFill>
                    <a:latin typeface="Calibri" panose="020F0502020204030204" pitchFamily="34" charset="0"/>
                  </a:rPr>
                  <a:t>dell'EDIS </a:t>
                </a:r>
                <a:endParaRPr lang="it-IT" b="1" dirty="0">
                  <a:solidFill>
                    <a:schemeClr val="accent1">
                      <a:lumMod val="75000"/>
                    </a:schemeClr>
                  </a:solidFill>
                  <a:latin typeface="Calibri" panose="020F0502020204030204" pitchFamily="34" charset="0"/>
                </a:endParaRPr>
              </a:p>
            </p:txBody>
          </p:sp>
          <p:sp>
            <p:nvSpPr>
              <p:cNvPr id="16" name="Rectangle 7"/>
              <p:cNvSpPr/>
              <p:nvPr/>
            </p:nvSpPr>
            <p:spPr>
              <a:xfrm>
                <a:off x="1619673" y="1916832"/>
                <a:ext cx="459624" cy="833727"/>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2</a:t>
                </a:r>
                <a:endParaRPr lang="it-IT" b="1" dirty="0">
                  <a:solidFill>
                    <a:srgbClr val="11488B"/>
                  </a:solidFill>
                  <a:latin typeface="Calibri" panose="020F0502020204030204" pitchFamily="34" charset="0"/>
                </a:endParaRPr>
              </a:p>
            </p:txBody>
          </p:sp>
        </p:grpSp>
        <p:grpSp>
          <p:nvGrpSpPr>
            <p:cNvPr id="17" name="Group 4"/>
            <p:cNvGrpSpPr/>
            <p:nvPr/>
          </p:nvGrpSpPr>
          <p:grpSpPr>
            <a:xfrm>
              <a:off x="1601370" y="4446310"/>
              <a:ext cx="6768750" cy="971643"/>
              <a:chOff x="1619673" y="1916832"/>
              <a:chExt cx="7200798" cy="1387748"/>
            </a:xfrm>
          </p:grpSpPr>
          <p:sp>
            <p:nvSpPr>
              <p:cNvPr id="18" name="Rectangle 3"/>
              <p:cNvSpPr/>
              <p:nvPr/>
            </p:nvSpPr>
            <p:spPr>
              <a:xfrm>
                <a:off x="2385714" y="1916832"/>
                <a:ext cx="6434757" cy="1387748"/>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C00000"/>
                    </a:solidFill>
                    <a:latin typeface="Calibri" panose="020F0502020204030204" pitchFamily="34" charset="0"/>
                  </a:rPr>
                  <a:t>Ricercare</a:t>
                </a:r>
                <a:r>
                  <a:rPr lang="it-IT" b="1" dirty="0" smtClean="0">
                    <a:solidFill>
                      <a:schemeClr val="accent1">
                        <a:lumMod val="75000"/>
                      </a:schemeClr>
                    </a:solidFill>
                    <a:latin typeface="Calibri" panose="020F0502020204030204" pitchFamily="34" charset="0"/>
                  </a:rPr>
                  <a:t> </a:t>
                </a:r>
                <a:r>
                  <a:rPr lang="it-IT" b="1" dirty="0">
                    <a:solidFill>
                      <a:schemeClr val="accent1">
                        <a:lumMod val="75000"/>
                      </a:schemeClr>
                    </a:solidFill>
                    <a:latin typeface="Calibri" panose="020F0502020204030204" pitchFamily="34" charset="0"/>
                  </a:rPr>
                  <a:t>un’idonea soluzione al problema della disponibilità di risorse finanziarie per i DGS nazionali, nell'ambito del meccanismo di finanziamento </a:t>
                </a:r>
                <a:r>
                  <a:rPr lang="it-IT" b="1" dirty="0" smtClean="0">
                    <a:solidFill>
                      <a:schemeClr val="accent1">
                        <a:lumMod val="75000"/>
                      </a:schemeClr>
                    </a:solidFill>
                    <a:latin typeface="Calibri" panose="020F0502020204030204" pitchFamily="34" charset="0"/>
                  </a:rPr>
                  <a:t>dell’EDIS </a:t>
                </a:r>
                <a:endParaRPr lang="it-IT" b="1" dirty="0">
                  <a:solidFill>
                    <a:schemeClr val="accent1">
                      <a:lumMod val="75000"/>
                    </a:schemeClr>
                  </a:solidFill>
                  <a:latin typeface="Calibri" panose="020F0502020204030204" pitchFamily="34" charset="0"/>
                </a:endParaRPr>
              </a:p>
            </p:txBody>
          </p:sp>
          <p:sp>
            <p:nvSpPr>
              <p:cNvPr id="19" name="Rectangle 7"/>
              <p:cNvSpPr/>
              <p:nvPr/>
            </p:nvSpPr>
            <p:spPr>
              <a:xfrm>
                <a:off x="1619673" y="1916832"/>
                <a:ext cx="459624" cy="1387747"/>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4</a:t>
                </a:r>
                <a:endParaRPr lang="it-IT" b="1" dirty="0">
                  <a:solidFill>
                    <a:srgbClr val="11488B"/>
                  </a:solidFill>
                  <a:latin typeface="Calibri" panose="020F0502020204030204" pitchFamily="34" charset="0"/>
                </a:endParaRPr>
              </a:p>
            </p:txBody>
          </p:sp>
        </p:grpSp>
      </p:grpSp>
    </p:spTree>
    <p:extLst>
      <p:ext uri="{BB962C8B-B14F-4D97-AF65-F5344CB8AC3E}">
        <p14:creationId xmlns:p14="http://schemas.microsoft.com/office/powerpoint/2010/main" val="3647209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6</a:t>
            </a:fld>
            <a:endParaRPr lang="it-IT">
              <a:solidFill>
                <a:srgbClr val="9FB8CD">
                  <a:shade val="50000"/>
                  <a:satMod val="200000"/>
                </a:srgbClr>
              </a:solidFill>
            </a:endParaRPr>
          </a:p>
        </p:txBody>
      </p:sp>
      <p:grpSp>
        <p:nvGrpSpPr>
          <p:cNvPr id="4" name="Group 4"/>
          <p:cNvGrpSpPr/>
          <p:nvPr/>
        </p:nvGrpSpPr>
        <p:grpSpPr>
          <a:xfrm>
            <a:off x="2051720" y="3138227"/>
            <a:ext cx="6768752" cy="648072"/>
            <a:chOff x="1619672" y="1916832"/>
            <a:chExt cx="7200800" cy="648072"/>
          </a:xfrm>
        </p:grpSpPr>
        <p:sp>
          <p:nvSpPr>
            <p:cNvPr id="5" name="Rectangle 3"/>
            <p:cNvSpPr/>
            <p:nvPr/>
          </p:nvSpPr>
          <p:spPr>
            <a:xfrm>
              <a:off x="2555776" y="1916832"/>
              <a:ext cx="6264696" cy="648072"/>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La risposta dell’ordinamento: l’Unione Bancaria</a:t>
              </a:r>
              <a:endParaRPr lang="it-IT" b="1" dirty="0">
                <a:solidFill>
                  <a:srgbClr val="11488B"/>
                </a:solidFill>
                <a:latin typeface="Calibri" panose="020F0502020204030204" pitchFamily="34" charset="0"/>
              </a:endParaRPr>
            </a:p>
          </p:txBody>
        </p:sp>
        <p:sp>
          <p:nvSpPr>
            <p:cNvPr id="6" name="Rectangle 7"/>
            <p:cNvSpPr/>
            <p:nvPr/>
          </p:nvSpPr>
          <p:spPr>
            <a:xfrm>
              <a:off x="1619672" y="1916832"/>
              <a:ext cx="720080" cy="648072"/>
            </a:xfrm>
            <a:prstGeom prst="rect">
              <a:avLst/>
            </a:prstGeom>
            <a:solidFill>
              <a:schemeClr val="accent3"/>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2.</a:t>
              </a:r>
              <a:endParaRPr lang="it-IT" b="1" dirty="0">
                <a:solidFill>
                  <a:srgbClr val="11488B"/>
                </a:solidFill>
                <a:latin typeface="Calibri" panose="020F0502020204030204" pitchFamily="34" charset="0"/>
              </a:endParaRPr>
            </a:p>
          </p:txBody>
        </p:sp>
      </p:grpSp>
    </p:spTree>
    <p:extLst>
      <p:ext uri="{BB962C8B-B14F-4D97-AF65-F5344CB8AC3E}">
        <p14:creationId xmlns:p14="http://schemas.microsoft.com/office/powerpoint/2010/main" val="2528968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riforma della regolamentazione finanziaria</a:t>
            </a:r>
            <a:endParaRPr lang="it-IT" dirty="0"/>
          </a:p>
        </p:txBody>
      </p:sp>
      <p:grpSp>
        <p:nvGrpSpPr>
          <p:cNvPr id="18" name="Gruppo 17"/>
          <p:cNvGrpSpPr/>
          <p:nvPr/>
        </p:nvGrpSpPr>
        <p:grpSpPr>
          <a:xfrm>
            <a:off x="1274547" y="1946936"/>
            <a:ext cx="7488832" cy="4188165"/>
            <a:chOff x="1259632" y="1905131"/>
            <a:chExt cx="7488832" cy="4188165"/>
          </a:xfrm>
        </p:grpSpPr>
        <p:sp>
          <p:nvSpPr>
            <p:cNvPr id="19" name="Rounded Rectangle 37"/>
            <p:cNvSpPr/>
            <p:nvPr/>
          </p:nvSpPr>
          <p:spPr>
            <a:xfrm>
              <a:off x="1259632" y="2049147"/>
              <a:ext cx="7488832" cy="2088232"/>
            </a:xfrm>
            <a:prstGeom prst="roundRect">
              <a:avLst>
                <a:gd name="adj" fmla="val 6987"/>
              </a:avLst>
            </a:prstGeom>
            <a:solidFill>
              <a:schemeClr val="bg2">
                <a:lumMod val="20000"/>
                <a:lumOff val="80000"/>
              </a:schemeClr>
            </a:solidFill>
            <a:ln w="9525">
              <a:solidFill>
                <a:schemeClr val="bg2">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4"/>
            <p:cNvSpPr/>
            <p:nvPr/>
          </p:nvSpPr>
          <p:spPr>
            <a:xfrm>
              <a:off x="2339752" y="2366323"/>
              <a:ext cx="597666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altLang="it-IT" sz="1500" dirty="0">
                  <a:solidFill>
                    <a:srgbClr val="002060"/>
                  </a:solidFill>
                  <a:latin typeface="Calibri" panose="020F0502020204030204" pitchFamily="34" charset="0"/>
                </a:rPr>
                <a:t>rafforzare le regole prudenziali per </a:t>
              </a:r>
              <a:r>
                <a:rPr lang="it-IT" altLang="it-IT" sz="1500" b="1" u="sng" dirty="0">
                  <a:solidFill>
                    <a:srgbClr val="002060"/>
                  </a:solidFill>
                  <a:latin typeface="Calibri" panose="020F0502020204030204" pitchFamily="34" charset="0"/>
                </a:rPr>
                <a:t>prevenire le crisi bancarie</a:t>
              </a:r>
              <a:endParaRPr lang="en-GB" sz="1500" b="1" u="sng" dirty="0">
                <a:solidFill>
                  <a:srgbClr val="002060"/>
                </a:solidFill>
              </a:endParaRPr>
            </a:p>
          </p:txBody>
        </p:sp>
        <p:sp>
          <p:nvSpPr>
            <p:cNvPr id="21" name="Rectangle 41"/>
            <p:cNvSpPr/>
            <p:nvPr/>
          </p:nvSpPr>
          <p:spPr>
            <a:xfrm>
              <a:off x="2339752" y="3201275"/>
              <a:ext cx="597666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it-IT" altLang="it-IT" sz="1500" dirty="0">
                  <a:solidFill>
                    <a:srgbClr val="002060"/>
                  </a:solidFill>
                  <a:latin typeface="Calibri" panose="020F0502020204030204" pitchFamily="34" charset="0"/>
                </a:rPr>
                <a:t>formulare regole più efficaci per la </a:t>
              </a:r>
              <a:r>
                <a:rPr lang="it-IT" altLang="it-IT" sz="1500" b="1" u="sng" dirty="0">
                  <a:solidFill>
                    <a:srgbClr val="002060"/>
                  </a:solidFill>
                  <a:latin typeface="Calibri" panose="020F0502020204030204" pitchFamily="34" charset="0"/>
                </a:rPr>
                <a:t>gestione delle crisi bancarie</a:t>
              </a:r>
              <a:r>
                <a:rPr lang="it-IT" altLang="it-IT" sz="1500" dirty="0">
                  <a:solidFill>
                    <a:srgbClr val="002060"/>
                  </a:solidFill>
                  <a:latin typeface="Calibri" panose="020F0502020204030204" pitchFamily="34" charset="0"/>
                </a:rPr>
                <a:t>, allo scopo di ridurre i costi e l’impatto di eventuali crisi sui diversi </a:t>
              </a:r>
              <a:r>
                <a:rPr lang="it-IT" altLang="it-IT" sz="1500" i="1" dirty="0" err="1">
                  <a:solidFill>
                    <a:srgbClr val="002060"/>
                  </a:solidFill>
                  <a:latin typeface="Calibri" panose="020F0502020204030204" pitchFamily="34" charset="0"/>
                </a:rPr>
                <a:t>stakeholders</a:t>
              </a:r>
              <a:endParaRPr lang="it-IT" altLang="it-IT" sz="1500" b="1" i="1" dirty="0">
                <a:solidFill>
                  <a:srgbClr val="002060"/>
                </a:solidFill>
                <a:latin typeface="Calibri" panose="020F0502020204030204" pitchFamily="34" charset="0"/>
              </a:endParaRPr>
            </a:p>
          </p:txBody>
        </p:sp>
        <p:sp>
          <p:nvSpPr>
            <p:cNvPr id="22" name="Rectangle 7"/>
            <p:cNvSpPr>
              <a:spLocks noChangeArrowheads="1"/>
            </p:cNvSpPr>
            <p:nvPr/>
          </p:nvSpPr>
          <p:spPr bwMode="auto">
            <a:xfrm>
              <a:off x="1835696" y="1905131"/>
              <a:ext cx="2088232" cy="383371"/>
            </a:xfrm>
            <a:prstGeom prst="rect">
              <a:avLst/>
            </a:prstGeom>
            <a:solidFill>
              <a:schemeClr val="bg1"/>
            </a:solidFill>
            <a:ln w="19050">
              <a:solidFill>
                <a:schemeClr val="accent1"/>
              </a:solidFill>
              <a:miter lim="800000"/>
              <a:headEnd/>
              <a:tailEnd/>
            </a:ln>
            <a:effectLst>
              <a:glow rad="101600">
                <a:schemeClr val="accent2">
                  <a:satMod val="175000"/>
                  <a:alpha val="40000"/>
                </a:schemeClr>
              </a:glow>
              <a:outerShdw blurRad="50800" dist="38100" dir="2700000" algn="tl" rotWithShape="0">
                <a:prstClr val="black">
                  <a:alpha val="40000"/>
                </a:prstClr>
              </a:outerShdw>
            </a:effectLs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1800" b="1" dirty="0">
                  <a:solidFill>
                    <a:srgbClr val="002060"/>
                  </a:solidFill>
                  <a:latin typeface="Calibri" panose="020F0502020204030204" pitchFamily="34" charset="0"/>
                </a:rPr>
                <a:t>Due linee </a:t>
              </a:r>
              <a:r>
                <a:rPr lang="it-IT" altLang="it-IT" sz="1800" b="1" dirty="0" smtClean="0">
                  <a:solidFill>
                    <a:srgbClr val="002060"/>
                  </a:solidFill>
                  <a:latin typeface="Calibri" panose="020F0502020204030204" pitchFamily="34" charset="0"/>
                </a:rPr>
                <a:t>direttrici</a:t>
              </a:r>
              <a:endParaRPr lang="it-IT" altLang="it-IT" sz="1800" b="1" dirty="0">
                <a:solidFill>
                  <a:srgbClr val="002060"/>
                </a:solidFill>
                <a:latin typeface="Calibri" panose="020F0502020204030204" pitchFamily="34" charset="0"/>
              </a:endParaRPr>
            </a:p>
          </p:txBody>
        </p:sp>
        <p:sp>
          <p:nvSpPr>
            <p:cNvPr id="23" name="Rectangle 5"/>
            <p:cNvSpPr/>
            <p:nvPr/>
          </p:nvSpPr>
          <p:spPr>
            <a:xfrm>
              <a:off x="1619672" y="2510339"/>
              <a:ext cx="576064" cy="576064"/>
            </a:xfrm>
            <a:prstGeom prst="rect">
              <a:avLst/>
            </a:prstGeom>
            <a:solidFill>
              <a:schemeClr val="accent3">
                <a:lumMod val="60000"/>
                <a:lumOff val="40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00" b="1" dirty="0" smtClean="0">
                  <a:solidFill>
                    <a:srgbClr val="002060"/>
                  </a:solidFill>
                  <a:latin typeface="Calibri" panose="020F0502020204030204" pitchFamily="34" charset="0"/>
                  <a:sym typeface="Wingdings 2" panose="05020102010507070707" pitchFamily="18" charset="2"/>
                </a:rPr>
                <a:t></a:t>
              </a:r>
              <a:endParaRPr lang="en-GB" sz="2500" b="1" dirty="0">
                <a:solidFill>
                  <a:srgbClr val="002060"/>
                </a:solidFill>
                <a:latin typeface="Calibri" panose="020F0502020204030204" pitchFamily="34" charset="0"/>
              </a:endParaRPr>
            </a:p>
          </p:txBody>
        </p:sp>
        <p:sp>
          <p:nvSpPr>
            <p:cNvPr id="24" name="Rectangle 44"/>
            <p:cNvSpPr/>
            <p:nvPr/>
          </p:nvSpPr>
          <p:spPr>
            <a:xfrm>
              <a:off x="1619672" y="3345291"/>
              <a:ext cx="576064" cy="576064"/>
            </a:xfrm>
            <a:prstGeom prst="rect">
              <a:avLst/>
            </a:prstGeom>
            <a:solidFill>
              <a:schemeClr val="accent3">
                <a:lumMod val="60000"/>
                <a:lumOff val="40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00" b="1" dirty="0" smtClean="0">
                  <a:solidFill>
                    <a:srgbClr val="002060"/>
                  </a:solidFill>
                  <a:latin typeface="Calibri" panose="020F0502020204030204" pitchFamily="34" charset="0"/>
                  <a:sym typeface="Wingdings 2" panose="05020102010507070707" pitchFamily="18" charset="2"/>
                </a:rPr>
                <a:t></a:t>
              </a:r>
              <a:endParaRPr lang="en-GB" sz="2500" b="1" dirty="0">
                <a:solidFill>
                  <a:srgbClr val="002060"/>
                </a:solidFill>
                <a:latin typeface="Calibri" panose="020F0502020204030204" pitchFamily="34" charset="0"/>
              </a:endParaRPr>
            </a:p>
          </p:txBody>
        </p:sp>
        <p:sp>
          <p:nvSpPr>
            <p:cNvPr id="25" name="Rettangolo arrotondato 13"/>
            <p:cNvSpPr/>
            <p:nvPr/>
          </p:nvSpPr>
          <p:spPr>
            <a:xfrm>
              <a:off x="1703976" y="4857459"/>
              <a:ext cx="2696712" cy="1235837"/>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500" b="1" dirty="0">
                  <a:solidFill>
                    <a:srgbClr val="A50021"/>
                  </a:solidFill>
                  <a:latin typeface="Calibri" panose="020F0502020204030204" pitchFamily="34" charset="0"/>
                </a:rPr>
                <a:t>evitare che il costo delle insolvenze bancarie ricada sui contribuenti</a:t>
              </a:r>
              <a:endParaRPr lang="it-IT" sz="1500" b="1" dirty="0">
                <a:latin typeface="Calibri" panose="020F0502020204030204" pitchFamily="34" charset="0"/>
              </a:endParaRPr>
            </a:p>
          </p:txBody>
        </p:sp>
        <p:sp>
          <p:nvSpPr>
            <p:cNvPr id="26" name="Freccia a destra 16"/>
            <p:cNvSpPr/>
            <p:nvPr/>
          </p:nvSpPr>
          <p:spPr>
            <a:xfrm flipV="1">
              <a:off x="4751723" y="5289507"/>
              <a:ext cx="444938" cy="432047"/>
            </a:xfrm>
            <a:prstGeom prst="rightArrow">
              <a:avLst/>
            </a:prstGeom>
            <a:solidFill>
              <a:schemeClr val="accent2">
                <a:lumMod val="75000"/>
              </a:schemeClr>
            </a:solidFill>
            <a:ln>
              <a:solidFill>
                <a:schemeClr val="accent1">
                  <a:lumMod val="5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a:latin typeface="Calibri" panose="020F0502020204030204" pitchFamily="34" charset="0"/>
              </a:endParaRPr>
            </a:p>
          </p:txBody>
        </p:sp>
        <p:sp>
          <p:nvSpPr>
            <p:cNvPr id="27" name="Rettangolo arrotondato 13"/>
            <p:cNvSpPr/>
            <p:nvPr/>
          </p:nvSpPr>
          <p:spPr>
            <a:xfrm>
              <a:off x="5547696" y="4857459"/>
              <a:ext cx="2696712" cy="1235837"/>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it-IT" altLang="it-IT" sz="1600" b="1" dirty="0">
                  <a:solidFill>
                    <a:schemeClr val="accent1">
                      <a:lumMod val="75000"/>
                    </a:schemeClr>
                  </a:solidFill>
                  <a:latin typeface="Calibri" panose="020F0502020204030204" pitchFamily="34" charset="0"/>
                </a:rPr>
                <a:t>privatizzazione dei profitti -</a:t>
              </a:r>
            </a:p>
            <a:p>
              <a:pPr algn="ctr">
                <a:spcBef>
                  <a:spcPct val="0"/>
                </a:spcBef>
                <a:buFontTx/>
                <a:buNone/>
              </a:pPr>
              <a:r>
                <a:rPr lang="it-IT" altLang="it-IT" sz="1600" b="1" dirty="0">
                  <a:solidFill>
                    <a:schemeClr val="accent1">
                      <a:lumMod val="75000"/>
                    </a:schemeClr>
                  </a:solidFill>
                  <a:latin typeface="Calibri" panose="020F0502020204030204" pitchFamily="34" charset="0"/>
                </a:rPr>
                <a:t>socializzazione delle perdite</a:t>
              </a:r>
              <a:endParaRPr lang="it-IT" sz="1600" b="1" dirty="0">
                <a:solidFill>
                  <a:schemeClr val="accent1">
                    <a:lumMod val="75000"/>
                  </a:schemeClr>
                </a:solidFill>
                <a:latin typeface="Calibri" panose="020F0502020204030204" pitchFamily="34" charset="0"/>
              </a:endParaRPr>
            </a:p>
          </p:txBody>
        </p:sp>
        <p:sp>
          <p:nvSpPr>
            <p:cNvPr id="28" name="Isosceles Triangle 6"/>
            <p:cNvSpPr/>
            <p:nvPr/>
          </p:nvSpPr>
          <p:spPr>
            <a:xfrm rot="10800000">
              <a:off x="1796914" y="4329579"/>
              <a:ext cx="6349796" cy="40938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18744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7552" y="773369"/>
            <a:ext cx="7753558" cy="1143000"/>
          </a:xfrm>
        </p:spPr>
        <p:txBody>
          <a:bodyPr/>
          <a:lstStyle/>
          <a:p>
            <a:r>
              <a:rPr lang="it-IT" dirty="0" smtClean="0"/>
              <a:t>La risposta dell’ordinamento alla crisi finanziaria:</a:t>
            </a:r>
            <a:br>
              <a:rPr lang="it-IT" dirty="0" smtClean="0"/>
            </a:br>
            <a:r>
              <a:rPr lang="it-IT" dirty="0" smtClean="0"/>
              <a:t>L’Unione Bancaria: un nuovo assetto istituzionale e il </a:t>
            </a:r>
            <a:r>
              <a:rPr lang="it-IT" i="1" dirty="0" smtClean="0"/>
              <a:t>single </a:t>
            </a:r>
            <a:r>
              <a:rPr lang="it-IT" i="1" dirty="0" err="1" smtClean="0"/>
              <a:t>rulebook</a:t>
            </a:r>
            <a:endParaRPr lang="it-IT" i="1"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8</a:t>
            </a:fld>
            <a:endParaRPr lang="it-IT">
              <a:solidFill>
                <a:srgbClr val="9FB8CD">
                  <a:shade val="50000"/>
                  <a:satMod val="200000"/>
                </a:srgbClr>
              </a:solidFill>
            </a:endParaRPr>
          </a:p>
        </p:txBody>
      </p:sp>
      <p:grpSp>
        <p:nvGrpSpPr>
          <p:cNvPr id="18" name="Gruppo 17"/>
          <p:cNvGrpSpPr/>
          <p:nvPr/>
        </p:nvGrpSpPr>
        <p:grpSpPr>
          <a:xfrm>
            <a:off x="323528" y="1723386"/>
            <a:ext cx="8670491" cy="4724307"/>
            <a:chOff x="323528" y="1644363"/>
            <a:chExt cx="8670491" cy="4724307"/>
          </a:xfrm>
        </p:grpSpPr>
        <p:grpSp>
          <p:nvGrpSpPr>
            <p:cNvPr id="19" name="Gruppo 18"/>
            <p:cNvGrpSpPr/>
            <p:nvPr/>
          </p:nvGrpSpPr>
          <p:grpSpPr>
            <a:xfrm>
              <a:off x="323528" y="1644363"/>
              <a:ext cx="8670491" cy="4724307"/>
              <a:chOff x="323528" y="1644363"/>
              <a:chExt cx="8670491" cy="4724307"/>
            </a:xfrm>
          </p:grpSpPr>
          <p:grpSp>
            <p:nvGrpSpPr>
              <p:cNvPr id="25" name="Gruppo 24"/>
              <p:cNvGrpSpPr/>
              <p:nvPr/>
            </p:nvGrpSpPr>
            <p:grpSpPr>
              <a:xfrm>
                <a:off x="323528" y="1644363"/>
                <a:ext cx="7576948" cy="4724307"/>
                <a:chOff x="386826" y="1144767"/>
                <a:chExt cx="8443913" cy="5387995"/>
              </a:xfrm>
            </p:grpSpPr>
            <p:grpSp>
              <p:nvGrpSpPr>
                <p:cNvPr id="27" name="Gruppo 26"/>
                <p:cNvGrpSpPr/>
                <p:nvPr/>
              </p:nvGrpSpPr>
              <p:grpSpPr>
                <a:xfrm>
                  <a:off x="386826" y="1144767"/>
                  <a:ext cx="8443913" cy="4803947"/>
                  <a:chOff x="386826" y="1144767"/>
                  <a:chExt cx="8443913" cy="4803947"/>
                </a:xfrm>
              </p:grpSpPr>
              <p:grpSp>
                <p:nvGrpSpPr>
                  <p:cNvPr id="31" name="Group 4"/>
                  <p:cNvGrpSpPr>
                    <a:grpSpLocks noChangeAspect="1"/>
                  </p:cNvGrpSpPr>
                  <p:nvPr/>
                </p:nvGrpSpPr>
                <p:grpSpPr bwMode="auto">
                  <a:xfrm>
                    <a:off x="386826" y="1268763"/>
                    <a:ext cx="8443913" cy="4679951"/>
                    <a:chOff x="1272" y="10529"/>
                    <a:chExt cx="8666" cy="4500"/>
                  </a:xfrm>
                </p:grpSpPr>
                <p:sp>
                  <p:nvSpPr>
                    <p:cNvPr id="33" name="AutoShape 5"/>
                    <p:cNvSpPr>
                      <a:spLocks noChangeAspect="1" noChangeArrowheads="1" noTextEdit="1"/>
                    </p:cNvSpPr>
                    <p:nvPr/>
                  </p:nvSpPr>
                  <p:spPr bwMode="auto">
                    <a:xfrm>
                      <a:off x="1272" y="10529"/>
                      <a:ext cx="8666" cy="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34" name="Rectangle 6"/>
                    <p:cNvSpPr>
                      <a:spLocks noChangeArrowheads="1"/>
                    </p:cNvSpPr>
                    <p:nvPr/>
                  </p:nvSpPr>
                  <p:spPr bwMode="auto">
                    <a:xfrm>
                      <a:off x="2839" y="11738"/>
                      <a:ext cx="2063" cy="1907"/>
                    </a:xfrm>
                    <a:prstGeom prst="rect">
                      <a:avLst/>
                    </a:prstGeom>
                    <a:solidFill>
                      <a:schemeClr val="bg2">
                        <a:lumMod val="20000"/>
                        <a:lumOff val="80000"/>
                      </a:schemeClr>
                    </a:solidFill>
                    <a:ln w="9525">
                      <a:solidFill>
                        <a:srgbClr val="000000"/>
                      </a:solidFill>
                      <a:miter lim="800000"/>
                      <a:headEnd/>
                      <a:tailEnd/>
                    </a:ln>
                    <a:effectLst>
                      <a:outerShdw blurRad="50800" dist="38100" dir="2700000" algn="tl" rotWithShape="0">
                        <a:prstClr val="black">
                          <a:alpha val="40000"/>
                        </a:prstClr>
                      </a:outerShdw>
                    </a:effec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1800" b="1" dirty="0" smtClean="0">
                          <a:latin typeface="Calibri" panose="020F0502020204030204" pitchFamily="34" charset="0"/>
                          <a:ea typeface="ＭＳ Ｐゴシック" pitchFamily="34" charset="-128"/>
                        </a:rPr>
                        <a:t>Autorità unica di vigilanza europea</a:t>
                      </a:r>
                    </a:p>
                    <a:p>
                      <a:pPr algn="ctr">
                        <a:spcBef>
                          <a:spcPct val="0"/>
                        </a:spcBef>
                        <a:buFontTx/>
                        <a:buNone/>
                      </a:pPr>
                      <a:r>
                        <a:rPr lang="it-IT" altLang="it-IT" sz="1600" b="1" dirty="0" smtClean="0">
                          <a:latin typeface="Calibri" panose="020F0502020204030204" pitchFamily="34" charset="0"/>
                          <a:ea typeface="ＭＳ Ｐゴシック" pitchFamily="34" charset="-128"/>
                        </a:rPr>
                        <a:t>(SSM - </a:t>
                      </a:r>
                      <a:r>
                        <a:rPr lang="it-IT" altLang="it-IT" sz="1600" b="1" i="1" dirty="0" smtClean="0">
                          <a:latin typeface="Calibri" panose="020F0502020204030204" pitchFamily="34" charset="0"/>
                          <a:ea typeface="ＭＳ Ｐゴシック" pitchFamily="34" charset="-128"/>
                        </a:rPr>
                        <a:t>Single </a:t>
                      </a:r>
                      <a:r>
                        <a:rPr lang="it-IT" altLang="it-IT" sz="1600" b="1" i="1" dirty="0" err="1" smtClean="0">
                          <a:latin typeface="Calibri" panose="020F0502020204030204" pitchFamily="34" charset="0"/>
                          <a:ea typeface="ＭＳ Ｐゴシック" pitchFamily="34" charset="-128"/>
                        </a:rPr>
                        <a:t>Supervisory</a:t>
                      </a:r>
                      <a:r>
                        <a:rPr lang="it-IT" altLang="it-IT" sz="1600" b="1" i="1" dirty="0" smtClean="0">
                          <a:latin typeface="Calibri" panose="020F0502020204030204" pitchFamily="34" charset="0"/>
                          <a:ea typeface="ＭＳ Ｐゴシック" pitchFamily="34" charset="-128"/>
                        </a:rPr>
                        <a:t> </a:t>
                      </a:r>
                      <a:r>
                        <a:rPr lang="it-IT" altLang="it-IT" sz="1600" b="1" i="1" dirty="0" err="1" smtClean="0">
                          <a:latin typeface="Calibri" panose="020F0502020204030204" pitchFamily="34" charset="0"/>
                          <a:ea typeface="ＭＳ Ｐゴシック" pitchFamily="34" charset="-128"/>
                        </a:rPr>
                        <a:t>Mechanism</a:t>
                      </a:r>
                      <a:r>
                        <a:rPr lang="it-IT" altLang="it-IT" sz="1600" b="1" dirty="0" smtClean="0">
                          <a:latin typeface="Calibri" panose="020F0502020204030204" pitchFamily="34" charset="0"/>
                          <a:ea typeface="ＭＳ Ｐゴシック" pitchFamily="34" charset="-128"/>
                        </a:rPr>
                        <a:t>)</a:t>
                      </a:r>
                    </a:p>
                    <a:p>
                      <a:pPr algn="ctr">
                        <a:spcBef>
                          <a:spcPct val="0"/>
                        </a:spcBef>
                        <a:buFontTx/>
                        <a:buNone/>
                      </a:pPr>
                      <a:endParaRPr lang="it-IT" altLang="it-IT" sz="500" dirty="0" smtClean="0">
                        <a:solidFill>
                          <a:schemeClr val="accent2"/>
                        </a:solidFill>
                        <a:latin typeface="Calibri" panose="020F0502020204030204" pitchFamily="34" charset="0"/>
                        <a:ea typeface="ＭＳ Ｐゴシック" pitchFamily="34" charset="-128"/>
                      </a:endParaRPr>
                    </a:p>
                  </p:txBody>
                </p:sp>
                <p:sp>
                  <p:nvSpPr>
                    <p:cNvPr id="35" name="Rectangle 7"/>
                    <p:cNvSpPr>
                      <a:spLocks noChangeArrowheads="1"/>
                    </p:cNvSpPr>
                    <p:nvPr/>
                  </p:nvSpPr>
                  <p:spPr bwMode="auto">
                    <a:xfrm>
                      <a:off x="5093" y="11738"/>
                      <a:ext cx="2088" cy="1910"/>
                    </a:xfrm>
                    <a:prstGeom prst="rect">
                      <a:avLst/>
                    </a:prstGeom>
                    <a:solidFill>
                      <a:schemeClr val="accent2">
                        <a:lumMod val="20000"/>
                        <a:lumOff val="80000"/>
                      </a:schemeClr>
                    </a:solidFill>
                    <a:ln w="9525">
                      <a:solidFill>
                        <a:srgbClr val="000000"/>
                      </a:solidFill>
                      <a:miter lim="800000"/>
                      <a:headEnd/>
                      <a:tailEnd/>
                    </a:ln>
                    <a:effectLst>
                      <a:outerShdw blurRad="50800" dist="38100" dir="2700000" algn="tl" rotWithShape="0">
                        <a:prstClr val="black">
                          <a:alpha val="40000"/>
                        </a:prstClr>
                      </a:outerShdw>
                    </a:effec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ts val="2400"/>
                        </a:spcBef>
                        <a:buNone/>
                      </a:pPr>
                      <a:endParaRPr lang="it-IT" altLang="it-IT" sz="1600" b="1" dirty="0" smtClean="0">
                        <a:latin typeface="Calibri" panose="020F0502020204030204" pitchFamily="34" charset="0"/>
                        <a:ea typeface="ＭＳ Ｐゴシック" pitchFamily="34" charset="-128"/>
                      </a:endParaRPr>
                    </a:p>
                    <a:p>
                      <a:pPr algn="ctr">
                        <a:spcBef>
                          <a:spcPts val="0"/>
                        </a:spcBef>
                        <a:buNone/>
                      </a:pPr>
                      <a:r>
                        <a:rPr lang="it-IT" altLang="it-IT" sz="1600" b="1" dirty="0" smtClean="0">
                          <a:latin typeface="Calibri" panose="020F0502020204030204" pitchFamily="34" charset="0"/>
                          <a:ea typeface="ＭＳ Ｐゴシック" pitchFamily="34" charset="-128"/>
                        </a:rPr>
                        <a:t>Autorità </a:t>
                      </a:r>
                      <a:r>
                        <a:rPr lang="it-IT" altLang="it-IT" sz="1600" b="1" dirty="0">
                          <a:latin typeface="Calibri" panose="020F0502020204030204" pitchFamily="34" charset="0"/>
                          <a:ea typeface="ＭＳ Ｐゴシック" pitchFamily="34" charset="-128"/>
                        </a:rPr>
                        <a:t>unica di risoluzione delle crisi e Fondo unico di risoluzione delle crisi</a:t>
                      </a:r>
                    </a:p>
                    <a:p>
                      <a:pPr algn="ctr">
                        <a:spcBef>
                          <a:spcPts val="2400"/>
                        </a:spcBef>
                        <a:buFontTx/>
                        <a:buNone/>
                      </a:pPr>
                      <a:endParaRPr lang="it-IT" altLang="it-IT" sz="1800" b="1" dirty="0" smtClean="0">
                        <a:latin typeface="Calibri" panose="020F0502020204030204" pitchFamily="34" charset="0"/>
                        <a:ea typeface="ＭＳ Ｐゴシック" pitchFamily="34" charset="-128"/>
                      </a:endParaRPr>
                    </a:p>
                  </p:txBody>
                </p:sp>
                <p:sp>
                  <p:nvSpPr>
                    <p:cNvPr id="36" name="Rectangle 8"/>
                    <p:cNvSpPr>
                      <a:spLocks noChangeArrowheads="1"/>
                    </p:cNvSpPr>
                    <p:nvPr/>
                  </p:nvSpPr>
                  <p:spPr bwMode="auto">
                    <a:xfrm>
                      <a:off x="7341" y="11731"/>
                      <a:ext cx="2098" cy="1914"/>
                    </a:xfrm>
                    <a:prstGeom prst="rect">
                      <a:avLst/>
                    </a:prstGeom>
                    <a:solidFill>
                      <a:schemeClr val="accent2">
                        <a:lumMod val="20000"/>
                        <a:lumOff val="80000"/>
                      </a:schemeClr>
                    </a:solidFill>
                    <a:ln w="9525">
                      <a:solidFill>
                        <a:srgbClr val="000000"/>
                      </a:solidFill>
                      <a:miter lim="800000"/>
                      <a:headEnd/>
                      <a:tailEnd/>
                    </a:ln>
                    <a:effectLst>
                      <a:outerShdw blurRad="50800" dist="38100" dir="2700000" algn="tl" rotWithShape="0">
                        <a:prstClr val="black">
                          <a:alpha val="40000"/>
                        </a:prstClr>
                      </a:outerShdw>
                    </a:effec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endParaRPr lang="it-IT" altLang="it-IT" sz="1600" b="1" dirty="0" smtClean="0">
                        <a:latin typeface="Calibri" panose="020F0502020204030204" pitchFamily="34" charset="0"/>
                        <a:ea typeface="ＭＳ Ｐゴシック" pitchFamily="34" charset="-128"/>
                      </a:endParaRPr>
                    </a:p>
                    <a:p>
                      <a:pPr algn="ctr">
                        <a:spcBef>
                          <a:spcPct val="0"/>
                        </a:spcBef>
                        <a:buNone/>
                      </a:pPr>
                      <a:endParaRPr lang="it-IT" altLang="it-IT" sz="1600" b="1" dirty="0">
                        <a:latin typeface="Calibri" panose="020F0502020204030204" pitchFamily="34" charset="0"/>
                        <a:ea typeface="ＭＳ Ｐゴシック" pitchFamily="34" charset="-128"/>
                      </a:endParaRPr>
                    </a:p>
                    <a:p>
                      <a:pPr algn="ctr">
                        <a:spcBef>
                          <a:spcPct val="0"/>
                        </a:spcBef>
                        <a:buNone/>
                      </a:pPr>
                      <a:r>
                        <a:rPr lang="it-IT" altLang="it-IT" sz="1600" b="1" dirty="0" smtClean="0">
                          <a:latin typeface="Calibri" panose="020F0502020204030204" pitchFamily="34" charset="0"/>
                          <a:ea typeface="ＭＳ Ｐゴシック" pitchFamily="34" charset="-128"/>
                        </a:rPr>
                        <a:t>Sistema </a:t>
                      </a:r>
                      <a:r>
                        <a:rPr lang="it-IT" altLang="it-IT" sz="1600" b="1" dirty="0">
                          <a:latin typeface="Calibri" panose="020F0502020204030204" pitchFamily="34" charset="0"/>
                          <a:ea typeface="ＭＳ Ｐゴシック" pitchFamily="34" charset="-128"/>
                        </a:rPr>
                        <a:t>accentrato di garanzia dei depositi</a:t>
                      </a:r>
                    </a:p>
                    <a:p>
                      <a:pPr algn="ctr">
                        <a:spcBef>
                          <a:spcPct val="0"/>
                        </a:spcBef>
                        <a:buFontTx/>
                        <a:buNone/>
                      </a:pPr>
                      <a:endParaRPr lang="it-IT" altLang="it-IT" sz="1600" dirty="0" smtClean="0">
                        <a:latin typeface="Times New Roman" pitchFamily="18" charset="0"/>
                        <a:ea typeface="ＭＳ Ｐゴシック" pitchFamily="34" charset="-128"/>
                      </a:endParaRPr>
                    </a:p>
                  </p:txBody>
                </p:sp>
                <p:sp>
                  <p:nvSpPr>
                    <p:cNvPr id="37" name="Rectangle 9"/>
                    <p:cNvSpPr>
                      <a:spLocks noChangeArrowheads="1"/>
                    </p:cNvSpPr>
                    <p:nvPr/>
                  </p:nvSpPr>
                  <p:spPr bwMode="auto">
                    <a:xfrm rot="5400000">
                      <a:off x="5881" y="10655"/>
                      <a:ext cx="555" cy="6799"/>
                    </a:xfrm>
                    <a:prstGeom prst="rect">
                      <a:avLst/>
                    </a:prstGeom>
                    <a:solidFill>
                      <a:schemeClr val="accent4">
                        <a:lumMod val="40000"/>
                        <a:lumOff val="60000"/>
                      </a:schemeClr>
                    </a:soli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vert="vert270"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ts val="600"/>
                        </a:spcBef>
                        <a:buFontTx/>
                        <a:buNone/>
                      </a:pPr>
                      <a:r>
                        <a:rPr lang="it-IT" altLang="it-IT" sz="1800" b="1" dirty="0" smtClean="0">
                          <a:solidFill>
                            <a:schemeClr val="accent1">
                              <a:lumMod val="75000"/>
                            </a:schemeClr>
                          </a:solidFill>
                          <a:latin typeface="Calibri" panose="020F0502020204030204" pitchFamily="34" charset="0"/>
                          <a:ea typeface="ＭＳ Ｐゴシック" pitchFamily="34" charset="-128"/>
                        </a:rPr>
                        <a:t>Set di regole armonizzate a livello europeo</a:t>
                      </a:r>
                      <a:r>
                        <a:rPr lang="en-US" altLang="it-IT" sz="1800" b="1" dirty="0" smtClean="0">
                          <a:solidFill>
                            <a:schemeClr val="accent1">
                              <a:lumMod val="75000"/>
                            </a:schemeClr>
                          </a:solidFill>
                          <a:latin typeface="Calibri" panose="020F0502020204030204" pitchFamily="34" charset="0"/>
                          <a:ea typeface="ＭＳ Ｐゴシック" pitchFamily="34" charset="-128"/>
                        </a:rPr>
                        <a:t> (</a:t>
                      </a:r>
                      <a:r>
                        <a:rPr lang="en-GB" altLang="it-IT" sz="1800" b="1" i="1" dirty="0" smtClean="0">
                          <a:solidFill>
                            <a:schemeClr val="accent1">
                              <a:lumMod val="75000"/>
                            </a:schemeClr>
                          </a:solidFill>
                          <a:latin typeface="Calibri" panose="020F0502020204030204" pitchFamily="34" charset="0"/>
                          <a:ea typeface="ＭＳ Ｐゴシック" pitchFamily="34" charset="-128"/>
                        </a:rPr>
                        <a:t>Single rulebook</a:t>
                      </a:r>
                      <a:r>
                        <a:rPr lang="en-US" altLang="it-IT" sz="1800" b="1" dirty="0" smtClean="0">
                          <a:solidFill>
                            <a:schemeClr val="accent1">
                              <a:lumMod val="75000"/>
                            </a:schemeClr>
                          </a:solidFill>
                          <a:latin typeface="Calibri" panose="020F0502020204030204" pitchFamily="34" charset="0"/>
                          <a:ea typeface="ＭＳ Ｐゴシック" pitchFamily="34" charset="-128"/>
                        </a:rPr>
                        <a:t>)</a:t>
                      </a:r>
                      <a:endParaRPr lang="cs-CZ" altLang="it-IT" sz="1800" b="1" dirty="0">
                        <a:solidFill>
                          <a:schemeClr val="accent1">
                            <a:lumMod val="75000"/>
                          </a:schemeClr>
                        </a:solidFill>
                        <a:latin typeface="Calibri" panose="020F0502020204030204" pitchFamily="34" charset="0"/>
                        <a:ea typeface="ＭＳ Ｐゴシック" pitchFamily="34" charset="-128"/>
                      </a:endParaRPr>
                    </a:p>
                  </p:txBody>
                </p:sp>
              </p:grpSp>
              <p:sp>
                <p:nvSpPr>
                  <p:cNvPr id="32" name="AutoShape 11"/>
                  <p:cNvSpPr>
                    <a:spLocks noChangeArrowheads="1"/>
                  </p:cNvSpPr>
                  <p:nvPr/>
                </p:nvSpPr>
                <p:spPr bwMode="auto">
                  <a:xfrm>
                    <a:off x="1451517" y="1144767"/>
                    <a:ext cx="7272808" cy="1309688"/>
                  </a:xfrm>
                  <a:prstGeom prst="flowChartExtract">
                    <a:avLst/>
                  </a:prstGeom>
                  <a:solidFill>
                    <a:srgbClr val="FFFFFF"/>
                  </a:solidFill>
                  <a:ln w="9525">
                    <a:solidFill>
                      <a:srgbClr val="000000"/>
                    </a:solidFill>
                    <a:miter lim="800000"/>
                    <a:headEnd/>
                    <a:tailEnd/>
                  </a:ln>
                  <a:effectLst>
                    <a:glow rad="63500">
                      <a:schemeClr val="accent2">
                        <a:satMod val="175000"/>
                        <a:alpha val="40000"/>
                      </a:schemeClr>
                    </a:glow>
                    <a:outerShdw blurRad="50800" dist="38100" dir="2700000" algn="tl" rotWithShape="0">
                      <a:prstClr val="black">
                        <a:alpha val="40000"/>
                      </a:prstClr>
                    </a:outerShdw>
                  </a:effec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2400" b="1" dirty="0" smtClean="0">
                        <a:solidFill>
                          <a:srgbClr val="C00000"/>
                        </a:solidFill>
                        <a:latin typeface="Calibri" panose="020F0502020204030204" pitchFamily="34" charset="0"/>
                        <a:ea typeface="ＭＳ Ｐゴシック" pitchFamily="34" charset="-128"/>
                      </a:rPr>
                      <a:t>Unione Bancaria</a:t>
                    </a:r>
                    <a:endParaRPr lang="it-IT" altLang="it-IT" sz="2400" b="1" dirty="0">
                      <a:solidFill>
                        <a:srgbClr val="C00000"/>
                      </a:solidFill>
                      <a:latin typeface="Calibri" panose="020F0502020204030204" pitchFamily="34" charset="0"/>
                      <a:ea typeface="ＭＳ Ｐゴシック" pitchFamily="34" charset="-128"/>
                    </a:endParaRPr>
                  </a:p>
                </p:txBody>
              </p:sp>
            </p:grpSp>
            <p:sp>
              <p:nvSpPr>
                <p:cNvPr id="28" name="Rectangle 6"/>
                <p:cNvSpPr>
                  <a:spLocks noChangeArrowheads="1"/>
                </p:cNvSpPr>
                <p:nvPr/>
              </p:nvSpPr>
              <p:spPr bwMode="auto">
                <a:xfrm>
                  <a:off x="1913667" y="5339806"/>
                  <a:ext cx="2010131" cy="1185538"/>
                </a:xfrm>
                <a:prstGeom prst="rect">
                  <a:avLst/>
                </a:prstGeom>
                <a:solidFill>
                  <a:schemeClr val="bg1"/>
                </a:solidFill>
                <a:ln w="9525">
                  <a:solidFill>
                    <a:srgbClr val="000000"/>
                  </a:solidFill>
                  <a:miter lim="800000"/>
                  <a:headEnd/>
                  <a:tailEnd/>
                </a:ln>
                <a:effectLst>
                  <a:outerShdw blurRad="50800" dist="38100" dir="2700000" algn="tl" rotWithShape="0">
                    <a:prstClr val="black">
                      <a:alpha val="40000"/>
                    </a:prstClr>
                  </a:outerShdw>
                </a:effec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it-IT" sz="1200" b="0" dirty="0" smtClean="0">
                      <a:latin typeface="Calibri" panose="020F0502020204030204" pitchFamily="34" charset="0"/>
                      <a:ea typeface="ＭＳ Ｐゴシック" pitchFamily="34" charset="-128"/>
                    </a:rPr>
                    <a:t>CRR (Reg. EU </a:t>
                  </a:r>
                  <a:r>
                    <a:rPr lang="it-IT" altLang="it-IT" sz="1200" dirty="0" smtClean="0">
                      <a:latin typeface="Calibri" panose="020F0502020204030204" pitchFamily="34" charset="0"/>
                    </a:rPr>
                    <a:t>n</a:t>
                  </a:r>
                  <a:r>
                    <a:rPr lang="it-IT" altLang="it-IT" sz="1200" dirty="0">
                      <a:latin typeface="Calibri" panose="020F0502020204030204" pitchFamily="34" charset="0"/>
                    </a:rPr>
                    <a:t>. 575/2013 del </a:t>
                  </a:r>
                  <a:r>
                    <a:rPr lang="it-IT" altLang="it-IT" sz="1200" dirty="0" smtClean="0">
                      <a:latin typeface="Calibri" panose="020F0502020204030204" pitchFamily="34" charset="0"/>
                    </a:rPr>
                    <a:t>26/6/2013) e CRD IV (Direttiva 2013/36/CE </a:t>
                  </a:r>
                  <a:r>
                    <a:rPr lang="it-IT" altLang="it-IT" sz="1200" dirty="0">
                      <a:latin typeface="Calibri" panose="020F0502020204030204" pitchFamily="34" charset="0"/>
                    </a:rPr>
                    <a:t>del </a:t>
                  </a:r>
                  <a:r>
                    <a:rPr lang="it-IT" altLang="it-IT" sz="1200" dirty="0" smtClean="0">
                      <a:latin typeface="Calibri" panose="020F0502020204030204" pitchFamily="34" charset="0"/>
                    </a:rPr>
                    <a:t>26/6/2013) - Basilea 3</a:t>
                  </a:r>
                  <a:endParaRPr lang="en-US" altLang="it-IT" sz="1200" b="0" dirty="0">
                    <a:latin typeface="Calibri" panose="020F0502020204030204" pitchFamily="34" charset="0"/>
                    <a:ea typeface="ＭＳ Ｐゴシック" pitchFamily="34" charset="-128"/>
                  </a:endParaRPr>
                </a:p>
              </p:txBody>
            </p:sp>
            <p:sp>
              <p:nvSpPr>
                <p:cNvPr id="29" name="Rectangle 6"/>
                <p:cNvSpPr>
                  <a:spLocks noChangeArrowheads="1"/>
                </p:cNvSpPr>
                <p:nvPr/>
              </p:nvSpPr>
              <p:spPr bwMode="auto">
                <a:xfrm>
                  <a:off x="6334396" y="5364666"/>
                  <a:ext cx="2010131" cy="1168096"/>
                </a:xfrm>
                <a:prstGeom prst="rect">
                  <a:avLst/>
                </a:prstGeom>
                <a:solidFill>
                  <a:schemeClr val="bg1"/>
                </a:solidFill>
                <a:ln w="9525">
                  <a:solidFill>
                    <a:srgbClr val="000000"/>
                  </a:solidFill>
                  <a:miter lim="800000"/>
                  <a:headEnd/>
                  <a:tailEnd/>
                </a:ln>
                <a:effectLst>
                  <a:outerShdw blurRad="50800" dist="38100" dir="2700000" algn="tl" rotWithShape="0">
                    <a:prstClr val="black">
                      <a:alpha val="40000"/>
                    </a:prstClr>
                  </a:outerShdw>
                </a:effec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it-IT" altLang="it-IT" sz="1200" dirty="0" smtClean="0">
                      <a:latin typeface="Calibri" panose="020F0502020204030204" pitchFamily="34" charset="0"/>
                      <a:ea typeface="ＭＳ Ｐゴシック" pitchFamily="34" charset="-128"/>
                    </a:rPr>
                    <a:t>Direttiva sui sistemi di garanzia dei depositi (DGSD)</a:t>
                  </a:r>
                  <a:endParaRPr lang="it-IT" altLang="it-IT" sz="1200" dirty="0">
                    <a:latin typeface="Calibri" panose="020F0502020204030204" pitchFamily="34" charset="0"/>
                    <a:ea typeface="ＭＳ Ｐゴシック" pitchFamily="34" charset="-128"/>
                  </a:endParaRPr>
                </a:p>
              </p:txBody>
            </p:sp>
            <p:sp>
              <p:nvSpPr>
                <p:cNvPr id="30" name="Rectangle 6"/>
                <p:cNvSpPr>
                  <a:spLocks noChangeArrowheads="1"/>
                </p:cNvSpPr>
                <p:nvPr/>
              </p:nvSpPr>
              <p:spPr bwMode="auto">
                <a:xfrm>
                  <a:off x="4109904" y="5364666"/>
                  <a:ext cx="2010131" cy="1168096"/>
                </a:xfrm>
                <a:prstGeom prst="rect">
                  <a:avLst/>
                </a:prstGeom>
                <a:solidFill>
                  <a:schemeClr val="bg1"/>
                </a:solidFill>
                <a:ln w="9525">
                  <a:solidFill>
                    <a:srgbClr val="000000"/>
                  </a:solidFill>
                  <a:miter lim="800000"/>
                  <a:headEnd/>
                  <a:tailEnd/>
                </a:ln>
                <a:effectLst>
                  <a:outerShdw blurRad="50800" dist="38100" dir="2700000" algn="tl" rotWithShape="0">
                    <a:prstClr val="black">
                      <a:alpha val="40000"/>
                    </a:prstClr>
                  </a:outerShdw>
                </a:effec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ts val="600"/>
                    </a:spcBef>
                    <a:buNone/>
                  </a:pPr>
                  <a:endParaRPr lang="en-US" altLang="it-IT" sz="200" dirty="0" smtClean="0">
                    <a:latin typeface="Calibri" panose="020F0502020204030204" pitchFamily="34" charset="0"/>
                    <a:ea typeface="ＭＳ Ｐゴシック" pitchFamily="34" charset="-128"/>
                  </a:endParaRPr>
                </a:p>
                <a:p>
                  <a:pPr algn="ctr">
                    <a:spcBef>
                      <a:spcPts val="0"/>
                    </a:spcBef>
                    <a:buNone/>
                  </a:pPr>
                  <a:r>
                    <a:rPr lang="it-IT" altLang="it-IT" sz="1100" dirty="0" smtClean="0">
                      <a:latin typeface="Calibri" panose="020F0502020204030204" pitchFamily="34" charset="0"/>
                      <a:ea typeface="ＭＳ Ｐゴシック" pitchFamily="34" charset="-128"/>
                    </a:rPr>
                    <a:t>Direttiva sul risanamento e la risoluzione delle banche (BRRD) e regolamento sul sistema unico di risoluzione (SRM)</a:t>
                  </a:r>
                  <a:endParaRPr lang="it-IT" altLang="it-IT" sz="1100" dirty="0">
                    <a:latin typeface="Calibri" panose="020F0502020204030204" pitchFamily="34" charset="0"/>
                    <a:ea typeface="ＭＳ Ｐゴシック" pitchFamily="34" charset="-128"/>
                  </a:endParaRPr>
                </a:p>
              </p:txBody>
            </p:sp>
          </p:grpSp>
          <p:sp>
            <p:nvSpPr>
              <p:cNvPr id="26" name="Angolo ripiegato 25"/>
              <p:cNvSpPr/>
              <p:nvPr/>
            </p:nvSpPr>
            <p:spPr>
              <a:xfrm rot="10800000" flipV="1">
                <a:off x="7701197" y="3293967"/>
                <a:ext cx="1292822" cy="745285"/>
              </a:xfrm>
              <a:prstGeom prst="foldedCorner">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dirty="0" smtClean="0">
                  <a:solidFill>
                    <a:schemeClr val="accent1">
                      <a:lumMod val="75000"/>
                    </a:schemeClr>
                  </a:solidFill>
                  <a:latin typeface="Calibri" panose="020F0502020204030204" pitchFamily="34" charset="0"/>
                </a:endParaRPr>
              </a:p>
              <a:p>
                <a:pPr algn="ctr"/>
                <a:r>
                  <a:rPr lang="it-IT" sz="1400" b="1" dirty="0" smtClean="0">
                    <a:solidFill>
                      <a:schemeClr val="accent1">
                        <a:lumMod val="75000"/>
                      </a:schemeClr>
                    </a:solidFill>
                    <a:latin typeface="Calibri" panose="020F0502020204030204" pitchFamily="34" charset="0"/>
                  </a:rPr>
                  <a:t>Network armonizzato di DGS</a:t>
                </a:r>
                <a:endParaRPr lang="it-IT" sz="1400" b="1" dirty="0">
                  <a:solidFill>
                    <a:schemeClr val="accent1">
                      <a:lumMod val="75000"/>
                    </a:schemeClr>
                  </a:solidFill>
                  <a:latin typeface="Calibri" panose="020F0502020204030204" pitchFamily="34" charset="0"/>
                </a:endParaRPr>
              </a:p>
            </p:txBody>
          </p:sp>
        </p:grpSp>
        <p:sp>
          <p:nvSpPr>
            <p:cNvPr id="20" name="Freccia circolare a sinistra 19"/>
            <p:cNvSpPr/>
            <p:nvPr/>
          </p:nvSpPr>
          <p:spPr>
            <a:xfrm rot="16693048">
              <a:off x="7403091" y="2504117"/>
              <a:ext cx="330277" cy="1121696"/>
            </a:xfrm>
            <a:prstGeom prst="curvedLeft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1" name="Angolo ripiegato 20"/>
            <p:cNvSpPr/>
            <p:nvPr/>
          </p:nvSpPr>
          <p:spPr>
            <a:xfrm rot="10800000" flipV="1">
              <a:off x="7701197" y="4092638"/>
              <a:ext cx="1292822" cy="710241"/>
            </a:xfrm>
            <a:prstGeom prst="foldedCorner">
              <a:avLst/>
            </a:prstGeom>
            <a:solidFill>
              <a:schemeClr val="accent2">
                <a:lumMod val="40000"/>
                <a:lumOff val="60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800" b="1" dirty="0" smtClean="0">
                <a:solidFill>
                  <a:schemeClr val="accent1">
                    <a:lumMod val="75000"/>
                  </a:schemeClr>
                </a:solidFill>
                <a:latin typeface="Calibri" panose="020F0502020204030204" pitchFamily="34" charset="0"/>
              </a:endParaRPr>
            </a:p>
            <a:p>
              <a:pPr algn="ctr"/>
              <a:r>
                <a:rPr lang="it-IT" sz="1400" b="1" dirty="0" smtClean="0">
                  <a:solidFill>
                    <a:schemeClr val="accent1">
                      <a:lumMod val="75000"/>
                    </a:schemeClr>
                  </a:solidFill>
                  <a:latin typeface="Calibri" panose="020F0502020204030204" pitchFamily="34" charset="0"/>
                </a:rPr>
                <a:t>Progetto di EDIS</a:t>
              </a:r>
              <a:endParaRPr lang="it-IT" sz="1400" b="1" dirty="0">
                <a:solidFill>
                  <a:schemeClr val="accent1">
                    <a:lumMod val="75000"/>
                  </a:schemeClr>
                </a:solidFill>
                <a:latin typeface="Calibri" panose="020F0502020204030204" pitchFamily="34" charset="0"/>
              </a:endParaRPr>
            </a:p>
          </p:txBody>
        </p:sp>
        <p:grpSp>
          <p:nvGrpSpPr>
            <p:cNvPr id="22" name="Gruppo 21"/>
            <p:cNvGrpSpPr/>
            <p:nvPr/>
          </p:nvGrpSpPr>
          <p:grpSpPr>
            <a:xfrm>
              <a:off x="639384" y="3417905"/>
              <a:ext cx="1324793" cy="1083799"/>
              <a:chOff x="8961303" y="2682087"/>
              <a:chExt cx="1324793" cy="1083799"/>
            </a:xfrm>
          </p:grpSpPr>
          <p:sp>
            <p:nvSpPr>
              <p:cNvPr id="23" name="Freccia circolare a sinistra 22"/>
              <p:cNvSpPr/>
              <p:nvPr/>
            </p:nvSpPr>
            <p:spPr>
              <a:xfrm rot="3054029" flipH="1">
                <a:off x="9486901" y="2236476"/>
                <a:ext cx="353584" cy="1244806"/>
              </a:xfrm>
              <a:prstGeom prst="curvedLeftArrow">
                <a:avLst/>
              </a:prstGeom>
              <a:effectLst>
                <a:glow rad="63500">
                  <a:schemeClr val="accent4">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Angolo ripiegato 23"/>
              <p:cNvSpPr/>
              <p:nvPr/>
            </p:nvSpPr>
            <p:spPr>
              <a:xfrm>
                <a:off x="8961303" y="3405435"/>
                <a:ext cx="639520" cy="360451"/>
              </a:xfrm>
              <a:prstGeom prst="foldedCorner">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2"/>
                    </a:solidFill>
                    <a:latin typeface="Calibri" panose="020F0502020204030204" pitchFamily="34" charset="0"/>
                  </a:rPr>
                  <a:t>ESM</a:t>
                </a:r>
                <a:endParaRPr lang="it-IT" sz="1400" dirty="0">
                  <a:solidFill>
                    <a:schemeClr val="tx2"/>
                  </a:solidFill>
                  <a:latin typeface="Calibri" panose="020F0502020204030204" pitchFamily="34" charset="0"/>
                </a:endParaRPr>
              </a:p>
            </p:txBody>
          </p:sp>
        </p:grpSp>
      </p:grpSp>
    </p:spTree>
    <p:extLst>
      <p:ext uri="{BB962C8B-B14F-4D97-AF65-F5344CB8AC3E}">
        <p14:creationId xmlns:p14="http://schemas.microsoft.com/office/powerpoint/2010/main" val="2129025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nuova configurazione della </a:t>
            </a:r>
            <a:r>
              <a:rPr lang="it-IT" i="1" dirty="0" err="1" smtClean="0"/>
              <a:t>safety</a:t>
            </a:r>
            <a:r>
              <a:rPr lang="it-IT" i="1" dirty="0" smtClean="0"/>
              <a:t>-net</a:t>
            </a:r>
            <a:r>
              <a:rPr lang="it-IT" dirty="0" smtClean="0"/>
              <a:t> nell’Unione Bancaria</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9</a:t>
            </a:fld>
            <a:endParaRPr lang="it-IT">
              <a:solidFill>
                <a:srgbClr val="9FB8CD">
                  <a:shade val="50000"/>
                  <a:satMod val="200000"/>
                </a:srgbClr>
              </a:solidFill>
            </a:endParaRPr>
          </a:p>
        </p:txBody>
      </p:sp>
      <p:grpSp>
        <p:nvGrpSpPr>
          <p:cNvPr id="4" name="Gruppo 3"/>
          <p:cNvGrpSpPr/>
          <p:nvPr/>
        </p:nvGrpSpPr>
        <p:grpSpPr>
          <a:xfrm>
            <a:off x="3087892" y="1696722"/>
            <a:ext cx="6482245" cy="4480842"/>
            <a:chOff x="2122202" y="1556792"/>
            <a:chExt cx="6482245" cy="4480842"/>
          </a:xfrm>
        </p:grpSpPr>
        <p:graphicFrame>
          <p:nvGraphicFramePr>
            <p:cNvPr id="5" name="Diagramma 4"/>
            <p:cNvGraphicFramePr/>
            <p:nvPr>
              <p:extLst>
                <p:ext uri="{D42A27DB-BD31-4B8C-83A1-F6EECF244321}">
                  <p14:modId xmlns:p14="http://schemas.microsoft.com/office/powerpoint/2010/main" val="1456661450"/>
                </p:ext>
              </p:extLst>
            </p:nvPr>
          </p:nvGraphicFramePr>
          <p:xfrm>
            <a:off x="2122202" y="1556792"/>
            <a:ext cx="6482245" cy="4480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nettore 5"/>
            <p:cNvSpPr/>
            <p:nvPr/>
          </p:nvSpPr>
          <p:spPr>
            <a:xfrm>
              <a:off x="4788357" y="3255390"/>
              <a:ext cx="1192677" cy="1095683"/>
            </a:xfrm>
            <a:prstGeom prst="flowChartConnector">
              <a:avLst/>
            </a:prstGeom>
            <a:solidFill>
              <a:srgbClr val="9FB8CD">
                <a:lumMod val="20000"/>
                <a:lumOff val="80000"/>
              </a:srgbClr>
            </a:solidFill>
            <a:ln w="25400" cap="flat" cmpd="sng" algn="ctr">
              <a:solidFill>
                <a:srgbClr val="727CA3">
                  <a:shade val="50000"/>
                </a:srgbClr>
              </a:solid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b="1" i="1" u="none" strike="noStrike" kern="0" cap="none" spc="0" normalizeH="0" baseline="0" noProof="0" dirty="0" err="1" smtClean="0">
                  <a:ln>
                    <a:noFill/>
                  </a:ln>
                  <a:solidFill>
                    <a:srgbClr val="727CA3">
                      <a:lumMod val="75000"/>
                    </a:srgbClr>
                  </a:solidFill>
                  <a:effectLst/>
                  <a:uLnTx/>
                  <a:uFillTx/>
                  <a:latin typeface="Calibri" panose="020F0502020204030204" pitchFamily="34" charset="0"/>
                  <a:ea typeface="+mn-ea"/>
                  <a:cs typeface="+mn-cs"/>
                </a:rPr>
                <a:t>Safety</a:t>
              </a:r>
              <a:r>
                <a:rPr kumimoji="0" lang="it-IT" b="1" i="1" u="none" strike="noStrike" kern="0" cap="none" spc="0" normalizeH="0" baseline="0" noProof="0" dirty="0" smtClean="0">
                  <a:ln>
                    <a:noFill/>
                  </a:ln>
                  <a:solidFill>
                    <a:srgbClr val="727CA3">
                      <a:lumMod val="75000"/>
                    </a:srgbClr>
                  </a:solidFill>
                  <a:effectLst/>
                  <a:uLnTx/>
                  <a:uFillTx/>
                  <a:latin typeface="Calibri" panose="020F0502020204030204" pitchFamily="34" charset="0"/>
                  <a:ea typeface="+mn-ea"/>
                  <a:cs typeface="+mn-cs"/>
                </a:rPr>
                <a:t> net</a:t>
              </a:r>
            </a:p>
          </p:txBody>
        </p:sp>
      </p:grpSp>
      <p:sp>
        <p:nvSpPr>
          <p:cNvPr id="7" name="Rettangolo 6"/>
          <p:cNvSpPr/>
          <p:nvPr/>
        </p:nvSpPr>
        <p:spPr>
          <a:xfrm>
            <a:off x="663731" y="2905107"/>
            <a:ext cx="3024336" cy="738678"/>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2">
                    <a:lumMod val="50000"/>
                  </a:schemeClr>
                </a:solidFill>
                <a:latin typeface="Calibri" panose="020F0502020204030204" pitchFamily="34" charset="0"/>
              </a:rPr>
              <a:t>Distinzione tra regolamentazione e vigilanza</a:t>
            </a:r>
            <a:endParaRPr lang="it-IT" b="1" i="1" dirty="0">
              <a:solidFill>
                <a:schemeClr val="accent2">
                  <a:lumMod val="50000"/>
                </a:schemeClr>
              </a:solidFill>
              <a:latin typeface="Calibri" panose="020F0502020204030204" pitchFamily="34" charset="0"/>
            </a:endParaRPr>
          </a:p>
        </p:txBody>
      </p:sp>
      <p:sp>
        <p:nvSpPr>
          <p:cNvPr id="8" name="Rettangolo 7"/>
          <p:cNvSpPr/>
          <p:nvPr/>
        </p:nvSpPr>
        <p:spPr>
          <a:xfrm>
            <a:off x="1383811" y="5358292"/>
            <a:ext cx="3024336" cy="1004339"/>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2">
                    <a:lumMod val="50000"/>
                  </a:schemeClr>
                </a:solidFill>
                <a:latin typeface="Calibri" panose="020F0502020204030204" pitchFamily="34" charset="0"/>
              </a:rPr>
              <a:t>Un nuovo sistema nella gestione delle crisi bancarie (risoluzione)</a:t>
            </a:r>
            <a:endParaRPr lang="it-IT" b="1" i="1" dirty="0">
              <a:solidFill>
                <a:schemeClr val="accent2">
                  <a:lumMod val="50000"/>
                </a:schemeClr>
              </a:solidFill>
              <a:latin typeface="Calibri" panose="020F0502020204030204" pitchFamily="34" charset="0"/>
            </a:endParaRPr>
          </a:p>
        </p:txBody>
      </p:sp>
      <p:sp>
        <p:nvSpPr>
          <p:cNvPr id="9" name="Rettangolo 8"/>
          <p:cNvSpPr/>
          <p:nvPr/>
        </p:nvSpPr>
        <p:spPr>
          <a:xfrm>
            <a:off x="943426" y="4121664"/>
            <a:ext cx="3024336" cy="738678"/>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2">
                    <a:lumMod val="50000"/>
                  </a:schemeClr>
                </a:solidFill>
                <a:latin typeface="Calibri" panose="020F0502020204030204" pitchFamily="34" charset="0"/>
              </a:rPr>
              <a:t>Distinzione tra vigilanza micro e macro prudenziale</a:t>
            </a:r>
            <a:endParaRPr lang="it-IT" b="1" i="1" dirty="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val="3573753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Personalizzato 1">
      <a:dk1>
        <a:sysClr val="windowText" lastClr="000000"/>
      </a:dk1>
      <a:lt1>
        <a:sysClr val="window" lastClr="FFFFFF"/>
      </a:lt1>
      <a:dk2>
        <a:srgbClr val="464653"/>
      </a:dk2>
      <a:lt2>
        <a:srgbClr val="9FB8CD"/>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3224</TotalTime>
  <Words>5958</Words>
  <Application>Microsoft Office PowerPoint</Application>
  <PresentationFormat>Presentazione su schermo (4:3)</PresentationFormat>
  <Paragraphs>713</Paragraphs>
  <Slides>58</Slides>
  <Notes>29</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58</vt:i4>
      </vt:variant>
    </vt:vector>
  </HeadingPairs>
  <TitlesOfParts>
    <vt:vector size="68" baseType="lpstr">
      <vt:lpstr>ＭＳ Ｐゴシック</vt:lpstr>
      <vt:lpstr>Arial</vt:lpstr>
      <vt:lpstr>Calibri</vt:lpstr>
      <vt:lpstr>Gill Sans MT</vt:lpstr>
      <vt:lpstr>Times New Roman</vt:lpstr>
      <vt:lpstr>Verdana</vt:lpstr>
      <vt:lpstr>Webdings</vt:lpstr>
      <vt:lpstr>Wingdings</vt:lpstr>
      <vt:lpstr>Wingdings 2</vt:lpstr>
      <vt:lpstr>Solstizio</vt:lpstr>
      <vt:lpstr>Presentazione standard di PowerPoint</vt:lpstr>
      <vt:lpstr>Agenda</vt:lpstr>
      <vt:lpstr>Presentazione standard di PowerPoint</vt:lpstr>
      <vt:lpstr>La crisi economico-finanziaria: le due fasi</vt:lpstr>
      <vt:lpstr>Gli interventi pubblici</vt:lpstr>
      <vt:lpstr>Presentazione standard di PowerPoint</vt:lpstr>
      <vt:lpstr>La riforma della regolamentazione finanziaria</vt:lpstr>
      <vt:lpstr>La risposta dell’ordinamento alla crisi finanziaria: L’Unione Bancaria: un nuovo assetto istituzionale e il single rulebook</vt:lpstr>
      <vt:lpstr>La nuova configurazione della safety-net nell’Unione Bancaria</vt:lpstr>
      <vt:lpstr>Il primo pilastro dell’Unione Bancaria: l’SSM</vt:lpstr>
      <vt:lpstr>Il secondo pilastro: il meccanismo accentrato di gestione delle crisi</vt:lpstr>
      <vt:lpstr>Il Fondo unico di risoluzione (SRF)</vt:lpstr>
      <vt:lpstr>Il terzo pilastro dell’Unione Bancaria:  Il sistema unico di garanzia dei depositi</vt:lpstr>
      <vt:lpstr>Presentazione standard di PowerPoint</vt:lpstr>
      <vt:lpstr>Le nuove regole di gestione delle crisi: un approccio integrato La logica della prevenzione</vt:lpstr>
      <vt:lpstr>Il recepimento delle direttive in Italia</vt:lpstr>
      <vt:lpstr>Presentazione standard di PowerPoint</vt:lpstr>
      <vt:lpstr>Le misure preparatorie</vt:lpstr>
      <vt:lpstr>Caratteri principali dei recovery e resolution plans</vt:lpstr>
      <vt:lpstr>Il piano di risanamento: l’adozione</vt:lpstr>
      <vt:lpstr>Il piano di risanamento: il contenuto</vt:lpstr>
      <vt:lpstr>Il piano di risanamento: la valutazione</vt:lpstr>
      <vt:lpstr>Il sostegno finanziario di gruppo</vt:lpstr>
      <vt:lpstr>Il piano di risoluzione: l’adozione</vt:lpstr>
      <vt:lpstr>Il piano di risoluzione: il contenuto                                                       (1/2)</vt:lpstr>
      <vt:lpstr>Il piano di risoluzione: il contenuto                                                       (2/2)</vt:lpstr>
      <vt:lpstr>Il piano di risoluzione: la valutazione della risolvibilità                    (1/2)</vt:lpstr>
      <vt:lpstr>Il piano di risoluzione: la valutazione della risolvibilità                    (2/2)</vt:lpstr>
      <vt:lpstr>Il piano di risoluzione: la rimozione degli impedimenti alla risolvibilità</vt:lpstr>
      <vt:lpstr>Presentazione standard di PowerPoint</vt:lpstr>
      <vt:lpstr>Misure di intervento precoce                                                                 (1/2)</vt:lpstr>
      <vt:lpstr>Misure di intervento precoce                                                                 (2/2)</vt:lpstr>
      <vt:lpstr>Presentazione standard di PowerPoint</vt:lpstr>
      <vt:lpstr>I presupposti oggettivi comuni  (art. 17)</vt:lpstr>
      <vt:lpstr>Individuazione della procedura di gestione della crisi (art. 20)</vt:lpstr>
      <vt:lpstr>La riduzione e conversione di azioni, altre partecipazioni e strumenti di capitale (art. 27)</vt:lpstr>
      <vt:lpstr>La risoluzione</vt:lpstr>
      <vt:lpstr>Presentazione standard di PowerPoint</vt:lpstr>
      <vt:lpstr>Chi paga il costo della crisi?</vt:lpstr>
      <vt:lpstr>La principale innovazione della BRRD: il bail-in</vt:lpstr>
      <vt:lpstr>Le esclusioni permanenti dal bail-in                                                     (1/2)</vt:lpstr>
      <vt:lpstr>Le esclusioni permanenti dal bail-in                                                     (2/2)</vt:lpstr>
      <vt:lpstr>Le esclusioni facoltative dal bail-in                                                       (1/2)</vt:lpstr>
      <vt:lpstr>Le esclusioni facoltative dal bail-in                                                       (2/2)</vt:lpstr>
      <vt:lpstr>La capacità di assorbimento delle perdite Minimum requirement of own funds and eligible liabilities (MREL)</vt:lpstr>
      <vt:lpstr>Il fondo di risoluzione nella BRRD</vt:lpstr>
      <vt:lpstr>La liquidazione coatta amministrativa (artt. 80 e ss. TUB)</vt:lpstr>
      <vt:lpstr>La liquidazione coatta amministrativa (artt. 80 e ss. TUB)</vt:lpstr>
      <vt:lpstr>Presentazione standard di PowerPoint</vt:lpstr>
      <vt:lpstr>Presentazione standard di PowerPoint</vt:lpstr>
      <vt:lpstr>Presentazione standard di PowerPoint</vt:lpstr>
      <vt:lpstr>Un network armonizzato di sistemi di garanzia                                 (1/2) </vt:lpstr>
      <vt:lpstr>Un network armonizzato di sistemi di garanzia                                 (2/2) </vt:lpstr>
      <vt:lpstr>Il nuovo meccanismo di funding</vt:lpstr>
      <vt:lpstr>Il terzo pilastro dell’Unione Bancaria: il progetto di European Deposit Insurance System (EDIS)</vt:lpstr>
      <vt:lpstr>Gli interventi dell’EDIS: un mandato ristretto</vt:lpstr>
      <vt:lpstr>Il mandato dei DGS nella Direttiva 2014/49/UE</vt:lpstr>
      <vt:lpstr>Questioni aperte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Manuela De Cesare</dc:creator>
  <cp:lastModifiedBy>AUGUSTO BAGNOLI</cp:lastModifiedBy>
  <cp:revision>1530</cp:revision>
  <cp:lastPrinted>2016-04-27T11:06:03Z</cp:lastPrinted>
  <dcterms:created xsi:type="dcterms:W3CDTF">2014-11-07T11:10:03Z</dcterms:created>
  <dcterms:modified xsi:type="dcterms:W3CDTF">2018-03-08T14:27:58Z</dcterms:modified>
</cp:coreProperties>
</file>