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7" r:id="rId1"/>
    <p:sldMasterId id="2147483864" r:id="rId2"/>
  </p:sldMasterIdLst>
  <p:notesMasterIdLst>
    <p:notesMasterId r:id="rId65"/>
  </p:notesMasterIdLst>
  <p:handoutMasterIdLst>
    <p:handoutMasterId r:id="rId66"/>
  </p:handoutMasterIdLst>
  <p:sldIdLst>
    <p:sldId id="256" r:id="rId3"/>
    <p:sldId id="474" r:id="rId4"/>
    <p:sldId id="396" r:id="rId5"/>
    <p:sldId id="510" r:id="rId6"/>
    <p:sldId id="511" r:id="rId7"/>
    <p:sldId id="513" r:id="rId8"/>
    <p:sldId id="528" r:id="rId9"/>
    <p:sldId id="512" r:id="rId10"/>
    <p:sldId id="514" r:id="rId11"/>
    <p:sldId id="515" r:id="rId12"/>
    <p:sldId id="516" r:id="rId13"/>
    <p:sldId id="509" r:id="rId14"/>
    <p:sldId id="519" r:id="rId15"/>
    <p:sldId id="518" r:id="rId16"/>
    <p:sldId id="521" r:id="rId17"/>
    <p:sldId id="520" r:id="rId18"/>
    <p:sldId id="547" r:id="rId19"/>
    <p:sldId id="549" r:id="rId20"/>
    <p:sldId id="425" r:id="rId21"/>
    <p:sldId id="477" r:id="rId22"/>
    <p:sldId id="442" r:id="rId23"/>
    <p:sldId id="476" r:id="rId24"/>
    <p:sldId id="537" r:id="rId25"/>
    <p:sldId id="535" r:id="rId26"/>
    <p:sldId id="536" r:id="rId27"/>
    <p:sldId id="336" r:id="rId28"/>
    <p:sldId id="526" r:id="rId29"/>
    <p:sldId id="527" r:id="rId30"/>
    <p:sldId id="551" r:id="rId31"/>
    <p:sldId id="490" r:id="rId32"/>
    <p:sldId id="320" r:id="rId33"/>
    <p:sldId id="333" r:id="rId34"/>
    <p:sldId id="321" r:id="rId35"/>
    <p:sldId id="322" r:id="rId36"/>
    <p:sldId id="538" r:id="rId37"/>
    <p:sldId id="497" r:id="rId38"/>
    <p:sldId id="550" r:id="rId39"/>
    <p:sldId id="469" r:id="rId40"/>
    <p:sldId id="470" r:id="rId41"/>
    <p:sldId id="507" r:id="rId42"/>
    <p:sldId id="533" r:id="rId43"/>
    <p:sldId id="499" r:id="rId44"/>
    <p:sldId id="501" r:id="rId45"/>
    <p:sldId id="327" r:id="rId46"/>
    <p:sldId id="534" r:id="rId47"/>
    <p:sldId id="502" r:id="rId48"/>
    <p:sldId id="264" r:id="rId49"/>
    <p:sldId id="305" r:id="rId50"/>
    <p:sldId id="306" r:id="rId51"/>
    <p:sldId id="307" r:id="rId52"/>
    <p:sldId id="504" r:id="rId53"/>
    <p:sldId id="539" r:id="rId54"/>
    <p:sldId id="540" r:id="rId55"/>
    <p:sldId id="541" r:id="rId56"/>
    <p:sldId id="542" r:id="rId57"/>
    <p:sldId id="543" r:id="rId58"/>
    <p:sldId id="544" r:id="rId59"/>
    <p:sldId id="559" r:id="rId60"/>
    <p:sldId id="508" r:id="rId61"/>
    <p:sldId id="555" r:id="rId62"/>
    <p:sldId id="556" r:id="rId63"/>
    <p:sldId id="557" r:id="rId64"/>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671" autoAdjust="0"/>
    <p:restoredTop sz="99858" autoAdjust="0"/>
  </p:normalViewPr>
  <p:slideViewPr>
    <p:cSldViewPr>
      <p:cViewPr varScale="1">
        <p:scale>
          <a:sx n="71" d="100"/>
          <a:sy n="71" d="100"/>
        </p:scale>
        <p:origin x="-96" y="-4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02BC6-4EC1-4F5C-AD0E-B485EEA04118}"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it-IT"/>
        </a:p>
      </dgm:t>
    </dgm:pt>
    <dgm:pt modelId="{7517D183-3C28-4C74-98F7-2DD64AAA641B}">
      <dgm:prSet phldrT="[Testo]" custT="1"/>
      <dgm:spPr>
        <a:xfrm>
          <a:off x="2808313" y="-88498"/>
          <a:ext cx="1742045" cy="1080189"/>
        </a:xfr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a:glow rad="63500">
            <a:srgbClr val="9FB8CD">
              <a:satMod val="175000"/>
              <a:alpha val="40000"/>
            </a:srgbClr>
          </a:glow>
        </a:effectLst>
      </dgm:spPr>
      <dgm:t>
        <a:bodyPr/>
        <a:lstStyle/>
        <a:p>
          <a:r>
            <a:rPr lang="it-IT" sz="1800" b="1" dirty="0" smtClean="0">
              <a:solidFill>
                <a:sysClr val="window" lastClr="FFFFFF"/>
              </a:solidFill>
              <a:latin typeface="Calibri" panose="020F0502020204030204" pitchFamily="34" charset="0"/>
              <a:ea typeface="+mn-ea"/>
              <a:cs typeface="+mn-cs"/>
            </a:rPr>
            <a:t>Vigilanza micro prudenziale</a:t>
          </a:r>
          <a:endParaRPr lang="it-IT" sz="1800" b="1" dirty="0">
            <a:solidFill>
              <a:sysClr val="window" lastClr="FFFFFF"/>
            </a:solidFill>
            <a:latin typeface="Calibri" panose="020F0502020204030204" pitchFamily="34" charset="0"/>
            <a:ea typeface="+mn-ea"/>
            <a:cs typeface="+mn-cs"/>
          </a:endParaRPr>
        </a:p>
      </dgm:t>
    </dgm:pt>
    <dgm:pt modelId="{4357771A-F78A-4391-8212-F8EFB370B56E}" type="parTrans" cxnId="{A79EC032-1516-4B7D-9CB2-E53951F25245}">
      <dgm:prSet/>
      <dgm:spPr/>
      <dgm:t>
        <a:bodyPr/>
        <a:lstStyle/>
        <a:p>
          <a:endParaRPr lang="it-IT"/>
        </a:p>
      </dgm:t>
    </dgm:pt>
    <dgm:pt modelId="{7C861A20-40AA-40E3-9C21-7555203FA14D}" type="sibTrans" cxnId="{A79EC032-1516-4B7D-9CB2-E53951F25245}">
      <dgm:prSet/>
      <dgm:spPr>
        <a:xfrm>
          <a:off x="1657456" y="451596"/>
          <a:ext cx="4043761" cy="4043761"/>
        </a:xfrm>
        <a:noFill/>
        <a:ln w="9525" cap="flat" cmpd="sng" algn="ctr">
          <a:solidFill>
            <a:srgbClr val="727CA3">
              <a:hueOff val="0"/>
              <a:satOff val="0"/>
              <a:lumOff val="0"/>
              <a:alphaOff val="0"/>
            </a:srgbClr>
          </a:solidFill>
          <a:prstDash val="solid"/>
        </a:ln>
        <a:effectLst/>
      </dgm:spPr>
      <dgm:t>
        <a:bodyPr/>
        <a:lstStyle/>
        <a:p>
          <a:endParaRPr lang="it-IT"/>
        </a:p>
      </dgm:t>
    </dgm:pt>
    <dgm:pt modelId="{3A9870D1-7119-495D-A21B-702A1A8F4029}">
      <dgm:prSet phldrT="[Testo]" custT="1"/>
      <dgm:spPr>
        <a:xfrm>
          <a:off x="4573824" y="958407"/>
          <a:ext cx="1713023" cy="1008258"/>
        </a:xfrm>
        <a:solidFill>
          <a:srgbClr val="D2DA7A">
            <a:lumMod val="75000"/>
          </a:srgbClr>
        </a:solidFill>
        <a:ln w="25400" cap="flat" cmpd="sng" algn="ctr">
          <a:solidFill>
            <a:sysClr val="window" lastClr="FFFFFF">
              <a:hueOff val="0"/>
              <a:satOff val="0"/>
              <a:lumOff val="0"/>
              <a:alphaOff val="0"/>
            </a:sysClr>
          </a:solidFill>
          <a:prstDash val="solid"/>
        </a:ln>
        <a:effectLst>
          <a:glow rad="101600">
            <a:srgbClr val="9FB8CD">
              <a:satMod val="175000"/>
              <a:alpha val="40000"/>
            </a:srgbClr>
          </a:glow>
        </a:effectLst>
      </dgm:spPr>
      <dgm:t>
        <a:bodyPr/>
        <a:lstStyle/>
        <a:p>
          <a:r>
            <a:rPr lang="it-IT" sz="1800" b="1" dirty="0" smtClean="0">
              <a:solidFill>
                <a:srgbClr val="727CA3">
                  <a:lumMod val="50000"/>
                </a:srgbClr>
              </a:solidFill>
              <a:latin typeface="Calibri" panose="020F0502020204030204" pitchFamily="34" charset="0"/>
              <a:ea typeface="+mn-ea"/>
              <a:cs typeface="+mn-cs"/>
            </a:rPr>
            <a:t>Vigilanza macro prudenziale</a:t>
          </a:r>
          <a:endParaRPr lang="it-IT" sz="1800" b="1" dirty="0">
            <a:solidFill>
              <a:srgbClr val="727CA3">
                <a:lumMod val="50000"/>
              </a:srgbClr>
            </a:solidFill>
            <a:latin typeface="Calibri" panose="020F0502020204030204" pitchFamily="34" charset="0"/>
            <a:ea typeface="+mn-ea"/>
            <a:cs typeface="+mn-cs"/>
          </a:endParaRPr>
        </a:p>
      </dgm:t>
    </dgm:pt>
    <dgm:pt modelId="{2D40358A-9FC4-4539-9054-E80F1370DA4D}" type="parTrans" cxnId="{A67CBBD1-9F21-489F-B27C-161536E85F2E}">
      <dgm:prSet/>
      <dgm:spPr/>
      <dgm:t>
        <a:bodyPr/>
        <a:lstStyle/>
        <a:p>
          <a:endParaRPr lang="it-IT"/>
        </a:p>
      </dgm:t>
    </dgm:pt>
    <dgm:pt modelId="{AEED0D4B-5233-4CAD-8562-DBB5419ABA63}" type="sibTrans" cxnId="{A67CBBD1-9F21-489F-B27C-161536E85F2E}">
      <dgm:prSet/>
      <dgm:spPr>
        <a:xfrm>
          <a:off x="1628153" y="320670"/>
          <a:ext cx="4043761" cy="4043761"/>
        </a:xfrm>
        <a:noFill/>
        <a:ln w="9525" cap="flat" cmpd="sng" algn="ctr">
          <a:solidFill>
            <a:srgbClr val="727CA3">
              <a:hueOff val="0"/>
              <a:satOff val="0"/>
              <a:lumOff val="0"/>
              <a:alphaOff val="0"/>
            </a:srgbClr>
          </a:solidFill>
          <a:prstDash val="solid"/>
        </a:ln>
        <a:effectLst/>
      </dgm:spPr>
      <dgm:t>
        <a:bodyPr/>
        <a:lstStyle/>
        <a:p>
          <a:endParaRPr lang="it-IT"/>
        </a:p>
      </dgm:t>
    </dgm:pt>
    <dgm:pt modelId="{B6ABC0F7-0C3E-4752-B97B-E95A973D671D}">
      <dgm:prSet phldrT="[Testo]" custT="1"/>
      <dgm:spPr>
        <a:xfrm>
          <a:off x="4630443" y="2726266"/>
          <a:ext cx="1735182" cy="1019573"/>
        </a:xfr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a:glow rad="101600">
            <a:srgbClr val="9FB8CD">
              <a:satMod val="175000"/>
              <a:alpha val="40000"/>
            </a:srgbClr>
          </a:glow>
        </a:effectLst>
      </dgm:spPr>
      <dgm:t>
        <a:bodyPr/>
        <a:lstStyle/>
        <a:p>
          <a:r>
            <a:rPr lang="it-IT" sz="1800" b="1" dirty="0" smtClean="0">
              <a:solidFill>
                <a:sysClr val="window" lastClr="FFFFFF"/>
              </a:solidFill>
              <a:latin typeface="Calibri" panose="020F0502020204030204" pitchFamily="34" charset="0"/>
              <a:ea typeface="+mn-ea"/>
              <a:cs typeface="+mn-cs"/>
            </a:rPr>
            <a:t>Garanzia dei depositi</a:t>
          </a:r>
          <a:endParaRPr lang="it-IT" sz="1800" b="1" dirty="0">
            <a:solidFill>
              <a:sysClr val="window" lastClr="FFFFFF"/>
            </a:solidFill>
            <a:latin typeface="Calibri" panose="020F0502020204030204" pitchFamily="34" charset="0"/>
            <a:ea typeface="+mn-ea"/>
            <a:cs typeface="+mn-cs"/>
          </a:endParaRPr>
        </a:p>
      </dgm:t>
    </dgm:pt>
    <dgm:pt modelId="{42715B4D-1E73-4095-BBA9-F04FF1C43F91}" type="parTrans" cxnId="{B1281BD9-9054-41A0-BC54-C425D9D56BCE}">
      <dgm:prSet/>
      <dgm:spPr/>
      <dgm:t>
        <a:bodyPr/>
        <a:lstStyle/>
        <a:p>
          <a:endParaRPr lang="it-IT"/>
        </a:p>
      </dgm:t>
    </dgm:pt>
    <dgm:pt modelId="{69F04D9C-741E-4896-AFDA-AEC1FBFCFF0C}" type="sibTrans" cxnId="{B1281BD9-9054-41A0-BC54-C425D9D56BCE}">
      <dgm:prSet/>
      <dgm:spPr>
        <a:xfrm>
          <a:off x="1677139" y="354050"/>
          <a:ext cx="4043761" cy="4043761"/>
        </a:xfrm>
        <a:noFill/>
        <a:ln w="9525" cap="flat" cmpd="sng" algn="ctr">
          <a:solidFill>
            <a:srgbClr val="727CA3">
              <a:hueOff val="0"/>
              <a:satOff val="0"/>
              <a:lumOff val="0"/>
              <a:alphaOff val="0"/>
            </a:srgbClr>
          </a:solidFill>
          <a:prstDash val="solid"/>
        </a:ln>
        <a:effectLst/>
      </dgm:spPr>
      <dgm:t>
        <a:bodyPr/>
        <a:lstStyle/>
        <a:p>
          <a:endParaRPr lang="it-IT"/>
        </a:p>
      </dgm:t>
    </dgm:pt>
    <dgm:pt modelId="{09EA8D87-D434-4CC7-8B67-06EAC932B015}">
      <dgm:prSet phldrT="[Testo]" custT="1"/>
      <dgm:spPr>
        <a:xfrm>
          <a:off x="2722673" y="3920875"/>
          <a:ext cx="1845581" cy="990990"/>
        </a:xfrm>
        <a:solidFill>
          <a:srgbClr val="D2DA7A">
            <a:lumMod val="75000"/>
          </a:srgbClr>
        </a:solidFill>
        <a:ln w="25400" cap="flat" cmpd="sng" algn="ctr">
          <a:solidFill>
            <a:sysClr val="window" lastClr="FFFFFF">
              <a:hueOff val="0"/>
              <a:satOff val="0"/>
              <a:lumOff val="0"/>
              <a:alphaOff val="0"/>
            </a:sysClr>
          </a:solidFill>
          <a:prstDash val="solid"/>
        </a:ln>
        <a:effectLst>
          <a:glow rad="63500">
            <a:srgbClr val="9FB8CD">
              <a:satMod val="175000"/>
              <a:alpha val="40000"/>
            </a:srgbClr>
          </a:glow>
        </a:effectLst>
      </dgm:spPr>
      <dgm:t>
        <a:bodyPr/>
        <a:lstStyle/>
        <a:p>
          <a:r>
            <a:rPr lang="it-IT" sz="1800" b="1" dirty="0" smtClean="0">
              <a:solidFill>
                <a:srgbClr val="727CA3">
                  <a:lumMod val="50000"/>
                </a:srgbClr>
              </a:solidFill>
              <a:latin typeface="Calibri" panose="020F0502020204030204" pitchFamily="34" charset="0"/>
              <a:ea typeface="+mn-ea"/>
              <a:cs typeface="+mn-cs"/>
            </a:rPr>
            <a:t>Risoluzione</a:t>
          </a:r>
          <a:endParaRPr lang="it-IT" sz="1800" b="1" dirty="0">
            <a:solidFill>
              <a:srgbClr val="727CA3">
                <a:lumMod val="50000"/>
              </a:srgbClr>
            </a:solidFill>
            <a:latin typeface="Calibri" panose="020F0502020204030204" pitchFamily="34" charset="0"/>
            <a:ea typeface="+mn-ea"/>
            <a:cs typeface="+mn-cs"/>
          </a:endParaRPr>
        </a:p>
      </dgm:t>
    </dgm:pt>
    <dgm:pt modelId="{7D9E4A3F-45F5-4134-85EE-5DCA8B99F324}" type="parTrans" cxnId="{8EEC7693-19C2-49B9-AEAC-4DE107D2CE11}">
      <dgm:prSet/>
      <dgm:spPr/>
      <dgm:t>
        <a:bodyPr/>
        <a:lstStyle/>
        <a:p>
          <a:endParaRPr lang="it-IT"/>
        </a:p>
      </dgm:t>
    </dgm:pt>
    <dgm:pt modelId="{501D95BB-5925-4721-AAA1-0A868ADB5383}" type="sibTrans" cxnId="{8EEC7693-19C2-49B9-AEAC-4DE107D2CE11}">
      <dgm:prSet/>
      <dgm:spPr>
        <a:xfrm>
          <a:off x="1656811" y="361399"/>
          <a:ext cx="4043761" cy="4043761"/>
        </a:xfrm>
        <a:noFill/>
        <a:ln w="9525" cap="flat" cmpd="sng" algn="ctr">
          <a:solidFill>
            <a:srgbClr val="727CA3">
              <a:hueOff val="0"/>
              <a:satOff val="0"/>
              <a:lumOff val="0"/>
              <a:alphaOff val="0"/>
            </a:srgbClr>
          </a:solidFill>
          <a:prstDash val="solid"/>
        </a:ln>
        <a:effectLst/>
      </dgm:spPr>
      <dgm:t>
        <a:bodyPr/>
        <a:lstStyle/>
        <a:p>
          <a:endParaRPr lang="it-IT"/>
        </a:p>
      </dgm:t>
    </dgm:pt>
    <dgm:pt modelId="{3D731222-BFCB-47EF-8995-30E43B553025}">
      <dgm:prSet phldrT="[Testo]" custT="1"/>
      <dgm:spPr>
        <a:xfrm>
          <a:off x="990459" y="2704432"/>
          <a:ext cx="1762898" cy="1063221"/>
        </a:xfr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a:glow rad="63500">
            <a:srgbClr val="9FB8CD">
              <a:satMod val="175000"/>
              <a:alpha val="40000"/>
            </a:srgbClr>
          </a:glow>
        </a:effectLst>
      </dgm:spPr>
      <dgm:t>
        <a:bodyPr/>
        <a:lstStyle/>
        <a:p>
          <a:r>
            <a:rPr lang="it-IT" sz="1800" b="1" dirty="0" smtClean="0">
              <a:solidFill>
                <a:sysClr val="window" lastClr="FFFFFF"/>
              </a:solidFill>
              <a:latin typeface="Calibri" panose="020F0502020204030204" pitchFamily="34" charset="0"/>
              <a:ea typeface="+mn-ea"/>
              <a:cs typeface="+mn-cs"/>
            </a:rPr>
            <a:t>Credito di ultima istanza</a:t>
          </a:r>
          <a:endParaRPr lang="it-IT" sz="1800" b="1" dirty="0">
            <a:solidFill>
              <a:sysClr val="window" lastClr="FFFFFF"/>
            </a:solidFill>
            <a:latin typeface="Calibri" panose="020F0502020204030204" pitchFamily="34" charset="0"/>
            <a:ea typeface="+mn-ea"/>
            <a:cs typeface="+mn-cs"/>
          </a:endParaRPr>
        </a:p>
      </dgm:t>
    </dgm:pt>
    <dgm:pt modelId="{C6B9EF7B-DAA7-47D2-A988-9D1074A3A50C}" type="parTrans" cxnId="{BD793D09-0813-48E4-9D06-A5AF05C093D4}">
      <dgm:prSet/>
      <dgm:spPr/>
      <dgm:t>
        <a:bodyPr/>
        <a:lstStyle/>
        <a:p>
          <a:endParaRPr lang="it-IT"/>
        </a:p>
      </dgm:t>
    </dgm:pt>
    <dgm:pt modelId="{20A6298F-9FC5-4621-8A6E-DFBD2C3B45F7}" type="sibTrans" cxnId="{BD793D09-0813-48E4-9D06-A5AF05C093D4}">
      <dgm:prSet/>
      <dgm:spPr>
        <a:xfrm>
          <a:off x="1690928" y="280675"/>
          <a:ext cx="4043761" cy="4043761"/>
        </a:xfrm>
        <a:noFill/>
        <a:ln w="9525" cap="flat" cmpd="sng" algn="ctr">
          <a:solidFill>
            <a:srgbClr val="727CA3">
              <a:hueOff val="0"/>
              <a:satOff val="0"/>
              <a:lumOff val="0"/>
              <a:alphaOff val="0"/>
            </a:srgbClr>
          </a:solidFill>
          <a:prstDash val="solid"/>
        </a:ln>
        <a:effectLst/>
      </dgm:spPr>
      <dgm:t>
        <a:bodyPr/>
        <a:lstStyle/>
        <a:p>
          <a:endParaRPr lang="it-IT"/>
        </a:p>
      </dgm:t>
    </dgm:pt>
    <dgm:pt modelId="{7D70DD88-CF64-493F-A7DC-9C792D10ABC8}">
      <dgm:prSet phldrT="[Testo]" custT="1"/>
      <dgm:spPr>
        <a:xfrm>
          <a:off x="1080119" y="925272"/>
          <a:ext cx="1696434" cy="1074527"/>
        </a:xfr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a:glow rad="63500">
            <a:srgbClr val="9FB8CD">
              <a:satMod val="175000"/>
              <a:alpha val="40000"/>
            </a:srgbClr>
          </a:glow>
        </a:effectLst>
      </dgm:spPr>
      <dgm:t>
        <a:bodyPr/>
        <a:lstStyle/>
        <a:p>
          <a:r>
            <a:rPr lang="it-IT" sz="1800" b="1" dirty="0" smtClean="0">
              <a:solidFill>
                <a:sysClr val="window" lastClr="FFFFFF"/>
              </a:solidFill>
              <a:latin typeface="Calibri" panose="020F0502020204030204" pitchFamily="34" charset="0"/>
              <a:ea typeface="+mn-ea"/>
              <a:cs typeface="+mn-cs"/>
            </a:rPr>
            <a:t>Regolamenta zione prudenziale</a:t>
          </a:r>
          <a:endParaRPr lang="it-IT" sz="1800" b="1" dirty="0">
            <a:solidFill>
              <a:sysClr val="window" lastClr="FFFFFF"/>
            </a:solidFill>
            <a:latin typeface="Calibri" panose="020F0502020204030204" pitchFamily="34" charset="0"/>
            <a:ea typeface="+mn-ea"/>
            <a:cs typeface="+mn-cs"/>
          </a:endParaRPr>
        </a:p>
      </dgm:t>
    </dgm:pt>
    <dgm:pt modelId="{FECE888B-BD15-4FBC-A4E9-FB0189C97F86}" type="parTrans" cxnId="{A24558AA-DDD2-49D0-907F-84BC8C768E23}">
      <dgm:prSet/>
      <dgm:spPr/>
      <dgm:t>
        <a:bodyPr/>
        <a:lstStyle/>
        <a:p>
          <a:endParaRPr lang="it-IT"/>
        </a:p>
      </dgm:t>
    </dgm:pt>
    <dgm:pt modelId="{163FCABC-BAA3-45CC-9667-948A1D641FB1}" type="sibTrans" cxnId="{A24558AA-DDD2-49D0-907F-84BC8C768E23}">
      <dgm:prSet/>
      <dgm:spPr>
        <a:xfrm>
          <a:off x="1657456" y="451596"/>
          <a:ext cx="4043761" cy="4043761"/>
        </a:xfrm>
        <a:noFill/>
        <a:ln w="9525" cap="flat" cmpd="sng" algn="ctr">
          <a:solidFill>
            <a:srgbClr val="727CA3">
              <a:hueOff val="0"/>
              <a:satOff val="0"/>
              <a:lumOff val="0"/>
              <a:alphaOff val="0"/>
            </a:srgbClr>
          </a:solidFill>
          <a:prstDash val="solid"/>
        </a:ln>
        <a:effectLst/>
      </dgm:spPr>
      <dgm:t>
        <a:bodyPr/>
        <a:lstStyle/>
        <a:p>
          <a:endParaRPr lang="it-IT"/>
        </a:p>
      </dgm:t>
    </dgm:pt>
    <dgm:pt modelId="{25EE3223-3417-4F9C-BD54-39F8FA46819B}" type="pres">
      <dgm:prSet presAssocID="{3F602BC6-4EC1-4F5C-AD0E-B485EEA04118}" presName="cycle" presStyleCnt="0">
        <dgm:presLayoutVars>
          <dgm:dir/>
          <dgm:resizeHandles val="exact"/>
        </dgm:presLayoutVars>
      </dgm:prSet>
      <dgm:spPr/>
      <dgm:t>
        <a:bodyPr/>
        <a:lstStyle/>
        <a:p>
          <a:endParaRPr lang="it-IT"/>
        </a:p>
      </dgm:t>
    </dgm:pt>
    <dgm:pt modelId="{8B07D9F6-D0EC-4A7E-9430-ACF9DA53E483}" type="pres">
      <dgm:prSet presAssocID="{7517D183-3C28-4C74-98F7-2DD64AAA641B}" presName="node" presStyleLbl="node1" presStyleIdx="0" presStyleCnt="6" custScaleX="131996" custScaleY="125918">
        <dgm:presLayoutVars>
          <dgm:bulletEnabled val="1"/>
        </dgm:presLayoutVars>
      </dgm:prSet>
      <dgm:spPr>
        <a:prstGeom prst="roundRect">
          <a:avLst/>
        </a:prstGeom>
      </dgm:spPr>
      <dgm:t>
        <a:bodyPr/>
        <a:lstStyle/>
        <a:p>
          <a:endParaRPr lang="it-IT"/>
        </a:p>
      </dgm:t>
    </dgm:pt>
    <dgm:pt modelId="{DE685275-1F02-42C9-A2C3-EB3791A9FB03}" type="pres">
      <dgm:prSet presAssocID="{7517D183-3C28-4C74-98F7-2DD64AAA641B}" presName="spNode" presStyleCnt="0"/>
      <dgm:spPr/>
    </dgm:pt>
    <dgm:pt modelId="{EC368E08-19FF-4A0C-869A-8E304B18BC08}" type="pres">
      <dgm:prSet presAssocID="{7C861A20-40AA-40E3-9C21-7555203FA14D}" presName="sibTrans" presStyleLbl="sibTrans1D1" presStyleIdx="0" presStyleCnt="6"/>
      <dgm:spPr>
        <a:custGeom>
          <a:avLst/>
          <a:gdLst/>
          <a:ahLst/>
          <a:cxnLst/>
          <a:rect l="0" t="0" r="0" b="0"/>
          <a:pathLst>
            <a:path>
              <a:moveTo>
                <a:pt x="2897962" y="199661"/>
              </a:moveTo>
              <a:arcTo wR="2021880" hR="2021880" stAng="17740633" swAng="937851"/>
            </a:path>
          </a:pathLst>
        </a:custGeom>
      </dgm:spPr>
      <dgm:t>
        <a:bodyPr/>
        <a:lstStyle/>
        <a:p>
          <a:endParaRPr lang="it-IT"/>
        </a:p>
      </dgm:t>
    </dgm:pt>
    <dgm:pt modelId="{AD6B2AE7-BB01-4334-B58B-731EA0CAB946}" type="pres">
      <dgm:prSet presAssocID="{3A9870D1-7119-495D-A21B-702A1A8F4029}" presName="node" presStyleLbl="node1" presStyleIdx="1" presStyleCnt="6" custScaleX="129797" custScaleY="117533">
        <dgm:presLayoutVars>
          <dgm:bulletEnabled val="1"/>
        </dgm:presLayoutVars>
      </dgm:prSet>
      <dgm:spPr>
        <a:prstGeom prst="roundRect">
          <a:avLst/>
        </a:prstGeom>
      </dgm:spPr>
      <dgm:t>
        <a:bodyPr/>
        <a:lstStyle/>
        <a:p>
          <a:endParaRPr lang="it-IT"/>
        </a:p>
      </dgm:t>
    </dgm:pt>
    <dgm:pt modelId="{4DB7590E-332C-4142-9D1B-23C420327337}" type="pres">
      <dgm:prSet presAssocID="{3A9870D1-7119-495D-A21B-702A1A8F4029}" presName="spNode" presStyleCnt="0"/>
      <dgm:spPr/>
    </dgm:pt>
    <dgm:pt modelId="{4896F76C-3CE4-4355-8DC4-758A4779CCA9}" type="pres">
      <dgm:prSet presAssocID="{AEED0D4B-5233-4CAD-8562-DBB5419ABA63}" presName="sibTrans" presStyleLbl="sibTrans1D1" presStyleIdx="1" presStyleCnt="6"/>
      <dgm:spPr>
        <a:custGeom>
          <a:avLst/>
          <a:gdLst/>
          <a:ahLst/>
          <a:cxnLst/>
          <a:rect l="0" t="0" r="0" b="0"/>
          <a:pathLst>
            <a:path>
              <a:moveTo>
                <a:pt x="4009912" y="1653461"/>
              </a:moveTo>
              <a:arcTo wR="2021880" hR="2021880" stAng="20970069" swAng="1273418"/>
            </a:path>
          </a:pathLst>
        </a:custGeom>
      </dgm:spPr>
      <dgm:t>
        <a:bodyPr/>
        <a:lstStyle/>
        <a:p>
          <a:endParaRPr lang="it-IT"/>
        </a:p>
      </dgm:t>
    </dgm:pt>
    <dgm:pt modelId="{15721D13-7763-401C-AD6D-4C0C7BCBA0E0}" type="pres">
      <dgm:prSet presAssocID="{B6ABC0F7-0C3E-4752-B97B-E95A973D671D}" presName="node" presStyleLbl="node1" presStyleIdx="2" presStyleCnt="6" custScaleX="131476" custScaleY="118852" custRadScaleRad="97538" custRadScaleInc="-36259">
        <dgm:presLayoutVars>
          <dgm:bulletEnabled val="1"/>
        </dgm:presLayoutVars>
      </dgm:prSet>
      <dgm:spPr>
        <a:prstGeom prst="roundRect">
          <a:avLst/>
        </a:prstGeom>
      </dgm:spPr>
      <dgm:t>
        <a:bodyPr/>
        <a:lstStyle/>
        <a:p>
          <a:endParaRPr lang="it-IT"/>
        </a:p>
      </dgm:t>
    </dgm:pt>
    <dgm:pt modelId="{5396081B-5415-4324-9813-01160AC606B6}" type="pres">
      <dgm:prSet presAssocID="{B6ABC0F7-0C3E-4752-B97B-E95A973D671D}" presName="spNode" presStyleCnt="0"/>
      <dgm:spPr/>
    </dgm:pt>
    <dgm:pt modelId="{13214FC4-BD87-48A6-AE98-86A040F54BC4}" type="pres">
      <dgm:prSet presAssocID="{69F04D9C-741E-4896-AFDA-AEC1FBFCFF0C}" presName="sibTrans" presStyleLbl="sibTrans1D1" presStyleIdx="2" presStyleCnt="6"/>
      <dgm:spPr>
        <a:custGeom>
          <a:avLst/>
          <a:gdLst/>
          <a:ahLst/>
          <a:cxnLst/>
          <a:rect l="0" t="0" r="0" b="0"/>
          <a:pathLst>
            <a:path>
              <a:moveTo>
                <a:pt x="3503729" y="3397425"/>
              </a:moveTo>
              <a:arcTo wR="2021880" hR="2021880" stAng="2572164" swAng="1287058"/>
            </a:path>
          </a:pathLst>
        </a:custGeom>
      </dgm:spPr>
      <dgm:t>
        <a:bodyPr/>
        <a:lstStyle/>
        <a:p>
          <a:endParaRPr lang="it-IT"/>
        </a:p>
      </dgm:t>
    </dgm:pt>
    <dgm:pt modelId="{DEB6E458-9378-48E2-A077-DE7A6CD05E39}" type="pres">
      <dgm:prSet presAssocID="{09EA8D87-D434-4CC7-8B67-06EAC932B015}" presName="node" presStyleLbl="node1" presStyleIdx="3" presStyleCnt="6" custScaleX="139841" custScaleY="115520" custRadScaleRad="96108" custRadScaleInc="4994">
        <dgm:presLayoutVars>
          <dgm:bulletEnabled val="1"/>
        </dgm:presLayoutVars>
      </dgm:prSet>
      <dgm:spPr>
        <a:prstGeom prst="roundRect">
          <a:avLst/>
        </a:prstGeom>
      </dgm:spPr>
      <dgm:t>
        <a:bodyPr/>
        <a:lstStyle/>
        <a:p>
          <a:endParaRPr lang="it-IT"/>
        </a:p>
      </dgm:t>
    </dgm:pt>
    <dgm:pt modelId="{5383FD16-6DDF-4B32-AF26-61C97B06FCDF}" type="pres">
      <dgm:prSet presAssocID="{09EA8D87-D434-4CC7-8B67-06EAC932B015}" presName="spNode" presStyleCnt="0"/>
      <dgm:spPr/>
    </dgm:pt>
    <dgm:pt modelId="{FA6E9FA2-95EB-4147-8678-80BAE6C3A3A9}" type="pres">
      <dgm:prSet presAssocID="{501D95BB-5925-4721-AAA1-0A868ADB5383}" presName="sibTrans" presStyleLbl="sibTrans1D1" presStyleIdx="3" presStyleCnt="6"/>
      <dgm:spPr>
        <a:custGeom>
          <a:avLst/>
          <a:gdLst/>
          <a:ahLst/>
          <a:cxnLst/>
          <a:rect l="0" t="0" r="0" b="0"/>
          <a:pathLst>
            <a:path>
              <a:moveTo>
                <a:pt x="1060117" y="3800366"/>
              </a:moveTo>
              <a:arcTo wR="2021880" hR="2021880" stAng="7104209" swAng="1091997"/>
            </a:path>
          </a:pathLst>
        </a:custGeom>
      </dgm:spPr>
      <dgm:t>
        <a:bodyPr/>
        <a:lstStyle/>
        <a:p>
          <a:endParaRPr lang="it-IT"/>
        </a:p>
      </dgm:t>
    </dgm:pt>
    <dgm:pt modelId="{8E83CE67-4F00-4F44-9169-900946656259}" type="pres">
      <dgm:prSet presAssocID="{3D731222-BFCB-47EF-8995-30E43B553025}" presName="node" presStyleLbl="node1" presStyleIdx="4" presStyleCnt="6" custScaleX="133576" custScaleY="123940" custRadScaleRad="97024" custRadScaleInc="35624">
        <dgm:presLayoutVars>
          <dgm:bulletEnabled val="1"/>
        </dgm:presLayoutVars>
      </dgm:prSet>
      <dgm:spPr>
        <a:prstGeom prst="roundRect">
          <a:avLst/>
        </a:prstGeom>
      </dgm:spPr>
      <dgm:t>
        <a:bodyPr/>
        <a:lstStyle/>
        <a:p>
          <a:endParaRPr lang="it-IT"/>
        </a:p>
      </dgm:t>
    </dgm:pt>
    <dgm:pt modelId="{5C11D9EA-D059-4CFE-A158-B812808611B3}" type="pres">
      <dgm:prSet presAssocID="{3D731222-BFCB-47EF-8995-30E43B553025}" presName="spNode" presStyleCnt="0"/>
      <dgm:spPr/>
    </dgm:pt>
    <dgm:pt modelId="{DEB7156B-99FD-4BA2-B8B9-E04FD140D4B5}" type="pres">
      <dgm:prSet presAssocID="{20A6298F-9FC5-4621-8A6E-DFBD2C3B45F7}" presName="sibTrans" presStyleLbl="sibTrans1D1" presStyleIdx="4" presStyleCnt="6"/>
      <dgm:spPr>
        <a:custGeom>
          <a:avLst/>
          <a:gdLst/>
          <a:ahLst/>
          <a:cxnLst/>
          <a:rect l="0" t="0" r="0" b="0"/>
          <a:pathLst>
            <a:path>
              <a:moveTo>
                <a:pt x="38952" y="2416845"/>
              </a:moveTo>
              <a:arcTo wR="2021880" hR="2021880" stAng="10124105" swAng="1180621"/>
            </a:path>
          </a:pathLst>
        </a:custGeom>
      </dgm:spPr>
      <dgm:t>
        <a:bodyPr/>
        <a:lstStyle/>
        <a:p>
          <a:endParaRPr lang="it-IT"/>
        </a:p>
      </dgm:t>
    </dgm:pt>
    <dgm:pt modelId="{9C616A48-63D7-40FD-8B22-A37A0C6D6A4D}" type="pres">
      <dgm:prSet presAssocID="{7D70DD88-CF64-493F-A7DC-9C792D10ABC8}" presName="node" presStyleLbl="node1" presStyleIdx="5" presStyleCnt="6" custScaleX="128540" custScaleY="125258">
        <dgm:presLayoutVars>
          <dgm:bulletEnabled val="1"/>
        </dgm:presLayoutVars>
      </dgm:prSet>
      <dgm:spPr>
        <a:prstGeom prst="roundRect">
          <a:avLst/>
        </a:prstGeom>
      </dgm:spPr>
      <dgm:t>
        <a:bodyPr/>
        <a:lstStyle/>
        <a:p>
          <a:endParaRPr lang="it-IT"/>
        </a:p>
      </dgm:t>
    </dgm:pt>
    <dgm:pt modelId="{C85DA758-D052-46EE-A66B-B43A18A9EFB3}" type="pres">
      <dgm:prSet presAssocID="{7D70DD88-CF64-493F-A7DC-9C792D10ABC8}" presName="spNode" presStyleCnt="0"/>
      <dgm:spPr/>
    </dgm:pt>
    <dgm:pt modelId="{ED4A894D-ED94-49E6-96BA-E95A450DA9EF}" type="pres">
      <dgm:prSet presAssocID="{163FCABC-BAA3-45CC-9667-948A1D641FB1}" presName="sibTrans" presStyleLbl="sibTrans1D1" presStyleIdx="5" presStyleCnt="6"/>
      <dgm:spPr>
        <a:custGeom>
          <a:avLst/>
          <a:gdLst/>
          <a:ahLst/>
          <a:cxnLst/>
          <a:rect l="0" t="0" r="0" b="0"/>
          <a:pathLst>
            <a:path>
              <a:moveTo>
                <a:pt x="725385" y="470396"/>
              </a:moveTo>
              <a:arcTo wR="2021880" hR="2021880" stAng="13806974" swAng="853249"/>
            </a:path>
          </a:pathLst>
        </a:custGeom>
      </dgm:spPr>
      <dgm:t>
        <a:bodyPr/>
        <a:lstStyle/>
        <a:p>
          <a:endParaRPr lang="it-IT"/>
        </a:p>
      </dgm:t>
    </dgm:pt>
  </dgm:ptLst>
  <dgm:cxnLst>
    <dgm:cxn modelId="{A24558AA-DDD2-49D0-907F-84BC8C768E23}" srcId="{3F602BC6-4EC1-4F5C-AD0E-B485EEA04118}" destId="{7D70DD88-CF64-493F-A7DC-9C792D10ABC8}" srcOrd="5" destOrd="0" parTransId="{FECE888B-BD15-4FBC-A4E9-FB0189C97F86}" sibTransId="{163FCABC-BAA3-45CC-9667-948A1D641FB1}"/>
    <dgm:cxn modelId="{AB434B65-BD9C-44B7-ABC1-2A9050B30124}" type="presOf" srcId="{AEED0D4B-5233-4CAD-8562-DBB5419ABA63}" destId="{4896F76C-3CE4-4355-8DC4-758A4779CCA9}" srcOrd="0" destOrd="0" presId="urn:microsoft.com/office/officeart/2005/8/layout/cycle6"/>
    <dgm:cxn modelId="{09CE3995-DCC5-4FE3-B9EB-3E0AAFB23BB0}" type="presOf" srcId="{501D95BB-5925-4721-AAA1-0A868ADB5383}" destId="{FA6E9FA2-95EB-4147-8678-80BAE6C3A3A9}" srcOrd="0" destOrd="0" presId="urn:microsoft.com/office/officeart/2005/8/layout/cycle6"/>
    <dgm:cxn modelId="{8EEC7693-19C2-49B9-AEAC-4DE107D2CE11}" srcId="{3F602BC6-4EC1-4F5C-AD0E-B485EEA04118}" destId="{09EA8D87-D434-4CC7-8B67-06EAC932B015}" srcOrd="3" destOrd="0" parTransId="{7D9E4A3F-45F5-4134-85EE-5DCA8B99F324}" sibTransId="{501D95BB-5925-4721-AAA1-0A868ADB5383}"/>
    <dgm:cxn modelId="{BD793D09-0813-48E4-9D06-A5AF05C093D4}" srcId="{3F602BC6-4EC1-4F5C-AD0E-B485EEA04118}" destId="{3D731222-BFCB-47EF-8995-30E43B553025}" srcOrd="4" destOrd="0" parTransId="{C6B9EF7B-DAA7-47D2-A988-9D1074A3A50C}" sibTransId="{20A6298F-9FC5-4621-8A6E-DFBD2C3B45F7}"/>
    <dgm:cxn modelId="{E620489E-96C3-47A7-8DE4-4DE83A2FAEE2}" type="presOf" srcId="{B6ABC0F7-0C3E-4752-B97B-E95A973D671D}" destId="{15721D13-7763-401C-AD6D-4C0C7BCBA0E0}" srcOrd="0" destOrd="0" presId="urn:microsoft.com/office/officeart/2005/8/layout/cycle6"/>
    <dgm:cxn modelId="{909E7F17-FC26-412A-9E69-698C59D013E0}" type="presOf" srcId="{3F602BC6-4EC1-4F5C-AD0E-B485EEA04118}" destId="{25EE3223-3417-4F9C-BD54-39F8FA46819B}" srcOrd="0" destOrd="0" presId="urn:microsoft.com/office/officeart/2005/8/layout/cycle6"/>
    <dgm:cxn modelId="{B1281BD9-9054-41A0-BC54-C425D9D56BCE}" srcId="{3F602BC6-4EC1-4F5C-AD0E-B485EEA04118}" destId="{B6ABC0F7-0C3E-4752-B97B-E95A973D671D}" srcOrd="2" destOrd="0" parTransId="{42715B4D-1E73-4095-BBA9-F04FF1C43F91}" sibTransId="{69F04D9C-741E-4896-AFDA-AEC1FBFCFF0C}"/>
    <dgm:cxn modelId="{D74644B7-1E98-4782-B36E-58F5D71947A6}" type="presOf" srcId="{3A9870D1-7119-495D-A21B-702A1A8F4029}" destId="{AD6B2AE7-BB01-4334-B58B-731EA0CAB946}" srcOrd="0" destOrd="0" presId="urn:microsoft.com/office/officeart/2005/8/layout/cycle6"/>
    <dgm:cxn modelId="{29CB5FCE-92CA-4D54-A9EE-836AA7305F15}" type="presOf" srcId="{163FCABC-BAA3-45CC-9667-948A1D641FB1}" destId="{ED4A894D-ED94-49E6-96BA-E95A450DA9EF}" srcOrd="0" destOrd="0" presId="urn:microsoft.com/office/officeart/2005/8/layout/cycle6"/>
    <dgm:cxn modelId="{B1862CB6-365F-4FC2-AF27-68A7ABAA9932}" type="presOf" srcId="{7C861A20-40AA-40E3-9C21-7555203FA14D}" destId="{EC368E08-19FF-4A0C-869A-8E304B18BC08}" srcOrd="0" destOrd="0" presId="urn:microsoft.com/office/officeart/2005/8/layout/cycle6"/>
    <dgm:cxn modelId="{ED8F65E1-343A-41EA-AFB1-1CF67DCB4532}" type="presOf" srcId="{7D70DD88-CF64-493F-A7DC-9C792D10ABC8}" destId="{9C616A48-63D7-40FD-8B22-A37A0C6D6A4D}" srcOrd="0" destOrd="0" presId="urn:microsoft.com/office/officeart/2005/8/layout/cycle6"/>
    <dgm:cxn modelId="{C9D0E948-325E-495D-B9A7-5C41A7CFCD4E}" type="presOf" srcId="{7517D183-3C28-4C74-98F7-2DD64AAA641B}" destId="{8B07D9F6-D0EC-4A7E-9430-ACF9DA53E483}" srcOrd="0" destOrd="0" presId="urn:microsoft.com/office/officeart/2005/8/layout/cycle6"/>
    <dgm:cxn modelId="{A67CBBD1-9F21-489F-B27C-161536E85F2E}" srcId="{3F602BC6-4EC1-4F5C-AD0E-B485EEA04118}" destId="{3A9870D1-7119-495D-A21B-702A1A8F4029}" srcOrd="1" destOrd="0" parTransId="{2D40358A-9FC4-4539-9054-E80F1370DA4D}" sibTransId="{AEED0D4B-5233-4CAD-8562-DBB5419ABA63}"/>
    <dgm:cxn modelId="{1A83AE18-08CC-4244-BD4A-03A5FF3725AF}" type="presOf" srcId="{3D731222-BFCB-47EF-8995-30E43B553025}" destId="{8E83CE67-4F00-4F44-9169-900946656259}" srcOrd="0" destOrd="0" presId="urn:microsoft.com/office/officeart/2005/8/layout/cycle6"/>
    <dgm:cxn modelId="{A79EC032-1516-4B7D-9CB2-E53951F25245}" srcId="{3F602BC6-4EC1-4F5C-AD0E-B485EEA04118}" destId="{7517D183-3C28-4C74-98F7-2DD64AAA641B}" srcOrd="0" destOrd="0" parTransId="{4357771A-F78A-4391-8212-F8EFB370B56E}" sibTransId="{7C861A20-40AA-40E3-9C21-7555203FA14D}"/>
    <dgm:cxn modelId="{DB9B4FA6-13DD-458A-978D-1A0811EAE0E1}" type="presOf" srcId="{20A6298F-9FC5-4621-8A6E-DFBD2C3B45F7}" destId="{DEB7156B-99FD-4BA2-B8B9-E04FD140D4B5}" srcOrd="0" destOrd="0" presId="urn:microsoft.com/office/officeart/2005/8/layout/cycle6"/>
    <dgm:cxn modelId="{F1968A09-6BEC-4FBA-BC15-A47666BC26D5}" type="presOf" srcId="{09EA8D87-D434-4CC7-8B67-06EAC932B015}" destId="{DEB6E458-9378-48E2-A077-DE7A6CD05E39}" srcOrd="0" destOrd="0" presId="urn:microsoft.com/office/officeart/2005/8/layout/cycle6"/>
    <dgm:cxn modelId="{1EF6EF22-448A-4C0A-99F0-F9FF33D025B7}" type="presOf" srcId="{69F04D9C-741E-4896-AFDA-AEC1FBFCFF0C}" destId="{13214FC4-BD87-48A6-AE98-86A040F54BC4}" srcOrd="0" destOrd="0" presId="urn:microsoft.com/office/officeart/2005/8/layout/cycle6"/>
    <dgm:cxn modelId="{6E3E15AC-2FBE-4824-A698-31D42FC34F8F}" type="presParOf" srcId="{25EE3223-3417-4F9C-BD54-39F8FA46819B}" destId="{8B07D9F6-D0EC-4A7E-9430-ACF9DA53E483}" srcOrd="0" destOrd="0" presId="urn:microsoft.com/office/officeart/2005/8/layout/cycle6"/>
    <dgm:cxn modelId="{7B6E8EF8-B160-4C32-BD9C-BBFFE4306598}" type="presParOf" srcId="{25EE3223-3417-4F9C-BD54-39F8FA46819B}" destId="{DE685275-1F02-42C9-A2C3-EB3791A9FB03}" srcOrd="1" destOrd="0" presId="urn:microsoft.com/office/officeart/2005/8/layout/cycle6"/>
    <dgm:cxn modelId="{CC000A7A-234A-474A-8A01-B8E0193B9614}" type="presParOf" srcId="{25EE3223-3417-4F9C-BD54-39F8FA46819B}" destId="{EC368E08-19FF-4A0C-869A-8E304B18BC08}" srcOrd="2" destOrd="0" presId="urn:microsoft.com/office/officeart/2005/8/layout/cycle6"/>
    <dgm:cxn modelId="{DDA7A529-3954-46F2-94B5-525DB355725E}" type="presParOf" srcId="{25EE3223-3417-4F9C-BD54-39F8FA46819B}" destId="{AD6B2AE7-BB01-4334-B58B-731EA0CAB946}" srcOrd="3" destOrd="0" presId="urn:microsoft.com/office/officeart/2005/8/layout/cycle6"/>
    <dgm:cxn modelId="{FD4415AB-FFB5-495F-8AC9-F73738CFA01F}" type="presParOf" srcId="{25EE3223-3417-4F9C-BD54-39F8FA46819B}" destId="{4DB7590E-332C-4142-9D1B-23C420327337}" srcOrd="4" destOrd="0" presId="urn:microsoft.com/office/officeart/2005/8/layout/cycle6"/>
    <dgm:cxn modelId="{8C890B3A-27BA-4F06-8B0C-89B9C978DFAF}" type="presParOf" srcId="{25EE3223-3417-4F9C-BD54-39F8FA46819B}" destId="{4896F76C-3CE4-4355-8DC4-758A4779CCA9}" srcOrd="5" destOrd="0" presId="urn:microsoft.com/office/officeart/2005/8/layout/cycle6"/>
    <dgm:cxn modelId="{D8D9F725-510F-46E7-BF46-8F5429A3822F}" type="presParOf" srcId="{25EE3223-3417-4F9C-BD54-39F8FA46819B}" destId="{15721D13-7763-401C-AD6D-4C0C7BCBA0E0}" srcOrd="6" destOrd="0" presId="urn:microsoft.com/office/officeart/2005/8/layout/cycle6"/>
    <dgm:cxn modelId="{2590CEAD-EA12-407B-A01C-C3AEAE80B7F0}" type="presParOf" srcId="{25EE3223-3417-4F9C-BD54-39F8FA46819B}" destId="{5396081B-5415-4324-9813-01160AC606B6}" srcOrd="7" destOrd="0" presId="urn:microsoft.com/office/officeart/2005/8/layout/cycle6"/>
    <dgm:cxn modelId="{4106150A-811D-4271-88B6-569BCEBCABF6}" type="presParOf" srcId="{25EE3223-3417-4F9C-BD54-39F8FA46819B}" destId="{13214FC4-BD87-48A6-AE98-86A040F54BC4}" srcOrd="8" destOrd="0" presId="urn:microsoft.com/office/officeart/2005/8/layout/cycle6"/>
    <dgm:cxn modelId="{F4CA4734-7A4E-4532-932D-FDF8F3A47578}" type="presParOf" srcId="{25EE3223-3417-4F9C-BD54-39F8FA46819B}" destId="{DEB6E458-9378-48E2-A077-DE7A6CD05E39}" srcOrd="9" destOrd="0" presId="urn:microsoft.com/office/officeart/2005/8/layout/cycle6"/>
    <dgm:cxn modelId="{3B162B67-0845-440A-9EB0-64CA2FAC34E5}" type="presParOf" srcId="{25EE3223-3417-4F9C-BD54-39F8FA46819B}" destId="{5383FD16-6DDF-4B32-AF26-61C97B06FCDF}" srcOrd="10" destOrd="0" presId="urn:microsoft.com/office/officeart/2005/8/layout/cycle6"/>
    <dgm:cxn modelId="{06C3778D-B5E3-4187-948C-B77CE8C5E7ED}" type="presParOf" srcId="{25EE3223-3417-4F9C-BD54-39F8FA46819B}" destId="{FA6E9FA2-95EB-4147-8678-80BAE6C3A3A9}" srcOrd="11" destOrd="0" presId="urn:microsoft.com/office/officeart/2005/8/layout/cycle6"/>
    <dgm:cxn modelId="{FD8B9412-BF91-4659-AB96-1BA0C75B43A1}" type="presParOf" srcId="{25EE3223-3417-4F9C-BD54-39F8FA46819B}" destId="{8E83CE67-4F00-4F44-9169-900946656259}" srcOrd="12" destOrd="0" presId="urn:microsoft.com/office/officeart/2005/8/layout/cycle6"/>
    <dgm:cxn modelId="{201EF122-E1C5-4AF0-9950-DFDB27B9A83A}" type="presParOf" srcId="{25EE3223-3417-4F9C-BD54-39F8FA46819B}" destId="{5C11D9EA-D059-4CFE-A158-B812808611B3}" srcOrd="13" destOrd="0" presId="urn:microsoft.com/office/officeart/2005/8/layout/cycle6"/>
    <dgm:cxn modelId="{6A456622-9DDE-4570-AD9D-9F48FAF7430D}" type="presParOf" srcId="{25EE3223-3417-4F9C-BD54-39F8FA46819B}" destId="{DEB7156B-99FD-4BA2-B8B9-E04FD140D4B5}" srcOrd="14" destOrd="0" presId="urn:microsoft.com/office/officeart/2005/8/layout/cycle6"/>
    <dgm:cxn modelId="{91C14909-F7B0-40B6-A9E9-0D0BBFBB1317}" type="presParOf" srcId="{25EE3223-3417-4F9C-BD54-39F8FA46819B}" destId="{9C616A48-63D7-40FD-8B22-A37A0C6D6A4D}" srcOrd="15" destOrd="0" presId="urn:microsoft.com/office/officeart/2005/8/layout/cycle6"/>
    <dgm:cxn modelId="{2B90BC27-777A-42A7-A8A8-FE7A85C4A76C}" type="presParOf" srcId="{25EE3223-3417-4F9C-BD54-39F8FA46819B}" destId="{C85DA758-D052-46EE-A66B-B43A18A9EFB3}" srcOrd="16" destOrd="0" presId="urn:microsoft.com/office/officeart/2005/8/layout/cycle6"/>
    <dgm:cxn modelId="{86D6B5DF-634A-4518-A447-A70253621E67}" type="presParOf" srcId="{25EE3223-3417-4F9C-BD54-39F8FA46819B}" destId="{ED4A894D-ED94-49E6-96BA-E95A450DA9EF}"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DFF524-FDC0-4E96-ABF9-914BD078A4B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CE3A0A72-C1B6-47E1-827B-03AFF31DC27B}">
      <dgm:prSet phldrT="[Testo]" custT="1"/>
      <dgm:spPr>
        <a:xfrm>
          <a:off x="5286014" y="3987881"/>
          <a:ext cx="189634" cy="76118"/>
        </a:xfrm>
        <a:solidFill>
          <a:sysClr val="window" lastClr="FFFFFF"/>
        </a:solidFill>
        <a:ln w="19050" cap="flat" cmpd="sng" algn="ctr">
          <a:solidFill>
            <a:sysClr val="window" lastClr="FFFFFF">
              <a:hueOff val="0"/>
              <a:satOff val="0"/>
              <a:lumOff val="0"/>
              <a:alphaOff val="0"/>
            </a:sysClr>
          </a:solidFill>
          <a:prstDash val="solid"/>
        </a:ln>
        <a:effectLst/>
      </dgm:spPr>
      <dgm:t>
        <a:bodyPr/>
        <a:lstStyle/>
        <a:p>
          <a:pPr marL="361950" indent="0"/>
          <a:endParaRPr lang="en-GB" sz="1600" noProof="0" dirty="0">
            <a:solidFill>
              <a:srgbClr val="464653"/>
            </a:solidFill>
            <a:latin typeface="Calibri" panose="020F0502020204030204" pitchFamily="34" charset="0"/>
            <a:ea typeface="+mn-ea"/>
            <a:cs typeface="+mn-cs"/>
          </a:endParaRPr>
        </a:p>
      </dgm:t>
    </dgm:pt>
    <dgm:pt modelId="{4C949F85-3588-42CA-A2D0-4446CC0EF208}" type="parTrans" cxnId="{93F65ACB-20F8-4B37-98F7-99472D14EC02}">
      <dgm:prSet/>
      <dgm:spPr/>
      <dgm:t>
        <a:bodyPr/>
        <a:lstStyle/>
        <a:p>
          <a:endParaRPr lang="it-IT"/>
        </a:p>
      </dgm:t>
    </dgm:pt>
    <dgm:pt modelId="{2174FCB8-CDB9-4E2C-8941-FA0D3F78593E}" type="sibTrans" cxnId="{93F65ACB-20F8-4B37-98F7-99472D14EC02}">
      <dgm:prSet/>
      <dgm:spPr/>
      <dgm:t>
        <a:bodyPr/>
        <a:lstStyle/>
        <a:p>
          <a:endParaRPr lang="it-IT"/>
        </a:p>
      </dgm:t>
    </dgm:pt>
    <dgm:pt modelId="{1DEC33E1-ED5A-485B-9656-C587E821619F}">
      <dgm:prSet phldrT="[Testo]" custT="1"/>
      <dgm:spPr>
        <a:xfrm>
          <a:off x="2376700" y="2918277"/>
          <a:ext cx="2101769" cy="660334"/>
        </a:xfrm>
        <a:solidFill>
          <a:srgbClr val="727CA3">
            <a:lumMod val="20000"/>
            <a:lumOff val="80000"/>
          </a:srgbClr>
        </a:solidFill>
        <a:ln w="19050" cap="flat" cmpd="sng" algn="ctr">
          <a:solidFill>
            <a:sysClr val="window" lastClr="FFFFFF">
              <a:hueOff val="0"/>
              <a:satOff val="0"/>
              <a:lumOff val="0"/>
              <a:alphaOff val="0"/>
            </a:sysClr>
          </a:solidFill>
          <a:prstDash val="solid"/>
        </a:ln>
        <a:effectLst/>
      </dgm:spPr>
      <dgm:t>
        <a:bodyPr/>
        <a:lstStyle/>
        <a:p>
          <a:pPr marL="0" indent="0"/>
          <a:r>
            <a:rPr lang="en-GB" sz="1600" b="1" i="1" noProof="0" dirty="0" smtClean="0">
              <a:solidFill>
                <a:srgbClr val="464653"/>
              </a:solidFill>
              <a:latin typeface="Calibri" panose="020F0502020204030204" pitchFamily="34" charset="0"/>
              <a:ea typeface="+mn-ea"/>
              <a:cs typeface="+mn-cs"/>
            </a:rPr>
            <a:t>Special management</a:t>
          </a:r>
          <a:endParaRPr lang="en-GB" sz="1600" b="1" i="1" noProof="0" dirty="0">
            <a:solidFill>
              <a:srgbClr val="464653"/>
            </a:solidFill>
            <a:latin typeface="Calibri" panose="020F0502020204030204" pitchFamily="34" charset="0"/>
            <a:ea typeface="+mn-ea"/>
            <a:cs typeface="+mn-cs"/>
          </a:endParaRPr>
        </a:p>
      </dgm:t>
    </dgm:pt>
    <dgm:pt modelId="{8FB138F4-00A9-4B0C-AB9C-43288D7FA870}" type="parTrans" cxnId="{4934F7F6-4709-4360-8890-94C5FC812C18}">
      <dgm:prSet/>
      <dgm:spPr/>
      <dgm:t>
        <a:bodyPr/>
        <a:lstStyle/>
        <a:p>
          <a:endParaRPr lang="it-IT"/>
        </a:p>
      </dgm:t>
    </dgm:pt>
    <dgm:pt modelId="{A3498957-E2E0-4E3B-9E2C-8FE437E58550}" type="sibTrans" cxnId="{4934F7F6-4709-4360-8890-94C5FC812C18}">
      <dgm:prSet/>
      <dgm:spPr/>
      <dgm:t>
        <a:bodyPr/>
        <a:lstStyle/>
        <a:p>
          <a:endParaRPr lang="it-IT"/>
        </a:p>
      </dgm:t>
    </dgm:pt>
    <dgm:pt modelId="{B6C5AF64-329C-42BD-91EA-C7778481254B}">
      <dgm:prSet phldrT="[Testo]" custT="1"/>
      <dgm:spPr>
        <a:xfrm>
          <a:off x="2303089" y="455111"/>
          <a:ext cx="2164237" cy="664268"/>
        </a:xfrm>
        <a:solidFill>
          <a:schemeClr val="bg1"/>
        </a:solidFill>
        <a:ln w="19050" cap="flat" cmpd="sng" algn="ctr">
          <a:solidFill>
            <a:sysClr val="window" lastClr="FFFFFF">
              <a:hueOff val="0"/>
              <a:satOff val="0"/>
              <a:lumOff val="0"/>
              <a:alphaOff val="0"/>
            </a:sysClr>
          </a:solidFill>
          <a:prstDash val="solid"/>
        </a:ln>
        <a:effectLst/>
      </dgm:spPr>
      <dgm:t>
        <a:bodyPr/>
        <a:lstStyle/>
        <a:p>
          <a:pPr marL="0" indent="0"/>
          <a:r>
            <a:rPr lang="en-GB" sz="1600" b="1" i="1" noProof="0" dirty="0" smtClean="0">
              <a:solidFill>
                <a:schemeClr val="bg1"/>
              </a:solidFill>
              <a:latin typeface="Calibri" panose="020F0502020204030204" pitchFamily="34" charset="0"/>
              <a:ea typeface="+mn-ea"/>
              <a:cs typeface="+mn-cs"/>
            </a:rPr>
            <a:t>Temporary administrator</a:t>
          </a:r>
          <a:endParaRPr lang="en-GB" sz="1600" b="1" i="1" noProof="0" dirty="0">
            <a:solidFill>
              <a:schemeClr val="bg1"/>
            </a:solidFill>
            <a:latin typeface="Calibri" panose="020F0502020204030204" pitchFamily="34" charset="0"/>
            <a:ea typeface="+mn-ea"/>
            <a:cs typeface="+mn-cs"/>
          </a:endParaRPr>
        </a:p>
      </dgm:t>
    </dgm:pt>
    <dgm:pt modelId="{48F5B2EE-D7F8-4B0A-9F56-D7A4B5EF762F}" type="sibTrans" cxnId="{1630691A-6D54-46A4-940F-1BCB959A752D}">
      <dgm:prSet/>
      <dgm:spPr>
        <a:xfrm>
          <a:off x="-3285587" y="-704407"/>
          <a:ext cx="5472816" cy="5472816"/>
        </a:xfrm>
        <a:noFill/>
        <a:ln w="19050" cap="flat" cmpd="sng" algn="ctr">
          <a:solidFill>
            <a:srgbClr val="727CA3">
              <a:shade val="60000"/>
              <a:hueOff val="0"/>
              <a:satOff val="0"/>
              <a:lumOff val="0"/>
              <a:alphaOff val="0"/>
            </a:srgbClr>
          </a:solidFill>
          <a:prstDash val="solid"/>
        </a:ln>
        <a:effectLst/>
      </dgm:spPr>
      <dgm:t>
        <a:bodyPr/>
        <a:lstStyle/>
        <a:p>
          <a:endParaRPr lang="it-IT"/>
        </a:p>
      </dgm:t>
    </dgm:pt>
    <dgm:pt modelId="{FF98C751-764C-4898-B995-8BCD218ACCDD}" type="parTrans" cxnId="{1630691A-6D54-46A4-940F-1BCB959A752D}">
      <dgm:prSet/>
      <dgm:spPr/>
      <dgm:t>
        <a:bodyPr/>
        <a:lstStyle/>
        <a:p>
          <a:endParaRPr lang="it-IT"/>
        </a:p>
      </dgm:t>
    </dgm:pt>
    <dgm:pt modelId="{4E315C9D-0419-46B1-810B-48657BC3FA22}" type="pres">
      <dgm:prSet presAssocID="{4EDFF524-FDC0-4E96-ABF9-914BD078A4BA}" presName="Name0" presStyleCnt="0">
        <dgm:presLayoutVars>
          <dgm:chMax val="7"/>
          <dgm:chPref val="7"/>
          <dgm:dir/>
        </dgm:presLayoutVars>
      </dgm:prSet>
      <dgm:spPr/>
      <dgm:t>
        <a:bodyPr/>
        <a:lstStyle/>
        <a:p>
          <a:endParaRPr lang="it-IT"/>
        </a:p>
      </dgm:t>
    </dgm:pt>
    <dgm:pt modelId="{58398D0E-532E-4FFC-B907-3A3489D7D46C}" type="pres">
      <dgm:prSet presAssocID="{4EDFF524-FDC0-4E96-ABF9-914BD078A4BA}" presName="Name1" presStyleCnt="0"/>
      <dgm:spPr/>
    </dgm:pt>
    <dgm:pt modelId="{630F4719-F7FA-4958-8169-60337B574515}" type="pres">
      <dgm:prSet presAssocID="{4EDFF524-FDC0-4E96-ABF9-914BD078A4BA}" presName="cycle" presStyleCnt="0"/>
      <dgm:spPr/>
    </dgm:pt>
    <dgm:pt modelId="{726CA139-83DF-492A-ADFF-51F8B92244D8}" type="pres">
      <dgm:prSet presAssocID="{4EDFF524-FDC0-4E96-ABF9-914BD078A4BA}" presName="srcNode" presStyleLbl="node1" presStyleIdx="0" presStyleCnt="3"/>
      <dgm:spPr/>
    </dgm:pt>
    <dgm:pt modelId="{BFD877AA-93CF-44F8-8B63-59C5D5C26779}" type="pres">
      <dgm:prSet presAssocID="{4EDFF524-FDC0-4E96-ABF9-914BD078A4BA}" presName="conn" presStyleLbl="parChTrans1D2" presStyleIdx="0" presStyleCnt="1"/>
      <dgm:spPr>
        <a:prstGeom prst="blockArc">
          <a:avLst>
            <a:gd name="adj1" fmla="val 18900000"/>
            <a:gd name="adj2" fmla="val 2700000"/>
            <a:gd name="adj3" fmla="val 395"/>
          </a:avLst>
        </a:prstGeom>
      </dgm:spPr>
      <dgm:t>
        <a:bodyPr/>
        <a:lstStyle/>
        <a:p>
          <a:endParaRPr lang="it-IT"/>
        </a:p>
      </dgm:t>
    </dgm:pt>
    <dgm:pt modelId="{23FD8DC3-FF3E-46A6-B549-D84A8ECFEE9B}" type="pres">
      <dgm:prSet presAssocID="{4EDFF524-FDC0-4E96-ABF9-914BD078A4BA}" presName="extraNode" presStyleLbl="node1" presStyleIdx="0" presStyleCnt="3"/>
      <dgm:spPr/>
    </dgm:pt>
    <dgm:pt modelId="{A343BBB7-0CAE-4AB0-8C6E-51869035E6FD}" type="pres">
      <dgm:prSet presAssocID="{4EDFF524-FDC0-4E96-ABF9-914BD078A4BA}" presName="dstNode" presStyleLbl="node1" presStyleIdx="0" presStyleCnt="3"/>
      <dgm:spPr/>
    </dgm:pt>
    <dgm:pt modelId="{4837BDC2-89BF-44E7-896F-6A06DC646286}" type="pres">
      <dgm:prSet presAssocID="{B6C5AF64-329C-42BD-91EA-C7778481254B}" presName="text_1" presStyleLbl="node1" presStyleIdx="0" presStyleCnt="3" custScaleX="32532" custScaleY="81726" custLinFactNeighborX="-27280" custLinFactNeighborY="-3144">
        <dgm:presLayoutVars>
          <dgm:bulletEnabled val="1"/>
        </dgm:presLayoutVars>
      </dgm:prSet>
      <dgm:spPr>
        <a:prstGeom prst="rect">
          <a:avLst/>
        </a:prstGeom>
      </dgm:spPr>
      <dgm:t>
        <a:bodyPr/>
        <a:lstStyle/>
        <a:p>
          <a:endParaRPr lang="it-IT"/>
        </a:p>
      </dgm:t>
    </dgm:pt>
    <dgm:pt modelId="{8E8BB44D-720B-410A-9A7A-AEF19EBDBF9C}" type="pres">
      <dgm:prSet presAssocID="{B6C5AF64-329C-42BD-91EA-C7778481254B}" presName="accent_1" presStyleCnt="0"/>
      <dgm:spPr/>
    </dgm:pt>
    <dgm:pt modelId="{E86404AA-9E7C-4F06-9702-365E9EF121F8}" type="pres">
      <dgm:prSet presAssocID="{B6C5AF64-329C-42BD-91EA-C7778481254B}" presName="accentRepeatNode" presStyleLbl="solidFgAcc1" presStyleIdx="0" presStyleCnt="3" custScaleX="163257" custLinFactNeighborX="-9999"/>
      <dgm:spPr>
        <a:xfrm>
          <a:off x="942792" y="304800"/>
          <a:ext cx="1658691" cy="1016000"/>
        </a:xfrm>
        <a:prstGeom prst="roundRect">
          <a:avLst/>
        </a:prstGeom>
        <a:noFill/>
        <a:ln w="19050" cap="flat" cmpd="sng" algn="ctr">
          <a:noFill/>
          <a:prstDash val="solid"/>
        </a:ln>
        <a:effectLst/>
      </dgm:spPr>
      <dgm:t>
        <a:bodyPr/>
        <a:lstStyle/>
        <a:p>
          <a:endParaRPr lang="it-IT"/>
        </a:p>
      </dgm:t>
    </dgm:pt>
    <dgm:pt modelId="{321D3923-6A98-4E4D-BB9B-633EC1F3E3FB}" type="pres">
      <dgm:prSet presAssocID="{CE3A0A72-C1B6-47E1-827B-03AFF31DC27B}" presName="text_2" presStyleLbl="node1" presStyleIdx="1" presStyleCnt="3" custScaleX="2983" custScaleY="9365" custLinFactY="139342" custLinFactNeighborX="520" custLinFactNeighborY="200000">
        <dgm:presLayoutVars>
          <dgm:bulletEnabled val="1"/>
        </dgm:presLayoutVars>
      </dgm:prSet>
      <dgm:spPr>
        <a:prstGeom prst="rect">
          <a:avLst/>
        </a:prstGeom>
      </dgm:spPr>
      <dgm:t>
        <a:bodyPr/>
        <a:lstStyle/>
        <a:p>
          <a:endParaRPr lang="it-IT"/>
        </a:p>
      </dgm:t>
    </dgm:pt>
    <dgm:pt modelId="{49CF2244-8F70-4759-B819-B52AFFF61FA9}" type="pres">
      <dgm:prSet presAssocID="{CE3A0A72-C1B6-47E1-827B-03AFF31DC27B}" presName="accent_2" presStyleCnt="0"/>
      <dgm:spPr/>
    </dgm:pt>
    <dgm:pt modelId="{C66B63DE-28FE-455F-AC49-4231A16565CB}" type="pres">
      <dgm:prSet presAssocID="{CE3A0A72-C1B6-47E1-827B-03AFF31DC27B}" presName="accentRepeatNode" presStyleLbl="solidFgAcc1" presStyleIdx="1" presStyleCnt="3" custScaleX="43105" custScaleY="4500" custLinFactY="106327" custLinFactNeighborX="38399" custLinFactNeighborY="200000"/>
      <dgm:spPr>
        <a:xfrm>
          <a:off x="2340340" y="4018279"/>
          <a:ext cx="437946" cy="45720"/>
        </a:xfrm>
        <a:prstGeom prst="roundRect">
          <a:avLst/>
        </a:prstGeom>
        <a:solidFill>
          <a:sysClr val="window" lastClr="FFFFFF">
            <a:hueOff val="0"/>
            <a:satOff val="0"/>
            <a:lumOff val="0"/>
            <a:alphaOff val="0"/>
          </a:sysClr>
        </a:solidFill>
        <a:ln w="19050" cap="flat" cmpd="sng" algn="ctr">
          <a:noFill/>
          <a:prstDash val="solid"/>
        </a:ln>
        <a:effectLst/>
      </dgm:spPr>
      <dgm:t>
        <a:bodyPr/>
        <a:lstStyle/>
        <a:p>
          <a:endParaRPr lang="it-IT"/>
        </a:p>
      </dgm:t>
    </dgm:pt>
    <dgm:pt modelId="{25C5F8EA-1D4D-47AF-B0B3-4967FA7DDC76}" type="pres">
      <dgm:prSet presAssocID="{1DEC33E1-ED5A-485B-9656-C587E821619F}" presName="text_3" presStyleLbl="node1" presStyleIdx="2" presStyleCnt="3" custScaleX="31593" custScaleY="81242" custLinFactY="-100000" custLinFactNeighborX="-21788" custLinFactNeighborY="-138824">
        <dgm:presLayoutVars>
          <dgm:bulletEnabled val="1"/>
        </dgm:presLayoutVars>
      </dgm:prSet>
      <dgm:spPr>
        <a:prstGeom prst="rect">
          <a:avLst/>
        </a:prstGeom>
      </dgm:spPr>
      <dgm:t>
        <a:bodyPr/>
        <a:lstStyle/>
        <a:p>
          <a:endParaRPr lang="it-IT"/>
        </a:p>
      </dgm:t>
    </dgm:pt>
    <dgm:pt modelId="{11685A0A-9E70-40F1-8643-037D4989E452}" type="pres">
      <dgm:prSet presAssocID="{1DEC33E1-ED5A-485B-9656-C587E821619F}" presName="accent_3" presStyleCnt="0"/>
      <dgm:spPr/>
    </dgm:pt>
    <dgm:pt modelId="{A1BE03F0-B2FE-49BD-A7EB-DD0FE438D1DB}" type="pres">
      <dgm:prSet presAssocID="{1DEC33E1-ED5A-485B-9656-C587E821619F}" presName="accentRepeatNode" presStyleLbl="solidFgAcc1" presStyleIdx="2" presStyleCnt="3" custScaleX="173836" custLinFactY="-91159" custLinFactNeighborX="45916" custLinFactNeighborY="-100000"/>
      <dgm:spPr>
        <a:xfrm>
          <a:off x="922914" y="2743200"/>
          <a:ext cx="1766173" cy="1016000"/>
        </a:xfrm>
        <a:prstGeom prst="roundRect">
          <a:avLst/>
        </a:prstGeom>
        <a:solidFill>
          <a:sysClr val="window" lastClr="FFFFFF">
            <a:hueOff val="0"/>
            <a:satOff val="0"/>
            <a:lumOff val="0"/>
            <a:alphaOff val="0"/>
          </a:sysClr>
        </a:solidFill>
        <a:ln w="19050" cap="flat" cmpd="sng" algn="ctr">
          <a:solidFill>
            <a:srgbClr val="D2DA7A">
              <a:lumMod val="75000"/>
            </a:srgbClr>
          </a:solidFill>
          <a:prstDash val="solid"/>
        </a:ln>
        <a:effectLst/>
      </dgm:spPr>
      <dgm:t>
        <a:bodyPr/>
        <a:lstStyle/>
        <a:p>
          <a:endParaRPr lang="it-IT"/>
        </a:p>
      </dgm:t>
    </dgm:pt>
  </dgm:ptLst>
  <dgm:cxnLst>
    <dgm:cxn modelId="{93F65ACB-20F8-4B37-98F7-99472D14EC02}" srcId="{4EDFF524-FDC0-4E96-ABF9-914BD078A4BA}" destId="{CE3A0A72-C1B6-47E1-827B-03AFF31DC27B}" srcOrd="1" destOrd="0" parTransId="{4C949F85-3588-42CA-A2D0-4446CC0EF208}" sibTransId="{2174FCB8-CDB9-4E2C-8941-FA0D3F78593E}"/>
    <dgm:cxn modelId="{1630691A-6D54-46A4-940F-1BCB959A752D}" srcId="{4EDFF524-FDC0-4E96-ABF9-914BD078A4BA}" destId="{B6C5AF64-329C-42BD-91EA-C7778481254B}" srcOrd="0" destOrd="0" parTransId="{FF98C751-764C-4898-B995-8BCD218ACCDD}" sibTransId="{48F5B2EE-D7F8-4B0A-9F56-D7A4B5EF762F}"/>
    <dgm:cxn modelId="{23CF772F-855C-4BA5-98E8-AFD1B16F1B49}" type="presOf" srcId="{1DEC33E1-ED5A-485B-9656-C587E821619F}" destId="{25C5F8EA-1D4D-47AF-B0B3-4967FA7DDC76}" srcOrd="0" destOrd="0" presId="urn:microsoft.com/office/officeart/2008/layout/VerticalCurvedList"/>
    <dgm:cxn modelId="{87F888A3-0EE6-470E-B4C2-EF17BED1B1BC}" type="presOf" srcId="{4EDFF524-FDC0-4E96-ABF9-914BD078A4BA}" destId="{4E315C9D-0419-46B1-810B-48657BC3FA22}" srcOrd="0" destOrd="0" presId="urn:microsoft.com/office/officeart/2008/layout/VerticalCurvedList"/>
    <dgm:cxn modelId="{4F0C8C44-F269-40D1-ABAE-66C003800B22}" type="presOf" srcId="{48F5B2EE-D7F8-4B0A-9F56-D7A4B5EF762F}" destId="{BFD877AA-93CF-44F8-8B63-59C5D5C26779}" srcOrd="0" destOrd="0" presId="urn:microsoft.com/office/officeart/2008/layout/VerticalCurvedList"/>
    <dgm:cxn modelId="{4934F7F6-4709-4360-8890-94C5FC812C18}" srcId="{4EDFF524-FDC0-4E96-ABF9-914BD078A4BA}" destId="{1DEC33E1-ED5A-485B-9656-C587E821619F}" srcOrd="2" destOrd="0" parTransId="{8FB138F4-00A9-4B0C-AB9C-43288D7FA870}" sibTransId="{A3498957-E2E0-4E3B-9E2C-8FE437E58550}"/>
    <dgm:cxn modelId="{81DF9550-A874-4E74-9665-9396AB60C938}" type="presOf" srcId="{CE3A0A72-C1B6-47E1-827B-03AFF31DC27B}" destId="{321D3923-6A98-4E4D-BB9B-633EC1F3E3FB}" srcOrd="0" destOrd="0" presId="urn:microsoft.com/office/officeart/2008/layout/VerticalCurvedList"/>
    <dgm:cxn modelId="{F4303101-F2E8-4F78-B474-5CD3840A1D0E}" type="presOf" srcId="{B6C5AF64-329C-42BD-91EA-C7778481254B}" destId="{4837BDC2-89BF-44E7-896F-6A06DC646286}" srcOrd="0" destOrd="0" presId="urn:microsoft.com/office/officeart/2008/layout/VerticalCurvedList"/>
    <dgm:cxn modelId="{9FA04F6C-2411-4E48-A4C1-67B6A5D0C9A0}" type="presParOf" srcId="{4E315C9D-0419-46B1-810B-48657BC3FA22}" destId="{58398D0E-532E-4FFC-B907-3A3489D7D46C}" srcOrd="0" destOrd="0" presId="urn:microsoft.com/office/officeart/2008/layout/VerticalCurvedList"/>
    <dgm:cxn modelId="{5D17323D-A4E5-40DC-932F-040610FD90EF}" type="presParOf" srcId="{58398D0E-532E-4FFC-B907-3A3489D7D46C}" destId="{630F4719-F7FA-4958-8169-60337B574515}" srcOrd="0" destOrd="0" presId="urn:microsoft.com/office/officeart/2008/layout/VerticalCurvedList"/>
    <dgm:cxn modelId="{4ACE61DF-B830-4C0F-862B-CFA63D94166B}" type="presParOf" srcId="{630F4719-F7FA-4958-8169-60337B574515}" destId="{726CA139-83DF-492A-ADFF-51F8B92244D8}" srcOrd="0" destOrd="0" presId="urn:microsoft.com/office/officeart/2008/layout/VerticalCurvedList"/>
    <dgm:cxn modelId="{C595C3E6-0018-4DB4-B006-1BAD251BF473}" type="presParOf" srcId="{630F4719-F7FA-4958-8169-60337B574515}" destId="{BFD877AA-93CF-44F8-8B63-59C5D5C26779}" srcOrd="1" destOrd="0" presId="urn:microsoft.com/office/officeart/2008/layout/VerticalCurvedList"/>
    <dgm:cxn modelId="{EF628BF5-8F80-45B9-B96B-153804218325}" type="presParOf" srcId="{630F4719-F7FA-4958-8169-60337B574515}" destId="{23FD8DC3-FF3E-46A6-B549-D84A8ECFEE9B}" srcOrd="2" destOrd="0" presId="urn:microsoft.com/office/officeart/2008/layout/VerticalCurvedList"/>
    <dgm:cxn modelId="{733B5988-B87F-4A0E-A618-1EF241EF056F}" type="presParOf" srcId="{630F4719-F7FA-4958-8169-60337B574515}" destId="{A343BBB7-0CAE-4AB0-8C6E-51869035E6FD}" srcOrd="3" destOrd="0" presId="urn:microsoft.com/office/officeart/2008/layout/VerticalCurvedList"/>
    <dgm:cxn modelId="{A423E3AE-E128-433E-A2F4-204C70A84533}" type="presParOf" srcId="{58398D0E-532E-4FFC-B907-3A3489D7D46C}" destId="{4837BDC2-89BF-44E7-896F-6A06DC646286}" srcOrd="1" destOrd="0" presId="urn:microsoft.com/office/officeart/2008/layout/VerticalCurvedList"/>
    <dgm:cxn modelId="{8EF3EDBC-8344-4FF3-A594-CF693B7F245D}" type="presParOf" srcId="{58398D0E-532E-4FFC-B907-3A3489D7D46C}" destId="{8E8BB44D-720B-410A-9A7A-AEF19EBDBF9C}" srcOrd="2" destOrd="0" presId="urn:microsoft.com/office/officeart/2008/layout/VerticalCurvedList"/>
    <dgm:cxn modelId="{1D089A37-0336-4478-A576-9034EF3D30E3}" type="presParOf" srcId="{8E8BB44D-720B-410A-9A7A-AEF19EBDBF9C}" destId="{E86404AA-9E7C-4F06-9702-365E9EF121F8}" srcOrd="0" destOrd="0" presId="urn:microsoft.com/office/officeart/2008/layout/VerticalCurvedList"/>
    <dgm:cxn modelId="{FD4FAA48-E360-4F6F-AA4E-1A707881EC9E}" type="presParOf" srcId="{58398D0E-532E-4FFC-B907-3A3489D7D46C}" destId="{321D3923-6A98-4E4D-BB9B-633EC1F3E3FB}" srcOrd="3" destOrd="0" presId="urn:microsoft.com/office/officeart/2008/layout/VerticalCurvedList"/>
    <dgm:cxn modelId="{C72567C7-C643-4642-8E33-5437ACF2D36B}" type="presParOf" srcId="{58398D0E-532E-4FFC-B907-3A3489D7D46C}" destId="{49CF2244-8F70-4759-B819-B52AFFF61FA9}" srcOrd="4" destOrd="0" presId="urn:microsoft.com/office/officeart/2008/layout/VerticalCurvedList"/>
    <dgm:cxn modelId="{A34A2C56-377D-48EE-AE03-419C93A89C34}" type="presParOf" srcId="{49CF2244-8F70-4759-B819-B52AFFF61FA9}" destId="{C66B63DE-28FE-455F-AC49-4231A16565CB}" srcOrd="0" destOrd="0" presId="urn:microsoft.com/office/officeart/2008/layout/VerticalCurvedList"/>
    <dgm:cxn modelId="{E69523B7-FDC4-4936-8298-A9EED1F67D5C}" type="presParOf" srcId="{58398D0E-532E-4FFC-B907-3A3489D7D46C}" destId="{25C5F8EA-1D4D-47AF-B0B3-4967FA7DDC76}" srcOrd="5" destOrd="0" presId="urn:microsoft.com/office/officeart/2008/layout/VerticalCurvedList"/>
    <dgm:cxn modelId="{E3D2CD15-A570-404C-AFD5-DA04599B60E6}" type="presParOf" srcId="{58398D0E-532E-4FFC-B907-3A3489D7D46C}" destId="{11685A0A-9E70-40F1-8643-037D4989E452}" srcOrd="6" destOrd="0" presId="urn:microsoft.com/office/officeart/2008/layout/VerticalCurvedList"/>
    <dgm:cxn modelId="{E2184002-D46C-4966-9C1B-693FE06158B0}" type="presParOf" srcId="{11685A0A-9E70-40F1-8643-037D4989E452}" destId="{A1BE03F0-B2FE-49BD-A7EB-DD0FE438D1D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3E0FF1-569F-4D1A-AF57-D8E684D7BFC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2B5CB217-78BE-4951-BC3F-000C3A1B99F3}">
      <dgm:prSet phldrT="[Testo]"/>
      <dgm:spPr>
        <a:xfrm rot="5400000">
          <a:off x="-166096" y="223826"/>
          <a:ext cx="1484312" cy="1039018"/>
        </a:xfrm>
        <a:prstGeom prst="chevron">
          <a:avLst/>
        </a:prstGeom>
        <a:solidFill>
          <a:srgbClr val="727CA3">
            <a:hueOff val="0"/>
            <a:satOff val="0"/>
            <a:lumOff val="0"/>
            <a:alphaOff val="0"/>
          </a:srgbClr>
        </a:solidFill>
        <a:ln w="25400" cap="flat" cmpd="sng" algn="ctr">
          <a:solidFill>
            <a:srgbClr val="727CA3">
              <a:hueOff val="0"/>
              <a:satOff val="0"/>
              <a:lumOff val="0"/>
              <a:alphaOff val="0"/>
            </a:srgbClr>
          </a:solidFill>
          <a:prstDash val="solid"/>
        </a:ln>
        <a:effectLst>
          <a:outerShdw blurRad="50800" dist="38100" dir="2700000" algn="tl" rotWithShape="0">
            <a:prstClr val="black">
              <a:alpha val="40000"/>
            </a:prstClr>
          </a:outerShdw>
        </a:effectLst>
      </dgm:spPr>
      <dgm:t>
        <a:bodyPr/>
        <a:lstStyle/>
        <a:p>
          <a:endParaRPr lang="it-IT" dirty="0">
            <a:solidFill>
              <a:sysClr val="window" lastClr="FFFFFF"/>
            </a:solidFill>
            <a:latin typeface="Gill Sans MT"/>
            <a:ea typeface="+mn-ea"/>
            <a:cs typeface="+mn-cs"/>
          </a:endParaRPr>
        </a:p>
      </dgm:t>
    </dgm:pt>
    <dgm:pt modelId="{9A5B1E4F-575B-40B3-82B2-D08612908855}" type="parTrans" cxnId="{DCD68944-9A09-471F-9B9A-7A157B95B4D1}">
      <dgm:prSet/>
      <dgm:spPr/>
      <dgm:t>
        <a:bodyPr/>
        <a:lstStyle/>
        <a:p>
          <a:endParaRPr lang="it-IT"/>
        </a:p>
      </dgm:t>
    </dgm:pt>
    <dgm:pt modelId="{1B9FD9E0-3AA9-4CC0-8DF8-6D95D8EEAE9E}" type="sibTrans" cxnId="{DCD68944-9A09-471F-9B9A-7A157B95B4D1}">
      <dgm:prSet/>
      <dgm:spPr/>
      <dgm:t>
        <a:bodyPr/>
        <a:lstStyle/>
        <a:p>
          <a:endParaRPr lang="it-IT"/>
        </a:p>
      </dgm:t>
    </dgm:pt>
    <dgm:pt modelId="{3CE52EAD-84F9-48D1-B93E-A84F5AE776E5}">
      <dgm:prSet phldrT="[Testo]"/>
      <dgm:spPr>
        <a:xfrm rot="5400000">
          <a:off x="-166096" y="1512490"/>
          <a:ext cx="1484312" cy="1039018"/>
        </a:xfrm>
        <a:prstGeom prst="chevron">
          <a:avLst/>
        </a:prstGeom>
        <a:solidFill>
          <a:srgbClr val="727CA3">
            <a:hueOff val="0"/>
            <a:satOff val="0"/>
            <a:lumOff val="0"/>
            <a:alphaOff val="0"/>
          </a:srgbClr>
        </a:solidFill>
        <a:ln w="25400" cap="flat" cmpd="sng" algn="ctr">
          <a:solidFill>
            <a:srgbClr val="727CA3">
              <a:hueOff val="0"/>
              <a:satOff val="0"/>
              <a:lumOff val="0"/>
              <a:alphaOff val="0"/>
            </a:srgbClr>
          </a:solidFill>
          <a:prstDash val="solid"/>
        </a:ln>
        <a:effectLst>
          <a:outerShdw blurRad="50800" dist="38100" dir="2700000" algn="tl" rotWithShape="0">
            <a:prstClr val="black">
              <a:alpha val="40000"/>
            </a:prstClr>
          </a:outerShdw>
        </a:effectLst>
      </dgm:spPr>
      <dgm:t>
        <a:bodyPr/>
        <a:lstStyle/>
        <a:p>
          <a:endParaRPr lang="it-IT" dirty="0">
            <a:solidFill>
              <a:sysClr val="window" lastClr="FFFFFF"/>
            </a:solidFill>
            <a:latin typeface="Gill Sans MT"/>
            <a:ea typeface="+mn-ea"/>
            <a:cs typeface="+mn-cs"/>
          </a:endParaRPr>
        </a:p>
      </dgm:t>
    </dgm:pt>
    <dgm:pt modelId="{70FDEE21-5E37-47F7-8650-A5F88EB21C3D}" type="parTrans" cxnId="{097BC821-223B-453D-A795-903A1F2F70C6}">
      <dgm:prSet/>
      <dgm:spPr/>
      <dgm:t>
        <a:bodyPr/>
        <a:lstStyle/>
        <a:p>
          <a:endParaRPr lang="it-IT"/>
        </a:p>
      </dgm:t>
    </dgm:pt>
    <dgm:pt modelId="{3106A201-7BCE-4BB4-9F4A-BC25F8976ABD}" type="sibTrans" cxnId="{097BC821-223B-453D-A795-903A1F2F70C6}">
      <dgm:prSet/>
      <dgm:spPr/>
      <dgm:t>
        <a:bodyPr/>
        <a:lstStyle/>
        <a:p>
          <a:endParaRPr lang="it-IT"/>
        </a:p>
      </dgm:t>
    </dgm:pt>
    <dgm:pt modelId="{CDA20E49-3BD6-445E-B4CC-CDA1F350129C}">
      <dgm:prSet phldrT="[Testo]"/>
      <dgm:spPr>
        <a:xfrm rot="5400000">
          <a:off x="-166096" y="2801154"/>
          <a:ext cx="1484312" cy="1039018"/>
        </a:xfrm>
        <a:prstGeom prst="chevron">
          <a:avLst/>
        </a:prstGeom>
        <a:solidFill>
          <a:srgbClr val="727CA3">
            <a:hueOff val="0"/>
            <a:satOff val="0"/>
            <a:lumOff val="0"/>
            <a:alphaOff val="0"/>
          </a:srgbClr>
        </a:solidFill>
        <a:ln w="25400" cap="flat" cmpd="sng" algn="ctr">
          <a:solidFill>
            <a:srgbClr val="727CA3">
              <a:hueOff val="0"/>
              <a:satOff val="0"/>
              <a:lumOff val="0"/>
              <a:alphaOff val="0"/>
            </a:srgbClr>
          </a:solidFill>
          <a:prstDash val="solid"/>
        </a:ln>
        <a:effectLst>
          <a:outerShdw blurRad="50800" dist="38100" dir="2700000" algn="tl" rotWithShape="0">
            <a:prstClr val="black">
              <a:alpha val="40000"/>
            </a:prstClr>
          </a:outerShdw>
        </a:effectLst>
      </dgm:spPr>
      <dgm:t>
        <a:bodyPr/>
        <a:lstStyle/>
        <a:p>
          <a:endParaRPr lang="it-IT" dirty="0">
            <a:solidFill>
              <a:sysClr val="window" lastClr="FFFFFF"/>
            </a:solidFill>
            <a:latin typeface="Gill Sans MT"/>
            <a:ea typeface="+mn-ea"/>
            <a:cs typeface="+mn-cs"/>
          </a:endParaRPr>
        </a:p>
      </dgm:t>
    </dgm:pt>
    <dgm:pt modelId="{E95FF4CC-6BE5-4971-A1AC-8F6C4FFE25BC}" type="parTrans" cxnId="{0E7A8D52-6DCB-430E-9941-6BDF1867408B}">
      <dgm:prSet/>
      <dgm:spPr/>
      <dgm:t>
        <a:bodyPr/>
        <a:lstStyle/>
        <a:p>
          <a:endParaRPr lang="it-IT"/>
        </a:p>
      </dgm:t>
    </dgm:pt>
    <dgm:pt modelId="{91AA37CE-0886-4B7C-81D2-E362922E23CD}" type="sibTrans" cxnId="{0E7A8D52-6DCB-430E-9941-6BDF1867408B}">
      <dgm:prSet/>
      <dgm:spPr/>
      <dgm:t>
        <a:bodyPr/>
        <a:lstStyle/>
        <a:p>
          <a:endParaRPr lang="it-IT"/>
        </a:p>
      </dgm:t>
    </dgm:pt>
    <dgm:pt modelId="{9400D833-F079-49A8-A677-DE67AD642D60}">
      <dgm:prSet custT="1"/>
      <dgm:spPr>
        <a:xfrm rot="5400000">
          <a:off x="3648633" y="133328"/>
          <a:ext cx="964803" cy="5843756"/>
        </a:xfrm>
        <a:prstGeom prst="round2SameRect">
          <a:avLst/>
        </a:prstGeom>
        <a:solidFill>
          <a:sysClr val="window" lastClr="FFFFFF">
            <a:alpha val="90000"/>
            <a:hueOff val="0"/>
            <a:satOff val="0"/>
            <a:lumOff val="0"/>
            <a:alphaOff val="0"/>
          </a:sysClr>
        </a:solidFill>
        <a:ln w="25400" cap="flat" cmpd="sng" algn="ctr">
          <a:solidFill>
            <a:srgbClr val="727CA3">
              <a:hueOff val="0"/>
              <a:satOff val="0"/>
              <a:lumOff val="0"/>
              <a:alphaOff val="0"/>
            </a:srgbClr>
          </a:solidFill>
          <a:prstDash val="solid"/>
        </a:ln>
        <a:effectLst>
          <a:outerShdw blurRad="50800" dist="38100" dir="2700000" algn="tl" rotWithShape="0">
            <a:prstClr val="black">
              <a:alpha val="40000"/>
            </a:prstClr>
          </a:outerShdw>
        </a:effectLst>
      </dgm:spPr>
      <dgm:t>
        <a:bodyPr/>
        <a:lstStyle/>
        <a:p>
          <a:r>
            <a:rPr lang="it-IT" sz="1800" dirty="0" smtClean="0">
              <a:solidFill>
                <a:sysClr val="windowText" lastClr="000000">
                  <a:hueOff val="0"/>
                  <a:satOff val="0"/>
                  <a:lumOff val="0"/>
                  <a:alphaOff val="0"/>
                </a:sysClr>
              </a:solidFill>
              <a:latin typeface="Calibri" panose="020F0502020204030204" pitchFamily="34" charset="0"/>
              <a:ea typeface="+mn-ea"/>
              <a:cs typeface="+mn-cs"/>
            </a:rPr>
            <a:t>Depositi garantiti (</a:t>
          </a:r>
          <a:r>
            <a:rPr lang="it-IT" sz="1800" i="0" dirty="0" smtClean="0">
              <a:solidFill>
                <a:sysClr val="windowText" lastClr="000000">
                  <a:hueOff val="0"/>
                  <a:satOff val="0"/>
                  <a:lumOff val="0"/>
                  <a:alphaOff val="0"/>
                </a:sysClr>
              </a:solidFill>
              <a:latin typeface="Calibri" panose="020F0502020204030204" pitchFamily="34" charset="0"/>
              <a:ea typeface="+mn-ea"/>
              <a:cs typeface="+mn-cs"/>
            </a:rPr>
            <a:t>fino a 100.000 euro</a:t>
          </a:r>
          <a:r>
            <a:rPr lang="it-IT" sz="1800" dirty="0" smtClean="0">
              <a:solidFill>
                <a:sysClr val="windowText" lastClr="000000">
                  <a:hueOff val="0"/>
                  <a:satOff val="0"/>
                  <a:lumOff val="0"/>
                  <a:alphaOff val="0"/>
                </a:sysClr>
              </a:solidFill>
              <a:latin typeface="Calibri" panose="020F0502020204030204" pitchFamily="34" charset="0"/>
              <a:ea typeface="+mn-ea"/>
              <a:cs typeface="+mn-cs"/>
            </a:rPr>
            <a:t>) e DGS subentranti nei diritti e negli obblighi  dei depositanti garantiti in liquidazione</a:t>
          </a:r>
          <a:endParaRPr lang="it-IT" sz="1800" dirty="0">
            <a:solidFill>
              <a:sysClr val="windowText" lastClr="000000">
                <a:hueOff val="0"/>
                <a:satOff val="0"/>
                <a:lumOff val="0"/>
                <a:alphaOff val="0"/>
              </a:sysClr>
            </a:solidFill>
            <a:latin typeface="Calibri" panose="020F0502020204030204" pitchFamily="34" charset="0"/>
            <a:ea typeface="+mn-ea"/>
            <a:cs typeface="+mn-cs"/>
          </a:endParaRPr>
        </a:p>
      </dgm:t>
    </dgm:pt>
    <dgm:pt modelId="{457D4C54-09CF-4205-BAA1-A2D791EDF082}" type="parTrans" cxnId="{8AE2AB44-71B8-44E0-BE92-F1C2A12F2F17}">
      <dgm:prSet/>
      <dgm:spPr/>
      <dgm:t>
        <a:bodyPr/>
        <a:lstStyle/>
        <a:p>
          <a:endParaRPr lang="it-IT"/>
        </a:p>
      </dgm:t>
    </dgm:pt>
    <dgm:pt modelId="{00E53DD6-E326-4CAC-9DB9-FD402EB2E568}" type="sibTrans" cxnId="{8AE2AB44-71B8-44E0-BE92-F1C2A12F2F17}">
      <dgm:prSet/>
      <dgm:spPr/>
      <dgm:t>
        <a:bodyPr/>
        <a:lstStyle/>
        <a:p>
          <a:endParaRPr lang="it-IT"/>
        </a:p>
      </dgm:t>
    </dgm:pt>
    <dgm:pt modelId="{1CD4C2F7-56E1-4B43-B68E-D42A70415B33}">
      <dgm:prSet custT="1"/>
      <dgm:spPr>
        <a:xfrm rot="5400000">
          <a:off x="3648633" y="-1149481"/>
          <a:ext cx="964803" cy="5844727"/>
        </a:xfrm>
        <a:prstGeom prst="round2SameRect">
          <a:avLst/>
        </a:prstGeom>
        <a:solidFill>
          <a:sysClr val="window" lastClr="FFFFFF">
            <a:alpha val="90000"/>
            <a:hueOff val="0"/>
            <a:satOff val="0"/>
            <a:lumOff val="0"/>
            <a:alphaOff val="0"/>
          </a:sysClr>
        </a:solidFill>
        <a:ln w="25400" cap="flat" cmpd="sng" algn="ctr">
          <a:solidFill>
            <a:srgbClr val="727CA3">
              <a:hueOff val="0"/>
              <a:satOff val="0"/>
              <a:lumOff val="0"/>
              <a:alphaOff val="0"/>
            </a:srgbClr>
          </a:solidFill>
          <a:prstDash val="solid"/>
        </a:ln>
        <a:effectLst>
          <a:outerShdw blurRad="50800" dist="38100" dir="2700000" algn="tl" rotWithShape="0">
            <a:prstClr val="black">
              <a:alpha val="40000"/>
            </a:prstClr>
          </a:outerShdw>
        </a:effectLst>
      </dgm:spPr>
      <dgm:t>
        <a:bodyPr/>
        <a:lstStyle/>
        <a:p>
          <a:r>
            <a:rPr lang="it-IT" sz="1800" dirty="0" smtClean="0">
              <a:solidFill>
                <a:sysClr val="windowText" lastClr="000000">
                  <a:hueOff val="0"/>
                  <a:satOff val="0"/>
                  <a:lumOff val="0"/>
                  <a:alphaOff val="0"/>
                </a:sysClr>
              </a:solidFill>
              <a:latin typeface="Calibri" panose="020F0502020204030204" pitchFamily="34" charset="0"/>
              <a:ea typeface="+mn-ea"/>
              <a:cs typeface="+mn-cs"/>
            </a:rPr>
            <a:t>Depositi ammissibili (</a:t>
          </a:r>
          <a:r>
            <a:rPr lang="it-IT" sz="1800" i="0" dirty="0" smtClean="0">
              <a:solidFill>
                <a:sysClr val="windowText" lastClr="000000">
                  <a:hueOff val="0"/>
                  <a:satOff val="0"/>
                  <a:lumOff val="0"/>
                  <a:alphaOff val="0"/>
                </a:sysClr>
              </a:solidFill>
              <a:latin typeface="Calibri" panose="020F0502020204030204" pitchFamily="34" charset="0"/>
              <a:ea typeface="+mn-ea"/>
              <a:cs typeface="+mn-cs"/>
            </a:rPr>
            <a:t>oltre 100.000 euro</a:t>
          </a:r>
          <a:r>
            <a:rPr lang="it-IT" sz="1800" dirty="0" smtClean="0">
              <a:solidFill>
                <a:sysClr val="windowText" lastClr="000000">
                  <a:hueOff val="0"/>
                  <a:satOff val="0"/>
                  <a:lumOff val="0"/>
                  <a:alphaOff val="0"/>
                </a:sysClr>
              </a:solidFill>
              <a:latin typeface="Calibri" panose="020F0502020204030204" pitchFamily="34" charset="0"/>
              <a:ea typeface="+mn-ea"/>
              <a:cs typeface="+mn-cs"/>
            </a:rPr>
            <a:t>) di persone fisiche, micro, piccole e medie imprese</a:t>
          </a:r>
          <a:endParaRPr lang="it-IT" sz="1800" dirty="0">
            <a:solidFill>
              <a:sysClr val="windowText" lastClr="000000">
                <a:hueOff val="0"/>
                <a:satOff val="0"/>
                <a:lumOff val="0"/>
                <a:alphaOff val="0"/>
              </a:sysClr>
            </a:solidFill>
            <a:latin typeface="Calibri" panose="020F0502020204030204" pitchFamily="34" charset="0"/>
            <a:ea typeface="+mn-ea"/>
            <a:cs typeface="+mn-cs"/>
          </a:endParaRPr>
        </a:p>
      </dgm:t>
    </dgm:pt>
    <dgm:pt modelId="{09B2C6D2-C522-4E97-A802-F7B56EC25E85}" type="parTrans" cxnId="{7C143BFE-6669-4C24-B49D-2A50CB56173C}">
      <dgm:prSet/>
      <dgm:spPr/>
      <dgm:t>
        <a:bodyPr/>
        <a:lstStyle/>
        <a:p>
          <a:endParaRPr lang="it-IT"/>
        </a:p>
      </dgm:t>
    </dgm:pt>
    <dgm:pt modelId="{F4C07B2D-B76B-421F-AC02-2837D8C28941}" type="sibTrans" cxnId="{7C143BFE-6669-4C24-B49D-2A50CB56173C}">
      <dgm:prSet/>
      <dgm:spPr/>
      <dgm:t>
        <a:bodyPr/>
        <a:lstStyle/>
        <a:p>
          <a:endParaRPr lang="it-IT"/>
        </a:p>
      </dgm:t>
    </dgm:pt>
    <dgm:pt modelId="{5A43B9E0-EF42-4E7A-8C24-A953ED6D63A5}">
      <dgm:prSet custT="1"/>
      <dgm:spPr>
        <a:xfrm rot="5400000">
          <a:off x="3648633" y="-2435198"/>
          <a:ext cx="964803" cy="5843756"/>
        </a:xfrm>
        <a:prstGeom prst="round2SameRect">
          <a:avLst/>
        </a:prstGeom>
        <a:solidFill>
          <a:sysClr val="window" lastClr="FFFFFF">
            <a:alpha val="90000"/>
            <a:hueOff val="0"/>
            <a:satOff val="0"/>
            <a:lumOff val="0"/>
            <a:alphaOff val="0"/>
          </a:sysClr>
        </a:solidFill>
        <a:ln w="25400" cap="flat" cmpd="sng" algn="ctr">
          <a:solidFill>
            <a:srgbClr val="727CA3">
              <a:hueOff val="0"/>
              <a:satOff val="0"/>
              <a:lumOff val="0"/>
              <a:alphaOff val="0"/>
            </a:srgbClr>
          </a:solidFill>
          <a:prstDash val="solid"/>
        </a:ln>
        <a:effectLst>
          <a:outerShdw blurRad="50800" dist="38100" dir="2700000" algn="tl" rotWithShape="0">
            <a:prstClr val="black">
              <a:alpha val="40000"/>
            </a:prstClr>
          </a:outerShdw>
        </a:effectLst>
      </dgm:spPr>
      <dgm:t>
        <a:bodyPr/>
        <a:lstStyle/>
        <a:p>
          <a:r>
            <a:rPr lang="it-IT" sz="1800" dirty="0" smtClean="0">
              <a:solidFill>
                <a:sysClr val="windowText" lastClr="000000">
                  <a:hueOff val="0"/>
                  <a:satOff val="0"/>
                  <a:lumOff val="0"/>
                  <a:alphaOff val="0"/>
                </a:sysClr>
              </a:solidFill>
              <a:latin typeface="Calibri" panose="020F0502020204030204" pitchFamily="34" charset="0"/>
              <a:ea typeface="+mn-ea"/>
              <a:cs typeface="+mn-cs"/>
            </a:rPr>
            <a:t>Creditori chirografari e depositi ammissibili (oltre 100.000 euro) di soggetti diversi da persone fisiche, micro, piccole e medie imprese</a:t>
          </a:r>
          <a:endParaRPr lang="it-IT" sz="1800" dirty="0">
            <a:solidFill>
              <a:sysClr val="windowText" lastClr="000000">
                <a:hueOff val="0"/>
                <a:satOff val="0"/>
                <a:lumOff val="0"/>
                <a:alphaOff val="0"/>
              </a:sysClr>
            </a:solidFill>
            <a:latin typeface="Calibri" panose="020F0502020204030204" pitchFamily="34" charset="0"/>
            <a:ea typeface="+mn-ea"/>
            <a:cs typeface="+mn-cs"/>
          </a:endParaRPr>
        </a:p>
      </dgm:t>
    </dgm:pt>
    <dgm:pt modelId="{F9B64468-946F-40BD-906B-28C3754EE040}" type="parTrans" cxnId="{D91A6170-1CD2-422F-926B-2324E83DF096}">
      <dgm:prSet/>
      <dgm:spPr/>
      <dgm:t>
        <a:bodyPr/>
        <a:lstStyle/>
        <a:p>
          <a:endParaRPr lang="it-IT"/>
        </a:p>
      </dgm:t>
    </dgm:pt>
    <dgm:pt modelId="{2B7826D4-EBE5-4C6B-952A-87F0A53B28B7}" type="sibTrans" cxnId="{D91A6170-1CD2-422F-926B-2324E83DF096}">
      <dgm:prSet/>
      <dgm:spPr/>
      <dgm:t>
        <a:bodyPr/>
        <a:lstStyle/>
        <a:p>
          <a:endParaRPr lang="it-IT"/>
        </a:p>
      </dgm:t>
    </dgm:pt>
    <dgm:pt modelId="{BA2DA6EA-A439-4BB2-8813-22A0F469076A}" type="pres">
      <dgm:prSet presAssocID="{863E0FF1-569F-4D1A-AF57-D8E684D7BFC8}" presName="linearFlow" presStyleCnt="0">
        <dgm:presLayoutVars>
          <dgm:dir/>
          <dgm:animLvl val="lvl"/>
          <dgm:resizeHandles val="exact"/>
        </dgm:presLayoutVars>
      </dgm:prSet>
      <dgm:spPr/>
      <dgm:t>
        <a:bodyPr/>
        <a:lstStyle/>
        <a:p>
          <a:endParaRPr lang="it-IT"/>
        </a:p>
      </dgm:t>
    </dgm:pt>
    <dgm:pt modelId="{740FAFC7-8C82-4331-9C70-2CD772DC7778}" type="pres">
      <dgm:prSet presAssocID="{2B5CB217-78BE-4951-BC3F-000C3A1B99F3}" presName="composite" presStyleCnt="0"/>
      <dgm:spPr/>
    </dgm:pt>
    <dgm:pt modelId="{BE316F2F-D360-49A5-96A9-4ACC28694E38}" type="pres">
      <dgm:prSet presAssocID="{2B5CB217-78BE-4951-BC3F-000C3A1B99F3}" presName="parentText" presStyleLbl="alignNode1" presStyleIdx="0" presStyleCnt="3">
        <dgm:presLayoutVars>
          <dgm:chMax val="1"/>
          <dgm:bulletEnabled val="1"/>
        </dgm:presLayoutVars>
      </dgm:prSet>
      <dgm:spPr/>
      <dgm:t>
        <a:bodyPr/>
        <a:lstStyle/>
        <a:p>
          <a:endParaRPr lang="it-IT"/>
        </a:p>
      </dgm:t>
    </dgm:pt>
    <dgm:pt modelId="{7510F048-E814-4C75-8C92-CFC7EB37588E}" type="pres">
      <dgm:prSet presAssocID="{2B5CB217-78BE-4951-BC3F-000C3A1B99F3}" presName="descendantText" presStyleLbl="alignAcc1" presStyleIdx="0" presStyleCnt="3" custScaleX="96258" custLinFactY="100000" custLinFactNeighborY="166544">
        <dgm:presLayoutVars>
          <dgm:bulletEnabled val="1"/>
        </dgm:presLayoutVars>
      </dgm:prSet>
      <dgm:spPr/>
      <dgm:t>
        <a:bodyPr/>
        <a:lstStyle/>
        <a:p>
          <a:endParaRPr lang="it-IT"/>
        </a:p>
      </dgm:t>
    </dgm:pt>
    <dgm:pt modelId="{FBD8B8BE-D444-44C4-A6C1-276E92CCD83E}" type="pres">
      <dgm:prSet presAssocID="{1B9FD9E0-3AA9-4CC0-8DF8-6D95D8EEAE9E}" presName="sp" presStyleCnt="0"/>
      <dgm:spPr/>
    </dgm:pt>
    <dgm:pt modelId="{2A3A5E0A-F27D-47DC-8172-96B3ED61A0DF}" type="pres">
      <dgm:prSet presAssocID="{3CE52EAD-84F9-48D1-B93E-A84F5AE776E5}" presName="composite" presStyleCnt="0"/>
      <dgm:spPr/>
    </dgm:pt>
    <dgm:pt modelId="{42D9EEB7-6561-4271-B40C-8FB77E51B39B}" type="pres">
      <dgm:prSet presAssocID="{3CE52EAD-84F9-48D1-B93E-A84F5AE776E5}" presName="parentText" presStyleLbl="alignNode1" presStyleIdx="1" presStyleCnt="3">
        <dgm:presLayoutVars>
          <dgm:chMax val="1"/>
          <dgm:bulletEnabled val="1"/>
        </dgm:presLayoutVars>
      </dgm:prSet>
      <dgm:spPr/>
      <dgm:t>
        <a:bodyPr/>
        <a:lstStyle/>
        <a:p>
          <a:endParaRPr lang="it-IT"/>
        </a:p>
      </dgm:t>
    </dgm:pt>
    <dgm:pt modelId="{3B294044-5F90-4116-8BFF-CFFC05B9B393}" type="pres">
      <dgm:prSet presAssocID="{3CE52EAD-84F9-48D1-B93E-A84F5AE776E5}" presName="descendantText" presStyleLbl="alignAcc1" presStyleIdx="1" presStyleCnt="3" custScaleX="96274" custLinFactNeighborY="66">
        <dgm:presLayoutVars>
          <dgm:bulletEnabled val="1"/>
        </dgm:presLayoutVars>
      </dgm:prSet>
      <dgm:spPr/>
      <dgm:t>
        <a:bodyPr/>
        <a:lstStyle/>
        <a:p>
          <a:endParaRPr lang="it-IT"/>
        </a:p>
      </dgm:t>
    </dgm:pt>
    <dgm:pt modelId="{F6394816-BDAA-4974-8382-9CCFC6EE3F69}" type="pres">
      <dgm:prSet presAssocID="{3106A201-7BCE-4BB4-9F4A-BC25F8976ABD}" presName="sp" presStyleCnt="0"/>
      <dgm:spPr/>
    </dgm:pt>
    <dgm:pt modelId="{42782AC3-B2DB-4146-8D71-0626C1F8FC5F}" type="pres">
      <dgm:prSet presAssocID="{CDA20E49-3BD6-445E-B4CC-CDA1F350129C}" presName="composite" presStyleCnt="0"/>
      <dgm:spPr/>
    </dgm:pt>
    <dgm:pt modelId="{017D9B3E-8A65-48AE-B224-EC3DD1267241}" type="pres">
      <dgm:prSet presAssocID="{CDA20E49-3BD6-445E-B4CC-CDA1F350129C}" presName="parentText" presStyleLbl="alignNode1" presStyleIdx="2" presStyleCnt="3">
        <dgm:presLayoutVars>
          <dgm:chMax val="1"/>
          <dgm:bulletEnabled val="1"/>
        </dgm:presLayoutVars>
      </dgm:prSet>
      <dgm:spPr/>
      <dgm:t>
        <a:bodyPr/>
        <a:lstStyle/>
        <a:p>
          <a:endParaRPr lang="it-IT"/>
        </a:p>
      </dgm:t>
    </dgm:pt>
    <dgm:pt modelId="{FA548766-24D1-400E-9343-B12CEB4AE6D3}" type="pres">
      <dgm:prSet presAssocID="{CDA20E49-3BD6-445E-B4CC-CDA1F350129C}" presName="descendantText" presStyleLbl="alignAcc1" presStyleIdx="2" presStyleCnt="3" custScaleX="96258" custLinFactY="-100000" custLinFactNeighborY="-166814">
        <dgm:presLayoutVars>
          <dgm:bulletEnabled val="1"/>
        </dgm:presLayoutVars>
      </dgm:prSet>
      <dgm:spPr/>
      <dgm:t>
        <a:bodyPr/>
        <a:lstStyle/>
        <a:p>
          <a:endParaRPr lang="it-IT"/>
        </a:p>
      </dgm:t>
    </dgm:pt>
  </dgm:ptLst>
  <dgm:cxnLst>
    <dgm:cxn modelId="{1583E8EF-4622-4F0D-8F44-72FB88612995}" type="presOf" srcId="{863E0FF1-569F-4D1A-AF57-D8E684D7BFC8}" destId="{BA2DA6EA-A439-4BB2-8813-22A0F469076A}" srcOrd="0" destOrd="0" presId="urn:microsoft.com/office/officeart/2005/8/layout/chevron2"/>
    <dgm:cxn modelId="{0E7A8D52-6DCB-430E-9941-6BDF1867408B}" srcId="{863E0FF1-569F-4D1A-AF57-D8E684D7BFC8}" destId="{CDA20E49-3BD6-445E-B4CC-CDA1F350129C}" srcOrd="2" destOrd="0" parTransId="{E95FF4CC-6BE5-4971-A1AC-8F6C4FFE25BC}" sibTransId="{91AA37CE-0886-4B7C-81D2-E362922E23CD}"/>
    <dgm:cxn modelId="{D91A6170-1CD2-422F-926B-2324E83DF096}" srcId="{CDA20E49-3BD6-445E-B4CC-CDA1F350129C}" destId="{5A43B9E0-EF42-4E7A-8C24-A953ED6D63A5}" srcOrd="0" destOrd="0" parTransId="{F9B64468-946F-40BD-906B-28C3754EE040}" sibTransId="{2B7826D4-EBE5-4C6B-952A-87F0A53B28B7}"/>
    <dgm:cxn modelId="{DCD68944-9A09-471F-9B9A-7A157B95B4D1}" srcId="{863E0FF1-569F-4D1A-AF57-D8E684D7BFC8}" destId="{2B5CB217-78BE-4951-BC3F-000C3A1B99F3}" srcOrd="0" destOrd="0" parTransId="{9A5B1E4F-575B-40B3-82B2-D08612908855}" sibTransId="{1B9FD9E0-3AA9-4CC0-8DF8-6D95D8EEAE9E}"/>
    <dgm:cxn modelId="{097BC821-223B-453D-A795-903A1F2F70C6}" srcId="{863E0FF1-569F-4D1A-AF57-D8E684D7BFC8}" destId="{3CE52EAD-84F9-48D1-B93E-A84F5AE776E5}" srcOrd="1" destOrd="0" parTransId="{70FDEE21-5E37-47F7-8650-A5F88EB21C3D}" sibTransId="{3106A201-7BCE-4BB4-9F4A-BC25F8976ABD}"/>
    <dgm:cxn modelId="{CD07396D-816A-4A66-A65E-B76F136E2613}" type="presOf" srcId="{1CD4C2F7-56E1-4B43-B68E-D42A70415B33}" destId="{3B294044-5F90-4116-8BFF-CFFC05B9B393}" srcOrd="0" destOrd="0" presId="urn:microsoft.com/office/officeart/2005/8/layout/chevron2"/>
    <dgm:cxn modelId="{BA7C1066-D767-44D1-88B1-5EFE94BE65DA}" type="presOf" srcId="{CDA20E49-3BD6-445E-B4CC-CDA1F350129C}" destId="{017D9B3E-8A65-48AE-B224-EC3DD1267241}" srcOrd="0" destOrd="0" presId="urn:microsoft.com/office/officeart/2005/8/layout/chevron2"/>
    <dgm:cxn modelId="{4EAA902F-820B-44CD-A067-D98FB297316B}" type="presOf" srcId="{3CE52EAD-84F9-48D1-B93E-A84F5AE776E5}" destId="{42D9EEB7-6561-4271-B40C-8FB77E51B39B}" srcOrd="0" destOrd="0" presId="urn:microsoft.com/office/officeart/2005/8/layout/chevron2"/>
    <dgm:cxn modelId="{45D4D3CA-5A11-4E50-BBA2-0026186D1237}" type="presOf" srcId="{9400D833-F079-49A8-A677-DE67AD642D60}" destId="{7510F048-E814-4C75-8C92-CFC7EB37588E}" srcOrd="0" destOrd="0" presId="urn:microsoft.com/office/officeart/2005/8/layout/chevron2"/>
    <dgm:cxn modelId="{22BAC1A7-B3D9-4382-BE13-FDBB67C46A59}" type="presOf" srcId="{2B5CB217-78BE-4951-BC3F-000C3A1B99F3}" destId="{BE316F2F-D360-49A5-96A9-4ACC28694E38}" srcOrd="0" destOrd="0" presId="urn:microsoft.com/office/officeart/2005/8/layout/chevron2"/>
    <dgm:cxn modelId="{FED3AD45-4AA6-4176-999C-3E05E99AE416}" type="presOf" srcId="{5A43B9E0-EF42-4E7A-8C24-A953ED6D63A5}" destId="{FA548766-24D1-400E-9343-B12CEB4AE6D3}" srcOrd="0" destOrd="0" presId="urn:microsoft.com/office/officeart/2005/8/layout/chevron2"/>
    <dgm:cxn modelId="{7C143BFE-6669-4C24-B49D-2A50CB56173C}" srcId="{3CE52EAD-84F9-48D1-B93E-A84F5AE776E5}" destId="{1CD4C2F7-56E1-4B43-B68E-D42A70415B33}" srcOrd="0" destOrd="0" parTransId="{09B2C6D2-C522-4E97-A802-F7B56EC25E85}" sibTransId="{F4C07B2D-B76B-421F-AC02-2837D8C28941}"/>
    <dgm:cxn modelId="{8AE2AB44-71B8-44E0-BE92-F1C2A12F2F17}" srcId="{2B5CB217-78BE-4951-BC3F-000C3A1B99F3}" destId="{9400D833-F079-49A8-A677-DE67AD642D60}" srcOrd="0" destOrd="0" parTransId="{457D4C54-09CF-4205-BAA1-A2D791EDF082}" sibTransId="{00E53DD6-E326-4CAC-9DB9-FD402EB2E568}"/>
    <dgm:cxn modelId="{3E10B94B-A91A-47DA-B6F2-71F9FA9BD8E9}" type="presParOf" srcId="{BA2DA6EA-A439-4BB2-8813-22A0F469076A}" destId="{740FAFC7-8C82-4331-9C70-2CD772DC7778}" srcOrd="0" destOrd="0" presId="urn:microsoft.com/office/officeart/2005/8/layout/chevron2"/>
    <dgm:cxn modelId="{E09E968F-147B-4DCB-B909-D20FD1F97229}" type="presParOf" srcId="{740FAFC7-8C82-4331-9C70-2CD772DC7778}" destId="{BE316F2F-D360-49A5-96A9-4ACC28694E38}" srcOrd="0" destOrd="0" presId="urn:microsoft.com/office/officeart/2005/8/layout/chevron2"/>
    <dgm:cxn modelId="{3E831899-DFBC-4DF9-A9B9-AA438BA89723}" type="presParOf" srcId="{740FAFC7-8C82-4331-9C70-2CD772DC7778}" destId="{7510F048-E814-4C75-8C92-CFC7EB37588E}" srcOrd="1" destOrd="0" presId="urn:microsoft.com/office/officeart/2005/8/layout/chevron2"/>
    <dgm:cxn modelId="{3A14CFEA-5C61-4BC0-9BA0-B9057A9A5819}" type="presParOf" srcId="{BA2DA6EA-A439-4BB2-8813-22A0F469076A}" destId="{FBD8B8BE-D444-44C4-A6C1-276E92CCD83E}" srcOrd="1" destOrd="0" presId="urn:microsoft.com/office/officeart/2005/8/layout/chevron2"/>
    <dgm:cxn modelId="{6900DB32-7989-431F-B733-8B6FD116C3C2}" type="presParOf" srcId="{BA2DA6EA-A439-4BB2-8813-22A0F469076A}" destId="{2A3A5E0A-F27D-47DC-8172-96B3ED61A0DF}" srcOrd="2" destOrd="0" presId="urn:microsoft.com/office/officeart/2005/8/layout/chevron2"/>
    <dgm:cxn modelId="{027E0A42-0435-429A-8FBB-E45D5B79ED42}" type="presParOf" srcId="{2A3A5E0A-F27D-47DC-8172-96B3ED61A0DF}" destId="{42D9EEB7-6561-4271-B40C-8FB77E51B39B}" srcOrd="0" destOrd="0" presId="urn:microsoft.com/office/officeart/2005/8/layout/chevron2"/>
    <dgm:cxn modelId="{E9EDBC04-5672-46DC-8618-01009B23AF88}" type="presParOf" srcId="{2A3A5E0A-F27D-47DC-8172-96B3ED61A0DF}" destId="{3B294044-5F90-4116-8BFF-CFFC05B9B393}" srcOrd="1" destOrd="0" presId="urn:microsoft.com/office/officeart/2005/8/layout/chevron2"/>
    <dgm:cxn modelId="{DADE0596-6583-4F3D-BE38-B9ED0FCB96F1}" type="presParOf" srcId="{BA2DA6EA-A439-4BB2-8813-22A0F469076A}" destId="{F6394816-BDAA-4974-8382-9CCFC6EE3F69}" srcOrd="3" destOrd="0" presId="urn:microsoft.com/office/officeart/2005/8/layout/chevron2"/>
    <dgm:cxn modelId="{42850EAF-4160-4FEE-8F57-BE58A2114459}" type="presParOf" srcId="{BA2DA6EA-A439-4BB2-8813-22A0F469076A}" destId="{42782AC3-B2DB-4146-8D71-0626C1F8FC5F}" srcOrd="4" destOrd="0" presId="urn:microsoft.com/office/officeart/2005/8/layout/chevron2"/>
    <dgm:cxn modelId="{4F5AF2A9-F776-4D3A-AE36-2A6123127CA1}" type="presParOf" srcId="{42782AC3-B2DB-4146-8D71-0626C1F8FC5F}" destId="{017D9B3E-8A65-48AE-B224-EC3DD1267241}" srcOrd="0" destOrd="0" presId="urn:microsoft.com/office/officeart/2005/8/layout/chevron2"/>
    <dgm:cxn modelId="{3821F1EE-8024-41ED-8EF3-4AB9EF458E95}" type="presParOf" srcId="{42782AC3-B2DB-4146-8D71-0626C1F8FC5F}" destId="{FA548766-24D1-400E-9343-B12CEB4AE6D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90BD5C-0D3C-4BE1-A1FB-07B9DBFA833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it-IT"/>
        </a:p>
      </dgm:t>
    </dgm:pt>
    <dgm:pt modelId="{11E35D1A-D0A0-4CCD-A3A0-502132EFBBE6}">
      <dgm:prSet phldrT="[Testo]" custT="1"/>
      <dgm:spPr>
        <a:solidFill>
          <a:schemeClr val="bg1"/>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it-IT" sz="2400" b="1" i="1" dirty="0" smtClean="0">
              <a:solidFill>
                <a:schemeClr val="accent1">
                  <a:lumMod val="50000"/>
                </a:schemeClr>
              </a:solidFill>
              <a:latin typeface="Calibri" panose="020F0502020204030204" pitchFamily="34" charset="0"/>
            </a:rPr>
            <a:t>State </a:t>
          </a:r>
          <a:r>
            <a:rPr lang="it-IT" sz="2400" b="1" i="1" dirty="0" err="1" smtClean="0">
              <a:solidFill>
                <a:schemeClr val="accent1">
                  <a:lumMod val="50000"/>
                </a:schemeClr>
              </a:solidFill>
              <a:latin typeface="Calibri" panose="020F0502020204030204" pitchFamily="34" charset="0"/>
            </a:rPr>
            <a:t>aid</a:t>
          </a:r>
          <a:r>
            <a:rPr lang="it-IT" sz="2400" b="1" i="1" dirty="0" smtClean="0">
              <a:solidFill>
                <a:schemeClr val="accent1">
                  <a:lumMod val="50000"/>
                </a:schemeClr>
              </a:solidFill>
              <a:latin typeface="Calibri" panose="020F0502020204030204" pitchFamily="34" charset="0"/>
            </a:rPr>
            <a:t>?</a:t>
          </a:r>
          <a:endParaRPr lang="it-IT" sz="2400" b="1" i="1" dirty="0">
            <a:solidFill>
              <a:schemeClr val="accent1">
                <a:lumMod val="50000"/>
              </a:schemeClr>
            </a:solidFill>
            <a:latin typeface="Calibri" panose="020F0502020204030204" pitchFamily="34" charset="0"/>
          </a:endParaRPr>
        </a:p>
      </dgm:t>
    </dgm:pt>
    <dgm:pt modelId="{353E0BFE-12B4-4BE1-ABBA-680B54F08DF7}" type="parTrans" cxnId="{1F720769-C9B1-4B72-BC99-B59CFD18818C}">
      <dgm:prSet/>
      <dgm:spPr/>
      <dgm:t>
        <a:bodyPr/>
        <a:lstStyle/>
        <a:p>
          <a:endParaRPr lang="it-IT"/>
        </a:p>
      </dgm:t>
    </dgm:pt>
    <dgm:pt modelId="{0B400511-7E0C-4FF5-828F-4D5A82437887}" type="sibTrans" cxnId="{1F720769-C9B1-4B72-BC99-B59CFD18818C}">
      <dgm:prSet/>
      <dgm:spPr/>
      <dgm:t>
        <a:bodyPr/>
        <a:lstStyle/>
        <a:p>
          <a:endParaRPr lang="it-IT"/>
        </a:p>
      </dgm:t>
    </dgm:pt>
    <dgm:pt modelId="{F39FCC1C-1751-4AC0-A1B9-C689FF5C12D5}">
      <dgm:prSet phldrT="[Testo]" custT="1"/>
      <dgm:spPr>
        <a:effectLst>
          <a:glow rad="63500">
            <a:schemeClr val="accent3">
              <a:satMod val="175000"/>
              <a:alpha val="40000"/>
            </a:schemeClr>
          </a:glow>
          <a:outerShdw blurRad="50800" dist="38100" dir="2700000" algn="tl" rotWithShape="0">
            <a:prstClr val="black">
              <a:alpha val="40000"/>
            </a:prstClr>
          </a:outerShdw>
        </a:effectLst>
      </dgm:spPr>
      <dgm:t>
        <a:bodyPr/>
        <a:lstStyle/>
        <a:p>
          <a:r>
            <a:rPr lang="it-IT" sz="1800" b="1" dirty="0" smtClean="0">
              <a:latin typeface="Calibri" panose="020F0502020204030204" pitchFamily="34" charset="0"/>
            </a:rPr>
            <a:t>DGSD  Considerando 3</a:t>
          </a:r>
          <a:endParaRPr lang="it-IT" sz="1800" b="1" dirty="0">
            <a:latin typeface="Calibri" panose="020F0502020204030204" pitchFamily="34" charset="0"/>
          </a:endParaRPr>
        </a:p>
      </dgm:t>
    </dgm:pt>
    <dgm:pt modelId="{BDAB9F43-D45D-4524-B3A3-688C9B42DEE2}" type="parTrans" cxnId="{B04D2842-BE0D-4ACD-9C1E-1F77D1AE752F}">
      <dgm:prSet/>
      <dgm:spPr>
        <a:effectLst>
          <a:outerShdw blurRad="50800" dist="38100" dir="2700000" algn="tl" rotWithShape="0">
            <a:prstClr val="black">
              <a:alpha val="40000"/>
            </a:prstClr>
          </a:outerShdw>
        </a:effectLst>
      </dgm:spPr>
      <dgm:t>
        <a:bodyPr/>
        <a:lstStyle/>
        <a:p>
          <a:endParaRPr lang="it-IT"/>
        </a:p>
      </dgm:t>
    </dgm:pt>
    <dgm:pt modelId="{7AA7A86B-C552-4FC8-B9EA-A84F0B242288}" type="sibTrans" cxnId="{B04D2842-BE0D-4ACD-9C1E-1F77D1AE752F}">
      <dgm:prSet/>
      <dgm:spPr/>
      <dgm:t>
        <a:bodyPr/>
        <a:lstStyle/>
        <a:p>
          <a:endParaRPr lang="it-IT"/>
        </a:p>
      </dgm:t>
    </dgm:pt>
    <dgm:pt modelId="{E4CB907D-21F1-4B86-A184-4DA2162F6A56}">
      <dgm:prSet phldrT="[Testo]" custT="1"/>
      <dgm:spPr>
        <a:effectLst>
          <a:glow rad="63500">
            <a:schemeClr val="accent3">
              <a:satMod val="175000"/>
              <a:alpha val="40000"/>
            </a:schemeClr>
          </a:glow>
          <a:outerShdw blurRad="50800" dist="38100" dir="2700000" algn="tl" rotWithShape="0">
            <a:prstClr val="black">
              <a:alpha val="40000"/>
            </a:prstClr>
          </a:outerShdw>
        </a:effectLst>
      </dgm:spPr>
      <dgm:t>
        <a:bodyPr/>
        <a:lstStyle/>
        <a:p>
          <a:r>
            <a:rPr lang="it-IT" sz="1800" b="1" dirty="0" smtClean="0">
              <a:latin typeface="Calibri" panose="020F0502020204030204" pitchFamily="34" charset="0"/>
            </a:rPr>
            <a:t>DGSD     Considerando 16  </a:t>
          </a:r>
          <a:endParaRPr lang="it-IT" sz="1800" b="1" dirty="0">
            <a:latin typeface="Calibri" panose="020F0502020204030204" pitchFamily="34" charset="0"/>
          </a:endParaRPr>
        </a:p>
      </dgm:t>
    </dgm:pt>
    <dgm:pt modelId="{3987791D-21D6-42DF-89B0-FDF5C5223AA0}" type="parTrans" cxnId="{1C0FDE45-B048-4EF4-9B59-DC85A4ED5726}">
      <dgm:prSet/>
      <dgm:spPr>
        <a:effectLst>
          <a:outerShdw blurRad="50800" dist="38100" dir="2700000" algn="tl" rotWithShape="0">
            <a:prstClr val="black">
              <a:alpha val="40000"/>
            </a:prstClr>
          </a:outerShdw>
        </a:effectLst>
      </dgm:spPr>
      <dgm:t>
        <a:bodyPr/>
        <a:lstStyle/>
        <a:p>
          <a:endParaRPr lang="it-IT"/>
        </a:p>
      </dgm:t>
    </dgm:pt>
    <dgm:pt modelId="{497725D0-7F85-4EB0-8947-6AD79823C136}" type="sibTrans" cxnId="{1C0FDE45-B048-4EF4-9B59-DC85A4ED5726}">
      <dgm:prSet/>
      <dgm:spPr/>
      <dgm:t>
        <a:bodyPr/>
        <a:lstStyle/>
        <a:p>
          <a:endParaRPr lang="it-IT"/>
        </a:p>
      </dgm:t>
    </dgm:pt>
    <dgm:pt modelId="{1513277B-B377-40D0-88E9-046C663A1891}">
      <dgm:prSet phldrT="[Testo]" custT="1"/>
      <dgm:spPr>
        <a:effectLst>
          <a:glow rad="63500">
            <a:schemeClr val="accent3">
              <a:satMod val="175000"/>
              <a:alpha val="40000"/>
            </a:schemeClr>
          </a:glow>
          <a:outerShdw blurRad="50800" dist="38100" dir="2700000" algn="tl" rotWithShape="0">
            <a:prstClr val="black">
              <a:alpha val="40000"/>
            </a:prstClr>
          </a:outerShdw>
        </a:effectLst>
      </dgm:spPr>
      <dgm:t>
        <a:bodyPr/>
        <a:lstStyle/>
        <a:p>
          <a:r>
            <a:rPr lang="it-IT" sz="1600" b="1" dirty="0" smtClean="0">
              <a:latin typeface="Calibri" panose="020F0502020204030204" pitchFamily="34" charset="0"/>
            </a:rPr>
            <a:t>Comunicazione della Commissione Europea del 30 luglio 2013</a:t>
          </a:r>
          <a:endParaRPr lang="it-IT" sz="1600" b="1" dirty="0">
            <a:latin typeface="Calibri" panose="020F0502020204030204" pitchFamily="34" charset="0"/>
          </a:endParaRPr>
        </a:p>
      </dgm:t>
    </dgm:pt>
    <dgm:pt modelId="{7608B138-6268-4E0C-8337-3FA87AC43E0E}" type="parTrans" cxnId="{430ABAB3-010C-4162-AF5C-A621262FA49C}">
      <dgm:prSet/>
      <dgm:spPr>
        <a:effectLst>
          <a:outerShdw blurRad="50800" dist="38100" dir="2700000" algn="tl" rotWithShape="0">
            <a:prstClr val="black">
              <a:alpha val="40000"/>
            </a:prstClr>
          </a:outerShdw>
        </a:effectLst>
      </dgm:spPr>
      <dgm:t>
        <a:bodyPr/>
        <a:lstStyle/>
        <a:p>
          <a:endParaRPr lang="it-IT"/>
        </a:p>
      </dgm:t>
    </dgm:pt>
    <dgm:pt modelId="{99D810A1-344F-472D-A37D-D6CCDD7E8460}" type="sibTrans" cxnId="{430ABAB3-010C-4162-AF5C-A621262FA49C}">
      <dgm:prSet/>
      <dgm:spPr/>
      <dgm:t>
        <a:bodyPr/>
        <a:lstStyle/>
        <a:p>
          <a:endParaRPr lang="it-IT"/>
        </a:p>
      </dgm:t>
    </dgm:pt>
    <dgm:pt modelId="{16F431D2-9898-45EB-BF7B-3D29D91F0E79}">
      <dgm:prSet/>
      <dgm:spPr/>
      <dgm:t>
        <a:bodyPr/>
        <a:lstStyle/>
        <a:p>
          <a:endParaRPr lang="it-IT"/>
        </a:p>
      </dgm:t>
    </dgm:pt>
    <dgm:pt modelId="{1BFB3547-68E5-4C65-A815-7C2CCACB5CF1}" type="parTrans" cxnId="{486592F5-6F00-4F27-A357-01D9C42F8DED}">
      <dgm:prSet/>
      <dgm:spPr/>
      <dgm:t>
        <a:bodyPr/>
        <a:lstStyle/>
        <a:p>
          <a:endParaRPr lang="it-IT"/>
        </a:p>
      </dgm:t>
    </dgm:pt>
    <dgm:pt modelId="{5FA9032B-57A7-4475-A978-4AC4B5FB8B64}" type="sibTrans" cxnId="{486592F5-6F00-4F27-A357-01D9C42F8DED}">
      <dgm:prSet/>
      <dgm:spPr/>
      <dgm:t>
        <a:bodyPr/>
        <a:lstStyle/>
        <a:p>
          <a:endParaRPr lang="it-IT"/>
        </a:p>
      </dgm:t>
    </dgm:pt>
    <dgm:pt modelId="{C3254875-B6F4-4C01-A095-D10F083A20DB}" type="pres">
      <dgm:prSet presAssocID="{4A90BD5C-0D3C-4BE1-A1FB-07B9DBFA8333}" presName="cycle" presStyleCnt="0">
        <dgm:presLayoutVars>
          <dgm:chMax val="1"/>
          <dgm:dir/>
          <dgm:animLvl val="ctr"/>
          <dgm:resizeHandles val="exact"/>
        </dgm:presLayoutVars>
      </dgm:prSet>
      <dgm:spPr/>
      <dgm:t>
        <a:bodyPr/>
        <a:lstStyle/>
        <a:p>
          <a:endParaRPr lang="it-IT"/>
        </a:p>
      </dgm:t>
    </dgm:pt>
    <dgm:pt modelId="{805E3D54-7D42-42DD-A474-52CF8704B385}" type="pres">
      <dgm:prSet presAssocID="{11E35D1A-D0A0-4CCD-A3A0-502132EFBBE6}" presName="centerShape" presStyleLbl="node0" presStyleIdx="0" presStyleCnt="1" custLinFactNeighborX="-485" custLinFactNeighborY="2690"/>
      <dgm:spPr/>
      <dgm:t>
        <a:bodyPr/>
        <a:lstStyle/>
        <a:p>
          <a:endParaRPr lang="it-IT"/>
        </a:p>
      </dgm:t>
    </dgm:pt>
    <dgm:pt modelId="{EF75FD9C-4968-46AD-827F-B49B534E0C3E}" type="pres">
      <dgm:prSet presAssocID="{BDAB9F43-D45D-4524-B3A3-688C9B42DEE2}" presName="parTrans" presStyleLbl="bgSibTrans2D1" presStyleIdx="0" presStyleCnt="3"/>
      <dgm:spPr/>
      <dgm:t>
        <a:bodyPr/>
        <a:lstStyle/>
        <a:p>
          <a:endParaRPr lang="it-IT"/>
        </a:p>
      </dgm:t>
    </dgm:pt>
    <dgm:pt modelId="{B21E01DE-AEAD-474B-9E43-D128564EC192}" type="pres">
      <dgm:prSet presAssocID="{F39FCC1C-1751-4AC0-A1B9-C689FF5C12D5}" presName="node" presStyleLbl="node1" presStyleIdx="0" presStyleCnt="3" custScaleX="118885" custScaleY="65683">
        <dgm:presLayoutVars>
          <dgm:bulletEnabled val="1"/>
        </dgm:presLayoutVars>
      </dgm:prSet>
      <dgm:spPr/>
      <dgm:t>
        <a:bodyPr/>
        <a:lstStyle/>
        <a:p>
          <a:endParaRPr lang="it-IT"/>
        </a:p>
      </dgm:t>
    </dgm:pt>
    <dgm:pt modelId="{5461C16C-2754-481A-BBEB-730AE3EA3544}" type="pres">
      <dgm:prSet presAssocID="{3987791D-21D6-42DF-89B0-FDF5C5223AA0}" presName="parTrans" presStyleLbl="bgSibTrans2D1" presStyleIdx="1" presStyleCnt="3"/>
      <dgm:spPr/>
      <dgm:t>
        <a:bodyPr/>
        <a:lstStyle/>
        <a:p>
          <a:endParaRPr lang="it-IT"/>
        </a:p>
      </dgm:t>
    </dgm:pt>
    <dgm:pt modelId="{280BFEF4-CE61-4D25-AA05-E69DE9C34AE7}" type="pres">
      <dgm:prSet presAssocID="{E4CB907D-21F1-4B86-A184-4DA2162F6A56}" presName="node" presStyleLbl="node1" presStyleIdx="1" presStyleCnt="3" custScaleX="111371" custScaleY="68360" custRadScaleRad="89927" custRadScaleInc="1931">
        <dgm:presLayoutVars>
          <dgm:bulletEnabled val="1"/>
        </dgm:presLayoutVars>
      </dgm:prSet>
      <dgm:spPr/>
      <dgm:t>
        <a:bodyPr/>
        <a:lstStyle/>
        <a:p>
          <a:endParaRPr lang="it-IT"/>
        </a:p>
      </dgm:t>
    </dgm:pt>
    <dgm:pt modelId="{6AF73A6C-EEED-4FE0-BCA0-14527921E356}" type="pres">
      <dgm:prSet presAssocID="{7608B138-6268-4E0C-8337-3FA87AC43E0E}" presName="parTrans" presStyleLbl="bgSibTrans2D1" presStyleIdx="2" presStyleCnt="3"/>
      <dgm:spPr/>
      <dgm:t>
        <a:bodyPr/>
        <a:lstStyle/>
        <a:p>
          <a:endParaRPr lang="it-IT"/>
        </a:p>
      </dgm:t>
    </dgm:pt>
    <dgm:pt modelId="{FFD74823-0985-48E5-B76B-4DC4F12A5927}" type="pres">
      <dgm:prSet presAssocID="{1513277B-B377-40D0-88E9-046C663A1891}" presName="node" presStyleLbl="node1" presStyleIdx="2" presStyleCnt="3" custScaleX="109848" custScaleY="92327">
        <dgm:presLayoutVars>
          <dgm:bulletEnabled val="1"/>
        </dgm:presLayoutVars>
      </dgm:prSet>
      <dgm:spPr/>
      <dgm:t>
        <a:bodyPr/>
        <a:lstStyle/>
        <a:p>
          <a:endParaRPr lang="it-IT"/>
        </a:p>
      </dgm:t>
    </dgm:pt>
  </dgm:ptLst>
  <dgm:cxnLst>
    <dgm:cxn modelId="{D28A8265-A5E9-4767-AFB5-1FBFAE8357FE}" type="presOf" srcId="{BDAB9F43-D45D-4524-B3A3-688C9B42DEE2}" destId="{EF75FD9C-4968-46AD-827F-B49B534E0C3E}" srcOrd="0" destOrd="0" presId="urn:microsoft.com/office/officeart/2005/8/layout/radial4"/>
    <dgm:cxn modelId="{B04D2842-BE0D-4ACD-9C1E-1F77D1AE752F}" srcId="{11E35D1A-D0A0-4CCD-A3A0-502132EFBBE6}" destId="{F39FCC1C-1751-4AC0-A1B9-C689FF5C12D5}" srcOrd="0" destOrd="0" parTransId="{BDAB9F43-D45D-4524-B3A3-688C9B42DEE2}" sibTransId="{7AA7A86B-C552-4FC8-B9EA-A84F0B242288}"/>
    <dgm:cxn modelId="{11A3F572-20F1-4B6F-A706-49282E9BCFBA}" type="presOf" srcId="{1513277B-B377-40D0-88E9-046C663A1891}" destId="{FFD74823-0985-48E5-B76B-4DC4F12A5927}" srcOrd="0" destOrd="0" presId="urn:microsoft.com/office/officeart/2005/8/layout/radial4"/>
    <dgm:cxn modelId="{074398BF-4237-4E0F-83C9-A6876CD8EBBC}" type="presOf" srcId="{7608B138-6268-4E0C-8337-3FA87AC43E0E}" destId="{6AF73A6C-EEED-4FE0-BCA0-14527921E356}" srcOrd="0" destOrd="0" presId="urn:microsoft.com/office/officeart/2005/8/layout/radial4"/>
    <dgm:cxn modelId="{1C0FDE45-B048-4EF4-9B59-DC85A4ED5726}" srcId="{11E35D1A-D0A0-4CCD-A3A0-502132EFBBE6}" destId="{E4CB907D-21F1-4B86-A184-4DA2162F6A56}" srcOrd="1" destOrd="0" parTransId="{3987791D-21D6-42DF-89B0-FDF5C5223AA0}" sibTransId="{497725D0-7F85-4EB0-8947-6AD79823C136}"/>
    <dgm:cxn modelId="{5A4239A6-D97F-47DA-B4DE-B7A88ED8D312}" type="presOf" srcId="{E4CB907D-21F1-4B86-A184-4DA2162F6A56}" destId="{280BFEF4-CE61-4D25-AA05-E69DE9C34AE7}" srcOrd="0" destOrd="0" presId="urn:microsoft.com/office/officeart/2005/8/layout/radial4"/>
    <dgm:cxn modelId="{166D862B-8B5D-4D43-8AB5-CBB759148C93}" type="presOf" srcId="{11E35D1A-D0A0-4CCD-A3A0-502132EFBBE6}" destId="{805E3D54-7D42-42DD-A474-52CF8704B385}" srcOrd="0" destOrd="0" presId="urn:microsoft.com/office/officeart/2005/8/layout/radial4"/>
    <dgm:cxn modelId="{963666EC-C55D-463B-91E7-FB1DA36C95A7}" type="presOf" srcId="{4A90BD5C-0D3C-4BE1-A1FB-07B9DBFA8333}" destId="{C3254875-B6F4-4C01-A095-D10F083A20DB}" srcOrd="0" destOrd="0" presId="urn:microsoft.com/office/officeart/2005/8/layout/radial4"/>
    <dgm:cxn modelId="{C050086C-B25A-4E1C-A88F-D801B392B24A}" type="presOf" srcId="{3987791D-21D6-42DF-89B0-FDF5C5223AA0}" destId="{5461C16C-2754-481A-BBEB-730AE3EA3544}" srcOrd="0" destOrd="0" presId="urn:microsoft.com/office/officeart/2005/8/layout/radial4"/>
    <dgm:cxn modelId="{486592F5-6F00-4F27-A357-01D9C42F8DED}" srcId="{4A90BD5C-0D3C-4BE1-A1FB-07B9DBFA8333}" destId="{16F431D2-9898-45EB-BF7B-3D29D91F0E79}" srcOrd="1" destOrd="0" parTransId="{1BFB3547-68E5-4C65-A815-7C2CCACB5CF1}" sibTransId="{5FA9032B-57A7-4475-A978-4AC4B5FB8B64}"/>
    <dgm:cxn modelId="{1F720769-C9B1-4B72-BC99-B59CFD18818C}" srcId="{4A90BD5C-0D3C-4BE1-A1FB-07B9DBFA8333}" destId="{11E35D1A-D0A0-4CCD-A3A0-502132EFBBE6}" srcOrd="0" destOrd="0" parTransId="{353E0BFE-12B4-4BE1-ABBA-680B54F08DF7}" sibTransId="{0B400511-7E0C-4FF5-828F-4D5A82437887}"/>
    <dgm:cxn modelId="{ECA7183F-DE0E-43C5-9221-CE249EB4D8D6}" type="presOf" srcId="{F39FCC1C-1751-4AC0-A1B9-C689FF5C12D5}" destId="{B21E01DE-AEAD-474B-9E43-D128564EC192}" srcOrd="0" destOrd="0" presId="urn:microsoft.com/office/officeart/2005/8/layout/radial4"/>
    <dgm:cxn modelId="{430ABAB3-010C-4162-AF5C-A621262FA49C}" srcId="{11E35D1A-D0A0-4CCD-A3A0-502132EFBBE6}" destId="{1513277B-B377-40D0-88E9-046C663A1891}" srcOrd="2" destOrd="0" parTransId="{7608B138-6268-4E0C-8337-3FA87AC43E0E}" sibTransId="{99D810A1-344F-472D-A37D-D6CCDD7E8460}"/>
    <dgm:cxn modelId="{19EA6FEA-3052-4D6F-AFEA-EE1FFBA42537}" type="presParOf" srcId="{C3254875-B6F4-4C01-A095-D10F083A20DB}" destId="{805E3D54-7D42-42DD-A474-52CF8704B385}" srcOrd="0" destOrd="0" presId="urn:microsoft.com/office/officeart/2005/8/layout/radial4"/>
    <dgm:cxn modelId="{A3B72DDE-F8D5-450E-B464-810DF8ECB980}" type="presParOf" srcId="{C3254875-B6F4-4C01-A095-D10F083A20DB}" destId="{EF75FD9C-4968-46AD-827F-B49B534E0C3E}" srcOrd="1" destOrd="0" presId="urn:microsoft.com/office/officeart/2005/8/layout/radial4"/>
    <dgm:cxn modelId="{AA78412F-F4C2-47B0-96D3-FD16FCE53366}" type="presParOf" srcId="{C3254875-B6F4-4C01-A095-D10F083A20DB}" destId="{B21E01DE-AEAD-474B-9E43-D128564EC192}" srcOrd="2" destOrd="0" presId="urn:microsoft.com/office/officeart/2005/8/layout/radial4"/>
    <dgm:cxn modelId="{3D8DFE87-7AF3-4A13-86A7-B5FF4FF8336F}" type="presParOf" srcId="{C3254875-B6F4-4C01-A095-D10F083A20DB}" destId="{5461C16C-2754-481A-BBEB-730AE3EA3544}" srcOrd="3" destOrd="0" presId="urn:microsoft.com/office/officeart/2005/8/layout/radial4"/>
    <dgm:cxn modelId="{A6716156-2462-44FF-92DC-E72E6553E481}" type="presParOf" srcId="{C3254875-B6F4-4C01-A095-D10F083A20DB}" destId="{280BFEF4-CE61-4D25-AA05-E69DE9C34AE7}" srcOrd="4" destOrd="0" presId="urn:microsoft.com/office/officeart/2005/8/layout/radial4"/>
    <dgm:cxn modelId="{498DCF58-9608-4420-9BE9-5101B0F124F4}" type="presParOf" srcId="{C3254875-B6F4-4C01-A095-D10F083A20DB}" destId="{6AF73A6C-EEED-4FE0-BCA0-14527921E356}" srcOrd="5" destOrd="0" presId="urn:microsoft.com/office/officeart/2005/8/layout/radial4"/>
    <dgm:cxn modelId="{0C14F7AD-1800-47FE-AC93-9D1DCAF34261}" type="presParOf" srcId="{C3254875-B6F4-4C01-A095-D10F083A20DB}" destId="{FFD74823-0985-48E5-B76B-4DC4F12A592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EAD369-E108-45ED-84E0-B41BF0B1F43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it-IT"/>
        </a:p>
      </dgm:t>
    </dgm:pt>
    <dgm:pt modelId="{B4BD4B47-E6D0-4A0E-9893-08977E254478}">
      <dgm:prSet phldrT="[Testo]" custT="1"/>
      <dgm:spPr>
        <a:xfrm>
          <a:off x="1140" y="354370"/>
          <a:ext cx="1990644" cy="1019450"/>
        </a:xfrm>
        <a:solidFill>
          <a:srgbClr val="464653">
            <a:lumMod val="60000"/>
            <a:lumOff val="40000"/>
          </a:srgbClr>
        </a:solidFill>
        <a:ln w="19050" cap="flat" cmpd="sng" algn="ctr">
          <a:solidFill>
            <a:sysClr val="window" lastClr="FFFFFF">
              <a:hueOff val="0"/>
              <a:satOff val="0"/>
              <a:lumOff val="0"/>
              <a:alphaOff val="0"/>
            </a:sysClr>
          </a:solidFill>
          <a:prstDash val="solid"/>
        </a:ln>
        <a:effectLst/>
      </dgm:spPr>
      <dgm:t>
        <a:bodyPr/>
        <a:lstStyle/>
        <a:p>
          <a:r>
            <a:rPr lang="it-IT" sz="2400" dirty="0" smtClean="0">
              <a:solidFill>
                <a:sysClr val="window" lastClr="FFFFFF"/>
              </a:solidFill>
              <a:latin typeface="Calibri" panose="020F0502020204030204" pitchFamily="34" charset="0"/>
              <a:ea typeface="+mn-ea"/>
              <a:cs typeface="+mn-cs"/>
            </a:rPr>
            <a:t>Irregolarità</a:t>
          </a:r>
          <a:endParaRPr lang="it-IT" sz="2400" dirty="0">
            <a:solidFill>
              <a:sysClr val="window" lastClr="FFFFFF"/>
            </a:solidFill>
            <a:latin typeface="Calibri" panose="020F0502020204030204" pitchFamily="34" charset="0"/>
            <a:ea typeface="+mn-ea"/>
            <a:cs typeface="+mn-cs"/>
          </a:endParaRPr>
        </a:p>
      </dgm:t>
    </dgm:pt>
    <dgm:pt modelId="{746B57F7-2908-4418-8E63-FE02F653181E}" type="parTrans" cxnId="{81FD6A2D-A31E-44CE-B033-7D145707D232}">
      <dgm:prSet/>
      <dgm:spPr/>
      <dgm:t>
        <a:bodyPr/>
        <a:lstStyle/>
        <a:p>
          <a:endParaRPr lang="it-IT"/>
        </a:p>
      </dgm:t>
    </dgm:pt>
    <dgm:pt modelId="{8E1768D9-3722-43B6-8F82-114A815E76FB}" type="sibTrans" cxnId="{81FD6A2D-A31E-44CE-B033-7D145707D232}">
      <dgm:prSet/>
      <dgm:spPr/>
      <dgm:t>
        <a:bodyPr/>
        <a:lstStyle/>
        <a:p>
          <a:endParaRPr lang="it-IT"/>
        </a:p>
      </dgm:t>
    </dgm:pt>
    <dgm:pt modelId="{2D6ED571-20F9-4CDD-99C7-638CC02F9E52}">
      <dgm:prSet phldrT="[Testo]"/>
      <dgm:spPr>
        <a:xfrm>
          <a:off x="643174" y="-2"/>
          <a:ext cx="2043165" cy="1728197"/>
        </a:xfrm>
        <a:solidFill>
          <a:srgbClr val="FADA7A">
            <a:lumMod val="60000"/>
            <a:lumOff val="40000"/>
            <a:alpha val="90000"/>
          </a:srgbClr>
        </a:solidFill>
        <a:ln w="19050" cap="flat" cmpd="sng" algn="ctr">
          <a:solidFill>
            <a:srgbClr val="D2DA7A">
              <a:lumMod val="75000"/>
              <a:alpha val="90000"/>
            </a:srgbClr>
          </a:solidFill>
          <a:prstDash val="solid"/>
        </a:ln>
        <a:effectLst/>
      </dgm:spPr>
      <dgm:t>
        <a:bodyPr/>
        <a:lstStyle/>
        <a:p>
          <a:endParaRPr lang="it-IT" dirty="0" smtClean="0">
            <a:solidFill>
              <a:sysClr val="windowText" lastClr="000000">
                <a:hueOff val="0"/>
                <a:satOff val="0"/>
                <a:lumOff val="0"/>
                <a:alphaOff val="0"/>
              </a:sysClr>
            </a:solidFill>
            <a:latin typeface="Gill Sans MT"/>
            <a:ea typeface="+mn-ea"/>
            <a:cs typeface="+mn-cs"/>
          </a:endParaRPr>
        </a:p>
        <a:p>
          <a:endParaRPr lang="it-IT" dirty="0">
            <a:solidFill>
              <a:sysClr val="windowText" lastClr="000000">
                <a:hueOff val="0"/>
                <a:satOff val="0"/>
                <a:lumOff val="0"/>
                <a:alphaOff val="0"/>
              </a:sysClr>
            </a:solidFill>
            <a:latin typeface="Gill Sans MT"/>
            <a:ea typeface="+mn-ea"/>
            <a:cs typeface="+mn-cs"/>
          </a:endParaRPr>
        </a:p>
      </dgm:t>
    </dgm:pt>
    <dgm:pt modelId="{8AFAFA9E-4EA7-4D64-A694-5AA5304B889E}" type="parTrans" cxnId="{7BCDC200-AE91-4253-8CF8-53B4D2C79C6D}">
      <dgm:prSet/>
      <dgm:spPr/>
      <dgm:t>
        <a:bodyPr/>
        <a:lstStyle/>
        <a:p>
          <a:endParaRPr lang="it-IT"/>
        </a:p>
      </dgm:t>
    </dgm:pt>
    <dgm:pt modelId="{0734077D-83A3-4156-8448-1850B92C1C08}" type="sibTrans" cxnId="{7BCDC200-AE91-4253-8CF8-53B4D2C79C6D}">
      <dgm:prSet/>
      <dgm:spPr/>
      <dgm:t>
        <a:bodyPr/>
        <a:lstStyle/>
        <a:p>
          <a:endParaRPr lang="it-IT"/>
        </a:p>
      </dgm:t>
    </dgm:pt>
    <dgm:pt modelId="{0B75B56D-AEEF-4E83-BAA6-470ED8EC4658}">
      <dgm:prSet phldrT="[Testo]"/>
      <dgm:spPr>
        <a:xfrm>
          <a:off x="5705638" y="341863"/>
          <a:ext cx="2068226" cy="1044465"/>
        </a:xfrm>
        <a:solidFill>
          <a:srgbClr val="727CA3">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it-IT" dirty="0" smtClean="0">
              <a:solidFill>
                <a:sysClr val="window" lastClr="FFFFFF"/>
              </a:solidFill>
              <a:latin typeface="Calibri" panose="020F0502020204030204" pitchFamily="34" charset="0"/>
              <a:ea typeface="+mn-ea"/>
              <a:cs typeface="+mn-cs"/>
            </a:rPr>
            <a:t>Insolvenza</a:t>
          </a:r>
          <a:endParaRPr lang="it-IT" dirty="0">
            <a:solidFill>
              <a:sysClr val="window" lastClr="FFFFFF"/>
            </a:solidFill>
            <a:latin typeface="Calibri" panose="020F0502020204030204" pitchFamily="34" charset="0"/>
            <a:ea typeface="+mn-ea"/>
            <a:cs typeface="+mn-cs"/>
          </a:endParaRPr>
        </a:p>
      </dgm:t>
    </dgm:pt>
    <dgm:pt modelId="{45D62C10-B3E1-401E-9618-F821F7FD9B67}" type="parTrans" cxnId="{4DEAFCA2-57A8-4C95-BE18-C3F5FFF804A2}">
      <dgm:prSet/>
      <dgm:spPr/>
      <dgm:t>
        <a:bodyPr/>
        <a:lstStyle/>
        <a:p>
          <a:endParaRPr lang="it-IT"/>
        </a:p>
      </dgm:t>
    </dgm:pt>
    <dgm:pt modelId="{DCAE5AFF-AC64-4A2F-8428-420FA65B8D54}" type="sibTrans" cxnId="{4DEAFCA2-57A8-4C95-BE18-C3F5FFF804A2}">
      <dgm:prSet/>
      <dgm:spPr/>
      <dgm:t>
        <a:bodyPr/>
        <a:lstStyle/>
        <a:p>
          <a:endParaRPr lang="it-IT"/>
        </a:p>
      </dgm:t>
    </dgm:pt>
    <dgm:pt modelId="{994D64CD-964D-48C7-870C-2CCA5FB00D34}">
      <dgm:prSet phldrT="[Testo]"/>
      <dgm:spPr>
        <a:xfrm>
          <a:off x="6281701" y="-2"/>
          <a:ext cx="2113897" cy="1728197"/>
        </a:xfrm>
        <a:solidFill>
          <a:srgbClr val="C00000">
            <a:alpha val="90000"/>
          </a:srgbClr>
        </a:solidFill>
        <a:ln w="19050" cap="flat" cmpd="sng" algn="ctr">
          <a:solidFill>
            <a:srgbClr val="9FB8CD">
              <a:lumMod val="50000"/>
              <a:alpha val="90000"/>
            </a:srgbClr>
          </a:solidFill>
          <a:prstDash val="solid"/>
        </a:ln>
        <a:effectLst/>
      </dgm:spPr>
      <dgm:t>
        <a:bodyPr/>
        <a:lstStyle/>
        <a:p>
          <a:endParaRPr lang="it-IT" dirty="0" smtClean="0">
            <a:solidFill>
              <a:srgbClr val="9FB8CD"/>
            </a:solidFill>
            <a:latin typeface="Gill Sans MT"/>
            <a:ea typeface="+mn-ea"/>
            <a:cs typeface="+mn-cs"/>
          </a:endParaRPr>
        </a:p>
        <a:p>
          <a:endParaRPr lang="it-IT" dirty="0">
            <a:solidFill>
              <a:srgbClr val="9FB8CD"/>
            </a:solidFill>
            <a:latin typeface="Gill Sans MT"/>
            <a:ea typeface="+mn-ea"/>
            <a:cs typeface="+mn-cs"/>
          </a:endParaRPr>
        </a:p>
      </dgm:t>
    </dgm:pt>
    <dgm:pt modelId="{9C3D637D-94DA-4317-9EE3-3DA11E34079B}" type="parTrans" cxnId="{817FB981-1C48-4495-984C-865B0D4D9A5C}">
      <dgm:prSet/>
      <dgm:spPr/>
      <dgm:t>
        <a:bodyPr/>
        <a:lstStyle/>
        <a:p>
          <a:endParaRPr lang="it-IT"/>
        </a:p>
      </dgm:t>
    </dgm:pt>
    <dgm:pt modelId="{34587049-79CE-4065-93F2-63CCB057034F}" type="sibTrans" cxnId="{817FB981-1C48-4495-984C-865B0D4D9A5C}">
      <dgm:prSet/>
      <dgm:spPr/>
      <dgm:t>
        <a:bodyPr/>
        <a:lstStyle/>
        <a:p>
          <a:endParaRPr lang="it-IT"/>
        </a:p>
      </dgm:t>
    </dgm:pt>
    <dgm:pt modelId="{8013CBA4-E801-42A6-938C-6448D07E8159}">
      <dgm:prSet phldrT="[Testo]" custT="1"/>
      <dgm:spPr>
        <a:xfrm>
          <a:off x="2769877" y="348192"/>
          <a:ext cx="2107201" cy="1031807"/>
        </a:xfrm>
        <a:solidFill>
          <a:srgbClr val="464653">
            <a:lumMod val="60000"/>
            <a:lumOff val="40000"/>
          </a:srgbClr>
        </a:solidFill>
        <a:ln w="19050" cap="flat" cmpd="sng" algn="ctr">
          <a:solidFill>
            <a:sysClr val="window" lastClr="FFFFFF">
              <a:hueOff val="0"/>
              <a:satOff val="0"/>
              <a:lumOff val="0"/>
              <a:alphaOff val="0"/>
            </a:sysClr>
          </a:solidFill>
          <a:prstDash val="solid"/>
        </a:ln>
        <a:effectLst/>
      </dgm:spPr>
      <dgm:t>
        <a:bodyPr/>
        <a:lstStyle/>
        <a:p>
          <a:r>
            <a:rPr lang="it-IT" sz="2200" dirty="0" smtClean="0">
              <a:solidFill>
                <a:sysClr val="window" lastClr="FFFFFF"/>
              </a:solidFill>
              <a:latin typeface="Calibri" panose="020F0502020204030204" pitchFamily="34" charset="0"/>
              <a:ea typeface="+mn-ea"/>
              <a:cs typeface="+mn-cs"/>
            </a:rPr>
            <a:t>Perdite patrimoniali</a:t>
          </a:r>
          <a:endParaRPr lang="it-IT" sz="2200" dirty="0">
            <a:solidFill>
              <a:sysClr val="window" lastClr="FFFFFF"/>
            </a:solidFill>
            <a:latin typeface="Calibri" panose="020F0502020204030204" pitchFamily="34" charset="0"/>
            <a:ea typeface="+mn-ea"/>
            <a:cs typeface="+mn-cs"/>
          </a:endParaRPr>
        </a:p>
      </dgm:t>
    </dgm:pt>
    <dgm:pt modelId="{EF894603-67C2-42A7-8E48-A5C725077A2C}" type="sibTrans" cxnId="{1EEE0AAC-015B-49DD-8FDD-4E567C7BA176}">
      <dgm:prSet/>
      <dgm:spPr/>
      <dgm:t>
        <a:bodyPr/>
        <a:lstStyle/>
        <a:p>
          <a:endParaRPr lang="it-IT"/>
        </a:p>
      </dgm:t>
    </dgm:pt>
    <dgm:pt modelId="{0037A456-7DDC-4533-80F5-CAC913215C9D}" type="parTrans" cxnId="{1EEE0AAC-015B-49DD-8FDD-4E567C7BA176}">
      <dgm:prSet/>
      <dgm:spPr/>
      <dgm:t>
        <a:bodyPr/>
        <a:lstStyle/>
        <a:p>
          <a:endParaRPr lang="it-IT"/>
        </a:p>
      </dgm:t>
    </dgm:pt>
    <dgm:pt modelId="{6295BBEF-527C-4B87-9CC1-E10424C7FCE4}" type="pres">
      <dgm:prSet presAssocID="{F2EAD369-E108-45ED-84E0-B41BF0B1F437}" presName="theList" presStyleCnt="0">
        <dgm:presLayoutVars>
          <dgm:dir/>
          <dgm:animLvl val="lvl"/>
          <dgm:resizeHandles val="exact"/>
        </dgm:presLayoutVars>
      </dgm:prSet>
      <dgm:spPr/>
      <dgm:t>
        <a:bodyPr/>
        <a:lstStyle/>
        <a:p>
          <a:endParaRPr lang="it-IT"/>
        </a:p>
      </dgm:t>
    </dgm:pt>
    <dgm:pt modelId="{BB7F9739-4535-42DA-8BD7-602BB7CEF116}" type="pres">
      <dgm:prSet presAssocID="{B4BD4B47-E6D0-4A0E-9893-08977E254478}" presName="compNode" presStyleCnt="0"/>
      <dgm:spPr/>
    </dgm:pt>
    <dgm:pt modelId="{A97DB6E4-F2BD-4BE0-880C-2346F68A6179}" type="pres">
      <dgm:prSet presAssocID="{B4BD4B47-E6D0-4A0E-9893-08977E254478}" presName="noGeometry" presStyleCnt="0"/>
      <dgm:spPr/>
    </dgm:pt>
    <dgm:pt modelId="{26FCCA13-E6EA-4544-A9BE-BDB51DD5C900}" type="pres">
      <dgm:prSet presAssocID="{B4BD4B47-E6D0-4A0E-9893-08977E254478}" presName="childTextVisible" presStyleLbl="bgAccFollowNode1" presStyleIdx="0" presStyleCnt="3" custScaleX="152864" custScaleY="147918">
        <dgm:presLayoutVars>
          <dgm:bulletEnabled val="1"/>
        </dgm:presLayoutVars>
      </dgm:prSet>
      <dgm:spPr>
        <a:prstGeom prst="rightArrow">
          <a:avLst>
            <a:gd name="adj1" fmla="val 70000"/>
            <a:gd name="adj2" fmla="val 50000"/>
          </a:avLst>
        </a:prstGeom>
      </dgm:spPr>
      <dgm:t>
        <a:bodyPr/>
        <a:lstStyle/>
        <a:p>
          <a:endParaRPr lang="it-IT"/>
        </a:p>
      </dgm:t>
    </dgm:pt>
    <dgm:pt modelId="{E5B19DFE-B176-459A-8251-7E1C79FA5C37}" type="pres">
      <dgm:prSet presAssocID="{B4BD4B47-E6D0-4A0E-9893-08977E254478}" presName="childTextHidden" presStyleLbl="bgAccFollowNode1" presStyleIdx="0" presStyleCnt="3"/>
      <dgm:spPr/>
      <dgm:t>
        <a:bodyPr/>
        <a:lstStyle/>
        <a:p>
          <a:endParaRPr lang="it-IT"/>
        </a:p>
      </dgm:t>
    </dgm:pt>
    <dgm:pt modelId="{39A366B6-FEDA-442A-9F0A-5F43205ECBE2}" type="pres">
      <dgm:prSet presAssocID="{B4BD4B47-E6D0-4A0E-9893-08977E254478}" presName="parentText" presStyleLbl="node1" presStyleIdx="0" presStyleCnt="3" custScaleX="297869" custScaleY="152545">
        <dgm:presLayoutVars>
          <dgm:chMax val="1"/>
          <dgm:bulletEnabled val="1"/>
        </dgm:presLayoutVars>
      </dgm:prSet>
      <dgm:spPr>
        <a:prstGeom prst="ellipse">
          <a:avLst/>
        </a:prstGeom>
      </dgm:spPr>
      <dgm:t>
        <a:bodyPr/>
        <a:lstStyle/>
        <a:p>
          <a:endParaRPr lang="it-IT"/>
        </a:p>
      </dgm:t>
    </dgm:pt>
    <dgm:pt modelId="{6B1FB69A-D1A5-4AA4-A362-95D6570CE75C}" type="pres">
      <dgm:prSet presAssocID="{B4BD4B47-E6D0-4A0E-9893-08977E254478}" presName="aSpace" presStyleCnt="0"/>
      <dgm:spPr/>
    </dgm:pt>
    <dgm:pt modelId="{22656E17-717C-4AC1-BD91-BA51FAFAA40F}" type="pres">
      <dgm:prSet presAssocID="{8013CBA4-E801-42A6-938C-6448D07E8159}" presName="compNode" presStyleCnt="0"/>
      <dgm:spPr/>
    </dgm:pt>
    <dgm:pt modelId="{40226D3E-E42D-43E0-8387-98398A600F59}" type="pres">
      <dgm:prSet presAssocID="{8013CBA4-E801-42A6-938C-6448D07E8159}" presName="noGeometry" presStyleCnt="0"/>
      <dgm:spPr/>
    </dgm:pt>
    <dgm:pt modelId="{81490012-C8E5-4D66-AA16-BC86BA55F2AC}" type="pres">
      <dgm:prSet presAssocID="{8013CBA4-E801-42A6-938C-6448D07E8159}" presName="childTextVisible" presStyleLbl="bgAccFollowNode1" presStyleIdx="1" presStyleCnt="3" custScaleX="158752" custScaleY="147918">
        <dgm:presLayoutVars>
          <dgm:bulletEnabled val="1"/>
        </dgm:presLayoutVars>
      </dgm:prSet>
      <dgm:spPr>
        <a:xfrm>
          <a:off x="3430841" y="-2"/>
          <a:ext cx="2121864" cy="1728197"/>
        </a:xfrm>
        <a:prstGeom prst="rightArrow">
          <a:avLst>
            <a:gd name="adj1" fmla="val 70000"/>
            <a:gd name="adj2" fmla="val 50000"/>
          </a:avLst>
        </a:prstGeom>
        <a:solidFill>
          <a:srgbClr val="FADA7A">
            <a:lumMod val="75000"/>
            <a:alpha val="90000"/>
          </a:srgbClr>
        </a:solidFill>
        <a:ln w="19050" cap="flat" cmpd="sng" algn="ctr">
          <a:solidFill>
            <a:srgbClr val="8E736A">
              <a:lumMod val="75000"/>
              <a:alpha val="90000"/>
            </a:srgbClr>
          </a:solidFill>
          <a:prstDash val="solid"/>
        </a:ln>
        <a:effectLst/>
      </dgm:spPr>
      <dgm:t>
        <a:bodyPr/>
        <a:lstStyle/>
        <a:p>
          <a:endParaRPr lang="it-IT"/>
        </a:p>
      </dgm:t>
    </dgm:pt>
    <dgm:pt modelId="{436E1CC8-E997-4416-860C-9FE99BF97E9D}" type="pres">
      <dgm:prSet presAssocID="{8013CBA4-E801-42A6-938C-6448D07E8159}" presName="childTextHidden" presStyleLbl="bgAccFollowNode1" presStyleIdx="1" presStyleCnt="3"/>
      <dgm:spPr/>
    </dgm:pt>
    <dgm:pt modelId="{57EA9967-A935-439C-AB1C-DE288D034CC8}" type="pres">
      <dgm:prSet presAssocID="{8013CBA4-E801-42A6-938C-6448D07E8159}" presName="parentText" presStyleLbl="node1" presStyleIdx="1" presStyleCnt="3" custScaleX="315310" custScaleY="154394">
        <dgm:presLayoutVars>
          <dgm:chMax val="1"/>
          <dgm:bulletEnabled val="1"/>
        </dgm:presLayoutVars>
      </dgm:prSet>
      <dgm:spPr>
        <a:prstGeom prst="ellipse">
          <a:avLst/>
        </a:prstGeom>
      </dgm:spPr>
      <dgm:t>
        <a:bodyPr/>
        <a:lstStyle/>
        <a:p>
          <a:endParaRPr lang="it-IT"/>
        </a:p>
      </dgm:t>
    </dgm:pt>
    <dgm:pt modelId="{075AC8EE-2A81-4E64-8F04-1F4BB189912D}" type="pres">
      <dgm:prSet presAssocID="{8013CBA4-E801-42A6-938C-6448D07E8159}" presName="aSpace" presStyleCnt="0"/>
      <dgm:spPr/>
    </dgm:pt>
    <dgm:pt modelId="{E332C0CD-355C-41A6-AC08-B1E2EB6A8C62}" type="pres">
      <dgm:prSet presAssocID="{0B75B56D-AEEF-4E83-BAA6-470ED8EC4658}" presName="compNode" presStyleCnt="0"/>
      <dgm:spPr/>
    </dgm:pt>
    <dgm:pt modelId="{ADFD867B-330E-4D5B-8C2C-E5236EA9F9F7}" type="pres">
      <dgm:prSet presAssocID="{0B75B56D-AEEF-4E83-BAA6-470ED8EC4658}" presName="noGeometry" presStyleCnt="0"/>
      <dgm:spPr/>
    </dgm:pt>
    <dgm:pt modelId="{8705C758-A509-4FF1-82D7-99BB69A4945D}" type="pres">
      <dgm:prSet presAssocID="{0B75B56D-AEEF-4E83-BAA6-470ED8EC4658}" presName="childTextVisible" presStyleLbl="bgAccFollowNode1" presStyleIdx="2" presStyleCnt="3" custScaleX="158156" custScaleY="147918">
        <dgm:presLayoutVars>
          <dgm:bulletEnabled val="1"/>
        </dgm:presLayoutVars>
      </dgm:prSet>
      <dgm:spPr>
        <a:prstGeom prst="rightArrow">
          <a:avLst>
            <a:gd name="adj1" fmla="val 70000"/>
            <a:gd name="adj2" fmla="val 50000"/>
          </a:avLst>
        </a:prstGeom>
      </dgm:spPr>
      <dgm:t>
        <a:bodyPr/>
        <a:lstStyle/>
        <a:p>
          <a:endParaRPr lang="it-IT"/>
        </a:p>
      </dgm:t>
    </dgm:pt>
    <dgm:pt modelId="{9E9273FC-7C0C-4420-A544-375F06DC8376}" type="pres">
      <dgm:prSet presAssocID="{0B75B56D-AEEF-4E83-BAA6-470ED8EC4658}" presName="childTextHidden" presStyleLbl="bgAccFollowNode1" presStyleIdx="2" presStyleCnt="3"/>
      <dgm:spPr/>
      <dgm:t>
        <a:bodyPr/>
        <a:lstStyle/>
        <a:p>
          <a:endParaRPr lang="it-IT"/>
        </a:p>
      </dgm:t>
    </dgm:pt>
    <dgm:pt modelId="{EBD57B2A-909D-4635-89E4-F0D305ABC029}" type="pres">
      <dgm:prSet presAssocID="{0B75B56D-AEEF-4E83-BAA6-470ED8EC4658}" presName="parentText" presStyleLbl="node1" presStyleIdx="2" presStyleCnt="3" custScaleX="309478" custScaleY="156288" custLinFactNeighborX="10384">
        <dgm:presLayoutVars>
          <dgm:chMax val="1"/>
          <dgm:bulletEnabled val="1"/>
        </dgm:presLayoutVars>
      </dgm:prSet>
      <dgm:spPr>
        <a:prstGeom prst="ellipse">
          <a:avLst/>
        </a:prstGeom>
      </dgm:spPr>
      <dgm:t>
        <a:bodyPr/>
        <a:lstStyle/>
        <a:p>
          <a:endParaRPr lang="it-IT"/>
        </a:p>
      </dgm:t>
    </dgm:pt>
  </dgm:ptLst>
  <dgm:cxnLst>
    <dgm:cxn modelId="{C13423DB-8EB4-4F17-B5C1-A6C51AC0A7F5}" type="presOf" srcId="{B4BD4B47-E6D0-4A0E-9893-08977E254478}" destId="{39A366B6-FEDA-442A-9F0A-5F43205ECBE2}" srcOrd="0" destOrd="0" presId="urn:microsoft.com/office/officeart/2005/8/layout/hProcess6"/>
    <dgm:cxn modelId="{035B4BA0-FCBA-40BB-B180-5BB26CC6BCA8}" type="presOf" srcId="{2D6ED571-20F9-4CDD-99C7-638CC02F9E52}" destId="{E5B19DFE-B176-459A-8251-7E1C79FA5C37}" srcOrd="1" destOrd="0" presId="urn:microsoft.com/office/officeart/2005/8/layout/hProcess6"/>
    <dgm:cxn modelId="{85F562C3-7B2C-4EF1-B556-5722C0FCF5D8}" type="presOf" srcId="{0B75B56D-AEEF-4E83-BAA6-470ED8EC4658}" destId="{EBD57B2A-909D-4635-89E4-F0D305ABC029}" srcOrd="0" destOrd="0" presId="urn:microsoft.com/office/officeart/2005/8/layout/hProcess6"/>
    <dgm:cxn modelId="{71FDDD79-A85E-46DE-B73D-F2EDE213A0B4}" type="presOf" srcId="{2D6ED571-20F9-4CDD-99C7-638CC02F9E52}" destId="{26FCCA13-E6EA-4544-A9BE-BDB51DD5C900}" srcOrd="0" destOrd="0" presId="urn:microsoft.com/office/officeart/2005/8/layout/hProcess6"/>
    <dgm:cxn modelId="{81FD6A2D-A31E-44CE-B033-7D145707D232}" srcId="{F2EAD369-E108-45ED-84E0-B41BF0B1F437}" destId="{B4BD4B47-E6D0-4A0E-9893-08977E254478}" srcOrd="0" destOrd="0" parTransId="{746B57F7-2908-4418-8E63-FE02F653181E}" sibTransId="{8E1768D9-3722-43B6-8F82-114A815E76FB}"/>
    <dgm:cxn modelId="{9B05768A-AAE9-41B9-9501-5B1A573FA2C2}" type="presOf" srcId="{994D64CD-964D-48C7-870C-2CCA5FB00D34}" destId="{9E9273FC-7C0C-4420-A544-375F06DC8376}" srcOrd="1" destOrd="0" presId="urn:microsoft.com/office/officeart/2005/8/layout/hProcess6"/>
    <dgm:cxn modelId="{09CCEFD2-45FA-4250-A2AA-1BEA03FCB2D7}" type="presOf" srcId="{994D64CD-964D-48C7-870C-2CCA5FB00D34}" destId="{8705C758-A509-4FF1-82D7-99BB69A4945D}" srcOrd="0" destOrd="0" presId="urn:microsoft.com/office/officeart/2005/8/layout/hProcess6"/>
    <dgm:cxn modelId="{A0CC5210-B6D1-4284-8BB0-076DB0A40AF4}" type="presOf" srcId="{8013CBA4-E801-42A6-938C-6448D07E8159}" destId="{57EA9967-A935-439C-AB1C-DE288D034CC8}" srcOrd="0" destOrd="0" presId="urn:microsoft.com/office/officeart/2005/8/layout/hProcess6"/>
    <dgm:cxn modelId="{7BCDC200-AE91-4253-8CF8-53B4D2C79C6D}" srcId="{B4BD4B47-E6D0-4A0E-9893-08977E254478}" destId="{2D6ED571-20F9-4CDD-99C7-638CC02F9E52}" srcOrd="0" destOrd="0" parTransId="{8AFAFA9E-4EA7-4D64-A694-5AA5304B889E}" sibTransId="{0734077D-83A3-4156-8448-1850B92C1C08}"/>
    <dgm:cxn modelId="{1EEE0AAC-015B-49DD-8FDD-4E567C7BA176}" srcId="{F2EAD369-E108-45ED-84E0-B41BF0B1F437}" destId="{8013CBA4-E801-42A6-938C-6448D07E8159}" srcOrd="1" destOrd="0" parTransId="{0037A456-7DDC-4533-80F5-CAC913215C9D}" sibTransId="{EF894603-67C2-42A7-8E48-A5C725077A2C}"/>
    <dgm:cxn modelId="{817FB981-1C48-4495-984C-865B0D4D9A5C}" srcId="{0B75B56D-AEEF-4E83-BAA6-470ED8EC4658}" destId="{994D64CD-964D-48C7-870C-2CCA5FB00D34}" srcOrd="0" destOrd="0" parTransId="{9C3D637D-94DA-4317-9EE3-3DA11E34079B}" sibTransId="{34587049-79CE-4065-93F2-63CCB057034F}"/>
    <dgm:cxn modelId="{4DEAFCA2-57A8-4C95-BE18-C3F5FFF804A2}" srcId="{F2EAD369-E108-45ED-84E0-B41BF0B1F437}" destId="{0B75B56D-AEEF-4E83-BAA6-470ED8EC4658}" srcOrd="2" destOrd="0" parTransId="{45D62C10-B3E1-401E-9618-F821F7FD9B67}" sibTransId="{DCAE5AFF-AC64-4A2F-8428-420FA65B8D54}"/>
    <dgm:cxn modelId="{E4198724-D6C9-417F-B9A4-38701A8E2E86}" type="presOf" srcId="{F2EAD369-E108-45ED-84E0-B41BF0B1F437}" destId="{6295BBEF-527C-4B87-9CC1-E10424C7FCE4}" srcOrd="0" destOrd="0" presId="urn:microsoft.com/office/officeart/2005/8/layout/hProcess6"/>
    <dgm:cxn modelId="{07CAD9C4-A95E-413F-B23F-87C7F3A4FC21}" type="presParOf" srcId="{6295BBEF-527C-4B87-9CC1-E10424C7FCE4}" destId="{BB7F9739-4535-42DA-8BD7-602BB7CEF116}" srcOrd="0" destOrd="0" presId="urn:microsoft.com/office/officeart/2005/8/layout/hProcess6"/>
    <dgm:cxn modelId="{120A68F6-947D-4D2A-93A2-255AD03872E1}" type="presParOf" srcId="{BB7F9739-4535-42DA-8BD7-602BB7CEF116}" destId="{A97DB6E4-F2BD-4BE0-880C-2346F68A6179}" srcOrd="0" destOrd="0" presId="urn:microsoft.com/office/officeart/2005/8/layout/hProcess6"/>
    <dgm:cxn modelId="{B889CD1B-3606-4529-A3EA-1A446EC5E3D0}" type="presParOf" srcId="{BB7F9739-4535-42DA-8BD7-602BB7CEF116}" destId="{26FCCA13-E6EA-4544-A9BE-BDB51DD5C900}" srcOrd="1" destOrd="0" presId="urn:microsoft.com/office/officeart/2005/8/layout/hProcess6"/>
    <dgm:cxn modelId="{93B2FEDA-6025-4481-B2AE-110E3F9B8A23}" type="presParOf" srcId="{BB7F9739-4535-42DA-8BD7-602BB7CEF116}" destId="{E5B19DFE-B176-459A-8251-7E1C79FA5C37}" srcOrd="2" destOrd="0" presId="urn:microsoft.com/office/officeart/2005/8/layout/hProcess6"/>
    <dgm:cxn modelId="{03F71AD3-C94F-4301-854E-8917C6A73E68}" type="presParOf" srcId="{BB7F9739-4535-42DA-8BD7-602BB7CEF116}" destId="{39A366B6-FEDA-442A-9F0A-5F43205ECBE2}" srcOrd="3" destOrd="0" presId="urn:microsoft.com/office/officeart/2005/8/layout/hProcess6"/>
    <dgm:cxn modelId="{EB77107C-0A87-4C41-AFC1-870DE538CF29}" type="presParOf" srcId="{6295BBEF-527C-4B87-9CC1-E10424C7FCE4}" destId="{6B1FB69A-D1A5-4AA4-A362-95D6570CE75C}" srcOrd="1" destOrd="0" presId="urn:microsoft.com/office/officeart/2005/8/layout/hProcess6"/>
    <dgm:cxn modelId="{E54A4496-DAA9-4A04-8FD2-238911413FFC}" type="presParOf" srcId="{6295BBEF-527C-4B87-9CC1-E10424C7FCE4}" destId="{22656E17-717C-4AC1-BD91-BA51FAFAA40F}" srcOrd="2" destOrd="0" presId="urn:microsoft.com/office/officeart/2005/8/layout/hProcess6"/>
    <dgm:cxn modelId="{05D62A69-8802-4895-BEC1-B7183A6FC42F}" type="presParOf" srcId="{22656E17-717C-4AC1-BD91-BA51FAFAA40F}" destId="{40226D3E-E42D-43E0-8387-98398A600F59}" srcOrd="0" destOrd="0" presId="urn:microsoft.com/office/officeart/2005/8/layout/hProcess6"/>
    <dgm:cxn modelId="{593D61D5-6B2E-4AB4-BA38-140F66D085D3}" type="presParOf" srcId="{22656E17-717C-4AC1-BD91-BA51FAFAA40F}" destId="{81490012-C8E5-4D66-AA16-BC86BA55F2AC}" srcOrd="1" destOrd="0" presId="urn:microsoft.com/office/officeart/2005/8/layout/hProcess6"/>
    <dgm:cxn modelId="{A71C6911-404B-481D-9624-0BAE124F9A73}" type="presParOf" srcId="{22656E17-717C-4AC1-BD91-BA51FAFAA40F}" destId="{436E1CC8-E997-4416-860C-9FE99BF97E9D}" srcOrd="2" destOrd="0" presId="urn:microsoft.com/office/officeart/2005/8/layout/hProcess6"/>
    <dgm:cxn modelId="{9AB8B7B6-FAE7-4F24-AE92-A21D8A13661B}" type="presParOf" srcId="{22656E17-717C-4AC1-BD91-BA51FAFAA40F}" destId="{57EA9967-A935-439C-AB1C-DE288D034CC8}" srcOrd="3" destOrd="0" presId="urn:microsoft.com/office/officeart/2005/8/layout/hProcess6"/>
    <dgm:cxn modelId="{4B184F55-2200-4FA9-B3DD-B4E1F1704BD8}" type="presParOf" srcId="{6295BBEF-527C-4B87-9CC1-E10424C7FCE4}" destId="{075AC8EE-2A81-4E64-8F04-1F4BB189912D}" srcOrd="3" destOrd="0" presId="urn:microsoft.com/office/officeart/2005/8/layout/hProcess6"/>
    <dgm:cxn modelId="{04F8FBA9-0855-48AE-A917-8D1E7A001673}" type="presParOf" srcId="{6295BBEF-527C-4B87-9CC1-E10424C7FCE4}" destId="{E332C0CD-355C-41A6-AC08-B1E2EB6A8C62}" srcOrd="4" destOrd="0" presId="urn:microsoft.com/office/officeart/2005/8/layout/hProcess6"/>
    <dgm:cxn modelId="{5BB1489F-7364-4D6A-80A4-DDFC79B93E90}" type="presParOf" srcId="{E332C0CD-355C-41A6-AC08-B1E2EB6A8C62}" destId="{ADFD867B-330E-4D5B-8C2C-E5236EA9F9F7}" srcOrd="0" destOrd="0" presId="urn:microsoft.com/office/officeart/2005/8/layout/hProcess6"/>
    <dgm:cxn modelId="{EBA46D6C-B587-4BE2-BAE3-8B70B430947C}" type="presParOf" srcId="{E332C0CD-355C-41A6-AC08-B1E2EB6A8C62}" destId="{8705C758-A509-4FF1-82D7-99BB69A4945D}" srcOrd="1" destOrd="0" presId="urn:microsoft.com/office/officeart/2005/8/layout/hProcess6"/>
    <dgm:cxn modelId="{1806931E-04A1-4325-ACDC-C6E67436B902}" type="presParOf" srcId="{E332C0CD-355C-41A6-AC08-B1E2EB6A8C62}" destId="{9E9273FC-7C0C-4420-A544-375F06DC8376}" srcOrd="2" destOrd="0" presId="urn:microsoft.com/office/officeart/2005/8/layout/hProcess6"/>
    <dgm:cxn modelId="{B5E437AA-4C41-4CA1-B064-7E13D6B083F8}" type="presParOf" srcId="{E332C0CD-355C-41A6-AC08-B1E2EB6A8C62}" destId="{EBD57B2A-909D-4635-89E4-F0D305ABC02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98E014-8A82-4D64-B3B6-CCA9550D605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38F9DD04-BF4D-46D4-8B21-29BC113AB112}">
      <dgm:prSet phldrT="[Testo]" custT="1"/>
      <dgm:spPr>
        <a:xfrm>
          <a:off x="612835" y="2669181"/>
          <a:ext cx="2252840" cy="1165531"/>
        </a:xfrm>
        <a:solidFill>
          <a:sysClr val="window" lastClr="FFFFFF">
            <a:alpha val="90000"/>
            <a:hueOff val="0"/>
            <a:satOff val="0"/>
            <a:lumOff val="0"/>
            <a:alphaOff val="0"/>
          </a:sysClr>
        </a:solidFill>
        <a:ln w="19050" cap="flat" cmpd="sng" algn="ctr">
          <a:solidFill>
            <a:srgbClr val="727CA3">
              <a:hueOff val="0"/>
              <a:satOff val="0"/>
              <a:lumOff val="0"/>
              <a:alphaOff val="0"/>
            </a:srgbClr>
          </a:solidFill>
          <a:prstDash val="solid"/>
        </a:ln>
        <a:effectLst/>
      </dgm:spPr>
      <dgm:t>
        <a:bodyPr/>
        <a:lstStyle/>
        <a:p>
          <a: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t>Rimuovere</a:t>
          </a:r>
          <a:b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br>
          <a: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t>le irregolarità</a:t>
          </a:r>
          <a:endParaRPr lang="it-IT" sz="2000" dirty="0">
            <a:solidFill>
              <a:sysClr val="windowText" lastClr="000000">
                <a:hueOff val="0"/>
                <a:satOff val="0"/>
                <a:lumOff val="0"/>
                <a:alphaOff val="0"/>
              </a:sysClr>
            </a:solidFill>
            <a:latin typeface="Gill Sans MT"/>
            <a:ea typeface="+mn-ea"/>
            <a:cs typeface="+mn-cs"/>
          </a:endParaRPr>
        </a:p>
      </dgm:t>
    </dgm:pt>
    <dgm:pt modelId="{02E604BB-A7C9-4916-A19C-9D380539AB64}" type="parTrans" cxnId="{38F74D7C-5867-4750-9BAB-4AEE65043AC3}">
      <dgm:prSet/>
      <dgm:spPr/>
      <dgm:t>
        <a:bodyPr/>
        <a:lstStyle/>
        <a:p>
          <a:endParaRPr lang="it-IT"/>
        </a:p>
      </dgm:t>
    </dgm:pt>
    <dgm:pt modelId="{E301656E-A90B-49AD-A144-0D8773092D95}" type="sibTrans" cxnId="{38F74D7C-5867-4750-9BAB-4AEE65043AC3}">
      <dgm:prSet/>
      <dgm:spPr/>
      <dgm:t>
        <a:bodyPr/>
        <a:lstStyle/>
        <a:p>
          <a:endParaRPr lang="it-IT"/>
        </a:p>
      </dgm:t>
    </dgm:pt>
    <dgm:pt modelId="{2D2EE56E-0146-490B-8A31-59170D8BFF5D}">
      <dgm:prSet phldrT="[Testo]" custT="1"/>
      <dgm:spPr>
        <a:xfrm>
          <a:off x="3489755" y="2666501"/>
          <a:ext cx="2252840" cy="1165531"/>
        </a:xfrm>
        <a:solidFill>
          <a:sysClr val="window" lastClr="FFFFFF">
            <a:alpha val="90000"/>
            <a:hueOff val="0"/>
            <a:satOff val="0"/>
            <a:lumOff val="0"/>
            <a:alphaOff val="0"/>
          </a:sysClr>
        </a:solidFill>
        <a:ln w="19050" cap="flat" cmpd="sng" algn="ctr">
          <a:solidFill>
            <a:srgbClr val="727CA3">
              <a:hueOff val="0"/>
              <a:satOff val="0"/>
              <a:lumOff val="0"/>
              <a:alphaOff val="0"/>
            </a:srgbClr>
          </a:solidFill>
          <a:prstDash val="solid"/>
        </a:ln>
        <a:effectLst/>
      </dgm:spPr>
      <dgm:t>
        <a:bodyPr/>
        <a:lstStyle/>
        <a:p>
          <a: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t>Accertare</a:t>
          </a:r>
          <a:b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br>
          <a: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t>la situazione</a:t>
          </a:r>
          <a:b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br>
          <a: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t>aziendale</a:t>
          </a:r>
          <a:endParaRPr lang="it-IT" sz="2000" dirty="0">
            <a:solidFill>
              <a:sysClr val="windowText" lastClr="000000">
                <a:hueOff val="0"/>
                <a:satOff val="0"/>
                <a:lumOff val="0"/>
                <a:alphaOff val="0"/>
              </a:sysClr>
            </a:solidFill>
            <a:latin typeface="Gill Sans MT"/>
            <a:ea typeface="+mn-ea"/>
            <a:cs typeface="+mn-cs"/>
          </a:endParaRPr>
        </a:p>
      </dgm:t>
    </dgm:pt>
    <dgm:pt modelId="{1CE5655B-3640-401A-95A4-622EABC0A054}" type="parTrans" cxnId="{E94C477C-B496-4D9B-9CE8-B55C2BE00898}">
      <dgm:prSet/>
      <dgm:spPr/>
      <dgm:t>
        <a:bodyPr/>
        <a:lstStyle/>
        <a:p>
          <a:endParaRPr lang="it-IT"/>
        </a:p>
      </dgm:t>
    </dgm:pt>
    <dgm:pt modelId="{B8EC48CB-AFC2-4CBC-A4F6-0FAB79E623D9}" type="sibTrans" cxnId="{E94C477C-B496-4D9B-9CE8-B55C2BE00898}">
      <dgm:prSet/>
      <dgm:spPr/>
      <dgm:t>
        <a:bodyPr/>
        <a:lstStyle/>
        <a:p>
          <a:endParaRPr lang="it-IT"/>
        </a:p>
      </dgm:t>
    </dgm:pt>
    <dgm:pt modelId="{F0D71B05-FD2E-4F85-BDF8-A03E7A2CDA19}">
      <dgm:prSet phldrT="[Testo]" custT="1"/>
      <dgm:spPr>
        <a:xfrm>
          <a:off x="6459724" y="2673480"/>
          <a:ext cx="2252840" cy="1165531"/>
        </a:xfrm>
        <a:solidFill>
          <a:sysClr val="window" lastClr="FFFFFF">
            <a:alpha val="90000"/>
            <a:hueOff val="0"/>
            <a:satOff val="0"/>
            <a:lumOff val="0"/>
            <a:alphaOff val="0"/>
          </a:sysClr>
        </a:solidFill>
        <a:ln w="19050" cap="flat" cmpd="sng" algn="ctr">
          <a:solidFill>
            <a:srgbClr val="727CA3">
              <a:hueOff val="0"/>
              <a:satOff val="0"/>
              <a:lumOff val="0"/>
              <a:alphaOff val="0"/>
            </a:srgbClr>
          </a:solidFill>
          <a:prstDash val="solid"/>
        </a:ln>
        <a:effectLst/>
      </dgm:spPr>
      <dgm:t>
        <a:bodyPr/>
        <a:lstStyle/>
        <a:p>
          <a: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t>Promuovere</a:t>
          </a:r>
          <a:b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br>
          <a: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t>soluzioni</a:t>
          </a:r>
          <a:b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br>
          <a: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t>nell’interesse</a:t>
          </a:r>
          <a:b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br>
          <a:r>
            <a:rPr lang="it-IT" altLang="it-IT" sz="2000" dirty="0" smtClean="0">
              <a:solidFill>
                <a:sysClr val="windowText" lastClr="000000">
                  <a:hueOff val="0"/>
                  <a:satOff val="0"/>
                  <a:lumOff val="0"/>
                  <a:alphaOff val="0"/>
                </a:sysClr>
              </a:solidFill>
              <a:latin typeface="Calibri" panose="020F0502020204030204" pitchFamily="34" charset="0"/>
              <a:ea typeface="+mn-ea"/>
              <a:cs typeface="+mn-cs"/>
            </a:rPr>
            <a:t>dei depositanti</a:t>
          </a:r>
          <a:endParaRPr lang="it-IT" sz="2000" dirty="0">
            <a:solidFill>
              <a:sysClr val="windowText" lastClr="000000">
                <a:hueOff val="0"/>
                <a:satOff val="0"/>
                <a:lumOff val="0"/>
                <a:alphaOff val="0"/>
              </a:sysClr>
            </a:solidFill>
            <a:latin typeface="Gill Sans MT"/>
            <a:ea typeface="+mn-ea"/>
            <a:cs typeface="+mn-cs"/>
          </a:endParaRPr>
        </a:p>
      </dgm:t>
    </dgm:pt>
    <dgm:pt modelId="{70CE4D19-3756-488A-9525-E16456B85A5D}" type="parTrans" cxnId="{44A80CCF-EB00-4245-A0F1-20289C53B319}">
      <dgm:prSet/>
      <dgm:spPr/>
      <dgm:t>
        <a:bodyPr/>
        <a:lstStyle/>
        <a:p>
          <a:endParaRPr lang="it-IT"/>
        </a:p>
      </dgm:t>
    </dgm:pt>
    <dgm:pt modelId="{1ED6B9AA-2D86-4A11-97A1-166F63D35275}" type="sibTrans" cxnId="{44A80CCF-EB00-4245-A0F1-20289C53B319}">
      <dgm:prSet/>
      <dgm:spPr/>
      <dgm:t>
        <a:bodyPr/>
        <a:lstStyle/>
        <a:p>
          <a:endParaRPr lang="it-IT"/>
        </a:p>
      </dgm:t>
    </dgm:pt>
    <dgm:pt modelId="{B0E64293-19D7-4483-B0E5-2D36538A717F}" type="pres">
      <dgm:prSet presAssocID="{1098E014-8A82-4D64-B3B6-CCA9550D605D}" presName="Name0" presStyleCnt="0">
        <dgm:presLayoutVars>
          <dgm:dir/>
          <dgm:resizeHandles val="exact"/>
        </dgm:presLayoutVars>
      </dgm:prSet>
      <dgm:spPr/>
    </dgm:pt>
    <dgm:pt modelId="{B5C330C5-6A0C-4815-B3B1-8F96B8F3706D}" type="pres">
      <dgm:prSet presAssocID="{38F9DD04-BF4D-46D4-8B21-29BC113AB112}" presName="composite" presStyleCnt="0"/>
      <dgm:spPr/>
    </dgm:pt>
    <dgm:pt modelId="{1A03E608-46A5-4B70-8484-62A13F41BE5E}" type="pres">
      <dgm:prSet presAssocID="{38F9DD04-BF4D-46D4-8B21-29BC113AB112}" presName="bgChev" presStyleLbl="node1" presStyleIdx="0" presStyleCnt="3" custScaleX="106621" custScaleY="117234"/>
      <dgm:spPr>
        <a:xfrm>
          <a:off x="402" y="2474606"/>
          <a:ext cx="2567864" cy="1089858"/>
        </a:xfrm>
        <a:prstGeom prst="chevron">
          <a:avLst>
            <a:gd name="adj" fmla="val 40000"/>
          </a:avLst>
        </a:prstGeom>
        <a:solidFill>
          <a:srgbClr val="9FB8CD"/>
        </a:solidFill>
        <a:ln w="19050" cap="flat" cmpd="sng" algn="ctr">
          <a:solidFill>
            <a:sysClr val="window" lastClr="FFFFFF">
              <a:hueOff val="0"/>
              <a:satOff val="0"/>
              <a:lumOff val="0"/>
              <a:alphaOff val="0"/>
            </a:sysClr>
          </a:solidFill>
          <a:prstDash val="solid"/>
        </a:ln>
        <a:effectLst/>
      </dgm:spPr>
    </dgm:pt>
    <dgm:pt modelId="{7E86209D-13BA-449F-819B-D84F1840556C}" type="pres">
      <dgm:prSet presAssocID="{38F9DD04-BF4D-46D4-8B21-29BC113AB112}" presName="txNode" presStyleLbl="fgAcc1" presStyleIdx="0" presStyleCnt="3" custScaleX="110772" custScaleY="125374">
        <dgm:presLayoutVars>
          <dgm:bulletEnabled val="1"/>
        </dgm:presLayoutVars>
      </dgm:prSet>
      <dgm:spPr>
        <a:prstGeom prst="roundRect">
          <a:avLst>
            <a:gd name="adj" fmla="val 10000"/>
          </a:avLst>
        </a:prstGeom>
      </dgm:spPr>
      <dgm:t>
        <a:bodyPr/>
        <a:lstStyle/>
        <a:p>
          <a:endParaRPr lang="it-IT"/>
        </a:p>
      </dgm:t>
    </dgm:pt>
    <dgm:pt modelId="{E25B0CFD-84BC-4140-B29A-E285958B457D}" type="pres">
      <dgm:prSet presAssocID="{E301656E-A90B-49AD-A144-0D8773092D95}" presName="compositeSpace" presStyleCnt="0"/>
      <dgm:spPr/>
    </dgm:pt>
    <dgm:pt modelId="{8850BF93-9E67-4B32-BCF3-FCA82130AE94}" type="pres">
      <dgm:prSet presAssocID="{2D2EE56E-0146-490B-8A31-59170D8BFF5D}" presName="composite" presStyleCnt="0"/>
      <dgm:spPr/>
    </dgm:pt>
    <dgm:pt modelId="{1529914E-1C39-4271-A419-AD7427AB686A}" type="pres">
      <dgm:prSet presAssocID="{2D2EE56E-0146-490B-8A31-59170D8BFF5D}" presName="bgChev" presStyleLbl="node1" presStyleIdx="1" presStyleCnt="3" custScaleX="101366" custScaleY="116081"/>
      <dgm:spPr>
        <a:xfrm>
          <a:off x="2940603" y="2477286"/>
          <a:ext cx="2441302" cy="1079139"/>
        </a:xfrm>
        <a:prstGeom prst="chevron">
          <a:avLst>
            <a:gd name="adj" fmla="val 40000"/>
          </a:avLst>
        </a:prstGeom>
        <a:solidFill>
          <a:srgbClr val="9FB8CD"/>
        </a:solidFill>
        <a:ln w="19050" cap="flat" cmpd="sng" algn="ctr">
          <a:solidFill>
            <a:sysClr val="window" lastClr="FFFFFF">
              <a:hueOff val="0"/>
              <a:satOff val="0"/>
              <a:lumOff val="0"/>
              <a:alphaOff val="0"/>
            </a:sysClr>
          </a:solidFill>
          <a:prstDash val="solid"/>
        </a:ln>
        <a:effectLst/>
      </dgm:spPr>
    </dgm:pt>
    <dgm:pt modelId="{879685D6-DAAC-4EC6-B8DD-D20E0046011E}" type="pres">
      <dgm:prSet presAssocID="{2D2EE56E-0146-490B-8A31-59170D8BFF5D}" presName="txNode" presStyleLbl="fgAcc1" presStyleIdx="1" presStyleCnt="3" custScaleX="110772" custScaleY="125374">
        <dgm:presLayoutVars>
          <dgm:bulletEnabled val="1"/>
        </dgm:presLayoutVars>
      </dgm:prSet>
      <dgm:spPr>
        <a:prstGeom prst="roundRect">
          <a:avLst>
            <a:gd name="adj" fmla="val 10000"/>
          </a:avLst>
        </a:prstGeom>
      </dgm:spPr>
      <dgm:t>
        <a:bodyPr/>
        <a:lstStyle/>
        <a:p>
          <a:endParaRPr lang="it-IT"/>
        </a:p>
      </dgm:t>
    </dgm:pt>
    <dgm:pt modelId="{0DD718A3-6EF9-4B28-8D62-7A43F9355073}" type="pres">
      <dgm:prSet presAssocID="{B8EC48CB-AFC2-4CBC-A4F6-0FAB79E623D9}" presName="compositeSpace" presStyleCnt="0"/>
      <dgm:spPr/>
    </dgm:pt>
    <dgm:pt modelId="{B1CD209A-3AB0-4908-8056-DFD6A37A7AC9}" type="pres">
      <dgm:prSet presAssocID="{F0D71B05-FD2E-4F85-BDF8-A03E7A2CDA19}" presName="composite" presStyleCnt="0"/>
      <dgm:spPr/>
    </dgm:pt>
    <dgm:pt modelId="{5D698905-CFA9-4976-AB86-B37C2CA4D9FD}" type="pres">
      <dgm:prSet presAssocID="{F0D71B05-FD2E-4F85-BDF8-A03E7A2CDA19}" presName="bgChev" presStyleLbl="node1" presStyleIdx="2" presStyleCnt="3" custScaleX="109093" custScaleY="119084"/>
      <dgm:spPr>
        <a:xfrm>
          <a:off x="5817524" y="2470307"/>
          <a:ext cx="2627400" cy="1107057"/>
        </a:xfrm>
        <a:prstGeom prst="chevron">
          <a:avLst>
            <a:gd name="adj" fmla="val 40000"/>
          </a:avLst>
        </a:prstGeom>
        <a:solidFill>
          <a:srgbClr val="9FB8CD"/>
        </a:solidFill>
        <a:ln w="19050" cap="flat" cmpd="sng" algn="ctr">
          <a:solidFill>
            <a:sysClr val="window" lastClr="FFFFFF">
              <a:hueOff val="0"/>
              <a:satOff val="0"/>
              <a:lumOff val="0"/>
              <a:alphaOff val="0"/>
            </a:sysClr>
          </a:solidFill>
          <a:prstDash val="solid"/>
        </a:ln>
        <a:effectLst/>
      </dgm:spPr>
    </dgm:pt>
    <dgm:pt modelId="{1C0C242D-52B4-4BA4-8CC8-B798086F5AEE}" type="pres">
      <dgm:prSet presAssocID="{F0D71B05-FD2E-4F85-BDF8-A03E7A2CDA19}" presName="txNode" presStyleLbl="fgAcc1" presStyleIdx="2" presStyleCnt="3" custScaleX="110772" custScaleY="125374">
        <dgm:presLayoutVars>
          <dgm:bulletEnabled val="1"/>
        </dgm:presLayoutVars>
      </dgm:prSet>
      <dgm:spPr>
        <a:prstGeom prst="roundRect">
          <a:avLst>
            <a:gd name="adj" fmla="val 10000"/>
          </a:avLst>
        </a:prstGeom>
      </dgm:spPr>
      <dgm:t>
        <a:bodyPr/>
        <a:lstStyle/>
        <a:p>
          <a:endParaRPr lang="it-IT"/>
        </a:p>
      </dgm:t>
    </dgm:pt>
  </dgm:ptLst>
  <dgm:cxnLst>
    <dgm:cxn modelId="{44A80CCF-EB00-4245-A0F1-20289C53B319}" srcId="{1098E014-8A82-4D64-B3B6-CCA9550D605D}" destId="{F0D71B05-FD2E-4F85-BDF8-A03E7A2CDA19}" srcOrd="2" destOrd="0" parTransId="{70CE4D19-3756-488A-9525-E16456B85A5D}" sibTransId="{1ED6B9AA-2D86-4A11-97A1-166F63D35275}"/>
    <dgm:cxn modelId="{E94C477C-B496-4D9B-9CE8-B55C2BE00898}" srcId="{1098E014-8A82-4D64-B3B6-CCA9550D605D}" destId="{2D2EE56E-0146-490B-8A31-59170D8BFF5D}" srcOrd="1" destOrd="0" parTransId="{1CE5655B-3640-401A-95A4-622EABC0A054}" sibTransId="{B8EC48CB-AFC2-4CBC-A4F6-0FAB79E623D9}"/>
    <dgm:cxn modelId="{4CB26A54-1FAF-41B9-955B-0E72364EA333}" type="presOf" srcId="{2D2EE56E-0146-490B-8A31-59170D8BFF5D}" destId="{879685D6-DAAC-4EC6-B8DD-D20E0046011E}" srcOrd="0" destOrd="0" presId="urn:microsoft.com/office/officeart/2005/8/layout/chevronAccent+Icon"/>
    <dgm:cxn modelId="{38820EC4-615D-4D37-857A-3E682F437DEB}" type="presOf" srcId="{38F9DD04-BF4D-46D4-8B21-29BC113AB112}" destId="{7E86209D-13BA-449F-819B-D84F1840556C}" srcOrd="0" destOrd="0" presId="urn:microsoft.com/office/officeart/2005/8/layout/chevronAccent+Icon"/>
    <dgm:cxn modelId="{38F74D7C-5867-4750-9BAB-4AEE65043AC3}" srcId="{1098E014-8A82-4D64-B3B6-CCA9550D605D}" destId="{38F9DD04-BF4D-46D4-8B21-29BC113AB112}" srcOrd="0" destOrd="0" parTransId="{02E604BB-A7C9-4916-A19C-9D380539AB64}" sibTransId="{E301656E-A90B-49AD-A144-0D8773092D95}"/>
    <dgm:cxn modelId="{5043FF68-302D-4F36-B655-4AD9D0F8B307}" type="presOf" srcId="{1098E014-8A82-4D64-B3B6-CCA9550D605D}" destId="{B0E64293-19D7-4483-B0E5-2D36538A717F}" srcOrd="0" destOrd="0" presId="urn:microsoft.com/office/officeart/2005/8/layout/chevronAccent+Icon"/>
    <dgm:cxn modelId="{EA1F6894-0A6B-44AA-AB0A-CB96DB419C6F}" type="presOf" srcId="{F0D71B05-FD2E-4F85-BDF8-A03E7A2CDA19}" destId="{1C0C242D-52B4-4BA4-8CC8-B798086F5AEE}" srcOrd="0" destOrd="0" presId="urn:microsoft.com/office/officeart/2005/8/layout/chevronAccent+Icon"/>
    <dgm:cxn modelId="{FED26549-FC5B-4BF3-AE33-8861DA166F9F}" type="presParOf" srcId="{B0E64293-19D7-4483-B0E5-2D36538A717F}" destId="{B5C330C5-6A0C-4815-B3B1-8F96B8F3706D}" srcOrd="0" destOrd="0" presId="urn:microsoft.com/office/officeart/2005/8/layout/chevronAccent+Icon"/>
    <dgm:cxn modelId="{234E4B00-3C8E-4F06-AA38-A17E43B4A347}" type="presParOf" srcId="{B5C330C5-6A0C-4815-B3B1-8F96B8F3706D}" destId="{1A03E608-46A5-4B70-8484-62A13F41BE5E}" srcOrd="0" destOrd="0" presId="urn:microsoft.com/office/officeart/2005/8/layout/chevronAccent+Icon"/>
    <dgm:cxn modelId="{9190D7B3-51C1-4928-8823-76F575148E18}" type="presParOf" srcId="{B5C330C5-6A0C-4815-B3B1-8F96B8F3706D}" destId="{7E86209D-13BA-449F-819B-D84F1840556C}" srcOrd="1" destOrd="0" presId="urn:microsoft.com/office/officeart/2005/8/layout/chevronAccent+Icon"/>
    <dgm:cxn modelId="{714449AF-15F5-46E1-8737-AD7A857E2EA4}" type="presParOf" srcId="{B0E64293-19D7-4483-B0E5-2D36538A717F}" destId="{E25B0CFD-84BC-4140-B29A-E285958B457D}" srcOrd="1" destOrd="0" presId="urn:microsoft.com/office/officeart/2005/8/layout/chevronAccent+Icon"/>
    <dgm:cxn modelId="{6C86457B-D59A-468A-AED7-890E214E51E5}" type="presParOf" srcId="{B0E64293-19D7-4483-B0E5-2D36538A717F}" destId="{8850BF93-9E67-4B32-BCF3-FCA82130AE94}" srcOrd="2" destOrd="0" presId="urn:microsoft.com/office/officeart/2005/8/layout/chevronAccent+Icon"/>
    <dgm:cxn modelId="{3FC37A22-652A-4C60-8C86-DFFA8C067BF7}" type="presParOf" srcId="{8850BF93-9E67-4B32-BCF3-FCA82130AE94}" destId="{1529914E-1C39-4271-A419-AD7427AB686A}" srcOrd="0" destOrd="0" presId="urn:microsoft.com/office/officeart/2005/8/layout/chevronAccent+Icon"/>
    <dgm:cxn modelId="{E3D30E44-4D84-475E-A07A-1EBFE1442F3E}" type="presParOf" srcId="{8850BF93-9E67-4B32-BCF3-FCA82130AE94}" destId="{879685D6-DAAC-4EC6-B8DD-D20E0046011E}" srcOrd="1" destOrd="0" presId="urn:microsoft.com/office/officeart/2005/8/layout/chevronAccent+Icon"/>
    <dgm:cxn modelId="{2C45152A-8605-44B4-A1FB-44D5D130D502}" type="presParOf" srcId="{B0E64293-19D7-4483-B0E5-2D36538A717F}" destId="{0DD718A3-6EF9-4B28-8D62-7A43F9355073}" srcOrd="3" destOrd="0" presId="urn:microsoft.com/office/officeart/2005/8/layout/chevronAccent+Icon"/>
    <dgm:cxn modelId="{49B79BB1-0A3F-460F-9794-01B333A82A87}" type="presParOf" srcId="{B0E64293-19D7-4483-B0E5-2D36538A717F}" destId="{B1CD209A-3AB0-4908-8056-DFD6A37A7AC9}" srcOrd="4" destOrd="0" presId="urn:microsoft.com/office/officeart/2005/8/layout/chevronAccent+Icon"/>
    <dgm:cxn modelId="{9BC0C90E-6097-4E95-AC53-2E4864657D19}" type="presParOf" srcId="{B1CD209A-3AB0-4908-8056-DFD6A37A7AC9}" destId="{5D698905-CFA9-4976-AB86-B37C2CA4D9FD}" srcOrd="0" destOrd="0" presId="urn:microsoft.com/office/officeart/2005/8/layout/chevronAccent+Icon"/>
    <dgm:cxn modelId="{B41C62A0-931D-4AC5-A5A9-A546B2B0F143}" type="presParOf" srcId="{B1CD209A-3AB0-4908-8056-DFD6A37A7AC9}" destId="{1C0C242D-52B4-4BA4-8CC8-B798086F5AE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D8401-86C2-4B2F-A69F-CEC8B5CA440B}"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it-IT"/>
        </a:p>
      </dgm:t>
    </dgm:pt>
    <dgm:pt modelId="{F45AECEE-F2A6-4D3C-9F28-87F7C38944B0}">
      <dgm:prSet phldrT="[Testo]" custT="1"/>
      <dgm:spPr>
        <a:solidFill>
          <a:schemeClr val="accent1">
            <a:lumMod val="40000"/>
            <a:lumOff val="60000"/>
          </a:schemeClr>
        </a:solidFill>
        <a:ln>
          <a:solidFill>
            <a:schemeClr val="accent1"/>
          </a:solidFill>
        </a:ln>
      </dgm:spPr>
      <dgm:t>
        <a:bodyPr/>
        <a:lstStyle/>
        <a:p>
          <a:pPr>
            <a:spcAft>
              <a:spcPts val="0"/>
            </a:spcAft>
          </a:pPr>
          <a:r>
            <a:rPr lang="it-IT" sz="2400" dirty="0" smtClean="0">
              <a:solidFill>
                <a:schemeClr val="accent1">
                  <a:lumMod val="50000"/>
                </a:schemeClr>
              </a:solidFill>
              <a:latin typeface="Calibri" panose="020F0502020204030204" pitchFamily="34" charset="0"/>
            </a:rPr>
            <a:t>Mandato e poteri dei DGS</a:t>
          </a:r>
          <a:endParaRPr lang="it-IT" sz="2400" dirty="0">
            <a:solidFill>
              <a:schemeClr val="accent1">
                <a:lumMod val="50000"/>
              </a:schemeClr>
            </a:solidFill>
            <a:latin typeface="Calibri" panose="020F0502020204030204" pitchFamily="34" charset="0"/>
          </a:endParaRPr>
        </a:p>
      </dgm:t>
    </dgm:pt>
    <dgm:pt modelId="{EF558F0D-F750-48F1-A909-FB9609387FBB}" type="parTrans" cxnId="{9545ADFE-4148-4599-B9F2-85523E9C21E8}">
      <dgm:prSet/>
      <dgm:spPr/>
      <dgm:t>
        <a:bodyPr/>
        <a:lstStyle/>
        <a:p>
          <a:endParaRPr lang="it-IT"/>
        </a:p>
      </dgm:t>
    </dgm:pt>
    <dgm:pt modelId="{23ABD3C3-849A-4F64-B3DC-E7A559CCE083}" type="sibTrans" cxnId="{9545ADFE-4148-4599-B9F2-85523E9C21E8}">
      <dgm:prSet/>
      <dgm:spPr/>
      <dgm:t>
        <a:bodyPr/>
        <a:lstStyle/>
        <a:p>
          <a:endParaRPr lang="it-IT"/>
        </a:p>
      </dgm:t>
    </dgm:pt>
    <dgm:pt modelId="{3AE05F49-5DF0-49B2-8188-67E78D9276C4}">
      <dgm:prSet phldrT="[Testo]"/>
      <dgm:spPr/>
      <dgm:t>
        <a:bodyPr/>
        <a:lstStyle/>
        <a:p>
          <a:r>
            <a:rPr lang="it-IT" dirty="0" smtClean="0">
              <a:solidFill>
                <a:schemeClr val="bg1"/>
              </a:solidFill>
            </a:rPr>
            <a:t>…</a:t>
          </a:r>
          <a:endParaRPr lang="it-IT" dirty="0">
            <a:solidFill>
              <a:schemeClr val="bg1"/>
            </a:solidFill>
          </a:endParaRPr>
        </a:p>
      </dgm:t>
    </dgm:pt>
    <dgm:pt modelId="{1F2DC501-72D8-46AE-A508-50E32250BDCB}" type="parTrans" cxnId="{A2CF70DB-9570-49FD-9878-026C776A9B54}">
      <dgm:prSet/>
      <dgm:spPr/>
      <dgm:t>
        <a:bodyPr/>
        <a:lstStyle/>
        <a:p>
          <a:endParaRPr lang="it-IT"/>
        </a:p>
      </dgm:t>
    </dgm:pt>
    <dgm:pt modelId="{6BDF2F46-0D75-418C-ABBD-8178AC37EDD2}" type="sibTrans" cxnId="{A2CF70DB-9570-49FD-9878-026C776A9B54}">
      <dgm:prSet/>
      <dgm:spPr/>
      <dgm:t>
        <a:bodyPr/>
        <a:lstStyle/>
        <a:p>
          <a:endParaRPr lang="it-IT"/>
        </a:p>
      </dgm:t>
    </dgm:pt>
    <dgm:pt modelId="{CB8A6BD4-5F34-4986-83C5-BF229912A585}">
      <dgm:prSet phldrT="[Testo]"/>
      <dgm:spPr/>
      <dgm:t>
        <a:bodyPr/>
        <a:lstStyle/>
        <a:p>
          <a:r>
            <a:rPr lang="it-IT" dirty="0" smtClean="0">
              <a:solidFill>
                <a:schemeClr val="bg1"/>
              </a:solidFill>
            </a:rPr>
            <a:t>….</a:t>
          </a:r>
          <a:endParaRPr lang="it-IT" dirty="0">
            <a:solidFill>
              <a:schemeClr val="bg1"/>
            </a:solidFill>
          </a:endParaRPr>
        </a:p>
      </dgm:t>
    </dgm:pt>
    <dgm:pt modelId="{0F04234B-C28A-4994-A11A-F56569361FBB}" type="parTrans" cxnId="{EE9A83D5-D892-4FAC-832B-ED9EF64EEB45}">
      <dgm:prSet/>
      <dgm:spPr/>
      <dgm:t>
        <a:bodyPr/>
        <a:lstStyle/>
        <a:p>
          <a:endParaRPr lang="it-IT"/>
        </a:p>
      </dgm:t>
    </dgm:pt>
    <dgm:pt modelId="{CDF65D0A-F117-44CA-BFAE-A37279E58A7E}" type="sibTrans" cxnId="{EE9A83D5-D892-4FAC-832B-ED9EF64EEB45}">
      <dgm:prSet/>
      <dgm:spPr/>
      <dgm:t>
        <a:bodyPr/>
        <a:lstStyle/>
        <a:p>
          <a:endParaRPr lang="it-IT"/>
        </a:p>
      </dgm:t>
    </dgm:pt>
    <dgm:pt modelId="{71655B3A-0876-4FBB-9F67-33AA107503C3}">
      <dgm:prSet phldrT="[Testo]"/>
      <dgm:spPr/>
      <dgm:t>
        <a:bodyPr/>
        <a:lstStyle/>
        <a:p>
          <a:r>
            <a:rPr lang="it-IT" dirty="0" smtClean="0">
              <a:solidFill>
                <a:schemeClr val="bg1"/>
              </a:solidFill>
            </a:rPr>
            <a:t>….</a:t>
          </a:r>
          <a:endParaRPr lang="it-IT" dirty="0">
            <a:solidFill>
              <a:schemeClr val="bg1"/>
            </a:solidFill>
          </a:endParaRPr>
        </a:p>
      </dgm:t>
    </dgm:pt>
    <dgm:pt modelId="{E2359958-64B8-4DE0-9392-07D63D665752}" type="sibTrans" cxnId="{C0E6E7CB-84E0-479C-B6E5-414B01E23505}">
      <dgm:prSet/>
      <dgm:spPr/>
      <dgm:t>
        <a:bodyPr/>
        <a:lstStyle/>
        <a:p>
          <a:endParaRPr lang="it-IT"/>
        </a:p>
      </dgm:t>
    </dgm:pt>
    <dgm:pt modelId="{D0EFE32F-A27B-46F6-BF7A-67672AD6C222}" type="parTrans" cxnId="{C0E6E7CB-84E0-479C-B6E5-414B01E23505}">
      <dgm:prSet/>
      <dgm:spPr/>
      <dgm:t>
        <a:bodyPr/>
        <a:lstStyle/>
        <a:p>
          <a:endParaRPr lang="it-IT"/>
        </a:p>
      </dgm:t>
    </dgm:pt>
    <dgm:pt modelId="{CACD1733-B87D-4074-820C-DDACA5FD501A}" type="pres">
      <dgm:prSet presAssocID="{CDDD8401-86C2-4B2F-A69F-CEC8B5CA440B}" presName="Name0" presStyleCnt="0">
        <dgm:presLayoutVars>
          <dgm:chMax val="1"/>
          <dgm:chPref val="1"/>
          <dgm:dir/>
          <dgm:resizeHandles/>
        </dgm:presLayoutVars>
      </dgm:prSet>
      <dgm:spPr/>
      <dgm:t>
        <a:bodyPr/>
        <a:lstStyle/>
        <a:p>
          <a:endParaRPr lang="it-IT"/>
        </a:p>
      </dgm:t>
    </dgm:pt>
    <dgm:pt modelId="{7BF91290-01D3-4996-A5C0-B73E12A4BFC7}" type="pres">
      <dgm:prSet presAssocID="{F45AECEE-F2A6-4D3C-9F28-87F7C38944B0}" presName="Parent" presStyleLbl="node1" presStyleIdx="0" presStyleCnt="2">
        <dgm:presLayoutVars>
          <dgm:chMax val="4"/>
          <dgm:chPref val="3"/>
        </dgm:presLayoutVars>
      </dgm:prSet>
      <dgm:spPr/>
      <dgm:t>
        <a:bodyPr/>
        <a:lstStyle/>
        <a:p>
          <a:endParaRPr lang="it-IT"/>
        </a:p>
      </dgm:t>
    </dgm:pt>
    <dgm:pt modelId="{0978F7EC-7B28-4A2F-AE2E-3F2039636B4E}" type="pres">
      <dgm:prSet presAssocID="{71655B3A-0876-4FBB-9F67-33AA107503C3}" presName="Accent" presStyleLbl="node1" presStyleIdx="1" presStyleCnt="2" custScaleX="99550" custScaleY="131722"/>
      <dgm:spPr>
        <a:solidFill>
          <a:schemeClr val="accent1">
            <a:lumMod val="40000"/>
            <a:lumOff val="60000"/>
          </a:schemeClr>
        </a:solidFill>
      </dgm:spPr>
      <dgm:t>
        <a:bodyPr/>
        <a:lstStyle/>
        <a:p>
          <a:endParaRPr lang="it-IT"/>
        </a:p>
      </dgm:t>
    </dgm:pt>
    <dgm:pt modelId="{2E3977CE-66F7-450A-94C9-26D50037B291}" type="pres">
      <dgm:prSet presAssocID="{71655B3A-0876-4FBB-9F67-33AA107503C3}" presName="Image1" presStyleLbl="fgImgPlace1" presStyleIdx="0" presStyleCnt="3" custLinFactNeighborX="-13575" custLinFactNeighborY="-46802"/>
      <dgm:spPr>
        <a:solidFill>
          <a:srgbClr val="FDF7DF"/>
        </a:solidFill>
        <a:ln>
          <a:solidFill>
            <a:schemeClr val="accent1"/>
          </a:solidFill>
        </a:ln>
      </dgm:spPr>
    </dgm:pt>
    <dgm:pt modelId="{0E9C1DE0-74E7-4764-B416-D203616F7925}" type="pres">
      <dgm:prSet presAssocID="{71655B3A-0876-4FBB-9F67-33AA107503C3}" presName="Child1" presStyleLbl="revTx" presStyleIdx="0" presStyleCnt="3" custLinFactNeighborX="-7521" custLinFactNeighborY="-50986">
        <dgm:presLayoutVars>
          <dgm:chMax val="0"/>
          <dgm:chPref val="0"/>
          <dgm:bulletEnabled val="1"/>
        </dgm:presLayoutVars>
      </dgm:prSet>
      <dgm:spPr/>
      <dgm:t>
        <a:bodyPr/>
        <a:lstStyle/>
        <a:p>
          <a:endParaRPr lang="it-IT"/>
        </a:p>
      </dgm:t>
    </dgm:pt>
    <dgm:pt modelId="{2984F750-9C36-474A-8D15-72DC90753A68}" type="pres">
      <dgm:prSet presAssocID="{3AE05F49-5DF0-49B2-8188-67E78D9276C4}" presName="Image2" presStyleCnt="0"/>
      <dgm:spPr/>
    </dgm:pt>
    <dgm:pt modelId="{DD617517-163F-47E2-9406-4856D1E7DFD4}" type="pres">
      <dgm:prSet presAssocID="{3AE05F49-5DF0-49B2-8188-67E78D9276C4}" presName="Image" presStyleLbl="fgImgPlace1" presStyleIdx="1" presStyleCnt="3" custLinFactNeighborX="-4286" custLinFactNeighborY="-58070"/>
      <dgm:spPr>
        <a:solidFill>
          <a:schemeClr val="accent4">
            <a:lumMod val="40000"/>
            <a:lumOff val="60000"/>
          </a:schemeClr>
        </a:solidFill>
        <a:ln>
          <a:solidFill>
            <a:schemeClr val="accent1"/>
          </a:solidFill>
        </a:ln>
      </dgm:spPr>
    </dgm:pt>
    <dgm:pt modelId="{D56E8D51-A9C5-4CC7-B475-A3470997A928}" type="pres">
      <dgm:prSet presAssocID="{3AE05F49-5DF0-49B2-8188-67E78D9276C4}" presName="Child2" presStyleLbl="revTx" presStyleIdx="1" presStyleCnt="3">
        <dgm:presLayoutVars>
          <dgm:chMax val="0"/>
          <dgm:chPref val="0"/>
          <dgm:bulletEnabled val="1"/>
        </dgm:presLayoutVars>
      </dgm:prSet>
      <dgm:spPr/>
      <dgm:t>
        <a:bodyPr/>
        <a:lstStyle/>
        <a:p>
          <a:endParaRPr lang="it-IT"/>
        </a:p>
      </dgm:t>
    </dgm:pt>
    <dgm:pt modelId="{6CE8B912-EDC3-4410-B477-9EE0DF4DE236}" type="pres">
      <dgm:prSet presAssocID="{CB8A6BD4-5F34-4986-83C5-BF229912A585}" presName="Image3" presStyleCnt="0"/>
      <dgm:spPr/>
    </dgm:pt>
    <dgm:pt modelId="{327B82EF-EE16-40B4-AF93-B01550D7E6D6}" type="pres">
      <dgm:prSet presAssocID="{CB8A6BD4-5F34-4986-83C5-BF229912A585}" presName="Image" presStyleLbl="fgImgPlace1" presStyleIdx="2" presStyleCnt="3" custLinFactNeighborX="37283" custLinFactNeighborY="-59531"/>
      <dgm:spPr>
        <a:solidFill>
          <a:schemeClr val="accent4">
            <a:lumMod val="60000"/>
            <a:lumOff val="40000"/>
          </a:schemeClr>
        </a:solidFill>
        <a:ln>
          <a:solidFill>
            <a:schemeClr val="accent1"/>
          </a:solidFill>
        </a:ln>
      </dgm:spPr>
      <dgm:t>
        <a:bodyPr/>
        <a:lstStyle/>
        <a:p>
          <a:endParaRPr lang="it-IT"/>
        </a:p>
      </dgm:t>
    </dgm:pt>
    <dgm:pt modelId="{7E1746C4-A419-4DFF-8AAC-2FFA7A789A19}" type="pres">
      <dgm:prSet presAssocID="{CB8A6BD4-5F34-4986-83C5-BF229912A585}" presName="Child3" presStyleLbl="revTx" presStyleIdx="2" presStyleCnt="3">
        <dgm:presLayoutVars>
          <dgm:chMax val="0"/>
          <dgm:chPref val="0"/>
          <dgm:bulletEnabled val="1"/>
        </dgm:presLayoutVars>
      </dgm:prSet>
      <dgm:spPr/>
      <dgm:t>
        <a:bodyPr/>
        <a:lstStyle/>
        <a:p>
          <a:endParaRPr lang="it-IT"/>
        </a:p>
      </dgm:t>
    </dgm:pt>
  </dgm:ptLst>
  <dgm:cxnLst>
    <dgm:cxn modelId="{A2CF70DB-9570-49FD-9878-026C776A9B54}" srcId="{F45AECEE-F2A6-4D3C-9F28-87F7C38944B0}" destId="{3AE05F49-5DF0-49B2-8188-67E78D9276C4}" srcOrd="1" destOrd="0" parTransId="{1F2DC501-72D8-46AE-A508-50E32250BDCB}" sibTransId="{6BDF2F46-0D75-418C-ABBD-8178AC37EDD2}"/>
    <dgm:cxn modelId="{A14505FB-D415-45E6-8076-9E0243656352}" type="presOf" srcId="{CDDD8401-86C2-4B2F-A69F-CEC8B5CA440B}" destId="{CACD1733-B87D-4074-820C-DDACA5FD501A}" srcOrd="0" destOrd="0" presId="urn:microsoft.com/office/officeart/2011/layout/RadialPictureList"/>
    <dgm:cxn modelId="{80A6D850-7D4A-48AB-A8B1-B05956877A97}" type="presOf" srcId="{71655B3A-0876-4FBB-9F67-33AA107503C3}" destId="{0E9C1DE0-74E7-4764-B416-D203616F7925}" srcOrd="0" destOrd="0" presId="urn:microsoft.com/office/officeart/2011/layout/RadialPictureList"/>
    <dgm:cxn modelId="{9545ADFE-4148-4599-B9F2-85523E9C21E8}" srcId="{CDDD8401-86C2-4B2F-A69F-CEC8B5CA440B}" destId="{F45AECEE-F2A6-4D3C-9F28-87F7C38944B0}" srcOrd="0" destOrd="0" parTransId="{EF558F0D-F750-48F1-A909-FB9609387FBB}" sibTransId="{23ABD3C3-849A-4F64-B3DC-E7A559CCE083}"/>
    <dgm:cxn modelId="{C0E6E7CB-84E0-479C-B6E5-414B01E23505}" srcId="{F45AECEE-F2A6-4D3C-9F28-87F7C38944B0}" destId="{71655B3A-0876-4FBB-9F67-33AA107503C3}" srcOrd="0" destOrd="0" parTransId="{D0EFE32F-A27B-46F6-BF7A-67672AD6C222}" sibTransId="{E2359958-64B8-4DE0-9392-07D63D665752}"/>
    <dgm:cxn modelId="{BEF6FE2A-5573-40BC-B6FC-C690171AEF24}" type="presOf" srcId="{F45AECEE-F2A6-4D3C-9F28-87F7C38944B0}" destId="{7BF91290-01D3-4996-A5C0-B73E12A4BFC7}" srcOrd="0" destOrd="0" presId="urn:microsoft.com/office/officeart/2011/layout/RadialPictureList"/>
    <dgm:cxn modelId="{80EE2D46-3CFA-47CB-98F0-FD9F674B43BC}" type="presOf" srcId="{3AE05F49-5DF0-49B2-8188-67E78D9276C4}" destId="{D56E8D51-A9C5-4CC7-B475-A3470997A928}" srcOrd="0" destOrd="0" presId="urn:microsoft.com/office/officeart/2011/layout/RadialPictureList"/>
    <dgm:cxn modelId="{EE9A83D5-D892-4FAC-832B-ED9EF64EEB45}" srcId="{F45AECEE-F2A6-4D3C-9F28-87F7C38944B0}" destId="{CB8A6BD4-5F34-4986-83C5-BF229912A585}" srcOrd="2" destOrd="0" parTransId="{0F04234B-C28A-4994-A11A-F56569361FBB}" sibTransId="{CDF65D0A-F117-44CA-BFAE-A37279E58A7E}"/>
    <dgm:cxn modelId="{39B018B8-24F8-4B1D-86D0-FB96D2340CD5}" type="presOf" srcId="{CB8A6BD4-5F34-4986-83C5-BF229912A585}" destId="{7E1746C4-A419-4DFF-8AAC-2FFA7A789A19}" srcOrd="0" destOrd="0" presId="urn:microsoft.com/office/officeart/2011/layout/RadialPictureList"/>
    <dgm:cxn modelId="{3ADD17F2-C3F4-4434-B3D3-3E26D7ED4D3F}" type="presParOf" srcId="{CACD1733-B87D-4074-820C-DDACA5FD501A}" destId="{7BF91290-01D3-4996-A5C0-B73E12A4BFC7}" srcOrd="0" destOrd="0" presId="urn:microsoft.com/office/officeart/2011/layout/RadialPictureList"/>
    <dgm:cxn modelId="{DF62EA86-CBA8-4A69-AF24-DEF1C856BF54}" type="presParOf" srcId="{CACD1733-B87D-4074-820C-DDACA5FD501A}" destId="{0978F7EC-7B28-4A2F-AE2E-3F2039636B4E}" srcOrd="1" destOrd="0" presId="urn:microsoft.com/office/officeart/2011/layout/RadialPictureList"/>
    <dgm:cxn modelId="{43DEC5A6-B860-4C97-8614-0060065BE001}" type="presParOf" srcId="{CACD1733-B87D-4074-820C-DDACA5FD501A}" destId="{2E3977CE-66F7-450A-94C9-26D50037B291}" srcOrd="2" destOrd="0" presId="urn:microsoft.com/office/officeart/2011/layout/RadialPictureList"/>
    <dgm:cxn modelId="{9236C71F-28D3-4547-91CF-837042538EFE}" type="presParOf" srcId="{CACD1733-B87D-4074-820C-DDACA5FD501A}" destId="{0E9C1DE0-74E7-4764-B416-D203616F7925}" srcOrd="3" destOrd="0" presId="urn:microsoft.com/office/officeart/2011/layout/RadialPictureList"/>
    <dgm:cxn modelId="{5BDA0FFA-300D-4538-AF29-D7BBB37AC1DC}" type="presParOf" srcId="{CACD1733-B87D-4074-820C-DDACA5FD501A}" destId="{2984F750-9C36-474A-8D15-72DC90753A68}" srcOrd="4" destOrd="0" presId="urn:microsoft.com/office/officeart/2011/layout/RadialPictureList"/>
    <dgm:cxn modelId="{74EB614A-73D2-4C80-B366-DE10B29A0A16}" type="presParOf" srcId="{2984F750-9C36-474A-8D15-72DC90753A68}" destId="{DD617517-163F-47E2-9406-4856D1E7DFD4}" srcOrd="0" destOrd="0" presId="urn:microsoft.com/office/officeart/2011/layout/RadialPictureList"/>
    <dgm:cxn modelId="{35F89A38-DC7F-4536-8956-7BF5601AF90C}" type="presParOf" srcId="{CACD1733-B87D-4074-820C-DDACA5FD501A}" destId="{D56E8D51-A9C5-4CC7-B475-A3470997A928}" srcOrd="5" destOrd="0" presId="urn:microsoft.com/office/officeart/2011/layout/RadialPictureList"/>
    <dgm:cxn modelId="{EC923F0C-1A6F-4FB3-A78D-5A7E5FD162C9}" type="presParOf" srcId="{CACD1733-B87D-4074-820C-DDACA5FD501A}" destId="{6CE8B912-EDC3-4410-B477-9EE0DF4DE236}" srcOrd="6" destOrd="0" presId="urn:microsoft.com/office/officeart/2011/layout/RadialPictureList"/>
    <dgm:cxn modelId="{C93DAC53-7C53-4681-8C30-C9E29F0BCCD3}" type="presParOf" srcId="{6CE8B912-EDC3-4410-B477-9EE0DF4DE236}" destId="{327B82EF-EE16-40B4-AF93-B01550D7E6D6}" srcOrd="0" destOrd="0" presId="urn:microsoft.com/office/officeart/2011/layout/RadialPictureList"/>
    <dgm:cxn modelId="{B018AAB2-3D93-423E-8C54-647D0C7C6DE9}" type="presParOf" srcId="{CACD1733-B87D-4074-820C-DDACA5FD501A}" destId="{7E1746C4-A419-4DFF-8AAC-2FFA7A789A19}"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ED7EA9-7F6C-4E0D-A3CD-9755E7756A18}"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it-IT"/>
        </a:p>
      </dgm:t>
    </dgm:pt>
    <dgm:pt modelId="{20FD0960-665D-4AB7-852D-3275A30777DC}">
      <dgm:prSet phldrT="[Testo]" custT="1"/>
      <dgm:spPr>
        <a:xfrm>
          <a:off x="1024602" y="2622280"/>
          <a:ext cx="2571242" cy="689683"/>
        </a:xfrm>
        <a:prstGeom prst="roundRect">
          <a:avLst/>
        </a:prstGeo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it-IT" sz="1800" b="1" i="1" dirty="0" smtClean="0">
              <a:solidFill>
                <a:sysClr val="window" lastClr="FFFFFF"/>
              </a:solidFill>
              <a:latin typeface="Calibri" panose="020F0502020204030204" pitchFamily="34" charset="0"/>
              <a:ea typeface="+mn-ea"/>
              <a:cs typeface="+mn-cs"/>
            </a:rPr>
            <a:t>Single </a:t>
          </a:r>
          <a:r>
            <a:rPr lang="it-IT" sz="1800" b="1" i="1" dirty="0" err="1" smtClean="0">
              <a:solidFill>
                <a:sysClr val="window" lastClr="FFFFFF"/>
              </a:solidFill>
              <a:latin typeface="Calibri" panose="020F0502020204030204" pitchFamily="34" charset="0"/>
              <a:ea typeface="+mn-ea"/>
              <a:cs typeface="+mn-cs"/>
            </a:rPr>
            <a:t>Deposit</a:t>
          </a:r>
          <a:r>
            <a:rPr lang="it-IT" sz="1800" b="1" i="1" dirty="0" smtClean="0">
              <a:solidFill>
                <a:sysClr val="window" lastClr="FFFFFF"/>
              </a:solidFill>
              <a:latin typeface="Calibri" panose="020F0502020204030204" pitchFamily="34" charset="0"/>
              <a:ea typeface="+mn-ea"/>
              <a:cs typeface="+mn-cs"/>
            </a:rPr>
            <a:t> </a:t>
          </a:r>
          <a:r>
            <a:rPr lang="it-IT" sz="1800" b="1" i="1" dirty="0" err="1" smtClean="0">
              <a:solidFill>
                <a:sysClr val="window" lastClr="FFFFFF"/>
              </a:solidFill>
              <a:latin typeface="Calibri" panose="020F0502020204030204" pitchFamily="34" charset="0"/>
              <a:ea typeface="+mn-ea"/>
              <a:cs typeface="+mn-cs"/>
            </a:rPr>
            <a:t>Guarantee</a:t>
          </a:r>
          <a:r>
            <a:rPr lang="it-IT" sz="1800" b="1" i="1" dirty="0" smtClean="0">
              <a:solidFill>
                <a:sysClr val="window" lastClr="FFFFFF"/>
              </a:solidFill>
              <a:latin typeface="Calibri" panose="020F0502020204030204" pitchFamily="34" charset="0"/>
              <a:ea typeface="+mn-ea"/>
              <a:cs typeface="+mn-cs"/>
            </a:rPr>
            <a:t> </a:t>
          </a:r>
          <a:r>
            <a:rPr lang="it-IT" sz="1800" b="1" i="1" dirty="0" err="1" smtClean="0">
              <a:solidFill>
                <a:sysClr val="window" lastClr="FFFFFF"/>
              </a:solidFill>
              <a:latin typeface="Calibri" panose="020F0502020204030204" pitchFamily="34" charset="0"/>
              <a:ea typeface="+mn-ea"/>
              <a:cs typeface="+mn-cs"/>
            </a:rPr>
            <a:t>Scheme</a:t>
          </a:r>
          <a:endParaRPr lang="it-IT" sz="1800" b="1" i="1" dirty="0">
            <a:solidFill>
              <a:sysClr val="window" lastClr="FFFFFF"/>
            </a:solidFill>
            <a:latin typeface="Calibri" panose="020F0502020204030204" pitchFamily="34" charset="0"/>
            <a:ea typeface="+mn-ea"/>
            <a:cs typeface="+mn-cs"/>
          </a:endParaRPr>
        </a:p>
      </dgm:t>
    </dgm:pt>
    <dgm:pt modelId="{F662E9A4-7A5F-4EC2-A3E3-C1610C215528}" type="parTrans" cxnId="{7148E189-51B7-44E7-984F-4DD1A9F711EE}">
      <dgm:prSet/>
      <dgm:spPr/>
      <dgm:t>
        <a:bodyPr/>
        <a:lstStyle/>
        <a:p>
          <a:endParaRPr lang="it-IT"/>
        </a:p>
      </dgm:t>
    </dgm:pt>
    <dgm:pt modelId="{390B4C5E-A3EA-44D8-8DBF-320A050CCC0A}" type="sibTrans" cxnId="{7148E189-51B7-44E7-984F-4DD1A9F711EE}">
      <dgm:prSet/>
      <dgm:spPr>
        <a:xfrm>
          <a:off x="311693" y="1946517"/>
          <a:ext cx="1192155" cy="1192076"/>
        </a:xfrm>
        <a:prstGeom prst="ellipse">
          <a:avLst/>
        </a:prstGeom>
        <a:solidFill>
          <a:srgbClr val="9FB8CD">
            <a:lumMod val="40000"/>
            <a:lumOff val="60000"/>
          </a:srgbClr>
        </a:solidFill>
        <a:ln w="25400" cap="flat" cmpd="sng" algn="ctr">
          <a:solidFill>
            <a:srgbClr val="727CA3"/>
          </a:solidFill>
          <a:prstDash val="solid"/>
        </a:ln>
        <a:effectLst/>
      </dgm:spPr>
      <dgm:t>
        <a:bodyPr/>
        <a:lstStyle/>
        <a:p>
          <a:endParaRPr lang="it-IT"/>
        </a:p>
      </dgm:t>
    </dgm:pt>
    <dgm:pt modelId="{1BB32F05-44C4-46FD-BD30-7A6EF5D4399C}">
      <dgm:prSet phldrT="[Testo]" custT="1"/>
      <dgm:spPr>
        <a:xfrm>
          <a:off x="2111372" y="1273285"/>
          <a:ext cx="2571242" cy="689683"/>
        </a:xfrm>
        <a:prstGeom prst="roundRect">
          <a:avLst/>
        </a:prstGeo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it-IT" sz="1800" b="1" i="1" dirty="0" smtClean="0">
              <a:solidFill>
                <a:sysClr val="window" lastClr="FFFFFF"/>
              </a:solidFill>
              <a:latin typeface="Calibri" panose="020F0502020204030204" pitchFamily="34" charset="0"/>
              <a:ea typeface="+mn-ea"/>
              <a:cs typeface="+mn-cs"/>
            </a:rPr>
            <a:t>Single </a:t>
          </a:r>
          <a:r>
            <a:rPr lang="it-IT" sz="1800" b="1" i="1" dirty="0" err="1" smtClean="0">
              <a:solidFill>
                <a:sysClr val="window" lastClr="FFFFFF"/>
              </a:solidFill>
              <a:latin typeface="Calibri" panose="020F0502020204030204" pitchFamily="34" charset="0"/>
              <a:ea typeface="+mn-ea"/>
              <a:cs typeface="+mn-cs"/>
            </a:rPr>
            <a:t>Resolution</a:t>
          </a:r>
          <a:r>
            <a:rPr lang="it-IT" sz="1800" b="1" i="1" dirty="0" smtClean="0">
              <a:solidFill>
                <a:sysClr val="window" lastClr="FFFFFF"/>
              </a:solidFill>
              <a:latin typeface="Calibri" panose="020F0502020204030204" pitchFamily="34" charset="0"/>
              <a:ea typeface="+mn-ea"/>
              <a:cs typeface="+mn-cs"/>
            </a:rPr>
            <a:t> </a:t>
          </a:r>
          <a:r>
            <a:rPr lang="it-IT" sz="1800" b="1" i="1" dirty="0" err="1" smtClean="0">
              <a:solidFill>
                <a:sysClr val="window" lastClr="FFFFFF"/>
              </a:solidFill>
              <a:latin typeface="Calibri" panose="020F0502020204030204" pitchFamily="34" charset="0"/>
              <a:ea typeface="+mn-ea"/>
              <a:cs typeface="+mn-cs"/>
            </a:rPr>
            <a:t>Mechanism</a:t>
          </a:r>
          <a:endParaRPr lang="it-IT" sz="1800" b="1" i="1" dirty="0">
            <a:solidFill>
              <a:sysClr val="window" lastClr="FFFFFF"/>
            </a:solidFill>
            <a:latin typeface="Calibri" panose="020F0502020204030204" pitchFamily="34" charset="0"/>
            <a:ea typeface="+mn-ea"/>
            <a:cs typeface="+mn-cs"/>
          </a:endParaRPr>
        </a:p>
      </dgm:t>
    </dgm:pt>
    <dgm:pt modelId="{18A930E7-F3FA-4EDB-B556-049943AAE807}" type="parTrans" cxnId="{898369DE-6C75-44B3-A0D4-11CF8F56DFE7}">
      <dgm:prSet/>
      <dgm:spPr/>
      <dgm:t>
        <a:bodyPr/>
        <a:lstStyle/>
        <a:p>
          <a:endParaRPr lang="it-IT"/>
        </a:p>
      </dgm:t>
    </dgm:pt>
    <dgm:pt modelId="{3C491F68-E7E4-417C-BEF7-7AA3A7099DFE}" type="sibTrans" cxnId="{898369DE-6C75-44B3-A0D4-11CF8F56DFE7}">
      <dgm:prSet/>
      <dgm:spPr>
        <a:xfrm>
          <a:off x="1398463" y="597521"/>
          <a:ext cx="1192155" cy="1192076"/>
        </a:xfrm>
        <a:prstGeom prst="ellipse">
          <a:avLst/>
        </a:prstGeom>
        <a:solidFill>
          <a:srgbClr val="9FB8CD">
            <a:lumMod val="40000"/>
            <a:lumOff val="60000"/>
          </a:srgbClr>
        </a:solidFill>
        <a:ln w="25400" cap="flat" cmpd="sng" algn="ctr">
          <a:solidFill>
            <a:srgbClr val="727CA3"/>
          </a:solidFill>
          <a:prstDash val="solid"/>
        </a:ln>
        <a:effectLst/>
      </dgm:spPr>
      <dgm:t>
        <a:bodyPr/>
        <a:lstStyle/>
        <a:p>
          <a:endParaRPr lang="it-IT"/>
        </a:p>
      </dgm:t>
    </dgm:pt>
    <dgm:pt modelId="{4E943C35-36FE-4C22-8A1F-05AEEF4B8957}" type="pres">
      <dgm:prSet presAssocID="{89ED7EA9-7F6C-4E0D-A3CD-9755E7756A18}" presName="Name0" presStyleCnt="0">
        <dgm:presLayoutVars>
          <dgm:chMax val="7"/>
          <dgm:chPref val="7"/>
          <dgm:dir/>
        </dgm:presLayoutVars>
      </dgm:prSet>
      <dgm:spPr/>
      <dgm:t>
        <a:bodyPr/>
        <a:lstStyle/>
        <a:p>
          <a:endParaRPr lang="it-IT"/>
        </a:p>
      </dgm:t>
    </dgm:pt>
    <dgm:pt modelId="{C0CC4741-7F8E-4871-8AFE-06639674B0FD}" type="pres">
      <dgm:prSet presAssocID="{89ED7EA9-7F6C-4E0D-A3CD-9755E7756A18}" presName="dot1" presStyleLbl="alignNode1" presStyleIdx="0" presStyleCnt="10"/>
      <dgm:spPr>
        <a:xfrm>
          <a:off x="1756586" y="1874571"/>
          <a:ext cx="119215" cy="119215"/>
        </a:xfrm>
        <a:prstGeom prst="ellipse">
          <a:avLst/>
        </a:prstGeom>
        <a:solidFill>
          <a:srgbClr val="727CA3">
            <a:hueOff val="0"/>
            <a:satOff val="0"/>
            <a:lumOff val="0"/>
            <a:alphaOff val="0"/>
          </a:srgbClr>
        </a:solidFill>
        <a:ln w="25400" cap="flat" cmpd="sng" algn="ctr">
          <a:solidFill>
            <a:srgbClr val="727CA3">
              <a:hueOff val="0"/>
              <a:satOff val="0"/>
              <a:lumOff val="0"/>
              <a:alphaOff val="0"/>
            </a:srgbClr>
          </a:solidFill>
          <a:prstDash val="solid"/>
        </a:ln>
        <a:effectLst/>
      </dgm:spPr>
      <dgm:t>
        <a:bodyPr/>
        <a:lstStyle/>
        <a:p>
          <a:endParaRPr lang="it-IT"/>
        </a:p>
      </dgm:t>
    </dgm:pt>
    <dgm:pt modelId="{87D2E162-A4A6-4466-B940-9ADB7D31ED15}" type="pres">
      <dgm:prSet presAssocID="{89ED7EA9-7F6C-4E0D-A3CD-9755E7756A18}" presName="dot2" presStyleLbl="alignNode1" presStyleIdx="1" presStyleCnt="10"/>
      <dgm:spPr>
        <a:xfrm>
          <a:off x="1652153" y="2041930"/>
          <a:ext cx="119215" cy="119215"/>
        </a:xfrm>
        <a:prstGeom prst="ellipse">
          <a:avLst/>
        </a:prstGeom>
        <a:solidFill>
          <a:srgbClr val="727CA3">
            <a:hueOff val="0"/>
            <a:satOff val="0"/>
            <a:lumOff val="0"/>
            <a:alphaOff val="0"/>
          </a:srgbClr>
        </a:solidFill>
        <a:ln w="25400" cap="flat" cmpd="sng" algn="ctr">
          <a:solidFill>
            <a:srgbClr val="727CA3">
              <a:hueOff val="0"/>
              <a:satOff val="0"/>
              <a:lumOff val="0"/>
              <a:alphaOff val="0"/>
            </a:srgbClr>
          </a:solidFill>
          <a:prstDash val="solid"/>
        </a:ln>
        <a:effectLst/>
      </dgm:spPr>
      <dgm:t>
        <a:bodyPr/>
        <a:lstStyle/>
        <a:p>
          <a:endParaRPr lang="it-IT"/>
        </a:p>
      </dgm:t>
    </dgm:pt>
    <dgm:pt modelId="{2286C6AA-7370-4BFB-BC07-C39CC91BF39A}" type="pres">
      <dgm:prSet presAssocID="{89ED7EA9-7F6C-4E0D-A3CD-9755E7756A18}" presName="dot3" presStyleLbl="alignNode1" presStyleIdx="2" presStyleCnt="10"/>
      <dgm:spPr>
        <a:xfrm>
          <a:off x="1527692" y="2186827"/>
          <a:ext cx="119215" cy="119215"/>
        </a:xfrm>
        <a:prstGeom prst="ellipse">
          <a:avLst/>
        </a:prstGeom>
        <a:solidFill>
          <a:srgbClr val="727CA3">
            <a:hueOff val="0"/>
            <a:satOff val="0"/>
            <a:lumOff val="0"/>
            <a:alphaOff val="0"/>
          </a:srgbClr>
        </a:solidFill>
        <a:ln w="25400" cap="flat" cmpd="sng" algn="ctr">
          <a:solidFill>
            <a:srgbClr val="727CA3">
              <a:hueOff val="0"/>
              <a:satOff val="0"/>
              <a:lumOff val="0"/>
              <a:alphaOff val="0"/>
            </a:srgbClr>
          </a:solidFill>
          <a:prstDash val="solid"/>
        </a:ln>
        <a:effectLst/>
      </dgm:spPr>
      <dgm:t>
        <a:bodyPr/>
        <a:lstStyle/>
        <a:p>
          <a:endParaRPr lang="it-IT"/>
        </a:p>
      </dgm:t>
    </dgm:pt>
    <dgm:pt modelId="{9838DA16-C27D-4340-BF32-227E095D26CD}" type="pres">
      <dgm:prSet presAssocID="{89ED7EA9-7F6C-4E0D-A3CD-9755E7756A18}" presName="dotArrow1" presStyleLbl="alignNode1" presStyleIdx="3" presStyleCnt="10"/>
      <dgm:spPr>
        <a:xfrm>
          <a:off x="1676473" y="190224"/>
          <a:ext cx="119215" cy="119215"/>
        </a:xfrm>
        <a:prstGeom prst="ellipse">
          <a:avLst/>
        </a:prstGeom>
        <a:solidFill>
          <a:sysClr val="window" lastClr="FFFFFF"/>
        </a:solidFill>
        <a:ln w="25400" cap="flat" cmpd="sng" algn="ctr">
          <a:noFill/>
          <a:prstDash val="solid"/>
        </a:ln>
        <a:effectLst/>
      </dgm:spPr>
      <dgm:t>
        <a:bodyPr/>
        <a:lstStyle/>
        <a:p>
          <a:endParaRPr lang="it-IT"/>
        </a:p>
      </dgm:t>
    </dgm:pt>
    <dgm:pt modelId="{CDB2DA6B-07E6-4F63-A9E2-4AB3F71C0556}" type="pres">
      <dgm:prSet presAssocID="{89ED7EA9-7F6C-4E0D-A3CD-9755E7756A18}" presName="dotArrow2" presStyleLbl="alignNode1" presStyleIdx="4" presStyleCnt="10"/>
      <dgm:spPr>
        <a:xfrm>
          <a:off x="1835745" y="95314"/>
          <a:ext cx="119215" cy="119215"/>
        </a:xfrm>
        <a:prstGeom prst="ellipse">
          <a:avLst/>
        </a:prstGeom>
        <a:solidFill>
          <a:sysClr val="window" lastClr="FFFFFF"/>
        </a:solidFill>
        <a:ln w="25400" cap="flat" cmpd="sng" algn="ctr">
          <a:noFill/>
          <a:prstDash val="solid"/>
        </a:ln>
        <a:effectLst/>
      </dgm:spPr>
      <dgm:t>
        <a:bodyPr/>
        <a:lstStyle/>
        <a:p>
          <a:endParaRPr lang="it-IT"/>
        </a:p>
      </dgm:t>
    </dgm:pt>
    <dgm:pt modelId="{781D5136-0CF4-4F7A-A102-D263502B0451}" type="pres">
      <dgm:prSet presAssocID="{89ED7EA9-7F6C-4E0D-A3CD-9755E7756A18}" presName="dotArrow3" presStyleLbl="alignNode1" presStyleIdx="5" presStyleCnt="10" custLinFactNeighborX="67504"/>
      <dgm:spPr>
        <a:xfrm>
          <a:off x="2075016" y="403"/>
          <a:ext cx="119215" cy="119215"/>
        </a:xfrm>
        <a:prstGeom prst="ellipse">
          <a:avLst/>
        </a:prstGeom>
        <a:noFill/>
        <a:ln w="25400" cap="flat" cmpd="sng" algn="ctr">
          <a:noFill/>
          <a:prstDash val="solid"/>
        </a:ln>
        <a:effectLst/>
      </dgm:spPr>
      <dgm:t>
        <a:bodyPr/>
        <a:lstStyle/>
        <a:p>
          <a:endParaRPr lang="it-IT"/>
        </a:p>
      </dgm:t>
    </dgm:pt>
    <dgm:pt modelId="{18130DA5-AEBF-42BB-9F50-0BD707FC715A}" type="pres">
      <dgm:prSet presAssocID="{89ED7EA9-7F6C-4E0D-A3CD-9755E7756A18}" presName="dotArrow4" presStyleLbl="alignNode1" presStyleIdx="6" presStyleCnt="10"/>
      <dgm:spPr>
        <a:xfrm>
          <a:off x="2153336" y="95314"/>
          <a:ext cx="119215" cy="119215"/>
        </a:xfrm>
        <a:prstGeom prst="ellipse">
          <a:avLst/>
        </a:prstGeom>
        <a:solidFill>
          <a:sysClr val="window" lastClr="FFFFFF"/>
        </a:solidFill>
        <a:ln w="25400" cap="flat" cmpd="sng" algn="ctr">
          <a:noFill/>
          <a:prstDash val="solid"/>
        </a:ln>
        <a:effectLst/>
      </dgm:spPr>
      <dgm:t>
        <a:bodyPr/>
        <a:lstStyle/>
        <a:p>
          <a:endParaRPr lang="it-IT"/>
        </a:p>
      </dgm:t>
    </dgm:pt>
    <dgm:pt modelId="{06A8B3D4-7074-43C0-8839-5B58871CA418}" type="pres">
      <dgm:prSet presAssocID="{89ED7EA9-7F6C-4E0D-A3CD-9755E7756A18}" presName="dotArrow5" presStyleLbl="alignNode1" presStyleIdx="7" presStyleCnt="10"/>
      <dgm:spPr>
        <a:xfrm>
          <a:off x="2312608" y="190224"/>
          <a:ext cx="119215" cy="119215"/>
        </a:xfrm>
        <a:prstGeom prst="ellipse">
          <a:avLst/>
        </a:prstGeom>
        <a:solidFill>
          <a:sysClr val="window" lastClr="FFFFFF"/>
        </a:solidFill>
        <a:ln w="25400" cap="flat" cmpd="sng" algn="ctr">
          <a:noFill/>
          <a:prstDash val="solid"/>
        </a:ln>
        <a:effectLst/>
      </dgm:spPr>
      <dgm:t>
        <a:bodyPr/>
        <a:lstStyle/>
        <a:p>
          <a:endParaRPr lang="it-IT"/>
        </a:p>
      </dgm:t>
    </dgm:pt>
    <dgm:pt modelId="{C0ECFC2E-9D39-4526-95F6-1C4F7A56BAD0}" type="pres">
      <dgm:prSet presAssocID="{89ED7EA9-7F6C-4E0D-A3CD-9755E7756A18}" presName="dotArrow6" presStyleLbl="alignNode1" presStyleIdx="8" presStyleCnt="10" custLinFactNeighborX="67504"/>
      <dgm:spPr>
        <a:xfrm>
          <a:off x="2075016" y="200665"/>
          <a:ext cx="119215" cy="119215"/>
        </a:xfrm>
        <a:prstGeom prst="ellipse">
          <a:avLst/>
        </a:prstGeom>
        <a:solidFill>
          <a:sysClr val="window" lastClr="FFFFFF"/>
        </a:solidFill>
        <a:ln w="25400" cap="flat" cmpd="sng" algn="ctr">
          <a:noFill/>
          <a:prstDash val="solid"/>
        </a:ln>
        <a:effectLst/>
      </dgm:spPr>
      <dgm:t>
        <a:bodyPr/>
        <a:lstStyle/>
        <a:p>
          <a:endParaRPr lang="it-IT"/>
        </a:p>
      </dgm:t>
    </dgm:pt>
    <dgm:pt modelId="{70F596A8-7406-466E-85D1-88694BA963C0}" type="pres">
      <dgm:prSet presAssocID="{89ED7EA9-7F6C-4E0D-A3CD-9755E7756A18}" presName="dotArrow7" presStyleLbl="alignNode1" presStyleIdx="9" presStyleCnt="10" custLinFactNeighborX="67504"/>
      <dgm:spPr>
        <a:xfrm>
          <a:off x="2075016" y="400926"/>
          <a:ext cx="119215" cy="119215"/>
        </a:xfrm>
        <a:prstGeom prst="ellipse">
          <a:avLst/>
        </a:prstGeom>
        <a:solidFill>
          <a:sysClr val="window" lastClr="FFFFFF"/>
        </a:solidFill>
        <a:ln w="25400" cap="flat" cmpd="sng" algn="ctr">
          <a:noFill/>
          <a:prstDash val="solid"/>
        </a:ln>
        <a:effectLst/>
      </dgm:spPr>
      <dgm:t>
        <a:bodyPr/>
        <a:lstStyle/>
        <a:p>
          <a:endParaRPr lang="it-IT"/>
        </a:p>
      </dgm:t>
    </dgm:pt>
    <dgm:pt modelId="{5F67868A-FD1B-466E-B833-B23399D60150}" type="pres">
      <dgm:prSet presAssocID="{20FD0960-665D-4AB7-852D-3275A30777DC}" presName="parTx1" presStyleLbl="node1" presStyleIdx="0" presStyleCnt="2"/>
      <dgm:spPr/>
      <dgm:t>
        <a:bodyPr/>
        <a:lstStyle/>
        <a:p>
          <a:endParaRPr lang="it-IT"/>
        </a:p>
      </dgm:t>
    </dgm:pt>
    <dgm:pt modelId="{1980FAD1-8D7C-4B9D-8864-42C09AEE9607}" type="pres">
      <dgm:prSet presAssocID="{390B4C5E-A3EA-44D8-8DBF-320A050CCC0A}" presName="picture1" presStyleCnt="0"/>
      <dgm:spPr/>
    </dgm:pt>
    <dgm:pt modelId="{9BF32E41-9D3D-4D61-B83D-98659B50BCA5}" type="pres">
      <dgm:prSet presAssocID="{390B4C5E-A3EA-44D8-8DBF-320A050CCC0A}" presName="imageRepeatNode" presStyleLbl="fgImgPlace1" presStyleIdx="0" presStyleCnt="2"/>
      <dgm:spPr/>
      <dgm:t>
        <a:bodyPr/>
        <a:lstStyle/>
        <a:p>
          <a:endParaRPr lang="it-IT"/>
        </a:p>
      </dgm:t>
    </dgm:pt>
    <dgm:pt modelId="{BB80C198-D830-43E1-8634-DD25EE2D1B7B}" type="pres">
      <dgm:prSet presAssocID="{1BB32F05-44C4-46FD-BD30-7A6EF5D4399C}" presName="parTx2" presStyleLbl="node1" presStyleIdx="1" presStyleCnt="2"/>
      <dgm:spPr/>
      <dgm:t>
        <a:bodyPr/>
        <a:lstStyle/>
        <a:p>
          <a:endParaRPr lang="it-IT"/>
        </a:p>
      </dgm:t>
    </dgm:pt>
    <dgm:pt modelId="{6556CB96-9F0E-4F07-92B7-059BA1428BE3}" type="pres">
      <dgm:prSet presAssocID="{3C491F68-E7E4-417C-BEF7-7AA3A7099DFE}" presName="picture2" presStyleCnt="0"/>
      <dgm:spPr/>
    </dgm:pt>
    <dgm:pt modelId="{9746D4E4-0A10-4BBA-8FB0-F78C09559493}" type="pres">
      <dgm:prSet presAssocID="{3C491F68-E7E4-417C-BEF7-7AA3A7099DFE}" presName="imageRepeatNode" presStyleLbl="fgImgPlace1" presStyleIdx="1" presStyleCnt="2"/>
      <dgm:spPr/>
      <dgm:t>
        <a:bodyPr/>
        <a:lstStyle/>
        <a:p>
          <a:endParaRPr lang="it-IT"/>
        </a:p>
      </dgm:t>
    </dgm:pt>
  </dgm:ptLst>
  <dgm:cxnLst>
    <dgm:cxn modelId="{E075386B-2F2D-4587-961B-4FC1050E8FDA}" type="presOf" srcId="{390B4C5E-A3EA-44D8-8DBF-320A050CCC0A}" destId="{9BF32E41-9D3D-4D61-B83D-98659B50BCA5}" srcOrd="0" destOrd="0" presId="urn:microsoft.com/office/officeart/2008/layout/AscendingPictureAccentProcess"/>
    <dgm:cxn modelId="{DC83F564-C5A0-4A5C-B4E2-05F096D2D76B}" type="presOf" srcId="{3C491F68-E7E4-417C-BEF7-7AA3A7099DFE}" destId="{9746D4E4-0A10-4BBA-8FB0-F78C09559493}" srcOrd="0" destOrd="0" presId="urn:microsoft.com/office/officeart/2008/layout/AscendingPictureAccentProcess"/>
    <dgm:cxn modelId="{7148E189-51B7-44E7-984F-4DD1A9F711EE}" srcId="{89ED7EA9-7F6C-4E0D-A3CD-9755E7756A18}" destId="{20FD0960-665D-4AB7-852D-3275A30777DC}" srcOrd="0" destOrd="0" parTransId="{F662E9A4-7A5F-4EC2-A3E3-C1610C215528}" sibTransId="{390B4C5E-A3EA-44D8-8DBF-320A050CCC0A}"/>
    <dgm:cxn modelId="{9A67C721-2453-4827-B194-442FFB4EF96D}" type="presOf" srcId="{89ED7EA9-7F6C-4E0D-A3CD-9755E7756A18}" destId="{4E943C35-36FE-4C22-8A1F-05AEEF4B8957}" srcOrd="0" destOrd="0" presId="urn:microsoft.com/office/officeart/2008/layout/AscendingPictureAccentProcess"/>
    <dgm:cxn modelId="{34CCD2B2-5D5F-4576-828A-8648B79071CA}" type="presOf" srcId="{1BB32F05-44C4-46FD-BD30-7A6EF5D4399C}" destId="{BB80C198-D830-43E1-8634-DD25EE2D1B7B}" srcOrd="0" destOrd="0" presId="urn:microsoft.com/office/officeart/2008/layout/AscendingPictureAccentProcess"/>
    <dgm:cxn modelId="{2A4E0091-7737-4454-AF82-CE73AFF15910}" type="presOf" srcId="{20FD0960-665D-4AB7-852D-3275A30777DC}" destId="{5F67868A-FD1B-466E-B833-B23399D60150}" srcOrd="0" destOrd="0" presId="urn:microsoft.com/office/officeart/2008/layout/AscendingPictureAccentProcess"/>
    <dgm:cxn modelId="{898369DE-6C75-44B3-A0D4-11CF8F56DFE7}" srcId="{89ED7EA9-7F6C-4E0D-A3CD-9755E7756A18}" destId="{1BB32F05-44C4-46FD-BD30-7A6EF5D4399C}" srcOrd="1" destOrd="0" parTransId="{18A930E7-F3FA-4EDB-B556-049943AAE807}" sibTransId="{3C491F68-E7E4-417C-BEF7-7AA3A7099DFE}"/>
    <dgm:cxn modelId="{04F5E3BF-B618-4A38-8251-0DD865663C08}" type="presParOf" srcId="{4E943C35-36FE-4C22-8A1F-05AEEF4B8957}" destId="{C0CC4741-7F8E-4871-8AFE-06639674B0FD}" srcOrd="0" destOrd="0" presId="urn:microsoft.com/office/officeart/2008/layout/AscendingPictureAccentProcess"/>
    <dgm:cxn modelId="{F26CD6C7-7C3B-4F49-A905-7C93A04D25A9}" type="presParOf" srcId="{4E943C35-36FE-4C22-8A1F-05AEEF4B8957}" destId="{87D2E162-A4A6-4466-B940-9ADB7D31ED15}" srcOrd="1" destOrd="0" presId="urn:microsoft.com/office/officeart/2008/layout/AscendingPictureAccentProcess"/>
    <dgm:cxn modelId="{B865C585-876E-4CC5-B90C-C1D2163E82BD}" type="presParOf" srcId="{4E943C35-36FE-4C22-8A1F-05AEEF4B8957}" destId="{2286C6AA-7370-4BFB-BC07-C39CC91BF39A}" srcOrd="2" destOrd="0" presId="urn:microsoft.com/office/officeart/2008/layout/AscendingPictureAccentProcess"/>
    <dgm:cxn modelId="{B695187E-4EAC-433A-AF83-253FE05E55A9}" type="presParOf" srcId="{4E943C35-36FE-4C22-8A1F-05AEEF4B8957}" destId="{9838DA16-C27D-4340-BF32-227E095D26CD}" srcOrd="3" destOrd="0" presId="urn:microsoft.com/office/officeart/2008/layout/AscendingPictureAccentProcess"/>
    <dgm:cxn modelId="{999FC778-6E4B-4C7B-9989-8FA3CF5992A8}" type="presParOf" srcId="{4E943C35-36FE-4C22-8A1F-05AEEF4B8957}" destId="{CDB2DA6B-07E6-4F63-A9E2-4AB3F71C0556}" srcOrd="4" destOrd="0" presId="urn:microsoft.com/office/officeart/2008/layout/AscendingPictureAccentProcess"/>
    <dgm:cxn modelId="{FF810D0F-4FAC-45A4-89D5-A3190C6E53CD}" type="presParOf" srcId="{4E943C35-36FE-4C22-8A1F-05AEEF4B8957}" destId="{781D5136-0CF4-4F7A-A102-D263502B0451}" srcOrd="5" destOrd="0" presId="urn:microsoft.com/office/officeart/2008/layout/AscendingPictureAccentProcess"/>
    <dgm:cxn modelId="{40172A62-5681-4358-AE1F-8F3B7BF32CED}" type="presParOf" srcId="{4E943C35-36FE-4C22-8A1F-05AEEF4B8957}" destId="{18130DA5-AEBF-42BB-9F50-0BD707FC715A}" srcOrd="6" destOrd="0" presId="urn:microsoft.com/office/officeart/2008/layout/AscendingPictureAccentProcess"/>
    <dgm:cxn modelId="{EAE4338C-D2BA-498D-8F5F-017665503083}" type="presParOf" srcId="{4E943C35-36FE-4C22-8A1F-05AEEF4B8957}" destId="{06A8B3D4-7074-43C0-8839-5B58871CA418}" srcOrd="7" destOrd="0" presId="urn:microsoft.com/office/officeart/2008/layout/AscendingPictureAccentProcess"/>
    <dgm:cxn modelId="{5AFD52F4-9A5E-468A-8C3E-5615583169D7}" type="presParOf" srcId="{4E943C35-36FE-4C22-8A1F-05AEEF4B8957}" destId="{C0ECFC2E-9D39-4526-95F6-1C4F7A56BAD0}" srcOrd="8" destOrd="0" presId="urn:microsoft.com/office/officeart/2008/layout/AscendingPictureAccentProcess"/>
    <dgm:cxn modelId="{4030BEDB-D103-4F3C-8660-352E7159B584}" type="presParOf" srcId="{4E943C35-36FE-4C22-8A1F-05AEEF4B8957}" destId="{70F596A8-7406-466E-85D1-88694BA963C0}" srcOrd="9" destOrd="0" presId="urn:microsoft.com/office/officeart/2008/layout/AscendingPictureAccentProcess"/>
    <dgm:cxn modelId="{EBEE8C93-43E7-4228-A243-3E735B17F44B}" type="presParOf" srcId="{4E943C35-36FE-4C22-8A1F-05AEEF4B8957}" destId="{5F67868A-FD1B-466E-B833-B23399D60150}" srcOrd="10" destOrd="0" presId="urn:microsoft.com/office/officeart/2008/layout/AscendingPictureAccentProcess"/>
    <dgm:cxn modelId="{947077C1-AA29-4D0C-B0B2-66087FD5BE3F}" type="presParOf" srcId="{4E943C35-36FE-4C22-8A1F-05AEEF4B8957}" destId="{1980FAD1-8D7C-4B9D-8864-42C09AEE9607}" srcOrd="11" destOrd="0" presId="urn:microsoft.com/office/officeart/2008/layout/AscendingPictureAccentProcess"/>
    <dgm:cxn modelId="{2C319A6A-C754-406C-A956-FF356B2D2287}" type="presParOf" srcId="{1980FAD1-8D7C-4B9D-8864-42C09AEE9607}" destId="{9BF32E41-9D3D-4D61-B83D-98659B50BCA5}" srcOrd="0" destOrd="0" presId="urn:microsoft.com/office/officeart/2008/layout/AscendingPictureAccentProcess"/>
    <dgm:cxn modelId="{F8F9A44D-2888-44D3-AE33-B714C8C39347}" type="presParOf" srcId="{4E943C35-36FE-4C22-8A1F-05AEEF4B8957}" destId="{BB80C198-D830-43E1-8634-DD25EE2D1B7B}" srcOrd="12" destOrd="0" presId="urn:microsoft.com/office/officeart/2008/layout/AscendingPictureAccentProcess"/>
    <dgm:cxn modelId="{B584238B-89DC-4244-969B-DEB2F6B8A31A}" type="presParOf" srcId="{4E943C35-36FE-4C22-8A1F-05AEEF4B8957}" destId="{6556CB96-9F0E-4F07-92B7-059BA1428BE3}" srcOrd="13" destOrd="0" presId="urn:microsoft.com/office/officeart/2008/layout/AscendingPictureAccentProcess"/>
    <dgm:cxn modelId="{FA249117-E008-4ACB-A625-BB5941B1F760}" type="presParOf" srcId="{6556CB96-9F0E-4F07-92B7-059BA1428BE3}" destId="{9746D4E4-0A10-4BBA-8FB0-F78C09559493}"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9EBB3A-D4F7-4FD3-A642-6513800272E5}" type="doc">
      <dgm:prSet loTypeId="urn:microsoft.com/office/officeart/2005/8/layout/chart3" loCatId="relationship" qsTypeId="urn:microsoft.com/office/officeart/2005/8/quickstyle/simple1" qsCatId="simple" csTypeId="urn:microsoft.com/office/officeart/2005/8/colors/accent1_2" csCatId="accent1" phldr="1"/>
      <dgm:spPr/>
    </dgm:pt>
    <dgm:pt modelId="{8082AF7A-CE82-49FF-8A68-3D2B7545E029}">
      <dgm:prSet phldrT="[Testo]" custT="1"/>
      <dgm:spPr>
        <a:solidFill>
          <a:schemeClr val="accent1">
            <a:lumMod val="20000"/>
            <a:lumOff val="80000"/>
          </a:schemeClr>
        </a:solidFill>
        <a:ln>
          <a:solidFill>
            <a:schemeClr val="bg1"/>
          </a:solidFill>
        </a:ln>
        <a:effectLst>
          <a:glow rad="63500">
            <a:schemeClr val="accent1">
              <a:satMod val="175000"/>
              <a:alpha val="40000"/>
            </a:schemeClr>
          </a:glow>
        </a:effectLst>
      </dgm:spPr>
      <dgm:t>
        <a:bodyPr/>
        <a:lstStyle/>
        <a:p>
          <a:r>
            <a:rPr lang="it-IT" sz="1600" b="1" dirty="0" smtClean="0">
              <a:solidFill>
                <a:schemeClr val="tx2"/>
              </a:solidFill>
              <a:latin typeface="Calibri" panose="020F0502020204030204" pitchFamily="34" charset="0"/>
            </a:rPr>
            <a:t>SSM </a:t>
          </a:r>
          <a:r>
            <a:rPr lang="it-IT" sz="1600" b="1" dirty="0" err="1" smtClean="0">
              <a:solidFill>
                <a:schemeClr val="tx2"/>
              </a:solidFill>
              <a:latin typeface="Calibri" panose="020F0502020204030204" pitchFamily="34" charset="0"/>
            </a:rPr>
            <a:t>Regulation</a:t>
          </a:r>
          <a:r>
            <a:rPr lang="it-IT" sz="1600" b="1" dirty="0" smtClean="0">
              <a:solidFill>
                <a:schemeClr val="tx2"/>
              </a:solidFill>
              <a:latin typeface="Calibri" panose="020F0502020204030204" pitchFamily="34" charset="0"/>
            </a:rPr>
            <a:t>      </a:t>
          </a:r>
          <a:r>
            <a:rPr lang="it-IT" sz="1600" b="1" i="1" dirty="0" smtClean="0">
              <a:solidFill>
                <a:schemeClr val="tx2"/>
              </a:solidFill>
              <a:latin typeface="Calibri" panose="020F0502020204030204" pitchFamily="34" charset="0"/>
            </a:rPr>
            <a:t>Framework </a:t>
          </a:r>
          <a:r>
            <a:rPr lang="it-IT" sz="1600" b="1" i="1" dirty="0" err="1" smtClean="0">
              <a:solidFill>
                <a:schemeClr val="tx2"/>
              </a:solidFill>
              <a:latin typeface="Calibri" panose="020F0502020204030204" pitchFamily="34" charset="0"/>
            </a:rPr>
            <a:t>Regulation</a:t>
          </a:r>
          <a:r>
            <a:rPr lang="it-IT" sz="1600" b="1" i="1" dirty="0" smtClean="0">
              <a:solidFill>
                <a:schemeClr val="tx2"/>
              </a:solidFill>
              <a:latin typeface="Calibri" panose="020F0502020204030204" pitchFamily="34" charset="0"/>
            </a:rPr>
            <a:t>      </a:t>
          </a:r>
          <a:r>
            <a:rPr lang="it-IT" sz="1600" b="1" i="1" dirty="0" err="1" smtClean="0">
              <a:solidFill>
                <a:schemeClr val="tx2"/>
              </a:solidFill>
              <a:latin typeface="Calibri" panose="020F0502020204030204" pitchFamily="34" charset="0"/>
            </a:rPr>
            <a:t>supervisory</a:t>
          </a:r>
          <a:r>
            <a:rPr lang="it-IT" sz="1600" b="1" i="1" dirty="0" smtClean="0">
              <a:solidFill>
                <a:schemeClr val="tx2"/>
              </a:solidFill>
              <a:latin typeface="Calibri" panose="020F0502020204030204" pitchFamily="34" charset="0"/>
            </a:rPr>
            <a:t> Manual </a:t>
          </a:r>
          <a:endParaRPr lang="it-IT" sz="1600" b="1" dirty="0">
            <a:solidFill>
              <a:schemeClr val="tx2"/>
            </a:solidFill>
            <a:latin typeface="Calibri" panose="020F0502020204030204" pitchFamily="34" charset="0"/>
          </a:endParaRPr>
        </a:p>
      </dgm:t>
    </dgm:pt>
    <dgm:pt modelId="{6273F160-A9C1-430F-B2B9-81BF4838953B}" type="parTrans" cxnId="{4E7CBCAD-EA72-4F1E-AC6E-DE453A630B1B}">
      <dgm:prSet/>
      <dgm:spPr/>
      <dgm:t>
        <a:bodyPr/>
        <a:lstStyle/>
        <a:p>
          <a:endParaRPr lang="it-IT">
            <a:solidFill>
              <a:schemeClr val="tx2"/>
            </a:solidFill>
          </a:endParaRPr>
        </a:p>
      </dgm:t>
    </dgm:pt>
    <dgm:pt modelId="{960A5411-8DEB-488B-BB6E-08BBFA88433C}" type="sibTrans" cxnId="{4E7CBCAD-EA72-4F1E-AC6E-DE453A630B1B}">
      <dgm:prSet/>
      <dgm:spPr/>
      <dgm:t>
        <a:bodyPr/>
        <a:lstStyle/>
        <a:p>
          <a:endParaRPr lang="it-IT">
            <a:solidFill>
              <a:schemeClr val="tx2"/>
            </a:solidFill>
          </a:endParaRPr>
        </a:p>
      </dgm:t>
    </dgm:pt>
    <dgm:pt modelId="{C8F0FAD6-46A1-44C1-818E-ED08BE8EDB7A}">
      <dgm:prSet phldrT="[Testo]" custT="1"/>
      <dgm:spPr>
        <a:solidFill>
          <a:schemeClr val="accent1">
            <a:lumMod val="20000"/>
            <a:lumOff val="80000"/>
          </a:schemeClr>
        </a:solidFill>
        <a:ln>
          <a:solidFill>
            <a:schemeClr val="bg1"/>
          </a:solidFill>
        </a:ln>
        <a:effectLst>
          <a:glow rad="63500">
            <a:schemeClr val="accent1">
              <a:satMod val="175000"/>
              <a:alpha val="40000"/>
            </a:schemeClr>
          </a:glo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900" b="1" dirty="0" smtClean="0">
              <a:solidFill>
                <a:schemeClr val="tx2"/>
              </a:solidFill>
              <a:latin typeface="Calibri" panose="020F0502020204030204" pitchFamily="34" charset="0"/>
            </a:rPr>
            <a:t>DGSD</a:t>
          </a:r>
        </a:p>
        <a:p>
          <a:pPr defTabSz="755650">
            <a:lnSpc>
              <a:spcPct val="90000"/>
            </a:lnSpc>
            <a:spcBef>
              <a:spcPct val="0"/>
            </a:spcBef>
            <a:spcAft>
              <a:spcPct val="35000"/>
            </a:spcAft>
          </a:pPr>
          <a:endParaRPr lang="it-IT" sz="1700" dirty="0">
            <a:solidFill>
              <a:schemeClr val="tx2"/>
            </a:solidFill>
            <a:latin typeface="Calibri" panose="020F0502020204030204" pitchFamily="34" charset="0"/>
          </a:endParaRPr>
        </a:p>
      </dgm:t>
    </dgm:pt>
    <dgm:pt modelId="{C81FEE34-194F-4D73-922D-D4BB48610535}" type="parTrans" cxnId="{2E8435A2-CC86-4D23-90E7-D135919B44CA}">
      <dgm:prSet/>
      <dgm:spPr/>
      <dgm:t>
        <a:bodyPr/>
        <a:lstStyle/>
        <a:p>
          <a:endParaRPr lang="it-IT">
            <a:solidFill>
              <a:schemeClr val="tx2"/>
            </a:solidFill>
          </a:endParaRPr>
        </a:p>
      </dgm:t>
    </dgm:pt>
    <dgm:pt modelId="{B7CE0306-0245-4089-B9A0-FB4CDF1D960F}" type="sibTrans" cxnId="{2E8435A2-CC86-4D23-90E7-D135919B44CA}">
      <dgm:prSet/>
      <dgm:spPr/>
      <dgm:t>
        <a:bodyPr/>
        <a:lstStyle/>
        <a:p>
          <a:endParaRPr lang="it-IT">
            <a:solidFill>
              <a:schemeClr val="tx2"/>
            </a:solidFill>
          </a:endParaRPr>
        </a:p>
      </dgm:t>
    </dgm:pt>
    <dgm:pt modelId="{57B5ADE9-DE08-4FB3-B274-7A53728A2AE3}">
      <dgm:prSet phldrT="[Testo]" custT="1"/>
      <dgm:spPr>
        <a:solidFill>
          <a:schemeClr val="accent1">
            <a:lumMod val="20000"/>
            <a:lumOff val="80000"/>
          </a:schemeClr>
        </a:solidFill>
        <a:ln>
          <a:solidFill>
            <a:schemeClr val="bg1"/>
          </a:solidFill>
        </a:ln>
        <a:effectLst>
          <a:glow rad="63500">
            <a:schemeClr val="accent1">
              <a:satMod val="175000"/>
              <a:alpha val="40000"/>
            </a:schemeClr>
          </a:glo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650" b="1" dirty="0" smtClean="0">
              <a:solidFill>
                <a:schemeClr val="tx2"/>
              </a:solidFill>
              <a:latin typeface="Calibri" panose="020F0502020204030204" pitchFamily="34" charset="0"/>
            </a:rPr>
            <a:t>Atti delegati della Commissione Europea</a:t>
          </a:r>
        </a:p>
        <a:p>
          <a:pPr defTabSz="800100">
            <a:lnSpc>
              <a:spcPct val="90000"/>
            </a:lnSpc>
            <a:spcBef>
              <a:spcPct val="0"/>
            </a:spcBef>
            <a:spcAft>
              <a:spcPct val="35000"/>
            </a:spcAft>
          </a:pPr>
          <a:endParaRPr lang="it-IT" sz="1800" dirty="0">
            <a:solidFill>
              <a:schemeClr val="tx2"/>
            </a:solidFill>
            <a:latin typeface="Calibri" panose="020F0502020204030204" pitchFamily="34" charset="0"/>
          </a:endParaRPr>
        </a:p>
      </dgm:t>
    </dgm:pt>
    <dgm:pt modelId="{7DF1B040-DB71-4158-9B81-972C6F32EB0C}" type="parTrans" cxnId="{14AB89FA-398D-4039-B34C-FE97D5D3ED09}">
      <dgm:prSet/>
      <dgm:spPr/>
      <dgm:t>
        <a:bodyPr/>
        <a:lstStyle/>
        <a:p>
          <a:endParaRPr lang="it-IT">
            <a:solidFill>
              <a:schemeClr val="tx2"/>
            </a:solidFill>
          </a:endParaRPr>
        </a:p>
      </dgm:t>
    </dgm:pt>
    <dgm:pt modelId="{62C08962-4A63-4465-B19C-DBA3136D4820}" type="sibTrans" cxnId="{14AB89FA-398D-4039-B34C-FE97D5D3ED09}">
      <dgm:prSet/>
      <dgm:spPr/>
      <dgm:t>
        <a:bodyPr/>
        <a:lstStyle/>
        <a:p>
          <a:endParaRPr lang="it-IT">
            <a:solidFill>
              <a:schemeClr val="tx2"/>
            </a:solidFill>
          </a:endParaRPr>
        </a:p>
      </dgm:t>
    </dgm:pt>
    <dgm:pt modelId="{ACB9DAB5-F34E-425C-8036-D7ECFDBA9CD4}">
      <dgm:prSet phldrT="[Testo]" custT="1"/>
      <dgm:spPr>
        <a:solidFill>
          <a:schemeClr val="accent1">
            <a:lumMod val="20000"/>
            <a:lumOff val="80000"/>
          </a:schemeClr>
        </a:solidFill>
        <a:ln>
          <a:solidFill>
            <a:schemeClr val="bg1"/>
          </a:solidFill>
        </a:ln>
        <a:effectLst>
          <a:glow rad="63500">
            <a:schemeClr val="accent1">
              <a:satMod val="175000"/>
              <a:alpha val="40000"/>
            </a:schemeClr>
          </a:glo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900" b="1" dirty="0" smtClean="0">
              <a:solidFill>
                <a:schemeClr val="tx2"/>
              </a:solidFill>
              <a:latin typeface="Calibri" panose="020F0502020204030204" pitchFamily="34" charset="0"/>
            </a:rPr>
            <a:t>ITS &amp; RTS dell’EBA</a:t>
          </a:r>
        </a:p>
        <a:p>
          <a:pPr defTabSz="800100">
            <a:lnSpc>
              <a:spcPct val="90000"/>
            </a:lnSpc>
            <a:spcBef>
              <a:spcPct val="0"/>
            </a:spcBef>
            <a:spcAft>
              <a:spcPct val="35000"/>
            </a:spcAft>
          </a:pPr>
          <a:endParaRPr lang="it-IT" sz="1800" dirty="0">
            <a:solidFill>
              <a:schemeClr val="tx2"/>
            </a:solidFill>
            <a:latin typeface="Calibri" panose="020F0502020204030204" pitchFamily="34" charset="0"/>
          </a:endParaRPr>
        </a:p>
      </dgm:t>
    </dgm:pt>
    <dgm:pt modelId="{A3690C6A-765B-464A-AD48-2D335C3EC39C}" type="parTrans" cxnId="{81D27929-95EB-4197-90B1-99D810507100}">
      <dgm:prSet/>
      <dgm:spPr/>
      <dgm:t>
        <a:bodyPr/>
        <a:lstStyle/>
        <a:p>
          <a:endParaRPr lang="it-IT">
            <a:solidFill>
              <a:schemeClr val="tx2"/>
            </a:solidFill>
          </a:endParaRPr>
        </a:p>
      </dgm:t>
    </dgm:pt>
    <dgm:pt modelId="{F75946C8-8BA4-4D32-B36E-4696679D2B70}" type="sibTrans" cxnId="{81D27929-95EB-4197-90B1-99D810507100}">
      <dgm:prSet/>
      <dgm:spPr/>
      <dgm:t>
        <a:bodyPr/>
        <a:lstStyle/>
        <a:p>
          <a:endParaRPr lang="it-IT">
            <a:solidFill>
              <a:schemeClr val="tx2"/>
            </a:solidFill>
          </a:endParaRPr>
        </a:p>
      </dgm:t>
    </dgm:pt>
    <dgm:pt modelId="{70BE30F4-C764-4B83-BE34-536779068C10}">
      <dgm:prSet phldrT="[Testo]" custT="1"/>
      <dgm:spPr>
        <a:solidFill>
          <a:schemeClr val="accent1">
            <a:lumMod val="20000"/>
            <a:lumOff val="80000"/>
          </a:schemeClr>
        </a:solidFill>
        <a:ln>
          <a:solidFill>
            <a:schemeClr val="bg1"/>
          </a:solidFill>
        </a:ln>
        <a:effectLst>
          <a:glow rad="63500">
            <a:schemeClr val="accent1">
              <a:satMod val="175000"/>
              <a:alpha val="40000"/>
            </a:schemeClr>
          </a:glow>
        </a:effectLst>
      </dgm:spPr>
      <dgm:t>
        <a:bodyPr/>
        <a:lstStyle/>
        <a:p>
          <a:r>
            <a:rPr lang="it-IT" sz="1800" b="1" dirty="0" smtClean="0">
              <a:solidFill>
                <a:schemeClr val="tx2"/>
              </a:solidFill>
              <a:latin typeface="Calibri" panose="020F0502020204030204" pitchFamily="34" charset="0"/>
            </a:rPr>
            <a:t>………</a:t>
          </a:r>
          <a:endParaRPr lang="it-IT" sz="1800" b="1" i="1" dirty="0">
            <a:solidFill>
              <a:schemeClr val="tx2"/>
            </a:solidFill>
            <a:latin typeface="Calibri" panose="020F0502020204030204" pitchFamily="34" charset="0"/>
          </a:endParaRPr>
        </a:p>
      </dgm:t>
    </dgm:pt>
    <dgm:pt modelId="{B0B04F6D-909A-4C39-B6AC-E550CC911AEE}" type="parTrans" cxnId="{63119942-A4F3-4DE3-8EE0-4DBA32270E8D}">
      <dgm:prSet/>
      <dgm:spPr/>
      <dgm:t>
        <a:bodyPr/>
        <a:lstStyle/>
        <a:p>
          <a:endParaRPr lang="it-IT">
            <a:solidFill>
              <a:schemeClr val="tx2"/>
            </a:solidFill>
          </a:endParaRPr>
        </a:p>
      </dgm:t>
    </dgm:pt>
    <dgm:pt modelId="{7456CCB0-19EE-4DC8-9252-73F127089C7A}" type="sibTrans" cxnId="{63119942-A4F3-4DE3-8EE0-4DBA32270E8D}">
      <dgm:prSet/>
      <dgm:spPr/>
      <dgm:t>
        <a:bodyPr/>
        <a:lstStyle/>
        <a:p>
          <a:endParaRPr lang="it-IT">
            <a:solidFill>
              <a:schemeClr val="tx2"/>
            </a:solidFill>
          </a:endParaRPr>
        </a:p>
      </dgm:t>
    </dgm:pt>
    <dgm:pt modelId="{CC863FBE-AFD4-4D52-BD50-2D40EC66E0F7}">
      <dgm:prSet phldrT="[Testo]" custT="1"/>
      <dgm:spPr>
        <a:solidFill>
          <a:schemeClr val="accent1">
            <a:lumMod val="20000"/>
            <a:lumOff val="80000"/>
          </a:schemeClr>
        </a:solidFill>
        <a:ln>
          <a:solidFill>
            <a:schemeClr val="bg1"/>
          </a:solidFill>
        </a:ln>
        <a:effectLst>
          <a:glow rad="63500">
            <a:schemeClr val="accent1">
              <a:satMod val="175000"/>
              <a:alpha val="40000"/>
            </a:schemeClr>
          </a:glo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900" b="1" dirty="0" smtClean="0">
              <a:solidFill>
                <a:schemeClr val="tx2"/>
              </a:solidFill>
              <a:latin typeface="Calibri" panose="020F0502020204030204" pitchFamily="34" charset="0"/>
            </a:rPr>
            <a:t>CRR e             CRD IV</a:t>
          </a:r>
          <a:endParaRPr lang="it-IT" dirty="0">
            <a:solidFill>
              <a:schemeClr val="tx2"/>
            </a:solidFill>
          </a:endParaRPr>
        </a:p>
      </dgm:t>
    </dgm:pt>
    <dgm:pt modelId="{C9AC4161-FE98-487E-8418-257C5F5AA8F9}" type="parTrans" cxnId="{67871530-B700-4888-8959-CB83F840B8BD}">
      <dgm:prSet/>
      <dgm:spPr/>
      <dgm:t>
        <a:bodyPr/>
        <a:lstStyle/>
        <a:p>
          <a:endParaRPr lang="it-IT">
            <a:solidFill>
              <a:schemeClr val="tx2"/>
            </a:solidFill>
          </a:endParaRPr>
        </a:p>
      </dgm:t>
    </dgm:pt>
    <dgm:pt modelId="{A826498A-2C65-4BD8-BA0F-4A7343B37303}" type="sibTrans" cxnId="{67871530-B700-4888-8959-CB83F840B8BD}">
      <dgm:prSet/>
      <dgm:spPr/>
      <dgm:t>
        <a:bodyPr/>
        <a:lstStyle/>
        <a:p>
          <a:endParaRPr lang="it-IT">
            <a:solidFill>
              <a:schemeClr val="tx2"/>
            </a:solidFill>
          </a:endParaRPr>
        </a:p>
      </dgm:t>
    </dgm:pt>
    <dgm:pt modelId="{8767D37F-C1EF-4E9C-85D4-43E544950A48}">
      <dgm:prSet phldrT="[Testo]" custT="1"/>
      <dgm:spPr>
        <a:solidFill>
          <a:schemeClr val="accent1">
            <a:lumMod val="20000"/>
            <a:lumOff val="80000"/>
          </a:schemeClr>
        </a:solidFill>
        <a:ln>
          <a:solidFill>
            <a:schemeClr val="bg1"/>
          </a:solidFill>
        </a:ln>
        <a:effectLst>
          <a:glow rad="63500">
            <a:schemeClr val="accent1">
              <a:satMod val="175000"/>
              <a:alpha val="40000"/>
            </a:schemeClr>
          </a:glow>
        </a:effectLst>
      </dgm:spPr>
      <dgm:t>
        <a:bodyPr/>
        <a:lstStyle/>
        <a:p>
          <a:r>
            <a:rPr lang="it-IT" sz="1900" b="1" dirty="0" smtClean="0">
              <a:solidFill>
                <a:schemeClr val="tx2"/>
              </a:solidFill>
              <a:latin typeface="Calibri" panose="020F0502020204030204" pitchFamily="34" charset="0"/>
            </a:rPr>
            <a:t>BRRD        SRM </a:t>
          </a:r>
          <a:r>
            <a:rPr lang="it-IT" sz="1900" b="1" dirty="0" err="1" smtClean="0">
              <a:solidFill>
                <a:schemeClr val="tx2"/>
              </a:solidFill>
              <a:latin typeface="Calibri" panose="020F0502020204030204" pitchFamily="34" charset="0"/>
            </a:rPr>
            <a:t>Regulation</a:t>
          </a:r>
          <a:endParaRPr lang="it-IT" sz="1900" b="1" dirty="0">
            <a:solidFill>
              <a:schemeClr val="tx2"/>
            </a:solidFill>
            <a:latin typeface="Calibri" panose="020F0502020204030204" pitchFamily="34" charset="0"/>
          </a:endParaRPr>
        </a:p>
      </dgm:t>
    </dgm:pt>
    <dgm:pt modelId="{B5AD156F-36A1-42BA-906D-2106041CC0D5}" type="sibTrans" cxnId="{53688345-F4A0-48E2-A55C-33600E87F451}">
      <dgm:prSet/>
      <dgm:spPr/>
      <dgm:t>
        <a:bodyPr/>
        <a:lstStyle/>
        <a:p>
          <a:endParaRPr lang="it-IT">
            <a:solidFill>
              <a:schemeClr val="tx2"/>
            </a:solidFill>
          </a:endParaRPr>
        </a:p>
      </dgm:t>
    </dgm:pt>
    <dgm:pt modelId="{7A2B279A-DD92-4607-9D04-53EC3D6F0DB4}" type="parTrans" cxnId="{53688345-F4A0-48E2-A55C-33600E87F451}">
      <dgm:prSet/>
      <dgm:spPr/>
      <dgm:t>
        <a:bodyPr/>
        <a:lstStyle/>
        <a:p>
          <a:endParaRPr lang="it-IT">
            <a:solidFill>
              <a:schemeClr val="tx2"/>
            </a:solidFill>
          </a:endParaRPr>
        </a:p>
      </dgm:t>
    </dgm:pt>
    <dgm:pt modelId="{6AEAEE94-EDED-4776-9E16-408257CF28B9}" type="pres">
      <dgm:prSet presAssocID="{469EBB3A-D4F7-4FD3-A642-6513800272E5}" presName="compositeShape" presStyleCnt="0">
        <dgm:presLayoutVars>
          <dgm:chMax val="7"/>
          <dgm:dir/>
          <dgm:resizeHandles val="exact"/>
        </dgm:presLayoutVars>
      </dgm:prSet>
      <dgm:spPr/>
    </dgm:pt>
    <dgm:pt modelId="{11080032-1E6E-473E-845B-D8E9D6E6A36F}" type="pres">
      <dgm:prSet presAssocID="{469EBB3A-D4F7-4FD3-A642-6513800272E5}" presName="wedge1" presStyleLbl="node1" presStyleIdx="0" presStyleCnt="7"/>
      <dgm:spPr/>
      <dgm:t>
        <a:bodyPr/>
        <a:lstStyle/>
        <a:p>
          <a:endParaRPr lang="it-IT"/>
        </a:p>
      </dgm:t>
    </dgm:pt>
    <dgm:pt modelId="{13C0EB9D-EB6F-45AF-90A1-97CF5C21F7ED}" type="pres">
      <dgm:prSet presAssocID="{469EBB3A-D4F7-4FD3-A642-6513800272E5}" presName="wedge1Tx" presStyleLbl="node1" presStyleIdx="0" presStyleCnt="7">
        <dgm:presLayoutVars>
          <dgm:chMax val="0"/>
          <dgm:chPref val="0"/>
          <dgm:bulletEnabled val="1"/>
        </dgm:presLayoutVars>
      </dgm:prSet>
      <dgm:spPr/>
      <dgm:t>
        <a:bodyPr/>
        <a:lstStyle/>
        <a:p>
          <a:endParaRPr lang="it-IT"/>
        </a:p>
      </dgm:t>
    </dgm:pt>
    <dgm:pt modelId="{3A0A8184-D199-4084-84F6-86166CB670B6}" type="pres">
      <dgm:prSet presAssocID="{469EBB3A-D4F7-4FD3-A642-6513800272E5}" presName="wedge2" presStyleLbl="node1" presStyleIdx="1" presStyleCnt="7"/>
      <dgm:spPr/>
      <dgm:t>
        <a:bodyPr/>
        <a:lstStyle/>
        <a:p>
          <a:endParaRPr lang="it-IT"/>
        </a:p>
      </dgm:t>
    </dgm:pt>
    <dgm:pt modelId="{B2104358-FF52-4F59-BDF7-A366C8220A93}" type="pres">
      <dgm:prSet presAssocID="{469EBB3A-D4F7-4FD3-A642-6513800272E5}" presName="wedge2Tx" presStyleLbl="node1" presStyleIdx="1" presStyleCnt="7">
        <dgm:presLayoutVars>
          <dgm:chMax val="0"/>
          <dgm:chPref val="0"/>
          <dgm:bulletEnabled val="1"/>
        </dgm:presLayoutVars>
      </dgm:prSet>
      <dgm:spPr/>
      <dgm:t>
        <a:bodyPr/>
        <a:lstStyle/>
        <a:p>
          <a:endParaRPr lang="it-IT"/>
        </a:p>
      </dgm:t>
    </dgm:pt>
    <dgm:pt modelId="{687008C0-99D3-468B-AE75-04D935FF39C6}" type="pres">
      <dgm:prSet presAssocID="{469EBB3A-D4F7-4FD3-A642-6513800272E5}" presName="wedge3" presStyleLbl="node1" presStyleIdx="2" presStyleCnt="7"/>
      <dgm:spPr/>
      <dgm:t>
        <a:bodyPr/>
        <a:lstStyle/>
        <a:p>
          <a:endParaRPr lang="it-IT"/>
        </a:p>
      </dgm:t>
    </dgm:pt>
    <dgm:pt modelId="{17289889-A0F9-4072-B969-A101182D6C98}" type="pres">
      <dgm:prSet presAssocID="{469EBB3A-D4F7-4FD3-A642-6513800272E5}" presName="wedge3Tx" presStyleLbl="node1" presStyleIdx="2" presStyleCnt="7">
        <dgm:presLayoutVars>
          <dgm:chMax val="0"/>
          <dgm:chPref val="0"/>
          <dgm:bulletEnabled val="1"/>
        </dgm:presLayoutVars>
      </dgm:prSet>
      <dgm:spPr/>
      <dgm:t>
        <a:bodyPr/>
        <a:lstStyle/>
        <a:p>
          <a:endParaRPr lang="it-IT"/>
        </a:p>
      </dgm:t>
    </dgm:pt>
    <dgm:pt modelId="{9DCDB436-4E15-4189-9B55-ABCCDC1D0B57}" type="pres">
      <dgm:prSet presAssocID="{469EBB3A-D4F7-4FD3-A642-6513800272E5}" presName="wedge4" presStyleLbl="node1" presStyleIdx="3" presStyleCnt="7"/>
      <dgm:spPr/>
      <dgm:t>
        <a:bodyPr/>
        <a:lstStyle/>
        <a:p>
          <a:endParaRPr lang="it-IT"/>
        </a:p>
      </dgm:t>
    </dgm:pt>
    <dgm:pt modelId="{B757F1E6-BB49-439C-82AD-6B41252DD144}" type="pres">
      <dgm:prSet presAssocID="{469EBB3A-D4F7-4FD3-A642-6513800272E5}" presName="wedge4Tx" presStyleLbl="node1" presStyleIdx="3" presStyleCnt="7">
        <dgm:presLayoutVars>
          <dgm:chMax val="0"/>
          <dgm:chPref val="0"/>
          <dgm:bulletEnabled val="1"/>
        </dgm:presLayoutVars>
      </dgm:prSet>
      <dgm:spPr/>
      <dgm:t>
        <a:bodyPr/>
        <a:lstStyle/>
        <a:p>
          <a:endParaRPr lang="it-IT"/>
        </a:p>
      </dgm:t>
    </dgm:pt>
    <dgm:pt modelId="{182B5542-7998-4C5A-B94D-B6435C903197}" type="pres">
      <dgm:prSet presAssocID="{469EBB3A-D4F7-4FD3-A642-6513800272E5}" presName="wedge5" presStyleLbl="node1" presStyleIdx="4" presStyleCnt="7"/>
      <dgm:spPr/>
      <dgm:t>
        <a:bodyPr/>
        <a:lstStyle/>
        <a:p>
          <a:endParaRPr lang="it-IT"/>
        </a:p>
      </dgm:t>
    </dgm:pt>
    <dgm:pt modelId="{FCB4551A-3CE8-4969-B7CF-6C799A054051}" type="pres">
      <dgm:prSet presAssocID="{469EBB3A-D4F7-4FD3-A642-6513800272E5}" presName="wedge5Tx" presStyleLbl="node1" presStyleIdx="4" presStyleCnt="7">
        <dgm:presLayoutVars>
          <dgm:chMax val="0"/>
          <dgm:chPref val="0"/>
          <dgm:bulletEnabled val="1"/>
        </dgm:presLayoutVars>
      </dgm:prSet>
      <dgm:spPr/>
      <dgm:t>
        <a:bodyPr/>
        <a:lstStyle/>
        <a:p>
          <a:endParaRPr lang="it-IT"/>
        </a:p>
      </dgm:t>
    </dgm:pt>
    <dgm:pt modelId="{E4CB6D17-7195-43DF-AE27-49297D1308FD}" type="pres">
      <dgm:prSet presAssocID="{469EBB3A-D4F7-4FD3-A642-6513800272E5}" presName="wedge6" presStyleLbl="node1" presStyleIdx="5" presStyleCnt="7"/>
      <dgm:spPr/>
      <dgm:t>
        <a:bodyPr/>
        <a:lstStyle/>
        <a:p>
          <a:endParaRPr lang="it-IT"/>
        </a:p>
      </dgm:t>
    </dgm:pt>
    <dgm:pt modelId="{FB0EEFCB-C5B3-43B4-A903-E1893E5DCE76}" type="pres">
      <dgm:prSet presAssocID="{469EBB3A-D4F7-4FD3-A642-6513800272E5}" presName="wedge6Tx" presStyleLbl="node1" presStyleIdx="5" presStyleCnt="7">
        <dgm:presLayoutVars>
          <dgm:chMax val="0"/>
          <dgm:chPref val="0"/>
          <dgm:bulletEnabled val="1"/>
        </dgm:presLayoutVars>
      </dgm:prSet>
      <dgm:spPr/>
      <dgm:t>
        <a:bodyPr/>
        <a:lstStyle/>
        <a:p>
          <a:endParaRPr lang="it-IT"/>
        </a:p>
      </dgm:t>
    </dgm:pt>
    <dgm:pt modelId="{3B7B001B-303D-4D44-8192-7C404DF3A843}" type="pres">
      <dgm:prSet presAssocID="{469EBB3A-D4F7-4FD3-A642-6513800272E5}" presName="wedge7" presStyleLbl="node1" presStyleIdx="6" presStyleCnt="7"/>
      <dgm:spPr/>
      <dgm:t>
        <a:bodyPr/>
        <a:lstStyle/>
        <a:p>
          <a:endParaRPr lang="it-IT"/>
        </a:p>
      </dgm:t>
    </dgm:pt>
    <dgm:pt modelId="{0770EE6B-2537-44E7-921E-B58D51B56E74}" type="pres">
      <dgm:prSet presAssocID="{469EBB3A-D4F7-4FD3-A642-6513800272E5}" presName="wedge7Tx" presStyleLbl="node1" presStyleIdx="6" presStyleCnt="7">
        <dgm:presLayoutVars>
          <dgm:chMax val="0"/>
          <dgm:chPref val="0"/>
          <dgm:bulletEnabled val="1"/>
        </dgm:presLayoutVars>
      </dgm:prSet>
      <dgm:spPr/>
      <dgm:t>
        <a:bodyPr/>
        <a:lstStyle/>
        <a:p>
          <a:endParaRPr lang="it-IT"/>
        </a:p>
      </dgm:t>
    </dgm:pt>
  </dgm:ptLst>
  <dgm:cxnLst>
    <dgm:cxn modelId="{2E8435A2-CC86-4D23-90E7-D135919B44CA}" srcId="{469EBB3A-D4F7-4FD3-A642-6513800272E5}" destId="{C8F0FAD6-46A1-44C1-818E-ED08BE8EDB7A}" srcOrd="2" destOrd="0" parTransId="{C81FEE34-194F-4D73-922D-D4BB48610535}" sibTransId="{B7CE0306-0245-4089-B9A0-FB4CDF1D960F}"/>
    <dgm:cxn modelId="{34E8486B-6192-4EE1-BBD4-A5EB4268DD1F}" type="presOf" srcId="{70BE30F4-C764-4B83-BE34-536779068C10}" destId="{FB0EEFCB-C5B3-43B4-A903-E1893E5DCE76}" srcOrd="1" destOrd="0" presId="urn:microsoft.com/office/officeart/2005/8/layout/chart3"/>
    <dgm:cxn modelId="{2E9D49E8-A4DE-442F-AAD6-DF3B8800F5C9}" type="presOf" srcId="{CC863FBE-AFD4-4D52-BD50-2D40EC66E0F7}" destId="{3B7B001B-303D-4D44-8192-7C404DF3A843}" srcOrd="0" destOrd="0" presId="urn:microsoft.com/office/officeart/2005/8/layout/chart3"/>
    <dgm:cxn modelId="{4E7CBCAD-EA72-4F1E-AC6E-DE453A630B1B}" srcId="{469EBB3A-D4F7-4FD3-A642-6513800272E5}" destId="{8082AF7A-CE82-49FF-8A68-3D2B7545E029}" srcOrd="0" destOrd="0" parTransId="{6273F160-A9C1-430F-B2B9-81BF4838953B}" sibTransId="{960A5411-8DEB-488B-BB6E-08BBFA88433C}"/>
    <dgm:cxn modelId="{6D450390-5142-4646-A38E-03D3CABDFE82}" type="presOf" srcId="{57B5ADE9-DE08-4FB3-B274-7A53728A2AE3}" destId="{B757F1E6-BB49-439C-82AD-6B41252DD144}" srcOrd="1" destOrd="0" presId="urn:microsoft.com/office/officeart/2005/8/layout/chart3"/>
    <dgm:cxn modelId="{3F65C682-C9C8-4DB5-911C-BB7B6E998463}" type="presOf" srcId="{57B5ADE9-DE08-4FB3-B274-7A53728A2AE3}" destId="{9DCDB436-4E15-4189-9B55-ABCCDC1D0B57}" srcOrd="0" destOrd="0" presId="urn:microsoft.com/office/officeart/2005/8/layout/chart3"/>
    <dgm:cxn modelId="{CE884363-BA51-4C1B-A0A1-D199BA84A464}" type="presOf" srcId="{8767D37F-C1EF-4E9C-85D4-43E544950A48}" destId="{3A0A8184-D199-4084-84F6-86166CB670B6}" srcOrd="0" destOrd="0" presId="urn:microsoft.com/office/officeart/2005/8/layout/chart3"/>
    <dgm:cxn modelId="{4E95EBDC-5AA9-41B3-8FC3-557B2FDEE380}" type="presOf" srcId="{469EBB3A-D4F7-4FD3-A642-6513800272E5}" destId="{6AEAEE94-EDED-4776-9E16-408257CF28B9}" srcOrd="0" destOrd="0" presId="urn:microsoft.com/office/officeart/2005/8/layout/chart3"/>
    <dgm:cxn modelId="{67871530-B700-4888-8959-CB83F840B8BD}" srcId="{469EBB3A-D4F7-4FD3-A642-6513800272E5}" destId="{CC863FBE-AFD4-4D52-BD50-2D40EC66E0F7}" srcOrd="6" destOrd="0" parTransId="{C9AC4161-FE98-487E-8418-257C5F5AA8F9}" sibTransId="{A826498A-2C65-4BD8-BA0F-4A7343B37303}"/>
    <dgm:cxn modelId="{4177EB17-A522-4862-9B1E-74E94BDE6652}" type="presOf" srcId="{70BE30F4-C764-4B83-BE34-536779068C10}" destId="{E4CB6D17-7195-43DF-AE27-49297D1308FD}" srcOrd="0" destOrd="0" presId="urn:microsoft.com/office/officeart/2005/8/layout/chart3"/>
    <dgm:cxn modelId="{63119942-A4F3-4DE3-8EE0-4DBA32270E8D}" srcId="{469EBB3A-D4F7-4FD3-A642-6513800272E5}" destId="{70BE30F4-C764-4B83-BE34-536779068C10}" srcOrd="5" destOrd="0" parTransId="{B0B04F6D-909A-4C39-B6AC-E550CC911AEE}" sibTransId="{7456CCB0-19EE-4DC8-9252-73F127089C7A}"/>
    <dgm:cxn modelId="{14AB89FA-398D-4039-B34C-FE97D5D3ED09}" srcId="{469EBB3A-D4F7-4FD3-A642-6513800272E5}" destId="{57B5ADE9-DE08-4FB3-B274-7A53728A2AE3}" srcOrd="3" destOrd="0" parTransId="{7DF1B040-DB71-4158-9B81-972C6F32EB0C}" sibTransId="{62C08962-4A63-4465-B19C-DBA3136D4820}"/>
    <dgm:cxn modelId="{1A539DAE-95B7-4CFC-B31D-B6CF766504F7}" type="presOf" srcId="{8767D37F-C1EF-4E9C-85D4-43E544950A48}" destId="{B2104358-FF52-4F59-BDF7-A366C8220A93}" srcOrd="1" destOrd="0" presId="urn:microsoft.com/office/officeart/2005/8/layout/chart3"/>
    <dgm:cxn modelId="{A2F885FF-E7C2-4054-9B61-7C6273EA2AE3}" type="presOf" srcId="{C8F0FAD6-46A1-44C1-818E-ED08BE8EDB7A}" destId="{687008C0-99D3-468B-AE75-04D935FF39C6}" srcOrd="0" destOrd="0" presId="urn:microsoft.com/office/officeart/2005/8/layout/chart3"/>
    <dgm:cxn modelId="{27A3760D-8666-4B81-B493-4F88BEE76098}" type="presOf" srcId="{CC863FBE-AFD4-4D52-BD50-2D40EC66E0F7}" destId="{0770EE6B-2537-44E7-921E-B58D51B56E74}" srcOrd="1" destOrd="0" presId="urn:microsoft.com/office/officeart/2005/8/layout/chart3"/>
    <dgm:cxn modelId="{53688345-F4A0-48E2-A55C-33600E87F451}" srcId="{469EBB3A-D4F7-4FD3-A642-6513800272E5}" destId="{8767D37F-C1EF-4E9C-85D4-43E544950A48}" srcOrd="1" destOrd="0" parTransId="{7A2B279A-DD92-4607-9D04-53EC3D6F0DB4}" sibTransId="{B5AD156F-36A1-42BA-906D-2106041CC0D5}"/>
    <dgm:cxn modelId="{4ADFC786-565C-4CAD-A583-5BAF3578F902}" type="presOf" srcId="{C8F0FAD6-46A1-44C1-818E-ED08BE8EDB7A}" destId="{17289889-A0F9-4072-B969-A101182D6C98}" srcOrd="1" destOrd="0" presId="urn:microsoft.com/office/officeart/2005/8/layout/chart3"/>
    <dgm:cxn modelId="{BC6A7FD2-249F-4742-9007-B40FFCD55C20}" type="presOf" srcId="{8082AF7A-CE82-49FF-8A68-3D2B7545E029}" destId="{11080032-1E6E-473E-845B-D8E9D6E6A36F}" srcOrd="0" destOrd="0" presId="urn:microsoft.com/office/officeart/2005/8/layout/chart3"/>
    <dgm:cxn modelId="{81D27929-95EB-4197-90B1-99D810507100}" srcId="{469EBB3A-D4F7-4FD3-A642-6513800272E5}" destId="{ACB9DAB5-F34E-425C-8036-D7ECFDBA9CD4}" srcOrd="4" destOrd="0" parTransId="{A3690C6A-765B-464A-AD48-2D335C3EC39C}" sibTransId="{F75946C8-8BA4-4D32-B36E-4696679D2B70}"/>
    <dgm:cxn modelId="{BD511C22-7205-44BB-9DD1-ECE74C31E4D2}" type="presOf" srcId="{ACB9DAB5-F34E-425C-8036-D7ECFDBA9CD4}" destId="{FCB4551A-3CE8-4969-B7CF-6C799A054051}" srcOrd="1" destOrd="0" presId="urn:microsoft.com/office/officeart/2005/8/layout/chart3"/>
    <dgm:cxn modelId="{4A9F54A2-C78D-4A01-96BF-4B9E850F5DFD}" type="presOf" srcId="{ACB9DAB5-F34E-425C-8036-D7ECFDBA9CD4}" destId="{182B5542-7998-4C5A-B94D-B6435C903197}" srcOrd="0" destOrd="0" presId="urn:microsoft.com/office/officeart/2005/8/layout/chart3"/>
    <dgm:cxn modelId="{40966920-2490-4418-B517-CF944349F997}" type="presOf" srcId="{8082AF7A-CE82-49FF-8A68-3D2B7545E029}" destId="{13C0EB9D-EB6F-45AF-90A1-97CF5C21F7ED}" srcOrd="1" destOrd="0" presId="urn:microsoft.com/office/officeart/2005/8/layout/chart3"/>
    <dgm:cxn modelId="{47E61497-253F-458B-B67F-712C0CE0E0D2}" type="presParOf" srcId="{6AEAEE94-EDED-4776-9E16-408257CF28B9}" destId="{11080032-1E6E-473E-845B-D8E9D6E6A36F}" srcOrd="0" destOrd="0" presId="urn:microsoft.com/office/officeart/2005/8/layout/chart3"/>
    <dgm:cxn modelId="{D147BDEB-A8BF-4900-8EEE-540B8E8A20FE}" type="presParOf" srcId="{6AEAEE94-EDED-4776-9E16-408257CF28B9}" destId="{13C0EB9D-EB6F-45AF-90A1-97CF5C21F7ED}" srcOrd="1" destOrd="0" presId="urn:microsoft.com/office/officeart/2005/8/layout/chart3"/>
    <dgm:cxn modelId="{0DE784F5-0D57-497C-9834-46956B57DD6D}" type="presParOf" srcId="{6AEAEE94-EDED-4776-9E16-408257CF28B9}" destId="{3A0A8184-D199-4084-84F6-86166CB670B6}" srcOrd="2" destOrd="0" presId="urn:microsoft.com/office/officeart/2005/8/layout/chart3"/>
    <dgm:cxn modelId="{7126E69E-2FFA-473D-9D04-1E5DDEAACA44}" type="presParOf" srcId="{6AEAEE94-EDED-4776-9E16-408257CF28B9}" destId="{B2104358-FF52-4F59-BDF7-A366C8220A93}" srcOrd="3" destOrd="0" presId="urn:microsoft.com/office/officeart/2005/8/layout/chart3"/>
    <dgm:cxn modelId="{4921714F-8465-4039-B723-11866183C27F}" type="presParOf" srcId="{6AEAEE94-EDED-4776-9E16-408257CF28B9}" destId="{687008C0-99D3-468B-AE75-04D935FF39C6}" srcOrd="4" destOrd="0" presId="urn:microsoft.com/office/officeart/2005/8/layout/chart3"/>
    <dgm:cxn modelId="{28F55A58-86AE-4AB9-89E7-27FF4660CFBE}" type="presParOf" srcId="{6AEAEE94-EDED-4776-9E16-408257CF28B9}" destId="{17289889-A0F9-4072-B969-A101182D6C98}" srcOrd="5" destOrd="0" presId="urn:microsoft.com/office/officeart/2005/8/layout/chart3"/>
    <dgm:cxn modelId="{5F5CC9BA-6BDD-4D20-BF93-0F39DB801E6C}" type="presParOf" srcId="{6AEAEE94-EDED-4776-9E16-408257CF28B9}" destId="{9DCDB436-4E15-4189-9B55-ABCCDC1D0B57}" srcOrd="6" destOrd="0" presId="urn:microsoft.com/office/officeart/2005/8/layout/chart3"/>
    <dgm:cxn modelId="{5F55ED5E-B67D-4B38-A6D9-4282E3DA009C}" type="presParOf" srcId="{6AEAEE94-EDED-4776-9E16-408257CF28B9}" destId="{B757F1E6-BB49-439C-82AD-6B41252DD144}" srcOrd="7" destOrd="0" presId="urn:microsoft.com/office/officeart/2005/8/layout/chart3"/>
    <dgm:cxn modelId="{EBD34166-4205-4090-AC1F-6723D3115BD8}" type="presParOf" srcId="{6AEAEE94-EDED-4776-9E16-408257CF28B9}" destId="{182B5542-7998-4C5A-B94D-B6435C903197}" srcOrd="8" destOrd="0" presId="urn:microsoft.com/office/officeart/2005/8/layout/chart3"/>
    <dgm:cxn modelId="{A630B161-18FF-4A6E-953A-4517DAEB2A0A}" type="presParOf" srcId="{6AEAEE94-EDED-4776-9E16-408257CF28B9}" destId="{FCB4551A-3CE8-4969-B7CF-6C799A054051}" srcOrd="9" destOrd="0" presId="urn:microsoft.com/office/officeart/2005/8/layout/chart3"/>
    <dgm:cxn modelId="{163E49C0-BE16-483C-B9E9-8CDD14B9C486}" type="presParOf" srcId="{6AEAEE94-EDED-4776-9E16-408257CF28B9}" destId="{E4CB6D17-7195-43DF-AE27-49297D1308FD}" srcOrd="10" destOrd="0" presId="urn:microsoft.com/office/officeart/2005/8/layout/chart3"/>
    <dgm:cxn modelId="{250B3EFB-1C08-402A-92BB-BE14F6C1B758}" type="presParOf" srcId="{6AEAEE94-EDED-4776-9E16-408257CF28B9}" destId="{FB0EEFCB-C5B3-43B4-A903-E1893E5DCE76}" srcOrd="11" destOrd="0" presId="urn:microsoft.com/office/officeart/2005/8/layout/chart3"/>
    <dgm:cxn modelId="{781F1536-97A1-49AF-B66D-662CCE2D9A7E}" type="presParOf" srcId="{6AEAEE94-EDED-4776-9E16-408257CF28B9}" destId="{3B7B001B-303D-4D44-8192-7C404DF3A843}" srcOrd="12" destOrd="0" presId="urn:microsoft.com/office/officeart/2005/8/layout/chart3"/>
    <dgm:cxn modelId="{BEF35C31-5BE2-460B-8422-82B576F58CE9}" type="presParOf" srcId="{6AEAEE94-EDED-4776-9E16-408257CF28B9}" destId="{0770EE6B-2537-44E7-921E-B58D51B56E74}" srcOrd="1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D17BD0-CFF6-495A-A42A-1E58DE4DAD75}" type="doc">
      <dgm:prSet loTypeId="urn:microsoft.com/office/officeart/2005/8/layout/arrow2" loCatId="process" qsTypeId="urn:microsoft.com/office/officeart/2005/8/quickstyle/simple1" qsCatId="simple" csTypeId="urn:microsoft.com/office/officeart/2005/8/colors/accent1_2" csCatId="accent1" phldr="1"/>
      <dgm:spPr/>
    </dgm:pt>
    <dgm:pt modelId="{504497AC-48C2-4007-935C-A6A62861A3D8}">
      <dgm:prSet phldrT="[Testo]" custT="1"/>
      <dgm:spPr>
        <a:xfrm>
          <a:off x="853440" y="2835910"/>
          <a:ext cx="1420368" cy="1101090"/>
        </a:xfrm>
        <a:noFill/>
        <a:ln>
          <a:noFill/>
        </a:ln>
        <a:effectLst/>
      </dgm:spPr>
      <dgm:t>
        <a:bodyPr/>
        <a:lstStyle/>
        <a:p>
          <a:r>
            <a:rPr lang="it-IT" sz="1800" b="1" dirty="0" smtClean="0">
              <a:solidFill>
                <a:srgbClr val="4F81BD">
                  <a:lumMod val="75000"/>
                </a:srgbClr>
              </a:solidFill>
              <a:latin typeface="Calibri" panose="020F0502020204030204" pitchFamily="34" charset="0"/>
              <a:ea typeface="+mn-ea"/>
              <a:cs typeface="+mn-cs"/>
            </a:rPr>
            <a:t>Misure Preparatorie</a:t>
          </a:r>
          <a:endParaRPr lang="it-IT" sz="1800" dirty="0">
            <a:solidFill>
              <a:srgbClr val="4F81BD">
                <a:lumMod val="75000"/>
              </a:srgbClr>
            </a:solidFill>
            <a:latin typeface="Verdana"/>
            <a:ea typeface="+mn-ea"/>
            <a:cs typeface="+mn-cs"/>
          </a:endParaRPr>
        </a:p>
      </dgm:t>
    </dgm:pt>
    <dgm:pt modelId="{FA9B33CD-D65D-448E-B530-53E84EB39196}" type="parTrans" cxnId="{F59174FD-DB37-4510-A07C-24D22EC2871B}">
      <dgm:prSet/>
      <dgm:spPr/>
      <dgm:t>
        <a:bodyPr/>
        <a:lstStyle/>
        <a:p>
          <a:endParaRPr lang="it-IT"/>
        </a:p>
      </dgm:t>
    </dgm:pt>
    <dgm:pt modelId="{092E2A8F-43C1-4D9C-9E66-65A62EF77D66}" type="sibTrans" cxnId="{F59174FD-DB37-4510-A07C-24D22EC2871B}">
      <dgm:prSet/>
      <dgm:spPr/>
      <dgm:t>
        <a:bodyPr/>
        <a:lstStyle/>
        <a:p>
          <a:endParaRPr lang="it-IT"/>
        </a:p>
      </dgm:t>
    </dgm:pt>
    <dgm:pt modelId="{F19D2DCB-9288-4CD6-8ECB-FE9BFADE2F47}">
      <dgm:prSet phldrT="[Testo]" custT="1"/>
      <dgm:spPr>
        <a:xfrm>
          <a:off x="2316480" y="2113180"/>
          <a:ext cx="1463040" cy="1574999"/>
        </a:xfrm>
        <a:noFill/>
        <a:ln>
          <a:noFill/>
        </a:ln>
        <a:effectLst/>
      </dgm:spPr>
      <dgm:t>
        <a:bodyPr/>
        <a:lstStyle/>
        <a:p>
          <a:pPr>
            <a:spcAft>
              <a:spcPts val="0"/>
            </a:spcAft>
          </a:pPr>
          <a:r>
            <a:rPr lang="en-GB" sz="1800" b="1" dirty="0" smtClean="0">
              <a:solidFill>
                <a:srgbClr val="4F81BD">
                  <a:lumMod val="75000"/>
                </a:srgbClr>
              </a:solidFill>
              <a:latin typeface="Calibri" panose="020F0502020204030204" pitchFamily="34" charset="0"/>
              <a:ea typeface="+mn-ea"/>
              <a:cs typeface="+mn-cs"/>
            </a:rPr>
            <a:t>Early </a:t>
          </a:r>
        </a:p>
        <a:p>
          <a:pPr>
            <a:spcAft>
              <a:spcPct val="35000"/>
            </a:spcAft>
          </a:pPr>
          <a:r>
            <a:rPr lang="en-GB" sz="1800" b="1" dirty="0" smtClean="0">
              <a:solidFill>
                <a:srgbClr val="4F81BD">
                  <a:lumMod val="75000"/>
                </a:srgbClr>
              </a:solidFill>
              <a:latin typeface="Calibri" panose="020F0502020204030204" pitchFamily="34" charset="0"/>
              <a:ea typeface="+mn-ea"/>
              <a:cs typeface="+mn-cs"/>
            </a:rPr>
            <a:t>intervention</a:t>
          </a:r>
          <a:endParaRPr lang="it-IT" sz="1800" dirty="0">
            <a:solidFill>
              <a:srgbClr val="4F81BD">
                <a:lumMod val="75000"/>
              </a:srgbClr>
            </a:solidFill>
            <a:latin typeface="Verdana"/>
            <a:ea typeface="+mn-ea"/>
            <a:cs typeface="+mn-cs"/>
          </a:endParaRPr>
        </a:p>
      </dgm:t>
    </dgm:pt>
    <dgm:pt modelId="{DDA73EA0-49F0-4322-A03B-E8CBDA776292}" type="parTrans" cxnId="{19AE1460-489C-4878-B987-39BCFFD41EC4}">
      <dgm:prSet/>
      <dgm:spPr/>
      <dgm:t>
        <a:bodyPr/>
        <a:lstStyle/>
        <a:p>
          <a:endParaRPr lang="it-IT"/>
        </a:p>
      </dgm:t>
    </dgm:pt>
    <dgm:pt modelId="{80EBFDB7-3331-47A6-9311-AE8ED90F704D}" type="sibTrans" cxnId="{19AE1460-489C-4878-B987-39BCFFD41EC4}">
      <dgm:prSet/>
      <dgm:spPr/>
      <dgm:t>
        <a:bodyPr/>
        <a:lstStyle/>
        <a:p>
          <a:endParaRPr lang="it-IT"/>
        </a:p>
      </dgm:t>
    </dgm:pt>
    <dgm:pt modelId="{8CD46540-C218-4AC9-B908-9908016F6841}">
      <dgm:prSet phldrT="[Testo]"/>
      <dgm:spPr>
        <a:xfrm>
          <a:off x="3984096" y="1527934"/>
          <a:ext cx="1463040" cy="2314175"/>
        </a:xfrm>
        <a:noFill/>
        <a:ln>
          <a:noFill/>
        </a:ln>
        <a:effectLst/>
      </dgm:spPr>
      <dgm:t>
        <a:bodyPr/>
        <a:lstStyle/>
        <a:p>
          <a:r>
            <a:rPr lang="it-IT" b="1" dirty="0" smtClean="0">
              <a:solidFill>
                <a:srgbClr val="4F81BD">
                  <a:lumMod val="75000"/>
                </a:srgbClr>
              </a:solidFill>
              <a:latin typeface="Calibri" panose="020F0502020204030204" pitchFamily="34" charset="0"/>
              <a:ea typeface="+mn-ea"/>
              <a:cs typeface="+mn-cs"/>
            </a:rPr>
            <a:t>Risoluzione</a:t>
          </a:r>
          <a:endParaRPr lang="it-IT" dirty="0">
            <a:solidFill>
              <a:srgbClr val="4F81BD">
                <a:lumMod val="75000"/>
              </a:srgbClr>
            </a:solidFill>
            <a:latin typeface="Verdana"/>
            <a:ea typeface="+mn-ea"/>
            <a:cs typeface="+mn-cs"/>
          </a:endParaRPr>
        </a:p>
      </dgm:t>
    </dgm:pt>
    <dgm:pt modelId="{84838AFA-F711-46B8-8FDF-105E1CD02083}" type="parTrans" cxnId="{C449C237-2AA6-4A87-905A-6D62AF95D4F8}">
      <dgm:prSet/>
      <dgm:spPr/>
      <dgm:t>
        <a:bodyPr/>
        <a:lstStyle/>
        <a:p>
          <a:endParaRPr lang="it-IT"/>
        </a:p>
      </dgm:t>
    </dgm:pt>
    <dgm:pt modelId="{94AABAAB-A514-42CB-BCED-1C29979FF407}" type="sibTrans" cxnId="{C449C237-2AA6-4A87-905A-6D62AF95D4F8}">
      <dgm:prSet/>
      <dgm:spPr/>
      <dgm:t>
        <a:bodyPr/>
        <a:lstStyle/>
        <a:p>
          <a:endParaRPr lang="it-IT"/>
        </a:p>
      </dgm:t>
    </dgm:pt>
    <dgm:pt modelId="{154BEF55-FDF1-4FB5-A326-644CA3FD4782}" type="pres">
      <dgm:prSet presAssocID="{B3D17BD0-CFF6-495A-A42A-1E58DE4DAD75}" presName="arrowDiagram" presStyleCnt="0">
        <dgm:presLayoutVars>
          <dgm:chMax val="5"/>
          <dgm:dir/>
          <dgm:resizeHandles val="exact"/>
        </dgm:presLayoutVars>
      </dgm:prSet>
      <dgm:spPr/>
    </dgm:pt>
    <dgm:pt modelId="{ED835BB5-309B-47C0-A44A-D92CABEDA949}" type="pres">
      <dgm:prSet presAssocID="{B3D17BD0-CFF6-495A-A42A-1E58DE4DAD75}" presName="arrow" presStyleLbl="bgShp" presStyleIdx="0" presStyleCnt="1" custLinFactNeighborX="-588" custLinFactNeighborY="-5033"/>
      <dgm:spPr>
        <a:xfrm>
          <a:off x="0" y="0"/>
          <a:ext cx="6096000" cy="3810000"/>
        </a:xfrm>
        <a:prstGeom prst="swooshArrow">
          <a:avLst>
            <a:gd name="adj1" fmla="val 25000"/>
            <a:gd name="adj2" fmla="val 25000"/>
          </a:avLst>
        </a:prstGeom>
        <a:solidFill>
          <a:srgbClr val="4F81BD">
            <a:lumMod val="60000"/>
            <a:lumOff val="40000"/>
          </a:srgbClr>
        </a:solidFill>
        <a:ln>
          <a:solidFill>
            <a:srgbClr val="9BBB59">
              <a:lumMod val="75000"/>
            </a:srgbClr>
          </a:solidFill>
        </a:ln>
        <a:effectLst/>
      </dgm:spPr>
    </dgm:pt>
    <dgm:pt modelId="{4ED8DE66-9BEB-42EB-9ED8-3C87009C88EE}" type="pres">
      <dgm:prSet presAssocID="{B3D17BD0-CFF6-495A-A42A-1E58DE4DAD75}" presName="arrowDiagram3" presStyleCnt="0"/>
      <dgm:spPr/>
    </dgm:pt>
    <dgm:pt modelId="{D5C346E0-A5E0-4E65-8872-2C0B6E9C1A97}" type="pres">
      <dgm:prSet presAssocID="{504497AC-48C2-4007-935C-A6A62861A3D8}" presName="bullet3a" presStyleLbl="node1" presStyleIdx="0" presStyleCnt="3"/>
      <dgm:spPr>
        <a:xfrm>
          <a:off x="774192" y="2756661"/>
          <a:ext cx="158496" cy="158496"/>
        </a:xfrm>
        <a:prstGeom prst="ellipse">
          <a:avLst/>
        </a:prstGeom>
        <a:solidFill>
          <a:srgbClr val="C0504D">
            <a:lumMod val="75000"/>
          </a:srgbClr>
        </a:solidFill>
        <a:ln w="25400" cap="flat" cmpd="sng" algn="ctr">
          <a:solidFill>
            <a:srgbClr val="9BBB59"/>
          </a:solidFill>
          <a:prstDash val="solid"/>
        </a:ln>
        <a:effectLst/>
      </dgm:spPr>
    </dgm:pt>
    <dgm:pt modelId="{DFA1154F-EA4D-4173-A4CD-FDB8C96DCF7B}" type="pres">
      <dgm:prSet presAssocID="{504497AC-48C2-4007-935C-A6A62861A3D8}" presName="textBox3a" presStyleLbl="revTx" presStyleIdx="0" presStyleCnt="3">
        <dgm:presLayoutVars>
          <dgm:bulletEnabled val="1"/>
        </dgm:presLayoutVars>
      </dgm:prSet>
      <dgm:spPr>
        <a:prstGeom prst="rect">
          <a:avLst/>
        </a:prstGeom>
      </dgm:spPr>
      <dgm:t>
        <a:bodyPr/>
        <a:lstStyle/>
        <a:p>
          <a:endParaRPr lang="it-IT"/>
        </a:p>
      </dgm:t>
    </dgm:pt>
    <dgm:pt modelId="{B5FB8655-3432-4987-873E-0999C0E2613D}" type="pres">
      <dgm:prSet presAssocID="{F19D2DCB-9288-4CD6-8ECB-FE9BFADE2F47}" presName="bullet3b" presStyleLbl="node1" presStyleIdx="1" presStyleCnt="3"/>
      <dgm:spPr>
        <a:xfrm>
          <a:off x="2173224" y="1721103"/>
          <a:ext cx="286512" cy="286512"/>
        </a:xfrm>
        <a:prstGeom prst="ellipse">
          <a:avLst/>
        </a:prstGeom>
        <a:solidFill>
          <a:srgbClr val="C0504D">
            <a:lumMod val="75000"/>
          </a:srgbClr>
        </a:solidFill>
        <a:ln w="25400" cap="flat" cmpd="sng" algn="ctr">
          <a:solidFill>
            <a:srgbClr val="9BBB59"/>
          </a:solidFill>
          <a:prstDash val="solid"/>
        </a:ln>
        <a:effectLst/>
      </dgm:spPr>
    </dgm:pt>
    <dgm:pt modelId="{E4E2B663-5C3A-4200-94B1-DF2C108181E0}" type="pres">
      <dgm:prSet presAssocID="{F19D2DCB-9288-4CD6-8ECB-FE9BFADE2F47}" presName="textBox3b" presStyleLbl="revTx" presStyleIdx="1" presStyleCnt="3" custScaleY="75990">
        <dgm:presLayoutVars>
          <dgm:bulletEnabled val="1"/>
        </dgm:presLayoutVars>
      </dgm:prSet>
      <dgm:spPr>
        <a:prstGeom prst="rect">
          <a:avLst/>
        </a:prstGeom>
      </dgm:spPr>
      <dgm:t>
        <a:bodyPr/>
        <a:lstStyle/>
        <a:p>
          <a:endParaRPr lang="it-IT"/>
        </a:p>
      </dgm:t>
    </dgm:pt>
    <dgm:pt modelId="{00F50867-E93F-4196-A2BA-B77935B0A8FF}" type="pres">
      <dgm:prSet presAssocID="{8CD46540-C218-4AC9-B908-9908016F6841}" presName="bullet3c" presStyleLbl="node1" presStyleIdx="2" presStyleCnt="3"/>
      <dgm:spPr>
        <a:xfrm>
          <a:off x="3855720" y="1090929"/>
          <a:ext cx="396240" cy="396240"/>
        </a:xfrm>
        <a:prstGeom prst="ellipse">
          <a:avLst/>
        </a:prstGeom>
        <a:solidFill>
          <a:srgbClr val="C0504D">
            <a:lumMod val="75000"/>
          </a:srgbClr>
        </a:solidFill>
        <a:ln w="25400" cap="flat" cmpd="sng" algn="ctr">
          <a:solidFill>
            <a:srgbClr val="9BBB59"/>
          </a:solidFill>
          <a:prstDash val="solid"/>
        </a:ln>
        <a:effectLst/>
      </dgm:spPr>
    </dgm:pt>
    <dgm:pt modelId="{8EC7491D-F03C-48A9-9D9C-B7C6D66F6883}" type="pres">
      <dgm:prSet presAssocID="{8CD46540-C218-4AC9-B908-9908016F6841}" presName="textBox3c" presStyleLbl="revTx" presStyleIdx="2" presStyleCnt="3" custScaleY="87395" custLinFactNeighborX="-4767" custLinFactNeighborY="2719">
        <dgm:presLayoutVars>
          <dgm:bulletEnabled val="1"/>
        </dgm:presLayoutVars>
      </dgm:prSet>
      <dgm:spPr>
        <a:prstGeom prst="rect">
          <a:avLst/>
        </a:prstGeom>
      </dgm:spPr>
      <dgm:t>
        <a:bodyPr/>
        <a:lstStyle/>
        <a:p>
          <a:endParaRPr lang="it-IT"/>
        </a:p>
      </dgm:t>
    </dgm:pt>
  </dgm:ptLst>
  <dgm:cxnLst>
    <dgm:cxn modelId="{5A7375F5-C7FB-4EAF-9E3F-E0FF948D8BCC}" type="presOf" srcId="{8CD46540-C218-4AC9-B908-9908016F6841}" destId="{8EC7491D-F03C-48A9-9D9C-B7C6D66F6883}" srcOrd="0" destOrd="0" presId="urn:microsoft.com/office/officeart/2005/8/layout/arrow2"/>
    <dgm:cxn modelId="{C1F198FD-EA60-40C8-BB7F-2310C733DA0F}" type="presOf" srcId="{504497AC-48C2-4007-935C-A6A62861A3D8}" destId="{DFA1154F-EA4D-4173-A4CD-FDB8C96DCF7B}" srcOrd="0" destOrd="0" presId="urn:microsoft.com/office/officeart/2005/8/layout/arrow2"/>
    <dgm:cxn modelId="{404E94A9-091B-4587-BF53-147868D2F363}" type="presOf" srcId="{F19D2DCB-9288-4CD6-8ECB-FE9BFADE2F47}" destId="{E4E2B663-5C3A-4200-94B1-DF2C108181E0}" srcOrd="0" destOrd="0" presId="urn:microsoft.com/office/officeart/2005/8/layout/arrow2"/>
    <dgm:cxn modelId="{F59174FD-DB37-4510-A07C-24D22EC2871B}" srcId="{B3D17BD0-CFF6-495A-A42A-1E58DE4DAD75}" destId="{504497AC-48C2-4007-935C-A6A62861A3D8}" srcOrd="0" destOrd="0" parTransId="{FA9B33CD-D65D-448E-B530-53E84EB39196}" sibTransId="{092E2A8F-43C1-4D9C-9E66-65A62EF77D66}"/>
    <dgm:cxn modelId="{C9B9B32B-D3EE-4A02-A80D-12D4CEDBB0A9}" type="presOf" srcId="{B3D17BD0-CFF6-495A-A42A-1E58DE4DAD75}" destId="{154BEF55-FDF1-4FB5-A326-644CA3FD4782}" srcOrd="0" destOrd="0" presId="urn:microsoft.com/office/officeart/2005/8/layout/arrow2"/>
    <dgm:cxn modelId="{C449C237-2AA6-4A87-905A-6D62AF95D4F8}" srcId="{B3D17BD0-CFF6-495A-A42A-1E58DE4DAD75}" destId="{8CD46540-C218-4AC9-B908-9908016F6841}" srcOrd="2" destOrd="0" parTransId="{84838AFA-F711-46B8-8FDF-105E1CD02083}" sibTransId="{94AABAAB-A514-42CB-BCED-1C29979FF407}"/>
    <dgm:cxn modelId="{19AE1460-489C-4878-B987-39BCFFD41EC4}" srcId="{B3D17BD0-CFF6-495A-A42A-1E58DE4DAD75}" destId="{F19D2DCB-9288-4CD6-8ECB-FE9BFADE2F47}" srcOrd="1" destOrd="0" parTransId="{DDA73EA0-49F0-4322-A03B-E8CBDA776292}" sibTransId="{80EBFDB7-3331-47A6-9311-AE8ED90F704D}"/>
    <dgm:cxn modelId="{DFFBE4F8-F322-4674-B5D2-2A98A6895756}" type="presParOf" srcId="{154BEF55-FDF1-4FB5-A326-644CA3FD4782}" destId="{ED835BB5-309B-47C0-A44A-D92CABEDA949}" srcOrd="0" destOrd="0" presId="urn:microsoft.com/office/officeart/2005/8/layout/arrow2"/>
    <dgm:cxn modelId="{A4FD80D6-0A53-473E-A127-21036AD5D0ED}" type="presParOf" srcId="{154BEF55-FDF1-4FB5-A326-644CA3FD4782}" destId="{4ED8DE66-9BEB-42EB-9ED8-3C87009C88EE}" srcOrd="1" destOrd="0" presId="urn:microsoft.com/office/officeart/2005/8/layout/arrow2"/>
    <dgm:cxn modelId="{611D6C8D-C58A-4DDA-B80A-3CD164ADAA1A}" type="presParOf" srcId="{4ED8DE66-9BEB-42EB-9ED8-3C87009C88EE}" destId="{D5C346E0-A5E0-4E65-8872-2C0B6E9C1A97}" srcOrd="0" destOrd="0" presId="urn:microsoft.com/office/officeart/2005/8/layout/arrow2"/>
    <dgm:cxn modelId="{296760FA-AB94-4652-8129-922040BF90FE}" type="presParOf" srcId="{4ED8DE66-9BEB-42EB-9ED8-3C87009C88EE}" destId="{DFA1154F-EA4D-4173-A4CD-FDB8C96DCF7B}" srcOrd="1" destOrd="0" presId="urn:microsoft.com/office/officeart/2005/8/layout/arrow2"/>
    <dgm:cxn modelId="{09C9F620-B0CF-40F1-B7CD-D639BF78F645}" type="presParOf" srcId="{4ED8DE66-9BEB-42EB-9ED8-3C87009C88EE}" destId="{B5FB8655-3432-4987-873E-0999C0E2613D}" srcOrd="2" destOrd="0" presId="urn:microsoft.com/office/officeart/2005/8/layout/arrow2"/>
    <dgm:cxn modelId="{BA19D369-1E42-43B9-899E-AE6CCEE03A83}" type="presParOf" srcId="{4ED8DE66-9BEB-42EB-9ED8-3C87009C88EE}" destId="{E4E2B663-5C3A-4200-94B1-DF2C108181E0}" srcOrd="3" destOrd="0" presId="urn:microsoft.com/office/officeart/2005/8/layout/arrow2"/>
    <dgm:cxn modelId="{0ED9DF07-4A1A-4C88-BBAB-43E0F9A6D4A2}" type="presParOf" srcId="{4ED8DE66-9BEB-42EB-9ED8-3C87009C88EE}" destId="{00F50867-E93F-4196-A2BA-B77935B0A8FF}" srcOrd="4" destOrd="0" presId="urn:microsoft.com/office/officeart/2005/8/layout/arrow2"/>
    <dgm:cxn modelId="{1D3CEF68-6AA1-492A-ADE6-2CC860EF0588}" type="presParOf" srcId="{4ED8DE66-9BEB-42EB-9ED8-3C87009C88EE}" destId="{8EC7491D-F03C-48A9-9D9C-B7C6D66F6883}"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C8061D-29D1-4AA1-B3F8-6F976273DB75}"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it-IT"/>
        </a:p>
      </dgm:t>
    </dgm:pt>
    <dgm:pt modelId="{F0FB7CBE-8453-48DA-82CE-8FE2FBBFF5DF}">
      <dgm:prSet phldrT="[Testo]"/>
      <dgm:spPr>
        <a:xfrm>
          <a:off x="4377787" y="1753985"/>
          <a:ext cx="164083" cy="1069250"/>
        </a:xfrm>
        <a:prstGeom prst="rect">
          <a:avLst/>
        </a:prstGeom>
        <a:noFill/>
        <a:ln>
          <a:noFill/>
        </a:ln>
        <a:effectLst/>
      </dgm:spPr>
      <dgm:t>
        <a:bodyPr/>
        <a:lstStyle/>
        <a:p>
          <a:endParaRPr lang="it-IT" dirty="0">
            <a:solidFill>
              <a:sysClr val="windowText" lastClr="000000">
                <a:hueOff val="0"/>
                <a:satOff val="0"/>
                <a:lumOff val="0"/>
                <a:alphaOff val="0"/>
              </a:sysClr>
            </a:solidFill>
            <a:latin typeface="Gill Sans MT"/>
            <a:ea typeface="+mn-ea"/>
            <a:cs typeface="+mn-cs"/>
          </a:endParaRPr>
        </a:p>
      </dgm:t>
    </dgm:pt>
    <dgm:pt modelId="{AF617818-A4D4-448C-86D7-B08F5DD4D890}" type="parTrans" cxnId="{8FCFD677-1719-41B1-9794-69D4B762F042}">
      <dgm:prSet/>
      <dgm:spPr/>
      <dgm:t>
        <a:bodyPr/>
        <a:lstStyle/>
        <a:p>
          <a:endParaRPr lang="it-IT"/>
        </a:p>
      </dgm:t>
    </dgm:pt>
    <dgm:pt modelId="{8FC71F07-5D2B-43F6-BD81-B303C50A6602}" type="sibTrans" cxnId="{8FCFD677-1719-41B1-9794-69D4B762F042}">
      <dgm:prSet/>
      <dgm:spPr/>
      <dgm:t>
        <a:bodyPr/>
        <a:lstStyle/>
        <a:p>
          <a:endParaRPr lang="it-IT"/>
        </a:p>
      </dgm:t>
    </dgm:pt>
    <dgm:pt modelId="{8610F7FD-9E84-4F38-BF8A-B3251B89FB49}">
      <dgm:prSet phldrT="[Testo]"/>
      <dgm:spPr>
        <a:xfrm>
          <a:off x="4377787" y="3015700"/>
          <a:ext cx="164083" cy="1069250"/>
        </a:xfrm>
        <a:prstGeom prst="rect">
          <a:avLst/>
        </a:prstGeom>
        <a:noFill/>
        <a:ln>
          <a:noFill/>
        </a:ln>
        <a:effectLst/>
      </dgm:spPr>
      <dgm:t>
        <a:bodyPr/>
        <a:lstStyle/>
        <a:p>
          <a:endParaRPr lang="it-IT" dirty="0">
            <a:solidFill>
              <a:sysClr val="windowText" lastClr="000000">
                <a:hueOff val="0"/>
                <a:satOff val="0"/>
                <a:lumOff val="0"/>
                <a:alphaOff val="0"/>
              </a:sysClr>
            </a:solidFill>
            <a:latin typeface="Gill Sans MT"/>
            <a:ea typeface="+mn-ea"/>
            <a:cs typeface="+mn-cs"/>
          </a:endParaRPr>
        </a:p>
      </dgm:t>
    </dgm:pt>
    <dgm:pt modelId="{B58662E4-8065-4535-9CDB-2B24FD4E3489}" type="parTrans" cxnId="{32A12A2B-5FB0-4793-A0A8-41DB29F05444}">
      <dgm:prSet/>
      <dgm:spPr/>
      <dgm:t>
        <a:bodyPr/>
        <a:lstStyle/>
        <a:p>
          <a:endParaRPr lang="it-IT"/>
        </a:p>
      </dgm:t>
    </dgm:pt>
    <dgm:pt modelId="{CDA87B5E-E3B0-4523-9276-1DE7A1FDE383}" type="sibTrans" cxnId="{32A12A2B-5FB0-4793-A0A8-41DB29F05444}">
      <dgm:prSet/>
      <dgm:spPr/>
      <dgm:t>
        <a:bodyPr/>
        <a:lstStyle/>
        <a:p>
          <a:endParaRPr lang="it-IT"/>
        </a:p>
      </dgm:t>
    </dgm:pt>
    <dgm:pt modelId="{5D37538F-6125-4E7A-9D1C-F45424D5E508}">
      <dgm:prSet phldrT="[Testo]"/>
      <dgm:spPr>
        <a:xfrm>
          <a:off x="4377787" y="492270"/>
          <a:ext cx="164083" cy="1069250"/>
        </a:xfrm>
        <a:prstGeom prst="rect">
          <a:avLst/>
        </a:prstGeom>
        <a:noFill/>
        <a:ln>
          <a:noFill/>
        </a:ln>
        <a:effectLst/>
      </dgm:spPr>
      <dgm:t>
        <a:bodyPr/>
        <a:lstStyle/>
        <a:p>
          <a:endParaRPr lang="it-IT" dirty="0">
            <a:solidFill>
              <a:sysClr val="windowText" lastClr="000000">
                <a:hueOff val="0"/>
                <a:satOff val="0"/>
                <a:lumOff val="0"/>
                <a:alphaOff val="0"/>
              </a:sysClr>
            </a:solidFill>
            <a:latin typeface="Gill Sans MT"/>
            <a:ea typeface="+mn-ea"/>
            <a:cs typeface="+mn-cs"/>
          </a:endParaRPr>
        </a:p>
      </dgm:t>
    </dgm:pt>
    <dgm:pt modelId="{C8120D4F-C6F8-4558-A082-F838184D5FBB}" type="sibTrans" cxnId="{B0CA5A4F-A565-4333-99B4-9546AE7BF6EF}">
      <dgm:prSet/>
      <dgm:spPr/>
      <dgm:t>
        <a:bodyPr/>
        <a:lstStyle/>
        <a:p>
          <a:endParaRPr lang="it-IT"/>
        </a:p>
      </dgm:t>
    </dgm:pt>
    <dgm:pt modelId="{CB957216-81C7-4240-BD3F-4B07DAF85880}" type="parTrans" cxnId="{B0CA5A4F-A565-4333-99B4-9546AE7BF6EF}">
      <dgm:prSet/>
      <dgm:spPr/>
      <dgm:t>
        <a:bodyPr/>
        <a:lstStyle/>
        <a:p>
          <a:endParaRPr lang="it-IT"/>
        </a:p>
      </dgm:t>
    </dgm:pt>
    <dgm:pt modelId="{2FD1B162-D2AC-47F8-B4EC-F89D60323C83}">
      <dgm:prSet phldrT="[Testo]"/>
      <dgm:spPr>
        <a:xfrm>
          <a:off x="862568" y="2115946"/>
          <a:ext cx="2390685" cy="2376111"/>
        </a:xfrm>
        <a:prstGeom prst="rect">
          <a:avLst/>
        </a:prstGeom>
        <a:noFill/>
        <a:ln w="25400" cap="flat" cmpd="sng" algn="ctr">
          <a:noFill/>
          <a:prstDash val="solid"/>
        </a:ln>
        <a:effectLst/>
        <a:sp3d/>
      </dgm:spPr>
      <dgm:t>
        <a:bodyPr/>
        <a:lstStyle/>
        <a:p>
          <a:r>
            <a:rPr lang="it-IT" dirty="0" smtClean="0">
              <a:solidFill>
                <a:sysClr val="window" lastClr="FFFFFF"/>
              </a:solidFill>
              <a:latin typeface="Gill Sans MT"/>
              <a:ea typeface="+mn-ea"/>
              <a:cs typeface="+mn-cs"/>
            </a:rPr>
            <a:t>…</a:t>
          </a:r>
        </a:p>
        <a:p>
          <a:endParaRPr lang="it-IT" dirty="0">
            <a:solidFill>
              <a:sysClr val="window" lastClr="FFFFFF"/>
            </a:solidFill>
            <a:latin typeface="Gill Sans MT"/>
            <a:ea typeface="+mn-ea"/>
            <a:cs typeface="+mn-cs"/>
          </a:endParaRPr>
        </a:p>
      </dgm:t>
    </dgm:pt>
    <dgm:pt modelId="{30DCD844-C486-4B29-AF9A-65407E1CAF0C}" type="sibTrans" cxnId="{1E60ADA2-F3D1-484D-9331-79762C2DC80E}">
      <dgm:prSet/>
      <dgm:spPr>
        <a:xfrm rot="5400000">
          <a:off x="1235313" y="204225"/>
          <a:ext cx="1471947" cy="2123570"/>
        </a:xfrm>
        <a:prstGeom prst="roundRect">
          <a:avLst/>
        </a:prstGeom>
        <a:solidFill>
          <a:schemeClr val="accent1"/>
        </a:solidFill>
        <a:ln w="25400" cap="flat" cmpd="sng" algn="ctr">
          <a:solidFill>
            <a:srgbClr val="9FB8CD"/>
          </a:solidFill>
          <a:prstDash val="solid"/>
        </a:ln>
        <a:effectLst>
          <a:outerShdw blurRad="50800" dist="38100" dir="2700000" algn="tl" rotWithShape="0">
            <a:prstClr val="black">
              <a:alpha val="40000"/>
            </a:prstClr>
          </a:outerShdw>
        </a:effectLst>
      </dgm:spPr>
      <dgm:t>
        <a:bodyPr/>
        <a:lstStyle/>
        <a:p>
          <a:endParaRPr lang="it-IT"/>
        </a:p>
      </dgm:t>
    </dgm:pt>
    <dgm:pt modelId="{AC8FE7FA-3C8E-4761-BD02-3FF3662C1AE6}" type="parTrans" cxnId="{1E60ADA2-F3D1-484D-9331-79762C2DC80E}">
      <dgm:prSet/>
      <dgm:spPr/>
      <dgm:t>
        <a:bodyPr/>
        <a:lstStyle/>
        <a:p>
          <a:endParaRPr lang="it-IT"/>
        </a:p>
      </dgm:t>
    </dgm:pt>
    <dgm:pt modelId="{79717140-FB12-41A1-B0BE-78178C7D2243}" type="pres">
      <dgm:prSet presAssocID="{13C8061D-29D1-4AA1-B3F8-6F976273DB75}" presName="Name0" presStyleCnt="0">
        <dgm:presLayoutVars>
          <dgm:dir/>
        </dgm:presLayoutVars>
      </dgm:prSet>
      <dgm:spPr/>
      <dgm:t>
        <a:bodyPr/>
        <a:lstStyle/>
        <a:p>
          <a:endParaRPr lang="it-IT"/>
        </a:p>
      </dgm:t>
    </dgm:pt>
    <dgm:pt modelId="{156F3745-E147-4DD8-A203-233B61E5FD90}" type="pres">
      <dgm:prSet presAssocID="{30DCD844-C486-4B29-AF9A-65407E1CAF0C}" presName="picture_1" presStyleLbl="bgImgPlace1" presStyleIdx="0" presStyleCnt="1" custAng="5400000" custScaleX="29526" custScaleY="53623" custLinFactNeighborX="-10290" custLinFactNeighborY="-35462"/>
      <dgm:spPr/>
      <dgm:t>
        <a:bodyPr/>
        <a:lstStyle/>
        <a:p>
          <a:endParaRPr lang="it-IT"/>
        </a:p>
      </dgm:t>
    </dgm:pt>
    <dgm:pt modelId="{13084DEB-9661-43CD-BBB4-D1AC6522E7A9}" type="pres">
      <dgm:prSet presAssocID="{2FD1B162-D2AC-47F8-B4EC-F89D60323C83}" presName="text_1" presStyleLbl="node1" presStyleIdx="0" presStyleCnt="0">
        <dgm:presLayoutVars>
          <dgm:bulletEnabled val="1"/>
        </dgm:presLayoutVars>
      </dgm:prSet>
      <dgm:spPr/>
      <dgm:t>
        <a:bodyPr/>
        <a:lstStyle/>
        <a:p>
          <a:endParaRPr lang="it-IT"/>
        </a:p>
      </dgm:t>
    </dgm:pt>
    <dgm:pt modelId="{326C4EBE-6841-4B97-828E-3FC374031146}" type="pres">
      <dgm:prSet presAssocID="{13C8061D-29D1-4AA1-B3F8-6F976273DB75}" presName="linV" presStyleCnt="0"/>
      <dgm:spPr/>
    </dgm:pt>
    <dgm:pt modelId="{E6E2A603-831E-4D63-BADB-44266DEADEEF}" type="pres">
      <dgm:prSet presAssocID="{5D37538F-6125-4E7A-9D1C-F45424D5E508}" presName="pair" presStyleCnt="0"/>
      <dgm:spPr/>
    </dgm:pt>
    <dgm:pt modelId="{6ED08184-D2FF-409F-857F-59D82C15D973}" type="pres">
      <dgm:prSet presAssocID="{5D37538F-6125-4E7A-9D1C-F45424D5E508}" presName="spaceH" presStyleLbl="node1" presStyleIdx="0" presStyleCnt="0"/>
      <dgm:spPr/>
    </dgm:pt>
    <dgm:pt modelId="{7D957A38-F831-478C-B71C-53A913C720EB}" type="pres">
      <dgm:prSet presAssocID="{5D37538F-6125-4E7A-9D1C-F45424D5E508}" presName="desPictures" presStyleLbl="alignImgPlace1" presStyleIdx="0" presStyleCnt="3" custLinFactX="-40204" custLinFactY="100000" custLinFactNeighborX="-100000" custLinFactNeighborY="127857"/>
      <dgm:spPr>
        <a:xfrm>
          <a:off x="1809405" y="2928631"/>
          <a:ext cx="1069250" cy="1069250"/>
        </a:xfrm>
        <a:prstGeom prst="ellipse">
          <a:avLst/>
        </a:prstGeom>
        <a:solidFill>
          <a:srgbClr val="D2DA7A">
            <a:lumMod val="20000"/>
            <a:lumOff val="80000"/>
          </a:srgbClr>
        </a:solidFill>
        <a:ln w="25400" cap="flat" cmpd="sng" algn="ctr">
          <a:solidFill>
            <a:srgbClr val="D2DA7A">
              <a:lumMod val="75000"/>
            </a:srgbClr>
          </a:solidFill>
          <a:prstDash val="solid"/>
        </a:ln>
        <a:effectLst>
          <a:glow rad="63500">
            <a:srgbClr val="9FB8CD">
              <a:satMod val="175000"/>
              <a:alpha val="40000"/>
            </a:srgbClr>
          </a:glow>
        </a:effectLst>
      </dgm:spPr>
      <dgm:t>
        <a:bodyPr/>
        <a:lstStyle/>
        <a:p>
          <a:endParaRPr lang="it-IT"/>
        </a:p>
      </dgm:t>
    </dgm:pt>
    <dgm:pt modelId="{6236D882-1707-4DEE-8ED0-FE6FDE2FBE50}" type="pres">
      <dgm:prSet presAssocID="{5D37538F-6125-4E7A-9D1C-F45424D5E508}" presName="desTextWrapper" presStyleCnt="0"/>
      <dgm:spPr/>
    </dgm:pt>
    <dgm:pt modelId="{94F10C33-9B15-4C23-85D7-A2091A7F651B}" type="pres">
      <dgm:prSet presAssocID="{5D37538F-6125-4E7A-9D1C-F45424D5E508}" presName="desText" presStyleLbl="revTx" presStyleIdx="0" presStyleCnt="3">
        <dgm:presLayoutVars>
          <dgm:bulletEnabled val="1"/>
        </dgm:presLayoutVars>
      </dgm:prSet>
      <dgm:spPr/>
      <dgm:t>
        <a:bodyPr/>
        <a:lstStyle/>
        <a:p>
          <a:endParaRPr lang="it-IT"/>
        </a:p>
      </dgm:t>
    </dgm:pt>
    <dgm:pt modelId="{7FB39F62-98CF-4FB7-90D3-0502B5E805B3}" type="pres">
      <dgm:prSet presAssocID="{C8120D4F-C6F8-4558-A082-F838184D5FBB}" presName="spaceV" presStyleCnt="0"/>
      <dgm:spPr/>
    </dgm:pt>
    <dgm:pt modelId="{E52B8D32-F612-47FF-88B9-839111AEF917}" type="pres">
      <dgm:prSet presAssocID="{F0FB7CBE-8453-48DA-82CE-8FE2FBBFF5DF}" presName="pair" presStyleCnt="0"/>
      <dgm:spPr/>
    </dgm:pt>
    <dgm:pt modelId="{AC5F993C-E6CD-4C53-B30A-6AC5DFAABE1C}" type="pres">
      <dgm:prSet presAssocID="{F0FB7CBE-8453-48DA-82CE-8FE2FBBFF5DF}" presName="spaceH" presStyleLbl="node1" presStyleIdx="0" presStyleCnt="0"/>
      <dgm:spPr/>
    </dgm:pt>
    <dgm:pt modelId="{D8D88BF6-BB14-4B96-BC38-D61298323400}" type="pres">
      <dgm:prSet presAssocID="{F0FB7CBE-8453-48DA-82CE-8FE2FBBFF5DF}" presName="desPictures" presStyleLbl="alignImgPlace1" presStyleIdx="1" presStyleCnt="3" custLinFactNeighborX="-20369" custLinFactNeighborY="20193"/>
      <dgm:spPr>
        <a:xfrm>
          <a:off x="3090741" y="1969899"/>
          <a:ext cx="1069250" cy="1069250"/>
        </a:xfrm>
        <a:prstGeom prst="ellipse">
          <a:avLst/>
        </a:prstGeom>
        <a:solidFill>
          <a:srgbClr val="D2DA7A">
            <a:lumMod val="20000"/>
            <a:lumOff val="80000"/>
          </a:srgbClr>
        </a:solidFill>
        <a:ln w="25400" cap="flat" cmpd="sng" algn="ctr">
          <a:solidFill>
            <a:srgbClr val="D2DA7A">
              <a:lumMod val="75000"/>
            </a:srgbClr>
          </a:solidFill>
          <a:prstDash val="solid"/>
        </a:ln>
        <a:effectLst>
          <a:glow rad="63500">
            <a:srgbClr val="9FB8CD">
              <a:satMod val="175000"/>
              <a:alpha val="40000"/>
            </a:srgbClr>
          </a:glow>
        </a:effectLst>
      </dgm:spPr>
      <dgm:t>
        <a:bodyPr/>
        <a:lstStyle/>
        <a:p>
          <a:endParaRPr lang="it-IT"/>
        </a:p>
      </dgm:t>
    </dgm:pt>
    <dgm:pt modelId="{07B24E5E-6622-4ABD-AE5B-3E4913BF00E0}" type="pres">
      <dgm:prSet presAssocID="{F0FB7CBE-8453-48DA-82CE-8FE2FBBFF5DF}" presName="desTextWrapper" presStyleCnt="0"/>
      <dgm:spPr/>
    </dgm:pt>
    <dgm:pt modelId="{33F4274C-728F-42C1-A158-DEEE6DF1C7F2}" type="pres">
      <dgm:prSet presAssocID="{F0FB7CBE-8453-48DA-82CE-8FE2FBBFF5DF}" presName="desText" presStyleLbl="revTx" presStyleIdx="1" presStyleCnt="3">
        <dgm:presLayoutVars>
          <dgm:bulletEnabled val="1"/>
        </dgm:presLayoutVars>
      </dgm:prSet>
      <dgm:spPr/>
      <dgm:t>
        <a:bodyPr/>
        <a:lstStyle/>
        <a:p>
          <a:endParaRPr lang="it-IT"/>
        </a:p>
      </dgm:t>
    </dgm:pt>
    <dgm:pt modelId="{2DE8013E-F1AF-4CC5-9224-C4BC08BA7B01}" type="pres">
      <dgm:prSet presAssocID="{8FC71F07-5D2B-43F6-BD81-B303C50A6602}" presName="spaceV" presStyleCnt="0"/>
      <dgm:spPr/>
    </dgm:pt>
    <dgm:pt modelId="{078F19B2-4384-4B85-AFC0-F4600F934E59}" type="pres">
      <dgm:prSet presAssocID="{8610F7FD-9E84-4F38-BF8A-B3251B89FB49}" presName="pair" presStyleCnt="0"/>
      <dgm:spPr/>
    </dgm:pt>
    <dgm:pt modelId="{3CC85296-0946-45B2-8AB1-7F7FE07C189B}" type="pres">
      <dgm:prSet presAssocID="{8610F7FD-9E84-4F38-BF8A-B3251B89FB49}" presName="spaceH" presStyleLbl="node1" presStyleIdx="0" presStyleCnt="0"/>
      <dgm:spPr/>
    </dgm:pt>
    <dgm:pt modelId="{3858D769-4845-47EA-98D4-8CA4B728BB51}" type="pres">
      <dgm:prSet presAssocID="{8610F7FD-9E84-4F38-BF8A-B3251B89FB49}" presName="desPictures" presStyleLbl="alignImgPlace1" presStyleIdx="2" presStyleCnt="3" custLinFactY="-100000" custLinFactNeighborX="33224" custLinFactNeighborY="-111231"/>
      <dgm:spPr>
        <a:xfrm>
          <a:off x="3663785" y="757112"/>
          <a:ext cx="1069250" cy="1069250"/>
        </a:xfrm>
        <a:prstGeom prst="ellipse">
          <a:avLst/>
        </a:prstGeom>
        <a:solidFill>
          <a:srgbClr val="D2DA7A">
            <a:lumMod val="20000"/>
            <a:lumOff val="80000"/>
          </a:srgbClr>
        </a:solidFill>
        <a:ln w="25400" cap="flat" cmpd="sng" algn="ctr">
          <a:solidFill>
            <a:srgbClr val="D2DA7A">
              <a:lumMod val="75000"/>
            </a:srgbClr>
          </a:solidFill>
          <a:prstDash val="solid"/>
        </a:ln>
        <a:effectLst>
          <a:glow rad="63500">
            <a:srgbClr val="9FB8CD">
              <a:satMod val="175000"/>
              <a:alpha val="40000"/>
            </a:srgbClr>
          </a:glow>
        </a:effectLst>
      </dgm:spPr>
      <dgm:t>
        <a:bodyPr/>
        <a:lstStyle/>
        <a:p>
          <a:endParaRPr lang="it-IT"/>
        </a:p>
      </dgm:t>
    </dgm:pt>
    <dgm:pt modelId="{30A8C42A-53DE-4F46-9CC5-7DD88689E24D}" type="pres">
      <dgm:prSet presAssocID="{8610F7FD-9E84-4F38-BF8A-B3251B89FB49}" presName="desTextWrapper" presStyleCnt="0"/>
      <dgm:spPr/>
    </dgm:pt>
    <dgm:pt modelId="{EA82E4DB-1384-4724-9506-686332759C68}" type="pres">
      <dgm:prSet presAssocID="{8610F7FD-9E84-4F38-BF8A-B3251B89FB49}" presName="desText" presStyleLbl="revTx" presStyleIdx="2" presStyleCnt="3">
        <dgm:presLayoutVars>
          <dgm:bulletEnabled val="1"/>
        </dgm:presLayoutVars>
      </dgm:prSet>
      <dgm:spPr/>
      <dgm:t>
        <a:bodyPr/>
        <a:lstStyle/>
        <a:p>
          <a:endParaRPr lang="it-IT"/>
        </a:p>
      </dgm:t>
    </dgm:pt>
    <dgm:pt modelId="{34109CA8-9713-4EA9-9CBD-75A1294123F1}" type="pres">
      <dgm:prSet presAssocID="{13C8061D-29D1-4AA1-B3F8-6F976273DB75}" presName="maxNode" presStyleCnt="0"/>
      <dgm:spPr/>
    </dgm:pt>
    <dgm:pt modelId="{5570FFC6-AF0A-4A70-A897-C1D7C2CEE20F}" type="pres">
      <dgm:prSet presAssocID="{13C8061D-29D1-4AA1-B3F8-6F976273DB75}" presName="Name33" presStyleCnt="0"/>
      <dgm:spPr/>
    </dgm:pt>
  </dgm:ptLst>
  <dgm:cxnLst>
    <dgm:cxn modelId="{1E60ADA2-F3D1-484D-9331-79762C2DC80E}" srcId="{13C8061D-29D1-4AA1-B3F8-6F976273DB75}" destId="{2FD1B162-D2AC-47F8-B4EC-F89D60323C83}" srcOrd="0" destOrd="0" parTransId="{AC8FE7FA-3C8E-4761-BD02-3FF3662C1AE6}" sibTransId="{30DCD844-C486-4B29-AF9A-65407E1CAF0C}"/>
    <dgm:cxn modelId="{F26AF853-F85C-4EFB-9356-74D2F5B3062A}" type="presOf" srcId="{13C8061D-29D1-4AA1-B3F8-6F976273DB75}" destId="{79717140-FB12-41A1-B0BE-78178C7D2243}" srcOrd="0" destOrd="0" presId="urn:microsoft.com/office/officeart/2008/layout/AccentedPicture"/>
    <dgm:cxn modelId="{B4DA1D23-0CB6-41D6-A03C-8DE26A62FF48}" type="presOf" srcId="{5D37538F-6125-4E7A-9D1C-F45424D5E508}" destId="{94F10C33-9B15-4C23-85D7-A2091A7F651B}" srcOrd="0" destOrd="0" presId="urn:microsoft.com/office/officeart/2008/layout/AccentedPicture"/>
    <dgm:cxn modelId="{8FCFD677-1719-41B1-9794-69D4B762F042}" srcId="{13C8061D-29D1-4AA1-B3F8-6F976273DB75}" destId="{F0FB7CBE-8453-48DA-82CE-8FE2FBBFF5DF}" srcOrd="2" destOrd="0" parTransId="{AF617818-A4D4-448C-86D7-B08F5DD4D890}" sibTransId="{8FC71F07-5D2B-43F6-BD81-B303C50A6602}"/>
    <dgm:cxn modelId="{57FE5631-2A80-449B-A65C-A60EAC8E36E3}" type="presOf" srcId="{2FD1B162-D2AC-47F8-B4EC-F89D60323C83}" destId="{13084DEB-9661-43CD-BBB4-D1AC6522E7A9}" srcOrd="0" destOrd="0" presId="urn:microsoft.com/office/officeart/2008/layout/AccentedPicture"/>
    <dgm:cxn modelId="{F6391AB8-AB7F-49BD-B566-67359E7F039C}" type="presOf" srcId="{30DCD844-C486-4B29-AF9A-65407E1CAF0C}" destId="{156F3745-E147-4DD8-A203-233B61E5FD90}" srcOrd="0" destOrd="0" presId="urn:microsoft.com/office/officeart/2008/layout/AccentedPicture"/>
    <dgm:cxn modelId="{C39C9A44-5CBF-4136-ABB1-BBC2066FD5DE}" type="presOf" srcId="{8610F7FD-9E84-4F38-BF8A-B3251B89FB49}" destId="{EA82E4DB-1384-4724-9506-686332759C68}" srcOrd="0" destOrd="0" presId="urn:microsoft.com/office/officeart/2008/layout/AccentedPicture"/>
    <dgm:cxn modelId="{B0CA5A4F-A565-4333-99B4-9546AE7BF6EF}" srcId="{13C8061D-29D1-4AA1-B3F8-6F976273DB75}" destId="{5D37538F-6125-4E7A-9D1C-F45424D5E508}" srcOrd="1" destOrd="0" parTransId="{CB957216-81C7-4240-BD3F-4B07DAF85880}" sibTransId="{C8120D4F-C6F8-4558-A082-F838184D5FBB}"/>
    <dgm:cxn modelId="{32A12A2B-5FB0-4793-A0A8-41DB29F05444}" srcId="{13C8061D-29D1-4AA1-B3F8-6F976273DB75}" destId="{8610F7FD-9E84-4F38-BF8A-B3251B89FB49}" srcOrd="3" destOrd="0" parTransId="{B58662E4-8065-4535-9CDB-2B24FD4E3489}" sibTransId="{CDA87B5E-E3B0-4523-9276-1DE7A1FDE383}"/>
    <dgm:cxn modelId="{45BA26B7-5483-4FEC-895A-49EB358B3457}" type="presOf" srcId="{F0FB7CBE-8453-48DA-82CE-8FE2FBBFF5DF}" destId="{33F4274C-728F-42C1-A158-DEEE6DF1C7F2}" srcOrd="0" destOrd="0" presId="urn:microsoft.com/office/officeart/2008/layout/AccentedPicture"/>
    <dgm:cxn modelId="{1A6BD283-7C25-4602-8B17-EE884090A442}" type="presParOf" srcId="{79717140-FB12-41A1-B0BE-78178C7D2243}" destId="{156F3745-E147-4DD8-A203-233B61E5FD90}" srcOrd="0" destOrd="0" presId="urn:microsoft.com/office/officeart/2008/layout/AccentedPicture"/>
    <dgm:cxn modelId="{85EEE09D-04C0-4A7B-8320-C27076B006EB}" type="presParOf" srcId="{79717140-FB12-41A1-B0BE-78178C7D2243}" destId="{13084DEB-9661-43CD-BBB4-D1AC6522E7A9}" srcOrd="1" destOrd="0" presId="urn:microsoft.com/office/officeart/2008/layout/AccentedPicture"/>
    <dgm:cxn modelId="{5E46C26F-DE8A-44D0-8D49-FBD2F7A1F684}" type="presParOf" srcId="{79717140-FB12-41A1-B0BE-78178C7D2243}" destId="{326C4EBE-6841-4B97-828E-3FC374031146}" srcOrd="2" destOrd="0" presId="urn:microsoft.com/office/officeart/2008/layout/AccentedPicture"/>
    <dgm:cxn modelId="{7EA10760-257A-48CF-B502-C15540008875}" type="presParOf" srcId="{326C4EBE-6841-4B97-828E-3FC374031146}" destId="{E6E2A603-831E-4D63-BADB-44266DEADEEF}" srcOrd="0" destOrd="0" presId="urn:microsoft.com/office/officeart/2008/layout/AccentedPicture"/>
    <dgm:cxn modelId="{F627AD43-0B07-4850-8EE7-B37E7F8088C1}" type="presParOf" srcId="{E6E2A603-831E-4D63-BADB-44266DEADEEF}" destId="{6ED08184-D2FF-409F-857F-59D82C15D973}" srcOrd="0" destOrd="0" presId="urn:microsoft.com/office/officeart/2008/layout/AccentedPicture"/>
    <dgm:cxn modelId="{562F0724-F6FA-4A90-9C31-2C8C5130C492}" type="presParOf" srcId="{E6E2A603-831E-4D63-BADB-44266DEADEEF}" destId="{7D957A38-F831-478C-B71C-53A913C720EB}" srcOrd="1" destOrd="0" presId="urn:microsoft.com/office/officeart/2008/layout/AccentedPicture"/>
    <dgm:cxn modelId="{0B8DFEE8-32C8-4B9A-AACD-4EF9B3C2C1D4}" type="presParOf" srcId="{E6E2A603-831E-4D63-BADB-44266DEADEEF}" destId="{6236D882-1707-4DEE-8ED0-FE6FDE2FBE50}" srcOrd="2" destOrd="0" presId="urn:microsoft.com/office/officeart/2008/layout/AccentedPicture"/>
    <dgm:cxn modelId="{5F125F62-DE92-4C4E-A297-D261AD984F7E}" type="presParOf" srcId="{6236D882-1707-4DEE-8ED0-FE6FDE2FBE50}" destId="{94F10C33-9B15-4C23-85D7-A2091A7F651B}" srcOrd="0" destOrd="0" presId="urn:microsoft.com/office/officeart/2008/layout/AccentedPicture"/>
    <dgm:cxn modelId="{6B7E12D1-C949-4054-8D64-F71162EBE218}" type="presParOf" srcId="{326C4EBE-6841-4B97-828E-3FC374031146}" destId="{7FB39F62-98CF-4FB7-90D3-0502B5E805B3}" srcOrd="1" destOrd="0" presId="urn:microsoft.com/office/officeart/2008/layout/AccentedPicture"/>
    <dgm:cxn modelId="{B931899C-BBFC-456F-BBE1-FA5425A24060}" type="presParOf" srcId="{326C4EBE-6841-4B97-828E-3FC374031146}" destId="{E52B8D32-F612-47FF-88B9-839111AEF917}" srcOrd="2" destOrd="0" presId="urn:microsoft.com/office/officeart/2008/layout/AccentedPicture"/>
    <dgm:cxn modelId="{5718A404-E153-4EBF-8CEF-24098E01510F}" type="presParOf" srcId="{E52B8D32-F612-47FF-88B9-839111AEF917}" destId="{AC5F993C-E6CD-4C53-B30A-6AC5DFAABE1C}" srcOrd="0" destOrd="0" presId="urn:microsoft.com/office/officeart/2008/layout/AccentedPicture"/>
    <dgm:cxn modelId="{98D5A864-3C4A-44F7-9535-ABDE5BE2F702}" type="presParOf" srcId="{E52B8D32-F612-47FF-88B9-839111AEF917}" destId="{D8D88BF6-BB14-4B96-BC38-D61298323400}" srcOrd="1" destOrd="0" presId="urn:microsoft.com/office/officeart/2008/layout/AccentedPicture"/>
    <dgm:cxn modelId="{ED36505D-2096-49D2-A0D9-B0CAB18D7CB9}" type="presParOf" srcId="{E52B8D32-F612-47FF-88B9-839111AEF917}" destId="{07B24E5E-6622-4ABD-AE5B-3E4913BF00E0}" srcOrd="2" destOrd="0" presId="urn:microsoft.com/office/officeart/2008/layout/AccentedPicture"/>
    <dgm:cxn modelId="{37E9C150-4622-4C64-A4D2-C6DA7364B7A6}" type="presParOf" srcId="{07B24E5E-6622-4ABD-AE5B-3E4913BF00E0}" destId="{33F4274C-728F-42C1-A158-DEEE6DF1C7F2}" srcOrd="0" destOrd="0" presId="urn:microsoft.com/office/officeart/2008/layout/AccentedPicture"/>
    <dgm:cxn modelId="{2A9D1A22-2434-4529-A4D4-377F0A348878}" type="presParOf" srcId="{326C4EBE-6841-4B97-828E-3FC374031146}" destId="{2DE8013E-F1AF-4CC5-9224-C4BC08BA7B01}" srcOrd="3" destOrd="0" presId="urn:microsoft.com/office/officeart/2008/layout/AccentedPicture"/>
    <dgm:cxn modelId="{24A0F77B-8D34-4755-B905-E9523EEBAF06}" type="presParOf" srcId="{326C4EBE-6841-4B97-828E-3FC374031146}" destId="{078F19B2-4384-4B85-AFC0-F4600F934E59}" srcOrd="4" destOrd="0" presId="urn:microsoft.com/office/officeart/2008/layout/AccentedPicture"/>
    <dgm:cxn modelId="{D177DAE2-0E9E-4BD7-939A-949BE3ACFFE3}" type="presParOf" srcId="{078F19B2-4384-4B85-AFC0-F4600F934E59}" destId="{3CC85296-0946-45B2-8AB1-7F7FE07C189B}" srcOrd="0" destOrd="0" presId="urn:microsoft.com/office/officeart/2008/layout/AccentedPicture"/>
    <dgm:cxn modelId="{2E677E8F-6AF8-402F-BCEA-55F1C95B3C8E}" type="presParOf" srcId="{078F19B2-4384-4B85-AFC0-F4600F934E59}" destId="{3858D769-4845-47EA-98D4-8CA4B728BB51}" srcOrd="1" destOrd="0" presId="urn:microsoft.com/office/officeart/2008/layout/AccentedPicture"/>
    <dgm:cxn modelId="{131E03C1-4D9B-4190-B11D-FC4B5D177C79}" type="presParOf" srcId="{078F19B2-4384-4B85-AFC0-F4600F934E59}" destId="{30A8C42A-53DE-4F46-9CC5-7DD88689E24D}" srcOrd="2" destOrd="0" presId="urn:microsoft.com/office/officeart/2008/layout/AccentedPicture"/>
    <dgm:cxn modelId="{8BDD8B76-40F6-4A84-8009-6EFD91B4C9A4}" type="presParOf" srcId="{30A8C42A-53DE-4F46-9CC5-7DD88689E24D}" destId="{EA82E4DB-1384-4724-9506-686332759C68}" srcOrd="0" destOrd="0" presId="urn:microsoft.com/office/officeart/2008/layout/AccentedPicture"/>
    <dgm:cxn modelId="{EA45572B-DFCB-41BF-B82A-F06708AA46F8}" type="presParOf" srcId="{79717140-FB12-41A1-B0BE-78178C7D2243}" destId="{34109CA8-9713-4EA9-9CBD-75A1294123F1}" srcOrd="3" destOrd="0" presId="urn:microsoft.com/office/officeart/2008/layout/AccentedPicture"/>
    <dgm:cxn modelId="{6632D694-1410-41F5-969A-30754179F309}" type="presParOf" srcId="{34109CA8-9713-4EA9-9CBD-75A1294123F1}" destId="{5570FFC6-AF0A-4A70-A897-C1D7C2CEE20F}"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DFF524-FDC0-4E96-ABF9-914BD078A4B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CE3A0A72-C1B6-47E1-827B-03AFF31DC27B}">
      <dgm:prSet phldrT="[Testo]" custT="1"/>
      <dgm:spPr>
        <a:xfrm>
          <a:off x="5286014" y="3987881"/>
          <a:ext cx="189634" cy="76118"/>
        </a:xfrm>
        <a:solidFill>
          <a:sysClr val="window" lastClr="FFFFFF"/>
        </a:solidFill>
        <a:ln w="19050" cap="flat" cmpd="sng" algn="ctr">
          <a:solidFill>
            <a:sysClr val="window" lastClr="FFFFFF">
              <a:hueOff val="0"/>
              <a:satOff val="0"/>
              <a:lumOff val="0"/>
              <a:alphaOff val="0"/>
            </a:sysClr>
          </a:solidFill>
          <a:prstDash val="solid"/>
        </a:ln>
        <a:effectLst/>
      </dgm:spPr>
      <dgm:t>
        <a:bodyPr/>
        <a:lstStyle/>
        <a:p>
          <a:pPr marL="361950" indent="0"/>
          <a:endParaRPr lang="en-GB" sz="1600" noProof="0" dirty="0">
            <a:solidFill>
              <a:srgbClr val="464653"/>
            </a:solidFill>
            <a:latin typeface="Calibri" panose="020F0502020204030204" pitchFamily="34" charset="0"/>
            <a:ea typeface="+mn-ea"/>
            <a:cs typeface="+mn-cs"/>
          </a:endParaRPr>
        </a:p>
      </dgm:t>
    </dgm:pt>
    <dgm:pt modelId="{4C949F85-3588-42CA-A2D0-4446CC0EF208}" type="parTrans" cxnId="{93F65ACB-20F8-4B37-98F7-99472D14EC02}">
      <dgm:prSet/>
      <dgm:spPr/>
      <dgm:t>
        <a:bodyPr/>
        <a:lstStyle/>
        <a:p>
          <a:endParaRPr lang="it-IT"/>
        </a:p>
      </dgm:t>
    </dgm:pt>
    <dgm:pt modelId="{2174FCB8-CDB9-4E2C-8941-FA0D3F78593E}" type="sibTrans" cxnId="{93F65ACB-20F8-4B37-98F7-99472D14EC02}">
      <dgm:prSet/>
      <dgm:spPr/>
      <dgm:t>
        <a:bodyPr/>
        <a:lstStyle/>
        <a:p>
          <a:endParaRPr lang="it-IT"/>
        </a:p>
      </dgm:t>
    </dgm:pt>
    <dgm:pt modelId="{B6C5AF64-329C-42BD-91EA-C7778481254B}">
      <dgm:prSet phldrT="[Testo]" custT="1"/>
      <dgm:spPr>
        <a:xfrm>
          <a:off x="2303089" y="455111"/>
          <a:ext cx="2164237" cy="664268"/>
        </a:xfrm>
        <a:solidFill>
          <a:srgbClr val="727CA3">
            <a:lumMod val="20000"/>
            <a:lumOff val="80000"/>
          </a:srgbClr>
        </a:solidFill>
        <a:ln w="19050" cap="flat" cmpd="sng" algn="ctr">
          <a:solidFill>
            <a:sysClr val="window" lastClr="FFFFFF">
              <a:hueOff val="0"/>
              <a:satOff val="0"/>
              <a:lumOff val="0"/>
              <a:alphaOff val="0"/>
            </a:sysClr>
          </a:solidFill>
          <a:prstDash val="solid"/>
        </a:ln>
        <a:effectLst/>
      </dgm:spPr>
      <dgm:t>
        <a:bodyPr/>
        <a:lstStyle/>
        <a:p>
          <a:pPr marL="0" indent="0"/>
          <a:r>
            <a:rPr lang="en-GB" sz="1600" b="1" i="1" noProof="0" dirty="0" smtClean="0">
              <a:solidFill>
                <a:srgbClr val="464653"/>
              </a:solidFill>
              <a:latin typeface="Calibri" panose="020F0502020204030204" pitchFamily="34" charset="0"/>
              <a:ea typeface="+mn-ea"/>
              <a:cs typeface="+mn-cs"/>
            </a:rPr>
            <a:t>Temporary administrator</a:t>
          </a:r>
          <a:endParaRPr lang="en-GB" sz="1600" b="1" i="1" noProof="0" dirty="0">
            <a:solidFill>
              <a:srgbClr val="464653"/>
            </a:solidFill>
            <a:latin typeface="Calibri" panose="020F0502020204030204" pitchFamily="34" charset="0"/>
            <a:ea typeface="+mn-ea"/>
            <a:cs typeface="+mn-cs"/>
          </a:endParaRPr>
        </a:p>
      </dgm:t>
    </dgm:pt>
    <dgm:pt modelId="{48F5B2EE-D7F8-4B0A-9F56-D7A4B5EF762F}" type="sibTrans" cxnId="{1630691A-6D54-46A4-940F-1BCB959A752D}">
      <dgm:prSet/>
      <dgm:spPr>
        <a:xfrm>
          <a:off x="-3285587" y="-704407"/>
          <a:ext cx="5472816" cy="5472816"/>
        </a:xfrm>
        <a:noFill/>
        <a:ln w="19050" cap="flat" cmpd="sng" algn="ctr">
          <a:solidFill>
            <a:srgbClr val="727CA3">
              <a:shade val="60000"/>
              <a:hueOff val="0"/>
              <a:satOff val="0"/>
              <a:lumOff val="0"/>
              <a:alphaOff val="0"/>
            </a:srgbClr>
          </a:solidFill>
          <a:prstDash val="solid"/>
        </a:ln>
        <a:effectLst/>
      </dgm:spPr>
      <dgm:t>
        <a:bodyPr/>
        <a:lstStyle/>
        <a:p>
          <a:endParaRPr lang="it-IT"/>
        </a:p>
      </dgm:t>
    </dgm:pt>
    <dgm:pt modelId="{FF98C751-764C-4898-B995-8BCD218ACCDD}" type="parTrans" cxnId="{1630691A-6D54-46A4-940F-1BCB959A752D}">
      <dgm:prSet/>
      <dgm:spPr/>
      <dgm:t>
        <a:bodyPr/>
        <a:lstStyle/>
        <a:p>
          <a:endParaRPr lang="it-IT"/>
        </a:p>
      </dgm:t>
    </dgm:pt>
    <dgm:pt modelId="{1DEC33E1-ED5A-485B-9656-C587E821619F}">
      <dgm:prSet phldrT="[Testo]" custT="1"/>
      <dgm:spPr>
        <a:xfrm>
          <a:off x="2376700" y="2918277"/>
          <a:ext cx="2101769" cy="660334"/>
        </a:xfrm>
        <a:solidFill>
          <a:schemeClr val="bg1"/>
        </a:solidFill>
        <a:ln w="19050" cap="flat" cmpd="sng" algn="ctr">
          <a:solidFill>
            <a:sysClr val="window" lastClr="FFFFFF">
              <a:hueOff val="0"/>
              <a:satOff val="0"/>
              <a:lumOff val="0"/>
              <a:alphaOff val="0"/>
            </a:sysClr>
          </a:solidFill>
          <a:prstDash val="solid"/>
        </a:ln>
        <a:effectLst/>
      </dgm:spPr>
      <dgm:t>
        <a:bodyPr/>
        <a:lstStyle/>
        <a:p>
          <a:pPr marL="0" indent="0"/>
          <a:r>
            <a:rPr lang="en-GB" sz="1600" b="1" i="1" noProof="0" dirty="0" smtClean="0">
              <a:solidFill>
                <a:schemeClr val="bg1"/>
              </a:solidFill>
              <a:latin typeface="Calibri" panose="020F0502020204030204" pitchFamily="34" charset="0"/>
              <a:ea typeface="+mn-ea"/>
              <a:cs typeface="+mn-cs"/>
            </a:rPr>
            <a:t>Special management</a:t>
          </a:r>
          <a:endParaRPr lang="en-GB" sz="1600" b="1" i="1" noProof="0" dirty="0">
            <a:solidFill>
              <a:schemeClr val="bg1"/>
            </a:solidFill>
            <a:latin typeface="Calibri" panose="020F0502020204030204" pitchFamily="34" charset="0"/>
            <a:ea typeface="+mn-ea"/>
            <a:cs typeface="+mn-cs"/>
          </a:endParaRPr>
        </a:p>
      </dgm:t>
    </dgm:pt>
    <dgm:pt modelId="{A3498957-E2E0-4E3B-9E2C-8FE437E58550}" type="sibTrans" cxnId="{4934F7F6-4709-4360-8890-94C5FC812C18}">
      <dgm:prSet/>
      <dgm:spPr/>
      <dgm:t>
        <a:bodyPr/>
        <a:lstStyle/>
        <a:p>
          <a:endParaRPr lang="it-IT"/>
        </a:p>
      </dgm:t>
    </dgm:pt>
    <dgm:pt modelId="{8FB138F4-00A9-4B0C-AB9C-43288D7FA870}" type="parTrans" cxnId="{4934F7F6-4709-4360-8890-94C5FC812C18}">
      <dgm:prSet/>
      <dgm:spPr/>
      <dgm:t>
        <a:bodyPr/>
        <a:lstStyle/>
        <a:p>
          <a:endParaRPr lang="it-IT"/>
        </a:p>
      </dgm:t>
    </dgm:pt>
    <dgm:pt modelId="{4E315C9D-0419-46B1-810B-48657BC3FA22}" type="pres">
      <dgm:prSet presAssocID="{4EDFF524-FDC0-4E96-ABF9-914BD078A4BA}" presName="Name0" presStyleCnt="0">
        <dgm:presLayoutVars>
          <dgm:chMax val="7"/>
          <dgm:chPref val="7"/>
          <dgm:dir/>
        </dgm:presLayoutVars>
      </dgm:prSet>
      <dgm:spPr/>
      <dgm:t>
        <a:bodyPr/>
        <a:lstStyle/>
        <a:p>
          <a:endParaRPr lang="it-IT"/>
        </a:p>
      </dgm:t>
    </dgm:pt>
    <dgm:pt modelId="{58398D0E-532E-4FFC-B907-3A3489D7D46C}" type="pres">
      <dgm:prSet presAssocID="{4EDFF524-FDC0-4E96-ABF9-914BD078A4BA}" presName="Name1" presStyleCnt="0"/>
      <dgm:spPr/>
    </dgm:pt>
    <dgm:pt modelId="{630F4719-F7FA-4958-8169-60337B574515}" type="pres">
      <dgm:prSet presAssocID="{4EDFF524-FDC0-4E96-ABF9-914BD078A4BA}" presName="cycle" presStyleCnt="0"/>
      <dgm:spPr/>
    </dgm:pt>
    <dgm:pt modelId="{726CA139-83DF-492A-ADFF-51F8B92244D8}" type="pres">
      <dgm:prSet presAssocID="{4EDFF524-FDC0-4E96-ABF9-914BD078A4BA}" presName="srcNode" presStyleLbl="node1" presStyleIdx="0" presStyleCnt="3"/>
      <dgm:spPr/>
    </dgm:pt>
    <dgm:pt modelId="{BFD877AA-93CF-44F8-8B63-59C5D5C26779}" type="pres">
      <dgm:prSet presAssocID="{4EDFF524-FDC0-4E96-ABF9-914BD078A4BA}" presName="conn" presStyleLbl="parChTrans1D2" presStyleIdx="0" presStyleCnt="1"/>
      <dgm:spPr>
        <a:prstGeom prst="blockArc">
          <a:avLst>
            <a:gd name="adj1" fmla="val 18900000"/>
            <a:gd name="adj2" fmla="val 2700000"/>
            <a:gd name="adj3" fmla="val 395"/>
          </a:avLst>
        </a:prstGeom>
      </dgm:spPr>
      <dgm:t>
        <a:bodyPr/>
        <a:lstStyle/>
        <a:p>
          <a:endParaRPr lang="it-IT"/>
        </a:p>
      </dgm:t>
    </dgm:pt>
    <dgm:pt modelId="{23FD8DC3-FF3E-46A6-B549-D84A8ECFEE9B}" type="pres">
      <dgm:prSet presAssocID="{4EDFF524-FDC0-4E96-ABF9-914BD078A4BA}" presName="extraNode" presStyleLbl="node1" presStyleIdx="0" presStyleCnt="3"/>
      <dgm:spPr/>
    </dgm:pt>
    <dgm:pt modelId="{A343BBB7-0CAE-4AB0-8C6E-51869035E6FD}" type="pres">
      <dgm:prSet presAssocID="{4EDFF524-FDC0-4E96-ABF9-914BD078A4BA}" presName="dstNode" presStyleLbl="node1" presStyleIdx="0" presStyleCnt="3"/>
      <dgm:spPr/>
    </dgm:pt>
    <dgm:pt modelId="{4837BDC2-89BF-44E7-896F-6A06DC646286}" type="pres">
      <dgm:prSet presAssocID="{B6C5AF64-329C-42BD-91EA-C7778481254B}" presName="text_1" presStyleLbl="node1" presStyleIdx="0" presStyleCnt="3" custScaleX="32532" custScaleY="81726" custLinFactNeighborX="-27280" custLinFactNeighborY="-3144">
        <dgm:presLayoutVars>
          <dgm:bulletEnabled val="1"/>
        </dgm:presLayoutVars>
      </dgm:prSet>
      <dgm:spPr>
        <a:prstGeom prst="rect">
          <a:avLst/>
        </a:prstGeom>
      </dgm:spPr>
      <dgm:t>
        <a:bodyPr/>
        <a:lstStyle/>
        <a:p>
          <a:endParaRPr lang="it-IT"/>
        </a:p>
      </dgm:t>
    </dgm:pt>
    <dgm:pt modelId="{8E8BB44D-720B-410A-9A7A-AEF19EBDBF9C}" type="pres">
      <dgm:prSet presAssocID="{B6C5AF64-329C-42BD-91EA-C7778481254B}" presName="accent_1" presStyleCnt="0"/>
      <dgm:spPr/>
    </dgm:pt>
    <dgm:pt modelId="{E86404AA-9E7C-4F06-9702-365E9EF121F8}" type="pres">
      <dgm:prSet presAssocID="{B6C5AF64-329C-42BD-91EA-C7778481254B}" presName="accentRepeatNode" presStyleLbl="solidFgAcc1" presStyleIdx="0" presStyleCnt="3" custScaleX="163257" custLinFactNeighborX="-9999"/>
      <dgm:spPr>
        <a:xfrm>
          <a:off x="942792" y="304800"/>
          <a:ext cx="1658691" cy="1016000"/>
        </a:xfrm>
        <a:prstGeom prst="roundRect">
          <a:avLst/>
        </a:prstGeom>
        <a:solidFill>
          <a:sysClr val="window" lastClr="FFFFFF">
            <a:hueOff val="0"/>
            <a:satOff val="0"/>
            <a:lumOff val="0"/>
            <a:alphaOff val="0"/>
          </a:sysClr>
        </a:solidFill>
        <a:ln w="19050" cap="flat" cmpd="sng" algn="ctr">
          <a:solidFill>
            <a:srgbClr val="D2DA7A">
              <a:lumMod val="75000"/>
            </a:srgbClr>
          </a:solidFill>
          <a:prstDash val="solid"/>
        </a:ln>
        <a:effectLst/>
      </dgm:spPr>
      <dgm:t>
        <a:bodyPr/>
        <a:lstStyle/>
        <a:p>
          <a:endParaRPr lang="it-IT"/>
        </a:p>
      </dgm:t>
    </dgm:pt>
    <dgm:pt modelId="{321D3923-6A98-4E4D-BB9B-633EC1F3E3FB}" type="pres">
      <dgm:prSet presAssocID="{CE3A0A72-C1B6-47E1-827B-03AFF31DC27B}" presName="text_2" presStyleLbl="node1" presStyleIdx="1" presStyleCnt="3" custScaleX="2983" custScaleY="9365" custLinFactY="139342" custLinFactNeighborX="520" custLinFactNeighborY="200000">
        <dgm:presLayoutVars>
          <dgm:bulletEnabled val="1"/>
        </dgm:presLayoutVars>
      </dgm:prSet>
      <dgm:spPr>
        <a:prstGeom prst="rect">
          <a:avLst/>
        </a:prstGeom>
      </dgm:spPr>
      <dgm:t>
        <a:bodyPr/>
        <a:lstStyle/>
        <a:p>
          <a:endParaRPr lang="it-IT"/>
        </a:p>
      </dgm:t>
    </dgm:pt>
    <dgm:pt modelId="{49CF2244-8F70-4759-B819-B52AFFF61FA9}" type="pres">
      <dgm:prSet presAssocID="{CE3A0A72-C1B6-47E1-827B-03AFF31DC27B}" presName="accent_2" presStyleCnt="0"/>
      <dgm:spPr/>
    </dgm:pt>
    <dgm:pt modelId="{C66B63DE-28FE-455F-AC49-4231A16565CB}" type="pres">
      <dgm:prSet presAssocID="{CE3A0A72-C1B6-47E1-827B-03AFF31DC27B}" presName="accentRepeatNode" presStyleLbl="solidFgAcc1" presStyleIdx="1" presStyleCnt="3" custScaleX="43105" custScaleY="4500" custLinFactY="106327" custLinFactNeighborX="38399" custLinFactNeighborY="200000"/>
      <dgm:spPr>
        <a:xfrm>
          <a:off x="2340340" y="4018279"/>
          <a:ext cx="437946" cy="45720"/>
        </a:xfrm>
        <a:prstGeom prst="roundRect">
          <a:avLst/>
        </a:prstGeom>
        <a:solidFill>
          <a:sysClr val="window" lastClr="FFFFFF">
            <a:hueOff val="0"/>
            <a:satOff val="0"/>
            <a:lumOff val="0"/>
            <a:alphaOff val="0"/>
          </a:sysClr>
        </a:solidFill>
        <a:ln w="19050" cap="flat" cmpd="sng" algn="ctr">
          <a:noFill/>
          <a:prstDash val="solid"/>
        </a:ln>
        <a:effectLst/>
      </dgm:spPr>
      <dgm:t>
        <a:bodyPr/>
        <a:lstStyle/>
        <a:p>
          <a:endParaRPr lang="it-IT"/>
        </a:p>
      </dgm:t>
    </dgm:pt>
    <dgm:pt modelId="{25C5F8EA-1D4D-47AF-B0B3-4967FA7DDC76}" type="pres">
      <dgm:prSet presAssocID="{1DEC33E1-ED5A-485B-9656-C587E821619F}" presName="text_3" presStyleLbl="node1" presStyleIdx="2" presStyleCnt="3" custScaleX="31593" custScaleY="81242" custLinFactY="-16698" custLinFactNeighborX="-24787" custLinFactNeighborY="-100000">
        <dgm:presLayoutVars>
          <dgm:bulletEnabled val="1"/>
        </dgm:presLayoutVars>
      </dgm:prSet>
      <dgm:spPr>
        <a:prstGeom prst="rect">
          <a:avLst/>
        </a:prstGeom>
      </dgm:spPr>
      <dgm:t>
        <a:bodyPr/>
        <a:lstStyle/>
        <a:p>
          <a:endParaRPr lang="it-IT"/>
        </a:p>
      </dgm:t>
    </dgm:pt>
    <dgm:pt modelId="{11685A0A-9E70-40F1-8643-037D4989E452}" type="pres">
      <dgm:prSet presAssocID="{1DEC33E1-ED5A-485B-9656-C587E821619F}" presName="accent_3" presStyleCnt="0"/>
      <dgm:spPr/>
    </dgm:pt>
    <dgm:pt modelId="{A1BE03F0-B2FE-49BD-A7EB-DD0FE438D1DB}" type="pres">
      <dgm:prSet presAssocID="{1DEC33E1-ED5A-485B-9656-C587E821619F}" presName="accentRepeatNode" presStyleLbl="solidFgAcc1" presStyleIdx="2" presStyleCnt="3" custScaleX="173836" custLinFactNeighborX="-6666"/>
      <dgm:spPr>
        <a:xfrm>
          <a:off x="922914" y="2743200"/>
          <a:ext cx="1766173" cy="1016000"/>
        </a:xfrm>
        <a:prstGeom prst="roundRect">
          <a:avLst/>
        </a:prstGeom>
        <a:noFill/>
        <a:ln w="19050" cap="flat" cmpd="sng" algn="ctr">
          <a:noFill/>
          <a:prstDash val="solid"/>
        </a:ln>
        <a:effectLst/>
      </dgm:spPr>
      <dgm:t>
        <a:bodyPr/>
        <a:lstStyle/>
        <a:p>
          <a:endParaRPr lang="it-IT"/>
        </a:p>
      </dgm:t>
    </dgm:pt>
  </dgm:ptLst>
  <dgm:cxnLst>
    <dgm:cxn modelId="{93F65ACB-20F8-4B37-98F7-99472D14EC02}" srcId="{4EDFF524-FDC0-4E96-ABF9-914BD078A4BA}" destId="{CE3A0A72-C1B6-47E1-827B-03AFF31DC27B}" srcOrd="1" destOrd="0" parTransId="{4C949F85-3588-42CA-A2D0-4446CC0EF208}" sibTransId="{2174FCB8-CDB9-4E2C-8941-FA0D3F78593E}"/>
    <dgm:cxn modelId="{1630691A-6D54-46A4-940F-1BCB959A752D}" srcId="{4EDFF524-FDC0-4E96-ABF9-914BD078A4BA}" destId="{B6C5AF64-329C-42BD-91EA-C7778481254B}" srcOrd="0" destOrd="0" parTransId="{FF98C751-764C-4898-B995-8BCD218ACCDD}" sibTransId="{48F5B2EE-D7F8-4B0A-9F56-D7A4B5EF762F}"/>
    <dgm:cxn modelId="{6ADBE3AC-0326-4C18-9CC2-444EBC1A7A78}" type="presOf" srcId="{4EDFF524-FDC0-4E96-ABF9-914BD078A4BA}" destId="{4E315C9D-0419-46B1-810B-48657BC3FA22}" srcOrd="0" destOrd="0" presId="urn:microsoft.com/office/officeart/2008/layout/VerticalCurvedList"/>
    <dgm:cxn modelId="{50BE69E0-2A32-4054-80A4-7388171F12DB}" type="presOf" srcId="{1DEC33E1-ED5A-485B-9656-C587E821619F}" destId="{25C5F8EA-1D4D-47AF-B0B3-4967FA7DDC76}" srcOrd="0" destOrd="0" presId="urn:microsoft.com/office/officeart/2008/layout/VerticalCurvedList"/>
    <dgm:cxn modelId="{499BA687-F90E-4732-96CC-7C3D45295B3E}" type="presOf" srcId="{CE3A0A72-C1B6-47E1-827B-03AFF31DC27B}" destId="{321D3923-6A98-4E4D-BB9B-633EC1F3E3FB}" srcOrd="0" destOrd="0" presId="urn:microsoft.com/office/officeart/2008/layout/VerticalCurvedList"/>
    <dgm:cxn modelId="{A98AE215-206F-4F38-89C0-1AC18CF38131}" type="presOf" srcId="{B6C5AF64-329C-42BD-91EA-C7778481254B}" destId="{4837BDC2-89BF-44E7-896F-6A06DC646286}" srcOrd="0" destOrd="0" presId="urn:microsoft.com/office/officeart/2008/layout/VerticalCurvedList"/>
    <dgm:cxn modelId="{42DC0A49-4E32-46B8-BA8D-6F5262035DA7}" type="presOf" srcId="{48F5B2EE-D7F8-4B0A-9F56-D7A4B5EF762F}" destId="{BFD877AA-93CF-44F8-8B63-59C5D5C26779}" srcOrd="0" destOrd="0" presId="urn:microsoft.com/office/officeart/2008/layout/VerticalCurvedList"/>
    <dgm:cxn modelId="{4934F7F6-4709-4360-8890-94C5FC812C18}" srcId="{4EDFF524-FDC0-4E96-ABF9-914BD078A4BA}" destId="{1DEC33E1-ED5A-485B-9656-C587E821619F}" srcOrd="2" destOrd="0" parTransId="{8FB138F4-00A9-4B0C-AB9C-43288D7FA870}" sibTransId="{A3498957-E2E0-4E3B-9E2C-8FE437E58550}"/>
    <dgm:cxn modelId="{C3C1D96B-5D98-4474-B28B-DFD0C982FA03}" type="presParOf" srcId="{4E315C9D-0419-46B1-810B-48657BC3FA22}" destId="{58398D0E-532E-4FFC-B907-3A3489D7D46C}" srcOrd="0" destOrd="0" presId="urn:microsoft.com/office/officeart/2008/layout/VerticalCurvedList"/>
    <dgm:cxn modelId="{15C0DDC3-943C-43F1-97A8-B86A2156D539}" type="presParOf" srcId="{58398D0E-532E-4FFC-B907-3A3489D7D46C}" destId="{630F4719-F7FA-4958-8169-60337B574515}" srcOrd="0" destOrd="0" presId="urn:microsoft.com/office/officeart/2008/layout/VerticalCurvedList"/>
    <dgm:cxn modelId="{060F7B04-0D09-4CB8-BD14-5EAE8907B6F0}" type="presParOf" srcId="{630F4719-F7FA-4958-8169-60337B574515}" destId="{726CA139-83DF-492A-ADFF-51F8B92244D8}" srcOrd="0" destOrd="0" presId="urn:microsoft.com/office/officeart/2008/layout/VerticalCurvedList"/>
    <dgm:cxn modelId="{B005BF8B-7DB2-4E5C-8DCC-A6FCA9523C5B}" type="presParOf" srcId="{630F4719-F7FA-4958-8169-60337B574515}" destId="{BFD877AA-93CF-44F8-8B63-59C5D5C26779}" srcOrd="1" destOrd="0" presId="urn:microsoft.com/office/officeart/2008/layout/VerticalCurvedList"/>
    <dgm:cxn modelId="{08782EB6-A4B4-49D0-9A1B-144936DB5FA3}" type="presParOf" srcId="{630F4719-F7FA-4958-8169-60337B574515}" destId="{23FD8DC3-FF3E-46A6-B549-D84A8ECFEE9B}" srcOrd="2" destOrd="0" presId="urn:microsoft.com/office/officeart/2008/layout/VerticalCurvedList"/>
    <dgm:cxn modelId="{6B6DEE55-9BF4-4918-BDFE-BB7766EFB498}" type="presParOf" srcId="{630F4719-F7FA-4958-8169-60337B574515}" destId="{A343BBB7-0CAE-4AB0-8C6E-51869035E6FD}" srcOrd="3" destOrd="0" presId="urn:microsoft.com/office/officeart/2008/layout/VerticalCurvedList"/>
    <dgm:cxn modelId="{E79BDFBB-9E5C-4902-8730-1B8CFB8B9658}" type="presParOf" srcId="{58398D0E-532E-4FFC-B907-3A3489D7D46C}" destId="{4837BDC2-89BF-44E7-896F-6A06DC646286}" srcOrd="1" destOrd="0" presId="urn:microsoft.com/office/officeart/2008/layout/VerticalCurvedList"/>
    <dgm:cxn modelId="{A1A8F69F-9C44-4C9B-8783-C36945BE619E}" type="presParOf" srcId="{58398D0E-532E-4FFC-B907-3A3489D7D46C}" destId="{8E8BB44D-720B-410A-9A7A-AEF19EBDBF9C}" srcOrd="2" destOrd="0" presId="urn:microsoft.com/office/officeart/2008/layout/VerticalCurvedList"/>
    <dgm:cxn modelId="{E60CFC8C-339C-4C77-96F0-1A24385B9F52}" type="presParOf" srcId="{8E8BB44D-720B-410A-9A7A-AEF19EBDBF9C}" destId="{E86404AA-9E7C-4F06-9702-365E9EF121F8}" srcOrd="0" destOrd="0" presId="urn:microsoft.com/office/officeart/2008/layout/VerticalCurvedList"/>
    <dgm:cxn modelId="{FA86E6E3-DE90-45A0-BBF7-ADF91C2B9C54}" type="presParOf" srcId="{58398D0E-532E-4FFC-B907-3A3489D7D46C}" destId="{321D3923-6A98-4E4D-BB9B-633EC1F3E3FB}" srcOrd="3" destOrd="0" presId="urn:microsoft.com/office/officeart/2008/layout/VerticalCurvedList"/>
    <dgm:cxn modelId="{08FCF5D6-53F6-4C17-B8E8-5EDC33C29012}" type="presParOf" srcId="{58398D0E-532E-4FFC-B907-3A3489D7D46C}" destId="{49CF2244-8F70-4759-B819-B52AFFF61FA9}" srcOrd="4" destOrd="0" presId="urn:microsoft.com/office/officeart/2008/layout/VerticalCurvedList"/>
    <dgm:cxn modelId="{4CEDCFBB-1669-445E-8326-90778028EA27}" type="presParOf" srcId="{49CF2244-8F70-4759-B819-B52AFFF61FA9}" destId="{C66B63DE-28FE-455F-AC49-4231A16565CB}" srcOrd="0" destOrd="0" presId="urn:microsoft.com/office/officeart/2008/layout/VerticalCurvedList"/>
    <dgm:cxn modelId="{09ED6824-2D95-4241-A6DC-FC8A1AF5B1A5}" type="presParOf" srcId="{58398D0E-532E-4FFC-B907-3A3489D7D46C}" destId="{25C5F8EA-1D4D-47AF-B0B3-4967FA7DDC76}" srcOrd="5" destOrd="0" presId="urn:microsoft.com/office/officeart/2008/layout/VerticalCurvedList"/>
    <dgm:cxn modelId="{BB7DB068-9E7B-4202-9D20-4ECEB309A136}" type="presParOf" srcId="{58398D0E-532E-4FFC-B907-3A3489D7D46C}" destId="{11685A0A-9E70-40F1-8643-037D4989E452}" srcOrd="6" destOrd="0" presId="urn:microsoft.com/office/officeart/2008/layout/VerticalCurvedList"/>
    <dgm:cxn modelId="{A21211B4-A1F2-4861-876F-ED16736A6F1F}" type="presParOf" srcId="{11685A0A-9E70-40F1-8643-037D4989E452}" destId="{A1BE03F0-B2FE-49BD-A7EB-DD0FE438D1D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7D9F6-D0EC-4A7E-9430-ACF9DA53E483}">
      <dsp:nvSpPr>
        <dsp:cNvPr id="0" name=""/>
        <dsp:cNvSpPr/>
      </dsp:nvSpPr>
      <dsp:spPr>
        <a:xfrm>
          <a:off x="2808313" y="-88498"/>
          <a:ext cx="1742045" cy="1080189"/>
        </a:xfrm>
        <a:prstGeom prst="roundRect">
          <a:avLst/>
        </a:prstGeo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a:glow rad="63500">
            <a:srgbClr val="9FB8CD">
              <a:satMod val="175000"/>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ysClr val="window" lastClr="FFFFFF"/>
              </a:solidFill>
              <a:latin typeface="Calibri" panose="020F0502020204030204" pitchFamily="34" charset="0"/>
              <a:ea typeface="+mn-ea"/>
              <a:cs typeface="+mn-cs"/>
            </a:rPr>
            <a:t>Vigilanza micro prudenziale</a:t>
          </a:r>
          <a:endParaRPr lang="it-IT" sz="1800" b="1" kern="1200" dirty="0">
            <a:solidFill>
              <a:sysClr val="window" lastClr="FFFFFF"/>
            </a:solidFill>
            <a:latin typeface="Calibri" panose="020F0502020204030204" pitchFamily="34" charset="0"/>
            <a:ea typeface="+mn-ea"/>
            <a:cs typeface="+mn-cs"/>
          </a:endParaRPr>
        </a:p>
      </dsp:txBody>
      <dsp:txXfrm>
        <a:off x="2861043" y="-35768"/>
        <a:ext cx="1636585" cy="974729"/>
      </dsp:txXfrm>
    </dsp:sp>
    <dsp:sp modelId="{EC368E08-19FF-4A0C-869A-8E304B18BC08}">
      <dsp:nvSpPr>
        <dsp:cNvPr id="0" name=""/>
        <dsp:cNvSpPr/>
      </dsp:nvSpPr>
      <dsp:spPr>
        <a:xfrm>
          <a:off x="1657456" y="451596"/>
          <a:ext cx="4043761" cy="4043761"/>
        </a:xfrm>
        <a:custGeom>
          <a:avLst/>
          <a:gdLst/>
          <a:ahLst/>
          <a:cxnLst/>
          <a:rect l="0" t="0" r="0" b="0"/>
          <a:pathLst>
            <a:path>
              <a:moveTo>
                <a:pt x="2897962" y="199661"/>
              </a:moveTo>
              <a:arcTo wR="2021880" hR="2021880" stAng="17740633" swAng="937851"/>
            </a:path>
          </a:pathLst>
        </a:custGeom>
        <a:noFill/>
        <a:ln w="9525" cap="flat" cmpd="sng" algn="ctr">
          <a:solidFill>
            <a:srgbClr val="727CA3">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AD6B2AE7-BB01-4334-B58B-731EA0CAB946}">
      <dsp:nvSpPr>
        <dsp:cNvPr id="0" name=""/>
        <dsp:cNvSpPr/>
      </dsp:nvSpPr>
      <dsp:spPr>
        <a:xfrm>
          <a:off x="4573824" y="958407"/>
          <a:ext cx="1713023" cy="1008258"/>
        </a:xfrm>
        <a:prstGeom prst="roundRect">
          <a:avLst/>
        </a:prstGeom>
        <a:solidFill>
          <a:srgbClr val="D2DA7A">
            <a:lumMod val="75000"/>
          </a:srgbClr>
        </a:solidFill>
        <a:ln w="25400" cap="flat" cmpd="sng" algn="ctr">
          <a:solidFill>
            <a:sysClr val="window" lastClr="FFFFFF">
              <a:hueOff val="0"/>
              <a:satOff val="0"/>
              <a:lumOff val="0"/>
              <a:alphaOff val="0"/>
            </a:sysClr>
          </a:solidFill>
          <a:prstDash val="solid"/>
        </a:ln>
        <a:effectLst>
          <a:glow rad="101600">
            <a:srgbClr val="9FB8CD">
              <a:satMod val="175000"/>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rgbClr val="727CA3">
                  <a:lumMod val="50000"/>
                </a:srgbClr>
              </a:solidFill>
              <a:latin typeface="Calibri" panose="020F0502020204030204" pitchFamily="34" charset="0"/>
              <a:ea typeface="+mn-ea"/>
              <a:cs typeface="+mn-cs"/>
            </a:rPr>
            <a:t>Vigilanza macro prudenziale</a:t>
          </a:r>
          <a:endParaRPr lang="it-IT" sz="1800" b="1" kern="1200" dirty="0">
            <a:solidFill>
              <a:srgbClr val="727CA3">
                <a:lumMod val="50000"/>
              </a:srgbClr>
            </a:solidFill>
            <a:latin typeface="Calibri" panose="020F0502020204030204" pitchFamily="34" charset="0"/>
            <a:ea typeface="+mn-ea"/>
            <a:cs typeface="+mn-cs"/>
          </a:endParaRPr>
        </a:p>
      </dsp:txBody>
      <dsp:txXfrm>
        <a:off x="4623043" y="1007626"/>
        <a:ext cx="1614585" cy="909820"/>
      </dsp:txXfrm>
    </dsp:sp>
    <dsp:sp modelId="{4896F76C-3CE4-4355-8DC4-758A4779CCA9}">
      <dsp:nvSpPr>
        <dsp:cNvPr id="0" name=""/>
        <dsp:cNvSpPr/>
      </dsp:nvSpPr>
      <dsp:spPr>
        <a:xfrm>
          <a:off x="1628153" y="320670"/>
          <a:ext cx="4043761" cy="4043761"/>
        </a:xfrm>
        <a:custGeom>
          <a:avLst/>
          <a:gdLst/>
          <a:ahLst/>
          <a:cxnLst/>
          <a:rect l="0" t="0" r="0" b="0"/>
          <a:pathLst>
            <a:path>
              <a:moveTo>
                <a:pt x="4009912" y="1653461"/>
              </a:moveTo>
              <a:arcTo wR="2021880" hR="2021880" stAng="20970069" swAng="1273418"/>
            </a:path>
          </a:pathLst>
        </a:custGeom>
        <a:noFill/>
        <a:ln w="9525" cap="flat" cmpd="sng" algn="ctr">
          <a:solidFill>
            <a:srgbClr val="727CA3">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15721D13-7763-401C-AD6D-4C0C7BCBA0E0}">
      <dsp:nvSpPr>
        <dsp:cNvPr id="0" name=""/>
        <dsp:cNvSpPr/>
      </dsp:nvSpPr>
      <dsp:spPr>
        <a:xfrm>
          <a:off x="4630443" y="2726266"/>
          <a:ext cx="1735182" cy="1019573"/>
        </a:xfrm>
        <a:prstGeom prst="roundRect">
          <a:avLst/>
        </a:prstGeo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a:glow rad="101600">
            <a:srgbClr val="9FB8CD">
              <a:satMod val="175000"/>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ysClr val="window" lastClr="FFFFFF"/>
              </a:solidFill>
              <a:latin typeface="Calibri" panose="020F0502020204030204" pitchFamily="34" charset="0"/>
              <a:ea typeface="+mn-ea"/>
              <a:cs typeface="+mn-cs"/>
            </a:rPr>
            <a:t>Garanzia dei depositi</a:t>
          </a:r>
          <a:endParaRPr lang="it-IT" sz="1800" b="1" kern="1200" dirty="0">
            <a:solidFill>
              <a:sysClr val="window" lastClr="FFFFFF"/>
            </a:solidFill>
            <a:latin typeface="Calibri" panose="020F0502020204030204" pitchFamily="34" charset="0"/>
            <a:ea typeface="+mn-ea"/>
            <a:cs typeface="+mn-cs"/>
          </a:endParaRPr>
        </a:p>
      </dsp:txBody>
      <dsp:txXfrm>
        <a:off x="4680214" y="2776037"/>
        <a:ext cx="1635640" cy="920031"/>
      </dsp:txXfrm>
    </dsp:sp>
    <dsp:sp modelId="{13214FC4-BD87-48A6-AE98-86A040F54BC4}">
      <dsp:nvSpPr>
        <dsp:cNvPr id="0" name=""/>
        <dsp:cNvSpPr/>
      </dsp:nvSpPr>
      <dsp:spPr>
        <a:xfrm>
          <a:off x="1677139" y="354050"/>
          <a:ext cx="4043761" cy="4043761"/>
        </a:xfrm>
        <a:custGeom>
          <a:avLst/>
          <a:gdLst/>
          <a:ahLst/>
          <a:cxnLst/>
          <a:rect l="0" t="0" r="0" b="0"/>
          <a:pathLst>
            <a:path>
              <a:moveTo>
                <a:pt x="3503729" y="3397425"/>
              </a:moveTo>
              <a:arcTo wR="2021880" hR="2021880" stAng="2572164" swAng="1287058"/>
            </a:path>
          </a:pathLst>
        </a:custGeom>
        <a:noFill/>
        <a:ln w="9525" cap="flat" cmpd="sng" algn="ctr">
          <a:solidFill>
            <a:srgbClr val="727CA3">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DEB6E458-9378-48E2-A077-DE7A6CD05E39}">
      <dsp:nvSpPr>
        <dsp:cNvPr id="0" name=""/>
        <dsp:cNvSpPr/>
      </dsp:nvSpPr>
      <dsp:spPr>
        <a:xfrm>
          <a:off x="2722673" y="3920875"/>
          <a:ext cx="1845581" cy="990990"/>
        </a:xfrm>
        <a:prstGeom prst="roundRect">
          <a:avLst/>
        </a:prstGeom>
        <a:solidFill>
          <a:srgbClr val="D2DA7A">
            <a:lumMod val="75000"/>
          </a:srgbClr>
        </a:solidFill>
        <a:ln w="25400" cap="flat" cmpd="sng" algn="ctr">
          <a:solidFill>
            <a:sysClr val="window" lastClr="FFFFFF">
              <a:hueOff val="0"/>
              <a:satOff val="0"/>
              <a:lumOff val="0"/>
              <a:alphaOff val="0"/>
            </a:sysClr>
          </a:solidFill>
          <a:prstDash val="solid"/>
        </a:ln>
        <a:effectLst>
          <a:glow rad="63500">
            <a:srgbClr val="9FB8CD">
              <a:satMod val="175000"/>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rgbClr val="727CA3">
                  <a:lumMod val="50000"/>
                </a:srgbClr>
              </a:solidFill>
              <a:latin typeface="Calibri" panose="020F0502020204030204" pitchFamily="34" charset="0"/>
              <a:ea typeface="+mn-ea"/>
              <a:cs typeface="+mn-cs"/>
            </a:rPr>
            <a:t>Risoluzione</a:t>
          </a:r>
          <a:endParaRPr lang="it-IT" sz="1800" b="1" kern="1200" dirty="0">
            <a:solidFill>
              <a:srgbClr val="727CA3">
                <a:lumMod val="50000"/>
              </a:srgbClr>
            </a:solidFill>
            <a:latin typeface="Calibri" panose="020F0502020204030204" pitchFamily="34" charset="0"/>
            <a:ea typeface="+mn-ea"/>
            <a:cs typeface="+mn-cs"/>
          </a:endParaRPr>
        </a:p>
      </dsp:txBody>
      <dsp:txXfrm>
        <a:off x="2771049" y="3969251"/>
        <a:ext cx="1748829" cy="894238"/>
      </dsp:txXfrm>
    </dsp:sp>
    <dsp:sp modelId="{FA6E9FA2-95EB-4147-8678-80BAE6C3A3A9}">
      <dsp:nvSpPr>
        <dsp:cNvPr id="0" name=""/>
        <dsp:cNvSpPr/>
      </dsp:nvSpPr>
      <dsp:spPr>
        <a:xfrm>
          <a:off x="1656811" y="361399"/>
          <a:ext cx="4043761" cy="4043761"/>
        </a:xfrm>
        <a:custGeom>
          <a:avLst/>
          <a:gdLst/>
          <a:ahLst/>
          <a:cxnLst/>
          <a:rect l="0" t="0" r="0" b="0"/>
          <a:pathLst>
            <a:path>
              <a:moveTo>
                <a:pt x="1060117" y="3800366"/>
              </a:moveTo>
              <a:arcTo wR="2021880" hR="2021880" stAng="7104209" swAng="1091997"/>
            </a:path>
          </a:pathLst>
        </a:custGeom>
        <a:noFill/>
        <a:ln w="9525" cap="flat" cmpd="sng" algn="ctr">
          <a:solidFill>
            <a:srgbClr val="727CA3">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E83CE67-4F00-4F44-9169-900946656259}">
      <dsp:nvSpPr>
        <dsp:cNvPr id="0" name=""/>
        <dsp:cNvSpPr/>
      </dsp:nvSpPr>
      <dsp:spPr>
        <a:xfrm>
          <a:off x="990459" y="2704432"/>
          <a:ext cx="1762898" cy="1063221"/>
        </a:xfrm>
        <a:prstGeom prst="roundRect">
          <a:avLst/>
        </a:prstGeo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a:glow rad="63500">
            <a:srgbClr val="9FB8CD">
              <a:satMod val="175000"/>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ysClr val="window" lastClr="FFFFFF"/>
              </a:solidFill>
              <a:latin typeface="Calibri" panose="020F0502020204030204" pitchFamily="34" charset="0"/>
              <a:ea typeface="+mn-ea"/>
              <a:cs typeface="+mn-cs"/>
            </a:rPr>
            <a:t>Credito di ultima istanza</a:t>
          </a:r>
          <a:endParaRPr lang="it-IT" sz="1800" b="1" kern="1200" dirty="0">
            <a:solidFill>
              <a:sysClr val="window" lastClr="FFFFFF"/>
            </a:solidFill>
            <a:latin typeface="Calibri" panose="020F0502020204030204" pitchFamily="34" charset="0"/>
            <a:ea typeface="+mn-ea"/>
            <a:cs typeface="+mn-cs"/>
          </a:endParaRPr>
        </a:p>
      </dsp:txBody>
      <dsp:txXfrm>
        <a:off x="1042361" y="2756334"/>
        <a:ext cx="1659094" cy="959417"/>
      </dsp:txXfrm>
    </dsp:sp>
    <dsp:sp modelId="{DEB7156B-99FD-4BA2-B8B9-E04FD140D4B5}">
      <dsp:nvSpPr>
        <dsp:cNvPr id="0" name=""/>
        <dsp:cNvSpPr/>
      </dsp:nvSpPr>
      <dsp:spPr>
        <a:xfrm>
          <a:off x="1690928" y="280675"/>
          <a:ext cx="4043761" cy="4043761"/>
        </a:xfrm>
        <a:custGeom>
          <a:avLst/>
          <a:gdLst/>
          <a:ahLst/>
          <a:cxnLst/>
          <a:rect l="0" t="0" r="0" b="0"/>
          <a:pathLst>
            <a:path>
              <a:moveTo>
                <a:pt x="38952" y="2416845"/>
              </a:moveTo>
              <a:arcTo wR="2021880" hR="2021880" stAng="10124105" swAng="1180621"/>
            </a:path>
          </a:pathLst>
        </a:custGeom>
        <a:noFill/>
        <a:ln w="9525" cap="flat" cmpd="sng" algn="ctr">
          <a:solidFill>
            <a:srgbClr val="727CA3">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9C616A48-63D7-40FD-8B22-A37A0C6D6A4D}">
      <dsp:nvSpPr>
        <dsp:cNvPr id="0" name=""/>
        <dsp:cNvSpPr/>
      </dsp:nvSpPr>
      <dsp:spPr>
        <a:xfrm>
          <a:off x="1080119" y="925272"/>
          <a:ext cx="1696434" cy="1074527"/>
        </a:xfrm>
        <a:prstGeom prst="roundRect">
          <a:avLst/>
        </a:prstGeo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a:glow rad="63500">
            <a:srgbClr val="9FB8CD">
              <a:satMod val="175000"/>
              <a:alpha val="40000"/>
            </a:srgb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solidFill>
                <a:sysClr val="window" lastClr="FFFFFF"/>
              </a:solidFill>
              <a:latin typeface="Calibri" panose="020F0502020204030204" pitchFamily="34" charset="0"/>
              <a:ea typeface="+mn-ea"/>
              <a:cs typeface="+mn-cs"/>
            </a:rPr>
            <a:t>Regolamenta zione prudenziale</a:t>
          </a:r>
          <a:endParaRPr lang="it-IT" sz="1800" b="1" kern="1200" dirty="0">
            <a:solidFill>
              <a:sysClr val="window" lastClr="FFFFFF"/>
            </a:solidFill>
            <a:latin typeface="Calibri" panose="020F0502020204030204" pitchFamily="34" charset="0"/>
            <a:ea typeface="+mn-ea"/>
            <a:cs typeface="+mn-cs"/>
          </a:endParaRPr>
        </a:p>
      </dsp:txBody>
      <dsp:txXfrm>
        <a:off x="1132573" y="977726"/>
        <a:ext cx="1591526" cy="969619"/>
      </dsp:txXfrm>
    </dsp:sp>
    <dsp:sp modelId="{ED4A894D-ED94-49E6-96BA-E95A450DA9EF}">
      <dsp:nvSpPr>
        <dsp:cNvPr id="0" name=""/>
        <dsp:cNvSpPr/>
      </dsp:nvSpPr>
      <dsp:spPr>
        <a:xfrm>
          <a:off x="1657456" y="451596"/>
          <a:ext cx="4043761" cy="4043761"/>
        </a:xfrm>
        <a:custGeom>
          <a:avLst/>
          <a:gdLst/>
          <a:ahLst/>
          <a:cxnLst/>
          <a:rect l="0" t="0" r="0" b="0"/>
          <a:pathLst>
            <a:path>
              <a:moveTo>
                <a:pt x="725385" y="470396"/>
              </a:moveTo>
              <a:arcTo wR="2021880" hR="2021880" stAng="13806974" swAng="853249"/>
            </a:path>
          </a:pathLst>
        </a:custGeom>
        <a:noFill/>
        <a:ln w="9525" cap="flat" cmpd="sng" algn="ctr">
          <a:solidFill>
            <a:srgbClr val="727CA3">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91290-01D3-4996-A5C0-B73E12A4BFC7}">
      <dsp:nvSpPr>
        <dsp:cNvPr id="0" name=""/>
        <dsp:cNvSpPr/>
      </dsp:nvSpPr>
      <dsp:spPr>
        <a:xfrm>
          <a:off x="990387" y="1484419"/>
          <a:ext cx="1929008" cy="1929104"/>
        </a:xfrm>
        <a:prstGeom prst="ellipse">
          <a:avLst/>
        </a:prstGeom>
        <a:solidFill>
          <a:schemeClr val="accent1">
            <a:lumMod val="40000"/>
            <a:lumOff val="6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lang="it-IT" sz="2400" kern="1200" dirty="0" smtClean="0">
              <a:solidFill>
                <a:schemeClr val="accent1">
                  <a:lumMod val="50000"/>
                </a:schemeClr>
              </a:solidFill>
              <a:latin typeface="Calibri" panose="020F0502020204030204" pitchFamily="34" charset="0"/>
            </a:rPr>
            <a:t>Mandato e poteri dei DGS</a:t>
          </a:r>
          <a:endParaRPr lang="it-IT" sz="2400" kern="1200" dirty="0">
            <a:solidFill>
              <a:schemeClr val="accent1">
                <a:lumMod val="50000"/>
              </a:schemeClr>
            </a:solidFill>
            <a:latin typeface="Calibri" panose="020F0502020204030204" pitchFamily="34" charset="0"/>
          </a:endParaRPr>
        </a:p>
      </dsp:txBody>
      <dsp:txXfrm>
        <a:off x="1272884" y="1766930"/>
        <a:ext cx="1364014" cy="1364082"/>
      </dsp:txXfrm>
    </dsp:sp>
    <dsp:sp modelId="{0978F7EC-7B28-4A2F-AE2E-3F2039636B4E}">
      <dsp:nvSpPr>
        <dsp:cNvPr id="0" name=""/>
        <dsp:cNvSpPr/>
      </dsp:nvSpPr>
      <dsp:spPr>
        <a:xfrm>
          <a:off x="4374" y="-231100"/>
          <a:ext cx="3871064" cy="5339471"/>
        </a:xfrm>
        <a:prstGeom prst="blockArc">
          <a:avLst>
            <a:gd name="adj1" fmla="val 17527788"/>
            <a:gd name="adj2" fmla="val 4119114"/>
            <a:gd name="adj3" fmla="val 575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977CE-66F7-450A-94C9-26D50037B291}">
      <dsp:nvSpPr>
        <dsp:cNvPr id="0" name=""/>
        <dsp:cNvSpPr/>
      </dsp:nvSpPr>
      <dsp:spPr>
        <a:xfrm>
          <a:off x="2718599" y="269780"/>
          <a:ext cx="1033376" cy="1033665"/>
        </a:xfrm>
        <a:prstGeom prst="ellipse">
          <a:avLst/>
        </a:prstGeom>
        <a:solidFill>
          <a:srgbClr val="FDF7DF"/>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0E9C1DE0-74E7-4764-B416-D203616F7925}">
      <dsp:nvSpPr>
        <dsp:cNvPr id="0" name=""/>
        <dsp:cNvSpPr/>
      </dsp:nvSpPr>
      <dsp:spPr>
        <a:xfrm>
          <a:off x="3866607" y="260099"/>
          <a:ext cx="1383215" cy="1000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2667000">
            <a:lnSpc>
              <a:spcPct val="90000"/>
            </a:lnSpc>
            <a:spcBef>
              <a:spcPct val="0"/>
            </a:spcBef>
            <a:spcAft>
              <a:spcPct val="10000"/>
            </a:spcAft>
          </a:pPr>
          <a:r>
            <a:rPr lang="it-IT" sz="6000" kern="1200" dirty="0" smtClean="0">
              <a:solidFill>
                <a:schemeClr val="bg1"/>
              </a:solidFill>
            </a:rPr>
            <a:t>….</a:t>
          </a:r>
          <a:endParaRPr lang="it-IT" sz="6000" kern="1200" dirty="0">
            <a:solidFill>
              <a:schemeClr val="bg1"/>
            </a:solidFill>
          </a:endParaRPr>
        </a:p>
      </dsp:txBody>
      <dsp:txXfrm>
        <a:off x="3866607" y="260099"/>
        <a:ext cx="1383215" cy="1000426"/>
      </dsp:txXfrm>
    </dsp:sp>
    <dsp:sp modelId="{DD617517-163F-47E2-9406-4856D1E7DFD4}">
      <dsp:nvSpPr>
        <dsp:cNvPr id="0" name=""/>
        <dsp:cNvSpPr/>
      </dsp:nvSpPr>
      <dsp:spPr>
        <a:xfrm>
          <a:off x="3213993" y="1329254"/>
          <a:ext cx="1033376" cy="1033665"/>
        </a:xfrm>
        <a:prstGeom prst="ellipse">
          <a:avLst/>
        </a:prstGeom>
        <a:solidFill>
          <a:schemeClr val="accent4">
            <a:lumMod val="40000"/>
            <a:lumOff val="6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56E8D51-A9C5-4CC7-B475-A3470997A928}">
      <dsp:nvSpPr>
        <dsp:cNvPr id="0" name=""/>
        <dsp:cNvSpPr/>
      </dsp:nvSpPr>
      <dsp:spPr>
        <a:xfrm>
          <a:off x="4375806" y="1944096"/>
          <a:ext cx="1383215" cy="1000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2667000">
            <a:lnSpc>
              <a:spcPct val="90000"/>
            </a:lnSpc>
            <a:spcBef>
              <a:spcPct val="0"/>
            </a:spcBef>
            <a:spcAft>
              <a:spcPct val="10000"/>
            </a:spcAft>
          </a:pPr>
          <a:r>
            <a:rPr lang="it-IT" sz="6000" kern="1200" dirty="0" smtClean="0">
              <a:solidFill>
                <a:schemeClr val="bg1"/>
              </a:solidFill>
            </a:rPr>
            <a:t>…</a:t>
          </a:r>
          <a:endParaRPr lang="it-IT" sz="6000" kern="1200" dirty="0">
            <a:solidFill>
              <a:schemeClr val="bg1"/>
            </a:solidFill>
          </a:endParaRPr>
        </a:p>
      </dsp:txBody>
      <dsp:txXfrm>
        <a:off x="4375806" y="1944096"/>
        <a:ext cx="1383215" cy="1000426"/>
      </dsp:txXfrm>
    </dsp:sp>
    <dsp:sp modelId="{327B82EF-EE16-40B4-AF93-B01550D7E6D6}">
      <dsp:nvSpPr>
        <dsp:cNvPr id="0" name=""/>
        <dsp:cNvSpPr/>
      </dsp:nvSpPr>
      <dsp:spPr>
        <a:xfrm>
          <a:off x="3244154" y="2506718"/>
          <a:ext cx="1033376" cy="1033665"/>
        </a:xfrm>
        <a:prstGeom prst="ellipse">
          <a:avLst/>
        </a:prstGeom>
        <a:solidFill>
          <a:schemeClr val="accent4">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E1746C4-A419-4DFF-8AAC-2FFA7A789A19}">
      <dsp:nvSpPr>
        <dsp:cNvPr id="0" name=""/>
        <dsp:cNvSpPr/>
      </dsp:nvSpPr>
      <dsp:spPr>
        <a:xfrm>
          <a:off x="3970639" y="3143149"/>
          <a:ext cx="1383215" cy="1000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2667000">
            <a:lnSpc>
              <a:spcPct val="90000"/>
            </a:lnSpc>
            <a:spcBef>
              <a:spcPct val="0"/>
            </a:spcBef>
            <a:spcAft>
              <a:spcPct val="10000"/>
            </a:spcAft>
          </a:pPr>
          <a:r>
            <a:rPr lang="it-IT" sz="6000" kern="1200" dirty="0" smtClean="0">
              <a:solidFill>
                <a:schemeClr val="bg1"/>
              </a:solidFill>
            </a:rPr>
            <a:t>….</a:t>
          </a:r>
          <a:endParaRPr lang="it-IT" sz="6000" kern="1200" dirty="0">
            <a:solidFill>
              <a:schemeClr val="bg1"/>
            </a:solidFill>
          </a:endParaRPr>
        </a:p>
      </dsp:txBody>
      <dsp:txXfrm>
        <a:off x="3970639" y="3143149"/>
        <a:ext cx="1383215" cy="10004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C4741-7F8E-4871-8AFE-06639674B0FD}">
      <dsp:nvSpPr>
        <dsp:cNvPr id="0" name=""/>
        <dsp:cNvSpPr/>
      </dsp:nvSpPr>
      <dsp:spPr>
        <a:xfrm>
          <a:off x="1756586" y="1874571"/>
          <a:ext cx="119215" cy="119215"/>
        </a:xfrm>
        <a:prstGeom prst="ellipse">
          <a:avLst/>
        </a:prstGeom>
        <a:solidFill>
          <a:srgbClr val="727CA3">
            <a:hueOff val="0"/>
            <a:satOff val="0"/>
            <a:lumOff val="0"/>
            <a:alphaOff val="0"/>
          </a:srgbClr>
        </a:solidFill>
        <a:ln w="25400" cap="flat" cmpd="sng" algn="ctr">
          <a:solidFill>
            <a:srgbClr val="727CA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7D2E162-A4A6-4466-B940-9ADB7D31ED15}">
      <dsp:nvSpPr>
        <dsp:cNvPr id="0" name=""/>
        <dsp:cNvSpPr/>
      </dsp:nvSpPr>
      <dsp:spPr>
        <a:xfrm>
          <a:off x="1652153" y="2041930"/>
          <a:ext cx="119215" cy="119215"/>
        </a:xfrm>
        <a:prstGeom prst="ellipse">
          <a:avLst/>
        </a:prstGeom>
        <a:solidFill>
          <a:srgbClr val="727CA3">
            <a:hueOff val="0"/>
            <a:satOff val="0"/>
            <a:lumOff val="0"/>
            <a:alphaOff val="0"/>
          </a:srgbClr>
        </a:solidFill>
        <a:ln w="25400" cap="flat" cmpd="sng" algn="ctr">
          <a:solidFill>
            <a:srgbClr val="727CA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286C6AA-7370-4BFB-BC07-C39CC91BF39A}">
      <dsp:nvSpPr>
        <dsp:cNvPr id="0" name=""/>
        <dsp:cNvSpPr/>
      </dsp:nvSpPr>
      <dsp:spPr>
        <a:xfrm>
          <a:off x="1527692" y="2186827"/>
          <a:ext cx="119215" cy="119215"/>
        </a:xfrm>
        <a:prstGeom prst="ellipse">
          <a:avLst/>
        </a:prstGeom>
        <a:solidFill>
          <a:srgbClr val="727CA3">
            <a:hueOff val="0"/>
            <a:satOff val="0"/>
            <a:lumOff val="0"/>
            <a:alphaOff val="0"/>
          </a:srgbClr>
        </a:solidFill>
        <a:ln w="25400" cap="flat" cmpd="sng" algn="ctr">
          <a:solidFill>
            <a:srgbClr val="727CA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9838DA16-C27D-4340-BF32-227E095D26CD}">
      <dsp:nvSpPr>
        <dsp:cNvPr id="0" name=""/>
        <dsp:cNvSpPr/>
      </dsp:nvSpPr>
      <dsp:spPr>
        <a:xfrm>
          <a:off x="1676473" y="190224"/>
          <a:ext cx="119215" cy="119215"/>
        </a:xfrm>
        <a:prstGeom prst="ellipse">
          <a:avLst/>
        </a:prstGeom>
        <a:solidFill>
          <a:sysClr val="window" lastClr="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B2DA6B-07E6-4F63-A9E2-4AB3F71C0556}">
      <dsp:nvSpPr>
        <dsp:cNvPr id="0" name=""/>
        <dsp:cNvSpPr/>
      </dsp:nvSpPr>
      <dsp:spPr>
        <a:xfrm>
          <a:off x="1835745" y="95314"/>
          <a:ext cx="119215" cy="119215"/>
        </a:xfrm>
        <a:prstGeom prst="ellipse">
          <a:avLst/>
        </a:prstGeom>
        <a:solidFill>
          <a:sysClr val="window" lastClr="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1D5136-0CF4-4F7A-A102-D263502B0451}">
      <dsp:nvSpPr>
        <dsp:cNvPr id="0" name=""/>
        <dsp:cNvSpPr/>
      </dsp:nvSpPr>
      <dsp:spPr>
        <a:xfrm>
          <a:off x="2075016" y="403"/>
          <a:ext cx="119215" cy="11921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130DA5-AEBF-42BB-9F50-0BD707FC715A}">
      <dsp:nvSpPr>
        <dsp:cNvPr id="0" name=""/>
        <dsp:cNvSpPr/>
      </dsp:nvSpPr>
      <dsp:spPr>
        <a:xfrm>
          <a:off x="2153336" y="95314"/>
          <a:ext cx="119215" cy="119215"/>
        </a:xfrm>
        <a:prstGeom prst="ellipse">
          <a:avLst/>
        </a:prstGeom>
        <a:solidFill>
          <a:sysClr val="window" lastClr="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A8B3D4-7074-43C0-8839-5B58871CA418}">
      <dsp:nvSpPr>
        <dsp:cNvPr id="0" name=""/>
        <dsp:cNvSpPr/>
      </dsp:nvSpPr>
      <dsp:spPr>
        <a:xfrm>
          <a:off x="2312608" y="190224"/>
          <a:ext cx="119215" cy="119215"/>
        </a:xfrm>
        <a:prstGeom prst="ellipse">
          <a:avLst/>
        </a:prstGeom>
        <a:solidFill>
          <a:sysClr val="window" lastClr="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ECFC2E-9D39-4526-95F6-1C4F7A56BAD0}">
      <dsp:nvSpPr>
        <dsp:cNvPr id="0" name=""/>
        <dsp:cNvSpPr/>
      </dsp:nvSpPr>
      <dsp:spPr>
        <a:xfrm>
          <a:off x="2075016" y="200665"/>
          <a:ext cx="119215" cy="119215"/>
        </a:xfrm>
        <a:prstGeom prst="ellipse">
          <a:avLst/>
        </a:prstGeom>
        <a:solidFill>
          <a:sysClr val="window" lastClr="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F596A8-7406-466E-85D1-88694BA963C0}">
      <dsp:nvSpPr>
        <dsp:cNvPr id="0" name=""/>
        <dsp:cNvSpPr/>
      </dsp:nvSpPr>
      <dsp:spPr>
        <a:xfrm>
          <a:off x="2075016" y="400926"/>
          <a:ext cx="119215" cy="119215"/>
        </a:xfrm>
        <a:prstGeom prst="ellipse">
          <a:avLst/>
        </a:prstGeom>
        <a:solidFill>
          <a:sysClr val="window" lastClr="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67868A-FD1B-466E-B833-B23399D60150}">
      <dsp:nvSpPr>
        <dsp:cNvPr id="0" name=""/>
        <dsp:cNvSpPr/>
      </dsp:nvSpPr>
      <dsp:spPr>
        <a:xfrm>
          <a:off x="1024602" y="2622280"/>
          <a:ext cx="2571242" cy="689683"/>
        </a:xfrm>
        <a:prstGeom prst="roundRect">
          <a:avLst/>
        </a:prstGeo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246" tIns="68580" rIns="68580" bIns="68580" numCol="1" spcCol="1270" anchor="ctr" anchorCtr="0">
          <a:noAutofit/>
        </a:bodyPr>
        <a:lstStyle/>
        <a:p>
          <a:pPr lvl="0" algn="l" defTabSz="800100">
            <a:lnSpc>
              <a:spcPct val="90000"/>
            </a:lnSpc>
            <a:spcBef>
              <a:spcPct val="0"/>
            </a:spcBef>
            <a:spcAft>
              <a:spcPct val="35000"/>
            </a:spcAft>
          </a:pPr>
          <a:r>
            <a:rPr lang="it-IT" sz="1800" b="1" i="1" kern="1200" dirty="0" smtClean="0">
              <a:solidFill>
                <a:sysClr val="window" lastClr="FFFFFF"/>
              </a:solidFill>
              <a:latin typeface="Calibri" panose="020F0502020204030204" pitchFamily="34" charset="0"/>
              <a:ea typeface="+mn-ea"/>
              <a:cs typeface="+mn-cs"/>
            </a:rPr>
            <a:t>Single </a:t>
          </a:r>
          <a:r>
            <a:rPr lang="it-IT" sz="1800" b="1" i="1" kern="1200" dirty="0" err="1" smtClean="0">
              <a:solidFill>
                <a:sysClr val="window" lastClr="FFFFFF"/>
              </a:solidFill>
              <a:latin typeface="Calibri" panose="020F0502020204030204" pitchFamily="34" charset="0"/>
              <a:ea typeface="+mn-ea"/>
              <a:cs typeface="+mn-cs"/>
            </a:rPr>
            <a:t>Deposit</a:t>
          </a:r>
          <a:r>
            <a:rPr lang="it-IT" sz="1800" b="1" i="1" kern="1200" dirty="0" smtClean="0">
              <a:solidFill>
                <a:sysClr val="window" lastClr="FFFFFF"/>
              </a:solidFill>
              <a:latin typeface="Calibri" panose="020F0502020204030204" pitchFamily="34" charset="0"/>
              <a:ea typeface="+mn-ea"/>
              <a:cs typeface="+mn-cs"/>
            </a:rPr>
            <a:t> </a:t>
          </a:r>
          <a:r>
            <a:rPr lang="it-IT" sz="1800" b="1" i="1" kern="1200" dirty="0" err="1" smtClean="0">
              <a:solidFill>
                <a:sysClr val="window" lastClr="FFFFFF"/>
              </a:solidFill>
              <a:latin typeface="Calibri" panose="020F0502020204030204" pitchFamily="34" charset="0"/>
              <a:ea typeface="+mn-ea"/>
              <a:cs typeface="+mn-cs"/>
            </a:rPr>
            <a:t>Guarantee</a:t>
          </a:r>
          <a:r>
            <a:rPr lang="it-IT" sz="1800" b="1" i="1" kern="1200" dirty="0" smtClean="0">
              <a:solidFill>
                <a:sysClr val="window" lastClr="FFFFFF"/>
              </a:solidFill>
              <a:latin typeface="Calibri" panose="020F0502020204030204" pitchFamily="34" charset="0"/>
              <a:ea typeface="+mn-ea"/>
              <a:cs typeface="+mn-cs"/>
            </a:rPr>
            <a:t> </a:t>
          </a:r>
          <a:r>
            <a:rPr lang="it-IT" sz="1800" b="1" i="1" kern="1200" dirty="0" err="1" smtClean="0">
              <a:solidFill>
                <a:sysClr val="window" lastClr="FFFFFF"/>
              </a:solidFill>
              <a:latin typeface="Calibri" panose="020F0502020204030204" pitchFamily="34" charset="0"/>
              <a:ea typeface="+mn-ea"/>
              <a:cs typeface="+mn-cs"/>
            </a:rPr>
            <a:t>Scheme</a:t>
          </a:r>
          <a:endParaRPr lang="it-IT" sz="1800" b="1" i="1" kern="1200" dirty="0">
            <a:solidFill>
              <a:sysClr val="window" lastClr="FFFFFF"/>
            </a:solidFill>
            <a:latin typeface="Calibri" panose="020F0502020204030204" pitchFamily="34" charset="0"/>
            <a:ea typeface="+mn-ea"/>
            <a:cs typeface="+mn-cs"/>
          </a:endParaRPr>
        </a:p>
      </dsp:txBody>
      <dsp:txXfrm>
        <a:off x="1058270" y="2655948"/>
        <a:ext cx="2503906" cy="622347"/>
      </dsp:txXfrm>
    </dsp:sp>
    <dsp:sp modelId="{9BF32E41-9D3D-4D61-B83D-98659B50BCA5}">
      <dsp:nvSpPr>
        <dsp:cNvPr id="0" name=""/>
        <dsp:cNvSpPr/>
      </dsp:nvSpPr>
      <dsp:spPr>
        <a:xfrm>
          <a:off x="311693" y="1946517"/>
          <a:ext cx="1192155" cy="1192076"/>
        </a:xfrm>
        <a:prstGeom prst="ellipse">
          <a:avLst/>
        </a:prstGeom>
        <a:solidFill>
          <a:srgbClr val="9FB8CD">
            <a:lumMod val="40000"/>
            <a:lumOff val="60000"/>
          </a:srgbClr>
        </a:solidFill>
        <a:ln w="25400" cap="flat" cmpd="sng" algn="ctr">
          <a:solidFill>
            <a:srgbClr val="727CA3"/>
          </a:solidFill>
          <a:prstDash val="solid"/>
        </a:ln>
        <a:effectLst/>
      </dsp:spPr>
      <dsp:style>
        <a:lnRef idx="2">
          <a:scrgbClr r="0" g="0" b="0"/>
        </a:lnRef>
        <a:fillRef idx="1">
          <a:scrgbClr r="0" g="0" b="0"/>
        </a:fillRef>
        <a:effectRef idx="0">
          <a:scrgbClr r="0" g="0" b="0"/>
        </a:effectRef>
        <a:fontRef idx="minor"/>
      </dsp:style>
    </dsp:sp>
    <dsp:sp modelId="{BB80C198-D830-43E1-8634-DD25EE2D1B7B}">
      <dsp:nvSpPr>
        <dsp:cNvPr id="0" name=""/>
        <dsp:cNvSpPr/>
      </dsp:nvSpPr>
      <dsp:spPr>
        <a:xfrm>
          <a:off x="2111372" y="1273285"/>
          <a:ext cx="2571242" cy="689683"/>
        </a:xfrm>
        <a:prstGeom prst="roundRect">
          <a:avLst/>
        </a:prstGeo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246" tIns="68580" rIns="68580" bIns="68580" numCol="1" spcCol="1270" anchor="ctr" anchorCtr="0">
          <a:noAutofit/>
        </a:bodyPr>
        <a:lstStyle/>
        <a:p>
          <a:pPr lvl="0" algn="l" defTabSz="800100">
            <a:lnSpc>
              <a:spcPct val="90000"/>
            </a:lnSpc>
            <a:spcBef>
              <a:spcPct val="0"/>
            </a:spcBef>
            <a:spcAft>
              <a:spcPct val="35000"/>
            </a:spcAft>
          </a:pPr>
          <a:r>
            <a:rPr lang="it-IT" sz="1800" b="1" i="1" kern="1200" dirty="0" smtClean="0">
              <a:solidFill>
                <a:sysClr val="window" lastClr="FFFFFF"/>
              </a:solidFill>
              <a:latin typeface="Calibri" panose="020F0502020204030204" pitchFamily="34" charset="0"/>
              <a:ea typeface="+mn-ea"/>
              <a:cs typeface="+mn-cs"/>
            </a:rPr>
            <a:t>Single </a:t>
          </a:r>
          <a:r>
            <a:rPr lang="it-IT" sz="1800" b="1" i="1" kern="1200" dirty="0" err="1" smtClean="0">
              <a:solidFill>
                <a:sysClr val="window" lastClr="FFFFFF"/>
              </a:solidFill>
              <a:latin typeface="Calibri" panose="020F0502020204030204" pitchFamily="34" charset="0"/>
              <a:ea typeface="+mn-ea"/>
              <a:cs typeface="+mn-cs"/>
            </a:rPr>
            <a:t>Resolution</a:t>
          </a:r>
          <a:r>
            <a:rPr lang="it-IT" sz="1800" b="1" i="1" kern="1200" dirty="0" smtClean="0">
              <a:solidFill>
                <a:sysClr val="window" lastClr="FFFFFF"/>
              </a:solidFill>
              <a:latin typeface="Calibri" panose="020F0502020204030204" pitchFamily="34" charset="0"/>
              <a:ea typeface="+mn-ea"/>
              <a:cs typeface="+mn-cs"/>
            </a:rPr>
            <a:t> </a:t>
          </a:r>
          <a:r>
            <a:rPr lang="it-IT" sz="1800" b="1" i="1" kern="1200" dirty="0" err="1" smtClean="0">
              <a:solidFill>
                <a:sysClr val="window" lastClr="FFFFFF"/>
              </a:solidFill>
              <a:latin typeface="Calibri" panose="020F0502020204030204" pitchFamily="34" charset="0"/>
              <a:ea typeface="+mn-ea"/>
              <a:cs typeface="+mn-cs"/>
            </a:rPr>
            <a:t>Mechanism</a:t>
          </a:r>
          <a:endParaRPr lang="it-IT" sz="1800" b="1" i="1" kern="1200" dirty="0">
            <a:solidFill>
              <a:sysClr val="window" lastClr="FFFFFF"/>
            </a:solidFill>
            <a:latin typeface="Calibri" panose="020F0502020204030204" pitchFamily="34" charset="0"/>
            <a:ea typeface="+mn-ea"/>
            <a:cs typeface="+mn-cs"/>
          </a:endParaRPr>
        </a:p>
      </dsp:txBody>
      <dsp:txXfrm>
        <a:off x="2145040" y="1306953"/>
        <a:ext cx="2503906" cy="622347"/>
      </dsp:txXfrm>
    </dsp:sp>
    <dsp:sp modelId="{9746D4E4-0A10-4BBA-8FB0-F78C09559493}">
      <dsp:nvSpPr>
        <dsp:cNvPr id="0" name=""/>
        <dsp:cNvSpPr/>
      </dsp:nvSpPr>
      <dsp:spPr>
        <a:xfrm>
          <a:off x="1398463" y="597521"/>
          <a:ext cx="1192155" cy="1192076"/>
        </a:xfrm>
        <a:prstGeom prst="ellipse">
          <a:avLst/>
        </a:prstGeom>
        <a:solidFill>
          <a:srgbClr val="9FB8CD">
            <a:lumMod val="40000"/>
            <a:lumOff val="60000"/>
          </a:srgbClr>
        </a:solidFill>
        <a:ln w="25400" cap="flat" cmpd="sng" algn="ctr">
          <a:solidFill>
            <a:srgbClr val="727CA3"/>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Elenco di immagini radiale"/>
  <dgm:desc val="Mostra le relazioni con un'idea centrale. La forma di livello 1 contiene testo e tutte le forme di livello 2 contengono un'immagine con testo corrispondente. Supporta al massimo quattro immagini di livello 2.  Le immagini inutilizzate non vengono visualizzate, ma rimangono disponibili se si cambia layout. Risultati ottimali con piccole quantità di testo di livello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DC67759-A4CF-42A4-81AE-2DE416463862}" type="datetimeFigureOut">
              <a:rPr lang="it-IT" smtClean="0"/>
              <a:t>30/04/2015</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DC13677-A47A-4C60-AA2B-71E742BF70CA}" type="slidenum">
              <a:rPr lang="it-IT" smtClean="0"/>
              <a:t>‹N›</a:t>
            </a:fld>
            <a:endParaRPr lang="it-IT"/>
          </a:p>
        </p:txBody>
      </p:sp>
    </p:spTree>
    <p:extLst>
      <p:ext uri="{BB962C8B-B14F-4D97-AF65-F5344CB8AC3E}">
        <p14:creationId xmlns:p14="http://schemas.microsoft.com/office/powerpoint/2010/main" val="2305970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128413-B227-4614-BA3C-C614D2C54715}" type="datetimeFigureOut">
              <a:rPr lang="it-IT" smtClean="0"/>
              <a:t>30/04/2015</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0D811FF-7E75-43DC-B798-640BAA37C4FC}" type="slidenum">
              <a:rPr lang="it-IT" smtClean="0"/>
              <a:t>‹N›</a:t>
            </a:fld>
            <a:endParaRPr lang="it-IT"/>
          </a:p>
        </p:txBody>
      </p:sp>
    </p:spTree>
    <p:extLst>
      <p:ext uri="{BB962C8B-B14F-4D97-AF65-F5344CB8AC3E}">
        <p14:creationId xmlns:p14="http://schemas.microsoft.com/office/powerpoint/2010/main" val="75509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A5C440-AE5E-48DB-B991-2C96063080F0}" type="slidenum">
              <a:rPr lang="it-IT" altLang="it-IT"/>
              <a:pPr/>
              <a:t>5</a:t>
            </a:fld>
            <a:endParaRPr lang="it-IT" altLang="it-IT"/>
          </a:p>
        </p:txBody>
      </p:sp>
      <p:sp>
        <p:nvSpPr>
          <p:cNvPr id="80898"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738" tIns="46370" rIns="92738" bIns="46370" anchor="b"/>
          <a:lstStyle>
            <a:lvl1pPr algn="l" defTabSz="927100">
              <a:defRPr>
                <a:solidFill>
                  <a:schemeClr val="tx1"/>
                </a:solidFill>
                <a:latin typeface="Arial" charset="0"/>
              </a:defRPr>
            </a:lvl1pPr>
            <a:lvl2pPr marL="742950" indent="-285750" algn="l" defTabSz="927100">
              <a:defRPr>
                <a:solidFill>
                  <a:schemeClr val="tx1"/>
                </a:solidFill>
                <a:latin typeface="Arial" charset="0"/>
              </a:defRPr>
            </a:lvl2pPr>
            <a:lvl3pPr marL="1143000" indent="-228600" algn="l" defTabSz="927100">
              <a:defRPr>
                <a:solidFill>
                  <a:schemeClr val="tx1"/>
                </a:solidFill>
                <a:latin typeface="Arial" charset="0"/>
              </a:defRPr>
            </a:lvl3pPr>
            <a:lvl4pPr marL="1600200" indent="-228600" algn="l" defTabSz="927100">
              <a:defRPr>
                <a:solidFill>
                  <a:schemeClr val="tx1"/>
                </a:solidFill>
                <a:latin typeface="Arial" charset="0"/>
              </a:defRPr>
            </a:lvl4pPr>
            <a:lvl5pPr marL="2057400" indent="-228600" algn="l" defTabSz="927100">
              <a:defRPr>
                <a:solidFill>
                  <a:schemeClr val="tx1"/>
                </a:solidFill>
                <a:latin typeface="Arial" charset="0"/>
              </a:defRPr>
            </a:lvl5pPr>
            <a:lvl6pPr marL="2514600" indent="-228600" defTabSz="927100" fontAlgn="base">
              <a:spcBef>
                <a:spcPct val="0"/>
              </a:spcBef>
              <a:spcAft>
                <a:spcPct val="0"/>
              </a:spcAft>
              <a:defRPr>
                <a:solidFill>
                  <a:schemeClr val="tx1"/>
                </a:solidFill>
                <a:latin typeface="Arial" charset="0"/>
              </a:defRPr>
            </a:lvl6pPr>
            <a:lvl7pPr marL="2971800" indent="-228600" defTabSz="927100" fontAlgn="base">
              <a:spcBef>
                <a:spcPct val="0"/>
              </a:spcBef>
              <a:spcAft>
                <a:spcPct val="0"/>
              </a:spcAft>
              <a:defRPr>
                <a:solidFill>
                  <a:schemeClr val="tx1"/>
                </a:solidFill>
                <a:latin typeface="Arial" charset="0"/>
              </a:defRPr>
            </a:lvl7pPr>
            <a:lvl8pPr marL="3429000" indent="-228600" defTabSz="927100" fontAlgn="base">
              <a:spcBef>
                <a:spcPct val="0"/>
              </a:spcBef>
              <a:spcAft>
                <a:spcPct val="0"/>
              </a:spcAft>
              <a:defRPr>
                <a:solidFill>
                  <a:schemeClr val="tx1"/>
                </a:solidFill>
                <a:latin typeface="Arial" charset="0"/>
              </a:defRPr>
            </a:lvl8pPr>
            <a:lvl9pPr marL="3886200" indent="-228600" defTabSz="927100" fontAlgn="base">
              <a:spcBef>
                <a:spcPct val="0"/>
              </a:spcBef>
              <a:spcAft>
                <a:spcPct val="0"/>
              </a:spcAft>
              <a:defRPr>
                <a:solidFill>
                  <a:schemeClr val="tx1"/>
                </a:solidFill>
                <a:latin typeface="Arial" charset="0"/>
              </a:defRPr>
            </a:lvl9pPr>
          </a:lstStyle>
          <a:p>
            <a:pPr algn="r" eaLnBrk="0" hangingPunct="0"/>
            <a:fld id="{B3C140B2-A680-4A14-9749-57E4A72B23CC}" type="slidenum">
              <a:rPr lang="it-IT" altLang="it-IT" sz="1200">
                <a:latin typeface="Times New Roman" pitchFamily="18" charset="0"/>
              </a:rPr>
              <a:pPr algn="r" eaLnBrk="0" hangingPunct="0"/>
              <a:t>5</a:t>
            </a:fld>
            <a:endParaRPr lang="it-IT" altLang="it-IT" sz="1200">
              <a:latin typeface="Times New Roman" pitchFamily="18" charset="0"/>
            </a:endParaRPr>
          </a:p>
        </p:txBody>
      </p:sp>
      <p:sp>
        <p:nvSpPr>
          <p:cNvPr id="80899" name="Rectangle 2"/>
          <p:cNvSpPr>
            <a:spLocks noGrp="1" noRot="1" noChangeAspect="1" noChangeArrowheads="1" noTextEdit="1"/>
          </p:cNvSpPr>
          <p:nvPr>
            <p:ph type="sldImg"/>
          </p:nvPr>
        </p:nvSpPr>
        <p:spPr>
          <a:xfrm>
            <a:off x="957263" y="768350"/>
            <a:ext cx="4926012" cy="3694113"/>
          </a:xfrm>
          <a:ln/>
        </p:spPr>
      </p:sp>
      <p:sp>
        <p:nvSpPr>
          <p:cNvPr id="80900" name="Rectangle 3"/>
          <p:cNvSpPr>
            <a:spLocks noGrp="1" noChangeArrowheads="1"/>
          </p:cNvSpPr>
          <p:nvPr>
            <p:ph type="body" idx="1"/>
          </p:nvPr>
        </p:nvSpPr>
        <p:spPr>
          <a:xfrm>
            <a:off x="931863" y="4692650"/>
            <a:ext cx="4975225" cy="4462463"/>
          </a:xfrm>
        </p:spPr>
        <p:txBody>
          <a:bodyPr wrap="none" lIns="92738" tIns="46370" rIns="92738" bIns="46370" anchor="ctr"/>
          <a:lstStyle/>
          <a:p>
            <a:endParaRPr lang="en-GB"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b="1">
                <a:solidFill>
                  <a:schemeClr val="accent2"/>
                </a:solidFill>
                <a:latin typeface="Comic Sans MS" pitchFamily="66" charset="0"/>
              </a:defRPr>
            </a:lvl1pPr>
            <a:lvl2pPr marL="742950" indent="-285750">
              <a:defRPr b="1">
                <a:solidFill>
                  <a:schemeClr val="accent2"/>
                </a:solidFill>
                <a:latin typeface="Comic Sans MS" pitchFamily="66" charset="0"/>
              </a:defRPr>
            </a:lvl2pPr>
            <a:lvl3pPr marL="1143000" indent="-228600">
              <a:defRPr b="1">
                <a:solidFill>
                  <a:schemeClr val="accent2"/>
                </a:solidFill>
                <a:latin typeface="Comic Sans MS" pitchFamily="66" charset="0"/>
              </a:defRPr>
            </a:lvl3pPr>
            <a:lvl4pPr marL="1600200" indent="-228600">
              <a:defRPr b="1">
                <a:solidFill>
                  <a:schemeClr val="accent2"/>
                </a:solidFill>
                <a:latin typeface="Comic Sans MS" pitchFamily="66" charset="0"/>
              </a:defRPr>
            </a:lvl4pPr>
            <a:lvl5pPr marL="2057400" indent="-228600">
              <a:defRPr b="1">
                <a:solidFill>
                  <a:schemeClr val="accent2"/>
                </a:solidFill>
                <a:latin typeface="Comic Sans MS" pitchFamily="66" charset="0"/>
              </a:defRPr>
            </a:lvl5pPr>
            <a:lvl6pPr marL="2514600" indent="-228600" eaLnBrk="0" fontAlgn="base" hangingPunct="0">
              <a:spcBef>
                <a:spcPct val="0"/>
              </a:spcBef>
              <a:spcAft>
                <a:spcPct val="0"/>
              </a:spcAft>
              <a:defRPr b="1">
                <a:solidFill>
                  <a:schemeClr val="accent2"/>
                </a:solidFill>
                <a:latin typeface="Comic Sans MS" pitchFamily="66" charset="0"/>
              </a:defRPr>
            </a:lvl6pPr>
            <a:lvl7pPr marL="2971800" indent="-228600" eaLnBrk="0" fontAlgn="base" hangingPunct="0">
              <a:spcBef>
                <a:spcPct val="0"/>
              </a:spcBef>
              <a:spcAft>
                <a:spcPct val="0"/>
              </a:spcAft>
              <a:defRPr b="1">
                <a:solidFill>
                  <a:schemeClr val="accent2"/>
                </a:solidFill>
                <a:latin typeface="Comic Sans MS" pitchFamily="66" charset="0"/>
              </a:defRPr>
            </a:lvl7pPr>
            <a:lvl8pPr marL="3429000" indent="-228600" eaLnBrk="0" fontAlgn="base" hangingPunct="0">
              <a:spcBef>
                <a:spcPct val="0"/>
              </a:spcBef>
              <a:spcAft>
                <a:spcPct val="0"/>
              </a:spcAft>
              <a:defRPr b="1">
                <a:solidFill>
                  <a:schemeClr val="accent2"/>
                </a:solidFill>
                <a:latin typeface="Comic Sans MS" pitchFamily="66" charset="0"/>
              </a:defRPr>
            </a:lvl8pPr>
            <a:lvl9pPr marL="3886200" indent="-228600" eaLnBrk="0" fontAlgn="base" hangingPunct="0">
              <a:spcBef>
                <a:spcPct val="0"/>
              </a:spcBef>
              <a:spcAft>
                <a:spcPct val="0"/>
              </a:spcAft>
              <a:defRPr b="1">
                <a:solidFill>
                  <a:schemeClr val="accent2"/>
                </a:solidFill>
                <a:latin typeface="Comic Sans MS" pitchFamily="66" charset="0"/>
              </a:defRPr>
            </a:lvl9pPr>
          </a:lstStyle>
          <a:p>
            <a:fld id="{1EFB5C68-EE19-4897-8F9F-C27B24D50DA5}" type="slidenum">
              <a:rPr lang="it-IT" altLang="it-IT" b="0">
                <a:solidFill>
                  <a:schemeClr val="tx1"/>
                </a:solidFill>
                <a:latin typeface="Arial" charset="0"/>
              </a:rPr>
              <a:pPr/>
              <a:t>37</a:t>
            </a:fld>
            <a:endParaRPr lang="it-IT" altLang="it-IT" b="0">
              <a:solidFill>
                <a:schemeClr val="tx1"/>
              </a:solidFill>
              <a:latin typeface="Arial" charset="0"/>
            </a:endParaRPr>
          </a:p>
        </p:txBody>
      </p:sp>
      <p:sp>
        <p:nvSpPr>
          <p:cNvPr id="48131" name="Rectangle 2"/>
          <p:cNvSpPr>
            <a:spLocks noGrp="1" noRot="1" noChangeAspect="1" noChangeArrowheads="1" noTextEdit="1"/>
          </p:cNvSpPr>
          <p:nvPr>
            <p:ph type="sldImg"/>
          </p:nvPr>
        </p:nvSpPr>
        <p:spPr>
          <a:xfrm>
            <a:off x="915988" y="744538"/>
            <a:ext cx="4965700" cy="3724275"/>
          </a:xfrm>
          <a:ln/>
        </p:spPr>
      </p:sp>
      <p:sp>
        <p:nvSpPr>
          <p:cNvPr id="48132" name="Rectangle 3"/>
          <p:cNvSpPr>
            <a:spLocks noGrp="1" noChangeArrowheads="1"/>
          </p:cNvSpPr>
          <p:nvPr>
            <p:ph type="body" idx="1"/>
          </p:nvPr>
        </p:nvSpPr>
        <p:spPr>
          <a:xfrm>
            <a:off x="908050" y="4714875"/>
            <a:ext cx="4981575" cy="4467225"/>
          </a:xfrm>
          <a:noFill/>
        </p:spPr>
        <p:txBody>
          <a:bodyPr/>
          <a:lstStyle/>
          <a:p>
            <a:pPr eaLnBrk="1" hangingPunct="1"/>
            <a:endParaRPr lang="it-IT" altLang="it-IT"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A3CEC849-2ABA-4366-B12A-35DFAE3241A3}" type="slidenum">
              <a:rPr lang="it-IT" smtClean="0">
                <a:solidFill>
                  <a:prstClr val="black"/>
                </a:solidFill>
              </a:rPr>
              <a:pPr/>
              <a:t>42</a:t>
            </a:fld>
            <a:endParaRPr lang="it-IT">
              <a:solidFill>
                <a:prstClr val="black"/>
              </a:solidFill>
            </a:endParaRPr>
          </a:p>
        </p:txBody>
      </p:sp>
    </p:spTree>
    <p:extLst>
      <p:ext uri="{BB962C8B-B14F-4D97-AF65-F5344CB8AC3E}">
        <p14:creationId xmlns:p14="http://schemas.microsoft.com/office/powerpoint/2010/main" val="57197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A3CEC849-2ABA-4366-B12A-35DFAE3241A3}" type="slidenum">
              <a:rPr lang="it-IT" smtClean="0">
                <a:solidFill>
                  <a:prstClr val="black"/>
                </a:solidFill>
              </a:rPr>
              <a:pPr/>
              <a:t>46</a:t>
            </a:fld>
            <a:endParaRPr lang="it-IT">
              <a:solidFill>
                <a:prstClr val="black"/>
              </a:solidFill>
            </a:endParaRPr>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54462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5DD3F11-0BF8-4EE6-B0A5-73D3BA52AA77}" type="slidenum">
              <a:rPr lang="it-IT" altLang="it-IT"/>
              <a:pPr/>
              <a:t>6</a:t>
            </a:fld>
            <a:endParaRPr lang="it-IT" altLang="it-IT"/>
          </a:p>
        </p:txBody>
      </p:sp>
      <p:sp>
        <p:nvSpPr>
          <p:cNvPr id="91138"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738" tIns="46370" rIns="92738" bIns="46370" anchor="b"/>
          <a:lstStyle>
            <a:lvl1pPr algn="l" defTabSz="927100">
              <a:defRPr>
                <a:solidFill>
                  <a:schemeClr val="tx1"/>
                </a:solidFill>
                <a:latin typeface="Arial" charset="0"/>
              </a:defRPr>
            </a:lvl1pPr>
            <a:lvl2pPr marL="742950" indent="-285750" algn="l" defTabSz="927100">
              <a:defRPr>
                <a:solidFill>
                  <a:schemeClr val="tx1"/>
                </a:solidFill>
                <a:latin typeface="Arial" charset="0"/>
              </a:defRPr>
            </a:lvl2pPr>
            <a:lvl3pPr marL="1143000" indent="-228600" algn="l" defTabSz="927100">
              <a:defRPr>
                <a:solidFill>
                  <a:schemeClr val="tx1"/>
                </a:solidFill>
                <a:latin typeface="Arial" charset="0"/>
              </a:defRPr>
            </a:lvl3pPr>
            <a:lvl4pPr marL="1600200" indent="-228600" algn="l" defTabSz="927100">
              <a:defRPr>
                <a:solidFill>
                  <a:schemeClr val="tx1"/>
                </a:solidFill>
                <a:latin typeface="Arial" charset="0"/>
              </a:defRPr>
            </a:lvl4pPr>
            <a:lvl5pPr marL="2057400" indent="-228600" algn="l" defTabSz="927100">
              <a:defRPr>
                <a:solidFill>
                  <a:schemeClr val="tx1"/>
                </a:solidFill>
                <a:latin typeface="Arial" charset="0"/>
              </a:defRPr>
            </a:lvl5pPr>
            <a:lvl6pPr marL="2514600" indent="-228600" defTabSz="927100" fontAlgn="base">
              <a:spcBef>
                <a:spcPct val="0"/>
              </a:spcBef>
              <a:spcAft>
                <a:spcPct val="0"/>
              </a:spcAft>
              <a:defRPr>
                <a:solidFill>
                  <a:schemeClr val="tx1"/>
                </a:solidFill>
                <a:latin typeface="Arial" charset="0"/>
              </a:defRPr>
            </a:lvl6pPr>
            <a:lvl7pPr marL="2971800" indent="-228600" defTabSz="927100" fontAlgn="base">
              <a:spcBef>
                <a:spcPct val="0"/>
              </a:spcBef>
              <a:spcAft>
                <a:spcPct val="0"/>
              </a:spcAft>
              <a:defRPr>
                <a:solidFill>
                  <a:schemeClr val="tx1"/>
                </a:solidFill>
                <a:latin typeface="Arial" charset="0"/>
              </a:defRPr>
            </a:lvl7pPr>
            <a:lvl8pPr marL="3429000" indent="-228600" defTabSz="927100" fontAlgn="base">
              <a:spcBef>
                <a:spcPct val="0"/>
              </a:spcBef>
              <a:spcAft>
                <a:spcPct val="0"/>
              </a:spcAft>
              <a:defRPr>
                <a:solidFill>
                  <a:schemeClr val="tx1"/>
                </a:solidFill>
                <a:latin typeface="Arial" charset="0"/>
              </a:defRPr>
            </a:lvl8pPr>
            <a:lvl9pPr marL="3886200" indent="-228600" defTabSz="927100" fontAlgn="base">
              <a:spcBef>
                <a:spcPct val="0"/>
              </a:spcBef>
              <a:spcAft>
                <a:spcPct val="0"/>
              </a:spcAft>
              <a:defRPr>
                <a:solidFill>
                  <a:schemeClr val="tx1"/>
                </a:solidFill>
                <a:latin typeface="Arial" charset="0"/>
              </a:defRPr>
            </a:lvl9pPr>
          </a:lstStyle>
          <a:p>
            <a:pPr algn="r" eaLnBrk="0" hangingPunct="0"/>
            <a:fld id="{8D5D0C00-91B0-47F0-9578-E4066A3E88E0}" type="slidenum">
              <a:rPr lang="it-IT" altLang="it-IT" sz="1200">
                <a:latin typeface="Times New Roman" pitchFamily="18" charset="0"/>
              </a:rPr>
              <a:pPr algn="r" eaLnBrk="0" hangingPunct="0"/>
              <a:t>6</a:t>
            </a:fld>
            <a:endParaRPr lang="it-IT" altLang="it-IT" sz="1200">
              <a:latin typeface="Times New Roman" pitchFamily="18" charset="0"/>
            </a:endParaRPr>
          </a:p>
        </p:txBody>
      </p:sp>
      <p:sp>
        <p:nvSpPr>
          <p:cNvPr id="91139" name="Rectangle 2"/>
          <p:cNvSpPr>
            <a:spLocks noGrp="1" noRot="1" noChangeAspect="1" noChangeArrowheads="1" noTextEdit="1"/>
          </p:cNvSpPr>
          <p:nvPr>
            <p:ph type="sldImg"/>
          </p:nvPr>
        </p:nvSpPr>
        <p:spPr>
          <a:xfrm>
            <a:off x="920750" y="744538"/>
            <a:ext cx="4964113" cy="3722687"/>
          </a:xfrm>
          <a:ln/>
        </p:spPr>
      </p:sp>
      <p:sp>
        <p:nvSpPr>
          <p:cNvPr id="91140" name="Rectangle 3"/>
          <p:cNvSpPr>
            <a:spLocks noGrp="1" noChangeArrowheads="1"/>
          </p:cNvSpPr>
          <p:nvPr>
            <p:ph type="body" idx="1"/>
          </p:nvPr>
        </p:nvSpPr>
        <p:spPr>
          <a:xfrm>
            <a:off x="931863" y="4692650"/>
            <a:ext cx="4975225" cy="4462463"/>
          </a:xfrm>
        </p:spPr>
        <p:txBody>
          <a:bodyPr wrap="none" lIns="92384" tIns="46192" rIns="92384" bIns="46192" anchor="ctr"/>
          <a:lstStyle/>
          <a:p>
            <a:endParaRPr lang="en-GB"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1FEEB67B-09F4-4FDA-BCD6-174C7514336C}" type="slidenum">
              <a:rPr lang="it-IT" altLang="it-IT"/>
              <a:pPr/>
              <a:t>7</a:t>
            </a:fld>
            <a:endParaRPr lang="it-IT" altLang="it-IT"/>
          </a:p>
        </p:txBody>
      </p:sp>
      <p:sp>
        <p:nvSpPr>
          <p:cNvPr id="59394"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738" tIns="46370" rIns="92738" bIns="46370" anchor="b"/>
          <a:lstStyle>
            <a:lvl1pPr algn="l" defTabSz="927100">
              <a:defRPr>
                <a:solidFill>
                  <a:schemeClr val="tx1"/>
                </a:solidFill>
                <a:latin typeface="Arial" charset="0"/>
              </a:defRPr>
            </a:lvl1pPr>
            <a:lvl2pPr marL="742950" indent="-285750" algn="l" defTabSz="927100">
              <a:defRPr>
                <a:solidFill>
                  <a:schemeClr val="tx1"/>
                </a:solidFill>
                <a:latin typeface="Arial" charset="0"/>
              </a:defRPr>
            </a:lvl2pPr>
            <a:lvl3pPr marL="1143000" indent="-228600" algn="l" defTabSz="927100">
              <a:defRPr>
                <a:solidFill>
                  <a:schemeClr val="tx1"/>
                </a:solidFill>
                <a:latin typeface="Arial" charset="0"/>
              </a:defRPr>
            </a:lvl3pPr>
            <a:lvl4pPr marL="1600200" indent="-228600" algn="l" defTabSz="927100">
              <a:defRPr>
                <a:solidFill>
                  <a:schemeClr val="tx1"/>
                </a:solidFill>
                <a:latin typeface="Arial" charset="0"/>
              </a:defRPr>
            </a:lvl4pPr>
            <a:lvl5pPr marL="2057400" indent="-228600" algn="l" defTabSz="927100">
              <a:defRPr>
                <a:solidFill>
                  <a:schemeClr val="tx1"/>
                </a:solidFill>
                <a:latin typeface="Arial" charset="0"/>
              </a:defRPr>
            </a:lvl5pPr>
            <a:lvl6pPr marL="2514600" indent="-228600" defTabSz="927100" fontAlgn="base">
              <a:spcBef>
                <a:spcPct val="0"/>
              </a:spcBef>
              <a:spcAft>
                <a:spcPct val="0"/>
              </a:spcAft>
              <a:defRPr>
                <a:solidFill>
                  <a:schemeClr val="tx1"/>
                </a:solidFill>
                <a:latin typeface="Arial" charset="0"/>
              </a:defRPr>
            </a:lvl6pPr>
            <a:lvl7pPr marL="2971800" indent="-228600" defTabSz="927100" fontAlgn="base">
              <a:spcBef>
                <a:spcPct val="0"/>
              </a:spcBef>
              <a:spcAft>
                <a:spcPct val="0"/>
              </a:spcAft>
              <a:defRPr>
                <a:solidFill>
                  <a:schemeClr val="tx1"/>
                </a:solidFill>
                <a:latin typeface="Arial" charset="0"/>
              </a:defRPr>
            </a:lvl7pPr>
            <a:lvl8pPr marL="3429000" indent="-228600" defTabSz="927100" fontAlgn="base">
              <a:spcBef>
                <a:spcPct val="0"/>
              </a:spcBef>
              <a:spcAft>
                <a:spcPct val="0"/>
              </a:spcAft>
              <a:defRPr>
                <a:solidFill>
                  <a:schemeClr val="tx1"/>
                </a:solidFill>
                <a:latin typeface="Arial" charset="0"/>
              </a:defRPr>
            </a:lvl8pPr>
            <a:lvl9pPr marL="3886200" indent="-228600" defTabSz="927100" fontAlgn="base">
              <a:spcBef>
                <a:spcPct val="0"/>
              </a:spcBef>
              <a:spcAft>
                <a:spcPct val="0"/>
              </a:spcAft>
              <a:defRPr>
                <a:solidFill>
                  <a:schemeClr val="tx1"/>
                </a:solidFill>
                <a:latin typeface="Arial" charset="0"/>
              </a:defRPr>
            </a:lvl9pPr>
          </a:lstStyle>
          <a:p>
            <a:pPr algn="r" eaLnBrk="0" hangingPunct="0"/>
            <a:fld id="{DE4D20B6-FF5A-45F9-A490-CD95C75850D0}" type="slidenum">
              <a:rPr lang="it-IT" altLang="it-IT" sz="1200">
                <a:latin typeface="Times New Roman" pitchFamily="18" charset="0"/>
              </a:rPr>
              <a:pPr algn="r" eaLnBrk="0" hangingPunct="0"/>
              <a:t>7</a:t>
            </a:fld>
            <a:endParaRPr lang="it-IT" altLang="it-IT" sz="1200">
              <a:latin typeface="Times New Roman" pitchFamily="18" charset="0"/>
            </a:endParaRPr>
          </a:p>
        </p:txBody>
      </p:sp>
      <p:sp>
        <p:nvSpPr>
          <p:cNvPr id="59395" name="Rectangle 1026"/>
          <p:cNvSpPr>
            <a:spLocks noGrp="1" noRot="1" noChangeAspect="1" noChangeArrowheads="1" noTextEdit="1"/>
          </p:cNvSpPr>
          <p:nvPr>
            <p:ph type="sldImg"/>
          </p:nvPr>
        </p:nvSpPr>
        <p:spPr>
          <a:xfrm>
            <a:off x="917575" y="744538"/>
            <a:ext cx="4962525" cy="3722687"/>
          </a:xfrm>
          <a:ln/>
        </p:spPr>
      </p:sp>
      <p:sp>
        <p:nvSpPr>
          <p:cNvPr id="59396" name="Text Box 1027"/>
          <p:cNvSpPr txBox="1">
            <a:spLocks noChangeArrowheads="1"/>
          </p:cNvSpPr>
          <p:nvPr/>
        </p:nvSpPr>
        <p:spPr bwMode="auto">
          <a:xfrm>
            <a:off x="3043238" y="5811838"/>
            <a:ext cx="15652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8" tIns="46370" rIns="92738" bIns="46370" anchor="ctr">
            <a:spAutoFit/>
          </a:bodyPr>
          <a:lstStyle>
            <a:lvl1pPr algn="l" defTabSz="927100">
              <a:defRPr>
                <a:solidFill>
                  <a:schemeClr val="tx1"/>
                </a:solidFill>
                <a:latin typeface="Arial" charset="0"/>
              </a:defRPr>
            </a:lvl1pPr>
            <a:lvl2pPr marL="742950" indent="-285750" algn="l" defTabSz="927100">
              <a:defRPr>
                <a:solidFill>
                  <a:schemeClr val="tx1"/>
                </a:solidFill>
                <a:latin typeface="Arial" charset="0"/>
              </a:defRPr>
            </a:lvl2pPr>
            <a:lvl3pPr marL="1143000" indent="-228600" algn="l" defTabSz="927100">
              <a:defRPr>
                <a:solidFill>
                  <a:schemeClr val="tx1"/>
                </a:solidFill>
                <a:latin typeface="Arial" charset="0"/>
              </a:defRPr>
            </a:lvl3pPr>
            <a:lvl4pPr marL="1600200" indent="-228600" algn="l" defTabSz="927100">
              <a:defRPr>
                <a:solidFill>
                  <a:schemeClr val="tx1"/>
                </a:solidFill>
                <a:latin typeface="Arial" charset="0"/>
              </a:defRPr>
            </a:lvl4pPr>
            <a:lvl5pPr marL="2057400" indent="-228600" algn="l" defTabSz="927100">
              <a:defRPr>
                <a:solidFill>
                  <a:schemeClr val="tx1"/>
                </a:solidFill>
                <a:latin typeface="Arial" charset="0"/>
              </a:defRPr>
            </a:lvl5pPr>
            <a:lvl6pPr marL="2514600" indent="-228600" defTabSz="927100" fontAlgn="base">
              <a:spcBef>
                <a:spcPct val="0"/>
              </a:spcBef>
              <a:spcAft>
                <a:spcPct val="0"/>
              </a:spcAft>
              <a:defRPr>
                <a:solidFill>
                  <a:schemeClr val="tx1"/>
                </a:solidFill>
                <a:latin typeface="Arial" charset="0"/>
              </a:defRPr>
            </a:lvl6pPr>
            <a:lvl7pPr marL="2971800" indent="-228600" defTabSz="927100" fontAlgn="base">
              <a:spcBef>
                <a:spcPct val="0"/>
              </a:spcBef>
              <a:spcAft>
                <a:spcPct val="0"/>
              </a:spcAft>
              <a:defRPr>
                <a:solidFill>
                  <a:schemeClr val="tx1"/>
                </a:solidFill>
                <a:latin typeface="Arial" charset="0"/>
              </a:defRPr>
            </a:lvl7pPr>
            <a:lvl8pPr marL="3429000" indent="-228600" defTabSz="927100" fontAlgn="base">
              <a:spcBef>
                <a:spcPct val="0"/>
              </a:spcBef>
              <a:spcAft>
                <a:spcPct val="0"/>
              </a:spcAft>
              <a:defRPr>
                <a:solidFill>
                  <a:schemeClr val="tx1"/>
                </a:solidFill>
                <a:latin typeface="Arial" charset="0"/>
              </a:defRPr>
            </a:lvl8pPr>
            <a:lvl9pPr marL="3886200" indent="-228600" defTabSz="927100" fontAlgn="base">
              <a:spcBef>
                <a:spcPct val="0"/>
              </a:spcBef>
              <a:spcAft>
                <a:spcPct val="0"/>
              </a:spcAft>
              <a:defRPr>
                <a:solidFill>
                  <a:schemeClr val="tx1"/>
                </a:solidFill>
                <a:latin typeface="Arial" charset="0"/>
              </a:defRPr>
            </a:lvl9pPr>
          </a:lstStyle>
          <a:p>
            <a:pPr algn="ctr" eaLnBrk="0" hangingPunct="0">
              <a:spcBef>
                <a:spcPct val="50000"/>
              </a:spcBef>
            </a:pPr>
            <a:endParaRPr lang="en-GB" altLang="it-IT" sz="2400">
              <a:latin typeface="Times New Roman" pitchFamily="18" charset="0"/>
            </a:endParaRPr>
          </a:p>
        </p:txBody>
      </p:sp>
      <p:sp>
        <p:nvSpPr>
          <p:cNvPr id="59397" name="Text Box 1028"/>
          <p:cNvSpPr txBox="1">
            <a:spLocks noChangeArrowheads="1"/>
          </p:cNvSpPr>
          <p:nvPr/>
        </p:nvSpPr>
        <p:spPr bwMode="auto">
          <a:xfrm>
            <a:off x="2109788" y="6329363"/>
            <a:ext cx="14557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738" tIns="46370" rIns="92738" bIns="46370" anchor="ctr">
            <a:spAutoFit/>
          </a:bodyPr>
          <a:lstStyle>
            <a:lvl1pPr algn="l" defTabSz="927100">
              <a:defRPr>
                <a:solidFill>
                  <a:schemeClr val="tx1"/>
                </a:solidFill>
                <a:latin typeface="Arial" charset="0"/>
              </a:defRPr>
            </a:lvl1pPr>
            <a:lvl2pPr marL="742950" indent="-285750" algn="l" defTabSz="927100">
              <a:defRPr>
                <a:solidFill>
                  <a:schemeClr val="tx1"/>
                </a:solidFill>
                <a:latin typeface="Arial" charset="0"/>
              </a:defRPr>
            </a:lvl2pPr>
            <a:lvl3pPr marL="1143000" indent="-228600" algn="l" defTabSz="927100">
              <a:defRPr>
                <a:solidFill>
                  <a:schemeClr val="tx1"/>
                </a:solidFill>
                <a:latin typeface="Arial" charset="0"/>
              </a:defRPr>
            </a:lvl3pPr>
            <a:lvl4pPr marL="1600200" indent="-228600" algn="l" defTabSz="927100">
              <a:defRPr>
                <a:solidFill>
                  <a:schemeClr val="tx1"/>
                </a:solidFill>
                <a:latin typeface="Arial" charset="0"/>
              </a:defRPr>
            </a:lvl4pPr>
            <a:lvl5pPr marL="2057400" indent="-228600" algn="l" defTabSz="927100">
              <a:defRPr>
                <a:solidFill>
                  <a:schemeClr val="tx1"/>
                </a:solidFill>
                <a:latin typeface="Arial" charset="0"/>
              </a:defRPr>
            </a:lvl5pPr>
            <a:lvl6pPr marL="2514600" indent="-228600" defTabSz="927100" fontAlgn="base">
              <a:spcBef>
                <a:spcPct val="0"/>
              </a:spcBef>
              <a:spcAft>
                <a:spcPct val="0"/>
              </a:spcAft>
              <a:defRPr>
                <a:solidFill>
                  <a:schemeClr val="tx1"/>
                </a:solidFill>
                <a:latin typeface="Arial" charset="0"/>
              </a:defRPr>
            </a:lvl6pPr>
            <a:lvl7pPr marL="2971800" indent="-228600" defTabSz="927100" fontAlgn="base">
              <a:spcBef>
                <a:spcPct val="0"/>
              </a:spcBef>
              <a:spcAft>
                <a:spcPct val="0"/>
              </a:spcAft>
              <a:defRPr>
                <a:solidFill>
                  <a:schemeClr val="tx1"/>
                </a:solidFill>
                <a:latin typeface="Arial" charset="0"/>
              </a:defRPr>
            </a:lvl7pPr>
            <a:lvl8pPr marL="3429000" indent="-228600" defTabSz="927100" fontAlgn="base">
              <a:spcBef>
                <a:spcPct val="0"/>
              </a:spcBef>
              <a:spcAft>
                <a:spcPct val="0"/>
              </a:spcAft>
              <a:defRPr>
                <a:solidFill>
                  <a:schemeClr val="tx1"/>
                </a:solidFill>
                <a:latin typeface="Arial" charset="0"/>
              </a:defRPr>
            </a:lvl8pPr>
            <a:lvl9pPr marL="3886200" indent="-228600" defTabSz="927100" fontAlgn="base">
              <a:spcBef>
                <a:spcPct val="0"/>
              </a:spcBef>
              <a:spcAft>
                <a:spcPct val="0"/>
              </a:spcAft>
              <a:defRPr>
                <a:solidFill>
                  <a:schemeClr val="tx1"/>
                </a:solidFill>
                <a:latin typeface="Arial" charset="0"/>
              </a:defRPr>
            </a:lvl9pPr>
          </a:lstStyle>
          <a:p>
            <a:pPr algn="ctr" eaLnBrk="0" hangingPunct="0">
              <a:spcBef>
                <a:spcPct val="50000"/>
              </a:spcBef>
            </a:pPr>
            <a:r>
              <a:rPr lang="it-IT" altLang="it-IT" sz="2400">
                <a:latin typeface="Times New Roman" pitchFamily="18" charset="0"/>
              </a:rPr>
              <a:t>successiva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C8BCAA0-7277-4AD9-9C37-1A04F397F012}" type="slidenum">
              <a:rPr lang="it-IT" altLang="it-IT"/>
              <a:pPr/>
              <a:t>8</a:t>
            </a:fld>
            <a:endParaRPr lang="it-IT" altLang="it-IT"/>
          </a:p>
        </p:txBody>
      </p:sp>
      <p:sp>
        <p:nvSpPr>
          <p:cNvPr id="78850"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738" tIns="46370" rIns="92738" bIns="46370" anchor="b"/>
          <a:lstStyle>
            <a:lvl1pPr algn="l" defTabSz="927100">
              <a:defRPr>
                <a:solidFill>
                  <a:schemeClr val="tx1"/>
                </a:solidFill>
                <a:latin typeface="Arial" charset="0"/>
              </a:defRPr>
            </a:lvl1pPr>
            <a:lvl2pPr marL="742950" indent="-285750" algn="l" defTabSz="927100">
              <a:defRPr>
                <a:solidFill>
                  <a:schemeClr val="tx1"/>
                </a:solidFill>
                <a:latin typeface="Arial" charset="0"/>
              </a:defRPr>
            </a:lvl2pPr>
            <a:lvl3pPr marL="1143000" indent="-228600" algn="l" defTabSz="927100">
              <a:defRPr>
                <a:solidFill>
                  <a:schemeClr val="tx1"/>
                </a:solidFill>
                <a:latin typeface="Arial" charset="0"/>
              </a:defRPr>
            </a:lvl3pPr>
            <a:lvl4pPr marL="1600200" indent="-228600" algn="l" defTabSz="927100">
              <a:defRPr>
                <a:solidFill>
                  <a:schemeClr val="tx1"/>
                </a:solidFill>
                <a:latin typeface="Arial" charset="0"/>
              </a:defRPr>
            </a:lvl4pPr>
            <a:lvl5pPr marL="2057400" indent="-228600" algn="l" defTabSz="927100">
              <a:defRPr>
                <a:solidFill>
                  <a:schemeClr val="tx1"/>
                </a:solidFill>
                <a:latin typeface="Arial" charset="0"/>
              </a:defRPr>
            </a:lvl5pPr>
            <a:lvl6pPr marL="2514600" indent="-228600" defTabSz="927100" fontAlgn="base">
              <a:spcBef>
                <a:spcPct val="0"/>
              </a:spcBef>
              <a:spcAft>
                <a:spcPct val="0"/>
              </a:spcAft>
              <a:defRPr>
                <a:solidFill>
                  <a:schemeClr val="tx1"/>
                </a:solidFill>
                <a:latin typeface="Arial" charset="0"/>
              </a:defRPr>
            </a:lvl6pPr>
            <a:lvl7pPr marL="2971800" indent="-228600" defTabSz="927100" fontAlgn="base">
              <a:spcBef>
                <a:spcPct val="0"/>
              </a:spcBef>
              <a:spcAft>
                <a:spcPct val="0"/>
              </a:spcAft>
              <a:defRPr>
                <a:solidFill>
                  <a:schemeClr val="tx1"/>
                </a:solidFill>
                <a:latin typeface="Arial" charset="0"/>
              </a:defRPr>
            </a:lvl7pPr>
            <a:lvl8pPr marL="3429000" indent="-228600" defTabSz="927100" fontAlgn="base">
              <a:spcBef>
                <a:spcPct val="0"/>
              </a:spcBef>
              <a:spcAft>
                <a:spcPct val="0"/>
              </a:spcAft>
              <a:defRPr>
                <a:solidFill>
                  <a:schemeClr val="tx1"/>
                </a:solidFill>
                <a:latin typeface="Arial" charset="0"/>
              </a:defRPr>
            </a:lvl8pPr>
            <a:lvl9pPr marL="3886200" indent="-228600" defTabSz="927100" fontAlgn="base">
              <a:spcBef>
                <a:spcPct val="0"/>
              </a:spcBef>
              <a:spcAft>
                <a:spcPct val="0"/>
              </a:spcAft>
              <a:defRPr>
                <a:solidFill>
                  <a:schemeClr val="tx1"/>
                </a:solidFill>
                <a:latin typeface="Arial" charset="0"/>
              </a:defRPr>
            </a:lvl9pPr>
          </a:lstStyle>
          <a:p>
            <a:pPr algn="r" eaLnBrk="0" hangingPunct="0"/>
            <a:fld id="{DD597702-6CFB-457C-A912-C49BE25BD114}" type="slidenum">
              <a:rPr lang="it-IT" altLang="it-IT" sz="1200">
                <a:latin typeface="Times New Roman" pitchFamily="18" charset="0"/>
              </a:rPr>
              <a:pPr algn="r" eaLnBrk="0" hangingPunct="0"/>
              <a:t>8</a:t>
            </a:fld>
            <a:endParaRPr lang="it-IT" altLang="it-IT" sz="1200">
              <a:latin typeface="Times New Roman" pitchFamily="18" charset="0"/>
            </a:endParaRPr>
          </a:p>
        </p:txBody>
      </p:sp>
      <p:sp>
        <p:nvSpPr>
          <p:cNvPr id="78851" name="Rectangle 2"/>
          <p:cNvSpPr>
            <a:spLocks noGrp="1" noRot="1" noChangeAspect="1" noChangeArrowheads="1" noTextEdit="1"/>
          </p:cNvSpPr>
          <p:nvPr>
            <p:ph type="sldImg"/>
          </p:nvPr>
        </p:nvSpPr>
        <p:spPr>
          <a:xfrm>
            <a:off x="957263" y="768350"/>
            <a:ext cx="4926012" cy="3694113"/>
          </a:xfrm>
          <a:ln/>
        </p:spPr>
      </p:sp>
      <p:sp>
        <p:nvSpPr>
          <p:cNvPr id="78852" name="Rectangle 3"/>
          <p:cNvSpPr>
            <a:spLocks noGrp="1" noChangeArrowheads="1"/>
          </p:cNvSpPr>
          <p:nvPr>
            <p:ph type="body" idx="1"/>
          </p:nvPr>
        </p:nvSpPr>
        <p:spPr>
          <a:xfrm>
            <a:off x="931863" y="4692650"/>
            <a:ext cx="4975225" cy="4462463"/>
          </a:xfrm>
        </p:spPr>
        <p:txBody>
          <a:bodyPr wrap="none" lIns="92738" tIns="46370" rIns="92738" bIns="46370" anchor="ctr"/>
          <a:lstStyle/>
          <a:p>
            <a:endParaRPr lang="en-GB"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73A2A6D-5AF6-4121-A82E-ECF7211EF338}" type="slidenum">
              <a:rPr lang="it-IT" altLang="it-IT"/>
              <a:pPr/>
              <a:t>10</a:t>
            </a:fld>
            <a:endParaRPr lang="it-IT" altLang="it-IT"/>
          </a:p>
        </p:txBody>
      </p:sp>
      <p:sp>
        <p:nvSpPr>
          <p:cNvPr id="96258"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738" tIns="46370" rIns="92738" bIns="46370" anchor="b"/>
          <a:lstStyle>
            <a:lvl1pPr algn="l" defTabSz="927100">
              <a:defRPr>
                <a:solidFill>
                  <a:schemeClr val="tx1"/>
                </a:solidFill>
                <a:latin typeface="Arial" charset="0"/>
              </a:defRPr>
            </a:lvl1pPr>
            <a:lvl2pPr marL="742950" indent="-285750" algn="l" defTabSz="927100">
              <a:defRPr>
                <a:solidFill>
                  <a:schemeClr val="tx1"/>
                </a:solidFill>
                <a:latin typeface="Arial" charset="0"/>
              </a:defRPr>
            </a:lvl2pPr>
            <a:lvl3pPr marL="1143000" indent="-228600" algn="l" defTabSz="927100">
              <a:defRPr>
                <a:solidFill>
                  <a:schemeClr val="tx1"/>
                </a:solidFill>
                <a:latin typeface="Arial" charset="0"/>
              </a:defRPr>
            </a:lvl3pPr>
            <a:lvl4pPr marL="1600200" indent="-228600" algn="l" defTabSz="927100">
              <a:defRPr>
                <a:solidFill>
                  <a:schemeClr val="tx1"/>
                </a:solidFill>
                <a:latin typeface="Arial" charset="0"/>
              </a:defRPr>
            </a:lvl4pPr>
            <a:lvl5pPr marL="2057400" indent="-228600" algn="l" defTabSz="927100">
              <a:defRPr>
                <a:solidFill>
                  <a:schemeClr val="tx1"/>
                </a:solidFill>
                <a:latin typeface="Arial" charset="0"/>
              </a:defRPr>
            </a:lvl5pPr>
            <a:lvl6pPr marL="2514600" indent="-228600" defTabSz="927100" fontAlgn="base">
              <a:spcBef>
                <a:spcPct val="0"/>
              </a:spcBef>
              <a:spcAft>
                <a:spcPct val="0"/>
              </a:spcAft>
              <a:defRPr>
                <a:solidFill>
                  <a:schemeClr val="tx1"/>
                </a:solidFill>
                <a:latin typeface="Arial" charset="0"/>
              </a:defRPr>
            </a:lvl6pPr>
            <a:lvl7pPr marL="2971800" indent="-228600" defTabSz="927100" fontAlgn="base">
              <a:spcBef>
                <a:spcPct val="0"/>
              </a:spcBef>
              <a:spcAft>
                <a:spcPct val="0"/>
              </a:spcAft>
              <a:defRPr>
                <a:solidFill>
                  <a:schemeClr val="tx1"/>
                </a:solidFill>
                <a:latin typeface="Arial" charset="0"/>
              </a:defRPr>
            </a:lvl7pPr>
            <a:lvl8pPr marL="3429000" indent="-228600" defTabSz="927100" fontAlgn="base">
              <a:spcBef>
                <a:spcPct val="0"/>
              </a:spcBef>
              <a:spcAft>
                <a:spcPct val="0"/>
              </a:spcAft>
              <a:defRPr>
                <a:solidFill>
                  <a:schemeClr val="tx1"/>
                </a:solidFill>
                <a:latin typeface="Arial" charset="0"/>
              </a:defRPr>
            </a:lvl8pPr>
            <a:lvl9pPr marL="3886200" indent="-228600" defTabSz="927100" fontAlgn="base">
              <a:spcBef>
                <a:spcPct val="0"/>
              </a:spcBef>
              <a:spcAft>
                <a:spcPct val="0"/>
              </a:spcAft>
              <a:defRPr>
                <a:solidFill>
                  <a:schemeClr val="tx1"/>
                </a:solidFill>
                <a:latin typeface="Arial" charset="0"/>
              </a:defRPr>
            </a:lvl9pPr>
          </a:lstStyle>
          <a:p>
            <a:pPr algn="r" eaLnBrk="0" hangingPunct="0"/>
            <a:fld id="{74072C0A-AD61-4E1A-8E7E-2020D3EA82DF}" type="slidenum">
              <a:rPr lang="it-IT" altLang="it-IT" sz="1200">
                <a:latin typeface="Times New Roman" pitchFamily="18" charset="0"/>
              </a:rPr>
              <a:pPr algn="r" eaLnBrk="0" hangingPunct="0"/>
              <a:t>10</a:t>
            </a:fld>
            <a:endParaRPr lang="it-IT" altLang="it-IT" sz="1200">
              <a:latin typeface="Times New Roman" pitchFamily="18" charset="0"/>
            </a:endParaRPr>
          </a:p>
        </p:txBody>
      </p:sp>
      <p:sp>
        <p:nvSpPr>
          <p:cNvPr id="96259" name="Rectangle 2"/>
          <p:cNvSpPr>
            <a:spLocks noGrp="1" noRot="1" noChangeAspect="1" noChangeArrowheads="1" noTextEdit="1"/>
          </p:cNvSpPr>
          <p:nvPr>
            <p:ph type="sldImg"/>
          </p:nvPr>
        </p:nvSpPr>
        <p:spPr>
          <a:xfrm>
            <a:off x="960438" y="766763"/>
            <a:ext cx="4926012" cy="3694112"/>
          </a:xfrm>
          <a:ln/>
        </p:spPr>
      </p:sp>
      <p:sp>
        <p:nvSpPr>
          <p:cNvPr id="96260" name="Rectangle 3"/>
          <p:cNvSpPr>
            <a:spLocks noGrp="1" noChangeArrowheads="1"/>
          </p:cNvSpPr>
          <p:nvPr>
            <p:ph type="body" idx="1"/>
          </p:nvPr>
        </p:nvSpPr>
        <p:spPr>
          <a:xfrm>
            <a:off x="931863" y="4692650"/>
            <a:ext cx="4975225" cy="4460875"/>
          </a:xfrm>
        </p:spPr>
        <p:txBody>
          <a:bodyPr wrap="none" lIns="92738" tIns="46370" rIns="92738" bIns="46370" anchor="ctr"/>
          <a:lstStyle/>
          <a:p>
            <a:endParaRPr lang="en-GB"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0D811FF-7E75-43DC-B798-640BAA37C4FC}" type="slidenum">
              <a:rPr lang="it-IT" smtClean="0"/>
              <a:t>14</a:t>
            </a:fld>
            <a:endParaRPr lang="it-IT"/>
          </a:p>
        </p:txBody>
      </p:sp>
    </p:spTree>
    <p:extLst>
      <p:ext uri="{BB962C8B-B14F-4D97-AF65-F5344CB8AC3E}">
        <p14:creationId xmlns:p14="http://schemas.microsoft.com/office/powerpoint/2010/main" val="314094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75EDAD-2679-4029-B457-5104D98268AD}" type="slidenum">
              <a:rPr lang="it-IT" altLang="it-IT"/>
              <a:pPr/>
              <a:t>19</a:t>
            </a:fld>
            <a:endParaRPr lang="it-IT" altLang="it-IT"/>
          </a:p>
        </p:txBody>
      </p:sp>
      <p:sp>
        <p:nvSpPr>
          <p:cNvPr id="130050"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738" tIns="46370" rIns="92738" bIns="46370" anchor="b"/>
          <a:lstStyle>
            <a:lvl1pPr algn="l" defTabSz="927100">
              <a:defRPr>
                <a:solidFill>
                  <a:schemeClr val="tx1"/>
                </a:solidFill>
                <a:latin typeface="Arial" charset="0"/>
              </a:defRPr>
            </a:lvl1pPr>
            <a:lvl2pPr marL="742950" indent="-285750" algn="l" defTabSz="927100">
              <a:defRPr>
                <a:solidFill>
                  <a:schemeClr val="tx1"/>
                </a:solidFill>
                <a:latin typeface="Arial" charset="0"/>
              </a:defRPr>
            </a:lvl2pPr>
            <a:lvl3pPr marL="1143000" indent="-228600" algn="l" defTabSz="927100">
              <a:defRPr>
                <a:solidFill>
                  <a:schemeClr val="tx1"/>
                </a:solidFill>
                <a:latin typeface="Arial" charset="0"/>
              </a:defRPr>
            </a:lvl3pPr>
            <a:lvl4pPr marL="1600200" indent="-228600" algn="l" defTabSz="927100">
              <a:defRPr>
                <a:solidFill>
                  <a:schemeClr val="tx1"/>
                </a:solidFill>
                <a:latin typeface="Arial" charset="0"/>
              </a:defRPr>
            </a:lvl4pPr>
            <a:lvl5pPr marL="2057400" indent="-228600" algn="l" defTabSz="927100">
              <a:defRPr>
                <a:solidFill>
                  <a:schemeClr val="tx1"/>
                </a:solidFill>
                <a:latin typeface="Arial" charset="0"/>
              </a:defRPr>
            </a:lvl5pPr>
            <a:lvl6pPr marL="2514600" indent="-228600" defTabSz="927100" fontAlgn="base">
              <a:spcBef>
                <a:spcPct val="0"/>
              </a:spcBef>
              <a:spcAft>
                <a:spcPct val="0"/>
              </a:spcAft>
              <a:defRPr>
                <a:solidFill>
                  <a:schemeClr val="tx1"/>
                </a:solidFill>
                <a:latin typeface="Arial" charset="0"/>
              </a:defRPr>
            </a:lvl6pPr>
            <a:lvl7pPr marL="2971800" indent="-228600" defTabSz="927100" fontAlgn="base">
              <a:spcBef>
                <a:spcPct val="0"/>
              </a:spcBef>
              <a:spcAft>
                <a:spcPct val="0"/>
              </a:spcAft>
              <a:defRPr>
                <a:solidFill>
                  <a:schemeClr val="tx1"/>
                </a:solidFill>
                <a:latin typeface="Arial" charset="0"/>
              </a:defRPr>
            </a:lvl7pPr>
            <a:lvl8pPr marL="3429000" indent="-228600" defTabSz="927100" fontAlgn="base">
              <a:spcBef>
                <a:spcPct val="0"/>
              </a:spcBef>
              <a:spcAft>
                <a:spcPct val="0"/>
              </a:spcAft>
              <a:defRPr>
                <a:solidFill>
                  <a:schemeClr val="tx1"/>
                </a:solidFill>
                <a:latin typeface="Arial" charset="0"/>
              </a:defRPr>
            </a:lvl8pPr>
            <a:lvl9pPr marL="3886200" indent="-228600" defTabSz="927100" fontAlgn="base">
              <a:spcBef>
                <a:spcPct val="0"/>
              </a:spcBef>
              <a:spcAft>
                <a:spcPct val="0"/>
              </a:spcAft>
              <a:defRPr>
                <a:solidFill>
                  <a:schemeClr val="tx1"/>
                </a:solidFill>
                <a:latin typeface="Arial" charset="0"/>
              </a:defRPr>
            </a:lvl9pPr>
          </a:lstStyle>
          <a:p>
            <a:pPr algn="r" eaLnBrk="0" hangingPunct="0"/>
            <a:fld id="{96DBCC2F-9A11-4DCA-9CA0-567BFB5DF980}" type="slidenum">
              <a:rPr lang="it-IT" altLang="it-IT" sz="1200">
                <a:latin typeface="Times New Roman" pitchFamily="18" charset="0"/>
              </a:rPr>
              <a:pPr algn="r" eaLnBrk="0" hangingPunct="0"/>
              <a:t>19</a:t>
            </a:fld>
            <a:endParaRPr lang="it-IT" altLang="it-IT" sz="1200">
              <a:latin typeface="Times New Roman" pitchFamily="18" charset="0"/>
            </a:endParaRPr>
          </a:p>
        </p:txBody>
      </p:sp>
      <p:sp>
        <p:nvSpPr>
          <p:cNvPr id="130051" name="Rectangle 2"/>
          <p:cNvSpPr>
            <a:spLocks noGrp="1" noRot="1" noChangeAspect="1" noChangeArrowheads="1" noTextEdit="1"/>
          </p:cNvSpPr>
          <p:nvPr>
            <p:ph type="sldImg"/>
          </p:nvPr>
        </p:nvSpPr>
        <p:spPr>
          <a:xfrm>
            <a:off x="958850" y="766763"/>
            <a:ext cx="4926013" cy="3694112"/>
          </a:xfrm>
          <a:ln/>
        </p:spPr>
      </p:sp>
      <p:sp>
        <p:nvSpPr>
          <p:cNvPr id="130052" name="Rectangle 3"/>
          <p:cNvSpPr>
            <a:spLocks noGrp="1" noChangeArrowheads="1"/>
          </p:cNvSpPr>
          <p:nvPr>
            <p:ph type="body" idx="1"/>
          </p:nvPr>
        </p:nvSpPr>
        <p:spPr>
          <a:xfrm>
            <a:off x="931863" y="4692650"/>
            <a:ext cx="4975225" cy="4462463"/>
          </a:xfrm>
        </p:spPr>
        <p:txBody>
          <a:bodyPr wrap="none" lIns="92738" tIns="46370" rIns="92738" bIns="46370"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0D811FF-7E75-43DC-B798-640BAA37C4FC}" type="slidenum">
              <a:rPr lang="it-IT" smtClean="0"/>
              <a:t>22</a:t>
            </a:fld>
            <a:endParaRPr lang="it-IT"/>
          </a:p>
        </p:txBody>
      </p:sp>
    </p:spTree>
    <p:extLst>
      <p:ext uri="{BB962C8B-B14F-4D97-AF65-F5344CB8AC3E}">
        <p14:creationId xmlns:p14="http://schemas.microsoft.com/office/powerpoint/2010/main" val="149757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b="1">
                <a:solidFill>
                  <a:schemeClr val="accent2"/>
                </a:solidFill>
                <a:latin typeface="Comic Sans MS" pitchFamily="66" charset="0"/>
              </a:defRPr>
            </a:lvl1pPr>
            <a:lvl2pPr marL="742950" indent="-285750">
              <a:defRPr b="1">
                <a:solidFill>
                  <a:schemeClr val="accent2"/>
                </a:solidFill>
                <a:latin typeface="Comic Sans MS" pitchFamily="66" charset="0"/>
              </a:defRPr>
            </a:lvl2pPr>
            <a:lvl3pPr marL="1143000" indent="-228600">
              <a:defRPr b="1">
                <a:solidFill>
                  <a:schemeClr val="accent2"/>
                </a:solidFill>
                <a:latin typeface="Comic Sans MS" pitchFamily="66" charset="0"/>
              </a:defRPr>
            </a:lvl3pPr>
            <a:lvl4pPr marL="1600200" indent="-228600">
              <a:defRPr b="1">
                <a:solidFill>
                  <a:schemeClr val="accent2"/>
                </a:solidFill>
                <a:latin typeface="Comic Sans MS" pitchFamily="66" charset="0"/>
              </a:defRPr>
            </a:lvl4pPr>
            <a:lvl5pPr marL="2057400" indent="-228600">
              <a:defRPr b="1">
                <a:solidFill>
                  <a:schemeClr val="accent2"/>
                </a:solidFill>
                <a:latin typeface="Comic Sans MS" pitchFamily="66" charset="0"/>
              </a:defRPr>
            </a:lvl5pPr>
            <a:lvl6pPr marL="2514600" indent="-228600" eaLnBrk="0" fontAlgn="base" hangingPunct="0">
              <a:spcBef>
                <a:spcPct val="0"/>
              </a:spcBef>
              <a:spcAft>
                <a:spcPct val="0"/>
              </a:spcAft>
              <a:defRPr b="1">
                <a:solidFill>
                  <a:schemeClr val="accent2"/>
                </a:solidFill>
                <a:latin typeface="Comic Sans MS" pitchFamily="66" charset="0"/>
              </a:defRPr>
            </a:lvl6pPr>
            <a:lvl7pPr marL="2971800" indent="-228600" eaLnBrk="0" fontAlgn="base" hangingPunct="0">
              <a:spcBef>
                <a:spcPct val="0"/>
              </a:spcBef>
              <a:spcAft>
                <a:spcPct val="0"/>
              </a:spcAft>
              <a:defRPr b="1">
                <a:solidFill>
                  <a:schemeClr val="accent2"/>
                </a:solidFill>
                <a:latin typeface="Comic Sans MS" pitchFamily="66" charset="0"/>
              </a:defRPr>
            </a:lvl7pPr>
            <a:lvl8pPr marL="3429000" indent="-228600" eaLnBrk="0" fontAlgn="base" hangingPunct="0">
              <a:spcBef>
                <a:spcPct val="0"/>
              </a:spcBef>
              <a:spcAft>
                <a:spcPct val="0"/>
              </a:spcAft>
              <a:defRPr b="1">
                <a:solidFill>
                  <a:schemeClr val="accent2"/>
                </a:solidFill>
                <a:latin typeface="Comic Sans MS" pitchFamily="66" charset="0"/>
              </a:defRPr>
            </a:lvl8pPr>
            <a:lvl9pPr marL="3886200" indent="-228600" eaLnBrk="0" fontAlgn="base" hangingPunct="0">
              <a:spcBef>
                <a:spcPct val="0"/>
              </a:spcBef>
              <a:spcAft>
                <a:spcPct val="0"/>
              </a:spcAft>
              <a:defRPr b="1">
                <a:solidFill>
                  <a:schemeClr val="accent2"/>
                </a:solidFill>
                <a:latin typeface="Comic Sans MS" pitchFamily="66" charset="0"/>
              </a:defRPr>
            </a:lvl9pPr>
          </a:lstStyle>
          <a:p>
            <a:fld id="{DBBE3349-3AD3-4D32-A421-ECC5761C0934}" type="slidenum">
              <a:rPr lang="it-IT" altLang="it-IT" b="0">
                <a:solidFill>
                  <a:schemeClr val="tx1"/>
                </a:solidFill>
                <a:latin typeface="Arial" charset="0"/>
              </a:rPr>
              <a:pPr/>
              <a:t>24</a:t>
            </a:fld>
            <a:endParaRPr lang="it-IT" altLang="it-IT" b="0">
              <a:solidFill>
                <a:schemeClr val="tx1"/>
              </a:solidFill>
              <a:latin typeface="Arial" charset="0"/>
            </a:endParaRPr>
          </a:p>
        </p:txBody>
      </p:sp>
      <p:sp>
        <p:nvSpPr>
          <p:cNvPr id="6147" name="Rectangle 2"/>
          <p:cNvSpPr>
            <a:spLocks noGrp="1" noRot="1" noChangeAspect="1" noChangeArrowheads="1" noTextEdit="1"/>
          </p:cNvSpPr>
          <p:nvPr>
            <p:ph type="sldImg"/>
          </p:nvPr>
        </p:nvSpPr>
        <p:spPr>
          <a:xfrm>
            <a:off x="917575" y="744538"/>
            <a:ext cx="4962525" cy="3722687"/>
          </a:xfrm>
          <a:ln/>
        </p:spPr>
      </p:sp>
      <p:sp>
        <p:nvSpPr>
          <p:cNvPr id="6148" name="Rectangle 3"/>
          <p:cNvSpPr>
            <a:spLocks noGrp="1" noChangeArrowheads="1"/>
          </p:cNvSpPr>
          <p:nvPr>
            <p:ph type="body" idx="1"/>
          </p:nvPr>
        </p:nvSpPr>
        <p:spPr>
          <a:xfrm>
            <a:off x="677863" y="4716463"/>
            <a:ext cx="5441950" cy="4465637"/>
          </a:xfrm>
          <a:noFill/>
        </p:spPr>
        <p:txBody>
          <a:bodyPr/>
          <a:lstStyle/>
          <a:p>
            <a:pPr eaLnBrk="1" hangingPunct="1"/>
            <a:endParaRPr lang="it-IT" altLang="it-IT"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62A103-5FCB-4402-86E6-FB31AE56B858}" type="slidenum">
              <a:rPr lang="it-IT" smtClean="0"/>
              <a:t>‹N›</a:t>
            </a:fld>
            <a:endParaRPr lang="it-IT"/>
          </a:p>
        </p:txBody>
      </p:sp>
    </p:spTree>
    <p:extLst>
      <p:ext uri="{BB962C8B-B14F-4D97-AF65-F5344CB8AC3E}">
        <p14:creationId xmlns:p14="http://schemas.microsoft.com/office/powerpoint/2010/main" val="292560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62A103-5FCB-4402-86E6-FB31AE56B858}" type="slidenum">
              <a:rPr lang="it-IT" smtClean="0"/>
              <a:t>‹N›</a:t>
            </a:fld>
            <a:endParaRPr lang="it-IT"/>
          </a:p>
        </p:txBody>
      </p:sp>
    </p:spTree>
    <p:extLst>
      <p:ext uri="{BB962C8B-B14F-4D97-AF65-F5344CB8AC3E}">
        <p14:creationId xmlns:p14="http://schemas.microsoft.com/office/powerpoint/2010/main" val="128827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62A103-5FCB-4402-86E6-FB31AE56B858}" type="slidenum">
              <a:rPr lang="it-IT" smtClean="0"/>
              <a:t>‹N›</a:t>
            </a:fld>
            <a:endParaRPr lang="it-IT"/>
          </a:p>
        </p:txBody>
      </p:sp>
    </p:spTree>
    <p:extLst>
      <p:ext uri="{BB962C8B-B14F-4D97-AF65-F5344CB8AC3E}">
        <p14:creationId xmlns:p14="http://schemas.microsoft.com/office/powerpoint/2010/main" val="1039439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baseline="0"/>
            </a:lvl1pPr>
            <a:extLst/>
          </a:lstStyle>
          <a:p>
            <a:r>
              <a:rPr lang="it-IT" smtClean="0"/>
              <a:t>Fare clic per modificare lo stile del titolo</a:t>
            </a:r>
            <a:endParaRPr lang="en-US" dirty="0"/>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dirty="0"/>
          </a:p>
        </p:txBody>
      </p:sp>
      <p:sp>
        <p:nvSpPr>
          <p:cNvPr id="4" name="Segnaposto data 6"/>
          <p:cNvSpPr>
            <a:spLocks noGrp="1"/>
          </p:cNvSpPr>
          <p:nvPr>
            <p:ph type="dt" sz="half" idx="10"/>
          </p:nvPr>
        </p:nvSpPr>
        <p:spPr/>
        <p:txBody>
          <a:bodyPr/>
          <a:lstStyle>
            <a:lvl1pPr>
              <a:defRPr/>
            </a:lvl1pPr>
            <a:extLst/>
          </a:lstStyle>
          <a:p>
            <a:endParaRPr lang="it-IT"/>
          </a:p>
        </p:txBody>
      </p:sp>
      <p:sp>
        <p:nvSpPr>
          <p:cNvPr id="5" name="Segnaposto piè di pagina 19"/>
          <p:cNvSpPr>
            <a:spLocks noGrp="1"/>
          </p:cNvSpPr>
          <p:nvPr>
            <p:ph type="ftr" sz="quarter" idx="11"/>
          </p:nvPr>
        </p:nvSpPr>
        <p:spPr/>
        <p:txBody>
          <a:bodyPr/>
          <a:lstStyle>
            <a:lvl1pPr>
              <a:defRPr>
                <a:solidFill>
                  <a:schemeClr val="bg2">
                    <a:shade val="50000"/>
                    <a:satMod val="200000"/>
                  </a:schemeClr>
                </a:solidFill>
              </a:defRPr>
            </a:lvl1pPr>
            <a:extLst/>
          </a:lstStyle>
          <a:p>
            <a:endParaRPr lang="it-IT"/>
          </a:p>
        </p:txBody>
      </p:sp>
      <p:sp>
        <p:nvSpPr>
          <p:cNvPr id="6" name="Segnaposto numero diapositiva 9"/>
          <p:cNvSpPr>
            <a:spLocks noGrp="1"/>
          </p:cNvSpPr>
          <p:nvPr>
            <p:ph type="sldNum" sz="quarter" idx="12"/>
          </p:nvPr>
        </p:nvSpPr>
        <p:spPr/>
        <p:txBody>
          <a:bodyPr/>
          <a:lstStyle>
            <a:lvl1pPr>
              <a:defRPr/>
            </a:lvl1pPr>
            <a:extLst/>
          </a:lstStyle>
          <a:p>
            <a:fld id="{78F901CF-713E-43DF-885E-EB481889573F}" type="slidenum">
              <a:rPr lang="it-IT" smtClean="0"/>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2800"/>
            </a:lvl1pPr>
            <a:extLst/>
          </a:lstStyle>
          <a:p>
            <a:r>
              <a:rPr lang="it-IT" smtClean="0"/>
              <a:t>Fare clic per modificare lo stile del titolo</a:t>
            </a:r>
            <a:endParaRPr lang="en-US" dirty="0"/>
          </a:p>
        </p:txBody>
      </p:sp>
      <p:sp>
        <p:nvSpPr>
          <p:cNvPr id="3" name="Segnaposto contenuto 2"/>
          <p:cNvSpPr>
            <a:spLocks noGrp="1"/>
          </p:cNvSpPr>
          <p:nvPr>
            <p:ph idx="1"/>
          </p:nvPr>
        </p:nvSpPr>
        <p:spPr/>
        <p:txBody>
          <a:bodyPr/>
          <a:lstStyle>
            <a:lvl1pPr>
              <a:defRPr sz="2400"/>
            </a:lvl1pPr>
            <a:lvl2pPr>
              <a:defRPr sz="1800"/>
            </a:lvl2pPr>
            <a:lvl3pPr>
              <a:defRPr sz="1600"/>
            </a:lvl3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Segnaposto data 3"/>
          <p:cNvSpPr>
            <a:spLocks noGrp="1"/>
          </p:cNvSpPr>
          <p:nvPr>
            <p:ph type="dt" sz="half" idx="10"/>
          </p:nvPr>
        </p:nvSpPr>
        <p:spPr/>
        <p:txBody>
          <a:bodyPr/>
          <a:lstStyle>
            <a:lvl1pPr>
              <a:defRPr/>
            </a:lvl1pPr>
            <a:extLst/>
          </a:lstStyle>
          <a:p>
            <a:endParaRPr lang="it-IT"/>
          </a:p>
        </p:txBody>
      </p:sp>
      <p:sp>
        <p:nvSpPr>
          <p:cNvPr id="5" name="Segnaposto piè di pagina 4"/>
          <p:cNvSpPr>
            <a:spLocks noGrp="1"/>
          </p:cNvSpPr>
          <p:nvPr>
            <p:ph type="ftr" sz="quarter" idx="11"/>
          </p:nvPr>
        </p:nvSpPr>
        <p:spPr/>
        <p:txBody>
          <a:bodyPr/>
          <a:lstStyle>
            <a:lvl1pPr>
              <a:defRPr>
                <a:solidFill>
                  <a:schemeClr val="bg2">
                    <a:shade val="50000"/>
                    <a:satMod val="200000"/>
                  </a:schemeClr>
                </a:solidFill>
              </a:defRPr>
            </a:lvl1pPr>
            <a:extLst/>
          </a:lstStyle>
          <a:p>
            <a:endParaRPr lang="it-IT"/>
          </a:p>
        </p:txBody>
      </p:sp>
      <p:sp>
        <p:nvSpPr>
          <p:cNvPr id="6" name="Segnaposto numero diapositiva 5"/>
          <p:cNvSpPr>
            <a:spLocks noGrp="1"/>
          </p:cNvSpPr>
          <p:nvPr>
            <p:ph type="sldNum" sz="quarter" idx="12"/>
          </p:nvPr>
        </p:nvSpPr>
        <p:spPr/>
        <p:txBody>
          <a:bodyPr/>
          <a:lstStyle>
            <a:lvl1pPr>
              <a:defRPr/>
            </a:lvl1pPr>
            <a:extLst/>
          </a:lstStyle>
          <a:p>
            <a:fld id="{78F901CF-713E-43DF-885E-EB481889573F}" type="slidenum">
              <a:rPr lang="it-IT" smtClean="0"/>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Rettangolo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ttangolo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e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e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it-IT" smtClean="0"/>
              <a:t>Fare clic per modificare stili del testo dello schema</a:t>
            </a:r>
          </a:p>
        </p:txBody>
      </p:sp>
      <p:sp>
        <p:nvSpPr>
          <p:cNvPr id="8" name="Segnaposto data 3"/>
          <p:cNvSpPr>
            <a:spLocks noGrp="1"/>
          </p:cNvSpPr>
          <p:nvPr>
            <p:ph type="dt" sz="half" idx="10"/>
          </p:nvPr>
        </p:nvSpPr>
        <p:spPr/>
        <p:txBody>
          <a:bodyPr/>
          <a:lstStyle>
            <a:lvl1pPr>
              <a:defRPr/>
            </a:lvl1pPr>
            <a:extLst/>
          </a:lstStyle>
          <a:p>
            <a:endParaRPr lang="it-IT"/>
          </a:p>
        </p:txBody>
      </p:sp>
      <p:sp>
        <p:nvSpPr>
          <p:cNvPr id="9" name="Segnaposto piè di pagina 4"/>
          <p:cNvSpPr>
            <a:spLocks noGrp="1"/>
          </p:cNvSpPr>
          <p:nvPr>
            <p:ph type="ftr" sz="quarter" idx="11"/>
          </p:nvPr>
        </p:nvSpPr>
        <p:spPr/>
        <p:txBody>
          <a:bodyPr/>
          <a:lstStyle>
            <a:lvl1pPr>
              <a:defRPr>
                <a:solidFill>
                  <a:schemeClr val="bg2">
                    <a:shade val="50000"/>
                    <a:satMod val="200000"/>
                  </a:schemeClr>
                </a:solidFill>
              </a:defRPr>
            </a:lvl1pPr>
            <a:extLst/>
          </a:lstStyle>
          <a:p>
            <a:endParaRPr lang="it-IT"/>
          </a:p>
        </p:txBody>
      </p:sp>
      <p:sp>
        <p:nvSpPr>
          <p:cNvPr id="10" name="Segnaposto numero diapositiva 5"/>
          <p:cNvSpPr>
            <a:spLocks noGrp="1"/>
          </p:cNvSpPr>
          <p:nvPr>
            <p:ph type="sldNum" sz="quarter" idx="12"/>
          </p:nvPr>
        </p:nvSpPr>
        <p:spPr/>
        <p:txBody>
          <a:bodyPr/>
          <a:lstStyle>
            <a:lvl1pPr>
              <a:defRPr/>
            </a:lvl1pPr>
            <a:extLst/>
          </a:lstStyle>
          <a:p>
            <a:fld id="{78F901CF-713E-43DF-885E-EB481889573F}" type="slidenum">
              <a:rPr lang="it-IT" smtClean="0"/>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extLst/>
          </a:lstStyle>
          <a:p>
            <a:endParaRPr lang="it-IT"/>
          </a:p>
        </p:txBody>
      </p:sp>
      <p:sp>
        <p:nvSpPr>
          <p:cNvPr id="6" name="Segnaposto piè di pagina 5"/>
          <p:cNvSpPr>
            <a:spLocks noGrp="1"/>
          </p:cNvSpPr>
          <p:nvPr>
            <p:ph type="ftr" sz="quarter" idx="11"/>
          </p:nvPr>
        </p:nvSpPr>
        <p:spPr/>
        <p:txBody>
          <a:bodyPr/>
          <a:lstStyle>
            <a:lvl1pPr>
              <a:defRPr>
                <a:solidFill>
                  <a:schemeClr val="bg2">
                    <a:shade val="50000"/>
                    <a:satMod val="200000"/>
                  </a:schemeClr>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lvl1pPr>
            <a:extLst/>
          </a:lstStyle>
          <a:p>
            <a:fld id="{78F901CF-713E-43DF-885E-EB481889573F}" type="slidenum">
              <a:rPr lang="it-IT" smtClean="0"/>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lstStyle>
            <a:lvl1pPr algn="ctr">
              <a:defRPr sz="4500" b="1" cap="none" baseline="0"/>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extLst/>
          </a:lstStyle>
          <a:p>
            <a:endParaRPr lang="it-IT"/>
          </a:p>
        </p:txBody>
      </p:sp>
      <p:sp>
        <p:nvSpPr>
          <p:cNvPr id="8" name="Segnaposto piè di pagina 7"/>
          <p:cNvSpPr>
            <a:spLocks noGrp="1"/>
          </p:cNvSpPr>
          <p:nvPr>
            <p:ph type="ftr" sz="quarter" idx="11"/>
          </p:nvPr>
        </p:nvSpPr>
        <p:spPr/>
        <p:txBody>
          <a:bodyPr/>
          <a:lstStyle>
            <a:lvl1pPr>
              <a:defRPr>
                <a:solidFill>
                  <a:schemeClr val="bg2">
                    <a:shade val="50000"/>
                    <a:satMod val="200000"/>
                  </a:schemeClr>
                </a:solidFill>
              </a:defRPr>
            </a:lvl1pPr>
            <a:extLst/>
          </a:lstStyle>
          <a:p>
            <a:endParaRPr lang="it-IT"/>
          </a:p>
        </p:txBody>
      </p:sp>
      <p:sp>
        <p:nvSpPr>
          <p:cNvPr id="9" name="Segnaposto numero diapositiva 8"/>
          <p:cNvSpPr>
            <a:spLocks noGrp="1"/>
          </p:cNvSpPr>
          <p:nvPr>
            <p:ph type="sldNum" sz="quarter" idx="12"/>
          </p:nvPr>
        </p:nvSpPr>
        <p:spPr/>
        <p:txBody>
          <a:bodyPr/>
          <a:lstStyle>
            <a:lvl1pPr>
              <a:defRPr/>
            </a:lvl1pPr>
            <a:extLst/>
          </a:lstStyle>
          <a:p>
            <a:fld id="{78F901CF-713E-43DF-885E-EB481889573F}" type="slidenum">
              <a:rPr lang="it-IT" smtClean="0"/>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extLst/>
          </a:lstStyle>
          <a:p>
            <a:endParaRPr lang="it-IT"/>
          </a:p>
        </p:txBody>
      </p:sp>
      <p:sp>
        <p:nvSpPr>
          <p:cNvPr id="4" name="Segnaposto piè di pagina 3"/>
          <p:cNvSpPr>
            <a:spLocks noGrp="1"/>
          </p:cNvSpPr>
          <p:nvPr>
            <p:ph type="ftr" sz="quarter" idx="11"/>
          </p:nvPr>
        </p:nvSpPr>
        <p:spPr/>
        <p:txBody>
          <a:bodyPr/>
          <a:lstStyle>
            <a:lvl1pPr>
              <a:defRPr>
                <a:solidFill>
                  <a:schemeClr val="bg2">
                    <a:shade val="50000"/>
                    <a:satMod val="200000"/>
                  </a:schemeClr>
                </a:solidFill>
              </a:defRPr>
            </a:lvl1pPr>
            <a:extLst/>
          </a:lstStyle>
          <a:p>
            <a:endParaRPr lang="it-IT"/>
          </a:p>
        </p:txBody>
      </p:sp>
      <p:sp>
        <p:nvSpPr>
          <p:cNvPr id="5" name="Segnaposto numero diapositiva 4"/>
          <p:cNvSpPr>
            <a:spLocks noGrp="1"/>
          </p:cNvSpPr>
          <p:nvPr>
            <p:ph type="sldNum" sz="quarter" idx="12"/>
          </p:nvPr>
        </p:nvSpPr>
        <p:spPr/>
        <p:txBody>
          <a:bodyPr/>
          <a:lstStyle>
            <a:lvl1pPr>
              <a:defRPr/>
            </a:lvl1pPr>
            <a:extLst/>
          </a:lstStyle>
          <a:p>
            <a:fld id="{78F901CF-713E-43DF-885E-EB481889573F}" type="slidenum">
              <a:rPr lang="it-IT" smtClean="0"/>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ttangolo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extLst/>
          </a:lstStyle>
          <a:p>
            <a:endParaRPr lang="it-IT"/>
          </a:p>
        </p:txBody>
      </p:sp>
      <p:sp>
        <p:nvSpPr>
          <p:cNvPr id="5" name="Segnaposto piè di pagina 2"/>
          <p:cNvSpPr>
            <a:spLocks noGrp="1"/>
          </p:cNvSpPr>
          <p:nvPr>
            <p:ph type="ftr" sz="quarter" idx="11"/>
          </p:nvPr>
        </p:nvSpPr>
        <p:spPr/>
        <p:txBody>
          <a:bodyPr/>
          <a:lstStyle>
            <a:lvl1pPr>
              <a:defRPr>
                <a:solidFill>
                  <a:schemeClr val="bg2">
                    <a:shade val="50000"/>
                    <a:satMod val="200000"/>
                  </a:schemeClr>
                </a:solidFill>
              </a:defRPr>
            </a:lvl1pPr>
            <a:extLst/>
          </a:lstStyle>
          <a:p>
            <a:endParaRPr lang="it-IT"/>
          </a:p>
        </p:txBody>
      </p:sp>
      <p:sp>
        <p:nvSpPr>
          <p:cNvPr id="6" name="Segnaposto numero diapositiva 3"/>
          <p:cNvSpPr>
            <a:spLocks noGrp="1"/>
          </p:cNvSpPr>
          <p:nvPr>
            <p:ph type="sldNum" sz="quarter" idx="12"/>
          </p:nvPr>
        </p:nvSpPr>
        <p:spPr/>
        <p:txBody>
          <a:bodyPr/>
          <a:lstStyle>
            <a:lvl1pPr>
              <a:defRPr/>
            </a:lvl1pPr>
            <a:extLst/>
          </a:lstStyle>
          <a:p>
            <a:fld id="{78F901CF-713E-43DF-885E-EB481889573F}" type="slidenum">
              <a:rPr lang="it-IT" smtClean="0"/>
              <a:t>‹N›</a:t>
            </a:fld>
            <a:endParaRPr lang="it-IT"/>
          </a:p>
        </p:txBody>
      </p:sp>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it-IT" smtClean="0"/>
              <a:t>Fare clic per modificare lo stile del titolo</a:t>
            </a:r>
            <a:endParaRPr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extLst/>
          </a:lstStyle>
          <a:p>
            <a:endParaRPr lang="it-IT"/>
          </a:p>
        </p:txBody>
      </p:sp>
      <p:sp>
        <p:nvSpPr>
          <p:cNvPr id="6" name="Segnaposto piè di pagina 5"/>
          <p:cNvSpPr>
            <a:spLocks noGrp="1"/>
          </p:cNvSpPr>
          <p:nvPr>
            <p:ph type="ftr" sz="quarter" idx="11"/>
          </p:nvPr>
        </p:nvSpPr>
        <p:spPr/>
        <p:txBody>
          <a:bodyPr/>
          <a:lstStyle>
            <a:lvl1pPr>
              <a:defRPr>
                <a:solidFill>
                  <a:schemeClr val="bg2">
                    <a:shade val="50000"/>
                    <a:satMod val="200000"/>
                  </a:schemeClr>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lvl1pPr>
            <a:extLst/>
          </a:lstStyle>
          <a:p>
            <a:fld id="{78F901CF-713E-43DF-885E-EB481889573F}"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62A103-5FCB-4402-86E6-FB31AE56B858}" type="slidenum">
              <a:rPr lang="it-IT" smtClean="0"/>
              <a:t>‹N›</a:t>
            </a:fld>
            <a:endParaRPr lang="it-IT"/>
          </a:p>
        </p:txBody>
      </p:sp>
    </p:spTree>
    <p:extLst>
      <p:ext uri="{BB962C8B-B14F-4D97-AF65-F5344CB8AC3E}">
        <p14:creationId xmlns:p14="http://schemas.microsoft.com/office/powerpoint/2010/main" val="3606955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ettangolo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Elaborazione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Elaborazione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it-IT" smtClean="0"/>
              <a:t>Fare clic per modificare lo stile del titolo</a:t>
            </a:r>
            <a:endParaRPr lang="en-US"/>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it-IT" noProof="0" smtClean="0"/>
              <a:t>Fare clic sull'icona per inserire un'immagine</a:t>
            </a:r>
            <a:endParaRPr lang="en-US" noProof="0"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it-IT" smtClean="0"/>
              <a:t>Fare clic per modificare stili del testo dello schema</a:t>
            </a:r>
          </a:p>
        </p:txBody>
      </p:sp>
      <p:sp>
        <p:nvSpPr>
          <p:cNvPr id="8" name="Segnaposto data 4"/>
          <p:cNvSpPr>
            <a:spLocks noGrp="1"/>
          </p:cNvSpPr>
          <p:nvPr>
            <p:ph type="dt" sz="half" idx="10"/>
          </p:nvPr>
        </p:nvSpPr>
        <p:spPr/>
        <p:txBody>
          <a:bodyPr/>
          <a:lstStyle>
            <a:lvl1pPr>
              <a:defRPr/>
            </a:lvl1pPr>
            <a:extLst/>
          </a:lstStyle>
          <a:p>
            <a:endParaRPr lang="it-IT"/>
          </a:p>
        </p:txBody>
      </p:sp>
      <p:sp>
        <p:nvSpPr>
          <p:cNvPr id="9" name="Segnaposto piè di pagina 5"/>
          <p:cNvSpPr>
            <a:spLocks noGrp="1"/>
          </p:cNvSpPr>
          <p:nvPr>
            <p:ph type="ftr" sz="quarter" idx="11"/>
          </p:nvPr>
        </p:nvSpPr>
        <p:spPr/>
        <p:txBody>
          <a:bodyPr/>
          <a:lstStyle>
            <a:lvl1pPr>
              <a:defRPr>
                <a:solidFill>
                  <a:schemeClr val="bg2">
                    <a:shade val="50000"/>
                    <a:satMod val="200000"/>
                  </a:schemeClr>
                </a:solidFill>
              </a:defRPr>
            </a:lvl1pPr>
            <a:extLst/>
          </a:lstStyle>
          <a:p>
            <a:endParaRPr lang="it-IT"/>
          </a:p>
        </p:txBody>
      </p:sp>
      <p:sp>
        <p:nvSpPr>
          <p:cNvPr id="10" name="Segnaposto numero diapositiva 6"/>
          <p:cNvSpPr>
            <a:spLocks noGrp="1"/>
          </p:cNvSpPr>
          <p:nvPr>
            <p:ph type="sldNum" sz="quarter" idx="12"/>
          </p:nvPr>
        </p:nvSpPr>
        <p:spPr/>
        <p:txBody>
          <a:bodyPr/>
          <a:lstStyle>
            <a:lvl1pPr>
              <a:defRPr/>
            </a:lvl1pPr>
            <a:extLst/>
          </a:lstStyle>
          <a:p>
            <a:fld id="{78F901CF-713E-43DF-885E-EB481889573F}" type="slidenum">
              <a:rPr lang="it-IT" smtClean="0"/>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extLst/>
          </a:lstStyle>
          <a:p>
            <a:endParaRPr lang="it-IT"/>
          </a:p>
        </p:txBody>
      </p:sp>
      <p:sp>
        <p:nvSpPr>
          <p:cNvPr id="5" name="Segnaposto piè di pagina 4"/>
          <p:cNvSpPr>
            <a:spLocks noGrp="1"/>
          </p:cNvSpPr>
          <p:nvPr>
            <p:ph type="ftr" sz="quarter" idx="11"/>
          </p:nvPr>
        </p:nvSpPr>
        <p:spPr/>
        <p:txBody>
          <a:bodyPr/>
          <a:lstStyle>
            <a:lvl1pPr>
              <a:defRPr>
                <a:solidFill>
                  <a:schemeClr val="bg2">
                    <a:shade val="50000"/>
                    <a:satMod val="200000"/>
                  </a:schemeClr>
                </a:solidFill>
              </a:defRPr>
            </a:lvl1pPr>
            <a:extLst/>
          </a:lstStyle>
          <a:p>
            <a:endParaRPr lang="it-IT"/>
          </a:p>
        </p:txBody>
      </p:sp>
      <p:sp>
        <p:nvSpPr>
          <p:cNvPr id="6" name="Segnaposto numero diapositiva 5"/>
          <p:cNvSpPr>
            <a:spLocks noGrp="1"/>
          </p:cNvSpPr>
          <p:nvPr>
            <p:ph type="sldNum" sz="quarter" idx="12"/>
          </p:nvPr>
        </p:nvSpPr>
        <p:spPr/>
        <p:txBody>
          <a:bodyPr/>
          <a:lstStyle>
            <a:lvl1pPr>
              <a:defRPr/>
            </a:lvl1pPr>
            <a:extLst/>
          </a:lstStyle>
          <a:p>
            <a:fld id="{78F901CF-713E-43DF-885E-EB481889573F}" type="slidenum">
              <a:rPr lang="it-IT" smtClean="0"/>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extLst/>
          </a:lstStyle>
          <a:p>
            <a:endParaRPr lang="it-IT"/>
          </a:p>
        </p:txBody>
      </p:sp>
      <p:sp>
        <p:nvSpPr>
          <p:cNvPr id="5" name="Segnaposto piè di pagina 4"/>
          <p:cNvSpPr>
            <a:spLocks noGrp="1"/>
          </p:cNvSpPr>
          <p:nvPr>
            <p:ph type="ftr" sz="quarter" idx="11"/>
          </p:nvPr>
        </p:nvSpPr>
        <p:spPr/>
        <p:txBody>
          <a:bodyPr/>
          <a:lstStyle>
            <a:lvl1pPr>
              <a:defRPr>
                <a:solidFill>
                  <a:schemeClr val="bg2">
                    <a:shade val="50000"/>
                    <a:satMod val="200000"/>
                  </a:schemeClr>
                </a:solidFill>
              </a:defRPr>
            </a:lvl1pPr>
            <a:extLst/>
          </a:lstStyle>
          <a:p>
            <a:endParaRPr lang="it-IT"/>
          </a:p>
        </p:txBody>
      </p:sp>
      <p:sp>
        <p:nvSpPr>
          <p:cNvPr id="6" name="Segnaposto numero diapositiva 5"/>
          <p:cNvSpPr>
            <a:spLocks noGrp="1"/>
          </p:cNvSpPr>
          <p:nvPr>
            <p:ph type="sldNum" sz="quarter" idx="12"/>
          </p:nvPr>
        </p:nvSpPr>
        <p:spPr/>
        <p:txBody>
          <a:bodyPr/>
          <a:lstStyle>
            <a:lvl1pPr>
              <a:defRPr/>
            </a:lvl1pPr>
            <a:extLst/>
          </a:lstStyle>
          <a:p>
            <a:fld id="{78F901CF-713E-43DF-885E-EB481889573F}" type="slidenum">
              <a:rPr lang="it-IT" smtClean="0"/>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4_Vuota">
    <p:spTree>
      <p:nvGrpSpPr>
        <p:cNvPr id="1" name=""/>
        <p:cNvGrpSpPr/>
        <p:nvPr/>
      </p:nvGrpSpPr>
      <p:grpSpPr>
        <a:xfrm>
          <a:off x="0" y="0"/>
          <a:ext cx="0" cy="0"/>
          <a:chOff x="0" y="0"/>
          <a:chExt cx="0" cy="0"/>
        </a:xfrm>
      </p:grpSpPr>
      <p:grpSp>
        <p:nvGrpSpPr>
          <p:cNvPr id="11" name="Gruppo 10"/>
          <p:cNvGrpSpPr/>
          <p:nvPr/>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5"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6"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8"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Rettangolo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9" name="Rettangolo 18"/>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21" name="Gruppo 20"/>
          <p:cNvGrpSpPr/>
          <p:nvPr userDrawn="1"/>
        </p:nvGrpSpPr>
        <p:grpSpPr>
          <a:xfrm>
            <a:off x="-93280" y="102528"/>
            <a:ext cx="9022352" cy="1094224"/>
            <a:chOff x="-93280" y="102528"/>
            <a:chExt cx="9022352" cy="1094224"/>
          </a:xfrm>
        </p:grpSpPr>
        <p:pic>
          <p:nvPicPr>
            <p:cNvPr id="22" name="Immagine 2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23" name="Immagine 2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5_Vuota">
    <p:spTree>
      <p:nvGrpSpPr>
        <p:cNvPr id="1" name=""/>
        <p:cNvGrpSpPr/>
        <p:nvPr/>
      </p:nvGrpSpPr>
      <p:grpSpPr>
        <a:xfrm>
          <a:off x="0" y="0"/>
          <a:ext cx="0" cy="0"/>
          <a:chOff x="0" y="0"/>
          <a:chExt cx="0" cy="0"/>
        </a:xfrm>
      </p:grpSpPr>
      <p:grpSp>
        <p:nvGrpSpPr>
          <p:cNvPr id="11" name="Gruppo 10"/>
          <p:cNvGrpSpPr/>
          <p:nvPr/>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5"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6"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8"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Rettangolo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9" name="Rettangolo 18"/>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21" name="Gruppo 20"/>
          <p:cNvGrpSpPr/>
          <p:nvPr userDrawn="1"/>
        </p:nvGrpSpPr>
        <p:grpSpPr>
          <a:xfrm>
            <a:off x="-93280" y="102528"/>
            <a:ext cx="9022352" cy="1094224"/>
            <a:chOff x="-93280" y="102528"/>
            <a:chExt cx="9022352" cy="1094224"/>
          </a:xfrm>
        </p:grpSpPr>
        <p:pic>
          <p:nvPicPr>
            <p:cNvPr id="22" name="Immagine 2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23" name="Immagine 2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6_Vuota">
    <p:spTree>
      <p:nvGrpSpPr>
        <p:cNvPr id="1" name=""/>
        <p:cNvGrpSpPr/>
        <p:nvPr/>
      </p:nvGrpSpPr>
      <p:grpSpPr>
        <a:xfrm>
          <a:off x="0" y="0"/>
          <a:ext cx="0" cy="0"/>
          <a:chOff x="0" y="0"/>
          <a:chExt cx="0" cy="0"/>
        </a:xfrm>
      </p:grpSpPr>
      <p:grpSp>
        <p:nvGrpSpPr>
          <p:cNvPr id="11" name="Gruppo 10"/>
          <p:cNvGrpSpPr/>
          <p:nvPr/>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5"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6"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8"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Rettangolo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9" name="Rettangolo 18"/>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21" name="Gruppo 20"/>
          <p:cNvGrpSpPr/>
          <p:nvPr userDrawn="1"/>
        </p:nvGrpSpPr>
        <p:grpSpPr>
          <a:xfrm>
            <a:off x="-93280" y="102528"/>
            <a:ext cx="9022352" cy="1094224"/>
            <a:chOff x="-93280" y="102528"/>
            <a:chExt cx="9022352" cy="1094224"/>
          </a:xfrm>
        </p:grpSpPr>
        <p:pic>
          <p:nvPicPr>
            <p:cNvPr id="22" name="Immagine 2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23" name="Immagine 2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7_Vuota">
    <p:spTree>
      <p:nvGrpSpPr>
        <p:cNvPr id="1" name=""/>
        <p:cNvGrpSpPr/>
        <p:nvPr/>
      </p:nvGrpSpPr>
      <p:grpSpPr>
        <a:xfrm>
          <a:off x="0" y="0"/>
          <a:ext cx="0" cy="0"/>
          <a:chOff x="0" y="0"/>
          <a:chExt cx="0" cy="0"/>
        </a:xfrm>
      </p:grpSpPr>
      <p:grpSp>
        <p:nvGrpSpPr>
          <p:cNvPr id="11" name="Gruppo 10"/>
          <p:cNvGrpSpPr/>
          <p:nvPr/>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5"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6"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8"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Rettangolo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9" name="Rettangolo 18"/>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21" name="Gruppo 20"/>
          <p:cNvGrpSpPr/>
          <p:nvPr userDrawn="1"/>
        </p:nvGrpSpPr>
        <p:grpSpPr>
          <a:xfrm>
            <a:off x="-93280" y="102528"/>
            <a:ext cx="9022352" cy="1094224"/>
            <a:chOff x="-93280" y="102528"/>
            <a:chExt cx="9022352" cy="1094224"/>
          </a:xfrm>
        </p:grpSpPr>
        <p:pic>
          <p:nvPicPr>
            <p:cNvPr id="22" name="Immagine 2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23" name="Immagine 2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8_Vuota">
    <p:spTree>
      <p:nvGrpSpPr>
        <p:cNvPr id="1" name=""/>
        <p:cNvGrpSpPr/>
        <p:nvPr/>
      </p:nvGrpSpPr>
      <p:grpSpPr>
        <a:xfrm>
          <a:off x="0" y="0"/>
          <a:ext cx="0" cy="0"/>
          <a:chOff x="0" y="0"/>
          <a:chExt cx="0" cy="0"/>
        </a:xfrm>
      </p:grpSpPr>
      <p:grpSp>
        <p:nvGrpSpPr>
          <p:cNvPr id="11" name="Gruppo 10"/>
          <p:cNvGrpSpPr/>
          <p:nvPr/>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5"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6"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8"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Rettangolo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9" name="Rettangolo 18"/>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21" name="Gruppo 20"/>
          <p:cNvGrpSpPr/>
          <p:nvPr userDrawn="1"/>
        </p:nvGrpSpPr>
        <p:grpSpPr>
          <a:xfrm>
            <a:off x="-93280" y="102528"/>
            <a:ext cx="9022352" cy="1094224"/>
            <a:chOff x="-93280" y="102528"/>
            <a:chExt cx="9022352" cy="1094224"/>
          </a:xfrm>
        </p:grpSpPr>
        <p:pic>
          <p:nvPicPr>
            <p:cNvPr id="22" name="Immagine 2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23" name="Immagine 2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9_Vuota">
    <p:spTree>
      <p:nvGrpSpPr>
        <p:cNvPr id="1" name=""/>
        <p:cNvGrpSpPr/>
        <p:nvPr/>
      </p:nvGrpSpPr>
      <p:grpSpPr>
        <a:xfrm>
          <a:off x="0" y="0"/>
          <a:ext cx="0" cy="0"/>
          <a:chOff x="0" y="0"/>
          <a:chExt cx="0" cy="0"/>
        </a:xfrm>
      </p:grpSpPr>
      <p:grpSp>
        <p:nvGrpSpPr>
          <p:cNvPr id="11" name="Gruppo 10"/>
          <p:cNvGrpSpPr/>
          <p:nvPr/>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5"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6"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8"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Rettangolo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9" name="Rettangolo 18"/>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21" name="Gruppo 20"/>
          <p:cNvGrpSpPr/>
          <p:nvPr userDrawn="1"/>
        </p:nvGrpSpPr>
        <p:grpSpPr>
          <a:xfrm>
            <a:off x="-93280" y="102528"/>
            <a:ext cx="9022352" cy="1094224"/>
            <a:chOff x="-93280" y="102528"/>
            <a:chExt cx="9022352" cy="1094224"/>
          </a:xfrm>
        </p:grpSpPr>
        <p:pic>
          <p:nvPicPr>
            <p:cNvPr id="22" name="Immagine 2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23" name="Immagine 2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10_Vuota">
    <p:spTree>
      <p:nvGrpSpPr>
        <p:cNvPr id="1" name=""/>
        <p:cNvGrpSpPr/>
        <p:nvPr/>
      </p:nvGrpSpPr>
      <p:grpSpPr>
        <a:xfrm>
          <a:off x="0" y="0"/>
          <a:ext cx="0" cy="0"/>
          <a:chOff x="0" y="0"/>
          <a:chExt cx="0" cy="0"/>
        </a:xfrm>
      </p:grpSpPr>
      <p:grpSp>
        <p:nvGrpSpPr>
          <p:cNvPr id="11" name="Gruppo 10"/>
          <p:cNvGrpSpPr/>
          <p:nvPr/>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5"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6"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8"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Rettangolo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9" name="Rettangolo 18"/>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21" name="Gruppo 20"/>
          <p:cNvGrpSpPr/>
          <p:nvPr userDrawn="1"/>
        </p:nvGrpSpPr>
        <p:grpSpPr>
          <a:xfrm>
            <a:off x="-93280" y="102528"/>
            <a:ext cx="9022352" cy="1094224"/>
            <a:chOff x="-93280" y="102528"/>
            <a:chExt cx="9022352" cy="1094224"/>
          </a:xfrm>
        </p:grpSpPr>
        <p:pic>
          <p:nvPicPr>
            <p:cNvPr id="22" name="Immagine 2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23" name="Immagine 2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D62A103-5FCB-4402-86E6-FB31AE56B858}" type="slidenum">
              <a:rPr lang="it-IT" smtClean="0"/>
              <a:t>‹N›</a:t>
            </a:fld>
            <a:endParaRPr lang="it-IT"/>
          </a:p>
        </p:txBody>
      </p:sp>
    </p:spTree>
    <p:extLst>
      <p:ext uri="{BB962C8B-B14F-4D97-AF65-F5344CB8AC3E}">
        <p14:creationId xmlns:p14="http://schemas.microsoft.com/office/powerpoint/2010/main" val="2597795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11_Vuota">
    <p:spTree>
      <p:nvGrpSpPr>
        <p:cNvPr id="1" name=""/>
        <p:cNvGrpSpPr/>
        <p:nvPr/>
      </p:nvGrpSpPr>
      <p:grpSpPr>
        <a:xfrm>
          <a:off x="0" y="0"/>
          <a:ext cx="0" cy="0"/>
          <a:chOff x="0" y="0"/>
          <a:chExt cx="0" cy="0"/>
        </a:xfrm>
      </p:grpSpPr>
      <p:grpSp>
        <p:nvGrpSpPr>
          <p:cNvPr id="11" name="Gruppo 10"/>
          <p:cNvGrpSpPr/>
          <p:nvPr/>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5"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6"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8"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Rettangolo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9" name="Rettangolo 18"/>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21" name="Gruppo 20"/>
          <p:cNvGrpSpPr/>
          <p:nvPr userDrawn="1"/>
        </p:nvGrpSpPr>
        <p:grpSpPr>
          <a:xfrm>
            <a:off x="-93280" y="102528"/>
            <a:ext cx="9022352" cy="1094224"/>
            <a:chOff x="-93280" y="102528"/>
            <a:chExt cx="9022352" cy="1094224"/>
          </a:xfrm>
        </p:grpSpPr>
        <p:pic>
          <p:nvPicPr>
            <p:cNvPr id="22" name="Immagine 2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23" name="Immagine 2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1_Vuota">
    <p:spTree>
      <p:nvGrpSpPr>
        <p:cNvPr id="1" name=""/>
        <p:cNvGrpSpPr/>
        <p:nvPr/>
      </p:nvGrpSpPr>
      <p:grpSpPr>
        <a:xfrm>
          <a:off x="0" y="0"/>
          <a:ext cx="0" cy="0"/>
          <a:chOff x="0" y="0"/>
          <a:chExt cx="0" cy="0"/>
        </a:xfrm>
      </p:grpSpPr>
      <p:sp>
        <p:nvSpPr>
          <p:cNvPr id="2" name="Rettangolo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endParaRPr lang="it-IT"/>
          </a:p>
        </p:txBody>
      </p:sp>
      <p:sp>
        <p:nvSpPr>
          <p:cNvPr id="6" name="Segnaposto numero diapositiva 3"/>
          <p:cNvSpPr>
            <a:spLocks noGrp="1"/>
          </p:cNvSpPr>
          <p:nvPr>
            <p:ph type="sldNum" sz="quarter" idx="12"/>
          </p:nvPr>
        </p:nvSpPr>
        <p:spPr/>
        <p:txBody>
          <a:bodyPr/>
          <a:lstStyle>
            <a:lvl1pPr>
              <a:defRPr/>
            </a:lvl1pPr>
          </a:lstStyle>
          <a:p>
            <a:fld id="{7D62A103-5FCB-4402-86E6-FB31AE56B858}" type="slidenum">
              <a:rPr lang="it-IT" smtClean="0"/>
              <a:t>‹N›</a:t>
            </a:fld>
            <a:endParaRPr lang="it-IT"/>
          </a:p>
        </p:txBody>
      </p:sp>
      <p:sp>
        <p:nvSpPr>
          <p:cNvPr id="7" name="Titolo 5"/>
          <p:cNvSpPr txBox="1">
            <a:spLocks/>
          </p:cNvSpPr>
          <p:nvPr/>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extLst>
      <p:ext uri="{BB962C8B-B14F-4D97-AF65-F5344CB8AC3E}">
        <p14:creationId xmlns:p14="http://schemas.microsoft.com/office/powerpoint/2010/main" val="1792503265"/>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Vuota">
    <p:spTree>
      <p:nvGrpSpPr>
        <p:cNvPr id="1" name=""/>
        <p:cNvGrpSpPr/>
        <p:nvPr/>
      </p:nvGrpSpPr>
      <p:grpSpPr>
        <a:xfrm>
          <a:off x="0" y="0"/>
          <a:ext cx="0" cy="0"/>
          <a:chOff x="0" y="0"/>
          <a:chExt cx="0" cy="0"/>
        </a:xfrm>
      </p:grpSpPr>
      <p:sp>
        <p:nvSpPr>
          <p:cNvPr id="2" name="Rettangolo 1"/>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egnaposto numero diapositiva 3"/>
          <p:cNvSpPr>
            <a:spLocks noGrp="1"/>
          </p:cNvSpPr>
          <p:nvPr>
            <p:ph type="sldNum" sz="quarter" idx="12"/>
          </p:nvPr>
        </p:nvSpPr>
        <p:spPr/>
        <p:txBody>
          <a:bodyPr/>
          <a:lstStyle>
            <a:lvl1pPr>
              <a:defRPr sz="1000">
                <a:latin typeface="Calibri" panose="020F0502020204030204" pitchFamily="34" charset="0"/>
              </a:defRPr>
            </a:lvl1pPr>
          </a:lstStyle>
          <a:p>
            <a:pPr>
              <a:defRPr/>
            </a:pPr>
            <a:fld id="{EF065379-D573-4EA2-8B1D-E411B236B083}" type="slidenum">
              <a:rPr lang="en-US" smtClean="0"/>
              <a:pPr>
                <a:defRPr/>
              </a:pPr>
              <a:t>‹N›</a:t>
            </a:fld>
            <a:endParaRPr lang="en-US" dirty="0"/>
          </a:p>
        </p:txBody>
      </p:sp>
      <p:sp>
        <p:nvSpPr>
          <p:cNvPr id="14" name="Segnaposto titolo 4"/>
          <p:cNvSpPr>
            <a:spLocks noGrp="1"/>
          </p:cNvSpPr>
          <p:nvPr>
            <p:ph type="title"/>
          </p:nvPr>
        </p:nvSpPr>
        <p:spPr>
          <a:xfrm>
            <a:off x="1429617" y="523530"/>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dirty="0" smtClean="0"/>
              <a:t>Fare clic per modificare lo stile del titolo</a:t>
            </a:r>
            <a:endParaRPr lang="en-US" dirty="0"/>
          </a:p>
        </p:txBody>
      </p:sp>
      <p:grpSp>
        <p:nvGrpSpPr>
          <p:cNvPr id="15" name="Gruppo 14"/>
          <p:cNvGrpSpPr/>
          <p:nvPr userDrawn="1"/>
        </p:nvGrpSpPr>
        <p:grpSpPr>
          <a:xfrm>
            <a:off x="291191" y="210557"/>
            <a:ext cx="8616616" cy="596679"/>
            <a:chOff x="291191" y="210557"/>
            <a:chExt cx="8616616" cy="596679"/>
          </a:xfrm>
        </p:grpSpPr>
        <p:pic>
          <p:nvPicPr>
            <p:cNvPr id="16" name="Picture 4" descr="C:\My Documents\Utility Fitd\LOGO\logoFI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975" y="242538"/>
              <a:ext cx="793284" cy="3887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My Documents\Utility Fitd\LOGO\logoPalazz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191" y="210557"/>
              <a:ext cx="624226" cy="596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My Documents\Utility Fitd\LOGO\logoScr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283" y="340322"/>
              <a:ext cx="2880524" cy="157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_Vuota">
    <p:spTree>
      <p:nvGrpSpPr>
        <p:cNvPr id="1" name=""/>
        <p:cNvGrpSpPr/>
        <p:nvPr/>
      </p:nvGrpSpPr>
      <p:grpSpPr>
        <a:xfrm>
          <a:off x="0" y="0"/>
          <a:ext cx="0" cy="0"/>
          <a:chOff x="0" y="0"/>
          <a:chExt cx="0" cy="0"/>
        </a:xfrm>
      </p:grpSpPr>
      <p:sp>
        <p:nvSpPr>
          <p:cNvPr id="2" name="Rettangolo 1"/>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11" name="Gruppo 10"/>
          <p:cNvGrpSpPr/>
          <p:nvPr userDrawn="1"/>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dirty="0"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2_Vuota">
    <p:spTree>
      <p:nvGrpSpPr>
        <p:cNvPr id="1" name=""/>
        <p:cNvGrpSpPr/>
        <p:nvPr/>
      </p:nvGrpSpPr>
      <p:grpSpPr>
        <a:xfrm>
          <a:off x="0" y="0"/>
          <a:ext cx="0" cy="0"/>
          <a:chOff x="0" y="0"/>
          <a:chExt cx="0" cy="0"/>
        </a:xfrm>
      </p:grpSpPr>
      <p:sp>
        <p:nvSpPr>
          <p:cNvPr id="2" name="Rettangolo 1"/>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11" name="Gruppo 10"/>
          <p:cNvGrpSpPr/>
          <p:nvPr userDrawn="1"/>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dirty="0"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3_Vuota">
    <p:spTree>
      <p:nvGrpSpPr>
        <p:cNvPr id="1" name=""/>
        <p:cNvGrpSpPr/>
        <p:nvPr/>
      </p:nvGrpSpPr>
      <p:grpSpPr>
        <a:xfrm>
          <a:off x="0" y="0"/>
          <a:ext cx="0" cy="0"/>
          <a:chOff x="0" y="0"/>
          <a:chExt cx="0" cy="0"/>
        </a:xfrm>
      </p:grpSpPr>
      <p:sp>
        <p:nvSpPr>
          <p:cNvPr id="2" name="Rettangolo 1"/>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11" name="Gruppo 10"/>
          <p:cNvGrpSpPr/>
          <p:nvPr userDrawn="1"/>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dirty="0"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4_Vuota">
    <p:spTree>
      <p:nvGrpSpPr>
        <p:cNvPr id="1" name=""/>
        <p:cNvGrpSpPr/>
        <p:nvPr/>
      </p:nvGrpSpPr>
      <p:grpSpPr>
        <a:xfrm>
          <a:off x="0" y="0"/>
          <a:ext cx="0" cy="0"/>
          <a:chOff x="0" y="0"/>
          <a:chExt cx="0" cy="0"/>
        </a:xfrm>
      </p:grpSpPr>
      <p:sp>
        <p:nvSpPr>
          <p:cNvPr id="2" name="Rettangolo 1"/>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11" name="Gruppo 10"/>
          <p:cNvGrpSpPr/>
          <p:nvPr userDrawn="1"/>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dirty="0"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5_Vuota">
    <p:spTree>
      <p:nvGrpSpPr>
        <p:cNvPr id="1" name=""/>
        <p:cNvGrpSpPr/>
        <p:nvPr/>
      </p:nvGrpSpPr>
      <p:grpSpPr>
        <a:xfrm>
          <a:off x="0" y="0"/>
          <a:ext cx="0" cy="0"/>
          <a:chOff x="0" y="0"/>
          <a:chExt cx="0" cy="0"/>
        </a:xfrm>
      </p:grpSpPr>
      <p:sp>
        <p:nvSpPr>
          <p:cNvPr id="2" name="Rettangolo 1"/>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11" name="Gruppo 10"/>
          <p:cNvGrpSpPr/>
          <p:nvPr userDrawn="1"/>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dirty="0"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6_Vuota">
    <p:spTree>
      <p:nvGrpSpPr>
        <p:cNvPr id="1" name=""/>
        <p:cNvGrpSpPr/>
        <p:nvPr/>
      </p:nvGrpSpPr>
      <p:grpSpPr>
        <a:xfrm>
          <a:off x="0" y="0"/>
          <a:ext cx="0" cy="0"/>
          <a:chOff x="0" y="0"/>
          <a:chExt cx="0" cy="0"/>
        </a:xfrm>
      </p:grpSpPr>
      <p:sp>
        <p:nvSpPr>
          <p:cNvPr id="2" name="Rettangolo 1"/>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11" name="Gruppo 10"/>
          <p:cNvGrpSpPr/>
          <p:nvPr userDrawn="1"/>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dirty="0"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7_Vuota">
    <p:spTree>
      <p:nvGrpSpPr>
        <p:cNvPr id="1" name=""/>
        <p:cNvGrpSpPr/>
        <p:nvPr/>
      </p:nvGrpSpPr>
      <p:grpSpPr>
        <a:xfrm>
          <a:off x="0" y="0"/>
          <a:ext cx="0" cy="0"/>
          <a:chOff x="0" y="0"/>
          <a:chExt cx="0" cy="0"/>
        </a:xfrm>
      </p:grpSpPr>
      <p:sp>
        <p:nvSpPr>
          <p:cNvPr id="2" name="Rettangolo 1"/>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11" name="Gruppo 10"/>
          <p:cNvGrpSpPr/>
          <p:nvPr userDrawn="1"/>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dirty="0"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62A103-5FCB-4402-86E6-FB31AE56B858}" type="slidenum">
              <a:rPr lang="it-IT" smtClean="0"/>
              <a:t>‹N›</a:t>
            </a:fld>
            <a:endParaRPr lang="it-IT"/>
          </a:p>
        </p:txBody>
      </p:sp>
    </p:spTree>
    <p:extLst>
      <p:ext uri="{BB962C8B-B14F-4D97-AF65-F5344CB8AC3E}">
        <p14:creationId xmlns:p14="http://schemas.microsoft.com/office/powerpoint/2010/main" val="1676399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8_Vuota">
    <p:spTree>
      <p:nvGrpSpPr>
        <p:cNvPr id="1" name=""/>
        <p:cNvGrpSpPr/>
        <p:nvPr/>
      </p:nvGrpSpPr>
      <p:grpSpPr>
        <a:xfrm>
          <a:off x="0" y="0"/>
          <a:ext cx="0" cy="0"/>
          <a:chOff x="0" y="0"/>
          <a:chExt cx="0" cy="0"/>
        </a:xfrm>
      </p:grpSpPr>
      <p:sp>
        <p:nvSpPr>
          <p:cNvPr id="2" name="Rettangolo 1"/>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11" name="Gruppo 10"/>
          <p:cNvGrpSpPr/>
          <p:nvPr userDrawn="1"/>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dirty="0"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9_Vuota">
    <p:spTree>
      <p:nvGrpSpPr>
        <p:cNvPr id="1" name=""/>
        <p:cNvGrpSpPr/>
        <p:nvPr/>
      </p:nvGrpSpPr>
      <p:grpSpPr>
        <a:xfrm>
          <a:off x="0" y="0"/>
          <a:ext cx="0" cy="0"/>
          <a:chOff x="0" y="0"/>
          <a:chExt cx="0" cy="0"/>
        </a:xfrm>
      </p:grpSpPr>
      <p:sp>
        <p:nvSpPr>
          <p:cNvPr id="2" name="Rettangolo 1"/>
          <p:cNvSpPr/>
          <p:nvPr userDrawn="1"/>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data 1"/>
          <p:cNvSpPr>
            <a:spLocks noGrp="1"/>
          </p:cNvSpPr>
          <p:nvPr>
            <p:ph type="dt" sz="half" idx="10"/>
          </p:nvPr>
        </p:nvSpPr>
        <p:spPr/>
        <p:txBody>
          <a:bodyPr/>
          <a:lstStyle>
            <a:lvl1pPr>
              <a:defRPr/>
            </a:lvl1pPr>
          </a:lstStyle>
          <a:p>
            <a:pPr>
              <a:defRPr/>
            </a:pPr>
            <a:endParaRPr lang="en-US"/>
          </a:p>
        </p:txBody>
      </p:sp>
      <p:sp>
        <p:nvSpPr>
          <p:cNvPr id="6" name="Segnaposto numero diapositiva 3"/>
          <p:cNvSpPr>
            <a:spLocks noGrp="1"/>
          </p:cNvSpPr>
          <p:nvPr>
            <p:ph type="sldNum" sz="quarter" idx="12"/>
          </p:nvPr>
        </p:nvSpPr>
        <p:spPr/>
        <p:txBody>
          <a:bodyPr/>
          <a:lstStyle>
            <a:lvl1pPr>
              <a:defRPr/>
            </a:lvl1pPr>
          </a:lstStyle>
          <a:p>
            <a:pPr>
              <a:defRPr/>
            </a:pPr>
            <a:fld id="{EF065379-D573-4EA2-8B1D-E411B236B083}" type="slidenum">
              <a:rPr lang="en-US" smtClean="0"/>
              <a:pPr>
                <a:defRPr/>
              </a:pPr>
              <a:t>‹N›</a:t>
            </a:fld>
            <a:endParaRPr lang="en-US" dirty="0"/>
          </a:p>
        </p:txBody>
      </p:sp>
      <p:sp>
        <p:nvSpPr>
          <p:cNvPr id="7" name="Titolo 5"/>
          <p:cNvSpPr txBox="1">
            <a:spLocks/>
          </p:cNvSpPr>
          <p:nvPr userDrawn="1"/>
        </p:nvSpPr>
        <p:spPr>
          <a:xfrm>
            <a:off x="1043608" y="1052736"/>
            <a:ext cx="7499350" cy="504056"/>
          </a:xfrm>
          <a:prstGeom prst="rect">
            <a:avLst/>
          </a:prstGeom>
        </p:spPr>
        <p:txBody>
          <a:bodyPr/>
          <a:lstStyle>
            <a:lvl1pPr algn="l" rtl="0" fontAlgn="base">
              <a:spcBef>
                <a:spcPct val="0"/>
              </a:spcBef>
              <a:spcAft>
                <a:spcPct val="0"/>
              </a:spcAft>
              <a:defRPr sz="1400" b="1" kern="1200">
                <a:solidFill>
                  <a:srgbClr val="11488B"/>
                </a:solidFill>
                <a:effectLst/>
                <a:latin typeface="Calibri" pitchFamily="34" charset="0"/>
                <a:ea typeface="+mj-ea"/>
                <a:cs typeface="+mj-cs"/>
              </a:defRPr>
            </a:lvl1pPr>
            <a:lvl2pPr algn="l" rtl="0" fontAlgn="base">
              <a:spcBef>
                <a:spcPct val="0"/>
              </a:spcBef>
              <a:spcAft>
                <a:spcPct val="0"/>
              </a:spcAft>
              <a:defRPr sz="4300">
                <a:solidFill>
                  <a:srgbClr val="11488B"/>
                </a:solidFill>
                <a:latin typeface="Verdana" pitchFamily="34" charset="0"/>
              </a:defRPr>
            </a:lvl2pPr>
            <a:lvl3pPr algn="l" rtl="0" fontAlgn="base">
              <a:spcBef>
                <a:spcPct val="0"/>
              </a:spcBef>
              <a:spcAft>
                <a:spcPct val="0"/>
              </a:spcAft>
              <a:defRPr sz="4300">
                <a:solidFill>
                  <a:srgbClr val="11488B"/>
                </a:solidFill>
                <a:latin typeface="Verdana" pitchFamily="34" charset="0"/>
              </a:defRPr>
            </a:lvl3pPr>
            <a:lvl4pPr algn="l" rtl="0" fontAlgn="base">
              <a:spcBef>
                <a:spcPct val="0"/>
              </a:spcBef>
              <a:spcAft>
                <a:spcPct val="0"/>
              </a:spcAft>
              <a:defRPr sz="4300">
                <a:solidFill>
                  <a:srgbClr val="11488B"/>
                </a:solidFill>
                <a:latin typeface="Verdana" pitchFamily="34" charset="0"/>
              </a:defRPr>
            </a:lvl4pPr>
            <a:lvl5pPr algn="l" rtl="0" fontAlgn="base">
              <a:spcBef>
                <a:spcPct val="0"/>
              </a:spcBef>
              <a:spcAft>
                <a:spcPct val="0"/>
              </a:spcAft>
              <a:defRPr sz="4300">
                <a:solidFill>
                  <a:srgbClr val="11488B"/>
                </a:solidFill>
                <a:latin typeface="Verdana" pitchFamily="34" charset="0"/>
              </a:defRPr>
            </a:lvl5pPr>
            <a:lvl6pPr marL="457200" algn="l" rtl="0" fontAlgn="base">
              <a:spcBef>
                <a:spcPct val="0"/>
              </a:spcBef>
              <a:spcAft>
                <a:spcPct val="0"/>
              </a:spcAft>
              <a:defRPr sz="4300">
                <a:solidFill>
                  <a:srgbClr val="11488B"/>
                </a:solidFill>
                <a:latin typeface="Verdana" pitchFamily="34" charset="0"/>
              </a:defRPr>
            </a:lvl6pPr>
            <a:lvl7pPr marL="914400" algn="l" rtl="0" fontAlgn="base">
              <a:spcBef>
                <a:spcPct val="0"/>
              </a:spcBef>
              <a:spcAft>
                <a:spcPct val="0"/>
              </a:spcAft>
              <a:defRPr sz="4300">
                <a:solidFill>
                  <a:srgbClr val="11488B"/>
                </a:solidFill>
                <a:latin typeface="Verdana" pitchFamily="34" charset="0"/>
              </a:defRPr>
            </a:lvl7pPr>
            <a:lvl8pPr marL="1371600" algn="l" rtl="0" fontAlgn="base">
              <a:spcBef>
                <a:spcPct val="0"/>
              </a:spcBef>
              <a:spcAft>
                <a:spcPct val="0"/>
              </a:spcAft>
              <a:defRPr sz="4300">
                <a:solidFill>
                  <a:srgbClr val="11488B"/>
                </a:solidFill>
                <a:latin typeface="Verdana" pitchFamily="34" charset="0"/>
              </a:defRPr>
            </a:lvl8pPr>
            <a:lvl9pPr marL="1828800" algn="l" rtl="0" fontAlgn="base">
              <a:spcBef>
                <a:spcPct val="0"/>
              </a:spcBef>
              <a:spcAft>
                <a:spcPct val="0"/>
              </a:spcAft>
              <a:defRPr sz="4300">
                <a:solidFill>
                  <a:srgbClr val="11488B"/>
                </a:solidFill>
                <a:latin typeface="Verdana" pitchFamily="34" charset="0"/>
              </a:defRPr>
            </a:lvl9pPr>
          </a:lstStyle>
          <a:p>
            <a:endParaRPr lang="it-IT" dirty="0"/>
          </a:p>
        </p:txBody>
      </p:sp>
      <p:grpSp>
        <p:nvGrpSpPr>
          <p:cNvPr id="11" name="Gruppo 10"/>
          <p:cNvGrpSpPr/>
          <p:nvPr userDrawn="1"/>
        </p:nvGrpSpPr>
        <p:grpSpPr>
          <a:xfrm>
            <a:off x="-93280" y="102528"/>
            <a:ext cx="9022352" cy="1094224"/>
            <a:chOff x="-93280" y="102528"/>
            <a:chExt cx="9022352" cy="1094224"/>
          </a:xfrm>
        </p:grpSpPr>
        <p:pic>
          <p:nvPicPr>
            <p:cNvPr id="12" name="Immagine 11" descr="logo trasparente.gif"/>
            <p:cNvPicPr>
              <a:picLocks noChangeAspect="1"/>
            </p:cNvPicPr>
            <p:nvPr/>
          </p:nvPicPr>
          <p:blipFill>
            <a:blip r:embed="rId2" cstate="print"/>
            <a:stretch>
              <a:fillRect/>
            </a:stretch>
          </p:blipFill>
          <p:spPr>
            <a:xfrm>
              <a:off x="-93280" y="102528"/>
              <a:ext cx="1166161" cy="1094224"/>
            </a:xfrm>
            <a:prstGeom prst="rect">
              <a:avLst/>
            </a:prstGeom>
          </p:spPr>
        </p:pic>
        <p:pic>
          <p:nvPicPr>
            <p:cNvPr id="13" name="Immagine 12" descr="logo scr trasp.gif"/>
            <p:cNvPicPr>
              <a:picLocks noChangeAspect="1"/>
            </p:cNvPicPr>
            <p:nvPr/>
          </p:nvPicPr>
          <p:blipFill>
            <a:blip r:embed="rId3" cstate="print"/>
            <a:stretch>
              <a:fillRect/>
            </a:stretch>
          </p:blipFill>
          <p:spPr>
            <a:xfrm>
              <a:off x="5940152" y="142853"/>
              <a:ext cx="2988920" cy="336472"/>
            </a:xfrm>
            <a:prstGeom prst="rect">
              <a:avLst/>
            </a:prstGeom>
          </p:spPr>
        </p:pic>
      </p:grpSp>
      <p:sp>
        <p:nvSpPr>
          <p:cNvPr id="14" name="Segnaposto titolo 4"/>
          <p:cNvSpPr>
            <a:spLocks noGrp="1"/>
          </p:cNvSpPr>
          <p:nvPr>
            <p:ph type="title"/>
          </p:nvPr>
        </p:nvSpPr>
        <p:spPr>
          <a:xfrm>
            <a:off x="1435100" y="274638"/>
            <a:ext cx="7499350" cy="1143000"/>
          </a:xfrm>
          <a:prstGeom prst="rect">
            <a:avLst/>
          </a:prstGeom>
        </p:spPr>
        <p:txBody>
          <a:bodyPr anchor="ctr">
            <a:normAutofit/>
          </a:bodyPr>
          <a:lstStyle>
            <a:lvl1pPr algn="l" rtl="0" eaLnBrk="1" fontAlgn="base" hangingPunct="1">
              <a:spcBef>
                <a:spcPct val="0"/>
              </a:spcBef>
              <a:spcAft>
                <a:spcPct val="0"/>
              </a:spcAft>
              <a:defRPr lang="en-US" sz="1800" b="1" kern="1200" baseline="0" dirty="0">
                <a:solidFill>
                  <a:srgbClr val="11488B"/>
                </a:solidFill>
                <a:effectLst/>
                <a:latin typeface="Calibri" pitchFamily="34" charset="0"/>
                <a:ea typeface="+mj-ea"/>
                <a:cs typeface="+mj-cs"/>
              </a:defRPr>
            </a:lvl1pPr>
          </a:lstStyle>
          <a:p>
            <a:r>
              <a:rPr lang="it-IT" dirty="0" smtClean="0"/>
              <a:t>Fare clic per modificare lo stile del titolo</a:t>
            </a:r>
            <a:endParaRPr lang="en-US" dirty="0"/>
          </a:p>
        </p:txBody>
      </p:sp>
      <p:sp>
        <p:nvSpPr>
          <p:cNvPr id="17" name="Segnaposto contenuto 3"/>
          <p:cNvSpPr>
            <a:spLocks noGrp="1"/>
          </p:cNvSpPr>
          <p:nvPr>
            <p:ph sz="half" idx="1"/>
          </p:nvPr>
        </p:nvSpPr>
        <p:spPr>
          <a:xfrm>
            <a:off x="1475656" y="1556792"/>
            <a:ext cx="7453416" cy="4569371"/>
          </a:xfrm>
        </p:spPr>
        <p:txBody>
          <a:bodyPr/>
          <a:lstStyle>
            <a:lvl1pPr algn="just">
              <a:defRPr sz="1600" baseline="0"/>
            </a:lvl1pPr>
            <a:lvl2pPr algn="just">
              <a:defRPr sz="2800"/>
            </a:lvl2pPr>
            <a:lvl3pPr algn="just">
              <a:defRPr sz="2400"/>
            </a:lvl3pPr>
            <a:lvl4pPr algn="just">
              <a:defRPr sz="2000"/>
            </a:lvl4pPr>
            <a:lvl5pPr algn="just">
              <a:defRPr sz="20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Tree>
    <p:extLst>
      <p:ext uri="{BB962C8B-B14F-4D97-AF65-F5344CB8AC3E}">
        <p14:creationId xmlns:p14="http://schemas.microsoft.com/office/powerpoint/2010/main" val="20711316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D62A103-5FCB-4402-86E6-FB31AE56B858}" type="slidenum">
              <a:rPr lang="it-IT" smtClean="0"/>
              <a:t>‹N›</a:t>
            </a:fld>
            <a:endParaRPr lang="it-IT"/>
          </a:p>
        </p:txBody>
      </p:sp>
    </p:spTree>
    <p:extLst>
      <p:ext uri="{BB962C8B-B14F-4D97-AF65-F5344CB8AC3E}">
        <p14:creationId xmlns:p14="http://schemas.microsoft.com/office/powerpoint/2010/main" val="103935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D62A103-5FCB-4402-86E6-FB31AE56B858}" type="slidenum">
              <a:rPr lang="it-IT" smtClean="0"/>
              <a:t>‹N›</a:t>
            </a:fld>
            <a:endParaRPr lang="it-IT"/>
          </a:p>
        </p:txBody>
      </p:sp>
    </p:spTree>
    <p:extLst>
      <p:ext uri="{BB962C8B-B14F-4D97-AF65-F5344CB8AC3E}">
        <p14:creationId xmlns:p14="http://schemas.microsoft.com/office/powerpoint/2010/main" val="367597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D62A103-5FCB-4402-86E6-FB31AE56B858}" type="slidenum">
              <a:rPr lang="it-IT" smtClean="0"/>
              <a:t>‹N›</a:t>
            </a:fld>
            <a:endParaRPr lang="it-IT"/>
          </a:p>
        </p:txBody>
      </p:sp>
    </p:spTree>
    <p:extLst>
      <p:ext uri="{BB962C8B-B14F-4D97-AF65-F5344CB8AC3E}">
        <p14:creationId xmlns:p14="http://schemas.microsoft.com/office/powerpoint/2010/main" val="2782418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62A103-5FCB-4402-86E6-FB31AE56B858}" type="slidenum">
              <a:rPr lang="it-IT" smtClean="0"/>
              <a:t>‹N›</a:t>
            </a:fld>
            <a:endParaRPr lang="it-IT"/>
          </a:p>
        </p:txBody>
      </p:sp>
    </p:spTree>
    <p:extLst>
      <p:ext uri="{BB962C8B-B14F-4D97-AF65-F5344CB8AC3E}">
        <p14:creationId xmlns:p14="http://schemas.microsoft.com/office/powerpoint/2010/main" val="388781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D62A103-5FCB-4402-86E6-FB31AE56B858}" type="slidenum">
              <a:rPr lang="it-IT" smtClean="0"/>
              <a:t>‹N›</a:t>
            </a:fld>
            <a:endParaRPr lang="it-IT"/>
          </a:p>
        </p:txBody>
      </p:sp>
    </p:spTree>
    <p:extLst>
      <p:ext uri="{BB962C8B-B14F-4D97-AF65-F5344CB8AC3E}">
        <p14:creationId xmlns:p14="http://schemas.microsoft.com/office/powerpoint/2010/main" val="254227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2A103-5FCB-4402-86E6-FB31AE56B858}" type="slidenum">
              <a:rPr lang="it-IT" smtClean="0"/>
              <a:t>‹N›</a:t>
            </a:fld>
            <a:endParaRPr lang="it-IT"/>
          </a:p>
        </p:txBody>
      </p:sp>
    </p:spTree>
    <p:extLst>
      <p:ext uri="{BB962C8B-B14F-4D97-AF65-F5344CB8AC3E}">
        <p14:creationId xmlns:p14="http://schemas.microsoft.com/office/powerpoint/2010/main" val="163858759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Torta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ttangolo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egnaposto titolo 4"/>
          <p:cNvSpPr>
            <a:spLocks noGrp="1"/>
          </p:cNvSpPr>
          <p:nvPr>
            <p:ph type="title"/>
          </p:nvPr>
        </p:nvSpPr>
        <p:spPr>
          <a:xfrm>
            <a:off x="1435100" y="274638"/>
            <a:ext cx="7499350" cy="1143000"/>
          </a:xfrm>
          <a:prstGeom prst="rect">
            <a:avLst/>
          </a:prstGeom>
        </p:spPr>
        <p:txBody>
          <a:bodyPr anchor="ctr">
            <a:normAutofit/>
          </a:bodyPr>
          <a:lstStyle>
            <a:extLst/>
          </a:lstStyle>
          <a:p>
            <a:r>
              <a:rPr lang="it-IT" smtClean="0"/>
              <a:t>Fare clic per modificare lo stile del titolo</a:t>
            </a:r>
            <a:endParaRPr lang="en-US"/>
          </a:p>
        </p:txBody>
      </p:sp>
      <p:sp>
        <p:nvSpPr>
          <p:cNvPr id="1029" name="Segnaposto testo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chemeClr>
                </a:solidFill>
                <a:effectLst/>
                <a:latin typeface="+mn-lt"/>
              </a:defRPr>
            </a:lvl1pPr>
            <a:extLst/>
          </a:lstStyle>
          <a:p>
            <a:endParaRPr lang="it-IT"/>
          </a:p>
        </p:txBody>
      </p:sp>
      <p:sp>
        <p:nvSpPr>
          <p:cNvPr id="22" name="Segnaposto numero diapositiva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fld id="{7D62A103-5FCB-4402-86E6-FB31AE56B858}" type="slidenum">
              <a:rPr lang="it-IT" smtClean="0"/>
              <a:t>‹N›</a:t>
            </a:fld>
            <a:endParaRPr lang="it-IT"/>
          </a:p>
        </p:txBody>
      </p:sp>
      <p:sp>
        <p:nvSpPr>
          <p:cNvPr id="15" name="Rettangolo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pic>
        <p:nvPicPr>
          <p:cNvPr id="1034" name="Picture 4"/>
          <p:cNvPicPr>
            <a:picLocks noChangeAspect="1" noChangeArrowheads="1"/>
          </p:cNvPicPr>
          <p:nvPr/>
        </p:nvPicPr>
        <p:blipFill>
          <a:blip r:embed="rId32" cstate="print"/>
          <a:srcRect/>
          <a:stretch>
            <a:fillRect/>
          </a:stretch>
        </p:blipFill>
        <p:spPr bwMode="auto">
          <a:xfrm>
            <a:off x="-153988" y="-57150"/>
            <a:ext cx="8321676" cy="1438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84" r:id="rId20"/>
    <p:sldLayoutId id="2147483885" r:id="rId21"/>
    <p:sldLayoutId id="2147483818" r:id="rId22"/>
    <p:sldLayoutId id="2147483819" r:id="rId23"/>
    <p:sldLayoutId id="2147483820" r:id="rId24"/>
    <p:sldLayoutId id="2147483821" r:id="rId25"/>
    <p:sldLayoutId id="2147483822" r:id="rId26"/>
    <p:sldLayoutId id="2147483823" r:id="rId27"/>
    <p:sldLayoutId id="2147483824" r:id="rId28"/>
    <p:sldLayoutId id="2147483825" r:id="rId29"/>
    <p:sldLayoutId id="2147483826" r:id="rId30"/>
  </p:sldLayoutIdLst>
  <p:hf hdr="0" ftr="0" dt="0"/>
  <p:txStyles>
    <p:title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9BBB59"/>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064A2"/>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8.xml"/><Relationship Id="rId1" Type="http://schemas.openxmlformats.org/officeDocument/2006/relationships/tags" Target="../tags/tag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slideLayout" Target="../slideLayouts/slideLayout18.xml"/><Relationship Id="rId7" Type="http://schemas.openxmlformats.org/officeDocument/2006/relationships/diagramColors" Target="../diagrams/colors7.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12.xml"/></Relationships>
</file>

<file path=ppt/slides/_rels/slide4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9.xml"/><Relationship Id="rId1" Type="http://schemas.openxmlformats.org/officeDocument/2006/relationships/tags" Target="../tags/tag18.xml"/></Relationships>
</file>

<file path=ppt/slides/_rels/slide5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Layout" Target="../slideLayouts/slideLayout18.xml"/><Relationship Id="rId4" Type="http://schemas.openxmlformats.org/officeDocument/2006/relationships/tags" Target="../tags/tag2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5.xml"/><Relationship Id="rId1" Type="http://schemas.openxmlformats.org/officeDocument/2006/relationships/tags" Target="../tags/tag2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7.xml"/><Relationship Id="rId1" Type="http://schemas.openxmlformats.org/officeDocument/2006/relationships/tags" Target="../tags/tag2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8.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475656" y="1916832"/>
            <a:ext cx="7407275" cy="1473200"/>
          </a:xfrm>
        </p:spPr>
        <p:txBody>
          <a:bodyPr>
            <a:noAutofit/>
          </a:bodyPr>
          <a:lstStyle/>
          <a:p>
            <a:pPr algn="ctr"/>
            <a:r>
              <a:rPr lang="it-IT" altLang="it-IT" sz="2600" b="1" i="1" dirty="0" smtClean="0">
                <a:solidFill>
                  <a:schemeClr val="tx1"/>
                </a:solidFill>
                <a:effectLst/>
                <a:latin typeface="Calibri" panose="020F0502020204030204" pitchFamily="34" charset="0"/>
              </a:rPr>
              <a:t>La gestione delle crisi bancarie in Italia e il nuovo quadro normativo europeo </a:t>
            </a:r>
            <a:endParaRPr lang="it-IT" altLang="it-IT" sz="2600" b="1" i="1" dirty="0">
              <a:solidFill>
                <a:schemeClr val="tx1"/>
              </a:solidFill>
              <a:effectLst/>
              <a:latin typeface="Calibri" panose="020F0502020204030204" pitchFamily="34" charset="0"/>
            </a:endParaRPr>
          </a:p>
        </p:txBody>
      </p:sp>
      <p:sp>
        <p:nvSpPr>
          <p:cNvPr id="4" name="Rectangle 3"/>
          <p:cNvSpPr>
            <a:spLocks noChangeArrowheads="1"/>
          </p:cNvSpPr>
          <p:nvPr/>
        </p:nvSpPr>
        <p:spPr bwMode="auto">
          <a:xfrm>
            <a:off x="2064776" y="4653136"/>
            <a:ext cx="5616575" cy="136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82550" indent="0" algn="ctr">
              <a:buNone/>
            </a:pPr>
            <a:r>
              <a:rPr lang="it-IT" altLang="it-IT" sz="1800" i="1" dirty="0" smtClean="0">
                <a:latin typeface="Calibri" panose="020F0502020204030204" pitchFamily="34" charset="0"/>
              </a:rPr>
              <a:t>Giuseppe Boccuzzi</a:t>
            </a:r>
          </a:p>
          <a:p>
            <a:pPr marL="82550" indent="0" algn="ctr">
              <a:buNone/>
            </a:pPr>
            <a:endParaRPr lang="it-IT" sz="1200" i="1" dirty="0" smtClean="0">
              <a:latin typeface="Calibri" panose="020F0502020204030204" pitchFamily="34" charset="0"/>
            </a:endParaRPr>
          </a:p>
          <a:p>
            <a:pPr marL="82550" indent="0" algn="ctr">
              <a:buNone/>
            </a:pPr>
            <a:r>
              <a:rPr lang="it-IT" sz="1600" i="1" dirty="0" smtClean="0">
                <a:latin typeface="Calibri" panose="020F0502020204030204" pitchFamily="34" charset="0"/>
              </a:rPr>
              <a:t>Università degli studi di Ferrara</a:t>
            </a:r>
          </a:p>
          <a:p>
            <a:pPr marL="82550" indent="0" algn="ctr">
              <a:buNone/>
            </a:pPr>
            <a:r>
              <a:rPr lang="it-IT" sz="1600" i="1" dirty="0" smtClean="0">
                <a:latin typeface="Calibri" panose="020F0502020204030204" pitchFamily="34" charset="0"/>
              </a:rPr>
              <a:t>Dipartimento di Giurisprudenza</a:t>
            </a:r>
          </a:p>
          <a:p>
            <a:pPr marL="82550" indent="0" algn="ctr">
              <a:buNone/>
            </a:pPr>
            <a:endParaRPr lang="it-IT" sz="1600" i="1" dirty="0" smtClean="0">
              <a:latin typeface="Calibri" panose="020F0502020204030204" pitchFamily="34" charset="0"/>
            </a:endParaRPr>
          </a:p>
          <a:p>
            <a:pPr marL="82550" indent="0" algn="ctr">
              <a:buNone/>
            </a:pPr>
            <a:endParaRPr lang="it-IT" sz="1600" i="1" dirty="0">
              <a:latin typeface="Calibri" panose="020F0502020204030204" pitchFamily="34" charset="0"/>
            </a:endParaRPr>
          </a:p>
          <a:p>
            <a:pPr marL="82550" indent="0" algn="ctr">
              <a:buNone/>
            </a:pPr>
            <a:r>
              <a:rPr lang="it-IT" sz="1400" i="1" dirty="0" smtClean="0">
                <a:latin typeface="Calibri" panose="020F0502020204030204" pitchFamily="34" charset="0"/>
              </a:rPr>
              <a:t>Ferrara, 30 </a:t>
            </a:r>
            <a:r>
              <a:rPr lang="it-IT" sz="1400" i="1" dirty="0">
                <a:latin typeface="Calibri" panose="020F0502020204030204" pitchFamily="34" charset="0"/>
              </a:rPr>
              <a:t>aprile 2015</a:t>
            </a:r>
          </a:p>
          <a:p>
            <a:pPr algn="ctr">
              <a:spcBef>
                <a:spcPct val="0"/>
              </a:spcBef>
              <a:buFontTx/>
              <a:buNone/>
            </a:pPr>
            <a:endParaRPr lang="it-IT" altLang="it-IT" sz="2000" i="1" dirty="0">
              <a:latin typeface="Calibri" panose="020F0502020204030204" pitchFamily="34" charset="0"/>
            </a:endParaRPr>
          </a:p>
        </p:txBody>
      </p:sp>
    </p:spTree>
    <p:extLst>
      <p:ext uri="{BB962C8B-B14F-4D97-AF65-F5344CB8AC3E}">
        <p14:creationId xmlns:p14="http://schemas.microsoft.com/office/powerpoint/2010/main" val="170146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4" name="AutoShape 6"/>
          <p:cNvSpPr>
            <a:spLocks noChangeArrowheads="1"/>
          </p:cNvSpPr>
          <p:nvPr/>
        </p:nvSpPr>
        <p:spPr bwMode="auto">
          <a:xfrm>
            <a:off x="755650" y="1700213"/>
            <a:ext cx="685800" cy="4537075"/>
          </a:xfrm>
          <a:prstGeom prst="downArrow">
            <a:avLst>
              <a:gd name="adj1" fmla="val 62963"/>
              <a:gd name="adj2" fmla="val 69772"/>
            </a:avLst>
          </a:prstGeom>
          <a:solidFill>
            <a:schemeClr val="accent3">
              <a:lumMod val="60000"/>
              <a:lumOff val="4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Font typeface="Webdings" pitchFamily="18" charset="2"/>
              <a:buChar char="4"/>
            </a:pPr>
            <a:endParaRPr kumimoji="1" lang="en-GB" altLang="it-IT" sz="2400">
              <a:latin typeface="Times New Roman" pitchFamily="18" charset="0"/>
            </a:endParaRPr>
          </a:p>
        </p:txBody>
      </p:sp>
      <p:sp>
        <p:nvSpPr>
          <p:cNvPr id="95244" name="Text Box 11"/>
          <p:cNvSpPr txBox="1">
            <a:spLocks noChangeArrowheads="1"/>
          </p:cNvSpPr>
          <p:nvPr/>
        </p:nvSpPr>
        <p:spPr bwMode="auto">
          <a:xfrm rot="-5400000">
            <a:off x="777231" y="5309013"/>
            <a:ext cx="1822450" cy="36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lnSpc>
                <a:spcPct val="70000"/>
              </a:lnSpc>
              <a:spcBef>
                <a:spcPct val="50000"/>
              </a:spcBef>
            </a:pPr>
            <a:r>
              <a:rPr kumimoji="1" lang="en-GB" altLang="it-IT" sz="2400" b="1" dirty="0">
                <a:solidFill>
                  <a:schemeClr val="tx2"/>
                </a:solidFill>
                <a:latin typeface="Calibri" panose="020F0502020204030204" pitchFamily="34" charset="0"/>
              </a:rPr>
              <a:t>procedure</a:t>
            </a:r>
          </a:p>
        </p:txBody>
      </p:sp>
      <p:grpSp>
        <p:nvGrpSpPr>
          <p:cNvPr id="2" name="Gruppo 1"/>
          <p:cNvGrpSpPr/>
          <p:nvPr/>
        </p:nvGrpSpPr>
        <p:grpSpPr>
          <a:xfrm>
            <a:off x="868214" y="1289679"/>
            <a:ext cx="7845574" cy="5224346"/>
            <a:chOff x="868214" y="1289679"/>
            <a:chExt cx="7845574" cy="5224346"/>
          </a:xfrm>
        </p:grpSpPr>
        <p:sp>
          <p:nvSpPr>
            <p:cNvPr id="534530" name="AutoShape 2"/>
            <p:cNvSpPr>
              <a:spLocks noChangeArrowheads="1"/>
            </p:cNvSpPr>
            <p:nvPr/>
          </p:nvSpPr>
          <p:spPr bwMode="auto">
            <a:xfrm>
              <a:off x="8027988" y="1700213"/>
              <a:ext cx="685800" cy="4660900"/>
            </a:xfrm>
            <a:prstGeom prst="downArrow">
              <a:avLst>
                <a:gd name="adj1" fmla="val 62963"/>
                <a:gd name="adj2" fmla="val 71676"/>
              </a:avLst>
            </a:prstGeom>
            <a:solidFill>
              <a:schemeClr val="accent3">
                <a:lumMod val="40000"/>
                <a:lumOff val="6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Font typeface="Webdings" pitchFamily="18" charset="2"/>
                <a:buChar char="4"/>
              </a:pPr>
              <a:endParaRPr kumimoji="1" lang="en-GB" altLang="it-IT" sz="2400">
                <a:latin typeface="Calibri" panose="020F0502020204030204" pitchFamily="34" charset="0"/>
              </a:endParaRPr>
            </a:p>
          </p:txBody>
        </p:sp>
        <p:sp>
          <p:nvSpPr>
            <p:cNvPr id="534531" name="Rectangle 3"/>
            <p:cNvSpPr>
              <a:spLocks noChangeArrowheads="1"/>
            </p:cNvSpPr>
            <p:nvPr/>
          </p:nvSpPr>
          <p:spPr bwMode="auto">
            <a:xfrm>
              <a:off x="2195513" y="1289679"/>
              <a:ext cx="5832475" cy="720725"/>
            </a:xfrm>
            <a:prstGeom prst="rect">
              <a:avLst/>
            </a:prstGeom>
            <a:solidFill>
              <a:schemeClr val="accent1">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buFont typeface="Webdings" pitchFamily="18" charset="2"/>
                <a:buNone/>
              </a:pPr>
              <a:r>
                <a:rPr kumimoji="1" lang="en-GB" altLang="it-IT" sz="2100" dirty="0" err="1">
                  <a:solidFill>
                    <a:schemeClr val="tx2">
                      <a:lumMod val="75000"/>
                    </a:schemeClr>
                  </a:solidFill>
                  <a:latin typeface="Calibri" panose="020F0502020204030204" pitchFamily="34" charset="0"/>
                </a:rPr>
                <a:t>misure</a:t>
              </a:r>
              <a:r>
                <a:rPr kumimoji="1" lang="en-GB" altLang="it-IT" sz="2100" dirty="0">
                  <a:solidFill>
                    <a:schemeClr val="tx2">
                      <a:lumMod val="75000"/>
                    </a:schemeClr>
                  </a:solidFill>
                  <a:latin typeface="Calibri" panose="020F0502020204030204" pitchFamily="34" charset="0"/>
                </a:rPr>
                <a:t> preventive</a:t>
              </a:r>
            </a:p>
            <a:p>
              <a:pPr algn="ctr" eaLnBrk="0" hangingPunct="0">
                <a:buFont typeface="Webdings" pitchFamily="18" charset="2"/>
                <a:buNone/>
              </a:pPr>
              <a:r>
                <a:rPr kumimoji="1" lang="en-GB" altLang="it-IT" sz="1900" dirty="0">
                  <a:solidFill>
                    <a:schemeClr val="tx2">
                      <a:lumMod val="75000"/>
                    </a:schemeClr>
                  </a:solidFill>
                  <a:latin typeface="Calibri" panose="020F0502020204030204" pitchFamily="34" charset="0"/>
                </a:rPr>
                <a:t>(</a:t>
              </a:r>
              <a:r>
                <a:rPr kumimoji="1" lang="en-GB" altLang="it-IT" sz="1900" dirty="0" err="1">
                  <a:solidFill>
                    <a:schemeClr val="tx2">
                      <a:lumMod val="75000"/>
                    </a:schemeClr>
                  </a:solidFill>
                  <a:latin typeface="Calibri" panose="020F0502020204030204" pitchFamily="34" charset="0"/>
                </a:rPr>
                <a:t>lettere</a:t>
              </a:r>
              <a:r>
                <a:rPr kumimoji="1" lang="en-GB" altLang="it-IT" sz="1900" dirty="0">
                  <a:solidFill>
                    <a:schemeClr val="tx2">
                      <a:lumMod val="75000"/>
                    </a:schemeClr>
                  </a:solidFill>
                  <a:latin typeface="Calibri" panose="020F0502020204030204" pitchFamily="34" charset="0"/>
                </a:rPr>
                <a:t> di </a:t>
              </a:r>
              <a:r>
                <a:rPr kumimoji="1" lang="en-GB" altLang="it-IT" sz="1900" dirty="0" err="1">
                  <a:solidFill>
                    <a:schemeClr val="tx2">
                      <a:lumMod val="75000"/>
                    </a:schemeClr>
                  </a:solidFill>
                  <a:latin typeface="Calibri" panose="020F0502020204030204" pitchFamily="34" charset="0"/>
                </a:rPr>
                <a:t>intervento</a:t>
              </a:r>
              <a:r>
                <a:rPr kumimoji="1" lang="en-GB" altLang="it-IT" sz="1900" dirty="0">
                  <a:solidFill>
                    <a:schemeClr val="tx2">
                      <a:lumMod val="75000"/>
                    </a:schemeClr>
                  </a:solidFill>
                  <a:latin typeface="Calibri" panose="020F0502020204030204" pitchFamily="34" charset="0"/>
                </a:rPr>
                <a:t>; </a:t>
              </a:r>
              <a:r>
                <a:rPr kumimoji="1" lang="en-GB" altLang="it-IT" sz="1900" dirty="0" err="1">
                  <a:solidFill>
                    <a:schemeClr val="tx2">
                      <a:lumMod val="75000"/>
                    </a:schemeClr>
                  </a:solidFill>
                  <a:latin typeface="Calibri" panose="020F0502020204030204" pitchFamily="34" charset="0"/>
                </a:rPr>
                <a:t>convocazioni</a:t>
              </a:r>
              <a:r>
                <a:rPr kumimoji="1" lang="en-GB" altLang="it-IT" sz="1900" dirty="0">
                  <a:solidFill>
                    <a:schemeClr val="tx2">
                      <a:lumMod val="75000"/>
                    </a:schemeClr>
                  </a:solidFill>
                  <a:latin typeface="Calibri" panose="020F0502020204030204" pitchFamily="34" charset="0"/>
                </a:rPr>
                <a:t> </a:t>
              </a:r>
              <a:r>
                <a:rPr kumimoji="1" lang="en-GB" altLang="it-IT" sz="1900" dirty="0" err="1">
                  <a:solidFill>
                    <a:schemeClr val="tx2">
                      <a:lumMod val="75000"/>
                    </a:schemeClr>
                  </a:solidFill>
                  <a:latin typeface="Calibri" panose="020F0502020204030204" pitchFamily="34" charset="0"/>
                </a:rPr>
                <a:t>organi</a:t>
              </a:r>
              <a:r>
                <a:rPr kumimoji="1" lang="en-GB" altLang="it-IT" sz="1900" dirty="0">
                  <a:solidFill>
                    <a:schemeClr val="tx2">
                      <a:lumMod val="75000"/>
                    </a:schemeClr>
                  </a:solidFill>
                  <a:latin typeface="Calibri" panose="020F0502020204030204" pitchFamily="34" charset="0"/>
                </a:rPr>
                <a:t>)</a:t>
              </a:r>
              <a:endParaRPr kumimoji="1" lang="it-IT" altLang="it-IT" sz="1900" dirty="0">
                <a:solidFill>
                  <a:schemeClr val="tx2">
                    <a:lumMod val="75000"/>
                  </a:schemeClr>
                </a:solidFill>
                <a:latin typeface="Calibri" panose="020F0502020204030204" pitchFamily="34" charset="0"/>
              </a:endParaRPr>
            </a:p>
          </p:txBody>
        </p:sp>
        <p:sp>
          <p:nvSpPr>
            <p:cNvPr id="534532" name="Rectangle 4"/>
            <p:cNvSpPr>
              <a:spLocks noChangeArrowheads="1"/>
            </p:cNvSpPr>
            <p:nvPr/>
          </p:nvSpPr>
          <p:spPr bwMode="auto">
            <a:xfrm>
              <a:off x="2195513" y="2091068"/>
              <a:ext cx="5832475" cy="1553956"/>
            </a:xfrm>
            <a:prstGeom prst="rect">
              <a:avLst/>
            </a:prstGeom>
            <a:solidFill>
              <a:schemeClr val="accent1">
                <a:lumMod val="40000"/>
                <a:lumOff val="6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kumimoji="1" lang="it-IT" altLang="it-IT" sz="2100" dirty="0" smtClean="0">
                  <a:solidFill>
                    <a:schemeClr val="tx2">
                      <a:lumMod val="75000"/>
                    </a:schemeClr>
                  </a:solidFill>
                  <a:latin typeface="Calibri" panose="020F0502020204030204" pitchFamily="34" charset="0"/>
                </a:rPr>
                <a:t>Provvedimenti specifici e misure correttive</a:t>
              </a:r>
            </a:p>
            <a:p>
              <a:pPr marL="85725" lvl="2" indent="0" algn="just" eaLnBrk="0" hangingPunct="0"/>
              <a:r>
                <a:rPr kumimoji="1" lang="it-IT" altLang="it-IT" sz="1350" dirty="0" smtClean="0">
                  <a:solidFill>
                    <a:schemeClr val="tx2">
                      <a:lumMod val="75000"/>
                    </a:schemeClr>
                  </a:solidFill>
                  <a:latin typeface="Calibri" panose="020F0502020204030204" pitchFamily="34" charset="0"/>
                </a:rPr>
                <a:t>(provvedimenti in materia di: </a:t>
              </a:r>
              <a:r>
                <a:rPr lang="it-IT" altLang="it-IT" sz="1350" dirty="0">
                  <a:solidFill>
                    <a:schemeClr val="tx2">
                      <a:lumMod val="75000"/>
                    </a:schemeClr>
                  </a:solidFill>
                  <a:latin typeface="Calibri" panose="020F0502020204030204" pitchFamily="34" charset="0"/>
                </a:rPr>
                <a:t>adeguatezza patrimoniale</a:t>
              </a:r>
              <a:r>
                <a:rPr lang="it-IT" altLang="it-IT" sz="1350" dirty="0" smtClean="0">
                  <a:solidFill>
                    <a:schemeClr val="tx2">
                      <a:lumMod val="75000"/>
                    </a:schemeClr>
                  </a:solidFill>
                  <a:latin typeface="Calibri" panose="020F0502020204030204" pitchFamily="34" charset="0"/>
                </a:rPr>
                <a:t>; contenimento </a:t>
              </a:r>
              <a:r>
                <a:rPr lang="it-IT" altLang="it-IT" sz="1350" dirty="0">
                  <a:solidFill>
                    <a:schemeClr val="tx2">
                      <a:lumMod val="75000"/>
                    </a:schemeClr>
                  </a:solidFill>
                  <a:latin typeface="Calibri" panose="020F0502020204030204" pitchFamily="34" charset="0"/>
                </a:rPr>
                <a:t>del </a:t>
              </a:r>
              <a:r>
                <a:rPr lang="it-IT" altLang="it-IT" sz="1350" dirty="0" smtClean="0">
                  <a:solidFill>
                    <a:schemeClr val="tx2">
                      <a:lumMod val="75000"/>
                    </a:schemeClr>
                  </a:solidFill>
                  <a:latin typeface="Calibri" panose="020F0502020204030204" pitchFamily="34" charset="0"/>
                </a:rPr>
                <a:t>rischio; governo societario, </a:t>
              </a:r>
              <a:r>
                <a:rPr lang="it-IT" altLang="it-IT" sz="1350" dirty="0">
                  <a:solidFill>
                    <a:schemeClr val="tx2">
                      <a:lumMod val="75000"/>
                    </a:schemeClr>
                  </a:solidFill>
                  <a:latin typeface="Calibri" panose="020F0502020204030204" pitchFamily="34" charset="0"/>
                </a:rPr>
                <a:t>controlli </a:t>
              </a:r>
              <a:r>
                <a:rPr lang="it-IT" altLang="it-IT" sz="1350" dirty="0" smtClean="0">
                  <a:solidFill>
                    <a:schemeClr val="tx2">
                      <a:lumMod val="75000"/>
                    </a:schemeClr>
                  </a:solidFill>
                  <a:latin typeface="Calibri" panose="020F0502020204030204" pitchFamily="34" charset="0"/>
                </a:rPr>
                <a:t>interni. Misure correttive </a:t>
              </a:r>
              <a:r>
                <a:rPr lang="it-IT" altLang="it-IT" sz="1350" dirty="0">
                  <a:solidFill>
                    <a:schemeClr val="tx2">
                      <a:lumMod val="75000"/>
                    </a:schemeClr>
                  </a:solidFill>
                  <a:latin typeface="Calibri" panose="020F0502020204030204" pitchFamily="34" charset="0"/>
                </a:rPr>
                <a:t>restrizione delle attività o della struttura territoriale; divieto di effettuare determinate </a:t>
              </a:r>
              <a:r>
                <a:rPr lang="it-IT" altLang="it-IT" sz="1350" dirty="0" smtClean="0">
                  <a:solidFill>
                    <a:schemeClr val="tx2">
                      <a:lumMod val="75000"/>
                    </a:schemeClr>
                  </a:solidFill>
                  <a:latin typeface="Calibri" panose="020F0502020204030204" pitchFamily="34" charset="0"/>
                </a:rPr>
                <a:t>operazioni, anche </a:t>
              </a:r>
              <a:r>
                <a:rPr lang="it-IT" altLang="it-IT" sz="1350" dirty="0">
                  <a:solidFill>
                    <a:schemeClr val="tx2">
                      <a:lumMod val="75000"/>
                    </a:schemeClr>
                  </a:solidFill>
                  <a:latin typeface="Calibri" panose="020F0502020204030204" pitchFamily="34" charset="0"/>
                </a:rPr>
                <a:t>di natura </a:t>
              </a:r>
              <a:r>
                <a:rPr lang="it-IT" altLang="it-IT" sz="1350" dirty="0" smtClean="0">
                  <a:solidFill>
                    <a:schemeClr val="tx2">
                      <a:lumMod val="75000"/>
                    </a:schemeClr>
                  </a:solidFill>
                  <a:latin typeface="Calibri" panose="020F0502020204030204" pitchFamily="34" charset="0"/>
                </a:rPr>
                <a:t>societaria, di </a:t>
              </a:r>
              <a:r>
                <a:rPr lang="it-IT" altLang="it-IT" sz="1350" dirty="0">
                  <a:solidFill>
                    <a:schemeClr val="tx2">
                      <a:lumMod val="75000"/>
                    </a:schemeClr>
                  </a:solidFill>
                  <a:latin typeface="Calibri" panose="020F0502020204030204" pitchFamily="34" charset="0"/>
                </a:rPr>
                <a:t>distribuire utili o altri elementi del </a:t>
              </a:r>
              <a:r>
                <a:rPr lang="it-IT" altLang="it-IT" sz="1350" dirty="0" smtClean="0">
                  <a:solidFill>
                    <a:schemeClr val="tx2">
                      <a:lumMod val="75000"/>
                    </a:schemeClr>
                  </a:solidFill>
                  <a:latin typeface="Calibri" panose="020F0502020204030204" pitchFamily="34" charset="0"/>
                </a:rPr>
                <a:t>patrimonio, di </a:t>
              </a:r>
              <a:r>
                <a:rPr lang="it-IT" altLang="it-IT" sz="1350" dirty="0">
                  <a:solidFill>
                    <a:schemeClr val="tx2">
                      <a:lumMod val="75000"/>
                    </a:schemeClr>
                  </a:solidFill>
                  <a:latin typeface="Calibri" panose="020F0502020204030204" pitchFamily="34" charset="0"/>
                </a:rPr>
                <a:t>pagare interessi sugli strumenti finanziari computabili nel patrimonio di vigilanza; </a:t>
              </a:r>
              <a:r>
                <a:rPr lang="it-IT" sz="1350" dirty="0">
                  <a:solidFill>
                    <a:schemeClr val="tx2">
                      <a:lumMod val="75000"/>
                    </a:schemeClr>
                  </a:solidFill>
                  <a:latin typeface="Calibri" panose="020F0502020204030204" pitchFamily="34" charset="0"/>
                </a:rPr>
                <a:t>limiti </a:t>
              </a:r>
              <a:r>
                <a:rPr lang="it-IT" sz="1350" dirty="0" smtClean="0">
                  <a:solidFill>
                    <a:schemeClr val="tx2">
                      <a:lumMod val="75000"/>
                    </a:schemeClr>
                  </a:solidFill>
                  <a:latin typeface="Calibri" panose="020F0502020204030204" pitchFamily="34" charset="0"/>
                </a:rPr>
                <a:t>alle remunerazioni)</a:t>
              </a:r>
              <a:endParaRPr lang="it-IT" altLang="it-IT" sz="1350" dirty="0">
                <a:solidFill>
                  <a:schemeClr val="tx2">
                    <a:lumMod val="75000"/>
                  </a:schemeClr>
                </a:solidFill>
                <a:latin typeface="Calibri" panose="020F0502020204030204" pitchFamily="34" charset="0"/>
              </a:endParaRPr>
            </a:p>
          </p:txBody>
        </p:sp>
        <p:sp>
          <p:nvSpPr>
            <p:cNvPr id="534533" name="Rectangle 5"/>
            <p:cNvSpPr>
              <a:spLocks noChangeArrowheads="1"/>
            </p:cNvSpPr>
            <p:nvPr/>
          </p:nvSpPr>
          <p:spPr bwMode="auto">
            <a:xfrm>
              <a:off x="2195513" y="5904425"/>
              <a:ext cx="5832475" cy="609600"/>
            </a:xfrm>
            <a:prstGeom prst="rect">
              <a:avLst/>
            </a:prstGeom>
            <a:solidFill>
              <a:schemeClr val="accent2">
                <a:lumMod val="60000"/>
                <a:lumOff val="4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buFont typeface="Webdings" pitchFamily="18" charset="2"/>
                <a:buNone/>
              </a:pPr>
              <a:r>
                <a:rPr kumimoji="1" lang="en-GB" altLang="it-IT" sz="2800" dirty="0" err="1">
                  <a:solidFill>
                    <a:schemeClr val="tx2">
                      <a:lumMod val="75000"/>
                    </a:schemeClr>
                  </a:solidFill>
                  <a:latin typeface="Calibri" panose="020F0502020204030204" pitchFamily="34" charset="0"/>
                </a:rPr>
                <a:t>liquidazione</a:t>
              </a:r>
              <a:r>
                <a:rPr kumimoji="1" lang="it-IT" altLang="it-IT" sz="2800" dirty="0">
                  <a:solidFill>
                    <a:schemeClr val="tx2">
                      <a:lumMod val="75000"/>
                    </a:schemeClr>
                  </a:solidFill>
                  <a:latin typeface="Calibri" panose="020F0502020204030204" pitchFamily="34" charset="0"/>
                </a:rPr>
                <a:t> </a:t>
              </a:r>
              <a:r>
                <a:rPr kumimoji="1" lang="en-GB" altLang="it-IT" sz="2800" dirty="0" err="1">
                  <a:solidFill>
                    <a:schemeClr val="tx2">
                      <a:lumMod val="75000"/>
                    </a:schemeClr>
                  </a:solidFill>
                  <a:latin typeface="Calibri" panose="020F0502020204030204" pitchFamily="34" charset="0"/>
                </a:rPr>
                <a:t>coatta</a:t>
              </a:r>
              <a:r>
                <a:rPr kumimoji="1" lang="en-GB" altLang="it-IT" sz="2800" dirty="0">
                  <a:solidFill>
                    <a:schemeClr val="tx2">
                      <a:lumMod val="75000"/>
                    </a:schemeClr>
                  </a:solidFill>
                  <a:latin typeface="Calibri" panose="020F0502020204030204" pitchFamily="34" charset="0"/>
                </a:rPr>
                <a:t> </a:t>
              </a:r>
              <a:r>
                <a:rPr kumimoji="1" lang="en-GB" altLang="it-IT" sz="2800" dirty="0" err="1">
                  <a:solidFill>
                    <a:schemeClr val="tx2">
                      <a:lumMod val="75000"/>
                    </a:schemeClr>
                  </a:solidFill>
                  <a:latin typeface="Calibri" panose="020F0502020204030204" pitchFamily="34" charset="0"/>
                </a:rPr>
                <a:t>amministrativa</a:t>
              </a:r>
              <a:endParaRPr kumimoji="1" lang="it-IT" altLang="it-IT" sz="2800" dirty="0">
                <a:solidFill>
                  <a:schemeClr val="tx2">
                    <a:lumMod val="75000"/>
                  </a:schemeClr>
                </a:solidFill>
                <a:latin typeface="Calibri" panose="020F0502020204030204" pitchFamily="34" charset="0"/>
              </a:endParaRPr>
            </a:p>
          </p:txBody>
        </p:sp>
        <p:sp>
          <p:nvSpPr>
            <p:cNvPr id="534535" name="Text Box 7"/>
            <p:cNvSpPr txBox="1">
              <a:spLocks noChangeArrowheads="1"/>
            </p:cNvSpPr>
            <p:nvPr/>
          </p:nvSpPr>
          <p:spPr bwMode="auto">
            <a:xfrm rot="16200000">
              <a:off x="-1063414" y="3646433"/>
              <a:ext cx="4320456"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Font typeface="Webdings" pitchFamily="18" charset="2"/>
                <a:buNone/>
              </a:pPr>
              <a:r>
                <a:rPr kumimoji="1" lang="it-IT" altLang="it-IT" sz="2400" b="1" dirty="0">
                  <a:solidFill>
                    <a:schemeClr val="tx2"/>
                  </a:solidFill>
                  <a:latin typeface="Calibri" panose="020F0502020204030204" pitchFamily="34" charset="0"/>
                </a:rPr>
                <a:t>intensità dell’intervento</a:t>
              </a:r>
              <a:endParaRPr kumimoji="1" lang="it-IT" altLang="it-IT" sz="2400" dirty="0">
                <a:solidFill>
                  <a:schemeClr val="tx2"/>
                </a:solidFill>
                <a:latin typeface="Calibri" panose="020F0502020204030204" pitchFamily="34" charset="0"/>
              </a:endParaRPr>
            </a:p>
          </p:txBody>
        </p:sp>
        <p:sp>
          <p:nvSpPr>
            <p:cNvPr id="534536" name="Text Box 8"/>
            <p:cNvSpPr txBox="1">
              <a:spLocks noChangeArrowheads="1"/>
            </p:cNvSpPr>
            <p:nvPr/>
          </p:nvSpPr>
          <p:spPr bwMode="auto">
            <a:xfrm rot="16200000">
              <a:off x="6282995" y="3776662"/>
              <a:ext cx="417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Font typeface="Webdings" pitchFamily="18" charset="2"/>
                <a:buNone/>
              </a:pPr>
              <a:r>
                <a:rPr kumimoji="1" lang="it-IT" altLang="it-IT" sz="2400" b="1" dirty="0">
                  <a:solidFill>
                    <a:schemeClr val="tx2"/>
                  </a:solidFill>
                  <a:latin typeface="Calibri" panose="020F0502020204030204" pitchFamily="34" charset="0"/>
                </a:rPr>
                <a:t>gravità della crisi</a:t>
              </a:r>
              <a:endParaRPr kumimoji="1" lang="it-IT" altLang="it-IT" sz="2400" dirty="0">
                <a:solidFill>
                  <a:schemeClr val="tx2"/>
                </a:solidFill>
                <a:latin typeface="Calibri" panose="020F0502020204030204" pitchFamily="34" charset="0"/>
              </a:endParaRPr>
            </a:p>
          </p:txBody>
        </p:sp>
        <p:sp>
          <p:nvSpPr>
            <p:cNvPr id="534537" name="Rectangle 9"/>
            <p:cNvSpPr>
              <a:spLocks noChangeArrowheads="1"/>
            </p:cNvSpPr>
            <p:nvPr/>
          </p:nvSpPr>
          <p:spPr bwMode="auto">
            <a:xfrm>
              <a:off x="2195513" y="5218592"/>
              <a:ext cx="5832475" cy="609600"/>
            </a:xfrm>
            <a:prstGeom prst="rect">
              <a:avLst/>
            </a:prstGeom>
            <a:solidFill>
              <a:schemeClr val="accent2">
                <a:lumMod val="40000"/>
                <a:lumOff val="6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buFont typeface="Webdings" pitchFamily="18" charset="2"/>
                <a:buNone/>
              </a:pPr>
              <a:r>
                <a:rPr kumimoji="1" lang="it-IT" altLang="it-IT" sz="2800" dirty="0">
                  <a:solidFill>
                    <a:schemeClr val="tx2">
                      <a:lumMod val="75000"/>
                    </a:schemeClr>
                  </a:solidFill>
                  <a:latin typeface="Calibri" panose="020F0502020204030204" pitchFamily="34" charset="0"/>
                </a:rPr>
                <a:t> amministrazione straordinaria</a:t>
              </a:r>
            </a:p>
          </p:txBody>
        </p:sp>
        <p:sp>
          <p:nvSpPr>
            <p:cNvPr id="95243" name="Text Box 10"/>
            <p:cNvSpPr txBox="1">
              <a:spLocks noChangeArrowheads="1"/>
            </p:cNvSpPr>
            <p:nvPr/>
          </p:nvSpPr>
          <p:spPr bwMode="auto">
            <a:xfrm rot="16200000">
              <a:off x="472282" y="2665562"/>
              <a:ext cx="23050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lnSpc>
                  <a:spcPct val="90000"/>
                </a:lnSpc>
                <a:spcBef>
                  <a:spcPct val="50000"/>
                </a:spcBef>
              </a:pPr>
              <a:r>
                <a:rPr kumimoji="1" lang="en-GB" altLang="it-IT" sz="2400" b="1" dirty="0" err="1">
                  <a:solidFill>
                    <a:schemeClr val="tx2"/>
                  </a:solidFill>
                  <a:latin typeface="Calibri" panose="020F0502020204030204" pitchFamily="34" charset="0"/>
                </a:rPr>
                <a:t>Banche</a:t>
              </a:r>
              <a:r>
                <a:rPr kumimoji="1" lang="en-GB" altLang="it-IT" sz="2400" b="1" dirty="0">
                  <a:solidFill>
                    <a:schemeClr val="tx2"/>
                  </a:solidFill>
                  <a:latin typeface="Calibri" panose="020F0502020204030204" pitchFamily="34" charset="0"/>
                </a:rPr>
                <a:t> </a:t>
              </a:r>
              <a:r>
                <a:rPr kumimoji="1" lang="en-GB" altLang="it-IT" sz="2400" b="1" i="1" dirty="0">
                  <a:solidFill>
                    <a:schemeClr val="tx2"/>
                  </a:solidFill>
                  <a:latin typeface="Calibri" panose="020F0502020204030204" pitchFamily="34" charset="0"/>
                </a:rPr>
                <a:t>in </a:t>
              </a:r>
              <a:r>
                <a:rPr kumimoji="1" lang="en-GB" altLang="it-IT" sz="2400" b="1" i="1" dirty="0" err="1">
                  <a:solidFill>
                    <a:schemeClr val="tx2"/>
                  </a:solidFill>
                  <a:latin typeface="Calibri" panose="020F0502020204030204" pitchFamily="34" charset="0"/>
                </a:rPr>
                <a:t>bonis</a:t>
              </a:r>
              <a:endParaRPr kumimoji="1" lang="en-GB" altLang="it-IT" sz="2400" b="1" dirty="0">
                <a:solidFill>
                  <a:schemeClr val="tx2"/>
                </a:solidFill>
                <a:latin typeface="Calibri" panose="020F0502020204030204" pitchFamily="34" charset="0"/>
              </a:endParaRPr>
            </a:p>
          </p:txBody>
        </p:sp>
        <p:sp>
          <p:nvSpPr>
            <p:cNvPr id="95245" name="AutoShape 12"/>
            <p:cNvSpPr>
              <a:spLocks/>
            </p:cNvSpPr>
            <p:nvPr/>
          </p:nvSpPr>
          <p:spPr bwMode="auto">
            <a:xfrm>
              <a:off x="1835150" y="4646729"/>
              <a:ext cx="360363" cy="1830271"/>
            </a:xfrm>
            <a:prstGeom prst="leftBrace">
              <a:avLst>
                <a:gd name="adj1" fmla="val 46916"/>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buFont typeface="Webdings" pitchFamily="18" charset="2"/>
                <a:buChar char="4"/>
              </a:pPr>
              <a:endParaRPr lang="it-IT" altLang="it-IT" sz="2400">
                <a:latin typeface="Calibri" panose="020F0502020204030204" pitchFamily="34" charset="0"/>
              </a:endParaRPr>
            </a:p>
          </p:txBody>
        </p:sp>
        <p:sp>
          <p:nvSpPr>
            <p:cNvPr id="95246" name="AutoShape 13"/>
            <p:cNvSpPr>
              <a:spLocks/>
            </p:cNvSpPr>
            <p:nvPr/>
          </p:nvSpPr>
          <p:spPr bwMode="auto">
            <a:xfrm>
              <a:off x="1835150" y="1289679"/>
              <a:ext cx="288925" cy="3192908"/>
            </a:xfrm>
            <a:prstGeom prst="leftBrace">
              <a:avLst>
                <a:gd name="adj1" fmla="val 87225"/>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buFont typeface="Webdings" pitchFamily="18" charset="2"/>
                <a:buChar char="4"/>
              </a:pPr>
              <a:endParaRPr lang="it-IT" altLang="it-IT" sz="2400">
                <a:latin typeface="Calibri" panose="020F0502020204030204" pitchFamily="34" charset="0"/>
              </a:endParaRPr>
            </a:p>
          </p:txBody>
        </p:sp>
        <p:sp>
          <p:nvSpPr>
            <p:cNvPr id="534542" name="Rectangle 14"/>
            <p:cNvSpPr>
              <a:spLocks noChangeArrowheads="1"/>
            </p:cNvSpPr>
            <p:nvPr/>
          </p:nvSpPr>
          <p:spPr bwMode="auto">
            <a:xfrm>
              <a:off x="2195513" y="3731585"/>
              <a:ext cx="5832475" cy="751002"/>
            </a:xfrm>
            <a:prstGeom prst="rect">
              <a:avLst/>
            </a:prstGeom>
            <a:solidFill>
              <a:schemeClr val="accent1">
                <a:lumMod val="60000"/>
                <a:lumOff val="4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buFont typeface="Webdings" pitchFamily="18" charset="2"/>
                <a:buNone/>
              </a:pPr>
              <a:r>
                <a:rPr kumimoji="1" lang="it-IT" altLang="it-IT" sz="2300" dirty="0">
                  <a:solidFill>
                    <a:schemeClr val="tx2">
                      <a:lumMod val="75000"/>
                    </a:schemeClr>
                  </a:solidFill>
                  <a:latin typeface="Calibri" panose="020F0502020204030204" pitchFamily="34" charset="0"/>
                </a:rPr>
                <a:t>misure straordinarie</a:t>
              </a:r>
            </a:p>
            <a:p>
              <a:pPr algn="ctr" eaLnBrk="0" hangingPunct="0">
                <a:buFont typeface="Webdings" pitchFamily="18" charset="2"/>
                <a:buNone/>
              </a:pPr>
              <a:r>
                <a:rPr kumimoji="1" lang="it-IT" altLang="it-IT" sz="1900" dirty="0">
                  <a:solidFill>
                    <a:schemeClr val="tx2">
                      <a:lumMod val="75000"/>
                    </a:schemeClr>
                  </a:solidFill>
                  <a:latin typeface="Calibri" panose="020F0502020204030204" pitchFamily="34" charset="0"/>
                </a:rPr>
                <a:t>(limitazioni operative; chiusura di succursali)</a:t>
              </a:r>
            </a:p>
          </p:txBody>
        </p:sp>
        <p:sp>
          <p:nvSpPr>
            <p:cNvPr id="534548" name="Rectangle 20"/>
            <p:cNvSpPr>
              <a:spLocks noChangeArrowheads="1"/>
            </p:cNvSpPr>
            <p:nvPr/>
          </p:nvSpPr>
          <p:spPr bwMode="auto">
            <a:xfrm>
              <a:off x="2195513" y="4646729"/>
              <a:ext cx="5832475" cy="504825"/>
            </a:xfrm>
            <a:prstGeom prst="rect">
              <a:avLst/>
            </a:prstGeom>
            <a:solidFill>
              <a:schemeClr val="tx2">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buFont typeface="Webdings" pitchFamily="18" charset="2"/>
                <a:buNone/>
              </a:pPr>
              <a:r>
                <a:rPr lang="it-IT" altLang="it-IT" sz="2300" dirty="0">
                  <a:solidFill>
                    <a:schemeClr val="tx2">
                      <a:lumMod val="75000"/>
                    </a:schemeClr>
                  </a:solidFill>
                  <a:latin typeface="Calibri" panose="020F0502020204030204" pitchFamily="34" charset="0"/>
                </a:rPr>
                <a:t>Gestione </a:t>
              </a:r>
              <a:r>
                <a:rPr lang="it-IT" altLang="it-IT" sz="2300" dirty="0" smtClean="0">
                  <a:solidFill>
                    <a:schemeClr val="tx2">
                      <a:lumMod val="75000"/>
                    </a:schemeClr>
                  </a:solidFill>
                  <a:latin typeface="Calibri" panose="020F0502020204030204" pitchFamily="34" charset="0"/>
                </a:rPr>
                <a:t>provvisoria</a:t>
              </a:r>
              <a:endParaRPr lang="it-IT" altLang="it-IT" sz="2300" dirty="0">
                <a:solidFill>
                  <a:schemeClr val="tx2">
                    <a:lumMod val="75000"/>
                  </a:schemeClr>
                </a:solidFill>
                <a:latin typeface="Calibri" panose="020F0502020204030204" pitchFamily="34" charset="0"/>
              </a:endParaRPr>
            </a:p>
          </p:txBody>
        </p:sp>
      </p:grpSp>
      <p:sp>
        <p:nvSpPr>
          <p:cNvPr id="20" name="Titolo 2"/>
          <p:cNvSpPr txBox="1">
            <a:spLocks/>
          </p:cNvSpPr>
          <p:nvPr/>
        </p:nvSpPr>
        <p:spPr>
          <a:xfrm>
            <a:off x="1644650" y="274638"/>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Misure di vigilanza e di gestione delle crisi.                                                  La gradualità degli interventi</a:t>
            </a:r>
            <a:endParaRPr lang="en-GB" altLang="it-IT" sz="2000" b="1" i="1" dirty="0">
              <a:effectLst/>
              <a:latin typeface="Calibri" pitchFamily="34" charset="0"/>
            </a:endParaRPr>
          </a:p>
        </p:txBody>
      </p:sp>
      <p:sp>
        <p:nvSpPr>
          <p:cNvPr id="3" name="Segnaposto numero diapositiva 2"/>
          <p:cNvSpPr>
            <a:spLocks noGrp="1"/>
          </p:cNvSpPr>
          <p:nvPr>
            <p:ph type="sldNum" sz="quarter" idx="12"/>
          </p:nvPr>
        </p:nvSpPr>
        <p:spPr/>
        <p:txBody>
          <a:bodyPr/>
          <a:lstStyle/>
          <a:p>
            <a:pPr>
              <a:defRPr/>
            </a:pPr>
            <a:fld id="{EF065379-D573-4EA2-8B1D-E411B236B083}" type="slidenum">
              <a:rPr lang="en-US" smtClean="0"/>
              <a:pPr>
                <a:defRPr/>
              </a:pPr>
              <a:t>10</a:t>
            </a:fld>
            <a:endParaRPr lang="en-US" dirty="0"/>
          </a:p>
        </p:txBody>
      </p:sp>
    </p:spTree>
    <p:extLst>
      <p:ext uri="{BB962C8B-B14F-4D97-AF65-F5344CB8AC3E}">
        <p14:creationId xmlns:p14="http://schemas.microsoft.com/office/powerpoint/2010/main" val="3822455781"/>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EF065379-D573-4EA2-8B1D-E411B236B083}" type="slidenum">
              <a:rPr lang="en-US" smtClean="0"/>
              <a:pPr>
                <a:defRPr/>
              </a:pPr>
              <a:t>11</a:t>
            </a:fld>
            <a:endParaRPr lang="en-US" dirty="0"/>
          </a:p>
        </p:txBody>
      </p:sp>
      <p:sp>
        <p:nvSpPr>
          <p:cNvPr id="11" name="Titolo 2"/>
          <p:cNvSpPr txBox="1">
            <a:spLocks noGrp="1"/>
          </p:cNvSpPr>
          <p:nvPr>
            <p:ph type="title" idx="4294967295"/>
          </p:nvPr>
        </p:nvSpPr>
        <p:spPr>
          <a:xfrm>
            <a:off x="1439863" y="620713"/>
            <a:ext cx="7704137"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L’amministrazione straordinaria e la liquidazione coatta amministrativa: caratteristiche peculiari delle condizioni di attivazione</a:t>
            </a:r>
            <a:endParaRPr lang="en-GB" altLang="it-IT" sz="2000" b="1" i="1" dirty="0">
              <a:effectLst/>
              <a:latin typeface="Calibri" pitchFamily="34" charset="0"/>
            </a:endParaRPr>
          </a:p>
        </p:txBody>
      </p:sp>
      <p:grpSp>
        <p:nvGrpSpPr>
          <p:cNvPr id="6" name="Gruppo 5"/>
          <p:cNvGrpSpPr/>
          <p:nvPr/>
        </p:nvGrpSpPr>
        <p:grpSpPr>
          <a:xfrm>
            <a:off x="287752" y="5445224"/>
            <a:ext cx="8693238" cy="1122664"/>
            <a:chOff x="287752" y="5527076"/>
            <a:chExt cx="8693238" cy="1122664"/>
          </a:xfrm>
        </p:grpSpPr>
        <p:sp>
          <p:nvSpPr>
            <p:cNvPr id="4" name="Rettangolo 3"/>
            <p:cNvSpPr/>
            <p:nvPr/>
          </p:nvSpPr>
          <p:spPr>
            <a:xfrm>
              <a:off x="484046" y="5818743"/>
              <a:ext cx="8496944" cy="830997"/>
            </a:xfrm>
            <a:prstGeom prst="rect">
              <a:avLst/>
            </a:prstGeom>
            <a:solidFill>
              <a:schemeClr val="bg1"/>
            </a:solidFill>
            <a:ln w="19050">
              <a:solidFill>
                <a:schemeClr val="accent2"/>
              </a:solidFill>
              <a:prstDash val="dash"/>
            </a:ln>
          </p:spPr>
          <p:txBody>
            <a:bodyPr wrap="square">
              <a:spAutoFit/>
            </a:bodyPr>
            <a:lstStyle/>
            <a:p>
              <a:pPr algn="just" eaLnBrk="0" hangingPunct="0">
                <a:spcAft>
                  <a:spcPct val="20000"/>
                </a:spcAft>
              </a:pPr>
              <a:r>
                <a:rPr lang="it-IT" altLang="it-IT" sz="1600" b="1" i="1" dirty="0">
                  <a:solidFill>
                    <a:schemeClr val="tx2"/>
                  </a:solidFill>
                  <a:latin typeface="Calibri" panose="020F0502020204030204" pitchFamily="34" charset="0"/>
                </a:rPr>
                <a:t>Banche e gruppi </a:t>
              </a:r>
              <a:r>
                <a:rPr lang="it-IT" altLang="it-IT" sz="1600" b="1" i="1" dirty="0" smtClean="0">
                  <a:solidFill>
                    <a:schemeClr val="tx2"/>
                  </a:solidFill>
                  <a:latin typeface="Calibri" panose="020F0502020204030204" pitchFamily="34" charset="0"/>
                </a:rPr>
                <a:t>bancari; </a:t>
              </a:r>
              <a:r>
                <a:rPr lang="it-IT" altLang="it-IT" sz="1600" b="1" i="1" dirty="0" err="1" smtClean="0">
                  <a:solidFill>
                    <a:schemeClr val="tx2"/>
                  </a:solidFill>
                  <a:latin typeface="Calibri" panose="020F0502020204030204" pitchFamily="34" charset="0"/>
                </a:rPr>
                <a:t>Sim</a:t>
              </a:r>
              <a:r>
                <a:rPr lang="it-IT" altLang="it-IT" sz="1600" b="1" i="1" dirty="0" smtClean="0">
                  <a:solidFill>
                    <a:schemeClr val="tx2"/>
                  </a:solidFill>
                  <a:latin typeface="Calibri" panose="020F0502020204030204" pitchFamily="34" charset="0"/>
                </a:rPr>
                <a:t>; SGR; SICAV; Intermediari </a:t>
              </a:r>
              <a:r>
                <a:rPr lang="it-IT" altLang="it-IT" sz="1600" b="1" i="1" dirty="0">
                  <a:solidFill>
                    <a:schemeClr val="tx2"/>
                  </a:solidFill>
                  <a:latin typeface="Calibri" panose="020F0502020204030204" pitchFamily="34" charset="0"/>
                </a:rPr>
                <a:t>finanziari ex art. </a:t>
              </a:r>
              <a:r>
                <a:rPr lang="it-IT" altLang="it-IT" sz="1600" b="1" i="1" dirty="0" smtClean="0">
                  <a:solidFill>
                    <a:schemeClr val="tx2"/>
                  </a:solidFill>
                  <a:latin typeface="Calibri" panose="020F0502020204030204" pitchFamily="34" charset="0"/>
                </a:rPr>
                <a:t>106 </a:t>
              </a:r>
              <a:r>
                <a:rPr lang="it-IT" altLang="it-IT" sz="1600" b="1" i="1" dirty="0">
                  <a:solidFill>
                    <a:schemeClr val="tx2"/>
                  </a:solidFill>
                  <a:latin typeface="Calibri" panose="020F0502020204030204" pitchFamily="34" charset="0"/>
                </a:rPr>
                <a:t>TUB </a:t>
              </a:r>
              <a:r>
                <a:rPr lang="it-IT" altLang="it-IT" sz="1600" i="1" dirty="0">
                  <a:latin typeface="Calibri" panose="020F0502020204030204" pitchFamily="34" charset="0"/>
                </a:rPr>
                <a:t>autorizzati allo svolgimento di alcuni servizi di investimento o che abbiano acquisito fondi con obbligo di rimborso per un ammontare superiore al </a:t>
              </a:r>
              <a:r>
                <a:rPr lang="it-IT" altLang="it-IT" sz="1600" i="1" dirty="0" smtClean="0">
                  <a:latin typeface="Calibri" panose="020F0502020204030204" pitchFamily="34" charset="0"/>
                </a:rPr>
                <a:t>patrimonio; I</a:t>
              </a:r>
              <a:r>
                <a:rPr lang="it-IT" altLang="it-IT" sz="1600" b="1" i="1" dirty="0" smtClean="0">
                  <a:solidFill>
                    <a:schemeClr val="tx2"/>
                  </a:solidFill>
                  <a:latin typeface="Calibri" panose="020F0502020204030204" pitchFamily="34" charset="0"/>
                </a:rPr>
                <a:t>MEL; Istituti </a:t>
              </a:r>
              <a:r>
                <a:rPr lang="it-IT" altLang="it-IT" sz="1600" b="1" i="1" dirty="0">
                  <a:solidFill>
                    <a:schemeClr val="tx2"/>
                  </a:solidFill>
                  <a:latin typeface="Calibri" panose="020F0502020204030204" pitchFamily="34" charset="0"/>
                </a:rPr>
                <a:t>di pagamento</a:t>
              </a:r>
              <a:endParaRPr lang="it-IT" altLang="it-IT" sz="1600" dirty="0">
                <a:solidFill>
                  <a:schemeClr val="tx2"/>
                </a:solidFill>
                <a:latin typeface="Calibri" panose="020F0502020204030204" pitchFamily="34" charset="0"/>
              </a:endParaRPr>
            </a:p>
          </p:txBody>
        </p:sp>
        <p:sp>
          <p:nvSpPr>
            <p:cNvPr id="5" name="CasellaDiTesto 4"/>
            <p:cNvSpPr txBox="1"/>
            <p:nvPr/>
          </p:nvSpPr>
          <p:spPr>
            <a:xfrm>
              <a:off x="287752" y="5527076"/>
              <a:ext cx="5232523" cy="338554"/>
            </a:xfrm>
            <a:prstGeom prst="rect">
              <a:avLst/>
            </a:prstGeom>
            <a:solidFill>
              <a:schemeClr val="accent1">
                <a:lumMod val="20000"/>
                <a:lumOff val="80000"/>
              </a:schemeClr>
            </a:solidFill>
            <a:ln>
              <a:solidFill>
                <a:schemeClr val="accent2"/>
              </a:solidFill>
            </a:ln>
          </p:spPr>
          <p:txBody>
            <a:bodyPr wrap="none" rtlCol="0">
              <a:spAutoFit/>
            </a:bodyPr>
            <a:lstStyle/>
            <a:p>
              <a:r>
                <a:rPr lang="it-IT" sz="1600" dirty="0" smtClean="0">
                  <a:latin typeface="Calibri" panose="020F0502020204030204" pitchFamily="34" charset="0"/>
                </a:rPr>
                <a:t>Il modello bancario si applica, con opportuni adattamenti, a: </a:t>
              </a:r>
              <a:endParaRPr lang="it-IT" sz="1600" dirty="0">
                <a:latin typeface="Calibri" panose="020F0502020204030204" pitchFamily="34" charset="0"/>
              </a:endParaRPr>
            </a:p>
          </p:txBody>
        </p:sp>
      </p:grpSp>
      <p:graphicFrame>
        <p:nvGraphicFramePr>
          <p:cNvPr id="17" name="Diagramma 16"/>
          <p:cNvGraphicFramePr/>
          <p:nvPr>
            <p:extLst>
              <p:ext uri="{D42A27DB-BD31-4B8C-83A1-F6EECF244321}">
                <p14:modId xmlns:p14="http://schemas.microsoft.com/office/powerpoint/2010/main" val="1819354767"/>
              </p:ext>
            </p:extLst>
          </p:nvPr>
        </p:nvGraphicFramePr>
        <p:xfrm>
          <a:off x="584250" y="3356992"/>
          <a:ext cx="8396740"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uppo 17"/>
          <p:cNvGrpSpPr/>
          <p:nvPr/>
        </p:nvGrpSpPr>
        <p:grpSpPr>
          <a:xfrm>
            <a:off x="1800390" y="1988840"/>
            <a:ext cx="5872757" cy="1008347"/>
            <a:chOff x="1547664" y="2500958"/>
            <a:chExt cx="6439377" cy="1224196"/>
          </a:xfrm>
        </p:grpSpPr>
        <p:sp>
          <p:nvSpPr>
            <p:cNvPr id="19" name="Rettangolo arrotondato 18"/>
            <p:cNvSpPr/>
            <p:nvPr/>
          </p:nvSpPr>
          <p:spPr>
            <a:xfrm>
              <a:off x="1547664" y="2500958"/>
              <a:ext cx="2867683" cy="1224160"/>
            </a:xfrm>
            <a:prstGeom prst="roundRect">
              <a:avLst/>
            </a:prstGeom>
            <a:solidFill>
              <a:sysClr val="window" lastClr="FFFFFF">
                <a:lumMod val="95000"/>
              </a:sysClr>
            </a:solidFill>
            <a:ln w="19050" cap="flat" cmpd="sng" algn="ctr">
              <a:solidFill>
                <a:srgbClr val="727CA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2400" b="1" i="1" u="none" strike="noStrike" kern="0" cap="none" spc="0" normalizeH="0" baseline="0" noProof="0" dirty="0" smtClean="0">
                  <a:ln>
                    <a:noFill/>
                  </a:ln>
                  <a:solidFill>
                    <a:srgbClr val="464653"/>
                  </a:solidFill>
                  <a:effectLst/>
                  <a:uLnTx/>
                  <a:uFillTx/>
                  <a:latin typeface="Calibri" panose="020F0502020204030204" pitchFamily="34" charset="0"/>
                  <a:ea typeface="+mn-ea"/>
                  <a:cs typeface="+mn-cs"/>
                </a:rPr>
                <a:t>1. Carattere</a:t>
              </a:r>
              <a:br>
                <a:rPr kumimoji="0" lang="it-IT" altLang="it-IT" sz="2400" b="1" i="1" u="none" strike="noStrike" kern="0" cap="none" spc="0" normalizeH="0" baseline="0" noProof="0" dirty="0" smtClean="0">
                  <a:ln>
                    <a:noFill/>
                  </a:ln>
                  <a:solidFill>
                    <a:srgbClr val="464653"/>
                  </a:solidFill>
                  <a:effectLst/>
                  <a:uLnTx/>
                  <a:uFillTx/>
                  <a:latin typeface="Calibri" panose="020F0502020204030204" pitchFamily="34" charset="0"/>
                  <a:ea typeface="+mn-ea"/>
                  <a:cs typeface="+mn-cs"/>
                </a:rPr>
              </a:br>
              <a:r>
                <a:rPr kumimoji="0" lang="it-IT" altLang="it-IT" sz="2400" b="1" i="1" u="none" strike="noStrike" kern="0" cap="none" spc="0" normalizeH="0" baseline="0" noProof="0" dirty="0" smtClean="0">
                  <a:ln>
                    <a:noFill/>
                  </a:ln>
                  <a:solidFill>
                    <a:srgbClr val="464653"/>
                  </a:solidFill>
                  <a:effectLst/>
                  <a:uLnTx/>
                  <a:uFillTx/>
                  <a:latin typeface="Calibri" panose="020F0502020204030204" pitchFamily="34" charset="0"/>
                  <a:ea typeface="+mn-ea"/>
                  <a:cs typeface="+mn-cs"/>
                </a:rPr>
                <a:t>preventivo</a:t>
              </a:r>
              <a:endParaRPr kumimoji="0" lang="it-IT" sz="2400" b="0" i="0" u="none" strike="noStrike" kern="0" cap="none" spc="0" normalizeH="0" baseline="0" noProof="0" dirty="0" smtClean="0">
                <a:ln>
                  <a:noFill/>
                </a:ln>
                <a:solidFill>
                  <a:prstClr val="white"/>
                </a:solidFill>
                <a:effectLst/>
                <a:uLnTx/>
                <a:uFillTx/>
                <a:latin typeface="Gill Sans MT"/>
                <a:ea typeface="+mn-ea"/>
                <a:cs typeface="+mn-cs"/>
              </a:endParaRPr>
            </a:p>
          </p:txBody>
        </p:sp>
        <p:sp>
          <p:nvSpPr>
            <p:cNvPr id="20" name="Rettangolo arrotondato 19"/>
            <p:cNvSpPr/>
            <p:nvPr/>
          </p:nvSpPr>
          <p:spPr>
            <a:xfrm>
              <a:off x="5119358" y="2500994"/>
              <a:ext cx="2867683" cy="1224160"/>
            </a:xfrm>
            <a:prstGeom prst="roundRect">
              <a:avLst/>
            </a:prstGeom>
            <a:solidFill>
              <a:sysClr val="window" lastClr="FFFFFF">
                <a:lumMod val="95000"/>
              </a:sysClr>
            </a:solidFill>
            <a:ln w="19050" cap="flat" cmpd="sng" algn="ctr">
              <a:solidFill>
                <a:srgbClr val="727CA3">
                  <a:shade val="50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it-IT" altLang="it-IT" sz="2400" b="1" i="1" u="none" strike="noStrike" kern="0" cap="none" spc="0" normalizeH="0" baseline="0" noProof="0" dirty="0" smtClean="0">
                  <a:ln>
                    <a:noFill/>
                  </a:ln>
                  <a:solidFill>
                    <a:srgbClr val="464653"/>
                  </a:solidFill>
                  <a:effectLst/>
                  <a:uLnTx/>
                  <a:uFillTx/>
                  <a:latin typeface="Calibri" panose="020F0502020204030204" pitchFamily="34" charset="0"/>
                  <a:ea typeface="+mn-ea"/>
                  <a:cs typeface="+mn-cs"/>
                </a:rPr>
                <a:t>2. Gradualità</a:t>
              </a:r>
              <a:br>
                <a:rPr kumimoji="0" lang="it-IT" altLang="it-IT" sz="2400" b="1" i="1" u="none" strike="noStrike" kern="0" cap="none" spc="0" normalizeH="0" baseline="0" noProof="0" dirty="0" smtClean="0">
                  <a:ln>
                    <a:noFill/>
                  </a:ln>
                  <a:solidFill>
                    <a:srgbClr val="464653"/>
                  </a:solidFill>
                  <a:effectLst/>
                  <a:uLnTx/>
                  <a:uFillTx/>
                  <a:latin typeface="Calibri" panose="020F0502020204030204" pitchFamily="34" charset="0"/>
                  <a:ea typeface="+mn-ea"/>
                  <a:cs typeface="+mn-cs"/>
                </a:rPr>
              </a:br>
              <a:r>
                <a:rPr kumimoji="0" lang="it-IT" altLang="it-IT" sz="2400" b="1" i="1" u="none" strike="noStrike" kern="0" cap="none" spc="0" normalizeH="0" baseline="0" noProof="0" dirty="0" smtClean="0">
                  <a:ln>
                    <a:noFill/>
                  </a:ln>
                  <a:solidFill>
                    <a:srgbClr val="464653"/>
                  </a:solidFill>
                  <a:effectLst/>
                  <a:uLnTx/>
                  <a:uFillTx/>
                  <a:latin typeface="Calibri" panose="020F0502020204030204" pitchFamily="34" charset="0"/>
                  <a:ea typeface="+mn-ea"/>
                  <a:cs typeface="+mn-cs"/>
                </a:rPr>
                <a:t> degli strumenti</a:t>
              </a:r>
            </a:p>
          </p:txBody>
        </p:sp>
      </p:grpSp>
    </p:spTree>
    <p:extLst>
      <p:ext uri="{BB962C8B-B14F-4D97-AF65-F5344CB8AC3E}">
        <p14:creationId xmlns:p14="http://schemas.microsoft.com/office/powerpoint/2010/main" val="2665212339"/>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12</a:t>
            </a:fld>
            <a:endParaRPr lang="en-US" dirty="0"/>
          </a:p>
        </p:txBody>
      </p:sp>
      <p:sp>
        <p:nvSpPr>
          <p:cNvPr id="3" name="Titolo 2"/>
          <p:cNvSpPr>
            <a:spLocks noGrp="1"/>
          </p:cNvSpPr>
          <p:nvPr>
            <p:ph type="title" idx="4294967295"/>
          </p:nvPr>
        </p:nvSpPr>
        <p:spPr>
          <a:xfrm>
            <a:off x="1644650" y="523875"/>
            <a:ext cx="7499350" cy="1143000"/>
          </a:xfrm>
        </p:spPr>
        <p:txBody>
          <a:bodyPr>
            <a:normAutofit/>
          </a:bodyPr>
          <a:lstStyle/>
          <a:p>
            <a:r>
              <a:rPr lang="it-IT" sz="2000" dirty="0" smtClean="0"/>
              <a:t>L’amministrazione straordinaria (art. 70 TUB)</a:t>
            </a:r>
            <a:endParaRPr lang="it-IT" sz="2000" dirty="0"/>
          </a:p>
        </p:txBody>
      </p:sp>
      <p:grpSp>
        <p:nvGrpSpPr>
          <p:cNvPr id="13" name="Gruppo 12"/>
          <p:cNvGrpSpPr/>
          <p:nvPr/>
        </p:nvGrpSpPr>
        <p:grpSpPr>
          <a:xfrm>
            <a:off x="1259632" y="1829677"/>
            <a:ext cx="7128792" cy="4509088"/>
            <a:chOff x="899592" y="2016256"/>
            <a:chExt cx="7128792" cy="4509088"/>
          </a:xfrm>
        </p:grpSpPr>
        <p:grpSp>
          <p:nvGrpSpPr>
            <p:cNvPr id="12" name="Gruppo 11"/>
            <p:cNvGrpSpPr/>
            <p:nvPr/>
          </p:nvGrpSpPr>
          <p:grpSpPr>
            <a:xfrm>
              <a:off x="899592" y="2240868"/>
              <a:ext cx="7128792" cy="4284476"/>
              <a:chOff x="899592" y="2240868"/>
              <a:chExt cx="7128792" cy="4284476"/>
            </a:xfrm>
          </p:grpSpPr>
          <p:sp>
            <p:nvSpPr>
              <p:cNvPr id="8" name="Rettangolo arrotondato 7"/>
              <p:cNvSpPr/>
              <p:nvPr/>
            </p:nvSpPr>
            <p:spPr>
              <a:xfrm>
                <a:off x="1408494" y="3045813"/>
                <a:ext cx="6192688" cy="864095"/>
              </a:xfrm>
              <a:prstGeom prst="roundRect">
                <a:avLst/>
              </a:prstGeom>
              <a:solidFill>
                <a:schemeClr val="accent1">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Gravi </a:t>
                </a:r>
                <a:r>
                  <a:rPr lang="it-IT" altLang="it-IT" sz="2000" dirty="0">
                    <a:solidFill>
                      <a:schemeClr val="tx2"/>
                    </a:solidFill>
                    <a:latin typeface="Calibri" panose="020F0502020204030204" pitchFamily="34" charset="0"/>
                  </a:rPr>
                  <a:t>irregolarità nell’amministrazione </a:t>
                </a:r>
                <a:r>
                  <a:rPr lang="it-IT" altLang="it-IT" sz="2000" dirty="0" smtClean="0">
                    <a:solidFill>
                      <a:schemeClr val="tx2"/>
                    </a:solidFill>
                    <a:latin typeface="Calibri" panose="020F0502020204030204" pitchFamily="34" charset="0"/>
                  </a:rPr>
                  <a:t>                                                o </a:t>
                </a:r>
                <a:r>
                  <a:rPr lang="it-IT" altLang="it-IT" sz="2000" dirty="0">
                    <a:solidFill>
                      <a:schemeClr val="tx2"/>
                    </a:solidFill>
                    <a:latin typeface="Calibri" panose="020F0502020204030204" pitchFamily="34" charset="0"/>
                  </a:rPr>
                  <a:t>gravi violazioni </a:t>
                </a:r>
                <a:r>
                  <a:rPr lang="it-IT" altLang="it-IT" sz="2000" dirty="0" smtClean="0">
                    <a:solidFill>
                      <a:schemeClr val="tx2"/>
                    </a:solidFill>
                    <a:latin typeface="Calibri" panose="020F0502020204030204" pitchFamily="34" charset="0"/>
                  </a:rPr>
                  <a:t>normative</a:t>
                </a:r>
                <a:endParaRPr lang="it-IT" dirty="0">
                  <a:solidFill>
                    <a:schemeClr val="tx2"/>
                  </a:solidFill>
                  <a:latin typeface="Calibri" panose="020F0502020204030204" pitchFamily="34" charset="0"/>
                </a:endParaRPr>
              </a:p>
            </p:txBody>
          </p:sp>
          <p:sp>
            <p:nvSpPr>
              <p:cNvPr id="9" name="Rettangolo arrotondato 8"/>
              <p:cNvSpPr/>
              <p:nvPr/>
            </p:nvSpPr>
            <p:spPr>
              <a:xfrm>
                <a:off x="1408494" y="4084221"/>
                <a:ext cx="6192688" cy="689783"/>
              </a:xfrm>
              <a:prstGeom prst="roundRect">
                <a:avLst/>
              </a:prstGeom>
              <a:solidFill>
                <a:schemeClr val="accent1">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Gravi perdite del patrimonio previste</a:t>
                </a:r>
                <a:endParaRPr lang="it-IT" dirty="0">
                  <a:solidFill>
                    <a:schemeClr val="tx2"/>
                  </a:solidFill>
                  <a:latin typeface="Calibri" panose="020F0502020204030204" pitchFamily="34" charset="0"/>
                </a:endParaRPr>
              </a:p>
            </p:txBody>
          </p:sp>
          <p:sp>
            <p:nvSpPr>
              <p:cNvPr id="10" name="Rettangolo arrotondato 9"/>
              <p:cNvSpPr/>
              <p:nvPr/>
            </p:nvSpPr>
            <p:spPr>
              <a:xfrm>
                <a:off x="1408494" y="4918020"/>
                <a:ext cx="6192688" cy="648072"/>
              </a:xfrm>
              <a:prstGeom prst="roundRect">
                <a:avLst/>
              </a:prstGeom>
              <a:solidFill>
                <a:schemeClr val="accent1">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Richiesta degli organi aziendali</a:t>
                </a:r>
                <a:endParaRPr lang="it-IT" dirty="0">
                  <a:solidFill>
                    <a:schemeClr val="tx2"/>
                  </a:solidFill>
                  <a:latin typeface="Calibri" panose="020F0502020204030204" pitchFamily="34" charset="0"/>
                </a:endParaRPr>
              </a:p>
            </p:txBody>
          </p:sp>
          <p:sp>
            <p:nvSpPr>
              <p:cNvPr id="11" name="Ovale 10"/>
              <p:cNvSpPr/>
              <p:nvPr/>
            </p:nvSpPr>
            <p:spPr>
              <a:xfrm>
                <a:off x="899592" y="2240868"/>
                <a:ext cx="7128792" cy="4284476"/>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CasellaDiTesto 4"/>
            <p:cNvSpPr txBox="1"/>
            <p:nvPr/>
          </p:nvSpPr>
          <p:spPr>
            <a:xfrm>
              <a:off x="1408494" y="2016256"/>
              <a:ext cx="2558777" cy="40011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wrap="none" rtlCol="0">
              <a:spAutoFit/>
            </a:bodyPr>
            <a:lstStyle/>
            <a:p>
              <a:r>
                <a:rPr lang="it-IT" sz="2000" b="1" dirty="0" smtClean="0">
                  <a:solidFill>
                    <a:schemeClr val="accent2"/>
                  </a:solidFill>
                  <a:latin typeface="Calibri" panose="020F0502020204030204" pitchFamily="34" charset="0"/>
                </a:rPr>
                <a:t>I presupposti oggettivi</a:t>
              </a:r>
              <a:endParaRPr lang="it-IT" sz="2000" b="1" dirty="0">
                <a:solidFill>
                  <a:schemeClr val="accent2"/>
                </a:solidFill>
                <a:latin typeface="Calibri" panose="020F0502020204030204" pitchFamily="34" charset="0"/>
              </a:endParaRPr>
            </a:p>
          </p:txBody>
        </p:sp>
      </p:grpSp>
    </p:spTree>
    <p:extLst>
      <p:ext uri="{BB962C8B-B14F-4D97-AF65-F5344CB8AC3E}">
        <p14:creationId xmlns:p14="http://schemas.microsoft.com/office/powerpoint/2010/main" val="397520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327540" y="1417638"/>
            <a:ext cx="8713787" cy="5403157"/>
            <a:chOff x="327540" y="1417638"/>
            <a:chExt cx="8713787" cy="5403157"/>
          </a:xfrm>
        </p:grpSpPr>
        <p:sp>
          <p:nvSpPr>
            <p:cNvPr id="395268" name="Text Box 4"/>
            <p:cNvSpPr txBox="1">
              <a:spLocks noChangeArrowheads="1"/>
            </p:cNvSpPr>
            <p:nvPr/>
          </p:nvSpPr>
          <p:spPr bwMode="auto">
            <a:xfrm>
              <a:off x="1072879" y="2019481"/>
              <a:ext cx="7963169"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952500">
                <a:defRPr>
                  <a:solidFill>
                    <a:schemeClr val="tx1"/>
                  </a:solidFill>
                  <a:latin typeface="Arial" charset="0"/>
                </a:defRPr>
              </a:lvl1pPr>
              <a:lvl2pPr marL="1036638" indent="-285750" algn="l" defTabSz="952500">
                <a:defRPr>
                  <a:solidFill>
                    <a:schemeClr val="tx1"/>
                  </a:solidFill>
                  <a:latin typeface="Arial" charset="0"/>
                </a:defRPr>
              </a:lvl2pPr>
              <a:lvl3pPr marL="1444625" indent="-228600" algn="l" defTabSz="952500">
                <a:defRPr>
                  <a:solidFill>
                    <a:schemeClr val="tx1"/>
                  </a:solidFill>
                  <a:latin typeface="Arial" charset="0"/>
                </a:defRPr>
              </a:lvl3pPr>
              <a:lvl4pPr marL="1852613" indent="-228600" algn="l" defTabSz="952500">
                <a:defRPr>
                  <a:solidFill>
                    <a:schemeClr val="tx1"/>
                  </a:solidFill>
                  <a:latin typeface="Arial" charset="0"/>
                </a:defRPr>
              </a:lvl4pPr>
              <a:lvl5pPr marL="2260600" indent="-228600" algn="l" defTabSz="952500">
                <a:defRPr>
                  <a:solidFill>
                    <a:schemeClr val="tx1"/>
                  </a:solidFill>
                  <a:latin typeface="Arial" charset="0"/>
                </a:defRPr>
              </a:lvl5pPr>
              <a:lvl6pPr marL="2717800" indent="-228600" defTabSz="952500" fontAlgn="base">
                <a:spcBef>
                  <a:spcPct val="0"/>
                </a:spcBef>
                <a:spcAft>
                  <a:spcPct val="0"/>
                </a:spcAft>
                <a:defRPr>
                  <a:solidFill>
                    <a:schemeClr val="tx1"/>
                  </a:solidFill>
                  <a:latin typeface="Arial" charset="0"/>
                </a:defRPr>
              </a:lvl6pPr>
              <a:lvl7pPr marL="3175000" indent="-228600" defTabSz="952500" fontAlgn="base">
                <a:spcBef>
                  <a:spcPct val="0"/>
                </a:spcBef>
                <a:spcAft>
                  <a:spcPct val="0"/>
                </a:spcAft>
                <a:defRPr>
                  <a:solidFill>
                    <a:schemeClr val="tx1"/>
                  </a:solidFill>
                  <a:latin typeface="Arial" charset="0"/>
                </a:defRPr>
              </a:lvl7pPr>
              <a:lvl8pPr marL="3632200" indent="-228600" defTabSz="952500" fontAlgn="base">
                <a:spcBef>
                  <a:spcPct val="0"/>
                </a:spcBef>
                <a:spcAft>
                  <a:spcPct val="0"/>
                </a:spcAft>
                <a:defRPr>
                  <a:solidFill>
                    <a:schemeClr val="tx1"/>
                  </a:solidFill>
                  <a:latin typeface="Arial" charset="0"/>
                </a:defRPr>
              </a:lvl8pPr>
              <a:lvl9pPr marL="4089400" indent="-228600" defTabSz="952500" fontAlgn="base">
                <a:spcBef>
                  <a:spcPct val="0"/>
                </a:spcBef>
                <a:spcAft>
                  <a:spcPct val="0"/>
                </a:spcAft>
                <a:defRPr>
                  <a:solidFill>
                    <a:schemeClr val="tx1"/>
                  </a:solidFill>
                  <a:latin typeface="Arial" charset="0"/>
                </a:defRPr>
              </a:lvl9pPr>
            </a:lstStyle>
            <a:p>
              <a:r>
                <a:rPr lang="it-IT" altLang="it-IT" b="1" i="1" dirty="0">
                  <a:solidFill>
                    <a:schemeClr val="tx2"/>
                  </a:solidFill>
                  <a:latin typeface="Calibri" panose="020F0502020204030204" pitchFamily="34" charset="0"/>
                </a:rPr>
                <a:t>L. 4.12.2008, n. 190 </a:t>
              </a:r>
              <a:r>
                <a:rPr lang="it-IT" altLang="it-IT" b="1" i="1" dirty="0">
                  <a:latin typeface="Calibri" panose="020F0502020204030204" pitchFamily="34" charset="0"/>
                </a:rPr>
                <a:t>- misure urgenti per garantire la stabilità del sistema creditizio e la continuità nell’erogazione del credito alle imprese e ai consumatori, nell’attuale situazione di crisi dei mercati finanziari internazionali</a:t>
              </a:r>
            </a:p>
            <a:p>
              <a:endParaRPr lang="it-IT" altLang="it-IT" sz="1200" b="1" i="1" dirty="0">
                <a:latin typeface="Calibri" panose="020F0502020204030204" pitchFamily="34" charset="0"/>
              </a:endParaRPr>
            </a:p>
            <a:p>
              <a:pPr>
                <a:spcAft>
                  <a:spcPts val="600"/>
                </a:spcAft>
              </a:pPr>
              <a:r>
                <a:rPr lang="it-IT" altLang="it-IT" b="1" i="1" dirty="0">
                  <a:solidFill>
                    <a:schemeClr val="tx2"/>
                  </a:solidFill>
                  <a:latin typeface="Calibri" panose="020F0502020204030204" pitchFamily="34" charset="0"/>
                </a:rPr>
                <a:t>Art. 2.</a:t>
              </a:r>
              <a:r>
                <a:rPr lang="it-IT" altLang="it-IT" b="1" i="1" dirty="0">
                  <a:latin typeface="Calibri" panose="020F0502020204030204" pitchFamily="34" charset="0"/>
                </a:rPr>
                <a:t/>
              </a:r>
              <a:br>
                <a:rPr lang="it-IT" altLang="it-IT" b="1" i="1" dirty="0">
                  <a:latin typeface="Calibri" panose="020F0502020204030204" pitchFamily="34" charset="0"/>
                </a:rPr>
              </a:br>
              <a:r>
                <a:rPr lang="it-IT" altLang="it-IT" b="1" i="1" dirty="0">
                  <a:latin typeface="Calibri" panose="020F0502020204030204" pitchFamily="34" charset="0"/>
                </a:rPr>
                <a:t>1. In presenza di una situazione di grave crisi di banche o di gruppi bancari italiani, </a:t>
              </a:r>
              <a:r>
                <a:rPr lang="it-IT" altLang="it-IT" b="1" i="1" u="sng" dirty="0">
                  <a:latin typeface="Calibri" panose="020F0502020204030204" pitchFamily="34" charset="0"/>
                </a:rPr>
                <a:t>anche di liquidità, che possa recare pregiudizio alla </a:t>
              </a:r>
              <a:r>
                <a:rPr lang="it-IT" altLang="it-IT" b="1" i="1" u="sng" dirty="0" err="1">
                  <a:latin typeface="Calibri" panose="020F0502020204030204" pitchFamily="34" charset="0"/>
                </a:rPr>
                <a:t>stabilita'</a:t>
              </a:r>
              <a:r>
                <a:rPr lang="it-IT" altLang="it-IT" b="1" i="1" u="sng" dirty="0">
                  <a:latin typeface="Calibri" panose="020F0502020204030204" pitchFamily="34" charset="0"/>
                </a:rPr>
                <a:t> del sistema finanziario</a:t>
              </a:r>
              <a:r>
                <a:rPr lang="it-IT" altLang="it-IT" b="1" i="1" dirty="0">
                  <a:latin typeface="Calibri" panose="020F0502020204030204" pitchFamily="34" charset="0"/>
                </a:rPr>
                <a:t>, si applicano le procedure di cui al titolo IV del decreto legislativo 1 settembre 1993, n. 385 </a:t>
              </a:r>
              <a:r>
                <a:rPr lang="it-IT" altLang="it-IT" b="1" dirty="0">
                  <a:solidFill>
                    <a:schemeClr val="accent2"/>
                  </a:solidFill>
                  <a:latin typeface="Calibri" panose="020F0502020204030204" pitchFamily="34" charset="0"/>
                </a:rPr>
                <a:t>(AS, GP, LCA)</a:t>
              </a:r>
              <a:r>
                <a:rPr lang="it-IT" altLang="it-IT" b="1" i="1" dirty="0">
                  <a:latin typeface="Calibri" panose="020F0502020204030204" pitchFamily="34" charset="0"/>
                </a:rPr>
                <a:t> </a:t>
              </a:r>
            </a:p>
            <a:p>
              <a:r>
                <a:rPr lang="it-IT" altLang="it-IT" i="1" dirty="0">
                  <a:latin typeface="Calibri" panose="020F0502020204030204" pitchFamily="34" charset="0"/>
                </a:rPr>
                <a:t>2. Il Ministero dell'economia e delle finanze </a:t>
              </a:r>
              <a:r>
                <a:rPr lang="it-IT" altLang="it-IT" i="1" dirty="0" err="1">
                  <a:latin typeface="Calibri" panose="020F0502020204030204" pitchFamily="34" charset="0"/>
                </a:rPr>
                <a:t>e'</a:t>
              </a:r>
              <a:r>
                <a:rPr lang="it-IT" altLang="it-IT" i="1" dirty="0">
                  <a:latin typeface="Calibri" panose="020F0502020204030204" pitchFamily="34" charset="0"/>
                </a:rPr>
                <a:t> autorizzato ad effettuare le operazioni di cui all'articolo 1 anche a favore delle banche o delle </a:t>
              </a:r>
              <a:r>
                <a:rPr lang="it-IT" altLang="it-IT" i="1" dirty="0" err="1">
                  <a:latin typeface="Calibri" panose="020F0502020204030204" pitchFamily="34" charset="0"/>
                </a:rPr>
                <a:t>societa'</a:t>
              </a:r>
              <a:r>
                <a:rPr lang="it-IT" altLang="it-IT" i="1" dirty="0">
                  <a:latin typeface="Calibri" panose="020F0502020204030204" pitchFamily="34" charset="0"/>
                </a:rPr>
                <a:t> capogruppo di un gruppo bancario sottoposte alle procedure di cui al comma 1. Spetta in via esclusiva ai commissari straordinari, sentito il Comitato di sorveglianza, deliberare le operazioni sul capitale cui partecipa il Ministero dell'economia e delle finanze. La delibera dei commissari </a:t>
              </a:r>
              <a:r>
                <a:rPr lang="it-IT" altLang="it-IT" i="1" dirty="0" err="1">
                  <a:latin typeface="Calibri" panose="020F0502020204030204" pitchFamily="34" charset="0"/>
                </a:rPr>
                <a:t>e'</a:t>
              </a:r>
              <a:r>
                <a:rPr lang="it-IT" altLang="it-IT" i="1" dirty="0">
                  <a:latin typeface="Calibri" panose="020F0502020204030204" pitchFamily="34" charset="0"/>
                </a:rPr>
                <a:t> preventivamente autorizzata dalla Banca d'Italia. Il provvedimento </a:t>
              </a:r>
              <a:r>
                <a:rPr lang="it-IT" altLang="it-IT" i="1" dirty="0" err="1">
                  <a:latin typeface="Calibri" panose="020F0502020204030204" pitchFamily="34" charset="0"/>
                </a:rPr>
                <a:t>autorizzatorio</a:t>
              </a:r>
              <a:r>
                <a:rPr lang="it-IT" altLang="it-IT" i="1" dirty="0">
                  <a:latin typeface="Calibri" panose="020F0502020204030204" pitchFamily="34" charset="0"/>
                </a:rPr>
                <a:t> integra la valutazione di cui all'articolo 1, comma 2.</a:t>
              </a:r>
            </a:p>
          </p:txBody>
        </p:sp>
        <p:sp>
          <p:nvSpPr>
            <p:cNvPr id="395266" name="Text Box 2"/>
            <p:cNvSpPr txBox="1">
              <a:spLocks noChangeArrowheads="1"/>
            </p:cNvSpPr>
            <p:nvPr/>
          </p:nvSpPr>
          <p:spPr bwMode="auto">
            <a:xfrm>
              <a:off x="327540" y="1417638"/>
              <a:ext cx="8713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952500">
                <a:defRPr>
                  <a:solidFill>
                    <a:schemeClr val="tx1"/>
                  </a:solidFill>
                  <a:latin typeface="Arial" charset="0"/>
                </a:defRPr>
              </a:lvl1pPr>
              <a:lvl2pPr marL="941388" indent="-285750" algn="l" defTabSz="952500">
                <a:defRPr>
                  <a:solidFill>
                    <a:schemeClr val="tx1"/>
                  </a:solidFill>
                  <a:latin typeface="Arial" charset="0"/>
                </a:defRPr>
              </a:lvl2pPr>
              <a:lvl3pPr marL="1349375" indent="-228600" algn="l" defTabSz="952500">
                <a:defRPr>
                  <a:solidFill>
                    <a:schemeClr val="tx1"/>
                  </a:solidFill>
                  <a:latin typeface="Arial" charset="0"/>
                </a:defRPr>
              </a:lvl3pPr>
              <a:lvl4pPr marL="1757363" indent="-228600" algn="l" defTabSz="952500">
                <a:defRPr>
                  <a:solidFill>
                    <a:schemeClr val="tx1"/>
                  </a:solidFill>
                  <a:latin typeface="Arial" charset="0"/>
                </a:defRPr>
              </a:lvl4pPr>
              <a:lvl5pPr marL="2165350" indent="-228600" algn="l" defTabSz="952500">
                <a:defRPr>
                  <a:solidFill>
                    <a:schemeClr val="tx1"/>
                  </a:solidFill>
                  <a:latin typeface="Arial" charset="0"/>
                </a:defRPr>
              </a:lvl5pPr>
              <a:lvl6pPr marL="2622550" indent="-228600" defTabSz="952500" fontAlgn="base">
                <a:spcBef>
                  <a:spcPct val="0"/>
                </a:spcBef>
                <a:spcAft>
                  <a:spcPct val="0"/>
                </a:spcAft>
                <a:defRPr>
                  <a:solidFill>
                    <a:schemeClr val="tx1"/>
                  </a:solidFill>
                  <a:latin typeface="Arial" charset="0"/>
                </a:defRPr>
              </a:lvl6pPr>
              <a:lvl7pPr marL="3079750" indent="-228600" defTabSz="952500" fontAlgn="base">
                <a:spcBef>
                  <a:spcPct val="0"/>
                </a:spcBef>
                <a:spcAft>
                  <a:spcPct val="0"/>
                </a:spcAft>
                <a:defRPr>
                  <a:solidFill>
                    <a:schemeClr val="tx1"/>
                  </a:solidFill>
                  <a:latin typeface="Arial" charset="0"/>
                </a:defRPr>
              </a:lvl7pPr>
              <a:lvl8pPr marL="3536950" indent="-228600" defTabSz="952500" fontAlgn="base">
                <a:spcBef>
                  <a:spcPct val="0"/>
                </a:spcBef>
                <a:spcAft>
                  <a:spcPct val="0"/>
                </a:spcAft>
                <a:defRPr>
                  <a:solidFill>
                    <a:schemeClr val="tx1"/>
                  </a:solidFill>
                  <a:latin typeface="Arial" charset="0"/>
                </a:defRPr>
              </a:lvl8pPr>
              <a:lvl9pPr marL="3994150" indent="-228600" defTabSz="952500" fontAlgn="base">
                <a:spcBef>
                  <a:spcPct val="0"/>
                </a:spcBef>
                <a:spcAft>
                  <a:spcPct val="0"/>
                </a:spcAft>
                <a:defRPr>
                  <a:solidFill>
                    <a:schemeClr val="tx1"/>
                  </a:solidFill>
                  <a:latin typeface="Arial" charset="0"/>
                </a:defRPr>
              </a:lvl9pPr>
            </a:lstStyle>
            <a:p>
              <a:pPr algn="ctr" eaLnBrk="0" hangingPunct="0"/>
              <a:r>
                <a:rPr lang="it-IT" altLang="it-IT" b="1" i="1" dirty="0">
                  <a:solidFill>
                    <a:schemeClr val="accent2">
                      <a:lumMod val="75000"/>
                    </a:schemeClr>
                  </a:solidFill>
                  <a:latin typeface="Calibri" panose="020F0502020204030204" pitchFamily="34" charset="0"/>
                </a:rPr>
                <a:t>Un ulteriore </a:t>
              </a:r>
              <a:r>
                <a:rPr lang="it-IT" altLang="it-IT" b="1" i="1" dirty="0" smtClean="0">
                  <a:solidFill>
                    <a:schemeClr val="accent2">
                      <a:lumMod val="75000"/>
                    </a:schemeClr>
                  </a:solidFill>
                  <a:latin typeface="Calibri" panose="020F0502020204030204" pitchFamily="34" charset="0"/>
                </a:rPr>
                <a:t>presupposto: la </a:t>
              </a:r>
              <a:r>
                <a:rPr lang="it-IT" altLang="it-IT" b="1" i="1" dirty="0">
                  <a:solidFill>
                    <a:schemeClr val="accent2">
                      <a:lumMod val="75000"/>
                    </a:schemeClr>
                  </a:solidFill>
                  <a:latin typeface="Calibri" panose="020F0502020204030204" pitchFamily="34" charset="0"/>
                </a:rPr>
                <a:t>crisi di liquidità</a:t>
              </a:r>
            </a:p>
          </p:txBody>
        </p:sp>
      </p:grpSp>
      <p:sp>
        <p:nvSpPr>
          <p:cNvPr id="8" name="Titolo 2"/>
          <p:cNvSpPr txBox="1">
            <a:spLocks/>
          </p:cNvSpPr>
          <p:nvPr/>
        </p:nvSpPr>
        <p:spPr>
          <a:xfrm>
            <a:off x="1403648" y="478761"/>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I presupposti oggettivi</a:t>
            </a:r>
            <a:endParaRPr lang="en-GB" altLang="it-IT" sz="2000" b="1" i="1" dirty="0">
              <a:effectLst/>
              <a:latin typeface="Calibri" pitchFamily="34" charset="0"/>
            </a:endParaRPr>
          </a:p>
        </p:txBody>
      </p:sp>
      <p:sp>
        <p:nvSpPr>
          <p:cNvPr id="3" name="Segnaposto numero diapositiva 2"/>
          <p:cNvSpPr>
            <a:spLocks noGrp="1"/>
          </p:cNvSpPr>
          <p:nvPr>
            <p:ph type="sldNum" sz="quarter" idx="12"/>
          </p:nvPr>
        </p:nvSpPr>
        <p:spPr/>
        <p:txBody>
          <a:bodyPr/>
          <a:lstStyle/>
          <a:p>
            <a:pPr>
              <a:defRPr/>
            </a:pPr>
            <a:fld id="{EF065379-D573-4EA2-8B1D-E411B236B083}" type="slidenum">
              <a:rPr lang="en-US" smtClean="0"/>
              <a:pPr>
                <a:defRPr/>
              </a:pPr>
              <a:t>13</a:t>
            </a:fld>
            <a:endParaRPr lang="en-US" dirty="0"/>
          </a:p>
        </p:txBody>
      </p:sp>
    </p:spTree>
    <p:extLst>
      <p:ext uri="{BB962C8B-B14F-4D97-AF65-F5344CB8AC3E}">
        <p14:creationId xmlns:p14="http://schemas.microsoft.com/office/powerpoint/2010/main" val="1285194148"/>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p:nvPr>
            <p:extLst>
              <p:ext uri="{D42A27DB-BD31-4B8C-83A1-F6EECF244321}">
                <p14:modId xmlns:p14="http://schemas.microsoft.com/office/powerpoint/2010/main" val="3234473813"/>
              </p:ext>
            </p:extLst>
          </p:nvPr>
        </p:nvGraphicFramePr>
        <p:xfrm>
          <a:off x="290535" y="2481322"/>
          <a:ext cx="8712968" cy="630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p:cNvSpPr>
            <a:spLocks noGrp="1"/>
          </p:cNvSpPr>
          <p:nvPr>
            <p:ph type="sldNum" sz="quarter" idx="12"/>
          </p:nvPr>
        </p:nvSpPr>
        <p:spPr/>
        <p:txBody>
          <a:bodyPr/>
          <a:lstStyle/>
          <a:p>
            <a:pPr>
              <a:defRPr/>
            </a:pPr>
            <a:fld id="{EF065379-D573-4EA2-8B1D-E411B236B083}" type="slidenum">
              <a:rPr lang="en-US" smtClean="0"/>
              <a:pPr>
                <a:defRPr/>
              </a:pPr>
              <a:t>14</a:t>
            </a:fld>
            <a:endParaRPr lang="en-US" dirty="0"/>
          </a:p>
        </p:txBody>
      </p:sp>
      <p:sp>
        <p:nvSpPr>
          <p:cNvPr id="7" name="Titolo 2"/>
          <p:cNvSpPr>
            <a:spLocks noGrp="1"/>
          </p:cNvSpPr>
          <p:nvPr>
            <p:ph type="title" idx="4294967295"/>
          </p:nvPr>
        </p:nvSpPr>
        <p:spPr>
          <a:xfrm>
            <a:off x="1644650" y="523875"/>
            <a:ext cx="7499350" cy="1143000"/>
          </a:xfrm>
        </p:spPr>
        <p:txBody>
          <a:bodyPr>
            <a:normAutofit/>
          </a:bodyPr>
          <a:lstStyle/>
          <a:p>
            <a:r>
              <a:rPr lang="it-IT" sz="2000" dirty="0" smtClean="0"/>
              <a:t>L’amministrazione straordinaria (artt. 70-77 TUB)</a:t>
            </a:r>
            <a:endParaRPr lang="it-IT" sz="2000" dirty="0"/>
          </a:p>
        </p:txBody>
      </p:sp>
      <p:grpSp>
        <p:nvGrpSpPr>
          <p:cNvPr id="4" name="Gruppo 3"/>
          <p:cNvGrpSpPr/>
          <p:nvPr/>
        </p:nvGrpSpPr>
        <p:grpSpPr>
          <a:xfrm>
            <a:off x="960092" y="1943344"/>
            <a:ext cx="7727910" cy="2080005"/>
            <a:chOff x="885661" y="1549923"/>
            <a:chExt cx="7727910" cy="2080005"/>
          </a:xfrm>
        </p:grpSpPr>
        <p:sp>
          <p:nvSpPr>
            <p:cNvPr id="370692" name="Text Box 4"/>
            <p:cNvSpPr txBox="1">
              <a:spLocks noChangeArrowheads="1"/>
            </p:cNvSpPr>
            <p:nvPr/>
          </p:nvSpPr>
          <p:spPr bwMode="auto">
            <a:xfrm>
              <a:off x="1145971" y="1844824"/>
              <a:ext cx="7467600" cy="1785104"/>
            </a:xfrm>
            <a:prstGeom prst="rect">
              <a:avLst/>
            </a:prstGeom>
            <a:solidFill>
              <a:srgbClr val="FFFFFF"/>
            </a:solidFill>
            <a:ln w="9525">
              <a:solidFill>
                <a:schemeClr val="accent2"/>
              </a:solidFill>
              <a:miter lim="800000"/>
              <a:headEnd/>
              <a:tailEnd/>
            </a:ln>
            <a:effectLst>
              <a:outerShdw blurRad="50800" dist="38100" dir="2700000" algn="tl" rotWithShape="0">
                <a:prstClr val="black">
                  <a:alpha val="40000"/>
                </a:prstClr>
              </a:outerShdw>
            </a:effectLst>
            <a:ex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eaLnBrk="0" hangingPunct="0"/>
              <a:r>
                <a:rPr lang="it-IT" altLang="it-IT" sz="2200" b="1" i="1" dirty="0" smtClean="0">
                  <a:solidFill>
                    <a:schemeClr val="accent1">
                      <a:lumMod val="75000"/>
                    </a:schemeClr>
                  </a:solidFill>
                  <a:latin typeface="Calibri" panose="020F0502020204030204" pitchFamily="34" charset="0"/>
                </a:rPr>
                <a:t>Sostituzione </a:t>
              </a:r>
              <a:r>
                <a:rPr lang="it-IT" altLang="it-IT" sz="2200" b="1" i="1" dirty="0">
                  <a:solidFill>
                    <a:schemeClr val="accent1">
                      <a:lumMod val="75000"/>
                    </a:schemeClr>
                  </a:solidFill>
                  <a:latin typeface="Calibri" panose="020F0502020204030204" pitchFamily="34" charset="0"/>
                </a:rPr>
                <a:t>coattiva del management con organi nominati dalla Banca d’Italia</a:t>
              </a:r>
            </a:p>
            <a:p>
              <a:pPr algn="just" eaLnBrk="0" hangingPunct="0"/>
              <a:endParaRPr lang="it-IT" altLang="it-IT" sz="2200" b="1" i="1" dirty="0">
                <a:solidFill>
                  <a:schemeClr val="accent1">
                    <a:lumMod val="75000"/>
                  </a:schemeClr>
                </a:solidFill>
                <a:latin typeface="Calibri" panose="020F0502020204030204" pitchFamily="34" charset="0"/>
              </a:endParaRPr>
            </a:p>
            <a:p>
              <a:pPr algn="just" eaLnBrk="0" hangingPunct="0"/>
              <a:r>
                <a:rPr lang="it-IT" altLang="it-IT" sz="2200" b="1" i="1" dirty="0">
                  <a:solidFill>
                    <a:schemeClr val="accent1">
                      <a:lumMod val="75000"/>
                    </a:schemeClr>
                  </a:solidFill>
                  <a:latin typeface="Calibri" panose="020F0502020204030204" pitchFamily="34" charset="0"/>
                </a:rPr>
                <a:t>Regolare prosecuzione dell’attività d’impresa (eccezionalità della sospensione dei pagamenti</a:t>
              </a:r>
              <a:r>
                <a:rPr lang="it-IT" altLang="it-IT" sz="2200" b="1" i="1" dirty="0" smtClean="0">
                  <a:solidFill>
                    <a:schemeClr val="accent1">
                      <a:lumMod val="75000"/>
                    </a:schemeClr>
                  </a:solidFill>
                  <a:latin typeface="Calibri" panose="020F0502020204030204" pitchFamily="34" charset="0"/>
                </a:rPr>
                <a:t>)</a:t>
              </a:r>
              <a:endParaRPr lang="it-IT" altLang="it-IT" sz="2200" b="1" i="1" dirty="0">
                <a:solidFill>
                  <a:schemeClr val="accent2"/>
                </a:solidFill>
                <a:latin typeface="Calibri" panose="020F0502020204030204" pitchFamily="34" charset="0"/>
              </a:endParaRPr>
            </a:p>
          </p:txBody>
        </p:sp>
        <p:sp>
          <p:nvSpPr>
            <p:cNvPr id="2" name="CasellaDiTesto 1"/>
            <p:cNvSpPr txBox="1"/>
            <p:nvPr/>
          </p:nvSpPr>
          <p:spPr>
            <a:xfrm>
              <a:off x="885661" y="1549923"/>
              <a:ext cx="1053365" cy="369332"/>
            </a:xfrm>
            <a:prstGeom prst="rect">
              <a:avLst/>
            </a:prstGeom>
            <a:solidFill>
              <a:schemeClr val="accent3">
                <a:lumMod val="20000"/>
                <a:lumOff val="80000"/>
              </a:schemeClr>
            </a:solidFill>
            <a:ln w="19050">
              <a:solidFill>
                <a:schemeClr val="accent1"/>
              </a:solidFill>
              <a:prstDash val="dash"/>
            </a:ln>
            <a:effectLst>
              <a:outerShdw blurRad="50800" dist="38100" dir="2700000" algn="tl" rotWithShape="0">
                <a:prstClr val="black">
                  <a:alpha val="40000"/>
                </a:prstClr>
              </a:outerShdw>
            </a:effectLst>
          </p:spPr>
          <p:txBody>
            <a:bodyPr wrap="none" rtlCol="0">
              <a:spAutoFit/>
            </a:bodyPr>
            <a:lstStyle/>
            <a:p>
              <a:r>
                <a:rPr lang="it-IT" dirty="0" smtClean="0">
                  <a:latin typeface="Calibri" panose="020F0502020204030204" pitchFamily="34" charset="0"/>
                </a:rPr>
                <a:t>Gli effetti</a:t>
              </a:r>
              <a:endParaRPr lang="it-IT" dirty="0">
                <a:latin typeface="Calibri" panose="020F0502020204030204" pitchFamily="34" charset="0"/>
              </a:endParaRPr>
            </a:p>
          </p:txBody>
        </p:sp>
      </p:grpSp>
      <p:sp>
        <p:nvSpPr>
          <p:cNvPr id="11" name="CasellaDiTesto 10"/>
          <p:cNvSpPr txBox="1"/>
          <p:nvPr/>
        </p:nvSpPr>
        <p:spPr>
          <a:xfrm>
            <a:off x="932094" y="4355953"/>
            <a:ext cx="1205779" cy="369332"/>
          </a:xfrm>
          <a:prstGeom prst="rect">
            <a:avLst/>
          </a:prstGeom>
          <a:solidFill>
            <a:schemeClr val="accent3">
              <a:lumMod val="20000"/>
              <a:lumOff val="80000"/>
            </a:schemeClr>
          </a:solidFill>
          <a:ln w="19050">
            <a:solidFill>
              <a:schemeClr val="accent1"/>
            </a:solidFill>
            <a:prstDash val="dash"/>
          </a:ln>
          <a:effectLst>
            <a:outerShdw blurRad="50800" dist="38100" dir="2700000" algn="tl" rotWithShape="0">
              <a:prstClr val="black">
                <a:alpha val="40000"/>
              </a:prstClr>
            </a:outerShdw>
          </a:effectLst>
        </p:spPr>
        <p:txBody>
          <a:bodyPr wrap="none" rtlCol="0">
            <a:spAutoFit/>
          </a:bodyPr>
          <a:lstStyle/>
          <a:p>
            <a:r>
              <a:rPr lang="it-IT" dirty="0" smtClean="0">
                <a:latin typeface="Calibri" panose="020F0502020204030204" pitchFamily="34" charset="0"/>
              </a:rPr>
              <a:t>Le funzioni</a:t>
            </a:r>
            <a:endParaRPr lang="it-IT" dirty="0">
              <a:latin typeface="Calibri" panose="020F0502020204030204" pitchFamily="34" charset="0"/>
            </a:endParaRPr>
          </a:p>
        </p:txBody>
      </p:sp>
      <p:sp>
        <p:nvSpPr>
          <p:cNvPr id="13" name="CasellaDiTesto 12"/>
          <p:cNvSpPr txBox="1"/>
          <p:nvPr/>
        </p:nvSpPr>
        <p:spPr>
          <a:xfrm>
            <a:off x="755576" y="1412776"/>
            <a:ext cx="7116500" cy="369332"/>
          </a:xfrm>
          <a:prstGeom prst="rect">
            <a:avLst/>
          </a:prstGeom>
          <a:solidFill>
            <a:schemeClr val="bg1"/>
          </a:solidFill>
          <a:ln w="19050">
            <a:solidFill>
              <a:schemeClr val="bg1"/>
            </a:solidFill>
            <a:prstDash val="solid"/>
          </a:ln>
          <a:effectLst>
            <a:outerShdw blurRad="50800" dist="38100" dir="2700000" algn="tl" rotWithShape="0">
              <a:prstClr val="black">
                <a:alpha val="40000"/>
              </a:prstClr>
            </a:outerShdw>
          </a:effectLst>
        </p:spPr>
        <p:txBody>
          <a:bodyPr wrap="none" rtlCol="0">
            <a:spAutoFit/>
          </a:bodyPr>
          <a:lstStyle/>
          <a:p>
            <a:r>
              <a:rPr lang="it-IT" b="1" i="1" dirty="0" smtClean="0">
                <a:solidFill>
                  <a:srgbClr val="C00000"/>
                </a:solidFill>
                <a:latin typeface="Calibri" panose="020F0502020204030204" pitchFamily="34" charset="0"/>
              </a:rPr>
              <a:t>Il procedimento: Banca d’Italia e ministero dell’Economia  e delle Finanze</a:t>
            </a:r>
            <a:endParaRPr lang="it-IT" b="1" i="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949565318"/>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2"/>
          <p:cNvSpPr txBox="1">
            <a:spLocks/>
          </p:cNvSpPr>
          <p:nvPr/>
        </p:nvSpPr>
        <p:spPr>
          <a:xfrm>
            <a:off x="1238956" y="692696"/>
            <a:ext cx="7698009"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endParaRPr lang="en-GB" altLang="it-IT" sz="2000" b="1" dirty="0">
              <a:effectLst/>
              <a:latin typeface="Calibri" pitchFamily="34" charset="0"/>
            </a:endParaRPr>
          </a:p>
        </p:txBody>
      </p:sp>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15</a:t>
            </a:fld>
            <a:endParaRPr lang="en-US" dirty="0"/>
          </a:p>
        </p:txBody>
      </p:sp>
      <p:sp>
        <p:nvSpPr>
          <p:cNvPr id="6" name="Titolo 2"/>
          <p:cNvSpPr>
            <a:spLocks noGrp="1"/>
          </p:cNvSpPr>
          <p:nvPr>
            <p:ph type="title" idx="4294967295"/>
          </p:nvPr>
        </p:nvSpPr>
        <p:spPr>
          <a:xfrm>
            <a:off x="1644650" y="523875"/>
            <a:ext cx="7499350" cy="1143000"/>
          </a:xfrm>
        </p:spPr>
        <p:txBody>
          <a:bodyPr>
            <a:normAutofit/>
          </a:bodyPr>
          <a:lstStyle/>
          <a:p>
            <a:r>
              <a:rPr lang="it-IT" sz="2000" dirty="0" smtClean="0"/>
              <a:t>L’amministrazione straordinaria </a:t>
            </a:r>
            <a:endParaRPr lang="it-IT" sz="2000" dirty="0"/>
          </a:p>
        </p:txBody>
      </p:sp>
      <p:grpSp>
        <p:nvGrpSpPr>
          <p:cNvPr id="3" name="Gruppo 2"/>
          <p:cNvGrpSpPr/>
          <p:nvPr/>
        </p:nvGrpSpPr>
        <p:grpSpPr>
          <a:xfrm>
            <a:off x="875028" y="1763524"/>
            <a:ext cx="7873436" cy="4064265"/>
            <a:chOff x="875028" y="1763524"/>
            <a:chExt cx="7873436" cy="4064265"/>
          </a:xfrm>
        </p:grpSpPr>
        <p:sp>
          <p:nvSpPr>
            <p:cNvPr id="70661" name="Text Box 5"/>
            <p:cNvSpPr txBox="1">
              <a:spLocks noChangeArrowheads="1"/>
            </p:cNvSpPr>
            <p:nvPr/>
          </p:nvSpPr>
          <p:spPr bwMode="auto">
            <a:xfrm>
              <a:off x="1210356" y="5119903"/>
              <a:ext cx="7509508" cy="707886"/>
            </a:xfrm>
            <a:prstGeom prst="rect">
              <a:avLst/>
            </a:prstGeom>
            <a:solidFill>
              <a:schemeClr val="accent1">
                <a:lumMod val="20000"/>
                <a:lumOff val="80000"/>
              </a:schemeClr>
            </a:solidFill>
            <a:ln>
              <a:solidFill>
                <a:schemeClr val="accent2"/>
              </a:solidFill>
            </a:ln>
            <a:effectLst>
              <a:outerShdw blurRad="50800" dist="38100" dir="2700000" algn="tl" rotWithShape="0">
                <a:prstClr val="black">
                  <a:alpha val="40000"/>
                </a:prstClr>
              </a:outerShdw>
            </a:effectLst>
            <a:extLst/>
          </p:spPr>
          <p:txBody>
            <a:bodyPr wrap="square">
              <a:spAutoFit/>
            </a:bodyPr>
            <a:lstStyle>
              <a:lvl1pPr marL="438150" indent="-342900" algn="l" defTabSz="952500">
                <a:defRPr>
                  <a:solidFill>
                    <a:schemeClr val="tx1"/>
                  </a:solidFill>
                  <a:latin typeface="Arial" charset="0"/>
                </a:defRPr>
              </a:lvl1pPr>
              <a:lvl2pPr marL="800100" indent="-342900" algn="l" defTabSz="952500">
                <a:defRPr>
                  <a:solidFill>
                    <a:schemeClr val="tx1"/>
                  </a:solidFill>
                  <a:latin typeface="Arial" charset="0"/>
                </a:defRPr>
              </a:lvl2pPr>
              <a:lvl3pPr marL="1104900" indent="-342900" algn="l" defTabSz="952500">
                <a:defRPr>
                  <a:solidFill>
                    <a:schemeClr val="tx1"/>
                  </a:solidFill>
                  <a:latin typeface="Arial" charset="0"/>
                </a:defRPr>
              </a:lvl3pPr>
              <a:lvl4pPr marL="1714500" indent="-342900" algn="l" defTabSz="952500">
                <a:defRPr>
                  <a:solidFill>
                    <a:schemeClr val="tx1"/>
                  </a:solidFill>
                  <a:latin typeface="Arial" charset="0"/>
                </a:defRPr>
              </a:lvl4pPr>
              <a:lvl5pPr marL="2171700" indent="-342900" algn="l" defTabSz="952500">
                <a:defRPr>
                  <a:solidFill>
                    <a:schemeClr val="tx1"/>
                  </a:solidFill>
                  <a:latin typeface="Arial" charset="0"/>
                </a:defRPr>
              </a:lvl5pPr>
              <a:lvl6pPr marL="2628900" indent="-342900" defTabSz="952500" fontAlgn="base">
                <a:spcBef>
                  <a:spcPct val="0"/>
                </a:spcBef>
                <a:spcAft>
                  <a:spcPct val="0"/>
                </a:spcAft>
                <a:defRPr>
                  <a:solidFill>
                    <a:schemeClr val="tx1"/>
                  </a:solidFill>
                  <a:latin typeface="Arial" charset="0"/>
                </a:defRPr>
              </a:lvl6pPr>
              <a:lvl7pPr marL="3086100" indent="-342900" defTabSz="952500" fontAlgn="base">
                <a:spcBef>
                  <a:spcPct val="0"/>
                </a:spcBef>
                <a:spcAft>
                  <a:spcPct val="0"/>
                </a:spcAft>
                <a:defRPr>
                  <a:solidFill>
                    <a:schemeClr val="tx1"/>
                  </a:solidFill>
                  <a:latin typeface="Arial" charset="0"/>
                </a:defRPr>
              </a:lvl7pPr>
              <a:lvl8pPr marL="3543300" indent="-342900" defTabSz="952500" fontAlgn="base">
                <a:spcBef>
                  <a:spcPct val="0"/>
                </a:spcBef>
                <a:spcAft>
                  <a:spcPct val="0"/>
                </a:spcAft>
                <a:defRPr>
                  <a:solidFill>
                    <a:schemeClr val="tx1"/>
                  </a:solidFill>
                  <a:latin typeface="Arial" charset="0"/>
                </a:defRPr>
              </a:lvl8pPr>
              <a:lvl9pPr marL="4000500" indent="-342900" defTabSz="952500" fontAlgn="base">
                <a:spcBef>
                  <a:spcPct val="0"/>
                </a:spcBef>
                <a:spcAft>
                  <a:spcPct val="0"/>
                </a:spcAft>
                <a:defRPr>
                  <a:solidFill>
                    <a:schemeClr val="tx1"/>
                  </a:solidFill>
                  <a:latin typeface="Arial" charset="0"/>
                </a:defRPr>
              </a:lvl9pPr>
            </a:lstStyle>
            <a:p>
              <a:pPr marL="85725" indent="9525" algn="just" eaLnBrk="0" hangingPunct="0">
                <a:spcBef>
                  <a:spcPts val="1200"/>
                </a:spcBef>
                <a:spcAft>
                  <a:spcPts val="1200"/>
                </a:spcAft>
              </a:pPr>
              <a:r>
                <a:rPr lang="it-IT" altLang="it-IT" sz="2000" b="1" dirty="0" smtClean="0">
                  <a:solidFill>
                    <a:schemeClr val="tx2"/>
                  </a:solidFill>
                  <a:latin typeface="Calibri" panose="020F0502020204030204" pitchFamily="34" charset="0"/>
                </a:rPr>
                <a:t>Attenzione </a:t>
              </a:r>
              <a:r>
                <a:rPr lang="it-IT" altLang="it-IT" sz="2000" b="1" dirty="0">
                  <a:solidFill>
                    <a:schemeClr val="tx2"/>
                  </a:solidFill>
                  <a:latin typeface="Calibri" panose="020F0502020204030204" pitchFamily="34" charset="0"/>
                </a:rPr>
                <a:t>alla preservazione del valore aziendale, alla salvaguardia dell’organizzazione produttiva e delle relazioni di </a:t>
              </a:r>
              <a:r>
                <a:rPr lang="it-IT" altLang="it-IT" sz="2000" b="1" dirty="0" smtClean="0">
                  <a:solidFill>
                    <a:schemeClr val="tx2"/>
                  </a:solidFill>
                  <a:latin typeface="Calibri" panose="020F0502020204030204" pitchFamily="34" charset="0"/>
                </a:rPr>
                <a:t>clientela</a:t>
              </a:r>
              <a:endParaRPr lang="it-IT" altLang="it-IT" sz="2000" b="1" i="1" dirty="0">
                <a:solidFill>
                  <a:srgbClr val="1C1C78"/>
                </a:solidFill>
                <a:latin typeface="Calibri" panose="020F0502020204030204" pitchFamily="34" charset="0"/>
              </a:endParaRPr>
            </a:p>
          </p:txBody>
        </p:sp>
        <p:sp>
          <p:nvSpPr>
            <p:cNvPr id="9" name="Text Box 5"/>
            <p:cNvSpPr txBox="1">
              <a:spLocks noChangeArrowheads="1"/>
            </p:cNvSpPr>
            <p:nvPr/>
          </p:nvSpPr>
          <p:spPr bwMode="auto">
            <a:xfrm>
              <a:off x="1238956" y="2132856"/>
              <a:ext cx="7509508" cy="276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38150" indent="-342900" algn="l" defTabSz="952500">
                <a:defRPr>
                  <a:solidFill>
                    <a:schemeClr val="tx1"/>
                  </a:solidFill>
                  <a:latin typeface="Arial" charset="0"/>
                </a:defRPr>
              </a:lvl1pPr>
              <a:lvl2pPr marL="800100" indent="-342900" algn="l" defTabSz="952500">
                <a:defRPr>
                  <a:solidFill>
                    <a:schemeClr val="tx1"/>
                  </a:solidFill>
                  <a:latin typeface="Arial" charset="0"/>
                </a:defRPr>
              </a:lvl2pPr>
              <a:lvl3pPr marL="1104900" indent="-342900" algn="l" defTabSz="952500">
                <a:defRPr>
                  <a:solidFill>
                    <a:schemeClr val="tx1"/>
                  </a:solidFill>
                  <a:latin typeface="Arial" charset="0"/>
                </a:defRPr>
              </a:lvl3pPr>
              <a:lvl4pPr marL="1714500" indent="-342900" algn="l" defTabSz="952500">
                <a:defRPr>
                  <a:solidFill>
                    <a:schemeClr val="tx1"/>
                  </a:solidFill>
                  <a:latin typeface="Arial" charset="0"/>
                </a:defRPr>
              </a:lvl4pPr>
              <a:lvl5pPr marL="2171700" indent="-342900" algn="l" defTabSz="952500">
                <a:defRPr>
                  <a:solidFill>
                    <a:schemeClr val="tx1"/>
                  </a:solidFill>
                  <a:latin typeface="Arial" charset="0"/>
                </a:defRPr>
              </a:lvl5pPr>
              <a:lvl6pPr marL="2628900" indent="-342900" defTabSz="952500" fontAlgn="base">
                <a:spcBef>
                  <a:spcPct val="0"/>
                </a:spcBef>
                <a:spcAft>
                  <a:spcPct val="0"/>
                </a:spcAft>
                <a:defRPr>
                  <a:solidFill>
                    <a:schemeClr val="tx1"/>
                  </a:solidFill>
                  <a:latin typeface="Arial" charset="0"/>
                </a:defRPr>
              </a:lvl6pPr>
              <a:lvl7pPr marL="3086100" indent="-342900" defTabSz="952500" fontAlgn="base">
                <a:spcBef>
                  <a:spcPct val="0"/>
                </a:spcBef>
                <a:spcAft>
                  <a:spcPct val="0"/>
                </a:spcAft>
                <a:defRPr>
                  <a:solidFill>
                    <a:schemeClr val="tx1"/>
                  </a:solidFill>
                  <a:latin typeface="Arial" charset="0"/>
                </a:defRPr>
              </a:lvl7pPr>
              <a:lvl8pPr marL="3543300" indent="-342900" defTabSz="952500" fontAlgn="base">
                <a:spcBef>
                  <a:spcPct val="0"/>
                </a:spcBef>
                <a:spcAft>
                  <a:spcPct val="0"/>
                </a:spcAft>
                <a:defRPr>
                  <a:solidFill>
                    <a:schemeClr val="tx1"/>
                  </a:solidFill>
                  <a:latin typeface="Arial" charset="0"/>
                </a:defRPr>
              </a:lvl8pPr>
              <a:lvl9pPr marL="4000500" indent="-342900" defTabSz="952500" fontAlgn="base">
                <a:spcBef>
                  <a:spcPct val="0"/>
                </a:spcBef>
                <a:spcAft>
                  <a:spcPct val="0"/>
                </a:spcAft>
                <a:defRPr>
                  <a:solidFill>
                    <a:schemeClr val="tx1"/>
                  </a:solidFill>
                  <a:latin typeface="Arial" charset="0"/>
                </a:defRPr>
              </a:lvl9pPr>
            </a:lstStyle>
            <a:p>
              <a:pPr algn="just" eaLnBrk="0" hangingPunct="0">
                <a:lnSpc>
                  <a:spcPct val="30000"/>
                </a:lnSpc>
                <a:buFont typeface="Wingdings" panose="05000000000000000000" pitchFamily="2" charset="2"/>
                <a:buChar char="ü"/>
              </a:pPr>
              <a:endParaRPr lang="it-IT" altLang="it-IT" sz="2200" i="1" dirty="0">
                <a:latin typeface="Calibri" panose="020F0502020204030204" pitchFamily="34" charset="0"/>
              </a:endParaRPr>
            </a:p>
            <a:p>
              <a:pPr marL="438150" lvl="1" algn="just" eaLnBrk="0" hangingPunct="0">
                <a:spcBef>
                  <a:spcPts val="600"/>
                </a:spcBef>
                <a:spcAft>
                  <a:spcPts val="600"/>
                </a:spcAft>
                <a:buFont typeface="Wingdings" panose="05000000000000000000" pitchFamily="2" charset="2"/>
                <a:buChar char="ü"/>
              </a:pPr>
              <a:r>
                <a:rPr lang="it-IT" altLang="it-IT" sz="2200" i="1" dirty="0">
                  <a:latin typeface="Calibri" panose="020F0502020204030204" pitchFamily="34" charset="0"/>
                </a:rPr>
                <a:t>Piani di risanamento e restituzione alla gestione ordinaria </a:t>
              </a:r>
            </a:p>
            <a:p>
              <a:pPr marL="438150" lvl="1" algn="just" eaLnBrk="0" hangingPunct="0">
                <a:spcBef>
                  <a:spcPts val="600"/>
                </a:spcBef>
                <a:spcAft>
                  <a:spcPts val="600"/>
                </a:spcAft>
                <a:buFont typeface="Wingdings" panose="05000000000000000000" pitchFamily="2" charset="2"/>
                <a:buChar char="ü"/>
              </a:pPr>
              <a:r>
                <a:rPr lang="it-IT" altLang="it-IT" sz="2200" i="1" dirty="0">
                  <a:latin typeface="Calibri" panose="020F0502020204030204" pitchFamily="34" charset="0"/>
                </a:rPr>
                <a:t>Operazioni di concentrazione con altre aziende di adeguate potenzialità  nella forma di fusioni o di acquisizione </a:t>
              </a:r>
              <a:r>
                <a:rPr lang="it-IT" altLang="it-IT" sz="2200" i="1" dirty="0" smtClean="0">
                  <a:latin typeface="Calibri" panose="020F0502020204030204" pitchFamily="34" charset="0"/>
                </a:rPr>
                <a:t>                     del </a:t>
              </a:r>
              <a:r>
                <a:rPr lang="it-IT" altLang="it-IT" sz="2200" i="1" dirty="0">
                  <a:latin typeface="Calibri" panose="020F0502020204030204" pitchFamily="34" charset="0"/>
                </a:rPr>
                <a:t>controllo</a:t>
              </a:r>
            </a:p>
            <a:p>
              <a:pPr marL="438150" lvl="1" algn="just" eaLnBrk="0" hangingPunct="0">
                <a:spcBef>
                  <a:spcPts val="600"/>
                </a:spcBef>
                <a:spcAft>
                  <a:spcPts val="600"/>
                </a:spcAft>
                <a:buFont typeface="Wingdings" panose="05000000000000000000" pitchFamily="2" charset="2"/>
                <a:buChar char="ü"/>
              </a:pPr>
              <a:r>
                <a:rPr lang="it-IT" altLang="it-IT" sz="2200" i="1" dirty="0">
                  <a:latin typeface="Calibri" panose="020F0502020204030204" pitchFamily="34" charset="0"/>
                </a:rPr>
                <a:t>Liquidazione volontaria </a:t>
              </a:r>
              <a:endParaRPr lang="it-IT" altLang="it-IT" sz="2200" i="1" dirty="0" smtClean="0">
                <a:latin typeface="Calibri" panose="020F0502020204030204" pitchFamily="34" charset="0"/>
              </a:endParaRPr>
            </a:p>
            <a:p>
              <a:pPr marL="438150" lvl="1" algn="just" eaLnBrk="0" hangingPunct="0">
                <a:spcBef>
                  <a:spcPts val="600"/>
                </a:spcBef>
                <a:spcAft>
                  <a:spcPts val="600"/>
                </a:spcAft>
                <a:buFont typeface="Wingdings" panose="05000000000000000000" pitchFamily="2" charset="2"/>
                <a:buChar char="ü"/>
              </a:pPr>
              <a:r>
                <a:rPr lang="it-IT" altLang="it-IT" sz="2200" i="1" dirty="0" smtClean="0">
                  <a:latin typeface="Calibri" panose="020F0502020204030204" pitchFamily="34" charset="0"/>
                </a:rPr>
                <a:t>Liquidazione coatta amministrativa </a:t>
              </a:r>
              <a:endParaRPr lang="it-IT" altLang="it-IT" sz="2200" b="1" i="1" dirty="0">
                <a:solidFill>
                  <a:srgbClr val="1C1C78"/>
                </a:solidFill>
                <a:latin typeface="Calibri" panose="020F0502020204030204" pitchFamily="34" charset="0"/>
              </a:endParaRPr>
            </a:p>
          </p:txBody>
        </p:sp>
        <p:sp>
          <p:nvSpPr>
            <p:cNvPr id="10" name="CasellaDiTesto 9"/>
            <p:cNvSpPr txBox="1"/>
            <p:nvPr/>
          </p:nvSpPr>
          <p:spPr>
            <a:xfrm>
              <a:off x="875028" y="1763524"/>
              <a:ext cx="1277914" cy="369332"/>
            </a:xfrm>
            <a:prstGeom prst="rect">
              <a:avLst/>
            </a:prstGeom>
            <a:solidFill>
              <a:schemeClr val="accent3">
                <a:lumMod val="20000"/>
                <a:lumOff val="80000"/>
              </a:schemeClr>
            </a:solidFill>
            <a:ln w="19050">
              <a:solidFill>
                <a:schemeClr val="accent1"/>
              </a:solidFill>
              <a:prstDash val="dash"/>
            </a:ln>
            <a:effectLst>
              <a:outerShdw blurRad="50800" dist="38100" dir="2700000" algn="tl" rotWithShape="0">
                <a:prstClr val="black">
                  <a:alpha val="40000"/>
                </a:prstClr>
              </a:outerShdw>
            </a:effectLst>
          </p:spPr>
          <p:txBody>
            <a:bodyPr wrap="none" rtlCol="0">
              <a:spAutoFit/>
            </a:bodyPr>
            <a:lstStyle/>
            <a:p>
              <a:r>
                <a:rPr lang="it-IT" dirty="0" smtClean="0">
                  <a:latin typeface="Calibri" panose="020F0502020204030204" pitchFamily="34" charset="0"/>
                </a:rPr>
                <a:t>Le soluzioni</a:t>
              </a:r>
              <a:endParaRPr lang="it-IT" dirty="0">
                <a:latin typeface="Calibri" panose="020F0502020204030204" pitchFamily="34" charset="0"/>
              </a:endParaRPr>
            </a:p>
          </p:txBody>
        </p:sp>
      </p:grpSp>
    </p:spTree>
    <p:extLst>
      <p:ext uri="{BB962C8B-B14F-4D97-AF65-F5344CB8AC3E}">
        <p14:creationId xmlns:p14="http://schemas.microsoft.com/office/powerpoint/2010/main" val="3620217013"/>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16</a:t>
            </a:fld>
            <a:endParaRPr lang="en-US" dirty="0"/>
          </a:p>
        </p:txBody>
      </p:sp>
      <p:sp>
        <p:nvSpPr>
          <p:cNvPr id="3" name="Titolo 2"/>
          <p:cNvSpPr>
            <a:spLocks noGrp="1"/>
          </p:cNvSpPr>
          <p:nvPr>
            <p:ph type="title" idx="4294967295"/>
          </p:nvPr>
        </p:nvSpPr>
        <p:spPr>
          <a:xfrm>
            <a:off x="1644650" y="523875"/>
            <a:ext cx="7499350" cy="1143000"/>
          </a:xfrm>
        </p:spPr>
        <p:txBody>
          <a:bodyPr>
            <a:normAutofit fontScale="90000"/>
          </a:bodyPr>
          <a:lstStyle/>
          <a:p>
            <a:r>
              <a:rPr lang="it-IT" dirty="0" smtClean="0"/>
              <a:t>La liquidazione coatta amministrativa (artt. 80-95 TUB)</a:t>
            </a:r>
            <a:endParaRPr lang="it-IT" dirty="0"/>
          </a:p>
        </p:txBody>
      </p:sp>
      <p:grpSp>
        <p:nvGrpSpPr>
          <p:cNvPr id="12" name="Gruppo 11"/>
          <p:cNvGrpSpPr/>
          <p:nvPr/>
        </p:nvGrpSpPr>
        <p:grpSpPr>
          <a:xfrm>
            <a:off x="1259632" y="1829677"/>
            <a:ext cx="7128792" cy="4767674"/>
            <a:chOff x="1259632" y="1829677"/>
            <a:chExt cx="7128792" cy="4767674"/>
          </a:xfrm>
        </p:grpSpPr>
        <p:grpSp>
          <p:nvGrpSpPr>
            <p:cNvPr id="4" name="Gruppo 3"/>
            <p:cNvGrpSpPr/>
            <p:nvPr/>
          </p:nvGrpSpPr>
          <p:grpSpPr>
            <a:xfrm>
              <a:off x="1259632" y="1829677"/>
              <a:ext cx="7128792" cy="4767674"/>
              <a:chOff x="899592" y="2016256"/>
              <a:chExt cx="7128792" cy="4767674"/>
            </a:xfrm>
          </p:grpSpPr>
          <p:grpSp>
            <p:nvGrpSpPr>
              <p:cNvPr id="5" name="Gruppo 4"/>
              <p:cNvGrpSpPr/>
              <p:nvPr/>
            </p:nvGrpSpPr>
            <p:grpSpPr>
              <a:xfrm>
                <a:off x="899592" y="2240867"/>
                <a:ext cx="7128792" cy="4543063"/>
                <a:chOff x="899592" y="2240867"/>
                <a:chExt cx="7128792" cy="4543063"/>
              </a:xfrm>
            </p:grpSpPr>
            <p:sp>
              <p:nvSpPr>
                <p:cNvPr id="7" name="Rettangolo arrotondato 6"/>
                <p:cNvSpPr/>
                <p:nvPr/>
              </p:nvSpPr>
              <p:spPr>
                <a:xfrm>
                  <a:off x="1408494" y="2950116"/>
                  <a:ext cx="6192688" cy="864095"/>
                </a:xfrm>
                <a:prstGeom prst="roundRect">
                  <a:avLst/>
                </a:prstGeom>
                <a:solidFill>
                  <a:schemeClr val="accent1">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Irregolarità </a:t>
                  </a:r>
                  <a:r>
                    <a:rPr lang="it-IT" altLang="it-IT" sz="2000" dirty="0">
                      <a:solidFill>
                        <a:schemeClr val="tx2"/>
                      </a:solidFill>
                      <a:latin typeface="Calibri" panose="020F0502020204030204" pitchFamily="34" charset="0"/>
                    </a:rPr>
                    <a:t>nell’amministrazione o violazioni normative di eccezionale gravità</a:t>
                  </a:r>
                  <a:endParaRPr lang="it-IT" sz="2000" dirty="0">
                    <a:solidFill>
                      <a:schemeClr val="tx2"/>
                    </a:solidFill>
                    <a:latin typeface="Calibri" panose="020F0502020204030204" pitchFamily="34" charset="0"/>
                  </a:endParaRPr>
                </a:p>
              </p:txBody>
            </p:sp>
            <p:sp>
              <p:nvSpPr>
                <p:cNvPr id="8" name="Rettangolo arrotondato 7"/>
                <p:cNvSpPr/>
                <p:nvPr/>
              </p:nvSpPr>
              <p:spPr>
                <a:xfrm>
                  <a:off x="1408494" y="3988524"/>
                  <a:ext cx="6192688" cy="689783"/>
                </a:xfrm>
                <a:prstGeom prst="roundRect">
                  <a:avLst/>
                </a:prstGeom>
                <a:solidFill>
                  <a:schemeClr val="accent1">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Perdite </a:t>
                  </a:r>
                  <a:r>
                    <a:rPr lang="it-IT" altLang="it-IT" sz="2000" dirty="0">
                      <a:solidFill>
                        <a:schemeClr val="tx2"/>
                      </a:solidFill>
                      <a:latin typeface="Calibri" panose="020F0502020204030204" pitchFamily="34" charset="0"/>
                    </a:rPr>
                    <a:t>previste del patrimonio di eccezionale gravità</a:t>
                  </a:r>
                  <a:endParaRPr lang="it-IT" sz="2000" dirty="0">
                    <a:solidFill>
                      <a:schemeClr val="tx2"/>
                    </a:solidFill>
                    <a:latin typeface="Calibri" panose="020F0502020204030204" pitchFamily="34" charset="0"/>
                  </a:endParaRPr>
                </a:p>
              </p:txBody>
            </p:sp>
            <p:sp>
              <p:nvSpPr>
                <p:cNvPr id="9" name="Rettangolo arrotondato 8"/>
                <p:cNvSpPr/>
                <p:nvPr/>
              </p:nvSpPr>
              <p:spPr>
                <a:xfrm>
                  <a:off x="1408494" y="4822323"/>
                  <a:ext cx="6192688" cy="648072"/>
                </a:xfrm>
                <a:prstGeom prst="roundRect">
                  <a:avLst/>
                </a:prstGeom>
                <a:solidFill>
                  <a:schemeClr val="accent1">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Richiesta degli organi aziendali</a:t>
                  </a:r>
                  <a:endParaRPr lang="it-IT" dirty="0">
                    <a:solidFill>
                      <a:schemeClr val="tx2"/>
                    </a:solidFill>
                    <a:latin typeface="Calibri" panose="020F0502020204030204" pitchFamily="34" charset="0"/>
                  </a:endParaRPr>
                </a:p>
              </p:txBody>
            </p:sp>
            <p:sp>
              <p:nvSpPr>
                <p:cNvPr id="10" name="Ovale 9"/>
                <p:cNvSpPr/>
                <p:nvPr/>
              </p:nvSpPr>
              <p:spPr>
                <a:xfrm>
                  <a:off x="899592" y="2240867"/>
                  <a:ext cx="7128792" cy="4543063"/>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 name="CasellaDiTesto 5"/>
              <p:cNvSpPr txBox="1"/>
              <p:nvPr/>
            </p:nvSpPr>
            <p:spPr>
              <a:xfrm>
                <a:off x="1408494" y="2016256"/>
                <a:ext cx="2558777" cy="40011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wrap="none" rtlCol="0">
                <a:spAutoFit/>
              </a:bodyPr>
              <a:lstStyle/>
              <a:p>
                <a:r>
                  <a:rPr lang="it-IT" sz="2000" b="1" dirty="0" smtClean="0">
                    <a:solidFill>
                      <a:schemeClr val="accent2"/>
                    </a:solidFill>
                    <a:latin typeface="Calibri" panose="020F0502020204030204" pitchFamily="34" charset="0"/>
                  </a:rPr>
                  <a:t>I presupposti oggettivi</a:t>
                </a:r>
                <a:endParaRPr lang="it-IT" sz="2000" b="1" dirty="0">
                  <a:solidFill>
                    <a:schemeClr val="accent2"/>
                  </a:solidFill>
                  <a:latin typeface="Calibri" panose="020F0502020204030204" pitchFamily="34" charset="0"/>
                </a:endParaRPr>
              </a:p>
            </p:txBody>
          </p:sp>
        </p:grpSp>
        <p:sp>
          <p:nvSpPr>
            <p:cNvPr id="11" name="Rettangolo arrotondato 10"/>
            <p:cNvSpPr/>
            <p:nvPr/>
          </p:nvSpPr>
          <p:spPr>
            <a:xfrm>
              <a:off x="1769926" y="5425583"/>
              <a:ext cx="6192688" cy="648072"/>
            </a:xfrm>
            <a:prstGeom prst="roundRect">
              <a:avLst/>
            </a:prstGeom>
            <a:solidFill>
              <a:schemeClr val="accent1">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Insolvenza</a:t>
              </a:r>
              <a:endParaRPr lang="it-IT" dirty="0">
                <a:solidFill>
                  <a:schemeClr val="tx2"/>
                </a:solidFill>
                <a:latin typeface="Calibri" panose="020F0502020204030204" pitchFamily="34" charset="0"/>
              </a:endParaRPr>
            </a:p>
          </p:txBody>
        </p:sp>
      </p:grpSp>
    </p:spTree>
    <p:extLst>
      <p:ext uri="{BB962C8B-B14F-4D97-AF65-F5344CB8AC3E}">
        <p14:creationId xmlns:p14="http://schemas.microsoft.com/office/powerpoint/2010/main" val="59866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17</a:t>
            </a:fld>
            <a:endParaRPr lang="en-US" dirty="0"/>
          </a:p>
        </p:txBody>
      </p:sp>
      <p:sp>
        <p:nvSpPr>
          <p:cNvPr id="10" name="Titolo 2"/>
          <p:cNvSpPr txBox="1">
            <a:spLocks/>
          </p:cNvSpPr>
          <p:nvPr/>
        </p:nvSpPr>
        <p:spPr>
          <a:xfrm>
            <a:off x="1259632" y="784252"/>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La liquidazione coatta amministrativa</a:t>
            </a:r>
            <a:endParaRPr lang="en-GB" altLang="it-IT" sz="2000" b="1" i="1" dirty="0">
              <a:effectLst/>
              <a:latin typeface="Calibri" pitchFamily="34" charset="0"/>
            </a:endParaRPr>
          </a:p>
        </p:txBody>
      </p:sp>
      <p:sp>
        <p:nvSpPr>
          <p:cNvPr id="11" name="Rectangle 2"/>
          <p:cNvSpPr txBox="1">
            <a:spLocks noChangeArrowheads="1"/>
          </p:cNvSpPr>
          <p:nvPr/>
        </p:nvSpPr>
        <p:spPr bwMode="auto">
          <a:xfrm>
            <a:off x="1371600" y="1922100"/>
            <a:ext cx="7387382" cy="1511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9BBB59"/>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064A2"/>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179388" indent="-179388">
              <a:lnSpc>
                <a:spcPct val="80000"/>
              </a:lnSpc>
              <a:buClr>
                <a:srgbClr val="000099"/>
              </a:buClr>
            </a:pPr>
            <a:r>
              <a:rPr lang="en-GB" altLang="it-IT" sz="1800" dirty="0" err="1" smtClean="0">
                <a:latin typeface="Calibri" panose="020F0502020204030204" pitchFamily="34" charset="0"/>
              </a:rPr>
              <a:t>Corrispondente</a:t>
            </a:r>
            <a:r>
              <a:rPr lang="en-GB" altLang="it-IT" sz="1800" dirty="0" smtClean="0">
                <a:latin typeface="Calibri" panose="020F0502020204030204" pitchFamily="34" charset="0"/>
              </a:rPr>
              <a:t> al </a:t>
            </a:r>
            <a:r>
              <a:rPr lang="en-GB" altLang="it-IT" sz="1800" dirty="0" err="1" smtClean="0">
                <a:latin typeface="Calibri" panose="020F0502020204030204" pitchFamily="34" charset="0"/>
              </a:rPr>
              <a:t>fallimento</a:t>
            </a:r>
            <a:r>
              <a:rPr lang="en-GB" altLang="it-IT" sz="1800" dirty="0" smtClean="0">
                <a:latin typeface="Calibri" panose="020F0502020204030204" pitchFamily="34" charset="0"/>
              </a:rPr>
              <a:t> per le </a:t>
            </a:r>
            <a:r>
              <a:rPr lang="en-GB" altLang="it-IT" sz="1800" dirty="0" err="1" smtClean="0">
                <a:latin typeface="Calibri" panose="020F0502020204030204" pitchFamily="34" charset="0"/>
              </a:rPr>
              <a:t>imprese</a:t>
            </a:r>
            <a:r>
              <a:rPr lang="en-GB" altLang="it-IT" sz="1800" dirty="0" smtClean="0">
                <a:latin typeface="Calibri" panose="020F0502020204030204" pitchFamily="34" charset="0"/>
              </a:rPr>
              <a:t> </a:t>
            </a:r>
            <a:r>
              <a:rPr lang="en-GB" altLang="it-IT" sz="1800" dirty="0" err="1" smtClean="0">
                <a:latin typeface="Calibri" panose="020F0502020204030204" pitchFamily="34" charset="0"/>
              </a:rPr>
              <a:t>ordinarie</a:t>
            </a:r>
            <a:endParaRPr lang="en-GB" altLang="it-IT" sz="1800" dirty="0" smtClean="0">
              <a:latin typeface="Calibri" panose="020F0502020204030204" pitchFamily="34" charset="0"/>
            </a:endParaRPr>
          </a:p>
          <a:p>
            <a:pPr marL="179388" indent="-179388">
              <a:lnSpc>
                <a:spcPct val="80000"/>
              </a:lnSpc>
              <a:buClr>
                <a:srgbClr val="000099"/>
              </a:buClr>
            </a:pPr>
            <a:endParaRPr lang="it-IT" altLang="it-IT" sz="800" dirty="0" smtClean="0">
              <a:latin typeface="Calibri" panose="020F0502020204030204" pitchFamily="34" charset="0"/>
            </a:endParaRPr>
          </a:p>
          <a:p>
            <a:pPr marL="179388" indent="-179388">
              <a:lnSpc>
                <a:spcPct val="80000"/>
              </a:lnSpc>
              <a:buClr>
                <a:srgbClr val="000099"/>
              </a:buClr>
            </a:pPr>
            <a:r>
              <a:rPr lang="it-IT" altLang="it-IT" sz="1800" dirty="0" smtClean="0">
                <a:latin typeface="Calibri" panose="020F0502020204030204" pitchFamily="34" charset="0"/>
              </a:rPr>
              <a:t>Crisi irreversibili  (l’impresa</a:t>
            </a:r>
            <a:r>
              <a:rPr lang="en-GB" altLang="it-IT" sz="1800" dirty="0" smtClean="0">
                <a:latin typeface="Calibri" panose="020F0502020204030204" pitchFamily="34" charset="0"/>
              </a:rPr>
              <a:t>  non è in </a:t>
            </a:r>
            <a:r>
              <a:rPr lang="en-GB" altLang="it-IT" sz="1800" dirty="0" err="1" smtClean="0">
                <a:latin typeface="Calibri" panose="020F0502020204030204" pitchFamily="34" charset="0"/>
              </a:rPr>
              <a:t>grado</a:t>
            </a:r>
            <a:r>
              <a:rPr lang="en-GB" altLang="it-IT" sz="1800" dirty="0" smtClean="0">
                <a:latin typeface="Calibri" panose="020F0502020204030204" pitchFamily="34" charset="0"/>
              </a:rPr>
              <a:t> di </a:t>
            </a:r>
            <a:r>
              <a:rPr lang="en-GB" altLang="it-IT" sz="1800" dirty="0" err="1" smtClean="0">
                <a:latin typeface="Calibri" panose="020F0502020204030204" pitchFamily="34" charset="0"/>
              </a:rPr>
              <a:t>proseguire</a:t>
            </a:r>
            <a:r>
              <a:rPr lang="en-GB" altLang="it-IT" sz="1800" dirty="0" smtClean="0">
                <a:latin typeface="Calibri" panose="020F0502020204030204" pitchFamily="34" charset="0"/>
              </a:rPr>
              <a:t> </a:t>
            </a:r>
            <a:r>
              <a:rPr lang="en-GB" altLang="it-IT" sz="1800" dirty="0" err="1" smtClean="0">
                <a:latin typeface="Calibri" panose="020F0502020204030204" pitchFamily="34" charset="0"/>
              </a:rPr>
              <a:t>l’attività</a:t>
            </a:r>
            <a:r>
              <a:rPr lang="en-GB" altLang="it-IT" sz="1800" dirty="0" smtClean="0">
                <a:latin typeface="Calibri" panose="020F0502020204030204" pitchFamily="34" charset="0"/>
              </a:rPr>
              <a:t>)</a:t>
            </a:r>
            <a:endParaRPr lang="en-US" altLang="it-IT" sz="1800" dirty="0" smtClean="0">
              <a:latin typeface="Calibri" panose="020F0502020204030204" pitchFamily="34" charset="0"/>
            </a:endParaRPr>
          </a:p>
        </p:txBody>
      </p:sp>
      <p:grpSp>
        <p:nvGrpSpPr>
          <p:cNvPr id="3" name="Gruppo 2"/>
          <p:cNvGrpSpPr/>
          <p:nvPr/>
        </p:nvGrpSpPr>
        <p:grpSpPr>
          <a:xfrm>
            <a:off x="889552" y="3721736"/>
            <a:ext cx="7869429" cy="2425466"/>
            <a:chOff x="889552" y="3721736"/>
            <a:chExt cx="7869429" cy="2425466"/>
          </a:xfrm>
        </p:grpSpPr>
        <p:grpSp>
          <p:nvGrpSpPr>
            <p:cNvPr id="4" name="Gruppo 3"/>
            <p:cNvGrpSpPr/>
            <p:nvPr/>
          </p:nvGrpSpPr>
          <p:grpSpPr>
            <a:xfrm>
              <a:off x="889552" y="5425680"/>
              <a:ext cx="7869429" cy="721522"/>
              <a:chOff x="885661" y="1549923"/>
              <a:chExt cx="7869429" cy="721522"/>
            </a:xfrm>
          </p:grpSpPr>
          <p:sp>
            <p:nvSpPr>
              <p:cNvPr id="5" name="Text Box 4"/>
              <p:cNvSpPr txBox="1">
                <a:spLocks noChangeArrowheads="1"/>
              </p:cNvSpPr>
              <p:nvPr/>
            </p:nvSpPr>
            <p:spPr bwMode="auto">
              <a:xfrm>
                <a:off x="1139299" y="1902113"/>
                <a:ext cx="7615791" cy="369332"/>
              </a:xfrm>
              <a:prstGeom prst="rect">
                <a:avLst/>
              </a:prstGeom>
              <a:solidFill>
                <a:srgbClr val="FFFFFF"/>
              </a:solidFill>
              <a:ln w="9525">
                <a:solidFill>
                  <a:schemeClr val="accent2"/>
                </a:solidFill>
                <a:miter lim="800000"/>
                <a:headEnd/>
                <a:tailEnd/>
              </a:ln>
              <a:effectLst>
                <a:outerShdw blurRad="50800" dist="38100" dir="2700000" algn="tl" rotWithShape="0">
                  <a:prstClr val="black">
                    <a:alpha val="40000"/>
                  </a:prstClr>
                </a:outerShdw>
              </a:effectLst>
              <a:extLst/>
            </p:spPr>
            <p:txBody>
              <a:bodyPr wrap="square"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eaLnBrk="0" hangingPunct="0"/>
                <a:r>
                  <a:rPr lang="it-IT" altLang="it-IT" i="1" dirty="0">
                    <a:solidFill>
                      <a:schemeClr val="tx2"/>
                    </a:solidFill>
                    <a:latin typeface="Calibri" panose="020F0502020204030204" pitchFamily="34" charset="0"/>
                  </a:rPr>
                  <a:t>sull’impresa, sui creditori, sui rapporti giuridici preesistenti</a:t>
                </a:r>
                <a:endParaRPr lang="it-IT" altLang="it-IT" b="1" i="1" dirty="0">
                  <a:solidFill>
                    <a:schemeClr val="accent2"/>
                  </a:solidFill>
                  <a:latin typeface="Calibri" panose="020F0502020204030204" pitchFamily="34" charset="0"/>
                </a:endParaRPr>
              </a:p>
            </p:txBody>
          </p:sp>
          <p:sp>
            <p:nvSpPr>
              <p:cNvPr id="6" name="CasellaDiTesto 5"/>
              <p:cNvSpPr txBox="1"/>
              <p:nvPr/>
            </p:nvSpPr>
            <p:spPr>
              <a:xfrm>
                <a:off x="885661" y="1549923"/>
                <a:ext cx="1053365" cy="369332"/>
              </a:xfrm>
              <a:prstGeom prst="rect">
                <a:avLst/>
              </a:prstGeom>
              <a:solidFill>
                <a:schemeClr val="accent3">
                  <a:lumMod val="20000"/>
                  <a:lumOff val="80000"/>
                </a:schemeClr>
              </a:solidFill>
              <a:ln w="19050">
                <a:solidFill>
                  <a:schemeClr val="accent1"/>
                </a:solidFill>
                <a:prstDash val="dash"/>
              </a:ln>
              <a:effectLst>
                <a:outerShdw blurRad="50800" dist="38100" dir="2700000" algn="tl" rotWithShape="0">
                  <a:prstClr val="black">
                    <a:alpha val="40000"/>
                  </a:prstClr>
                </a:outerShdw>
              </a:effectLst>
            </p:spPr>
            <p:txBody>
              <a:bodyPr wrap="none" rtlCol="0">
                <a:spAutoFit/>
              </a:bodyPr>
              <a:lstStyle/>
              <a:p>
                <a:r>
                  <a:rPr lang="it-IT" dirty="0" smtClean="0">
                    <a:latin typeface="Calibri" panose="020F0502020204030204" pitchFamily="34" charset="0"/>
                  </a:rPr>
                  <a:t>Gli effetti</a:t>
                </a:r>
                <a:endParaRPr lang="it-IT" dirty="0">
                  <a:latin typeface="Calibri" panose="020F0502020204030204" pitchFamily="34" charset="0"/>
                </a:endParaRPr>
              </a:p>
            </p:txBody>
          </p:sp>
        </p:grpSp>
        <p:sp>
          <p:nvSpPr>
            <p:cNvPr id="18" name="Text Box 4"/>
            <p:cNvSpPr txBox="1">
              <a:spLocks noChangeArrowheads="1"/>
            </p:cNvSpPr>
            <p:nvPr/>
          </p:nvSpPr>
          <p:spPr bwMode="auto">
            <a:xfrm>
              <a:off x="1259632" y="4055654"/>
              <a:ext cx="7467600" cy="369332"/>
            </a:xfrm>
            <a:prstGeom prst="rect">
              <a:avLst/>
            </a:prstGeom>
            <a:solidFill>
              <a:srgbClr val="FFFFFF"/>
            </a:solidFill>
            <a:ln w="9525">
              <a:solidFill>
                <a:schemeClr val="accent2"/>
              </a:solidFill>
              <a:miter lim="800000"/>
              <a:headEnd/>
              <a:tailEnd/>
            </a:ln>
            <a:effectLst>
              <a:outerShdw blurRad="50800" dist="38100" dir="2700000" algn="tl" rotWithShape="0">
                <a:prstClr val="black">
                  <a:alpha val="40000"/>
                </a:prstClr>
              </a:outerShdw>
            </a:effectLst>
            <a:ex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eaLnBrk="0" hangingPunct="0"/>
              <a:r>
                <a:rPr lang="en-US" altLang="it-IT" i="1" dirty="0" err="1">
                  <a:solidFill>
                    <a:schemeClr val="tx2"/>
                  </a:solidFill>
                  <a:latin typeface="Calibri" panose="020F0502020204030204" pitchFamily="34" charset="0"/>
                </a:rPr>
                <a:t>Estinzione</a:t>
              </a:r>
              <a:r>
                <a:rPr lang="en-US" altLang="it-IT" i="1" dirty="0">
                  <a:solidFill>
                    <a:schemeClr val="tx2"/>
                  </a:solidFill>
                  <a:latin typeface="Calibri" panose="020F0502020204030204" pitchFamily="34" charset="0"/>
                </a:rPr>
                <a:t> </a:t>
              </a:r>
              <a:r>
                <a:rPr lang="en-US" altLang="it-IT" i="1" dirty="0" err="1">
                  <a:solidFill>
                    <a:schemeClr val="tx2"/>
                  </a:solidFill>
                  <a:latin typeface="Calibri" panose="020F0502020204030204" pitchFamily="34" charset="0"/>
                </a:rPr>
                <a:t>dell’impresa</a:t>
              </a:r>
              <a:r>
                <a:rPr lang="en-US" altLang="it-IT" i="1" dirty="0">
                  <a:solidFill>
                    <a:schemeClr val="tx2"/>
                  </a:solidFill>
                  <a:latin typeface="Calibri" panose="020F0502020204030204" pitchFamily="34" charset="0"/>
                </a:rPr>
                <a:t> come </a:t>
              </a:r>
              <a:r>
                <a:rPr lang="en-US" altLang="it-IT" i="1" dirty="0" err="1">
                  <a:solidFill>
                    <a:schemeClr val="tx2"/>
                  </a:solidFill>
                  <a:latin typeface="Calibri" panose="020F0502020204030204" pitchFamily="34" charset="0"/>
                </a:rPr>
                <a:t>autonomo</a:t>
              </a:r>
              <a:r>
                <a:rPr lang="en-US" altLang="it-IT" i="1" dirty="0">
                  <a:solidFill>
                    <a:schemeClr val="tx2"/>
                  </a:solidFill>
                  <a:latin typeface="Calibri" panose="020F0502020204030204" pitchFamily="34" charset="0"/>
                </a:rPr>
                <a:t> </a:t>
              </a:r>
              <a:r>
                <a:rPr lang="en-US" altLang="it-IT" i="1" dirty="0" err="1">
                  <a:solidFill>
                    <a:schemeClr val="tx2"/>
                  </a:solidFill>
                  <a:latin typeface="Calibri" panose="020F0502020204030204" pitchFamily="34" charset="0"/>
                </a:rPr>
                <a:t>soggetto</a:t>
              </a:r>
              <a:r>
                <a:rPr lang="en-US" altLang="it-IT" i="1" dirty="0">
                  <a:solidFill>
                    <a:schemeClr val="tx2"/>
                  </a:solidFill>
                  <a:latin typeface="Calibri" panose="020F0502020204030204" pitchFamily="34" charset="0"/>
                </a:rPr>
                <a:t> </a:t>
              </a:r>
              <a:r>
                <a:rPr lang="en-US" altLang="it-IT" i="1" dirty="0" err="1" smtClean="0">
                  <a:solidFill>
                    <a:schemeClr val="tx2"/>
                  </a:solidFill>
                  <a:latin typeface="Calibri" panose="020F0502020204030204" pitchFamily="34" charset="0"/>
                </a:rPr>
                <a:t>giuridico</a:t>
              </a:r>
              <a:endParaRPr lang="it-IT" altLang="it-IT" b="1" i="1" dirty="0">
                <a:solidFill>
                  <a:schemeClr val="accent2"/>
                </a:solidFill>
                <a:latin typeface="Calibri" panose="020F0502020204030204" pitchFamily="34" charset="0"/>
              </a:endParaRPr>
            </a:p>
          </p:txBody>
        </p:sp>
        <p:sp>
          <p:nvSpPr>
            <p:cNvPr id="19" name="Text Box 4"/>
            <p:cNvSpPr txBox="1">
              <a:spLocks noChangeArrowheads="1"/>
            </p:cNvSpPr>
            <p:nvPr/>
          </p:nvSpPr>
          <p:spPr bwMode="auto">
            <a:xfrm>
              <a:off x="1275507" y="4557160"/>
              <a:ext cx="7467600" cy="646331"/>
            </a:xfrm>
            <a:prstGeom prst="rect">
              <a:avLst/>
            </a:prstGeom>
            <a:solidFill>
              <a:srgbClr val="FFFFFF"/>
            </a:solidFill>
            <a:ln w="9525">
              <a:solidFill>
                <a:schemeClr val="accent2"/>
              </a:solidFill>
              <a:miter lim="800000"/>
              <a:headEnd/>
              <a:tailEnd/>
            </a:ln>
            <a:effectLst>
              <a:outerShdw blurRad="50800" dist="38100" dir="2700000" algn="tl" rotWithShape="0">
                <a:prstClr val="black">
                  <a:alpha val="40000"/>
                </a:prstClr>
              </a:outerShdw>
            </a:effectLst>
            <a:ex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eaLnBrk="0" hangingPunct="0">
                <a:spcBef>
                  <a:spcPct val="50000"/>
                </a:spcBef>
                <a:buClr>
                  <a:schemeClr val="accent1"/>
                </a:buClr>
              </a:pPr>
              <a:r>
                <a:rPr lang="en-GB" altLang="it-IT" i="1" dirty="0" err="1">
                  <a:solidFill>
                    <a:schemeClr val="tx2"/>
                  </a:solidFill>
                  <a:latin typeface="Calibri" panose="020F0502020204030204" pitchFamily="34" charset="0"/>
                </a:rPr>
                <a:t>Espulsione</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dell’impresa</a:t>
              </a:r>
              <a:r>
                <a:rPr lang="en-GB" altLang="it-IT" i="1" dirty="0">
                  <a:solidFill>
                    <a:schemeClr val="tx2"/>
                  </a:solidFill>
                  <a:latin typeface="Calibri" panose="020F0502020204030204" pitchFamily="34" charset="0"/>
                </a:rPr>
                <a:t> dal </a:t>
              </a:r>
              <a:r>
                <a:rPr lang="en-GB" altLang="it-IT" i="1" dirty="0" err="1">
                  <a:solidFill>
                    <a:schemeClr val="tx2"/>
                  </a:solidFill>
                  <a:latin typeface="Calibri" panose="020F0502020204030204" pitchFamily="34" charset="0"/>
                </a:rPr>
                <a:t>mercato</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assicurando</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l’ordinata</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definizione</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dei</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rapporti</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giuridici</a:t>
              </a:r>
              <a:r>
                <a:rPr lang="en-GB" altLang="it-IT" i="1" dirty="0">
                  <a:solidFill>
                    <a:schemeClr val="tx2"/>
                  </a:solidFill>
                  <a:latin typeface="Calibri" panose="020F0502020204030204" pitchFamily="34" charset="0"/>
                </a:rPr>
                <a:t> in </a:t>
              </a:r>
              <a:r>
                <a:rPr lang="en-GB" altLang="it-IT" i="1" dirty="0" err="1">
                  <a:solidFill>
                    <a:schemeClr val="tx2"/>
                  </a:solidFill>
                  <a:latin typeface="Calibri" panose="020F0502020204030204" pitchFamily="34" charset="0"/>
                </a:rPr>
                <a:t>corso</a:t>
              </a:r>
              <a:endParaRPr lang="it-IT" altLang="it-IT" i="1" dirty="0">
                <a:solidFill>
                  <a:schemeClr val="tx2"/>
                </a:solidFill>
                <a:latin typeface="Calibri" panose="020F0502020204030204" pitchFamily="34" charset="0"/>
              </a:endParaRPr>
            </a:p>
          </p:txBody>
        </p:sp>
        <p:sp>
          <p:nvSpPr>
            <p:cNvPr id="13" name="AutoShape 4"/>
            <p:cNvSpPr>
              <a:spLocks noChangeArrowheads="1"/>
            </p:cNvSpPr>
            <p:nvPr/>
          </p:nvSpPr>
          <p:spPr bwMode="auto">
            <a:xfrm rot="503422">
              <a:off x="7740352" y="4010348"/>
              <a:ext cx="935038" cy="863600"/>
            </a:xfrm>
            <a:custGeom>
              <a:avLst/>
              <a:gdLst>
                <a:gd name="T0" fmla="*/ 467476 w 21600"/>
                <a:gd name="T1" fmla="*/ 0 h 21600"/>
                <a:gd name="T2" fmla="*/ 116880 w 21600"/>
                <a:gd name="T3" fmla="*/ 431800 h 21600"/>
                <a:gd name="T4" fmla="*/ 467476 w 21600"/>
                <a:gd name="T5" fmla="*/ 215900 h 21600"/>
                <a:gd name="T6" fmla="*/ 1051918 w 21600"/>
                <a:gd name="T7" fmla="*/ 431800 h 21600"/>
                <a:gd name="T8" fmla="*/ 818158 w 21600"/>
                <a:gd name="T9" fmla="*/ 647700 h 21600"/>
                <a:gd name="T10" fmla="*/ 584399 w 21600"/>
                <a:gd name="T11" fmla="*/ 4318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4B83E7"/>
            </a:solidFill>
            <a:ln w="9525">
              <a:solidFill>
                <a:schemeClr val="tx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endParaRPr lang="it-IT">
                <a:latin typeface="Calibri" panose="020F0502020204030204" pitchFamily="34" charset="0"/>
              </a:endParaRPr>
            </a:p>
          </p:txBody>
        </p:sp>
        <p:sp>
          <p:nvSpPr>
            <p:cNvPr id="17" name="CasellaDiTesto 16"/>
            <p:cNvSpPr txBox="1"/>
            <p:nvPr/>
          </p:nvSpPr>
          <p:spPr>
            <a:xfrm>
              <a:off x="891071" y="3721736"/>
              <a:ext cx="1097160" cy="369332"/>
            </a:xfrm>
            <a:prstGeom prst="rect">
              <a:avLst/>
            </a:prstGeom>
            <a:solidFill>
              <a:schemeClr val="accent3">
                <a:lumMod val="20000"/>
                <a:lumOff val="80000"/>
              </a:schemeClr>
            </a:solidFill>
            <a:ln w="19050">
              <a:solidFill>
                <a:schemeClr val="accent1"/>
              </a:solidFill>
              <a:prstDash val="dash"/>
            </a:ln>
            <a:effectLst>
              <a:outerShdw blurRad="50800" dist="38100" dir="2700000" algn="tl" rotWithShape="0">
                <a:prstClr val="black">
                  <a:alpha val="40000"/>
                </a:prstClr>
              </a:outerShdw>
            </a:effectLst>
          </p:spPr>
          <p:txBody>
            <a:bodyPr wrap="none" rtlCol="0">
              <a:spAutoFit/>
            </a:bodyPr>
            <a:lstStyle/>
            <a:p>
              <a:r>
                <a:rPr lang="it-IT" dirty="0" smtClean="0">
                  <a:latin typeface="Calibri" panose="020F0502020204030204" pitchFamily="34" charset="0"/>
                </a:rPr>
                <a:t>Le finalità</a:t>
              </a:r>
              <a:endParaRPr lang="it-IT" dirty="0">
                <a:latin typeface="Calibri" panose="020F0502020204030204" pitchFamily="34" charset="0"/>
              </a:endParaRPr>
            </a:p>
          </p:txBody>
        </p:sp>
      </p:grpSp>
      <p:sp>
        <p:nvSpPr>
          <p:cNvPr id="15" name="CasellaDiTesto 14"/>
          <p:cNvSpPr txBox="1"/>
          <p:nvPr/>
        </p:nvSpPr>
        <p:spPr>
          <a:xfrm>
            <a:off x="755576" y="3081171"/>
            <a:ext cx="7116500" cy="369332"/>
          </a:xfrm>
          <a:prstGeom prst="rect">
            <a:avLst/>
          </a:prstGeom>
          <a:solidFill>
            <a:schemeClr val="bg1"/>
          </a:solidFill>
          <a:ln w="19050">
            <a:solidFill>
              <a:schemeClr val="bg1"/>
            </a:solidFill>
            <a:prstDash val="solid"/>
          </a:ln>
          <a:effectLst>
            <a:outerShdw blurRad="50800" dist="38100" dir="2700000" algn="tl" rotWithShape="0">
              <a:prstClr val="black">
                <a:alpha val="40000"/>
              </a:prstClr>
            </a:outerShdw>
          </a:effectLst>
        </p:spPr>
        <p:txBody>
          <a:bodyPr wrap="none" rtlCol="0">
            <a:spAutoFit/>
          </a:bodyPr>
          <a:lstStyle/>
          <a:p>
            <a:r>
              <a:rPr lang="it-IT" b="1" i="1" dirty="0" smtClean="0">
                <a:solidFill>
                  <a:srgbClr val="C00000"/>
                </a:solidFill>
                <a:latin typeface="Calibri" panose="020F0502020204030204" pitchFamily="34" charset="0"/>
              </a:rPr>
              <a:t>Il procedimento: Banca d’Italia e ministero dell’Economia  e delle Finanze</a:t>
            </a:r>
            <a:endParaRPr lang="it-IT" b="1" i="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3552137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18</a:t>
            </a:fld>
            <a:endParaRPr lang="en-US" dirty="0"/>
          </a:p>
        </p:txBody>
      </p:sp>
      <p:sp>
        <p:nvSpPr>
          <p:cNvPr id="10" name="Titolo 2"/>
          <p:cNvSpPr txBox="1">
            <a:spLocks/>
          </p:cNvSpPr>
          <p:nvPr/>
        </p:nvSpPr>
        <p:spPr>
          <a:xfrm>
            <a:off x="1259632" y="784252"/>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La liquidazione coatta amministrativa</a:t>
            </a:r>
            <a:endParaRPr lang="en-GB" altLang="it-IT" sz="2000" b="1" i="1" dirty="0">
              <a:effectLst/>
              <a:latin typeface="Calibri" pitchFamily="34" charset="0"/>
            </a:endParaRPr>
          </a:p>
        </p:txBody>
      </p:sp>
      <p:sp>
        <p:nvSpPr>
          <p:cNvPr id="15" name="AutoShape 2"/>
          <p:cNvSpPr>
            <a:spLocks noChangeArrowheads="1"/>
          </p:cNvSpPr>
          <p:nvPr/>
        </p:nvSpPr>
        <p:spPr bwMode="auto">
          <a:xfrm>
            <a:off x="5871800" y="2607820"/>
            <a:ext cx="3203575" cy="1449388"/>
          </a:xfrm>
          <a:prstGeom prst="homePlate">
            <a:avLst>
              <a:gd name="adj" fmla="val 55257"/>
            </a:avLst>
          </a:prstGeom>
          <a:solidFill>
            <a:schemeClr val="accent6">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6pPr>
            <a:lvl7pPr marL="29718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7pPr>
            <a:lvl8pPr marL="34290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8pPr>
            <a:lvl9pPr marL="38862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9pPr>
          </a:lstStyle>
          <a:p>
            <a:pPr>
              <a:buFont typeface="Webdings" pitchFamily="18" charset="2"/>
              <a:buNone/>
            </a:pPr>
            <a:r>
              <a:rPr lang="it-IT" altLang="it-IT" sz="3200" dirty="0">
                <a:latin typeface="Calibri" panose="020F0502020204030204" pitchFamily="34" charset="0"/>
              </a:rPr>
              <a:t>Distribuzione</a:t>
            </a:r>
          </a:p>
          <a:p>
            <a:pPr>
              <a:buFont typeface="Webdings" pitchFamily="18" charset="2"/>
              <a:buNone/>
            </a:pPr>
            <a:r>
              <a:rPr lang="it-IT" altLang="it-IT" sz="3200" dirty="0">
                <a:latin typeface="Calibri" panose="020F0502020204030204" pitchFamily="34" charset="0"/>
              </a:rPr>
              <a:t>ai creditori</a:t>
            </a:r>
          </a:p>
        </p:txBody>
      </p:sp>
      <p:sp>
        <p:nvSpPr>
          <p:cNvPr id="16" name="Text Box 4"/>
          <p:cNvSpPr txBox="1">
            <a:spLocks noChangeArrowheads="1"/>
          </p:cNvSpPr>
          <p:nvPr/>
        </p:nvSpPr>
        <p:spPr bwMode="auto">
          <a:xfrm>
            <a:off x="645695" y="1898113"/>
            <a:ext cx="4363612" cy="369332"/>
          </a:xfrm>
          <a:prstGeom prst="rect">
            <a:avLst/>
          </a:prstGeom>
          <a:solidFill>
            <a:schemeClr val="bg1"/>
          </a:solidFill>
          <a:ln w="19050">
            <a:solidFill>
              <a:schemeClr val="bg1"/>
            </a:solidFill>
            <a:prstDash val="solid"/>
          </a:ln>
          <a:effectLst>
            <a:outerShdw blurRad="50800" dist="38100" dir="2700000" algn="tl" rotWithShape="0">
              <a:prstClr val="black">
                <a:alpha val="40000"/>
              </a:prstClr>
            </a:outerShdw>
          </a:effectLst>
          <a:extLst/>
        </p:spPr>
        <p:txBody>
          <a:bodyPr wrap="square" rtlCol="0">
            <a:spAutoFit/>
          </a:bodyPr>
          <a:lstStyle>
            <a:defPPr>
              <a:defRPr lang="it-IT"/>
            </a:defPPr>
            <a:lvl1pPr>
              <a:defRPr b="1" i="1">
                <a:solidFill>
                  <a:srgbClr val="C00000"/>
                </a:solidFill>
                <a:latin typeface="Calibri" panose="020F0502020204030204" pitchFamily="34" charset="0"/>
              </a:defRPr>
            </a:lvl1pPr>
          </a:lstStyle>
          <a:p>
            <a:r>
              <a:rPr lang="it-IT" altLang="it-IT" dirty="0"/>
              <a:t>Le funzioni dei commissari liquidatori</a:t>
            </a:r>
          </a:p>
        </p:txBody>
      </p:sp>
      <p:sp>
        <p:nvSpPr>
          <p:cNvPr id="20" name="Oval 5"/>
          <p:cNvSpPr>
            <a:spLocks noChangeArrowheads="1"/>
          </p:cNvSpPr>
          <p:nvPr/>
        </p:nvSpPr>
        <p:spPr bwMode="auto">
          <a:xfrm>
            <a:off x="3924300" y="4839845"/>
            <a:ext cx="3886200" cy="1873250"/>
          </a:xfrm>
          <a:prstGeom prst="ellipse">
            <a:avLst/>
          </a:prstGeom>
          <a:solidFill>
            <a:schemeClr val="accent1">
              <a:lumMod val="20000"/>
              <a:lumOff val="80000"/>
            </a:schemeClr>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lvl1pPr marL="457200" indent="-4572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6pPr>
            <a:lvl7pPr marL="29718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7pPr>
            <a:lvl8pPr marL="34290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8pPr>
            <a:lvl9pPr marL="38862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9pPr>
          </a:lstStyle>
          <a:p>
            <a:pPr>
              <a:buFont typeface="Webdings" pitchFamily="18" charset="2"/>
              <a:buNone/>
            </a:pPr>
            <a:r>
              <a:rPr lang="it-IT" altLang="it-IT" sz="2800" b="1" i="1" dirty="0">
                <a:solidFill>
                  <a:srgbClr val="1C1C78"/>
                </a:solidFill>
                <a:latin typeface="Calibri" panose="020F0502020204030204" pitchFamily="34" charset="0"/>
              </a:rPr>
              <a:t>Cessione in blocco</a:t>
            </a:r>
          </a:p>
        </p:txBody>
      </p:sp>
      <p:sp>
        <p:nvSpPr>
          <p:cNvPr id="21" name="AutoShape 7"/>
          <p:cNvSpPr>
            <a:spLocks noChangeArrowheads="1"/>
          </p:cNvSpPr>
          <p:nvPr/>
        </p:nvSpPr>
        <p:spPr bwMode="auto">
          <a:xfrm>
            <a:off x="2987675" y="2607820"/>
            <a:ext cx="3124200" cy="1447800"/>
          </a:xfrm>
          <a:prstGeom prst="homePlate">
            <a:avLst>
              <a:gd name="adj" fmla="val 53947"/>
            </a:avLst>
          </a:prstGeom>
          <a:solidFill>
            <a:schemeClr val="accent3">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6pPr>
            <a:lvl7pPr marL="29718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7pPr>
            <a:lvl8pPr marL="34290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8pPr>
            <a:lvl9pPr marL="38862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9pPr>
          </a:lstStyle>
          <a:p>
            <a:pPr>
              <a:buFont typeface="Webdings" pitchFamily="18" charset="2"/>
              <a:buNone/>
            </a:pPr>
            <a:r>
              <a:rPr lang="it-IT" altLang="it-IT" sz="3200" dirty="0">
                <a:latin typeface="Calibri" panose="020F0502020204030204" pitchFamily="34" charset="0"/>
              </a:rPr>
              <a:t>Realizzo</a:t>
            </a:r>
          </a:p>
          <a:p>
            <a:pPr>
              <a:buFont typeface="Webdings" pitchFamily="18" charset="2"/>
              <a:buNone/>
            </a:pPr>
            <a:r>
              <a:rPr lang="it-IT" altLang="it-IT" sz="3200" dirty="0">
                <a:latin typeface="Calibri" panose="020F0502020204030204" pitchFamily="34" charset="0"/>
              </a:rPr>
              <a:t>dell’attivo</a:t>
            </a:r>
          </a:p>
        </p:txBody>
      </p:sp>
      <p:sp>
        <p:nvSpPr>
          <p:cNvPr id="22" name="AutoShape 8"/>
          <p:cNvSpPr>
            <a:spLocks noChangeArrowheads="1"/>
          </p:cNvSpPr>
          <p:nvPr/>
        </p:nvSpPr>
        <p:spPr bwMode="auto">
          <a:xfrm>
            <a:off x="322263" y="2607820"/>
            <a:ext cx="2884487" cy="1449388"/>
          </a:xfrm>
          <a:prstGeom prst="homePlate">
            <a:avLst>
              <a:gd name="adj" fmla="val 49754"/>
            </a:avLst>
          </a:prstGeom>
          <a:solidFill>
            <a:schemeClr val="accent1">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6pPr>
            <a:lvl7pPr marL="29718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7pPr>
            <a:lvl8pPr marL="34290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8pPr>
            <a:lvl9pPr marL="38862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9pPr>
          </a:lstStyle>
          <a:p>
            <a:pPr>
              <a:buFont typeface="Webdings" pitchFamily="18" charset="2"/>
              <a:buNone/>
            </a:pPr>
            <a:r>
              <a:rPr lang="it-IT" altLang="it-IT" sz="3200" dirty="0">
                <a:latin typeface="Calibri" panose="020F0502020204030204" pitchFamily="34" charset="0"/>
              </a:rPr>
              <a:t>Accertamento</a:t>
            </a:r>
          </a:p>
          <a:p>
            <a:pPr>
              <a:buFont typeface="Webdings" pitchFamily="18" charset="2"/>
              <a:buNone/>
            </a:pPr>
            <a:r>
              <a:rPr lang="it-IT" altLang="it-IT" sz="3200" dirty="0">
                <a:latin typeface="Calibri" panose="020F0502020204030204" pitchFamily="34" charset="0"/>
              </a:rPr>
              <a:t> del passivo</a:t>
            </a:r>
          </a:p>
        </p:txBody>
      </p:sp>
      <p:sp>
        <p:nvSpPr>
          <p:cNvPr id="23" name="AutoShape 17"/>
          <p:cNvSpPr>
            <a:spLocks noChangeArrowheads="1"/>
          </p:cNvSpPr>
          <p:nvPr/>
        </p:nvSpPr>
        <p:spPr bwMode="auto">
          <a:xfrm rot="-3190273">
            <a:off x="4572000" y="4047683"/>
            <a:ext cx="503237" cy="865188"/>
          </a:xfrm>
          <a:prstGeom prst="upDownArrow">
            <a:avLst>
              <a:gd name="adj1" fmla="val 50000"/>
              <a:gd name="adj2" fmla="val 34385"/>
            </a:avLst>
          </a:prstGeom>
          <a:solidFill>
            <a:schemeClr val="accent1"/>
          </a:solidFill>
          <a:ln w="9525">
            <a:solidFill>
              <a:schemeClr val="tx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6pPr>
            <a:lvl7pPr marL="29718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7pPr>
            <a:lvl8pPr marL="34290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8pPr>
            <a:lvl9pPr marL="38862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9pPr>
          </a:lstStyle>
          <a:p>
            <a:endParaRPr lang="en-US" altLang="it-IT"/>
          </a:p>
        </p:txBody>
      </p:sp>
      <p:sp>
        <p:nvSpPr>
          <p:cNvPr id="24" name="AutoShape 18"/>
          <p:cNvSpPr>
            <a:spLocks noChangeArrowheads="1"/>
          </p:cNvSpPr>
          <p:nvPr/>
        </p:nvSpPr>
        <p:spPr bwMode="auto">
          <a:xfrm rot="2644032">
            <a:off x="6516688" y="4047683"/>
            <a:ext cx="503237" cy="865187"/>
          </a:xfrm>
          <a:prstGeom prst="upDownArrow">
            <a:avLst>
              <a:gd name="adj1" fmla="val 50000"/>
              <a:gd name="adj2" fmla="val 34385"/>
            </a:avLst>
          </a:prstGeom>
          <a:solidFill>
            <a:schemeClr val="accent1"/>
          </a:solidFill>
          <a:ln w="9525">
            <a:solidFill>
              <a:schemeClr val="tx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6pPr>
            <a:lvl7pPr marL="29718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7pPr>
            <a:lvl8pPr marL="34290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8pPr>
            <a:lvl9pPr marL="38862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9pPr>
          </a:lstStyle>
          <a:p>
            <a:endParaRPr lang="en-US" altLang="it-IT"/>
          </a:p>
        </p:txBody>
      </p:sp>
    </p:spTree>
    <p:extLst>
      <p:ext uri="{BB962C8B-B14F-4D97-AF65-F5344CB8AC3E}">
        <p14:creationId xmlns:p14="http://schemas.microsoft.com/office/powerpoint/2010/main" val="197401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6" grpId="0" animBg="1" autoUpdateAnimBg="0"/>
      <p:bldP spid="20" grpId="0" animBg="1" autoUpdateAnimBg="0"/>
      <p:bldP spid="21" grpId="0" animBg="1" autoUpdateAnimBg="0"/>
      <p:bldP spid="2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egnaposto numero diapositiva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fld id="{0B342D25-A29D-4114-876B-FC97834C9EF9}" type="slidenum">
              <a:rPr lang="it-IT" altLang="it-IT" sz="1400">
                <a:latin typeface="Times New Roman" pitchFamily="18" charset="0"/>
              </a:rPr>
              <a:pPr algn="r" eaLnBrk="0" hangingPunct="0"/>
              <a:t>19</a:t>
            </a:fld>
            <a:endParaRPr lang="it-IT" altLang="it-IT" sz="1400">
              <a:latin typeface="Times New Roman" pitchFamily="18" charset="0"/>
            </a:endParaRPr>
          </a:p>
        </p:txBody>
      </p:sp>
      <p:sp>
        <p:nvSpPr>
          <p:cNvPr id="129027" name="Rectangle 2"/>
          <p:cNvSpPr>
            <a:spLocks noChangeArrowheads="1"/>
          </p:cNvSpPr>
          <p:nvPr/>
        </p:nvSpPr>
        <p:spPr bwMode="auto">
          <a:xfrm>
            <a:off x="1019170" y="1556792"/>
            <a:ext cx="7963614" cy="203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179388" indent="-179388" algn="l">
              <a:defRPr>
                <a:solidFill>
                  <a:schemeClr val="tx1"/>
                </a:solidFill>
                <a:latin typeface="Arial" charset="0"/>
              </a:defRPr>
            </a:lvl1pPr>
            <a:lvl2pPr marL="536575" indent="-177800" algn="l">
              <a:defRPr>
                <a:solidFill>
                  <a:schemeClr val="tx1"/>
                </a:solidFill>
                <a:latin typeface="Arial" charset="0"/>
              </a:defRPr>
            </a:lvl2pPr>
            <a:lvl3pPr marL="895350" indent="-179388" algn="l">
              <a:defRPr>
                <a:solidFill>
                  <a:schemeClr val="tx1"/>
                </a:solidFill>
                <a:latin typeface="Arial" charset="0"/>
              </a:defRPr>
            </a:lvl3pPr>
            <a:lvl4pPr marL="2293938" indent="-228600" algn="l">
              <a:defRPr>
                <a:solidFill>
                  <a:schemeClr val="tx1"/>
                </a:solidFill>
                <a:latin typeface="Arial" charset="0"/>
              </a:defRPr>
            </a:lvl4pPr>
            <a:lvl5pPr marL="2701925" indent="-228600" algn="l">
              <a:defRPr>
                <a:solidFill>
                  <a:schemeClr val="tx1"/>
                </a:solidFill>
                <a:latin typeface="Arial" charset="0"/>
              </a:defRPr>
            </a:lvl5pPr>
            <a:lvl6pPr marL="3159125" indent="-228600" fontAlgn="base">
              <a:spcBef>
                <a:spcPct val="0"/>
              </a:spcBef>
              <a:spcAft>
                <a:spcPct val="0"/>
              </a:spcAft>
              <a:defRPr>
                <a:solidFill>
                  <a:schemeClr val="tx1"/>
                </a:solidFill>
                <a:latin typeface="Arial" charset="0"/>
              </a:defRPr>
            </a:lvl6pPr>
            <a:lvl7pPr marL="3616325" indent="-228600" fontAlgn="base">
              <a:spcBef>
                <a:spcPct val="0"/>
              </a:spcBef>
              <a:spcAft>
                <a:spcPct val="0"/>
              </a:spcAft>
              <a:defRPr>
                <a:solidFill>
                  <a:schemeClr val="tx1"/>
                </a:solidFill>
                <a:latin typeface="Arial" charset="0"/>
              </a:defRPr>
            </a:lvl7pPr>
            <a:lvl8pPr marL="4073525" indent="-228600" fontAlgn="base">
              <a:spcBef>
                <a:spcPct val="0"/>
              </a:spcBef>
              <a:spcAft>
                <a:spcPct val="0"/>
              </a:spcAft>
              <a:defRPr>
                <a:solidFill>
                  <a:schemeClr val="tx1"/>
                </a:solidFill>
                <a:latin typeface="Arial" charset="0"/>
              </a:defRPr>
            </a:lvl8pPr>
            <a:lvl9pPr marL="4530725" indent="-228600" fontAlgn="base">
              <a:spcBef>
                <a:spcPct val="0"/>
              </a:spcBef>
              <a:spcAft>
                <a:spcPct val="0"/>
              </a:spcAft>
              <a:defRPr>
                <a:solidFill>
                  <a:schemeClr val="tx1"/>
                </a:solidFill>
                <a:latin typeface="Arial" charset="0"/>
              </a:defRPr>
            </a:lvl9pPr>
          </a:lstStyle>
          <a:p>
            <a:pPr eaLnBrk="0" hangingPunct="0">
              <a:lnSpc>
                <a:spcPct val="95000"/>
              </a:lnSpc>
              <a:spcAft>
                <a:spcPct val="20000"/>
              </a:spcAft>
              <a:buFontTx/>
              <a:buChar char="•"/>
            </a:pPr>
            <a:r>
              <a:rPr lang="en-GB" altLang="it-IT" sz="2000" b="1" dirty="0" err="1">
                <a:latin typeface="Calibri" panose="020F0502020204030204" pitchFamily="34" charset="0"/>
              </a:rPr>
              <a:t>artt</a:t>
            </a:r>
            <a:r>
              <a:rPr lang="en-GB" altLang="it-IT" sz="2000" b="1" dirty="0">
                <a:latin typeface="Calibri" panose="020F0502020204030204" pitchFamily="34" charset="0"/>
              </a:rPr>
              <a:t>. 96 e </a:t>
            </a:r>
            <a:r>
              <a:rPr lang="en-GB" altLang="it-IT" sz="2000" b="1" dirty="0" err="1">
                <a:latin typeface="Calibri" panose="020F0502020204030204" pitchFamily="34" charset="0"/>
              </a:rPr>
              <a:t>segg</a:t>
            </a:r>
            <a:r>
              <a:rPr lang="en-GB" altLang="it-IT" sz="2000" b="1" dirty="0">
                <a:latin typeface="Calibri" panose="020F0502020204030204" pitchFamily="34" charset="0"/>
              </a:rPr>
              <a:t>. T.U.B.</a:t>
            </a:r>
            <a:r>
              <a:rPr lang="en-GB" altLang="it-IT" sz="2000" dirty="0">
                <a:latin typeface="Calibri" panose="020F0502020204030204" pitchFamily="34" charset="0"/>
              </a:rPr>
              <a:t> (a</a:t>
            </a:r>
            <a:r>
              <a:rPr lang="it-IT" altLang="it-IT" sz="2000" dirty="0" err="1">
                <a:latin typeface="Calibri" panose="020F0502020204030204" pitchFamily="34" charset="0"/>
              </a:rPr>
              <a:t>ttuazione</a:t>
            </a:r>
            <a:r>
              <a:rPr lang="it-IT" altLang="it-IT" sz="2000" dirty="0">
                <a:latin typeface="Calibri" panose="020F0502020204030204" pitchFamily="34" charset="0"/>
              </a:rPr>
              <a:t> </a:t>
            </a:r>
            <a:r>
              <a:rPr lang="it-IT" altLang="it-IT" sz="2000" dirty="0" smtClean="0">
                <a:latin typeface="Calibri" panose="020F0502020204030204" pitchFamily="34" charset="0"/>
              </a:rPr>
              <a:t>della direttiva 2009/14/CE</a:t>
            </a:r>
            <a:r>
              <a:rPr lang="it-IT" altLang="it-IT" sz="2000" dirty="0">
                <a:latin typeface="Calibri" panose="020F0502020204030204" pitchFamily="34" charset="0"/>
              </a:rPr>
              <a:t>, che modifica la direttiva 94/19/CE )</a:t>
            </a:r>
            <a:r>
              <a:rPr lang="en-GB" altLang="it-IT" sz="2000" b="1" dirty="0">
                <a:latin typeface="Calibri" panose="020F0502020204030204" pitchFamily="34" charset="0"/>
              </a:rPr>
              <a:t>:</a:t>
            </a:r>
          </a:p>
          <a:p>
            <a:pPr lvl="1" eaLnBrk="0" hangingPunct="0">
              <a:lnSpc>
                <a:spcPct val="95000"/>
              </a:lnSpc>
              <a:spcAft>
                <a:spcPct val="20000"/>
              </a:spcAft>
              <a:buFontTx/>
              <a:buChar char="•"/>
            </a:pPr>
            <a:r>
              <a:rPr lang="it-IT" altLang="it-IT" sz="2000" b="1" i="1" dirty="0">
                <a:latin typeface="Calibri" panose="020F0502020204030204" pitchFamily="34" charset="0"/>
              </a:rPr>
              <a:t>Limite di rimborso: € 100.000 per ciascun depositante</a:t>
            </a:r>
          </a:p>
          <a:p>
            <a:pPr lvl="1" eaLnBrk="0" hangingPunct="0">
              <a:lnSpc>
                <a:spcPct val="95000"/>
              </a:lnSpc>
              <a:spcAft>
                <a:spcPct val="20000"/>
              </a:spcAft>
              <a:buFontTx/>
              <a:buChar char="•"/>
            </a:pPr>
            <a:r>
              <a:rPr lang="it-IT" altLang="it-IT" sz="2000" b="1" i="1" dirty="0">
                <a:latin typeface="Calibri" panose="020F0502020204030204" pitchFamily="34" charset="0"/>
              </a:rPr>
              <a:t>Rimborso entro 20 gg lav. </a:t>
            </a:r>
            <a:r>
              <a:rPr lang="it-IT" altLang="it-IT" sz="2000" i="1" dirty="0">
                <a:latin typeface="Calibri" panose="020F0502020204030204" pitchFamily="34" charset="0"/>
              </a:rPr>
              <a:t>prorogabile per altri 10</a:t>
            </a:r>
          </a:p>
          <a:p>
            <a:pPr eaLnBrk="0" hangingPunct="0">
              <a:lnSpc>
                <a:spcPct val="95000"/>
              </a:lnSpc>
              <a:spcAft>
                <a:spcPct val="20000"/>
              </a:spcAft>
              <a:buFontTx/>
              <a:buChar char="•"/>
            </a:pPr>
            <a:r>
              <a:rPr lang="en-GB" altLang="it-IT" sz="2000" b="1" dirty="0" err="1">
                <a:latin typeface="Calibri" panose="020F0502020204030204" pitchFamily="34" charset="0"/>
              </a:rPr>
              <a:t>L’adesione</a:t>
            </a:r>
            <a:r>
              <a:rPr lang="en-GB" altLang="it-IT" sz="2000" b="1" dirty="0">
                <a:latin typeface="Calibri" panose="020F0502020204030204" pitchFamily="34" charset="0"/>
              </a:rPr>
              <a:t> a un </a:t>
            </a:r>
            <a:r>
              <a:rPr lang="en-GB" altLang="it-IT" sz="2000" b="1" dirty="0" err="1">
                <a:latin typeface="Calibri" panose="020F0502020204030204" pitchFamily="34" charset="0"/>
              </a:rPr>
              <a:t>fondo</a:t>
            </a:r>
            <a:r>
              <a:rPr lang="en-GB" altLang="it-IT" sz="2000" b="1" dirty="0">
                <a:latin typeface="Calibri" panose="020F0502020204030204" pitchFamily="34" charset="0"/>
              </a:rPr>
              <a:t> di </a:t>
            </a:r>
            <a:r>
              <a:rPr lang="en-GB" altLang="it-IT" sz="2000" b="1" dirty="0" err="1">
                <a:latin typeface="Calibri" panose="020F0502020204030204" pitchFamily="34" charset="0"/>
              </a:rPr>
              <a:t>garanzia</a:t>
            </a:r>
            <a:r>
              <a:rPr lang="en-GB" altLang="it-IT" sz="2000" b="1" dirty="0">
                <a:latin typeface="Calibri" panose="020F0502020204030204" pitchFamily="34" charset="0"/>
              </a:rPr>
              <a:t> </a:t>
            </a:r>
            <a:r>
              <a:rPr lang="en-GB" altLang="it-IT" sz="2000" b="1" dirty="0" err="1">
                <a:latin typeface="Calibri" panose="020F0502020204030204" pitchFamily="34" charset="0"/>
              </a:rPr>
              <a:t>ufficialmente</a:t>
            </a:r>
            <a:r>
              <a:rPr lang="en-GB" altLang="it-IT" sz="2000" b="1" dirty="0">
                <a:latin typeface="Calibri" panose="020F0502020204030204" pitchFamily="34" charset="0"/>
              </a:rPr>
              <a:t> </a:t>
            </a:r>
            <a:r>
              <a:rPr lang="en-GB" altLang="it-IT" sz="2000" b="1" dirty="0" err="1">
                <a:latin typeface="Calibri" panose="020F0502020204030204" pitchFamily="34" charset="0"/>
              </a:rPr>
              <a:t>riconosciuto</a:t>
            </a:r>
            <a:r>
              <a:rPr lang="en-GB" altLang="it-IT" sz="2000" b="1" dirty="0">
                <a:latin typeface="Calibri" panose="020F0502020204030204" pitchFamily="34" charset="0"/>
              </a:rPr>
              <a:t> è un </a:t>
            </a:r>
            <a:r>
              <a:rPr lang="en-GB" altLang="it-IT" sz="2000" b="1" dirty="0" err="1">
                <a:latin typeface="Calibri" panose="020F0502020204030204" pitchFamily="34" charset="0"/>
              </a:rPr>
              <a:t>presupposto</a:t>
            </a:r>
            <a:r>
              <a:rPr lang="en-GB" altLang="it-IT" sz="2000" b="1" dirty="0">
                <a:latin typeface="Calibri" panose="020F0502020204030204" pitchFamily="34" charset="0"/>
              </a:rPr>
              <a:t> </a:t>
            </a:r>
            <a:r>
              <a:rPr lang="en-GB" altLang="it-IT" sz="2000" b="1" dirty="0" err="1">
                <a:latin typeface="Calibri" panose="020F0502020204030204" pitchFamily="34" charset="0"/>
              </a:rPr>
              <a:t>necessario</a:t>
            </a:r>
            <a:r>
              <a:rPr lang="en-GB" altLang="it-IT" sz="2000" b="1" dirty="0">
                <a:latin typeface="Calibri" panose="020F0502020204030204" pitchFamily="34" charset="0"/>
              </a:rPr>
              <a:t> per </a:t>
            </a:r>
            <a:r>
              <a:rPr lang="en-GB" altLang="it-IT" sz="2000" b="1" dirty="0" err="1">
                <a:latin typeface="Calibri" panose="020F0502020204030204" pitchFamily="34" charset="0"/>
              </a:rPr>
              <a:t>l’autorizzazione</a:t>
            </a:r>
            <a:r>
              <a:rPr lang="en-GB" altLang="it-IT" sz="2000" b="1" dirty="0">
                <a:latin typeface="Calibri" panose="020F0502020204030204" pitchFamily="34" charset="0"/>
              </a:rPr>
              <a:t> </a:t>
            </a:r>
            <a:r>
              <a:rPr lang="en-GB" altLang="it-IT" sz="2000" b="1" dirty="0" err="1">
                <a:latin typeface="Calibri" panose="020F0502020204030204" pitchFamily="34" charset="0"/>
              </a:rPr>
              <a:t>all’attività</a:t>
            </a:r>
            <a:r>
              <a:rPr lang="en-GB" altLang="it-IT" sz="2000" b="1" dirty="0">
                <a:latin typeface="Calibri" panose="020F0502020204030204" pitchFamily="34" charset="0"/>
              </a:rPr>
              <a:t> </a:t>
            </a:r>
            <a:r>
              <a:rPr lang="en-GB" altLang="it-IT" sz="2000" b="1" dirty="0" err="1">
                <a:latin typeface="Calibri" panose="020F0502020204030204" pitchFamily="34" charset="0"/>
              </a:rPr>
              <a:t>bancaria</a:t>
            </a:r>
            <a:endParaRPr lang="en-GB" altLang="it-IT" sz="2000" b="1" dirty="0">
              <a:latin typeface="Calibri" panose="020F0502020204030204" pitchFamily="34" charset="0"/>
            </a:endParaRPr>
          </a:p>
        </p:txBody>
      </p:sp>
      <p:sp>
        <p:nvSpPr>
          <p:cNvPr id="129030" name="Rectangle 6"/>
          <p:cNvSpPr>
            <a:spLocks noChangeArrowheads="1"/>
          </p:cNvSpPr>
          <p:nvPr/>
        </p:nvSpPr>
        <p:spPr bwMode="auto">
          <a:xfrm>
            <a:off x="1059314" y="3860899"/>
            <a:ext cx="7856192" cy="2616101"/>
          </a:xfrm>
          <a:prstGeom prst="rect">
            <a:avLst/>
          </a:prstGeom>
          <a:solidFill>
            <a:schemeClr val="bg1"/>
          </a:solidFill>
          <a:ln w="19050">
            <a:solidFill>
              <a:schemeClr val="accent2"/>
            </a:solidFill>
            <a:prstDash val="dashDot"/>
            <a:miter lim="800000"/>
            <a:headEnd/>
            <a:tailEnd/>
          </a:ln>
          <a:effectLst>
            <a:outerShdw blurRad="50800" dist="38100" dir="2700000" algn="tl" rotWithShape="0">
              <a:prstClr val="black">
                <a:alpha val="40000"/>
              </a:prstClr>
            </a:outerShdw>
          </a:effectLst>
          <a:extLst/>
        </p:spPr>
        <p:txBody>
          <a:bodyPr wrap="square">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it-IT" altLang="it-IT" b="1" i="1" u="sng" dirty="0">
                <a:solidFill>
                  <a:schemeClr val="tx2"/>
                </a:solidFill>
                <a:latin typeface="Calibri" panose="020F0502020204030204" pitchFamily="34" charset="0"/>
              </a:rPr>
              <a:t>Sono </a:t>
            </a:r>
            <a:r>
              <a:rPr lang="it-IT" altLang="it-IT" sz="2000" b="1" i="1" u="sng" dirty="0">
                <a:solidFill>
                  <a:schemeClr val="tx2"/>
                </a:solidFill>
                <a:latin typeface="Calibri" panose="020F0502020204030204" pitchFamily="34" charset="0"/>
              </a:rPr>
              <a:t>esclusi dalla tutela</a:t>
            </a:r>
            <a:r>
              <a:rPr lang="it-IT" altLang="it-IT" b="1" i="1" u="sng" dirty="0">
                <a:solidFill>
                  <a:schemeClr val="tx2"/>
                </a:solidFill>
                <a:latin typeface="Calibri" panose="020F0502020204030204" pitchFamily="34" charset="0"/>
              </a:rPr>
              <a:t>, tra gli altri:</a:t>
            </a:r>
          </a:p>
          <a:p>
            <a:pPr>
              <a:buFontTx/>
              <a:buChar char="•"/>
            </a:pPr>
            <a:r>
              <a:rPr lang="it-IT" altLang="it-IT" b="1" i="1" dirty="0">
                <a:solidFill>
                  <a:schemeClr val="tx2"/>
                </a:solidFill>
                <a:latin typeface="Calibri" panose="020F0502020204030204" pitchFamily="34" charset="0"/>
              </a:rPr>
              <a:t>depositi e altri fondi al portatore</a:t>
            </a:r>
          </a:p>
          <a:p>
            <a:pPr>
              <a:buFontTx/>
              <a:buChar char="•"/>
            </a:pPr>
            <a:r>
              <a:rPr lang="it-IT" altLang="it-IT" b="1" i="1" dirty="0">
                <a:solidFill>
                  <a:schemeClr val="tx2"/>
                </a:solidFill>
                <a:latin typeface="Calibri" panose="020F0502020204030204" pitchFamily="34" charset="0"/>
              </a:rPr>
              <a:t>obbligazioni, crediti derivanti da accettazioni, pagherò cambiari e operazioni in titoli, azioni</a:t>
            </a:r>
          </a:p>
          <a:p>
            <a:pPr>
              <a:buFontTx/>
              <a:buChar char="•"/>
            </a:pPr>
            <a:r>
              <a:rPr lang="it-IT" altLang="it-IT" b="1" i="1" dirty="0">
                <a:solidFill>
                  <a:schemeClr val="tx2"/>
                </a:solidFill>
                <a:latin typeface="Calibri" panose="020F0502020204030204" pitchFamily="34" charset="0"/>
              </a:rPr>
              <a:t>depositi delle amministrazioni statali e locali</a:t>
            </a:r>
          </a:p>
          <a:p>
            <a:pPr>
              <a:buFontTx/>
              <a:buChar char="•"/>
            </a:pPr>
            <a:r>
              <a:rPr lang="it-IT" altLang="it-IT" b="1" i="1" dirty="0">
                <a:solidFill>
                  <a:schemeClr val="tx2"/>
                </a:solidFill>
                <a:latin typeface="Calibri" panose="020F0502020204030204" pitchFamily="34" charset="0"/>
              </a:rPr>
              <a:t>depositi di banche e altri intermediari</a:t>
            </a:r>
          </a:p>
          <a:p>
            <a:pPr>
              <a:buFontTx/>
              <a:buChar char="•"/>
            </a:pPr>
            <a:r>
              <a:rPr lang="it-IT" altLang="it-IT" b="1" i="1" dirty="0">
                <a:solidFill>
                  <a:schemeClr val="tx2"/>
                </a:solidFill>
                <a:latin typeface="Calibri" panose="020F0502020204030204" pitchFamily="34" charset="0"/>
              </a:rPr>
              <a:t>depositi per i quali il depositante ha ottenuto dalla banca, a titolo individuale, tassi e condizioni che hanno concorso a deteriorare la situazione finanziaria della banca, in base a quanto accertato dai commissari liquidatori</a:t>
            </a:r>
          </a:p>
        </p:txBody>
      </p:sp>
      <p:sp>
        <p:nvSpPr>
          <p:cNvPr id="8" name="Titolo 2"/>
          <p:cNvSpPr txBox="1">
            <a:spLocks/>
          </p:cNvSpPr>
          <p:nvPr/>
        </p:nvSpPr>
        <p:spPr>
          <a:xfrm>
            <a:off x="1416156" y="548680"/>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I sistemi di garanzia dei depositanti</a:t>
            </a:r>
            <a:endParaRPr lang="en-GB" altLang="it-IT" sz="2000" b="1" i="1" dirty="0">
              <a:effectLst/>
              <a:latin typeface="Calibri" pitchFamily="34" charset="0"/>
            </a:endParaRPr>
          </a:p>
        </p:txBody>
      </p:sp>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19</a:t>
            </a:fld>
            <a:endParaRPr lang="en-US" dirty="0"/>
          </a:p>
        </p:txBody>
      </p:sp>
    </p:spTree>
    <p:extLst>
      <p:ext uri="{BB962C8B-B14F-4D97-AF65-F5344CB8AC3E}">
        <p14:creationId xmlns:p14="http://schemas.microsoft.com/office/powerpoint/2010/main" val="859554420"/>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2</a:t>
            </a:fld>
            <a:endParaRPr lang="en-US" dirty="0"/>
          </a:p>
        </p:txBody>
      </p:sp>
      <p:sp>
        <p:nvSpPr>
          <p:cNvPr id="10" name="Titolo 2"/>
          <p:cNvSpPr>
            <a:spLocks noGrp="1"/>
          </p:cNvSpPr>
          <p:nvPr>
            <p:ph type="title" idx="4294967295"/>
          </p:nvPr>
        </p:nvSpPr>
        <p:spPr>
          <a:xfrm>
            <a:off x="1644650" y="274638"/>
            <a:ext cx="7499350" cy="1143000"/>
          </a:xfrm>
        </p:spPr>
        <p:txBody>
          <a:bodyPr>
            <a:normAutofit/>
          </a:bodyPr>
          <a:lstStyle/>
          <a:p>
            <a:r>
              <a:rPr lang="it-IT" altLang="it-IT" sz="2000" b="1" dirty="0" smtClean="0">
                <a:solidFill>
                  <a:schemeClr val="tx2"/>
                </a:solidFill>
                <a:effectLst/>
                <a:latin typeface="Calibri" panose="020F0502020204030204" pitchFamily="34" charset="0"/>
              </a:rPr>
              <a:t>Agenda</a:t>
            </a:r>
            <a:endParaRPr lang="it-IT" altLang="it-IT" sz="2000" b="1" dirty="0">
              <a:solidFill>
                <a:schemeClr val="tx2"/>
              </a:solidFill>
              <a:effectLst/>
              <a:latin typeface="Calibri" panose="020F0502020204030204" pitchFamily="34" charset="0"/>
            </a:endParaRPr>
          </a:p>
        </p:txBody>
      </p:sp>
      <p:grpSp>
        <p:nvGrpSpPr>
          <p:cNvPr id="7" name="Gruppo 6"/>
          <p:cNvGrpSpPr/>
          <p:nvPr/>
        </p:nvGrpSpPr>
        <p:grpSpPr>
          <a:xfrm>
            <a:off x="1691680" y="1844825"/>
            <a:ext cx="6624736" cy="3384375"/>
            <a:chOff x="1691680" y="1844825"/>
            <a:chExt cx="6408712" cy="2808311"/>
          </a:xfrm>
        </p:grpSpPr>
        <p:sp>
          <p:nvSpPr>
            <p:cNvPr id="8" name="Document"/>
            <p:cNvSpPr>
              <a:spLocks noEditPoints="1" noChangeArrowheads="1"/>
            </p:cNvSpPr>
            <p:nvPr/>
          </p:nvSpPr>
          <p:spPr bwMode="auto">
            <a:xfrm>
              <a:off x="1691680" y="1844825"/>
              <a:ext cx="6408712" cy="280831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chemeClr val="accent1">
                  <a:lumMod val="20000"/>
                  <a:lumOff val="80000"/>
                </a:schemeClr>
              </a:solidFill>
              <a:miter lim="800000"/>
              <a:headEnd/>
              <a:tailEnd/>
            </a:ln>
            <a:effectLst>
              <a:outerShdw dist="107763" dir="2700000" algn="ctr" rotWithShape="0">
                <a:schemeClr val="accent1">
                  <a:lumMod val="75000"/>
                </a:schemeClr>
              </a:outerShdw>
            </a:effectLst>
          </p:spPr>
          <p:txBody>
            <a:bodyPr vert="horz" wrap="square" lIns="91440" tIns="45720" rIns="91440" bIns="45720" numCol="1" anchor="t" anchorCtr="0" compatLnSpc="1">
              <a:prstTxWarp prst="textNoShape">
                <a:avLst/>
              </a:prstTxWarp>
            </a:bodyPr>
            <a:lstStyle/>
            <a:p>
              <a:endParaRPr lang="it-IT"/>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41" y="1906199"/>
              <a:ext cx="720080" cy="85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ectangle 3"/>
          <p:cNvSpPr txBox="1">
            <a:spLocks noChangeArrowheads="1"/>
          </p:cNvSpPr>
          <p:nvPr/>
        </p:nvSpPr>
        <p:spPr>
          <a:xfrm>
            <a:off x="2499674" y="2321621"/>
            <a:ext cx="5672726" cy="2430781"/>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722312" indent="-457200" algn="just">
              <a:lnSpc>
                <a:spcPct val="90000"/>
              </a:lnSpc>
              <a:spcBef>
                <a:spcPts val="1200"/>
              </a:spcBef>
              <a:buClr>
                <a:schemeClr val="accent3">
                  <a:lumMod val="75000"/>
                </a:schemeClr>
              </a:buClr>
              <a:buFont typeface="+mj-lt"/>
              <a:buAutoNum type="arabicParenR"/>
              <a:tabLst>
                <a:tab pos="542925" algn="l"/>
              </a:tabLst>
            </a:pPr>
            <a:r>
              <a:rPr lang="it-IT" altLang="it-IT" sz="2000" dirty="0" smtClean="0">
                <a:latin typeface="Calibri" panose="020F0502020204030204" pitchFamily="34" charset="0"/>
              </a:rPr>
              <a:t>Il regime speciale di gestione delle crisi bancarie</a:t>
            </a:r>
          </a:p>
          <a:p>
            <a:pPr marL="722312" indent="-457200" algn="just">
              <a:lnSpc>
                <a:spcPct val="90000"/>
              </a:lnSpc>
              <a:spcBef>
                <a:spcPts val="1200"/>
              </a:spcBef>
              <a:buClr>
                <a:schemeClr val="accent3">
                  <a:lumMod val="75000"/>
                </a:schemeClr>
              </a:buClr>
              <a:buFont typeface="+mj-lt"/>
              <a:buAutoNum type="arabicParenR"/>
              <a:tabLst>
                <a:tab pos="542925" algn="l"/>
              </a:tabLst>
            </a:pPr>
            <a:r>
              <a:rPr lang="it-IT" altLang="it-IT" sz="2000" dirty="0" smtClean="0">
                <a:latin typeface="Calibri" panose="020F0502020204030204" pitchFamily="34" charset="0"/>
              </a:rPr>
              <a:t>Il modello italiano di gestione delle crisi</a:t>
            </a:r>
          </a:p>
          <a:p>
            <a:pPr marL="722312" indent="-457200" algn="just">
              <a:lnSpc>
                <a:spcPct val="90000"/>
              </a:lnSpc>
              <a:buClr>
                <a:schemeClr val="accent3">
                  <a:lumMod val="75000"/>
                </a:schemeClr>
              </a:buClr>
              <a:buFont typeface="+mj-lt"/>
              <a:buAutoNum type="arabicParenR"/>
              <a:tabLst>
                <a:tab pos="542925" algn="l"/>
              </a:tabLst>
            </a:pPr>
            <a:r>
              <a:rPr lang="it-IT" altLang="it-IT" sz="2000" dirty="0">
                <a:latin typeface="Calibri" panose="020F0502020204030204" pitchFamily="34" charset="0"/>
              </a:rPr>
              <a:t>La crisi finanziaria e il progetto di Unione Bancaria </a:t>
            </a:r>
          </a:p>
          <a:p>
            <a:pPr marL="722312" indent="-457200" algn="just">
              <a:lnSpc>
                <a:spcPct val="90000"/>
              </a:lnSpc>
              <a:buClr>
                <a:schemeClr val="accent3">
                  <a:lumMod val="75000"/>
                </a:schemeClr>
              </a:buClr>
              <a:buFont typeface="+mj-lt"/>
              <a:buAutoNum type="arabicParenR"/>
              <a:tabLst>
                <a:tab pos="542925" algn="l"/>
              </a:tabLst>
            </a:pPr>
            <a:r>
              <a:rPr lang="it-IT" altLang="it-IT" sz="2000" dirty="0" smtClean="0">
                <a:latin typeface="Calibri" panose="020F0502020204030204" pitchFamily="34" charset="0"/>
              </a:rPr>
              <a:t>La </a:t>
            </a:r>
            <a:r>
              <a:rPr lang="it-IT" altLang="it-IT" sz="2000" dirty="0">
                <a:latin typeface="Calibri" panose="020F0502020204030204" pitchFamily="34" charset="0"/>
              </a:rPr>
              <a:t>nuova disciplina </a:t>
            </a:r>
            <a:r>
              <a:rPr lang="it-IT" altLang="it-IT" sz="2000" dirty="0" smtClean="0">
                <a:latin typeface="Calibri" panose="020F0502020204030204" pitchFamily="34" charset="0"/>
              </a:rPr>
              <a:t>europea: la BRRD e la DGSD</a:t>
            </a:r>
          </a:p>
          <a:p>
            <a:pPr marL="609600" indent="-344488" algn="just">
              <a:lnSpc>
                <a:spcPct val="90000"/>
              </a:lnSpc>
              <a:buClr>
                <a:schemeClr val="accent3">
                  <a:lumMod val="75000"/>
                </a:schemeClr>
              </a:buClr>
              <a:buFontTx/>
              <a:buAutoNum type="arabicPeriod"/>
              <a:tabLst>
                <a:tab pos="542925" algn="l"/>
              </a:tabLst>
            </a:pPr>
            <a:endParaRPr lang="it-IT" altLang="it-IT" sz="2000" dirty="0" smtClean="0">
              <a:latin typeface="Calibri" panose="020F0502020204030204" pitchFamily="34" charset="0"/>
            </a:endParaRPr>
          </a:p>
          <a:p>
            <a:pPr marL="609600" indent="-344488" algn="just">
              <a:lnSpc>
                <a:spcPct val="90000"/>
              </a:lnSpc>
              <a:buClr>
                <a:schemeClr val="accent3">
                  <a:lumMod val="75000"/>
                </a:schemeClr>
              </a:buClr>
              <a:buFontTx/>
              <a:buAutoNum type="arabicPeriod"/>
              <a:tabLst>
                <a:tab pos="542925" algn="l"/>
              </a:tabLst>
            </a:pPr>
            <a:endParaRPr lang="it-IT" altLang="it-IT" sz="2000" dirty="0">
              <a:latin typeface="Calibri" panose="020F0502020204030204" pitchFamily="34" charset="0"/>
            </a:endParaRPr>
          </a:p>
        </p:txBody>
      </p:sp>
    </p:spTree>
    <p:extLst>
      <p:ext uri="{BB962C8B-B14F-4D97-AF65-F5344CB8AC3E}">
        <p14:creationId xmlns:p14="http://schemas.microsoft.com/office/powerpoint/2010/main" val="1700963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20</a:t>
            </a:fld>
            <a:endParaRPr lang="en-US" dirty="0"/>
          </a:p>
        </p:txBody>
      </p:sp>
      <p:sp>
        <p:nvSpPr>
          <p:cNvPr id="8" name="Titolo 2"/>
          <p:cNvSpPr>
            <a:spLocks noGrp="1"/>
          </p:cNvSpPr>
          <p:nvPr>
            <p:ph type="title" idx="4294967295"/>
          </p:nvPr>
        </p:nvSpPr>
        <p:spPr>
          <a:xfrm>
            <a:off x="1644650" y="523875"/>
            <a:ext cx="7499350" cy="1143000"/>
          </a:xfrm>
        </p:spPr>
        <p:txBody>
          <a:bodyPr>
            <a:normAutofit/>
          </a:bodyPr>
          <a:lstStyle/>
          <a:p>
            <a:r>
              <a:rPr lang="it-IT" sz="2000" b="1" dirty="0" smtClean="0">
                <a:effectLst/>
                <a:latin typeface="Calibri" panose="020F0502020204030204" pitchFamily="34" charset="0"/>
              </a:rPr>
              <a:t>Quali sono le possibili configurazioni del </a:t>
            </a:r>
            <a:r>
              <a:rPr lang="it-IT" sz="2000" dirty="0"/>
              <a:t>mandato di un </a:t>
            </a:r>
            <a:r>
              <a:rPr lang="it-IT" sz="2000" dirty="0" smtClean="0"/>
              <a:t>DGS</a:t>
            </a:r>
            <a:r>
              <a:rPr lang="it-IT" sz="2000" b="1" dirty="0" smtClean="0">
                <a:effectLst/>
                <a:latin typeface="Calibri" panose="020F0502020204030204" pitchFamily="34" charset="0"/>
              </a:rPr>
              <a:t>?</a:t>
            </a:r>
            <a:endParaRPr lang="it-IT" sz="2000" b="1" i="1" dirty="0">
              <a:effectLst/>
              <a:latin typeface="Calibri" panose="020F0502020204030204" pitchFamily="34" charset="0"/>
            </a:endParaRPr>
          </a:p>
        </p:txBody>
      </p:sp>
      <p:sp>
        <p:nvSpPr>
          <p:cNvPr id="4" name="CasellaDiTesto 3"/>
          <p:cNvSpPr txBox="1"/>
          <p:nvPr/>
        </p:nvSpPr>
        <p:spPr>
          <a:xfrm>
            <a:off x="827584" y="1684006"/>
            <a:ext cx="1865832" cy="369332"/>
          </a:xfrm>
          <a:prstGeom prst="rect">
            <a:avLst/>
          </a:prstGeom>
          <a:solidFill>
            <a:schemeClr val="bg1"/>
          </a:solidFill>
          <a:ln w="19050">
            <a:solidFill>
              <a:schemeClr val="accent1"/>
            </a:solidFill>
          </a:ln>
        </p:spPr>
        <p:txBody>
          <a:bodyPr wrap="none" rtlCol="0">
            <a:spAutoFit/>
          </a:bodyPr>
          <a:lstStyle/>
          <a:p>
            <a:r>
              <a:rPr lang="it-IT" dirty="0" smtClean="0">
                <a:latin typeface="Calibri" panose="020F0502020204030204" pitchFamily="34" charset="0"/>
              </a:rPr>
              <a:t>Secondo il FSB……</a:t>
            </a:r>
            <a:endParaRPr lang="it-IT" dirty="0">
              <a:latin typeface="Calibri" panose="020F0502020204030204" pitchFamily="34" charset="0"/>
            </a:endParaRPr>
          </a:p>
        </p:txBody>
      </p:sp>
      <p:grpSp>
        <p:nvGrpSpPr>
          <p:cNvPr id="11" name="Gruppo 10"/>
          <p:cNvGrpSpPr/>
          <p:nvPr/>
        </p:nvGrpSpPr>
        <p:grpSpPr>
          <a:xfrm>
            <a:off x="422504" y="1630014"/>
            <a:ext cx="8496944" cy="4877270"/>
            <a:chOff x="-180528" y="1124744"/>
            <a:chExt cx="8987301" cy="5328592"/>
          </a:xfrm>
        </p:grpSpPr>
        <p:grpSp>
          <p:nvGrpSpPr>
            <p:cNvPr id="12" name="Gruppo 11"/>
            <p:cNvGrpSpPr/>
            <p:nvPr/>
          </p:nvGrpSpPr>
          <p:grpSpPr>
            <a:xfrm>
              <a:off x="-180528" y="1124744"/>
              <a:ext cx="6096000" cy="5328592"/>
              <a:chOff x="1524000" y="1052736"/>
              <a:chExt cx="6096000" cy="5328592"/>
            </a:xfrm>
          </p:grpSpPr>
          <p:graphicFrame>
            <p:nvGraphicFramePr>
              <p:cNvPr id="17" name="Diagramma 16"/>
              <p:cNvGraphicFramePr/>
              <p:nvPr>
                <p:extLst>
                  <p:ext uri="{D42A27DB-BD31-4B8C-83A1-F6EECF244321}">
                    <p14:modId xmlns:p14="http://schemas.microsoft.com/office/powerpoint/2010/main" val="699079032"/>
                  </p:ext>
                </p:extLst>
              </p:nvPr>
            </p:nvGraphicFramePr>
            <p:xfrm>
              <a:off x="1524000" y="1052736"/>
              <a:ext cx="60960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CasellaDiTesto 17"/>
              <p:cNvSpPr txBox="1"/>
              <p:nvPr/>
            </p:nvSpPr>
            <p:spPr>
              <a:xfrm>
                <a:off x="4527489" y="1657946"/>
                <a:ext cx="841962" cy="338554"/>
              </a:xfrm>
              <a:prstGeom prst="rect">
                <a:avLst/>
              </a:prstGeom>
              <a:noFill/>
            </p:spPr>
            <p:txBody>
              <a:bodyPr wrap="none" rtlCol="0">
                <a:spAutoFit/>
              </a:bodyPr>
              <a:lstStyle/>
              <a:p>
                <a:r>
                  <a:rPr lang="it-IT" sz="1600" i="1" dirty="0" err="1" smtClean="0">
                    <a:latin typeface="Calibri" panose="020F0502020204030204" pitchFamily="34" charset="0"/>
                  </a:rPr>
                  <a:t>Pay</a:t>
                </a:r>
                <a:r>
                  <a:rPr lang="it-IT" sz="1600" i="1" dirty="0" smtClean="0">
                    <a:latin typeface="Calibri" panose="020F0502020204030204" pitchFamily="34" charset="0"/>
                  </a:rPr>
                  <a:t>-box</a:t>
                </a:r>
                <a:endParaRPr lang="it-IT" sz="1600" i="1" dirty="0">
                  <a:latin typeface="Calibri" panose="020F0502020204030204" pitchFamily="34" charset="0"/>
                </a:endParaRPr>
              </a:p>
            </p:txBody>
          </p:sp>
          <p:sp>
            <p:nvSpPr>
              <p:cNvPr id="19" name="CasellaDiTesto 18"/>
              <p:cNvSpPr txBox="1"/>
              <p:nvPr/>
            </p:nvSpPr>
            <p:spPr>
              <a:xfrm>
                <a:off x="4946333" y="2821036"/>
                <a:ext cx="1023295" cy="584775"/>
              </a:xfrm>
              <a:prstGeom prst="rect">
                <a:avLst/>
              </a:prstGeom>
              <a:noFill/>
            </p:spPr>
            <p:txBody>
              <a:bodyPr wrap="square" rtlCol="0">
                <a:spAutoFit/>
              </a:bodyPr>
              <a:lstStyle/>
              <a:p>
                <a:pPr algn="ctr"/>
                <a:r>
                  <a:rPr lang="it-IT" sz="1600" i="1" dirty="0" err="1" smtClean="0">
                    <a:latin typeface="Calibri" panose="020F0502020204030204" pitchFamily="34" charset="0"/>
                  </a:rPr>
                  <a:t>Pay</a:t>
                </a:r>
                <a:r>
                  <a:rPr lang="it-IT" sz="1600" i="1" dirty="0" smtClean="0">
                    <a:latin typeface="Calibri" panose="020F0502020204030204" pitchFamily="34" charset="0"/>
                  </a:rPr>
                  <a:t>-box plus</a:t>
                </a:r>
                <a:endParaRPr lang="it-IT" sz="1600" i="1" dirty="0">
                  <a:latin typeface="Calibri" panose="020F0502020204030204" pitchFamily="34" charset="0"/>
                </a:endParaRPr>
              </a:p>
            </p:txBody>
          </p:sp>
          <p:sp>
            <p:nvSpPr>
              <p:cNvPr id="20" name="Ovale 19"/>
              <p:cNvSpPr/>
              <p:nvPr/>
            </p:nvSpPr>
            <p:spPr>
              <a:xfrm>
                <a:off x="4538122" y="4974405"/>
                <a:ext cx="1093012" cy="1093318"/>
              </a:xfrm>
              <a:prstGeom prst="ellipse">
                <a:avLst/>
              </a:prstGeom>
              <a:solidFill>
                <a:srgbClr val="FADF8A"/>
              </a:solidFill>
              <a:ln>
                <a:solidFill>
                  <a:schemeClr val="accent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CasellaDiTesto 20"/>
              <p:cNvSpPr txBox="1"/>
              <p:nvPr/>
            </p:nvSpPr>
            <p:spPr>
              <a:xfrm>
                <a:off x="4988931" y="3994431"/>
                <a:ext cx="1018408" cy="605263"/>
              </a:xfrm>
              <a:prstGeom prst="rect">
                <a:avLst/>
              </a:prstGeom>
              <a:noFill/>
            </p:spPr>
            <p:txBody>
              <a:bodyPr wrap="square" rtlCol="0">
                <a:spAutoFit/>
              </a:bodyPr>
              <a:lstStyle/>
              <a:p>
                <a:pPr algn="ctr"/>
                <a:r>
                  <a:rPr lang="it-IT" sz="1500" i="1" dirty="0" err="1" smtClean="0">
                    <a:latin typeface="Calibri" panose="020F0502020204030204" pitchFamily="34" charset="0"/>
                  </a:rPr>
                  <a:t>Loss</a:t>
                </a:r>
                <a:r>
                  <a:rPr lang="it-IT" sz="1500" i="1" dirty="0" smtClean="0">
                    <a:latin typeface="Calibri" panose="020F0502020204030204" pitchFamily="34" charset="0"/>
                  </a:rPr>
                  <a:t> </a:t>
                </a:r>
                <a:r>
                  <a:rPr lang="it-IT" sz="1500" i="1" dirty="0" err="1">
                    <a:latin typeface="Calibri" panose="020F0502020204030204" pitchFamily="34" charset="0"/>
                  </a:rPr>
                  <a:t>minimiser</a:t>
                </a:r>
                <a:endParaRPr lang="it-IT" sz="1500" i="1" dirty="0">
                  <a:latin typeface="Calibri" panose="020F0502020204030204" pitchFamily="34" charset="0"/>
                </a:endParaRPr>
              </a:p>
            </p:txBody>
          </p:sp>
          <p:sp>
            <p:nvSpPr>
              <p:cNvPr id="22" name="CasellaDiTesto 21"/>
              <p:cNvSpPr txBox="1"/>
              <p:nvPr/>
            </p:nvSpPr>
            <p:spPr>
              <a:xfrm>
                <a:off x="4580654" y="5208531"/>
                <a:ext cx="1017454" cy="605263"/>
              </a:xfrm>
              <a:prstGeom prst="rect">
                <a:avLst/>
              </a:prstGeom>
              <a:noFill/>
            </p:spPr>
            <p:txBody>
              <a:bodyPr wrap="square" rtlCol="0">
                <a:spAutoFit/>
              </a:bodyPr>
              <a:lstStyle/>
              <a:p>
                <a:pPr algn="ctr"/>
                <a:r>
                  <a:rPr lang="it-IT" sz="1500" i="1" dirty="0" err="1" smtClean="0">
                    <a:latin typeface="Calibri" panose="020F0502020204030204" pitchFamily="34" charset="0"/>
                  </a:rPr>
                  <a:t>Risk</a:t>
                </a:r>
                <a:r>
                  <a:rPr lang="it-IT" sz="1500" i="1" dirty="0" smtClean="0">
                    <a:latin typeface="Calibri" panose="020F0502020204030204" pitchFamily="34" charset="0"/>
                  </a:rPr>
                  <a:t> </a:t>
                </a:r>
                <a:r>
                  <a:rPr lang="it-IT" sz="1500" i="1" dirty="0" err="1" smtClean="0">
                    <a:latin typeface="Calibri" panose="020F0502020204030204" pitchFamily="34" charset="0"/>
                  </a:rPr>
                  <a:t>minimiser</a:t>
                </a:r>
                <a:endParaRPr lang="it-IT" sz="1500" i="1" dirty="0">
                  <a:latin typeface="Calibri" panose="020F0502020204030204" pitchFamily="34" charset="0"/>
                </a:endParaRPr>
              </a:p>
            </p:txBody>
          </p:sp>
        </p:grpSp>
        <p:sp>
          <p:nvSpPr>
            <p:cNvPr id="13" name="CasellaDiTesto 12"/>
            <p:cNvSpPr txBox="1"/>
            <p:nvPr/>
          </p:nvSpPr>
          <p:spPr>
            <a:xfrm>
              <a:off x="3931608" y="1576066"/>
              <a:ext cx="4312799" cy="646331"/>
            </a:xfrm>
            <a:prstGeom prst="rect">
              <a:avLst/>
            </a:prstGeom>
            <a:noFill/>
          </p:spPr>
          <p:txBody>
            <a:bodyPr wrap="square" rtlCol="0">
              <a:spAutoFit/>
            </a:bodyPr>
            <a:lstStyle/>
            <a:p>
              <a:r>
                <a:rPr lang="it-IT" dirty="0" smtClean="0">
                  <a:latin typeface="Calibri" panose="020F0502020204030204" pitchFamily="34" charset="0"/>
                </a:rPr>
                <a:t>Mandato limitato al solo rimborso dei depositanti garantiti</a:t>
              </a:r>
              <a:endParaRPr lang="it-IT" dirty="0">
                <a:latin typeface="Calibri" panose="020F0502020204030204" pitchFamily="34" charset="0"/>
              </a:endParaRPr>
            </a:p>
          </p:txBody>
        </p:sp>
        <p:sp>
          <p:nvSpPr>
            <p:cNvPr id="14" name="CasellaDiTesto 13"/>
            <p:cNvSpPr txBox="1"/>
            <p:nvPr/>
          </p:nvSpPr>
          <p:spPr>
            <a:xfrm>
              <a:off x="4463075" y="2808933"/>
              <a:ext cx="4312799" cy="646331"/>
            </a:xfrm>
            <a:prstGeom prst="rect">
              <a:avLst/>
            </a:prstGeom>
            <a:noFill/>
          </p:spPr>
          <p:txBody>
            <a:bodyPr wrap="square" rtlCol="0">
              <a:spAutoFit/>
            </a:bodyPr>
            <a:lstStyle/>
            <a:p>
              <a:r>
                <a:rPr lang="it-IT" dirty="0" smtClean="0">
                  <a:latin typeface="Calibri" panose="020F0502020204030204" pitchFamily="34" charset="0"/>
                </a:rPr>
                <a:t>Il DGS ha responsabilità aggiuntive, incluse alcune funzioni di risoluzione</a:t>
              </a:r>
              <a:endParaRPr lang="it-IT" dirty="0">
                <a:latin typeface="Calibri" panose="020F0502020204030204" pitchFamily="34" charset="0"/>
              </a:endParaRPr>
            </a:p>
          </p:txBody>
        </p:sp>
        <p:sp>
          <p:nvSpPr>
            <p:cNvPr id="15" name="CasellaDiTesto 14"/>
            <p:cNvSpPr txBox="1"/>
            <p:nvPr/>
          </p:nvSpPr>
          <p:spPr>
            <a:xfrm>
              <a:off x="4493974" y="4034540"/>
              <a:ext cx="4312799" cy="706140"/>
            </a:xfrm>
            <a:prstGeom prst="rect">
              <a:avLst/>
            </a:prstGeom>
            <a:noFill/>
          </p:spPr>
          <p:txBody>
            <a:bodyPr wrap="square" rtlCol="0">
              <a:spAutoFit/>
            </a:bodyPr>
            <a:lstStyle/>
            <a:p>
              <a:r>
                <a:rPr lang="it-IT" dirty="0" smtClean="0">
                  <a:latin typeface="Calibri" panose="020F0502020204030204" pitchFamily="34" charset="0"/>
                </a:rPr>
                <a:t>Il DGS è attivamente coinvolto nella risoluzione (</a:t>
              </a:r>
              <a:r>
                <a:rPr lang="it-IT" i="1" dirty="0" err="1" smtClean="0">
                  <a:latin typeface="Calibri" panose="020F0502020204030204" pitchFamily="34" charset="0"/>
                </a:rPr>
                <a:t>least</a:t>
              </a:r>
              <a:r>
                <a:rPr lang="it-IT" i="1" dirty="0" smtClean="0">
                  <a:latin typeface="Calibri" panose="020F0502020204030204" pitchFamily="34" charset="0"/>
                </a:rPr>
                <a:t> </a:t>
              </a:r>
              <a:r>
                <a:rPr lang="it-IT" i="1" dirty="0" err="1" smtClean="0">
                  <a:latin typeface="Calibri" panose="020F0502020204030204" pitchFamily="34" charset="0"/>
                </a:rPr>
                <a:t>cost</a:t>
              </a:r>
              <a:r>
                <a:rPr lang="it-IT" i="1" dirty="0" smtClean="0">
                  <a:latin typeface="Calibri" panose="020F0502020204030204" pitchFamily="34" charset="0"/>
                </a:rPr>
                <a:t> </a:t>
              </a:r>
              <a:r>
                <a:rPr lang="it-IT" i="1" dirty="0" err="1" smtClean="0">
                  <a:latin typeface="Calibri" panose="020F0502020204030204" pitchFamily="34" charset="0"/>
                </a:rPr>
                <a:t>resolution</a:t>
              </a:r>
              <a:r>
                <a:rPr lang="it-IT" i="1" dirty="0" smtClean="0">
                  <a:latin typeface="Calibri" panose="020F0502020204030204" pitchFamily="34" charset="0"/>
                </a:rPr>
                <a:t> </a:t>
              </a:r>
              <a:r>
                <a:rPr lang="it-IT" i="1" dirty="0" err="1" smtClean="0">
                  <a:latin typeface="Calibri" panose="020F0502020204030204" pitchFamily="34" charset="0"/>
                </a:rPr>
                <a:t>strategy</a:t>
              </a:r>
              <a:r>
                <a:rPr lang="it-IT" dirty="0" smtClean="0">
                  <a:latin typeface="Calibri" panose="020F0502020204030204" pitchFamily="34" charset="0"/>
                </a:rPr>
                <a:t>)</a:t>
              </a:r>
              <a:endParaRPr lang="it-IT" dirty="0">
                <a:latin typeface="Calibri" panose="020F0502020204030204" pitchFamily="34" charset="0"/>
              </a:endParaRPr>
            </a:p>
          </p:txBody>
        </p:sp>
        <p:sp>
          <p:nvSpPr>
            <p:cNvPr id="16" name="CasellaDiTesto 15"/>
            <p:cNvSpPr txBox="1"/>
            <p:nvPr/>
          </p:nvSpPr>
          <p:spPr>
            <a:xfrm>
              <a:off x="4094894" y="5193704"/>
              <a:ext cx="4520440" cy="1200329"/>
            </a:xfrm>
            <a:prstGeom prst="rect">
              <a:avLst/>
            </a:prstGeom>
            <a:noFill/>
          </p:spPr>
          <p:txBody>
            <a:bodyPr wrap="square" rtlCol="0">
              <a:spAutoFit/>
            </a:bodyPr>
            <a:lstStyle/>
            <a:p>
              <a:r>
                <a:rPr lang="it-IT" dirty="0" smtClean="0">
                  <a:latin typeface="Calibri" panose="020F0502020204030204" pitchFamily="34" charset="0"/>
                </a:rPr>
                <a:t>Mandato ampio, il DGS ha funzioni di minimizzazione del rischio, inclusi in alcuni casi poteri di autorità di risoluzione e di vigilanza</a:t>
              </a:r>
              <a:endParaRPr lang="it-IT" dirty="0">
                <a:latin typeface="Calibri" panose="020F0502020204030204" pitchFamily="34" charset="0"/>
              </a:endParaRPr>
            </a:p>
          </p:txBody>
        </p:sp>
      </p:grpSp>
    </p:spTree>
    <p:extLst>
      <p:ext uri="{BB962C8B-B14F-4D97-AF65-F5344CB8AC3E}">
        <p14:creationId xmlns:p14="http://schemas.microsoft.com/office/powerpoint/2010/main" val="3954493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EF065379-D573-4EA2-8B1D-E411B236B083}" type="slidenum">
              <a:rPr lang="en-US" sz="1400" smtClean="0">
                <a:latin typeface="Constantia" pitchFamily="18" charset="0"/>
              </a:rPr>
              <a:pPr>
                <a:defRPr/>
              </a:pPr>
              <a:t>21</a:t>
            </a:fld>
            <a:endParaRPr lang="en-US" sz="1400" dirty="0">
              <a:latin typeface="Constantia" pitchFamily="18" charset="0"/>
            </a:endParaRPr>
          </a:p>
        </p:txBody>
      </p:sp>
      <p:sp>
        <p:nvSpPr>
          <p:cNvPr id="8" name="Rectangle 3"/>
          <p:cNvSpPr txBox="1">
            <a:spLocks noChangeArrowheads="1"/>
          </p:cNvSpPr>
          <p:nvPr/>
        </p:nvSpPr>
        <p:spPr>
          <a:xfrm>
            <a:off x="1072881" y="1818318"/>
            <a:ext cx="7859390" cy="4374270"/>
          </a:xfrm>
          <a:prstGeom prst="rect">
            <a:avLst/>
          </a:prstGeom>
        </p:spPr>
        <p:txBody>
          <a:bodyPr>
            <a:normAutofit fontScale="92500" lnSpcReduction="20000"/>
          </a:bodyPr>
          <a:lstStyle/>
          <a:p>
            <a:pPr marL="450850" marR="0" lvl="0" indent="-450850" defTabSz="914400" rtl="0" eaLnBrk="1" fontAlgn="base" latinLnBrk="0" hangingPunct="1">
              <a:lnSpc>
                <a:spcPct val="100000"/>
              </a:lnSpc>
              <a:spcBef>
                <a:spcPts val="600"/>
              </a:spcBef>
              <a:spcAft>
                <a:spcPct val="0"/>
              </a:spcAft>
              <a:buClr>
                <a:schemeClr val="accent1"/>
              </a:buClr>
              <a:buSzPct val="80000"/>
              <a:buFont typeface="Monotype Sorts" pitchFamily="2" charset="2"/>
              <a:buNone/>
              <a:tabLst/>
              <a:defRPr/>
            </a:pPr>
            <a:r>
              <a:rPr kumimoji="0" lang="en-IE" sz="2400" b="1" i="0" u="none" strike="noStrike" kern="1200" cap="none" spc="0" normalizeH="0" baseline="0" noProof="0" dirty="0" smtClean="0">
                <a:ln>
                  <a:noFill/>
                </a:ln>
                <a:solidFill>
                  <a:srgbClr val="C00000"/>
                </a:solidFill>
                <a:effectLst>
                  <a:outerShdw blurRad="38100" dist="38100" dir="2700000" algn="tl">
                    <a:srgbClr val="000000"/>
                  </a:outerShdw>
                </a:effectLst>
                <a:uLnTx/>
                <a:uFillTx/>
                <a:latin typeface="Calibri" panose="020F0502020204030204" pitchFamily="34" charset="0"/>
                <a:cs typeface="Times New Roman" pitchFamily="18" charset="0"/>
              </a:rPr>
              <a:t>♦</a:t>
            </a:r>
            <a:r>
              <a:rPr kumimoji="0" lang="en-IE" sz="2400" b="0" i="0" u="none" strike="noStrike" kern="1200" cap="none" spc="0" normalizeH="0" baseline="0" noProof="0" dirty="0" smtClean="0">
                <a:ln>
                  <a:noFill/>
                </a:ln>
                <a:solidFill>
                  <a:srgbClr val="C00000"/>
                </a:solidFill>
                <a:effectLst/>
                <a:uLnTx/>
                <a:uFillTx/>
                <a:latin typeface="Calibri" panose="020F0502020204030204" pitchFamily="34" charset="0"/>
              </a:rPr>
              <a:t> </a:t>
            </a:r>
            <a:r>
              <a:rPr kumimoji="0" lang="en-IE" sz="2400" b="0" i="0" u="none" strike="noStrike" kern="1200" cap="none" spc="0" normalizeH="0" baseline="0" noProof="0" dirty="0" smtClean="0">
                <a:ln>
                  <a:noFill/>
                </a:ln>
                <a:solidFill>
                  <a:schemeClr val="tx1"/>
                </a:solidFill>
                <a:effectLst/>
                <a:uLnTx/>
                <a:uFillTx/>
                <a:latin typeface="Calibri" panose="020F0502020204030204" pitchFamily="34" charset="0"/>
              </a:rPr>
              <a:t>   Il FITD è un </a:t>
            </a:r>
            <a:r>
              <a:rPr kumimoji="0" lang="en-IE" sz="2400" b="0" i="0" u="none" strike="noStrike" kern="1200" cap="none" spc="0" normalizeH="0" baseline="0" noProof="0" dirty="0" err="1" smtClean="0">
                <a:ln>
                  <a:noFill/>
                </a:ln>
                <a:solidFill>
                  <a:srgbClr val="0070C0"/>
                </a:solidFill>
                <a:uLnTx/>
                <a:uFillTx/>
                <a:latin typeface="Calibri" panose="020F0502020204030204" pitchFamily="34" charset="0"/>
              </a:rPr>
              <a:t>consorzio</a:t>
            </a:r>
            <a:r>
              <a:rPr kumimoji="0" lang="en-IE" sz="2400" b="0" i="0" u="none" strike="noStrike" kern="1200" cap="none" spc="0" normalizeH="0" baseline="0" noProof="0" dirty="0" smtClean="0">
                <a:ln>
                  <a:noFill/>
                </a:ln>
                <a:solidFill>
                  <a:srgbClr val="0070C0"/>
                </a:solidFill>
                <a:uLnTx/>
                <a:uFillTx/>
                <a:latin typeface="Calibri" panose="020F0502020204030204" pitchFamily="34" charset="0"/>
              </a:rPr>
              <a:t> di </a:t>
            </a:r>
            <a:r>
              <a:rPr kumimoji="0" lang="en-IE" sz="2400" b="0" i="0" u="none" strike="noStrike" kern="1200" cap="none" spc="0" normalizeH="0" baseline="0" noProof="0" dirty="0" err="1" smtClean="0">
                <a:ln>
                  <a:noFill/>
                </a:ln>
                <a:solidFill>
                  <a:srgbClr val="0070C0"/>
                </a:solidFill>
                <a:uLnTx/>
                <a:uFillTx/>
                <a:latin typeface="Calibri" panose="020F0502020204030204" pitchFamily="34" charset="0"/>
              </a:rPr>
              <a:t>diritto</a:t>
            </a:r>
            <a:r>
              <a:rPr kumimoji="0" lang="en-IE" sz="2400" b="0" i="0" u="none" strike="noStrike" kern="1200" cap="none" spc="0" normalizeH="0" baseline="0" noProof="0" dirty="0" smtClean="0">
                <a:ln>
                  <a:noFill/>
                </a:ln>
                <a:solidFill>
                  <a:srgbClr val="0070C0"/>
                </a:solidFill>
                <a:uLnTx/>
                <a:uFillTx/>
                <a:latin typeface="Calibri" panose="020F0502020204030204" pitchFamily="34" charset="0"/>
              </a:rPr>
              <a:t> </a:t>
            </a:r>
            <a:r>
              <a:rPr kumimoji="0" lang="en-IE" sz="2400" b="0" i="0" u="none" strike="noStrike" kern="1200" cap="none" spc="0" normalizeH="0" baseline="0" noProof="0" dirty="0" err="1" smtClean="0">
                <a:ln>
                  <a:noFill/>
                </a:ln>
                <a:solidFill>
                  <a:srgbClr val="0070C0"/>
                </a:solidFill>
                <a:uLnTx/>
                <a:uFillTx/>
                <a:latin typeface="Calibri" panose="020F0502020204030204" pitchFamily="34" charset="0"/>
              </a:rPr>
              <a:t>privato</a:t>
            </a:r>
            <a:r>
              <a:rPr kumimoji="0" lang="en-IE" sz="2400" b="0" i="0" u="none" strike="noStrike" kern="1200" cap="none" spc="0" normalizeH="0" baseline="0" noProof="0" dirty="0" smtClean="0">
                <a:ln>
                  <a:noFill/>
                </a:ln>
                <a:solidFill>
                  <a:srgbClr val="0070C0"/>
                </a:solidFill>
                <a:uLnTx/>
                <a:uFillTx/>
                <a:latin typeface="Calibri" panose="020F0502020204030204" pitchFamily="34" charset="0"/>
              </a:rPr>
              <a:t> </a:t>
            </a:r>
            <a:r>
              <a:rPr kumimoji="0" lang="en-IE" sz="2400" b="0" i="0" u="none" strike="noStrike" kern="1200" cap="none" spc="0" normalizeH="0" baseline="0" noProof="0" dirty="0" err="1" smtClean="0">
                <a:ln>
                  <a:noFill/>
                </a:ln>
                <a:solidFill>
                  <a:schemeClr val="tx1"/>
                </a:solidFill>
                <a:effectLst/>
                <a:uLnTx/>
                <a:uFillTx/>
                <a:latin typeface="Calibri" panose="020F0502020204030204" pitchFamily="34" charset="0"/>
              </a:rPr>
              <a:t>fondato</a:t>
            </a:r>
            <a:r>
              <a:rPr kumimoji="0" lang="en-IE" sz="2400" b="0" i="0" u="none" strike="noStrike" kern="1200" cap="none" spc="0" normalizeH="0" baseline="0" noProof="0" dirty="0" smtClean="0">
                <a:ln>
                  <a:noFill/>
                </a:ln>
                <a:solidFill>
                  <a:schemeClr val="tx1"/>
                </a:solidFill>
                <a:effectLst/>
                <a:uLnTx/>
                <a:uFillTx/>
                <a:latin typeface="Calibri" panose="020F0502020204030204" pitchFamily="34" charset="0"/>
              </a:rPr>
              <a:t> </a:t>
            </a:r>
            <a:r>
              <a:rPr kumimoji="0" lang="en-IE" sz="2400" b="0" i="0" u="none" strike="noStrike" kern="1200" cap="none" spc="0" normalizeH="0" baseline="0" noProof="0" dirty="0" err="1" smtClean="0">
                <a:ln>
                  <a:noFill/>
                </a:ln>
                <a:solidFill>
                  <a:schemeClr val="tx1"/>
                </a:solidFill>
                <a:effectLst/>
                <a:uLnTx/>
                <a:uFillTx/>
                <a:latin typeface="Calibri" panose="020F0502020204030204" pitchFamily="34" charset="0"/>
              </a:rPr>
              <a:t>nel</a:t>
            </a:r>
            <a:r>
              <a:rPr kumimoji="0" lang="en-IE" sz="2400" b="0" i="0" u="none" strike="noStrike" kern="1200" cap="none" spc="0" normalizeH="0" baseline="0" noProof="0" dirty="0" smtClean="0">
                <a:ln>
                  <a:noFill/>
                </a:ln>
                <a:solidFill>
                  <a:schemeClr val="tx1"/>
                </a:solidFill>
                <a:effectLst/>
                <a:uLnTx/>
                <a:uFillTx/>
                <a:latin typeface="Calibri" panose="020F0502020204030204" pitchFamily="34" charset="0"/>
              </a:rPr>
              <a:t> 1987 </a:t>
            </a:r>
            <a:r>
              <a:rPr kumimoji="0" lang="en-IE" sz="2400" b="0" i="0" u="none" strike="noStrike" kern="1200" cap="none" spc="0" normalizeH="0" baseline="0" noProof="0" dirty="0" err="1" smtClean="0">
                <a:ln>
                  <a:noFill/>
                </a:ln>
                <a:solidFill>
                  <a:schemeClr val="tx1"/>
                </a:solidFill>
                <a:effectLst/>
                <a:uLnTx/>
                <a:uFillTx/>
                <a:latin typeface="Calibri" panose="020F0502020204030204" pitchFamily="34" charset="0"/>
              </a:rPr>
              <a:t>su</a:t>
            </a:r>
            <a:r>
              <a:rPr kumimoji="0" lang="en-IE" sz="2400" b="0" i="0" u="none" strike="noStrike" kern="1200" cap="none" spc="0" normalizeH="0" baseline="0" noProof="0" dirty="0" smtClean="0">
                <a:ln>
                  <a:noFill/>
                </a:ln>
                <a:solidFill>
                  <a:schemeClr val="tx1"/>
                </a:solidFill>
                <a:effectLst/>
                <a:uLnTx/>
                <a:uFillTx/>
                <a:latin typeface="Calibri" panose="020F0502020204030204" pitchFamily="34" charset="0"/>
              </a:rPr>
              <a:t> base </a:t>
            </a:r>
            <a:r>
              <a:rPr kumimoji="0" lang="en-IE" sz="2400" b="0" i="0" u="none" strike="noStrike" kern="1200" cap="none" spc="0" normalizeH="0" baseline="0" noProof="0" dirty="0" err="1" smtClean="0">
                <a:ln>
                  <a:noFill/>
                </a:ln>
                <a:solidFill>
                  <a:schemeClr val="tx1"/>
                </a:solidFill>
                <a:effectLst/>
                <a:uLnTx/>
                <a:uFillTx/>
                <a:latin typeface="Calibri" panose="020F0502020204030204" pitchFamily="34" charset="0"/>
              </a:rPr>
              <a:t>volontaria</a:t>
            </a:r>
            <a:r>
              <a:rPr kumimoji="0" lang="en-IE" sz="2400" b="0" i="0" u="none" strike="noStrike" kern="1200" cap="none" spc="0" normalizeH="0" baseline="0" noProof="0" dirty="0" smtClean="0">
                <a:ln>
                  <a:noFill/>
                </a:ln>
                <a:solidFill>
                  <a:schemeClr val="tx1"/>
                </a:solidFill>
                <a:effectLst/>
                <a:uLnTx/>
                <a:uFillTx/>
                <a:latin typeface="Calibri" panose="020F0502020204030204" pitchFamily="34" charset="0"/>
              </a:rPr>
              <a:t>;</a:t>
            </a:r>
          </a:p>
          <a:p>
            <a:pPr marL="361950" lvl="0" indent="-361950">
              <a:spcBef>
                <a:spcPct val="85000"/>
              </a:spcBef>
              <a:buClr>
                <a:schemeClr val="accent1"/>
              </a:buClr>
              <a:buSzPct val="80000"/>
              <a:defRPr/>
            </a:pPr>
            <a:r>
              <a:rPr kumimoji="0" lang="en-IE" sz="2400" b="1" i="0" u="none" strike="noStrike" kern="1200" cap="none" spc="0" normalizeH="0" baseline="0" noProof="0" dirty="0" smtClean="0">
                <a:ln>
                  <a:noFill/>
                </a:ln>
                <a:solidFill>
                  <a:srgbClr val="C00000"/>
                </a:solidFill>
                <a:effectLst>
                  <a:outerShdw blurRad="38100" dist="38100" dir="2700000" algn="tl">
                    <a:srgbClr val="000000"/>
                  </a:outerShdw>
                </a:effectLst>
                <a:uLnTx/>
                <a:uFillTx/>
                <a:latin typeface="Calibri" panose="020F0502020204030204" pitchFamily="34" charset="0"/>
                <a:cs typeface="Times New Roman" pitchFamily="18" charset="0"/>
              </a:rPr>
              <a:t>♦</a:t>
            </a:r>
            <a:r>
              <a:rPr kumimoji="0" lang="en-IE" sz="2400" b="0" i="0" u="none" strike="noStrike" kern="1200" cap="none" spc="0" normalizeH="0" baseline="0" noProof="0" dirty="0" smtClean="0">
                <a:ln>
                  <a:noFill/>
                </a:ln>
                <a:solidFill>
                  <a:srgbClr val="FF9900"/>
                </a:solidFill>
                <a:effectLst>
                  <a:outerShdw blurRad="38100" dist="38100" dir="2700000" algn="tl">
                    <a:srgbClr val="000000"/>
                  </a:outerShdw>
                </a:effectLst>
                <a:uLnTx/>
                <a:uFillTx/>
                <a:latin typeface="Calibri" panose="020F0502020204030204" pitchFamily="34" charset="0"/>
              </a:rPr>
              <a:t>    </a:t>
            </a:r>
            <a:r>
              <a:rPr kumimoji="0" lang="en-IE" sz="2400" b="0" i="0" u="none" strike="noStrike" kern="1200" cap="none" spc="0" normalizeH="0" baseline="0" noProof="0" dirty="0" err="1" smtClean="0">
                <a:ln>
                  <a:noFill/>
                </a:ln>
                <a:solidFill>
                  <a:schemeClr val="tx1"/>
                </a:solidFill>
                <a:effectLst/>
                <a:uLnTx/>
                <a:uFillTx/>
                <a:latin typeface="Calibri" panose="020F0502020204030204" pitchFamily="34" charset="0"/>
              </a:rPr>
              <a:t>l’adesione</a:t>
            </a:r>
            <a:r>
              <a:rPr kumimoji="0" lang="en-IE" sz="2400" b="0" i="0" u="none" strike="noStrike" kern="1200" cap="none" spc="0" normalizeH="0" baseline="0" noProof="0" dirty="0" smtClean="0">
                <a:ln>
                  <a:noFill/>
                </a:ln>
                <a:solidFill>
                  <a:schemeClr val="tx1"/>
                </a:solidFill>
                <a:effectLst/>
                <a:uLnTx/>
                <a:uFillTx/>
                <a:latin typeface="Calibri" panose="020F0502020204030204" pitchFamily="34" charset="0"/>
              </a:rPr>
              <a:t> al</a:t>
            </a:r>
            <a:r>
              <a:rPr kumimoji="0" lang="en-IE" sz="2400" b="0" i="0" u="none" strike="noStrike" kern="1200" cap="none" spc="0" normalizeH="0" noProof="0" dirty="0" smtClean="0">
                <a:ln>
                  <a:noFill/>
                </a:ln>
                <a:solidFill>
                  <a:schemeClr val="tx1"/>
                </a:solidFill>
                <a:effectLst/>
                <a:uLnTx/>
                <a:uFillTx/>
                <a:latin typeface="Calibri" panose="020F0502020204030204" pitchFamily="34" charset="0"/>
              </a:rPr>
              <a:t> </a:t>
            </a:r>
            <a:r>
              <a:rPr kumimoji="0" lang="en-IE" sz="2400" b="0" i="0" u="none" strike="noStrike" kern="1200" cap="none" spc="0" normalizeH="0" noProof="0" dirty="0" err="1" smtClean="0">
                <a:ln>
                  <a:noFill/>
                </a:ln>
                <a:solidFill>
                  <a:schemeClr val="tx1"/>
                </a:solidFill>
                <a:effectLst/>
                <a:uLnTx/>
                <a:uFillTx/>
                <a:latin typeface="Calibri" panose="020F0502020204030204" pitchFamily="34" charset="0"/>
              </a:rPr>
              <a:t>Fondo</a:t>
            </a:r>
            <a:r>
              <a:rPr kumimoji="0" lang="en-IE" sz="2400" b="0" i="0" u="none" strike="noStrike" kern="1200" cap="none" spc="0" normalizeH="0" noProof="0" dirty="0" smtClean="0">
                <a:ln>
                  <a:noFill/>
                </a:ln>
                <a:solidFill>
                  <a:schemeClr val="tx1"/>
                </a:solidFill>
                <a:effectLst/>
                <a:uLnTx/>
                <a:uFillTx/>
                <a:latin typeface="Calibri" panose="020F0502020204030204" pitchFamily="34" charset="0"/>
              </a:rPr>
              <a:t> è </a:t>
            </a:r>
            <a:r>
              <a:rPr kumimoji="0" lang="en-IE" sz="2400" b="0" i="0" u="none" strike="noStrike" kern="1200" cap="none" spc="0" normalizeH="0" noProof="0" dirty="0" err="1" smtClean="0">
                <a:ln>
                  <a:noFill/>
                </a:ln>
                <a:solidFill>
                  <a:schemeClr val="tx1"/>
                </a:solidFill>
                <a:effectLst/>
                <a:uLnTx/>
                <a:uFillTx/>
                <a:latin typeface="Calibri" panose="020F0502020204030204" pitchFamily="34" charset="0"/>
              </a:rPr>
              <a:t>divenuta</a:t>
            </a:r>
            <a:r>
              <a:rPr kumimoji="0" lang="en-IE" sz="2400" b="0" i="0" u="none" strike="noStrike" kern="1200" cap="none" spc="0" normalizeH="0" noProof="0" dirty="0" smtClean="0">
                <a:ln>
                  <a:noFill/>
                </a:ln>
                <a:solidFill>
                  <a:schemeClr val="tx1"/>
                </a:solidFill>
                <a:effectLst/>
                <a:uLnTx/>
                <a:uFillTx/>
                <a:latin typeface="Calibri" panose="020F0502020204030204" pitchFamily="34" charset="0"/>
              </a:rPr>
              <a:t> </a:t>
            </a:r>
            <a:r>
              <a:rPr kumimoji="0" lang="en-IE" sz="2400" b="0" i="0" u="none" strike="noStrike" kern="1200" cap="none" spc="0" normalizeH="0" noProof="0" dirty="0" err="1" smtClean="0">
                <a:ln>
                  <a:noFill/>
                </a:ln>
                <a:solidFill>
                  <a:schemeClr val="tx1"/>
                </a:solidFill>
                <a:effectLst/>
                <a:uLnTx/>
                <a:uFillTx/>
                <a:latin typeface="Calibri" panose="020F0502020204030204" pitchFamily="34" charset="0"/>
              </a:rPr>
              <a:t>obbligatori</a:t>
            </a:r>
            <a:r>
              <a:rPr lang="en-IE" sz="2400" noProof="0" dirty="0" err="1" smtClean="0">
                <a:latin typeface="Calibri" panose="020F0502020204030204" pitchFamily="34" charset="0"/>
              </a:rPr>
              <a:t>a</a:t>
            </a:r>
            <a:r>
              <a:rPr lang="en-IE" sz="2400" noProof="0" dirty="0" smtClean="0">
                <a:latin typeface="Calibri" panose="020F0502020204030204" pitchFamily="34" charset="0"/>
              </a:rPr>
              <a:t> </a:t>
            </a:r>
            <a:r>
              <a:rPr lang="en-IE" sz="2400" noProof="0" dirty="0" err="1" smtClean="0">
                <a:latin typeface="Calibri" panose="020F0502020204030204" pitchFamily="34" charset="0"/>
              </a:rPr>
              <a:t>nel</a:t>
            </a:r>
            <a:r>
              <a:rPr kumimoji="0" lang="en-IE" sz="2400" b="0" i="0" u="none" strike="noStrike" kern="1200" cap="none" spc="0" normalizeH="0" baseline="0" noProof="0" dirty="0" smtClean="0">
                <a:ln>
                  <a:noFill/>
                </a:ln>
                <a:solidFill>
                  <a:schemeClr val="tx1"/>
                </a:solidFill>
                <a:effectLst/>
                <a:uLnTx/>
                <a:uFillTx/>
                <a:latin typeface="Calibri" panose="020F0502020204030204" pitchFamily="34" charset="0"/>
              </a:rPr>
              <a:t> 1996, con </a:t>
            </a:r>
            <a:r>
              <a:rPr kumimoji="0" lang="en-IE" sz="2400" b="0" i="0" u="none" strike="noStrike" kern="1200" cap="none" spc="0" normalizeH="0" baseline="0" noProof="0" dirty="0" err="1" smtClean="0">
                <a:ln>
                  <a:noFill/>
                </a:ln>
                <a:solidFill>
                  <a:schemeClr val="tx1"/>
                </a:solidFill>
                <a:effectLst/>
                <a:uLnTx/>
                <a:uFillTx/>
                <a:latin typeface="Calibri" panose="020F0502020204030204" pitchFamily="34" charset="0"/>
              </a:rPr>
              <a:t>il</a:t>
            </a:r>
            <a:r>
              <a:rPr kumimoji="0" lang="en-IE" sz="2400" b="0" i="0" u="none" strike="noStrike" kern="1200" cap="none" spc="0" normalizeH="0" baseline="0" noProof="0" dirty="0" smtClean="0">
                <a:ln>
                  <a:noFill/>
                </a:ln>
                <a:solidFill>
                  <a:schemeClr val="tx1"/>
                </a:solidFill>
                <a:effectLst/>
                <a:uLnTx/>
                <a:uFillTx/>
                <a:latin typeface="Calibri" panose="020F0502020204030204" pitchFamily="34" charset="0"/>
              </a:rPr>
              <a:t> </a:t>
            </a:r>
            <a:r>
              <a:rPr kumimoji="0" lang="en-IE" sz="2400" b="0" i="0" u="none" strike="noStrike" kern="1200" cap="none" spc="0" normalizeH="0" baseline="0" noProof="0" dirty="0" err="1" smtClean="0">
                <a:ln>
                  <a:noFill/>
                </a:ln>
                <a:solidFill>
                  <a:schemeClr val="tx1"/>
                </a:solidFill>
                <a:effectLst/>
                <a:uLnTx/>
                <a:uFillTx/>
                <a:latin typeface="Calibri" panose="020F0502020204030204" pitchFamily="34" charset="0"/>
              </a:rPr>
              <a:t>recepimento</a:t>
            </a:r>
            <a:r>
              <a:rPr lang="en-IE" sz="2400" dirty="0">
                <a:latin typeface="Calibri" panose="020F0502020204030204" pitchFamily="34" charset="0"/>
              </a:rPr>
              <a:t> </a:t>
            </a:r>
            <a:r>
              <a:rPr kumimoji="0" lang="en-IE" sz="2400" b="0" i="0" u="none" strike="noStrike" kern="1200" cap="none" spc="0" normalizeH="0" baseline="0" noProof="0" dirty="0" err="1" smtClean="0">
                <a:ln>
                  <a:noFill/>
                </a:ln>
                <a:solidFill>
                  <a:schemeClr val="tx1"/>
                </a:solidFill>
                <a:effectLst/>
                <a:uLnTx/>
                <a:uFillTx/>
                <a:latin typeface="Calibri" panose="020F0502020204030204" pitchFamily="34" charset="0"/>
              </a:rPr>
              <a:t>della</a:t>
            </a:r>
            <a:r>
              <a:rPr kumimoji="0" lang="en-IE" sz="2400" b="0" i="0" u="none" strike="noStrike" kern="1200" cap="none" spc="0" normalizeH="0" baseline="0" noProof="0" dirty="0" smtClean="0">
                <a:ln>
                  <a:noFill/>
                </a:ln>
                <a:solidFill>
                  <a:schemeClr val="tx1"/>
                </a:solidFill>
                <a:effectLst/>
                <a:uLnTx/>
                <a:uFillTx/>
                <a:latin typeface="Calibri" panose="020F0502020204030204" pitchFamily="34" charset="0"/>
              </a:rPr>
              <a:t> </a:t>
            </a:r>
            <a:r>
              <a:rPr kumimoji="0" lang="en-IE" sz="2400" b="0" i="0" u="none" strike="noStrike" kern="1200" cap="none" spc="0" normalizeH="0" baseline="0" noProof="0" dirty="0" err="1" smtClean="0">
                <a:ln>
                  <a:noFill/>
                </a:ln>
                <a:solidFill>
                  <a:schemeClr val="tx1"/>
                </a:solidFill>
                <a:effectLst/>
                <a:uLnTx/>
                <a:uFillTx/>
                <a:latin typeface="Calibri" panose="020F0502020204030204" pitchFamily="34" charset="0"/>
              </a:rPr>
              <a:t>direttiva</a:t>
            </a:r>
            <a:r>
              <a:rPr kumimoji="0" lang="en-IE" sz="2400" b="0" i="0" u="none" strike="noStrike" kern="1200" cap="none" spc="0" normalizeH="0" baseline="0" noProof="0" dirty="0" smtClean="0">
                <a:ln>
                  <a:noFill/>
                </a:ln>
                <a:solidFill>
                  <a:schemeClr val="tx1"/>
                </a:solidFill>
                <a:effectLst/>
                <a:uLnTx/>
                <a:uFillTx/>
                <a:latin typeface="Calibri" panose="020F0502020204030204" pitchFamily="34" charset="0"/>
              </a:rPr>
              <a:t> </a:t>
            </a:r>
            <a:r>
              <a:rPr lang="en-IE" sz="2400" dirty="0" smtClean="0">
                <a:solidFill>
                  <a:srgbClr val="0070C0"/>
                </a:solidFill>
                <a:latin typeface="Calibri" panose="020F0502020204030204" pitchFamily="34" charset="0"/>
              </a:rPr>
              <a:t>94/19/EC</a:t>
            </a:r>
            <a:r>
              <a:rPr lang="en-IE" sz="2400" dirty="0" smtClean="0">
                <a:solidFill>
                  <a:srgbClr val="0070C0"/>
                </a:solidFill>
                <a:effectLst>
                  <a:outerShdw blurRad="38100" dist="38100" dir="2700000" algn="tl">
                    <a:srgbClr val="000000"/>
                  </a:outerShdw>
                </a:effectLst>
                <a:latin typeface="Calibri" panose="020F0502020204030204" pitchFamily="34" charset="0"/>
              </a:rPr>
              <a:t> </a:t>
            </a:r>
            <a:r>
              <a:rPr lang="en-IE" sz="2400" dirty="0">
                <a:latin typeface="Calibri" panose="020F0502020204030204" pitchFamily="34" charset="0"/>
              </a:rPr>
              <a:t>sui </a:t>
            </a:r>
            <a:r>
              <a:rPr lang="en-IE" sz="2400" dirty="0" err="1">
                <a:latin typeface="Calibri" panose="020F0502020204030204" pitchFamily="34" charset="0"/>
              </a:rPr>
              <a:t>sistemi</a:t>
            </a:r>
            <a:r>
              <a:rPr lang="en-IE" sz="2400" dirty="0">
                <a:latin typeface="Calibri" panose="020F0502020204030204" pitchFamily="34" charset="0"/>
              </a:rPr>
              <a:t> di </a:t>
            </a:r>
            <a:r>
              <a:rPr lang="en-IE" sz="2400" dirty="0" err="1">
                <a:latin typeface="Calibri" panose="020F0502020204030204" pitchFamily="34" charset="0"/>
              </a:rPr>
              <a:t>garanzia</a:t>
            </a:r>
            <a:r>
              <a:rPr lang="en-IE" sz="2400" dirty="0">
                <a:latin typeface="Calibri" panose="020F0502020204030204" pitchFamily="34" charset="0"/>
              </a:rPr>
              <a:t> </a:t>
            </a:r>
            <a:r>
              <a:rPr lang="en-IE" sz="2400" dirty="0" err="1">
                <a:latin typeface="Calibri" panose="020F0502020204030204" pitchFamily="34" charset="0"/>
              </a:rPr>
              <a:t>dei</a:t>
            </a:r>
            <a:r>
              <a:rPr lang="en-IE" sz="2400" dirty="0">
                <a:latin typeface="Calibri" panose="020F0502020204030204" pitchFamily="34" charset="0"/>
              </a:rPr>
              <a:t> </a:t>
            </a:r>
            <a:r>
              <a:rPr lang="en-IE" sz="2400" dirty="0" err="1">
                <a:latin typeface="Calibri" panose="020F0502020204030204" pitchFamily="34" charset="0"/>
              </a:rPr>
              <a:t>depositi</a:t>
            </a:r>
            <a:r>
              <a:rPr lang="en-IE" sz="2400" dirty="0">
                <a:latin typeface="Calibri" panose="020F0502020204030204" pitchFamily="34" charset="0"/>
              </a:rPr>
              <a:t> </a:t>
            </a:r>
            <a:r>
              <a:rPr lang="en-IE" sz="2400" dirty="0" smtClean="0">
                <a:latin typeface="Calibri" panose="020F0502020204030204" pitchFamily="34" charset="0"/>
              </a:rPr>
              <a:t>a opera del </a:t>
            </a:r>
            <a:r>
              <a:rPr lang="en-IE" sz="2400" dirty="0" err="1" smtClean="0">
                <a:latin typeface="Calibri" panose="020F0502020204030204" pitchFamily="34" charset="0"/>
              </a:rPr>
              <a:t>decreto</a:t>
            </a:r>
            <a:r>
              <a:rPr lang="en-IE" sz="2400" dirty="0" smtClean="0">
                <a:latin typeface="Calibri" panose="020F0502020204030204" pitchFamily="34" charset="0"/>
              </a:rPr>
              <a:t> </a:t>
            </a:r>
            <a:r>
              <a:rPr lang="en-IE" sz="2400" dirty="0" err="1" smtClean="0">
                <a:latin typeface="Calibri" panose="020F0502020204030204" pitchFamily="34" charset="0"/>
              </a:rPr>
              <a:t>legislativo</a:t>
            </a:r>
            <a:r>
              <a:rPr lang="en-IE" sz="2400" dirty="0" smtClean="0">
                <a:latin typeface="Calibri" panose="020F0502020204030204" pitchFamily="34" charset="0"/>
              </a:rPr>
              <a:t> n.</a:t>
            </a:r>
            <a:r>
              <a:rPr kumimoji="0" lang="en-IE" sz="2400" b="0" i="0" u="none" strike="noStrike" kern="1200" cap="none" spc="0" normalizeH="0" baseline="0" noProof="0" dirty="0" smtClean="0">
                <a:ln>
                  <a:noFill/>
                </a:ln>
                <a:solidFill>
                  <a:schemeClr val="tx1"/>
                </a:solidFill>
                <a:effectLst/>
                <a:uLnTx/>
                <a:uFillTx/>
                <a:latin typeface="Calibri" panose="020F0502020204030204" pitchFamily="34" charset="0"/>
              </a:rPr>
              <a:t> 659/1996;</a:t>
            </a:r>
            <a:endParaRPr kumimoji="0" lang="en-IE" sz="2400" b="0" i="0" u="none" strike="noStrike" kern="1200" cap="none" spc="0" normalizeH="0" baseline="0" noProof="0" dirty="0" smtClean="0">
              <a:ln>
                <a:noFill/>
              </a:ln>
              <a:solidFill>
                <a:srgbClr val="0070C0"/>
              </a:solidFill>
              <a:effectLst>
                <a:outerShdw blurRad="38100" dist="38100" dir="2700000" algn="tl">
                  <a:srgbClr val="000000"/>
                </a:outerShdw>
              </a:effectLst>
              <a:uLnTx/>
              <a:uFillTx/>
              <a:latin typeface="Calibri" panose="020F0502020204030204" pitchFamily="34" charset="0"/>
            </a:endParaRPr>
          </a:p>
          <a:p>
            <a:pPr marL="355600" lvl="0" indent="-355600">
              <a:spcBef>
                <a:spcPct val="85000"/>
              </a:spcBef>
              <a:buClr>
                <a:schemeClr val="accent1"/>
              </a:buClr>
              <a:buSzPct val="80000"/>
              <a:defRPr/>
            </a:pPr>
            <a:r>
              <a:rPr kumimoji="0" lang="en-IE" sz="2400" b="1" i="0" u="none" strike="noStrike" kern="1200" cap="none" spc="0" normalizeH="0" baseline="0" noProof="0" dirty="0" smtClean="0">
                <a:ln>
                  <a:noFill/>
                </a:ln>
                <a:solidFill>
                  <a:srgbClr val="C00000"/>
                </a:solidFill>
                <a:effectLst>
                  <a:outerShdw blurRad="38100" dist="38100" dir="2700000" algn="tl">
                    <a:srgbClr val="000000"/>
                  </a:outerShdw>
                </a:effectLst>
                <a:uLnTx/>
                <a:uFillTx/>
                <a:latin typeface="Calibri" panose="020F0502020204030204" pitchFamily="34" charset="0"/>
                <a:cs typeface="Times New Roman" pitchFamily="18" charset="0"/>
              </a:rPr>
              <a:t>♦</a:t>
            </a:r>
            <a:r>
              <a:rPr kumimoji="0" lang="en-IE" sz="2400" b="1" i="0" u="none" strike="noStrike" kern="1200" cap="none" spc="0" normalizeH="0" baseline="0" noProof="0" dirty="0" smtClean="0">
                <a:ln>
                  <a:noFill/>
                </a:ln>
                <a:solidFill>
                  <a:srgbClr val="FF9900"/>
                </a:solidFill>
                <a:effectLst>
                  <a:outerShdw blurRad="38100" dist="38100" dir="2700000" algn="tl">
                    <a:srgbClr val="000000"/>
                  </a:outerShdw>
                </a:effectLst>
                <a:uLnTx/>
                <a:uFillTx/>
                <a:latin typeface="Calibri" panose="020F0502020204030204" pitchFamily="34" charset="0"/>
                <a:cs typeface="Times New Roman" pitchFamily="18" charset="0"/>
              </a:rPr>
              <a:t>    </a:t>
            </a:r>
            <a:r>
              <a:rPr lang="en-IE" sz="2400" b="1" dirty="0" smtClean="0">
                <a:solidFill>
                  <a:srgbClr val="0070C0"/>
                </a:solidFill>
                <a:latin typeface="Calibri" panose="020F0502020204030204" pitchFamily="34" charset="0"/>
                <a:cs typeface="Times New Roman" pitchFamily="18" charset="0"/>
              </a:rPr>
              <a:t>215</a:t>
            </a:r>
            <a:r>
              <a:rPr lang="en-IE" sz="2400" b="1" dirty="0" smtClean="0">
                <a:solidFill>
                  <a:srgbClr val="FF9900"/>
                </a:solidFill>
                <a:latin typeface="Calibri" panose="020F0502020204030204" pitchFamily="34" charset="0"/>
                <a:cs typeface="Times New Roman" pitchFamily="18" charset="0"/>
              </a:rPr>
              <a:t> </a:t>
            </a:r>
            <a:r>
              <a:rPr lang="en-IE" sz="2400" dirty="0" err="1" smtClean="0">
                <a:latin typeface="Calibri" panose="020F0502020204030204" pitchFamily="34" charset="0"/>
              </a:rPr>
              <a:t>banche</a:t>
            </a:r>
            <a:r>
              <a:rPr lang="en-IE" sz="2400" dirty="0" smtClean="0">
                <a:latin typeface="Calibri" panose="020F0502020204030204" pitchFamily="34" charset="0"/>
              </a:rPr>
              <a:t> </a:t>
            </a:r>
            <a:r>
              <a:rPr lang="en-IE" sz="2400" dirty="0" err="1" smtClean="0">
                <a:latin typeface="Calibri" panose="020F0502020204030204" pitchFamily="34" charset="0"/>
              </a:rPr>
              <a:t>aderenti</a:t>
            </a:r>
            <a:r>
              <a:rPr lang="en-IE" sz="2400" dirty="0" smtClean="0">
                <a:latin typeface="Calibri" panose="020F0502020204030204" pitchFamily="34" charset="0"/>
              </a:rPr>
              <a:t> al 31 </a:t>
            </a:r>
            <a:r>
              <a:rPr lang="en-IE" sz="2400" dirty="0" err="1" smtClean="0">
                <a:latin typeface="Calibri" panose="020F0502020204030204" pitchFamily="34" charset="0"/>
              </a:rPr>
              <a:t>dicembre</a:t>
            </a:r>
            <a:r>
              <a:rPr lang="en-IE" sz="2400" dirty="0" smtClean="0">
                <a:latin typeface="Calibri" panose="020F0502020204030204" pitchFamily="34" charset="0"/>
              </a:rPr>
              <a:t> 2014;</a:t>
            </a:r>
            <a:endParaRPr lang="en-IE" sz="2400" dirty="0">
              <a:latin typeface="Calibri" panose="020F0502020204030204" pitchFamily="34" charset="0"/>
            </a:endParaRPr>
          </a:p>
          <a:p>
            <a:pPr marL="355600" marR="0" lvl="0" indent="-355600" algn="l" defTabSz="914400" rtl="0" eaLnBrk="1" fontAlgn="base" latinLnBrk="0" hangingPunct="1">
              <a:lnSpc>
                <a:spcPct val="100000"/>
              </a:lnSpc>
              <a:spcBef>
                <a:spcPct val="85000"/>
              </a:spcBef>
              <a:spcAft>
                <a:spcPct val="0"/>
              </a:spcAft>
              <a:buClr>
                <a:schemeClr val="accent1"/>
              </a:buClr>
              <a:buSzPct val="80000"/>
              <a:buFont typeface="Monotype Sorts" pitchFamily="2" charset="2"/>
              <a:buNone/>
              <a:tabLst/>
              <a:defRPr/>
            </a:pPr>
            <a:r>
              <a:rPr kumimoji="0" lang="en-IE" sz="2400" b="1" i="0" u="none" strike="noStrike" kern="1200" cap="none" spc="0" normalizeH="0" baseline="0" noProof="0" dirty="0" smtClean="0">
                <a:ln>
                  <a:noFill/>
                </a:ln>
                <a:solidFill>
                  <a:srgbClr val="C00000"/>
                </a:solidFill>
                <a:effectLst>
                  <a:outerShdw blurRad="38100" dist="38100" dir="2700000" algn="tl">
                    <a:srgbClr val="000000"/>
                  </a:outerShdw>
                </a:effectLst>
                <a:uLnTx/>
                <a:uFillTx/>
                <a:latin typeface="Calibri" panose="020F0502020204030204" pitchFamily="34" charset="0"/>
                <a:cs typeface="Times New Roman" pitchFamily="18" charset="0"/>
              </a:rPr>
              <a:t>♦</a:t>
            </a:r>
            <a:r>
              <a:rPr kumimoji="0" lang="en-IE" sz="2400" b="1" i="0" u="none" strike="noStrike" kern="1200" cap="none" spc="0" normalizeH="0" baseline="0" noProof="0" dirty="0" smtClean="0">
                <a:ln>
                  <a:noFill/>
                </a:ln>
                <a:solidFill>
                  <a:srgbClr val="FF9900"/>
                </a:solidFill>
                <a:effectLst>
                  <a:outerShdw blurRad="38100" dist="38100" dir="2700000" algn="tl">
                    <a:srgbClr val="000000"/>
                  </a:outerShdw>
                </a:effectLst>
                <a:uLnTx/>
                <a:uFillTx/>
                <a:latin typeface="Calibri" panose="020F0502020204030204" pitchFamily="34" charset="0"/>
                <a:cs typeface="Times New Roman" pitchFamily="18" charset="0"/>
              </a:rPr>
              <a:t>    </a:t>
            </a:r>
            <a:r>
              <a:rPr lang="en-IE" sz="2400" dirty="0">
                <a:latin typeface="Calibri" panose="020F0502020204030204" pitchFamily="34" charset="0"/>
              </a:rPr>
              <a:t>Sistema </a:t>
            </a:r>
            <a:r>
              <a:rPr lang="en-IE" sz="2400" dirty="0" err="1" smtClean="0">
                <a:latin typeface="Calibri" panose="020F0502020204030204" pitchFamily="34" charset="0"/>
              </a:rPr>
              <a:t>attuale</a:t>
            </a:r>
            <a:r>
              <a:rPr lang="en-IE" sz="2400" dirty="0" smtClean="0">
                <a:latin typeface="Calibri" panose="020F0502020204030204" pitchFamily="34" charset="0"/>
              </a:rPr>
              <a:t> di </a:t>
            </a:r>
            <a:r>
              <a:rPr lang="en-IE" sz="2400" dirty="0">
                <a:latin typeface="Calibri" panose="020F0502020204030204" pitchFamily="34" charset="0"/>
              </a:rPr>
              <a:t>funding</a:t>
            </a:r>
            <a:r>
              <a:rPr kumimoji="0" lang="en-IE" sz="2400" b="0" i="0" u="none" strike="noStrike" kern="1200" cap="none" spc="0" normalizeH="0" baseline="0" noProof="0" dirty="0" smtClean="0">
                <a:ln>
                  <a:noFill/>
                </a:ln>
                <a:solidFill>
                  <a:schemeClr val="tx1"/>
                </a:solidFill>
                <a:effectLst/>
                <a:uLnTx/>
                <a:uFillTx/>
                <a:latin typeface="Calibri" panose="020F0502020204030204" pitchFamily="34" charset="0"/>
              </a:rPr>
              <a:t>: </a:t>
            </a:r>
            <a:r>
              <a:rPr kumimoji="0" lang="en-IE" sz="2400" b="1" i="0" u="none" strike="noStrike" kern="1200" cap="none" spc="0" normalizeH="0" baseline="0" noProof="0" dirty="0" smtClean="0">
                <a:ln>
                  <a:noFill/>
                </a:ln>
                <a:solidFill>
                  <a:srgbClr val="0070C0"/>
                </a:solidFill>
                <a:uLnTx/>
                <a:uFillTx/>
                <a:latin typeface="Calibri" panose="020F0502020204030204" pitchFamily="34" charset="0"/>
                <a:cs typeface="Times New Roman" pitchFamily="18" charset="0"/>
              </a:rPr>
              <a:t>ex-post</a:t>
            </a:r>
            <a:r>
              <a:rPr lang="en-IE" sz="2400" dirty="0" smtClean="0">
                <a:latin typeface="Calibri" panose="020F0502020204030204" pitchFamily="34" charset="0"/>
              </a:rPr>
              <a:t>.</a:t>
            </a:r>
          </a:p>
          <a:p>
            <a:pPr marL="355600" marR="0" lvl="0" indent="-355600" algn="l" defTabSz="914400" rtl="0" eaLnBrk="1" fontAlgn="base" latinLnBrk="0" hangingPunct="1">
              <a:lnSpc>
                <a:spcPct val="100000"/>
              </a:lnSpc>
              <a:spcBef>
                <a:spcPct val="85000"/>
              </a:spcBef>
              <a:spcAft>
                <a:spcPct val="0"/>
              </a:spcAft>
              <a:buClr>
                <a:schemeClr val="accent1"/>
              </a:buClr>
              <a:buSzPct val="80000"/>
              <a:buFont typeface="Monotype Sorts" pitchFamily="2" charset="2"/>
              <a:buNone/>
              <a:tabLst/>
              <a:defRPr/>
            </a:pPr>
            <a:r>
              <a:rPr lang="en-IE" sz="2400" b="1" dirty="0" smtClean="0">
                <a:solidFill>
                  <a:srgbClr val="C00000"/>
                </a:solidFill>
                <a:effectLst>
                  <a:outerShdw blurRad="38100" dist="38100" dir="2700000" algn="tl">
                    <a:srgbClr val="000000"/>
                  </a:outerShdw>
                </a:effectLst>
                <a:latin typeface="Calibri" panose="020F0502020204030204" pitchFamily="34" charset="0"/>
                <a:cs typeface="Times New Roman" pitchFamily="18" charset="0"/>
              </a:rPr>
              <a:t>♦</a:t>
            </a:r>
            <a:r>
              <a:rPr lang="it-IT" sz="2400" b="1" dirty="0" smtClean="0">
                <a:solidFill>
                  <a:schemeClr val="accent1"/>
                </a:solidFill>
                <a:latin typeface="Calibri" panose="020F0502020204030204" pitchFamily="34" charset="0"/>
              </a:rPr>
              <a:t>    Fondi </a:t>
            </a:r>
            <a:r>
              <a:rPr lang="it-IT" sz="2400" b="1" dirty="0">
                <a:solidFill>
                  <a:schemeClr val="accent1"/>
                </a:solidFill>
                <a:latin typeface="Calibri" panose="020F0502020204030204" pitchFamily="34" charset="0"/>
              </a:rPr>
              <a:t>Rimborsabili Totali</a:t>
            </a:r>
            <a:r>
              <a:rPr lang="it-IT" sz="2400" dirty="0">
                <a:latin typeface="Calibri" panose="020F0502020204030204" pitchFamily="34" charset="0"/>
              </a:rPr>
              <a:t>: circa </a:t>
            </a:r>
            <a:r>
              <a:rPr lang="it-IT" sz="2400" dirty="0" smtClean="0">
                <a:latin typeface="Calibri" panose="020F0502020204030204" pitchFamily="34" charset="0"/>
              </a:rPr>
              <a:t>513,6 </a:t>
            </a:r>
            <a:r>
              <a:rPr lang="it-IT" sz="2400" dirty="0">
                <a:latin typeface="Calibri" panose="020F0502020204030204" pitchFamily="34" charset="0"/>
              </a:rPr>
              <a:t>miliardi euro                       </a:t>
            </a:r>
            <a:r>
              <a:rPr lang="it-IT" sz="2400" dirty="0" smtClean="0">
                <a:latin typeface="Calibri" panose="020F0502020204030204" pitchFamily="34" charset="0"/>
              </a:rPr>
              <a:t>                      (</a:t>
            </a:r>
            <a:r>
              <a:rPr lang="it-IT" sz="2400" dirty="0">
                <a:latin typeface="Calibri" panose="020F0502020204030204" pitchFamily="34" charset="0"/>
              </a:rPr>
              <a:t>al </a:t>
            </a:r>
            <a:r>
              <a:rPr lang="it-IT" sz="2400" dirty="0" smtClean="0">
                <a:latin typeface="Calibri" panose="020F0502020204030204" pitchFamily="34" charset="0"/>
              </a:rPr>
              <a:t>31/12/2014).</a:t>
            </a:r>
          </a:p>
          <a:p>
            <a:pPr marL="355600" marR="0" lvl="0" indent="-355600" algn="l" defTabSz="914400" rtl="0" eaLnBrk="1" fontAlgn="base" latinLnBrk="0" hangingPunct="1">
              <a:lnSpc>
                <a:spcPct val="100000"/>
              </a:lnSpc>
              <a:spcBef>
                <a:spcPct val="85000"/>
              </a:spcBef>
              <a:spcAft>
                <a:spcPct val="0"/>
              </a:spcAft>
              <a:buClr>
                <a:schemeClr val="accent1"/>
              </a:buClr>
              <a:buSzPct val="80000"/>
              <a:buFont typeface="Monotype Sorts" pitchFamily="2" charset="2"/>
              <a:buNone/>
              <a:tabLst/>
              <a:defRPr/>
            </a:pPr>
            <a:r>
              <a:rPr lang="it-IT" sz="2400" b="1" dirty="0" smtClean="0">
                <a:solidFill>
                  <a:schemeClr val="accent2"/>
                </a:solidFill>
                <a:effectLst>
                  <a:outerShdw blurRad="38100" dist="38100" dir="2700000" algn="tl">
                    <a:srgbClr val="000000"/>
                  </a:outerShdw>
                </a:effectLst>
                <a:latin typeface="Calibri" panose="020F0502020204030204" pitchFamily="34" charset="0"/>
                <a:cs typeface="Times New Roman" pitchFamily="18" charset="0"/>
              </a:rPr>
              <a:t>♦</a:t>
            </a:r>
            <a:r>
              <a:rPr lang="it-IT" sz="2400" dirty="0" smtClean="0">
                <a:latin typeface="Calibri" panose="020F0502020204030204" pitchFamily="34" charset="0"/>
              </a:rPr>
              <a:t>    </a:t>
            </a:r>
            <a:r>
              <a:rPr lang="it-IT" sz="2400" b="1" dirty="0" smtClean="0">
                <a:solidFill>
                  <a:schemeClr val="accent2"/>
                </a:solidFill>
                <a:latin typeface="Calibri" panose="020F0502020204030204" pitchFamily="34" charset="0"/>
                <a:cs typeface="Times New Roman" pitchFamily="18" charset="0"/>
              </a:rPr>
              <a:t>Ammontare </a:t>
            </a:r>
            <a:r>
              <a:rPr lang="it-IT" sz="2400" b="1" dirty="0">
                <a:solidFill>
                  <a:schemeClr val="accent2"/>
                </a:solidFill>
                <a:latin typeface="Calibri" panose="020F0502020204030204" pitchFamily="34" charset="0"/>
                <a:cs typeface="Times New Roman" pitchFamily="18" charset="0"/>
              </a:rPr>
              <a:t>del </a:t>
            </a:r>
            <a:r>
              <a:rPr lang="it-IT" sz="2400" b="1" dirty="0" smtClean="0">
                <a:solidFill>
                  <a:schemeClr val="accent2"/>
                </a:solidFill>
                <a:latin typeface="Calibri" panose="020F0502020204030204" pitchFamily="34" charset="0"/>
                <a:cs typeface="Times New Roman" pitchFamily="18" charset="0"/>
              </a:rPr>
              <a:t>fondo </a:t>
            </a:r>
            <a:r>
              <a:rPr lang="it-IT" sz="2400" dirty="0">
                <a:latin typeface="Calibri" panose="020F0502020204030204" pitchFamily="34" charset="0"/>
              </a:rPr>
              <a:t>(virtuale): </a:t>
            </a:r>
            <a:r>
              <a:rPr lang="it-IT" sz="2400" dirty="0" smtClean="0">
                <a:latin typeface="Calibri" panose="020F0502020204030204" pitchFamily="34" charset="0"/>
              </a:rPr>
              <a:t>2,05 </a:t>
            </a:r>
            <a:r>
              <a:rPr lang="it-IT" sz="2400" dirty="0">
                <a:latin typeface="Calibri" panose="020F0502020204030204" pitchFamily="34" charset="0"/>
              </a:rPr>
              <a:t>miliardi euro</a:t>
            </a:r>
          </a:p>
          <a:p>
            <a:pPr marL="355600" marR="0" lvl="0" indent="-355600" algn="l" defTabSz="914400" rtl="0" eaLnBrk="1" fontAlgn="base" latinLnBrk="0" hangingPunct="1">
              <a:lnSpc>
                <a:spcPct val="100000"/>
              </a:lnSpc>
              <a:spcBef>
                <a:spcPct val="85000"/>
              </a:spcBef>
              <a:spcAft>
                <a:spcPct val="0"/>
              </a:spcAft>
              <a:buClr>
                <a:schemeClr val="accent1"/>
              </a:buClr>
              <a:buSzPct val="80000"/>
              <a:buFont typeface="Monotype Sorts" pitchFamily="2" charset="2"/>
              <a:buNone/>
              <a:tabLst/>
              <a:defRPr/>
            </a:pPr>
            <a:endParaRPr lang="it-IT" sz="2400" dirty="0" smtClean="0">
              <a:latin typeface="Constantia" pitchFamily="18" charset="0"/>
            </a:endParaRPr>
          </a:p>
        </p:txBody>
      </p:sp>
      <p:sp>
        <p:nvSpPr>
          <p:cNvPr id="11" name="Titolo 2"/>
          <p:cNvSpPr txBox="1">
            <a:spLocks/>
          </p:cNvSpPr>
          <p:nvPr/>
        </p:nvSpPr>
        <p:spPr>
          <a:xfrm>
            <a:off x="1316243" y="548680"/>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Il Fondo Interbancario di Tutela dei Depositi</a:t>
            </a:r>
            <a:endParaRPr lang="en-GB" altLang="it-IT" sz="2000" b="1" i="1" dirty="0">
              <a:effectLst/>
              <a:latin typeface="Calibri" pitchFamily="34" charset="0"/>
            </a:endParaRPr>
          </a:p>
        </p:txBody>
      </p:sp>
    </p:spTree>
    <p:extLst>
      <p:ext uri="{BB962C8B-B14F-4D97-AF65-F5344CB8AC3E}">
        <p14:creationId xmlns:p14="http://schemas.microsoft.com/office/powerpoint/2010/main" val="1960515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8F901CF-713E-43DF-885E-EB481889573F}" type="slidenum">
              <a:rPr lang="it-IT" smtClean="0"/>
              <a:t>22</a:t>
            </a:fld>
            <a:endParaRPr lang="it-IT"/>
          </a:p>
        </p:txBody>
      </p:sp>
      <p:sp>
        <p:nvSpPr>
          <p:cNvPr id="5" name="Titolo 2"/>
          <p:cNvSpPr txBox="1">
            <a:spLocks/>
          </p:cNvSpPr>
          <p:nvPr/>
        </p:nvSpPr>
        <p:spPr>
          <a:xfrm>
            <a:off x="1331640" y="573152"/>
            <a:ext cx="781236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en-GB" altLang="it-IT" sz="2000" b="1" dirty="0" smtClean="0">
                <a:effectLst/>
                <a:latin typeface="Calibri" pitchFamily="34" charset="0"/>
              </a:rPr>
              <a:t>Le </a:t>
            </a:r>
            <a:r>
              <a:rPr lang="en-GB" altLang="it-IT" sz="2000" b="1" dirty="0" err="1" smtClean="0">
                <a:effectLst/>
                <a:latin typeface="Calibri" pitchFamily="34" charset="0"/>
              </a:rPr>
              <a:t>attuali</a:t>
            </a:r>
            <a:r>
              <a:rPr lang="en-GB" altLang="it-IT" sz="2000" b="1" dirty="0" smtClean="0">
                <a:effectLst/>
                <a:latin typeface="Calibri" pitchFamily="34" charset="0"/>
              </a:rPr>
              <a:t> </a:t>
            </a:r>
            <a:r>
              <a:rPr lang="en-GB" altLang="it-IT" sz="2000" b="1" dirty="0" err="1" smtClean="0">
                <a:effectLst/>
                <a:latin typeface="Calibri" pitchFamily="34" charset="0"/>
              </a:rPr>
              <a:t>modalità</a:t>
            </a:r>
            <a:r>
              <a:rPr lang="en-GB" altLang="it-IT" sz="2000" b="1" dirty="0" smtClean="0">
                <a:effectLst/>
                <a:latin typeface="Calibri" pitchFamily="34" charset="0"/>
              </a:rPr>
              <a:t> di </a:t>
            </a:r>
            <a:r>
              <a:rPr lang="en-GB" altLang="it-IT" sz="2000" b="1" dirty="0" err="1" smtClean="0">
                <a:effectLst/>
                <a:latin typeface="Calibri" pitchFamily="34" charset="0"/>
              </a:rPr>
              <a:t>intervento</a:t>
            </a:r>
            <a:r>
              <a:rPr lang="en-GB" altLang="it-IT" sz="2000" b="1" dirty="0" smtClean="0">
                <a:effectLst/>
                <a:latin typeface="Calibri" pitchFamily="34" charset="0"/>
              </a:rPr>
              <a:t> del FITD</a:t>
            </a:r>
            <a:endParaRPr lang="en-GB" altLang="it-IT" sz="2000" b="1" dirty="0">
              <a:effectLst/>
              <a:latin typeface="Calibri" pitchFamily="34" charset="0"/>
            </a:endParaRPr>
          </a:p>
        </p:txBody>
      </p:sp>
      <p:sp>
        <p:nvSpPr>
          <p:cNvPr id="6" name="CasellaDiTesto 5"/>
          <p:cNvSpPr txBox="1"/>
          <p:nvPr/>
        </p:nvSpPr>
        <p:spPr>
          <a:xfrm rot="629472">
            <a:off x="7164070" y="1576678"/>
            <a:ext cx="1753750" cy="369332"/>
          </a:xfrm>
          <a:prstGeom prst="rect">
            <a:avLst/>
          </a:prstGeom>
          <a:solidFill>
            <a:schemeClr val="tx2">
              <a:lumMod val="20000"/>
              <a:lumOff val="80000"/>
            </a:schemeClr>
          </a:solidFill>
          <a:ln w="28575">
            <a:solidFill>
              <a:schemeClr val="accent1"/>
            </a:solidFill>
            <a:prstDash val="dash"/>
          </a:ln>
        </p:spPr>
        <p:txBody>
          <a:bodyPr wrap="none" rtlCol="0">
            <a:spAutoFit/>
          </a:bodyPr>
          <a:lstStyle/>
          <a:p>
            <a:r>
              <a:rPr lang="it-IT" dirty="0" smtClean="0">
                <a:latin typeface="Calibri" panose="020F0502020204030204" pitchFamily="34" charset="0"/>
              </a:rPr>
              <a:t>LOSS MINIMISER</a:t>
            </a:r>
            <a:endParaRPr lang="it-IT" dirty="0">
              <a:latin typeface="Calibri" panose="020F0502020204030204" pitchFamily="34" charset="0"/>
            </a:endParaRPr>
          </a:p>
        </p:txBody>
      </p:sp>
      <p:grpSp>
        <p:nvGrpSpPr>
          <p:cNvPr id="13" name="Gruppo 12"/>
          <p:cNvGrpSpPr/>
          <p:nvPr/>
        </p:nvGrpSpPr>
        <p:grpSpPr>
          <a:xfrm>
            <a:off x="1089231" y="2122071"/>
            <a:ext cx="7754835" cy="3949260"/>
            <a:chOff x="1174236" y="2758865"/>
            <a:chExt cx="7754835" cy="3949260"/>
          </a:xfrm>
        </p:grpSpPr>
        <p:grpSp>
          <p:nvGrpSpPr>
            <p:cNvPr id="14" name="Gruppo 13"/>
            <p:cNvGrpSpPr/>
            <p:nvPr/>
          </p:nvGrpSpPr>
          <p:grpSpPr>
            <a:xfrm>
              <a:off x="1174236" y="2758865"/>
              <a:ext cx="7587050" cy="3494150"/>
              <a:chOff x="1238448" y="2855324"/>
              <a:chExt cx="7587050" cy="3494150"/>
            </a:xfrm>
          </p:grpSpPr>
          <p:sp>
            <p:nvSpPr>
              <p:cNvPr id="16" name="Text Box 50"/>
              <p:cNvSpPr txBox="1">
                <a:spLocks noChangeArrowheads="1"/>
              </p:cNvSpPr>
              <p:nvPr/>
            </p:nvSpPr>
            <p:spPr bwMode="auto">
              <a:xfrm>
                <a:off x="3861332" y="5795476"/>
                <a:ext cx="2363586" cy="553998"/>
              </a:xfrm>
              <a:prstGeom prst="rect">
                <a:avLst/>
              </a:prstGeom>
              <a:solidFill>
                <a:schemeClr val="accent3">
                  <a:lumMod val="40000"/>
                  <a:lumOff val="60000"/>
                </a:schemeClr>
              </a:solidFill>
              <a:ln w="12700">
                <a:solidFill>
                  <a:schemeClr val="accent6"/>
                </a:solidFill>
                <a:miter lim="800000"/>
                <a:headEnd type="none" w="sm" len="sm"/>
                <a:tailEnd type="none" w="sm" len="sm"/>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it-IT" sz="1500" b="1" i="1" u="none" strike="noStrike" cap="none" normalizeH="0" baseline="0" dirty="0" smtClean="0">
                    <a:ln>
                      <a:noFill/>
                    </a:ln>
                    <a:effectLst>
                      <a:outerShdw blurRad="38100" dist="38100" dir="2700000" algn="tl">
                        <a:srgbClr val="C0C0C0"/>
                      </a:outerShdw>
                    </a:effectLst>
                    <a:latin typeface="Calibri" panose="020F0502020204030204" pitchFamily="34" charset="0"/>
                  </a:rPr>
                  <a:t>Scelta sulla base del           </a:t>
                </a:r>
                <a:r>
                  <a:rPr kumimoji="0" lang="it-IT" sz="1500" b="1" i="1" u="none" strike="noStrike" cap="none" normalizeH="0" baseline="0" dirty="0" smtClean="0">
                    <a:ln>
                      <a:noFill/>
                    </a:ln>
                    <a:solidFill>
                      <a:schemeClr val="accent2"/>
                    </a:solidFill>
                    <a:effectLst>
                      <a:outerShdw blurRad="38100" dist="38100" dir="2700000" algn="tl">
                        <a:srgbClr val="C0C0C0"/>
                      </a:outerShdw>
                    </a:effectLst>
                    <a:latin typeface="Calibri" panose="020F0502020204030204" pitchFamily="34" charset="0"/>
                  </a:rPr>
                  <a:t>principio del minor onere</a:t>
                </a:r>
              </a:p>
            </p:txBody>
          </p:sp>
          <p:grpSp>
            <p:nvGrpSpPr>
              <p:cNvPr id="17" name="Gruppo 16"/>
              <p:cNvGrpSpPr/>
              <p:nvPr/>
            </p:nvGrpSpPr>
            <p:grpSpPr>
              <a:xfrm>
                <a:off x="1238448" y="2855324"/>
                <a:ext cx="7587050" cy="2790228"/>
                <a:chOff x="1238448" y="2855324"/>
                <a:chExt cx="7587050" cy="2790228"/>
              </a:xfrm>
            </p:grpSpPr>
            <p:grpSp>
              <p:nvGrpSpPr>
                <p:cNvPr id="18" name="Gruppo 24"/>
                <p:cNvGrpSpPr/>
                <p:nvPr/>
              </p:nvGrpSpPr>
              <p:grpSpPr>
                <a:xfrm>
                  <a:off x="1238448" y="2855324"/>
                  <a:ext cx="7587050" cy="2790228"/>
                  <a:chOff x="827180" y="2999807"/>
                  <a:chExt cx="7587050" cy="2790228"/>
                </a:xfrm>
              </p:grpSpPr>
              <p:cxnSp>
                <p:nvCxnSpPr>
                  <p:cNvPr id="21" name="_s2052"/>
                  <p:cNvCxnSpPr>
                    <a:cxnSpLocks noChangeShapeType="1"/>
                    <a:stCxn id="27" idx="0"/>
                  </p:cNvCxnSpPr>
                  <p:nvPr/>
                </p:nvCxnSpPr>
                <p:spPr bwMode="auto">
                  <a:xfrm rot="5400000" flipH="1" flipV="1">
                    <a:off x="7005238" y="4195252"/>
                    <a:ext cx="320856" cy="1634"/>
                  </a:xfrm>
                  <a:prstGeom prst="bentConnector3">
                    <a:avLst>
                      <a:gd name="adj1" fmla="val 50000"/>
                    </a:avLst>
                  </a:prstGeom>
                  <a:noFill/>
                  <a:ln w="28575">
                    <a:solidFill>
                      <a:schemeClr val="tx1"/>
                    </a:solidFill>
                    <a:miter lim="800000"/>
                    <a:headEnd/>
                    <a:tailEnd/>
                  </a:ln>
                  <a:effectLst>
                    <a:outerShdw blurRad="50800" dist="38100" dir="2700000" algn="tl" rotWithShape="0">
                      <a:prstClr val="black">
                        <a:alpha val="40000"/>
                      </a:prstClr>
                    </a:outerShdw>
                  </a:effectLst>
                </p:spPr>
              </p:cxnSp>
              <p:sp>
                <p:nvSpPr>
                  <p:cNvPr id="22" name="_s2059"/>
                  <p:cNvSpPr>
                    <a:spLocks noChangeArrowheads="1"/>
                  </p:cNvSpPr>
                  <p:nvPr/>
                </p:nvSpPr>
                <p:spPr bwMode="auto">
                  <a:xfrm>
                    <a:off x="990498" y="2999807"/>
                    <a:ext cx="2191725" cy="1035834"/>
                  </a:xfrm>
                  <a:prstGeom prst="roundRect">
                    <a:avLst>
                      <a:gd name="adj" fmla="val 16667"/>
                    </a:avLst>
                  </a:prstGeom>
                  <a:solidFill>
                    <a:schemeClr val="bg1"/>
                  </a:solidFill>
                  <a:ln w="9525">
                    <a:solidFill>
                      <a:schemeClr val="accent3"/>
                    </a:solidFill>
                    <a:round/>
                    <a:headEnd/>
                    <a:tailEnd/>
                  </a:ln>
                  <a:effectLst>
                    <a:outerShdw blurRad="50800" dist="38100" dir="2700000" algn="tl" rotWithShape="0">
                      <a:prstClr val="black">
                        <a:alpha val="40000"/>
                      </a:prstClr>
                    </a:outerShdw>
                  </a:effectLst>
                </p:spPr>
                <p:txBody>
                  <a:bodyPr vert="horz" wrap="none" lIns="114120" tIns="57063" rIns="114120" bIns="5706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1" u="none" strike="noStrike" cap="none" normalizeH="0" baseline="0" dirty="0" smtClean="0">
                        <a:ln>
                          <a:noFill/>
                        </a:ln>
                        <a:latin typeface="Calibri" panose="020F0502020204030204" pitchFamily="34" charset="0"/>
                      </a:rPr>
                      <a:t>Rimborso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b="1" u="none" strike="noStrike" cap="none" normalizeH="0" baseline="0" dirty="0" smtClean="0">
                        <a:ln>
                          <a:noFill/>
                        </a:ln>
                        <a:latin typeface="Calibri" panose="020F0502020204030204" pitchFamily="34" charset="0"/>
                      </a:rPr>
                      <a:t>dei depositanti</a:t>
                    </a:r>
                  </a:p>
                </p:txBody>
              </p:sp>
              <p:sp>
                <p:nvSpPr>
                  <p:cNvPr id="23" name="_s2060"/>
                  <p:cNvSpPr>
                    <a:spLocks noChangeArrowheads="1"/>
                  </p:cNvSpPr>
                  <p:nvPr/>
                </p:nvSpPr>
                <p:spPr bwMode="auto">
                  <a:xfrm>
                    <a:off x="3453330" y="2999807"/>
                    <a:ext cx="2247253" cy="1035834"/>
                  </a:xfrm>
                  <a:prstGeom prst="roundRect">
                    <a:avLst>
                      <a:gd name="adj" fmla="val 16667"/>
                    </a:avLst>
                  </a:prstGeom>
                  <a:solidFill>
                    <a:schemeClr val="bg1"/>
                  </a:solidFill>
                  <a:ln w="9525">
                    <a:solidFill>
                      <a:schemeClr val="accent3"/>
                    </a:solidFill>
                    <a:round/>
                    <a:headEnd/>
                    <a:tailEnd/>
                  </a:ln>
                  <a:effectLst>
                    <a:outerShdw blurRad="50800" dist="38100" dir="2700000" algn="tl" rotWithShape="0">
                      <a:prstClr val="black">
                        <a:alpha val="40000"/>
                      </a:prstClr>
                    </a:outerShdw>
                  </a:effectLst>
                </p:spPr>
                <p:txBody>
                  <a:bodyPr vert="horz" wrap="none" lIns="114120" tIns="57063" rIns="114120" bIns="5706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b="1" dirty="0" smtClean="0">
                        <a:latin typeface="Calibri" panose="020F0502020204030204" pitchFamily="34" charset="0"/>
                      </a:rPr>
                      <a:t>Cessioni di</a:t>
                    </a:r>
                  </a:p>
                  <a:p>
                    <a:pPr marL="0" marR="0" lvl="0" indent="0" algn="ctr" defTabSz="914400" rtl="0" eaLnBrk="1" fontAlgn="base" latinLnBrk="0" hangingPunct="1">
                      <a:lnSpc>
                        <a:spcPct val="100000"/>
                      </a:lnSpc>
                      <a:spcBef>
                        <a:spcPct val="0"/>
                      </a:spcBef>
                      <a:spcAft>
                        <a:spcPct val="0"/>
                      </a:spcAft>
                      <a:buClrTx/>
                      <a:buSzTx/>
                      <a:buFontTx/>
                      <a:buNone/>
                      <a:tabLst/>
                    </a:pPr>
                    <a:r>
                      <a:rPr lang="it-IT" b="1" dirty="0" smtClean="0">
                        <a:latin typeface="Calibri" panose="020F0502020204030204" pitchFamily="34" charset="0"/>
                      </a:rPr>
                      <a:t> attività e passività</a:t>
                    </a:r>
                  </a:p>
                </p:txBody>
              </p:sp>
              <p:sp>
                <p:nvSpPr>
                  <p:cNvPr id="24" name="_s2061"/>
                  <p:cNvSpPr>
                    <a:spLocks noChangeArrowheads="1"/>
                  </p:cNvSpPr>
                  <p:nvPr/>
                </p:nvSpPr>
                <p:spPr bwMode="auto">
                  <a:xfrm>
                    <a:off x="5978224" y="2999807"/>
                    <a:ext cx="2227655" cy="1035834"/>
                  </a:xfrm>
                  <a:prstGeom prst="roundRect">
                    <a:avLst>
                      <a:gd name="adj" fmla="val 16667"/>
                    </a:avLst>
                  </a:prstGeom>
                  <a:solidFill>
                    <a:schemeClr val="bg1"/>
                  </a:solidFill>
                  <a:ln w="9525">
                    <a:solidFill>
                      <a:schemeClr val="accent3"/>
                    </a:solidFill>
                    <a:round/>
                    <a:headEnd/>
                    <a:tailEnd/>
                  </a:ln>
                  <a:effectLst>
                    <a:outerShdw blurRad="50800" dist="38100" dir="2700000" algn="tl" rotWithShape="0">
                      <a:prstClr val="black">
                        <a:alpha val="40000"/>
                      </a:prstClr>
                    </a:outerShdw>
                  </a:effectLst>
                </p:spPr>
                <p:txBody>
                  <a:bodyPr vert="horz" wrap="none" lIns="114120" tIns="57063" rIns="114120" bIns="5706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1" u="none" strike="noStrike" cap="none" normalizeH="0" baseline="0" dirty="0" smtClean="0">
                        <a:ln>
                          <a:noFill/>
                        </a:ln>
                        <a:latin typeface="Calibri" panose="020F0502020204030204" pitchFamily="34" charset="0"/>
                      </a:rPr>
                      <a:t>Interventi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b="1" u="none" strike="noStrike" cap="none" normalizeH="0" baseline="0" dirty="0" smtClean="0">
                        <a:ln>
                          <a:noFill/>
                        </a:ln>
                        <a:latin typeface="Calibri" panose="020F0502020204030204" pitchFamily="34" charset="0"/>
                      </a:rPr>
                      <a:t>di sostegno</a:t>
                    </a:r>
                  </a:p>
                </p:txBody>
              </p:sp>
              <p:sp>
                <p:nvSpPr>
                  <p:cNvPr id="25" name="_s2062"/>
                  <p:cNvSpPr>
                    <a:spLocks noChangeArrowheads="1"/>
                  </p:cNvSpPr>
                  <p:nvPr/>
                </p:nvSpPr>
                <p:spPr bwMode="auto">
                  <a:xfrm>
                    <a:off x="827180" y="4399447"/>
                    <a:ext cx="2498762" cy="1387007"/>
                  </a:xfrm>
                  <a:prstGeom prst="roundRect">
                    <a:avLst>
                      <a:gd name="adj" fmla="val 16667"/>
                    </a:avLst>
                  </a:prstGeom>
                  <a:solidFill>
                    <a:schemeClr val="accent3">
                      <a:lumMod val="20000"/>
                      <a:lumOff val="80000"/>
                    </a:schemeClr>
                  </a:solidFill>
                  <a:ln w="9525">
                    <a:solidFill>
                      <a:schemeClr val="accent3">
                        <a:lumMod val="75000"/>
                      </a:schemeClr>
                    </a:solidFill>
                    <a:round/>
                    <a:headEnd/>
                    <a:tailEnd/>
                  </a:ln>
                  <a:effectLst>
                    <a:outerShdw blurRad="50800" dist="38100" dir="2700000" algn="tl" rotWithShape="0">
                      <a:prstClr val="black">
                        <a:alpha val="40000"/>
                      </a:prstClr>
                    </a:outerShdw>
                  </a:effectLst>
                </p:spPr>
                <p:txBody>
                  <a:bodyPr vert="horz" wrap="none" lIns="227838" tIns="113916" rIns="227838" bIns="1139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1" u="none" strike="noStrike" cap="none" normalizeH="0" baseline="0" dirty="0" smtClean="0">
                        <a:ln>
                          <a:noFill/>
                        </a:ln>
                        <a:effectLst/>
                        <a:latin typeface="Calibri" panose="020F0502020204030204" pitchFamily="34" charset="0"/>
                      </a:rPr>
                      <a:t>In caso di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1" i="1" u="none" strike="noStrike" cap="none" normalizeH="0" baseline="0" dirty="0" smtClean="0">
                        <a:ln>
                          <a:noFill/>
                        </a:ln>
                        <a:solidFill>
                          <a:schemeClr val="accent2"/>
                        </a:solidFill>
                        <a:effectLst/>
                        <a:latin typeface="Calibri" panose="020F0502020204030204" pitchFamily="34" charset="0"/>
                      </a:rPr>
                      <a:t>liquidazione coatta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1" u="none" strike="noStrike" cap="none" normalizeH="0" baseline="0" dirty="0" smtClean="0">
                        <a:ln>
                          <a:noFill/>
                        </a:ln>
                        <a:solidFill>
                          <a:schemeClr val="accent2"/>
                        </a:solidFill>
                        <a:effectLst/>
                        <a:latin typeface="Calibri" panose="020F0502020204030204" pitchFamily="34" charset="0"/>
                      </a:rPr>
                      <a:t> </a:t>
                    </a:r>
                    <a:r>
                      <a:rPr kumimoji="0" lang="it-IT" sz="1500" b="1" i="1" u="none" strike="noStrike" cap="none" normalizeH="0" baseline="0" dirty="0" smtClean="0">
                        <a:ln>
                          <a:noFill/>
                        </a:ln>
                        <a:solidFill>
                          <a:schemeClr val="accent2"/>
                        </a:solidFill>
                        <a:effectLst/>
                        <a:latin typeface="Calibri" panose="020F0502020204030204" pitchFamily="34" charset="0"/>
                      </a:rPr>
                      <a:t>amministrativa</a:t>
                    </a:r>
                    <a:r>
                      <a:rPr kumimoji="0" lang="it-IT" sz="1500" b="0" i="1" u="none" strike="noStrike" cap="none" normalizeH="0" baseline="0" dirty="0" smtClean="0">
                        <a:ln>
                          <a:noFill/>
                        </a:ln>
                        <a:solidFill>
                          <a:schemeClr val="accent2"/>
                        </a:solidFill>
                        <a:effectLst/>
                        <a:latin typeface="Calibri" panose="020F0502020204030204" pitchFamily="34" charset="0"/>
                      </a:rPr>
                      <a:t> </a:t>
                    </a:r>
                    <a:r>
                      <a:rPr kumimoji="0" lang="it-IT" sz="1500" b="0" i="1" u="none" strike="noStrike" cap="none" normalizeH="0" baseline="0" dirty="0" smtClean="0">
                        <a:ln>
                          <a:noFill/>
                        </a:ln>
                        <a:effectLst/>
                        <a:latin typeface="Calibri" panose="020F0502020204030204" pitchFamily="34" charset="0"/>
                      </a:rPr>
                      <a:t>di una banca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1" u="none" strike="noStrike" cap="none" normalizeH="0" baseline="0" dirty="0" smtClean="0">
                        <a:ln>
                          <a:noFill/>
                        </a:ln>
                        <a:effectLst/>
                        <a:latin typeface="Calibri" panose="020F0502020204030204" pitchFamily="34" charset="0"/>
                      </a:rPr>
                      <a:t>(Statuto, art. 27)</a:t>
                    </a:r>
                  </a:p>
                </p:txBody>
              </p:sp>
              <p:sp>
                <p:nvSpPr>
                  <p:cNvPr id="26" name="_s2063"/>
                  <p:cNvSpPr>
                    <a:spLocks noChangeArrowheads="1"/>
                  </p:cNvSpPr>
                  <p:nvPr/>
                </p:nvSpPr>
                <p:spPr bwMode="auto">
                  <a:xfrm>
                    <a:off x="3450064" y="4377763"/>
                    <a:ext cx="2366852" cy="1412272"/>
                  </a:xfrm>
                  <a:prstGeom prst="roundRect">
                    <a:avLst>
                      <a:gd name="adj" fmla="val 16667"/>
                    </a:avLst>
                  </a:prstGeom>
                  <a:solidFill>
                    <a:schemeClr val="accent3">
                      <a:lumMod val="20000"/>
                      <a:lumOff val="80000"/>
                    </a:schemeClr>
                  </a:solidFill>
                  <a:ln w="9525">
                    <a:solidFill>
                      <a:schemeClr val="accent3">
                        <a:lumMod val="75000"/>
                      </a:schemeClr>
                    </a:solidFill>
                    <a:round/>
                    <a:headEnd/>
                    <a:tailEnd/>
                  </a:ln>
                  <a:effectLst>
                    <a:outerShdw blurRad="50800" dist="38100" dir="2700000" algn="tl" rotWithShape="0">
                      <a:prstClr val="black">
                        <a:alpha val="40000"/>
                      </a:prstClr>
                    </a:outerShdw>
                  </a:effectLst>
                </p:spPr>
                <p:txBody>
                  <a:bodyPr vert="horz" wrap="none" lIns="227838" tIns="113916" rIns="227838" bIns="113916" numCol="1" anchor="ctr" anchorCtr="0" compatLnSpc="1">
                    <a:prstTxWarp prst="textNoShape">
                      <a:avLst/>
                    </a:prstTxWarp>
                  </a:bodyPr>
                  <a:lstStyle/>
                  <a:p>
                    <a:pPr lvl="0" algn="ctr" fontAlgn="base">
                      <a:spcBef>
                        <a:spcPct val="0"/>
                      </a:spcBef>
                      <a:spcAft>
                        <a:spcPct val="0"/>
                      </a:spcAft>
                    </a:pPr>
                    <a:r>
                      <a:rPr lang="it-IT" sz="1500" i="1" dirty="0">
                        <a:latin typeface="Calibri" panose="020F0502020204030204" pitchFamily="34" charset="0"/>
                      </a:rPr>
                      <a:t>In caso di </a:t>
                    </a:r>
                  </a:p>
                  <a:p>
                    <a:pPr lvl="0" algn="ctr" fontAlgn="base">
                      <a:spcBef>
                        <a:spcPct val="0"/>
                      </a:spcBef>
                      <a:spcAft>
                        <a:spcPct val="0"/>
                      </a:spcAft>
                    </a:pPr>
                    <a:r>
                      <a:rPr lang="it-IT" sz="1500" b="1" i="1" dirty="0">
                        <a:solidFill>
                          <a:schemeClr val="accent2"/>
                        </a:solidFill>
                        <a:latin typeface="Calibri" panose="020F0502020204030204" pitchFamily="34" charset="0"/>
                      </a:rPr>
                      <a:t>liquidazione coatta</a:t>
                    </a:r>
                  </a:p>
                  <a:p>
                    <a:pPr lvl="0" algn="ctr" fontAlgn="base">
                      <a:spcBef>
                        <a:spcPct val="0"/>
                      </a:spcBef>
                      <a:spcAft>
                        <a:spcPct val="0"/>
                      </a:spcAft>
                    </a:pPr>
                    <a:r>
                      <a:rPr lang="it-IT" sz="1500" i="1" dirty="0">
                        <a:solidFill>
                          <a:schemeClr val="accent2"/>
                        </a:solidFill>
                        <a:latin typeface="Calibri" panose="020F0502020204030204" pitchFamily="34" charset="0"/>
                      </a:rPr>
                      <a:t> </a:t>
                    </a:r>
                    <a:r>
                      <a:rPr lang="it-IT" sz="1500" b="1" i="1" dirty="0">
                        <a:solidFill>
                          <a:schemeClr val="accent2"/>
                        </a:solidFill>
                        <a:latin typeface="Calibri" panose="020F0502020204030204" pitchFamily="34" charset="0"/>
                      </a:rPr>
                      <a:t>amministrativa</a:t>
                    </a:r>
                    <a:r>
                      <a:rPr lang="it-IT" sz="1500" i="1" dirty="0">
                        <a:solidFill>
                          <a:schemeClr val="accent2"/>
                        </a:solidFill>
                        <a:latin typeface="Calibri" panose="020F0502020204030204" pitchFamily="34" charset="0"/>
                      </a:rPr>
                      <a:t> </a:t>
                    </a:r>
                    <a:r>
                      <a:rPr lang="it-IT" sz="1500" i="1" dirty="0">
                        <a:latin typeface="Calibri" panose="020F0502020204030204" pitchFamily="34" charset="0"/>
                      </a:rPr>
                      <a:t>di una </a:t>
                    </a:r>
                    <a:r>
                      <a:rPr lang="it-IT" sz="1500" i="1" dirty="0" smtClean="0">
                        <a:latin typeface="Calibri" panose="020F0502020204030204" pitchFamily="34" charset="0"/>
                      </a:rPr>
                      <a:t>banca</a:t>
                    </a:r>
                    <a:endParaRPr lang="it-IT" sz="1500" i="1" dirty="0">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1" u="none" strike="noStrike" cap="none" normalizeH="0" baseline="0" dirty="0" smtClean="0">
                        <a:ln>
                          <a:noFill/>
                        </a:ln>
                        <a:effectLst/>
                        <a:latin typeface="Calibri" panose="020F0502020204030204" pitchFamily="34" charset="0"/>
                      </a:rPr>
                      <a:t>in alternativo al rimborso dei</a:t>
                    </a:r>
                  </a:p>
                  <a:p>
                    <a:pPr lvl="0" algn="ctr" fontAlgn="base">
                      <a:spcBef>
                        <a:spcPct val="0"/>
                      </a:spcBef>
                      <a:spcAft>
                        <a:spcPct val="0"/>
                      </a:spcAft>
                    </a:pPr>
                    <a:r>
                      <a:rPr lang="it-IT" sz="1500" i="1" dirty="0" smtClean="0">
                        <a:latin typeface="Calibri" panose="020F0502020204030204" pitchFamily="34" charset="0"/>
                      </a:rPr>
                      <a:t>depositanti (</a:t>
                    </a:r>
                    <a:r>
                      <a:rPr lang="it-IT" sz="1500" i="1" dirty="0">
                        <a:latin typeface="Calibri" panose="020F0502020204030204" pitchFamily="34" charset="0"/>
                      </a:rPr>
                      <a:t>Statuto</a:t>
                    </a:r>
                    <a:r>
                      <a:rPr kumimoji="0" lang="it-IT" sz="1500" b="0" i="1" u="none" strike="noStrike" cap="none" normalizeH="0" baseline="0" dirty="0" smtClean="0">
                        <a:ln>
                          <a:noFill/>
                        </a:ln>
                        <a:effectLst/>
                        <a:latin typeface="Calibri" panose="020F0502020204030204" pitchFamily="34" charset="0"/>
                      </a:rPr>
                      <a:t>, art. 28)</a:t>
                    </a:r>
                  </a:p>
                </p:txBody>
              </p:sp>
              <p:sp>
                <p:nvSpPr>
                  <p:cNvPr id="27" name="_s2064"/>
                  <p:cNvSpPr>
                    <a:spLocks noChangeArrowheads="1"/>
                  </p:cNvSpPr>
                  <p:nvPr/>
                </p:nvSpPr>
                <p:spPr bwMode="auto">
                  <a:xfrm>
                    <a:off x="5915468" y="4356497"/>
                    <a:ext cx="2498762" cy="1429957"/>
                  </a:xfrm>
                  <a:prstGeom prst="roundRect">
                    <a:avLst>
                      <a:gd name="adj" fmla="val 16667"/>
                    </a:avLst>
                  </a:prstGeom>
                  <a:solidFill>
                    <a:schemeClr val="accent3">
                      <a:lumMod val="20000"/>
                      <a:lumOff val="80000"/>
                    </a:schemeClr>
                  </a:solidFill>
                  <a:ln w="9525">
                    <a:solidFill>
                      <a:schemeClr val="accent3">
                        <a:lumMod val="75000"/>
                      </a:schemeClr>
                    </a:solidFill>
                    <a:round/>
                    <a:headEnd/>
                    <a:tailEnd/>
                  </a:ln>
                  <a:effectLst>
                    <a:outerShdw blurRad="50800" dist="38100" dir="2700000" algn="tl" rotWithShape="0">
                      <a:prstClr val="black">
                        <a:alpha val="40000"/>
                      </a:prstClr>
                    </a:outerShdw>
                  </a:effectLst>
                </p:spPr>
                <p:txBody>
                  <a:bodyPr vert="horz" wrap="none" lIns="227838" tIns="113916" rIns="227838" bIns="1139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1" u="none" strike="noStrike" cap="none" normalizeH="0" baseline="0" dirty="0" smtClean="0">
                        <a:ln>
                          <a:noFill/>
                        </a:ln>
                        <a:effectLst/>
                        <a:latin typeface="Calibri" panose="020F0502020204030204" pitchFamily="34" charset="0"/>
                      </a:rPr>
                      <a:t>In caso di </a:t>
                    </a:r>
                  </a:p>
                  <a:p>
                    <a:pPr marL="0" marR="0" lvl="0" indent="0" algn="ctr" defTabSz="914400" rtl="0" eaLnBrk="1" fontAlgn="base" latinLnBrk="0" hangingPunct="1">
                      <a:lnSpc>
                        <a:spcPct val="100000"/>
                      </a:lnSpc>
                      <a:spcBef>
                        <a:spcPct val="0"/>
                      </a:spcBef>
                      <a:spcAft>
                        <a:spcPct val="0"/>
                      </a:spcAft>
                      <a:buClrTx/>
                      <a:buSzTx/>
                      <a:buFontTx/>
                      <a:buNone/>
                      <a:tabLst/>
                    </a:pPr>
                    <a:r>
                      <a:rPr lang="it-IT" sz="1500" b="1" i="1" dirty="0" smtClean="0">
                        <a:solidFill>
                          <a:schemeClr val="accent2"/>
                        </a:solidFill>
                        <a:latin typeface="Calibri" panose="020F0502020204030204" pitchFamily="34" charset="0"/>
                      </a:rPr>
                      <a:t>a</a:t>
                    </a:r>
                    <a:r>
                      <a:rPr kumimoji="0" lang="it-IT" sz="1500" b="1" i="1" u="none" strike="noStrike" cap="none" normalizeH="0" baseline="0" dirty="0" smtClean="0">
                        <a:ln>
                          <a:noFill/>
                        </a:ln>
                        <a:solidFill>
                          <a:schemeClr val="accent2"/>
                        </a:solidFill>
                        <a:effectLst/>
                        <a:latin typeface="Calibri" panose="020F0502020204030204" pitchFamily="34" charset="0"/>
                      </a:rPr>
                      <a:t>mministrazione</a:t>
                    </a:r>
                    <a:r>
                      <a:rPr kumimoji="0" lang="it-IT" sz="1500" b="1" i="1" u="none" strike="noStrike" cap="none" normalizeH="0" baseline="0" dirty="0" smtClean="0">
                        <a:ln>
                          <a:noFill/>
                        </a:ln>
                        <a:effectLst/>
                        <a:latin typeface="Calibri" panose="020F0502020204030204" pitchFamily="34" charset="0"/>
                      </a:rPr>
                      <a:t>, </a:t>
                    </a:r>
                  </a:p>
                  <a:p>
                    <a:pPr lvl="0" algn="ctr"/>
                    <a:r>
                      <a:rPr lang="it-IT" sz="1500" b="1" i="1" dirty="0" smtClean="0">
                        <a:solidFill>
                          <a:schemeClr val="accent2"/>
                        </a:solidFill>
                        <a:latin typeface="Calibri" panose="020F0502020204030204" pitchFamily="34" charset="0"/>
                      </a:rPr>
                      <a:t>straordinaria </a:t>
                    </a:r>
                    <a:r>
                      <a:rPr kumimoji="0" lang="it-IT" sz="1500" b="0" i="1" u="none" strike="noStrike" cap="none" normalizeH="0" baseline="0" dirty="0" smtClean="0">
                        <a:ln>
                          <a:noFill/>
                        </a:ln>
                        <a:effectLst/>
                        <a:latin typeface="Calibri" panose="020F0502020204030204" pitchFamily="34" charset="0"/>
                      </a:rPr>
                      <a:t>(garanzie,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1" u="none" strike="noStrike" cap="none" normalizeH="0" baseline="0" dirty="0" smtClean="0">
                        <a:ln>
                          <a:noFill/>
                        </a:ln>
                        <a:effectLst/>
                        <a:latin typeface="Calibri" panose="020F0502020204030204" pitchFamily="34" charset="0"/>
                      </a:rPr>
                      <a:t>finanziamenti, partecipazioni,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1" u="none" strike="noStrike" cap="none" normalizeH="0" baseline="0" dirty="0" smtClean="0">
                        <a:ln>
                          <a:noFill/>
                        </a:ln>
                        <a:effectLst/>
                        <a:latin typeface="Calibri" panose="020F0502020204030204" pitchFamily="34" charset="0"/>
                      </a:rPr>
                      <a:t> altro</a:t>
                    </a:r>
                    <a:r>
                      <a:rPr lang="it-IT" sz="1500" i="1" dirty="0" smtClean="0">
                        <a:latin typeface="Calibri" panose="020F0502020204030204" pitchFamily="34" charset="0"/>
                      </a:rPr>
                      <a:t>)</a:t>
                    </a:r>
                    <a:r>
                      <a:rPr kumimoji="0" lang="it-IT" sz="1500" b="0" i="1" u="none" strike="noStrike" cap="none" normalizeH="0" baseline="0" dirty="0" smtClean="0">
                        <a:ln>
                          <a:noFill/>
                        </a:ln>
                        <a:effectLst/>
                        <a:latin typeface="Calibri" panose="020F0502020204030204" pitchFamily="34" charset="0"/>
                      </a:rPr>
                      <a:t> (Statuto, art. 29)</a:t>
                    </a:r>
                  </a:p>
                </p:txBody>
              </p:sp>
            </p:grpSp>
            <p:cxnSp>
              <p:nvCxnSpPr>
                <p:cNvPr id="19" name="_s2052"/>
                <p:cNvCxnSpPr>
                  <a:cxnSpLocks noChangeShapeType="1"/>
                </p:cNvCxnSpPr>
                <p:nvPr/>
              </p:nvCxnSpPr>
              <p:spPr bwMode="auto">
                <a:xfrm rot="5400000" flipH="1" flipV="1">
                  <a:off x="4902227" y="4061820"/>
                  <a:ext cx="320856" cy="1634"/>
                </a:xfrm>
                <a:prstGeom prst="bentConnector3">
                  <a:avLst>
                    <a:gd name="adj1" fmla="val 50000"/>
                  </a:avLst>
                </a:prstGeom>
                <a:noFill/>
                <a:ln w="28575">
                  <a:solidFill>
                    <a:schemeClr val="tx1"/>
                  </a:solidFill>
                  <a:miter lim="800000"/>
                  <a:headEnd/>
                  <a:tailEnd/>
                </a:ln>
                <a:effectLst>
                  <a:outerShdw blurRad="50800" dist="38100" dir="2700000" algn="tl" rotWithShape="0">
                    <a:prstClr val="black">
                      <a:alpha val="40000"/>
                    </a:prstClr>
                  </a:outerShdw>
                </a:effectLst>
              </p:spPr>
            </p:cxnSp>
            <p:cxnSp>
              <p:nvCxnSpPr>
                <p:cNvPr id="20" name="_s2052"/>
                <p:cNvCxnSpPr>
                  <a:cxnSpLocks noChangeShapeType="1"/>
                </p:cNvCxnSpPr>
                <p:nvPr/>
              </p:nvCxnSpPr>
              <p:spPr bwMode="auto">
                <a:xfrm rot="5400000" flipH="1" flipV="1">
                  <a:off x="2342302" y="4072453"/>
                  <a:ext cx="320856" cy="1634"/>
                </a:xfrm>
                <a:prstGeom prst="bentConnector3">
                  <a:avLst>
                    <a:gd name="adj1" fmla="val 96393"/>
                  </a:avLst>
                </a:prstGeom>
                <a:noFill/>
                <a:ln w="28575">
                  <a:solidFill>
                    <a:schemeClr val="tx1"/>
                  </a:solidFill>
                  <a:miter lim="800000"/>
                  <a:headEnd/>
                  <a:tailEnd/>
                </a:ln>
                <a:effectLst>
                  <a:outerShdw blurRad="50800" dist="38100" dir="2700000" algn="tl" rotWithShape="0">
                    <a:prstClr val="black">
                      <a:alpha val="40000"/>
                    </a:prstClr>
                  </a:outerShdw>
                </a:effectLst>
              </p:spPr>
            </p:cxnSp>
          </p:grpSp>
        </p:grpSp>
        <p:sp>
          <p:nvSpPr>
            <p:cNvPr id="15" name="Text Box 50"/>
            <p:cNvSpPr txBox="1">
              <a:spLocks noChangeArrowheads="1"/>
            </p:cNvSpPr>
            <p:nvPr/>
          </p:nvSpPr>
          <p:spPr bwMode="auto">
            <a:xfrm>
              <a:off x="6262524" y="5692462"/>
              <a:ext cx="2666547" cy="1015663"/>
            </a:xfrm>
            <a:prstGeom prst="rect">
              <a:avLst/>
            </a:prstGeom>
            <a:solidFill>
              <a:schemeClr val="accent3">
                <a:lumMod val="40000"/>
                <a:lumOff val="60000"/>
              </a:schemeClr>
            </a:solidFill>
            <a:ln w="12700">
              <a:solidFill>
                <a:schemeClr val="accent6"/>
              </a:solidFill>
              <a:miter lim="800000"/>
              <a:headEnd type="none" w="sm" len="sm"/>
              <a:tailEnd type="none" w="sm" len="sm"/>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it-IT" sz="1500" b="1" i="1" u="none" strike="noStrike" cap="none" normalizeH="0" baseline="0" dirty="0" smtClean="0">
                  <a:ln>
                    <a:noFill/>
                  </a:ln>
                  <a:effectLst>
                    <a:outerShdw blurRad="38100" dist="38100" dir="2700000" algn="tl">
                      <a:srgbClr val="C0C0C0"/>
                    </a:outerShdw>
                  </a:effectLst>
                  <a:latin typeface="Calibri" panose="020F0502020204030204" pitchFamily="34" charset="0"/>
                </a:rPr>
                <a:t>Scelta sulla base del           </a:t>
              </a:r>
              <a:r>
                <a:rPr kumimoji="0" lang="it-IT" sz="1500" b="1" i="1" u="none" strike="noStrike" cap="none" normalizeH="0" baseline="0" dirty="0" smtClean="0">
                  <a:ln>
                    <a:noFill/>
                  </a:ln>
                  <a:solidFill>
                    <a:schemeClr val="accent2"/>
                  </a:solidFill>
                  <a:effectLst>
                    <a:outerShdw blurRad="38100" dist="38100" dir="2700000" algn="tl">
                      <a:srgbClr val="C0C0C0"/>
                    </a:outerShdw>
                  </a:effectLst>
                  <a:latin typeface="Calibri" panose="020F0502020204030204" pitchFamily="34" charset="0"/>
                </a:rPr>
                <a:t>principio del minor onere</a:t>
              </a:r>
              <a:r>
                <a:rPr lang="it-IT" sz="1500" b="1" i="1" dirty="0">
                  <a:effectLst>
                    <a:outerShdw blurRad="38100" dist="38100" dir="2700000" algn="tl">
                      <a:srgbClr val="C0C0C0"/>
                    </a:outerShdw>
                  </a:effectLst>
                  <a:latin typeface="Calibri" panose="020F0502020204030204" pitchFamily="34" charset="0"/>
                </a:rPr>
                <a:t> </a:t>
              </a:r>
              <a:r>
                <a:rPr lang="it-IT" sz="1500" b="1" i="1" dirty="0" smtClean="0">
                  <a:effectLst>
                    <a:outerShdw blurRad="38100" dist="38100" dir="2700000" algn="tl">
                      <a:srgbClr val="C0C0C0"/>
                    </a:outerShdw>
                  </a:effectLst>
                  <a:latin typeface="Calibri" panose="020F0502020204030204" pitchFamily="34" charset="0"/>
                </a:rPr>
                <a:t>e della verifica </a:t>
              </a:r>
              <a:r>
                <a:rPr lang="it-IT" sz="1500" b="1" i="1" dirty="0" smtClean="0">
                  <a:solidFill>
                    <a:schemeClr val="accent2"/>
                  </a:solidFill>
                  <a:effectLst>
                    <a:outerShdw blurRad="38100" dist="38100" dir="2700000" algn="tl">
                      <a:srgbClr val="C0C0C0"/>
                    </a:outerShdw>
                  </a:effectLst>
                  <a:latin typeface="Calibri" panose="020F0502020204030204" pitchFamily="34" charset="0"/>
                </a:rPr>
                <a:t>delle prospettive di risanamento</a:t>
              </a:r>
              <a:endParaRPr kumimoji="0" lang="it-IT" sz="1500" b="1" i="1" u="none" strike="noStrike" cap="none" normalizeH="0" baseline="0" dirty="0" smtClean="0">
                <a:ln>
                  <a:noFill/>
                </a:ln>
                <a:solidFill>
                  <a:schemeClr val="accent2"/>
                </a:solidFill>
                <a:effectLst>
                  <a:outerShdw blurRad="38100" dist="38100" dir="2700000" algn="tl">
                    <a:srgbClr val="C0C0C0"/>
                  </a:outerShdw>
                </a:effectLst>
                <a:latin typeface="Calibri" panose="020F0502020204030204" pitchFamily="34" charset="0"/>
              </a:endParaRPr>
            </a:p>
          </p:txBody>
        </p:sp>
      </p:grpSp>
      <p:sp>
        <p:nvSpPr>
          <p:cNvPr id="3" name="CasellaDiTesto 2"/>
          <p:cNvSpPr txBox="1"/>
          <p:nvPr/>
        </p:nvSpPr>
        <p:spPr>
          <a:xfrm>
            <a:off x="2432615" y="6237312"/>
            <a:ext cx="4751044" cy="369332"/>
          </a:xfrm>
          <a:prstGeom prst="rect">
            <a:avLst/>
          </a:prstGeom>
          <a:noFill/>
        </p:spPr>
        <p:txBody>
          <a:bodyPr wrap="none" rtlCol="0">
            <a:spAutoFit/>
          </a:bodyPr>
          <a:lstStyle/>
          <a:p>
            <a:r>
              <a:rPr lang="it-IT" dirty="0" smtClean="0">
                <a:solidFill>
                  <a:schemeClr val="accent2"/>
                </a:solidFill>
                <a:latin typeface="Calibri" panose="020F0502020204030204" pitchFamily="34" charset="0"/>
              </a:rPr>
              <a:t>Gli interventi sono autorizzati dalla Banca d’Italia</a:t>
            </a:r>
            <a:endParaRPr lang="it-IT"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331102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23</a:t>
            </a:fld>
            <a:endParaRPr lang="en-US" dirty="0"/>
          </a:p>
        </p:txBody>
      </p:sp>
      <p:sp>
        <p:nvSpPr>
          <p:cNvPr id="4" name="Titolo 1"/>
          <p:cNvSpPr txBox="1">
            <a:spLocks/>
          </p:cNvSpPr>
          <p:nvPr/>
        </p:nvSpPr>
        <p:spPr>
          <a:xfrm>
            <a:off x="1259632" y="2132856"/>
            <a:ext cx="7416823" cy="2880319"/>
          </a:xfrm>
          <a:prstGeom prst="rect">
            <a:avLst/>
          </a:prstGeom>
        </p:spPr>
        <p:txBody>
          <a:bodyPr anchor="ctr">
            <a:no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pPr marL="265112" algn="just">
              <a:lnSpc>
                <a:spcPct val="90000"/>
              </a:lnSpc>
              <a:buClr>
                <a:schemeClr val="accent3">
                  <a:lumMod val="75000"/>
                </a:schemeClr>
              </a:buClr>
              <a:tabLst>
                <a:tab pos="542925" algn="l"/>
              </a:tabLst>
            </a:pPr>
            <a:r>
              <a:rPr lang="it-IT" altLang="it-IT" sz="2800" dirty="0" smtClean="0">
                <a:latin typeface="Calibri" panose="020F0502020204030204" pitchFamily="34" charset="0"/>
              </a:rPr>
              <a:t>3. La crisi finanziaria e il progetto di unione bancaria</a:t>
            </a:r>
            <a:endParaRPr lang="it-IT" altLang="it-IT" sz="2800" dirty="0">
              <a:latin typeface="Calibri" panose="020F0502020204030204" pitchFamily="34" charset="0"/>
            </a:endParaRPr>
          </a:p>
        </p:txBody>
      </p:sp>
    </p:spTree>
    <p:extLst>
      <p:ext uri="{BB962C8B-B14F-4D97-AF65-F5344CB8AC3E}">
        <p14:creationId xmlns:p14="http://schemas.microsoft.com/office/powerpoint/2010/main" val="3193407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ccia bidirezionale verticale 9"/>
          <p:cNvSpPr/>
          <p:nvPr/>
        </p:nvSpPr>
        <p:spPr>
          <a:xfrm>
            <a:off x="4283968" y="3169603"/>
            <a:ext cx="1008112" cy="1517399"/>
          </a:xfrm>
          <a:prstGeom prst="upDownArrow">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22"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6F4C3D5-57C2-47FE-9DC6-CBF3485319B5}" type="slidenum">
              <a:rPr lang="it-IT" altLang="it-IT" sz="1400"/>
              <a:pPr>
                <a:spcBef>
                  <a:spcPct val="0"/>
                </a:spcBef>
                <a:buFontTx/>
                <a:buNone/>
              </a:pPr>
              <a:t>24</a:t>
            </a:fld>
            <a:endParaRPr lang="it-IT" altLang="it-IT" sz="1400"/>
          </a:p>
        </p:txBody>
      </p:sp>
      <p:sp>
        <p:nvSpPr>
          <p:cNvPr id="5124" name="Rectangle 3"/>
          <p:cNvSpPr>
            <a:spLocks noGrp="1" noChangeArrowheads="1"/>
          </p:cNvSpPr>
          <p:nvPr>
            <p:ph sz="half" idx="4294967295"/>
          </p:nvPr>
        </p:nvSpPr>
        <p:spPr>
          <a:xfrm>
            <a:off x="1690688" y="1557338"/>
            <a:ext cx="7453312" cy="4568825"/>
          </a:xfrm>
          <a:prstGeom prst="rect">
            <a:avLst/>
          </a:prstGeom>
        </p:spPr>
        <p:txBody>
          <a:bodyPr>
            <a:normAutofit/>
          </a:bodyPr>
          <a:lstStyle/>
          <a:p>
            <a:pPr marL="82296" indent="0" eaLnBrk="1" hangingPunct="1">
              <a:lnSpc>
                <a:spcPct val="90000"/>
              </a:lnSpc>
              <a:buNone/>
            </a:pPr>
            <a:endParaRPr lang="it-IT" altLang="it-IT" sz="2500" b="1" dirty="0" smtClean="0">
              <a:solidFill>
                <a:srgbClr val="C00000"/>
              </a:solidFill>
              <a:latin typeface="Calibri" panose="020F0502020204030204" pitchFamily="34" charset="0"/>
            </a:endParaRPr>
          </a:p>
          <a:p>
            <a:pPr marL="82296" indent="0" eaLnBrk="1" hangingPunct="1">
              <a:lnSpc>
                <a:spcPct val="90000"/>
              </a:lnSpc>
              <a:buNone/>
            </a:pPr>
            <a:endParaRPr lang="it-IT" altLang="it-IT" sz="2500" b="1" dirty="0">
              <a:solidFill>
                <a:srgbClr val="C00000"/>
              </a:solidFill>
              <a:latin typeface="Calibri" panose="020F0502020204030204" pitchFamily="34" charset="0"/>
            </a:endParaRPr>
          </a:p>
          <a:p>
            <a:pPr marL="82296" indent="0" eaLnBrk="1" hangingPunct="1">
              <a:lnSpc>
                <a:spcPct val="90000"/>
              </a:lnSpc>
              <a:buNone/>
            </a:pPr>
            <a:endParaRPr lang="it-IT" altLang="it-IT" sz="2500" b="1" dirty="0" smtClean="0">
              <a:solidFill>
                <a:srgbClr val="C00000"/>
              </a:solidFill>
              <a:latin typeface="Calibri" panose="020F0502020204030204" pitchFamily="34" charset="0"/>
            </a:endParaRPr>
          </a:p>
          <a:p>
            <a:pPr marL="82296" indent="0" eaLnBrk="1" hangingPunct="1">
              <a:lnSpc>
                <a:spcPct val="90000"/>
              </a:lnSpc>
              <a:buNone/>
            </a:pPr>
            <a:endParaRPr lang="it-IT" altLang="it-IT" sz="2500" b="1" dirty="0">
              <a:solidFill>
                <a:srgbClr val="C00000"/>
              </a:solidFill>
              <a:latin typeface="Calibri" panose="020F0502020204030204" pitchFamily="34" charset="0"/>
            </a:endParaRPr>
          </a:p>
          <a:p>
            <a:pPr marL="82296" indent="0" eaLnBrk="1" hangingPunct="1">
              <a:lnSpc>
                <a:spcPct val="90000"/>
              </a:lnSpc>
              <a:buNone/>
            </a:pPr>
            <a:endParaRPr lang="it-IT" altLang="it-IT" sz="2500" b="1" dirty="0" smtClean="0">
              <a:solidFill>
                <a:srgbClr val="C00000"/>
              </a:solidFill>
              <a:latin typeface="Calibri" panose="020F0502020204030204" pitchFamily="34" charset="0"/>
            </a:endParaRPr>
          </a:p>
          <a:p>
            <a:pPr marL="82296" indent="0" eaLnBrk="1" hangingPunct="1">
              <a:lnSpc>
                <a:spcPct val="90000"/>
              </a:lnSpc>
              <a:buNone/>
            </a:pPr>
            <a:r>
              <a:rPr lang="it-IT" altLang="it-IT" sz="2500" b="1" dirty="0">
                <a:solidFill>
                  <a:srgbClr val="C00000"/>
                </a:solidFill>
                <a:latin typeface="Calibri" panose="020F0502020204030204" pitchFamily="34" charset="0"/>
              </a:rPr>
              <a:t> </a:t>
            </a:r>
            <a:r>
              <a:rPr lang="it-IT" altLang="it-IT" sz="2500" b="1" dirty="0" smtClean="0">
                <a:solidFill>
                  <a:srgbClr val="C00000"/>
                </a:solidFill>
                <a:latin typeface="Calibri" panose="020F0502020204030204" pitchFamily="34" charset="0"/>
              </a:rPr>
              <a:t>              crisi economica a livello globale</a:t>
            </a:r>
          </a:p>
          <a:p>
            <a:pPr eaLnBrk="1" hangingPunct="1">
              <a:lnSpc>
                <a:spcPct val="90000"/>
              </a:lnSpc>
              <a:buFontTx/>
              <a:buNone/>
            </a:pPr>
            <a:endParaRPr lang="it-IT" altLang="it-IT" sz="2500" b="1" dirty="0" smtClean="0">
              <a:solidFill>
                <a:schemeClr val="accent2"/>
              </a:solidFill>
              <a:latin typeface="Comic Sans MS" pitchFamily="66" charset="0"/>
            </a:endParaRPr>
          </a:p>
        </p:txBody>
      </p:sp>
      <p:sp>
        <p:nvSpPr>
          <p:cNvPr id="9" name="Titolo 1"/>
          <p:cNvSpPr txBox="1">
            <a:spLocks/>
          </p:cNvSpPr>
          <p:nvPr/>
        </p:nvSpPr>
        <p:spPr>
          <a:xfrm>
            <a:off x="1259632" y="692696"/>
            <a:ext cx="7488832"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base">
              <a:spcAft>
                <a:spcPct val="0"/>
              </a:spcAft>
            </a:pPr>
            <a:r>
              <a:rPr lang="it-IT" altLang="it-IT" sz="2000" b="1" dirty="0" smtClean="0">
                <a:solidFill>
                  <a:srgbClr val="11488B"/>
                </a:solidFill>
                <a:effectLst/>
                <a:latin typeface="Calibri" panose="020F0502020204030204" pitchFamily="34" charset="0"/>
              </a:rPr>
              <a:t>La </a:t>
            </a:r>
            <a:r>
              <a:rPr lang="it-IT" altLang="it-IT" sz="2000" b="1" dirty="0">
                <a:solidFill>
                  <a:srgbClr val="11488B"/>
                </a:solidFill>
                <a:effectLst/>
                <a:latin typeface="Calibri" panose="020F0502020204030204" pitchFamily="34" charset="0"/>
              </a:rPr>
              <a:t>crisi economico-finanziaria: le due fasi </a:t>
            </a:r>
            <a:endParaRPr lang="it-IT" sz="2000" b="1" dirty="0">
              <a:solidFill>
                <a:srgbClr val="11488B"/>
              </a:solidFill>
              <a:effectLst/>
              <a:latin typeface="Calibri" panose="020F0502020204030204" pitchFamily="34" charset="0"/>
            </a:endParaRPr>
          </a:p>
        </p:txBody>
      </p:sp>
      <p:grpSp>
        <p:nvGrpSpPr>
          <p:cNvPr id="4" name="Gruppo 3"/>
          <p:cNvGrpSpPr/>
          <p:nvPr/>
        </p:nvGrpSpPr>
        <p:grpSpPr>
          <a:xfrm>
            <a:off x="1547664" y="1835696"/>
            <a:ext cx="6840760" cy="4248424"/>
            <a:chOff x="1547664" y="1835696"/>
            <a:chExt cx="6840760" cy="4248424"/>
          </a:xfrm>
        </p:grpSpPr>
        <p:sp>
          <p:nvSpPr>
            <p:cNvPr id="2" name="Rettangolo arrotondato 1"/>
            <p:cNvSpPr/>
            <p:nvPr/>
          </p:nvSpPr>
          <p:spPr>
            <a:xfrm>
              <a:off x="1547664" y="1835696"/>
              <a:ext cx="6840760" cy="130527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900" b="1" dirty="0" smtClean="0">
                  <a:solidFill>
                    <a:srgbClr val="C00000"/>
                  </a:solidFill>
                  <a:latin typeface="Calibri" panose="020F0502020204030204" pitchFamily="34" charset="0"/>
                </a:rPr>
                <a:t>2007-2009</a:t>
              </a:r>
              <a:r>
                <a:rPr lang="it-IT" altLang="it-IT" sz="1900" b="1" dirty="0" smtClean="0">
                  <a:solidFill>
                    <a:schemeClr val="bg1"/>
                  </a:solidFill>
                  <a:latin typeface="Calibri" panose="020F0502020204030204" pitchFamily="34" charset="0"/>
                </a:rPr>
                <a:t> </a:t>
              </a:r>
              <a:r>
                <a:rPr lang="it-IT" altLang="it-IT" sz="1900" b="1" dirty="0" smtClean="0">
                  <a:solidFill>
                    <a:schemeClr val="bg1"/>
                  </a:solidFill>
                  <a:latin typeface="Calibri" panose="020F0502020204030204" pitchFamily="34" charset="0"/>
                  <a:sym typeface="Wingdings" panose="05000000000000000000" pitchFamily="2" charset="2"/>
                </a:rPr>
                <a:t> </a:t>
              </a:r>
              <a:r>
                <a:rPr lang="it-IT" altLang="it-IT" sz="1900" b="1" u="sng" dirty="0" smtClean="0">
                  <a:solidFill>
                    <a:schemeClr val="bg1"/>
                  </a:solidFill>
                  <a:latin typeface="Calibri" panose="020F0502020204030204" pitchFamily="34" charset="0"/>
                </a:rPr>
                <a:t>crisi </a:t>
              </a:r>
              <a:r>
                <a:rPr lang="it-IT" altLang="it-IT" sz="1900" b="1" u="sng" dirty="0">
                  <a:solidFill>
                    <a:schemeClr val="bg1"/>
                  </a:solidFill>
                  <a:latin typeface="Calibri" panose="020F0502020204030204" pitchFamily="34" charset="0"/>
                </a:rPr>
                <a:t>del mercato immobiliare e dei mutui </a:t>
              </a:r>
              <a:r>
                <a:rPr lang="it-IT" altLang="it-IT" sz="1900" b="1" i="1" u="sng" dirty="0" err="1">
                  <a:solidFill>
                    <a:schemeClr val="bg1"/>
                  </a:solidFill>
                  <a:latin typeface="Calibri" panose="020F0502020204030204" pitchFamily="34" charset="0"/>
                </a:rPr>
                <a:t>subprime</a:t>
              </a:r>
              <a:r>
                <a:rPr lang="it-IT" altLang="it-IT" sz="1900" b="1" dirty="0">
                  <a:solidFill>
                    <a:schemeClr val="bg1"/>
                  </a:solidFill>
                  <a:latin typeface="Calibri" panose="020F0502020204030204" pitchFamily="34" charset="0"/>
                </a:rPr>
                <a:t> negli USA. Fallimento di </a:t>
              </a:r>
              <a:r>
                <a:rPr lang="it-IT" altLang="it-IT" sz="1900" b="1" i="1" dirty="0">
                  <a:solidFill>
                    <a:schemeClr val="bg1"/>
                  </a:solidFill>
                  <a:latin typeface="Calibri" panose="020F0502020204030204" pitchFamily="34" charset="0"/>
                </a:rPr>
                <a:t>Lehman </a:t>
              </a:r>
              <a:r>
                <a:rPr lang="it-IT" altLang="it-IT" sz="1900" b="1" i="1" dirty="0" err="1">
                  <a:solidFill>
                    <a:schemeClr val="bg1"/>
                  </a:solidFill>
                  <a:latin typeface="Calibri" panose="020F0502020204030204" pitchFamily="34" charset="0"/>
                </a:rPr>
                <a:t>Brothers</a:t>
              </a:r>
              <a:r>
                <a:rPr lang="it-IT" altLang="it-IT" sz="1900" b="1" i="1" dirty="0">
                  <a:solidFill>
                    <a:schemeClr val="bg1"/>
                  </a:solidFill>
                  <a:latin typeface="Calibri" panose="020F0502020204030204" pitchFamily="34" charset="0"/>
                </a:rPr>
                <a:t> </a:t>
              </a:r>
              <a:r>
                <a:rPr lang="it-IT" altLang="it-IT" sz="1900" b="1" dirty="0">
                  <a:solidFill>
                    <a:schemeClr val="bg1"/>
                  </a:solidFill>
                  <a:latin typeface="Calibri" panose="020F0502020204030204" pitchFamily="34" charset="0"/>
                </a:rPr>
                <a:t>e insolvenze bancarie a catena negli USA e in Europa. </a:t>
              </a:r>
              <a:endParaRPr lang="it-IT" altLang="it-IT" sz="1900" b="1" dirty="0" smtClean="0">
                <a:solidFill>
                  <a:schemeClr val="bg1"/>
                </a:solidFill>
                <a:latin typeface="Calibri" panose="020F0502020204030204" pitchFamily="34" charset="0"/>
              </a:endParaRPr>
            </a:p>
            <a:p>
              <a:pPr algn="ctr"/>
              <a:r>
                <a:rPr lang="it-IT" altLang="it-IT" sz="1900" b="1" dirty="0" smtClean="0">
                  <a:solidFill>
                    <a:schemeClr val="bg1"/>
                  </a:solidFill>
                  <a:latin typeface="Calibri" panose="020F0502020204030204" pitchFamily="34" charset="0"/>
                </a:rPr>
                <a:t>Gli </a:t>
              </a:r>
              <a:r>
                <a:rPr lang="it-IT" altLang="it-IT" sz="1900" b="1" dirty="0">
                  <a:solidFill>
                    <a:schemeClr val="bg1"/>
                  </a:solidFill>
                  <a:latin typeface="Calibri" panose="020F0502020204030204" pitchFamily="34" charset="0"/>
                </a:rPr>
                <a:t>interventi pubblici di </a:t>
              </a:r>
              <a:r>
                <a:rPr lang="it-IT" altLang="it-IT" sz="1900" b="1" dirty="0" smtClean="0">
                  <a:solidFill>
                    <a:schemeClr val="bg1"/>
                  </a:solidFill>
                  <a:latin typeface="Calibri" panose="020F0502020204030204" pitchFamily="34" charset="0"/>
                </a:rPr>
                <a:t>salvataggio.</a:t>
              </a:r>
              <a:endParaRPr lang="it-IT" dirty="0">
                <a:solidFill>
                  <a:schemeClr val="bg1"/>
                </a:solidFill>
              </a:endParaRPr>
            </a:p>
          </p:txBody>
        </p:sp>
        <p:sp>
          <p:nvSpPr>
            <p:cNvPr id="11" name="Rettangolo arrotondato 10"/>
            <p:cNvSpPr/>
            <p:nvPr/>
          </p:nvSpPr>
          <p:spPr>
            <a:xfrm>
              <a:off x="1547664" y="4778848"/>
              <a:ext cx="6840760" cy="130527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900" b="1" dirty="0" smtClean="0">
                  <a:solidFill>
                    <a:srgbClr val="C00000"/>
                  </a:solidFill>
                  <a:latin typeface="Calibri" panose="020F0502020204030204" pitchFamily="34" charset="0"/>
                </a:rPr>
                <a:t>2011-2012</a:t>
              </a:r>
              <a:r>
                <a:rPr lang="it-IT" altLang="it-IT" sz="1900" b="1" dirty="0" smtClean="0">
                  <a:solidFill>
                    <a:schemeClr val="bg1"/>
                  </a:solidFill>
                  <a:latin typeface="Calibri" panose="020F0502020204030204" pitchFamily="34" charset="0"/>
                </a:rPr>
                <a:t> </a:t>
              </a:r>
              <a:r>
                <a:rPr lang="it-IT" altLang="it-IT" sz="1900" b="1" dirty="0" smtClean="0">
                  <a:solidFill>
                    <a:schemeClr val="bg1"/>
                  </a:solidFill>
                  <a:latin typeface="Calibri" panose="020F0502020204030204" pitchFamily="34" charset="0"/>
                  <a:sym typeface="Wingdings" panose="05000000000000000000" pitchFamily="2" charset="2"/>
                </a:rPr>
                <a:t></a:t>
              </a:r>
              <a:r>
                <a:rPr lang="it-IT" altLang="it-IT" sz="1900" b="1" dirty="0" smtClean="0">
                  <a:solidFill>
                    <a:schemeClr val="bg1"/>
                  </a:solidFill>
                  <a:latin typeface="Calibri" panose="020F0502020204030204" pitchFamily="34" charset="0"/>
                </a:rPr>
                <a:t>allargamento </a:t>
              </a:r>
              <a:r>
                <a:rPr lang="it-IT" altLang="it-IT" sz="1900" b="1" dirty="0">
                  <a:solidFill>
                    <a:schemeClr val="bg1"/>
                  </a:solidFill>
                  <a:latin typeface="Calibri" panose="020F0502020204030204" pitchFamily="34" charset="0"/>
                </a:rPr>
                <a:t>della crisi ai debiti sovrani e alle finanze pubbliche di molti paesi, soprattutto dell’eurozona (Portogallo, Irlanda, Grecia e Italia</a:t>
              </a:r>
              <a:r>
                <a:rPr lang="it-IT" altLang="it-IT" sz="1900" b="1" dirty="0" smtClean="0">
                  <a:solidFill>
                    <a:schemeClr val="bg1"/>
                  </a:solidFill>
                  <a:latin typeface="Calibri" panose="020F0502020204030204" pitchFamily="34" charset="0"/>
                </a:rPr>
                <a:t>).</a:t>
              </a:r>
            </a:p>
            <a:p>
              <a:pPr algn="ctr"/>
              <a:r>
                <a:rPr lang="it-IT" altLang="it-IT" sz="1900" b="1" dirty="0" smtClean="0">
                  <a:solidFill>
                    <a:schemeClr val="bg1"/>
                  </a:solidFill>
                  <a:latin typeface="Calibri" panose="020F0502020204030204" pitchFamily="34" charset="0"/>
                </a:rPr>
                <a:t>Il </a:t>
              </a:r>
              <a:r>
                <a:rPr lang="it-IT" altLang="it-IT" sz="1900" b="1" dirty="0">
                  <a:solidFill>
                    <a:schemeClr val="bg1"/>
                  </a:solidFill>
                  <a:latin typeface="Calibri" panose="020F0502020204030204" pitchFamily="34" charset="0"/>
                </a:rPr>
                <a:t>circolo vizioso rischio bancario-rischio </a:t>
              </a:r>
              <a:r>
                <a:rPr lang="it-IT" altLang="it-IT" sz="1900" b="1" dirty="0" smtClean="0">
                  <a:solidFill>
                    <a:schemeClr val="bg1"/>
                  </a:solidFill>
                  <a:latin typeface="Calibri" panose="020F0502020204030204" pitchFamily="34" charset="0"/>
                </a:rPr>
                <a:t>sovrano.</a:t>
              </a:r>
              <a:endParaRPr lang="it-IT" sz="1900" b="1"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3594826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FFF9C37-744C-452A-933A-2419089EBA4A}" type="slidenum">
              <a:rPr lang="it-IT" smtClean="0"/>
              <a:t>25</a:t>
            </a:fld>
            <a:endParaRPr lang="it-IT"/>
          </a:p>
        </p:txBody>
      </p:sp>
      <p:sp>
        <p:nvSpPr>
          <p:cNvPr id="10" name="Titolo 2"/>
          <p:cNvSpPr txBox="1">
            <a:spLocks/>
          </p:cNvSpPr>
          <p:nvPr/>
        </p:nvSpPr>
        <p:spPr>
          <a:xfrm>
            <a:off x="1462914" y="631322"/>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sz="2000" b="1" dirty="0" smtClean="0">
                <a:effectLst/>
                <a:latin typeface="Calibri" pitchFamily="34" charset="0"/>
              </a:rPr>
              <a:t>Il </a:t>
            </a:r>
            <a:r>
              <a:rPr lang="it-IT" sz="2000" b="1" dirty="0">
                <a:effectLst/>
                <a:latin typeface="Calibri" pitchFamily="34" charset="0"/>
              </a:rPr>
              <a:t>circolo vizioso tra crisi delle banche e rischio sovrano</a:t>
            </a:r>
            <a:endParaRPr lang="en-GB" altLang="it-IT" sz="2000" b="1" dirty="0">
              <a:effectLst/>
              <a:latin typeface="Calibri" pitchFamily="34" charset="0"/>
            </a:endParaRPr>
          </a:p>
        </p:txBody>
      </p:sp>
      <p:sp>
        <p:nvSpPr>
          <p:cNvPr id="11" name="Rettangolo 10"/>
          <p:cNvSpPr/>
          <p:nvPr/>
        </p:nvSpPr>
        <p:spPr>
          <a:xfrm>
            <a:off x="1107199" y="6381328"/>
            <a:ext cx="7105810" cy="346843"/>
          </a:xfrm>
          <a:prstGeom prst="rect">
            <a:avLst/>
          </a:prstGeom>
          <a:solidFill>
            <a:schemeClr val="bg1"/>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100" u="sng" dirty="0" smtClean="0">
                <a:solidFill>
                  <a:schemeClr val="tx1"/>
                </a:solidFill>
                <a:latin typeface="Calibri" panose="020F0502020204030204" pitchFamily="34" charset="0"/>
              </a:rPr>
              <a:t>Fonte</a:t>
            </a:r>
            <a:r>
              <a:rPr lang="it-IT" sz="1100" dirty="0" smtClean="0">
                <a:solidFill>
                  <a:schemeClr val="tx1"/>
                </a:solidFill>
                <a:latin typeface="Calibri" panose="020F0502020204030204" pitchFamily="34" charset="0"/>
              </a:rPr>
              <a:t>: Commissione Europea, </a:t>
            </a:r>
            <a:r>
              <a:rPr lang="en-US" sz="1100" i="1" dirty="0">
                <a:solidFill>
                  <a:schemeClr val="tx1"/>
                </a:solidFill>
                <a:latin typeface="Calibri" panose="020F0502020204030204" pitchFamily="34" charset="0"/>
              </a:rPr>
              <a:t>Banking union: restoring financial stability in </a:t>
            </a:r>
            <a:r>
              <a:rPr lang="en-US" sz="1100" i="1" dirty="0" smtClean="0">
                <a:solidFill>
                  <a:schemeClr val="tx1"/>
                </a:solidFill>
                <a:latin typeface="Calibri" panose="020F0502020204030204" pitchFamily="34" charset="0"/>
              </a:rPr>
              <a:t>the </a:t>
            </a:r>
            <a:r>
              <a:rPr lang="it-IT" sz="1100" i="1" dirty="0" smtClean="0">
                <a:solidFill>
                  <a:schemeClr val="tx1"/>
                </a:solidFill>
                <a:latin typeface="Calibri" panose="020F0502020204030204" pitchFamily="34" charset="0"/>
              </a:rPr>
              <a:t>Eurozone (Aprile 2014)</a:t>
            </a:r>
            <a:endParaRPr lang="it-IT" sz="1100" i="1" dirty="0">
              <a:solidFill>
                <a:schemeClr val="tx1"/>
              </a:solidFill>
              <a:latin typeface="Calibri" panose="020F0502020204030204" pitchFamily="34" charset="0"/>
            </a:endParaRPr>
          </a:p>
        </p:txBody>
      </p:sp>
      <p:grpSp>
        <p:nvGrpSpPr>
          <p:cNvPr id="28" name="Gruppo 27"/>
          <p:cNvGrpSpPr/>
          <p:nvPr/>
        </p:nvGrpSpPr>
        <p:grpSpPr>
          <a:xfrm>
            <a:off x="1729576" y="1784847"/>
            <a:ext cx="6008829" cy="4782844"/>
            <a:chOff x="2091563" y="1484784"/>
            <a:chExt cx="6008829" cy="4782844"/>
          </a:xfrm>
        </p:grpSpPr>
        <p:pic>
          <p:nvPicPr>
            <p:cNvPr id="23" name="Picture 15" descr="dash_trash"/>
            <p:cNvPicPr>
              <a:picLocks noChangeArrowheads="1"/>
            </p:cNvPicPr>
            <p:nvPr/>
          </p:nvPicPr>
          <p:blipFill>
            <a:blip r:embed="rId2" cstate="print">
              <a:duotone>
                <a:prstClr val="black"/>
                <a:schemeClr val="bg1">
                  <a:lumMod val="75000"/>
                  <a:tint val="45000"/>
                  <a:satMod val="400000"/>
                </a:schemeClr>
              </a:duotone>
              <a:extLst>
                <a:ext uri="{BEBA8EAE-BF5A-486C-A8C5-ECC9F3942E4B}">
                  <a14:imgProps xmlns:a14="http://schemas.microsoft.com/office/drawing/2010/main">
                    <a14:imgLayer r:embed="rId3">
                      <a14:imgEffect>
                        <a14:colorTemperature colorTemp="11200"/>
                      </a14:imgEffect>
                      <a14:imgEffect>
                        <a14:brightnessContrast bright="100000" contrast="50000"/>
                      </a14:imgEffect>
                    </a14:imgLayer>
                  </a14:imgProps>
                </a:ext>
              </a:extLst>
            </a:blip>
            <a:srcRect/>
            <a:stretch>
              <a:fillRect/>
            </a:stretch>
          </p:blipFill>
          <p:spPr bwMode="auto">
            <a:xfrm rot="1915862">
              <a:off x="6488498" y="3680197"/>
              <a:ext cx="1611894" cy="1248551"/>
            </a:xfrm>
            <a:prstGeom prst="rect">
              <a:avLst/>
            </a:prstGeom>
            <a:noFill/>
            <a:ln w="9525">
              <a:noFill/>
              <a:miter lim="800000"/>
              <a:headEnd/>
              <a:tailEnd/>
            </a:ln>
            <a:effectLst/>
          </p:spPr>
        </p:pic>
        <p:pic>
          <p:nvPicPr>
            <p:cNvPr id="24" name="Picture 15" descr="dash_trash"/>
            <p:cNvPicPr>
              <a:picLocks noChangeArrowheads="1"/>
            </p:cNvPicPr>
            <p:nvPr/>
          </p:nvPicPr>
          <p:blipFill>
            <a:blip r:embed="rId2" cstate="print">
              <a:duotone>
                <a:prstClr val="black"/>
                <a:schemeClr val="bg1">
                  <a:lumMod val="75000"/>
                  <a:tint val="45000"/>
                  <a:satMod val="400000"/>
                </a:schemeClr>
              </a:duotone>
              <a:extLst>
                <a:ext uri="{BEBA8EAE-BF5A-486C-A8C5-ECC9F3942E4B}">
                  <a14:imgProps xmlns:a14="http://schemas.microsoft.com/office/drawing/2010/main">
                    <a14:imgLayer r:embed="rId3">
                      <a14:imgEffect>
                        <a14:colorTemperature colorTemp="11200"/>
                      </a14:imgEffect>
                      <a14:imgEffect>
                        <a14:brightnessContrast bright="100000" contrast="50000"/>
                      </a14:imgEffect>
                    </a14:imgLayer>
                  </a14:imgProps>
                </a:ext>
              </a:extLst>
            </a:blip>
            <a:srcRect/>
            <a:stretch>
              <a:fillRect/>
            </a:stretch>
          </p:blipFill>
          <p:spPr bwMode="auto">
            <a:xfrm rot="1915862">
              <a:off x="5440960" y="1559945"/>
              <a:ext cx="1611894" cy="1248551"/>
            </a:xfrm>
            <a:prstGeom prst="rect">
              <a:avLst/>
            </a:prstGeom>
            <a:noFill/>
            <a:ln w="9525">
              <a:noFill/>
              <a:miter lim="800000"/>
              <a:headEnd/>
              <a:tailEnd/>
            </a:ln>
            <a:effectLst/>
          </p:spPr>
        </p:pic>
        <p:pic>
          <p:nvPicPr>
            <p:cNvPr id="25" name="Picture 15" descr="dash_trash"/>
            <p:cNvPicPr>
              <a:picLocks noChangeArrowheads="1"/>
            </p:cNvPicPr>
            <p:nvPr/>
          </p:nvPicPr>
          <p:blipFill>
            <a:blip r:embed="rId2" cstate="print">
              <a:duotone>
                <a:prstClr val="black"/>
                <a:schemeClr val="bg1">
                  <a:lumMod val="75000"/>
                  <a:tint val="45000"/>
                  <a:satMod val="400000"/>
                </a:schemeClr>
              </a:duotone>
              <a:extLst>
                <a:ext uri="{BEBA8EAE-BF5A-486C-A8C5-ECC9F3942E4B}">
                  <a14:imgProps xmlns:a14="http://schemas.microsoft.com/office/drawing/2010/main">
                    <a14:imgLayer r:embed="rId3">
                      <a14:imgEffect>
                        <a14:colorTemperature colorTemp="11200"/>
                      </a14:imgEffect>
                      <a14:imgEffect>
                        <a14:brightnessContrast bright="100000" contrast="50000"/>
                      </a14:imgEffect>
                    </a14:imgLayer>
                  </a14:imgProps>
                </a:ext>
              </a:extLst>
            </a:blip>
            <a:srcRect/>
            <a:stretch>
              <a:fillRect/>
            </a:stretch>
          </p:blipFill>
          <p:spPr bwMode="auto">
            <a:xfrm rot="1915862">
              <a:off x="4359185" y="5019077"/>
              <a:ext cx="1611894" cy="1248551"/>
            </a:xfrm>
            <a:prstGeom prst="rect">
              <a:avLst/>
            </a:prstGeom>
            <a:noFill/>
            <a:ln w="9525">
              <a:noFill/>
              <a:miter lim="800000"/>
              <a:headEnd/>
              <a:tailEnd/>
            </a:ln>
            <a:effectLst/>
          </p:spPr>
        </p:pic>
        <p:pic>
          <p:nvPicPr>
            <p:cNvPr id="26" name="Picture 15" descr="dash_trash"/>
            <p:cNvPicPr>
              <a:picLocks noChangeArrowheads="1"/>
            </p:cNvPicPr>
            <p:nvPr/>
          </p:nvPicPr>
          <p:blipFill>
            <a:blip r:embed="rId2" cstate="print">
              <a:duotone>
                <a:prstClr val="black"/>
                <a:schemeClr val="bg1">
                  <a:lumMod val="75000"/>
                  <a:tint val="45000"/>
                  <a:satMod val="400000"/>
                </a:schemeClr>
              </a:duotone>
              <a:extLst>
                <a:ext uri="{BEBA8EAE-BF5A-486C-A8C5-ECC9F3942E4B}">
                  <a14:imgProps xmlns:a14="http://schemas.microsoft.com/office/drawing/2010/main">
                    <a14:imgLayer r:embed="rId3">
                      <a14:imgEffect>
                        <a14:colorTemperature colorTemp="11200"/>
                      </a14:imgEffect>
                      <a14:imgEffect>
                        <a14:brightnessContrast bright="100000" contrast="50000"/>
                      </a14:imgEffect>
                    </a14:imgLayer>
                  </a14:imgProps>
                </a:ext>
              </a:extLst>
            </a:blip>
            <a:srcRect/>
            <a:stretch>
              <a:fillRect/>
            </a:stretch>
          </p:blipFill>
          <p:spPr bwMode="auto">
            <a:xfrm rot="1915862">
              <a:off x="2284922" y="3650307"/>
              <a:ext cx="1611894" cy="1248551"/>
            </a:xfrm>
            <a:prstGeom prst="rect">
              <a:avLst/>
            </a:prstGeom>
            <a:noFill/>
            <a:ln w="9525">
              <a:noFill/>
              <a:miter lim="800000"/>
              <a:headEnd/>
              <a:tailEnd/>
            </a:ln>
            <a:effectLst/>
          </p:spPr>
        </p:pic>
        <p:sp>
          <p:nvSpPr>
            <p:cNvPr id="12" name="Oval 37"/>
            <p:cNvSpPr/>
            <p:nvPr/>
          </p:nvSpPr>
          <p:spPr bwMode="auto">
            <a:xfrm>
              <a:off x="4073480" y="3212976"/>
              <a:ext cx="2226712" cy="936104"/>
            </a:xfrm>
            <a:prstGeom prst="ellipse">
              <a:avLst/>
            </a:prstGeom>
            <a:solidFill>
              <a:srgbClr val="00639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b="1" i="1" u="sng" dirty="0" smtClean="0">
                  <a:solidFill>
                    <a:srgbClr val="FFFFFF"/>
                  </a:solidFill>
                  <a:latin typeface="+mj-lt"/>
                </a:rPr>
                <a:t>Eurozona</a:t>
              </a:r>
              <a:endParaRPr lang="it-IT" b="1" i="1" u="sng" dirty="0">
                <a:solidFill>
                  <a:srgbClr val="FFFFFF"/>
                </a:solidFill>
                <a:latin typeface="+mj-lt"/>
              </a:endParaRPr>
            </a:p>
          </p:txBody>
        </p:sp>
        <p:pic>
          <p:nvPicPr>
            <p:cNvPr id="13" name="Picture 15" descr="dash_trash"/>
            <p:cNvPicPr>
              <a:picLocks noChangeArrowheads="1"/>
            </p:cNvPicPr>
            <p:nvPr/>
          </p:nvPicPr>
          <p:blipFill>
            <a:blip r:embed="rId2" cstate="print">
              <a:duotone>
                <a:prstClr val="black"/>
                <a:schemeClr val="bg1">
                  <a:lumMod val="75000"/>
                  <a:tint val="45000"/>
                  <a:satMod val="400000"/>
                </a:schemeClr>
              </a:duotone>
              <a:extLst>
                <a:ext uri="{BEBA8EAE-BF5A-486C-A8C5-ECC9F3942E4B}">
                  <a14:imgProps xmlns:a14="http://schemas.microsoft.com/office/drawing/2010/main">
                    <a14:imgLayer r:embed="rId3">
                      <a14:imgEffect>
                        <a14:colorTemperature colorTemp="11200"/>
                      </a14:imgEffect>
                      <a14:imgEffect>
                        <a14:brightnessContrast bright="100000" contrast="50000"/>
                      </a14:imgEffect>
                    </a14:imgLayer>
                  </a14:imgProps>
                </a:ext>
              </a:extLst>
            </a:blip>
            <a:srcRect/>
            <a:stretch>
              <a:fillRect/>
            </a:stretch>
          </p:blipFill>
          <p:spPr bwMode="auto">
            <a:xfrm rot="1915862">
              <a:off x="2913870" y="1650378"/>
              <a:ext cx="1611894" cy="1248551"/>
            </a:xfrm>
            <a:prstGeom prst="rect">
              <a:avLst/>
            </a:prstGeom>
            <a:noFill/>
            <a:ln w="9525">
              <a:noFill/>
              <a:miter lim="800000"/>
              <a:headEnd/>
              <a:tailEnd/>
            </a:ln>
            <a:effectLst/>
          </p:spPr>
        </p:pic>
        <p:sp>
          <p:nvSpPr>
            <p:cNvPr id="14" name="Freeform 12"/>
            <p:cNvSpPr>
              <a:spLocks/>
            </p:cNvSpPr>
            <p:nvPr/>
          </p:nvSpPr>
          <p:spPr bwMode="gray">
            <a:xfrm rot="858162">
              <a:off x="2938170" y="2453877"/>
              <a:ext cx="511788" cy="1302298"/>
            </a:xfrm>
            <a:custGeom>
              <a:avLst/>
              <a:gdLst>
                <a:gd name="T0" fmla="*/ 196 w 582"/>
                <a:gd name="T1" fmla="*/ 920 h 920"/>
                <a:gd name="T2" fmla="*/ 508 w 582"/>
                <a:gd name="T3" fmla="*/ 830 h 920"/>
                <a:gd name="T4" fmla="*/ 480 w 582"/>
                <a:gd name="T5" fmla="*/ 176 h 920"/>
                <a:gd name="T6" fmla="*/ 582 w 582"/>
                <a:gd name="T7" fmla="*/ 208 h 920"/>
                <a:gd name="T8" fmla="*/ 408 w 582"/>
                <a:gd name="T9" fmla="*/ 0 h 920"/>
                <a:gd name="T10" fmla="*/ 54 w 582"/>
                <a:gd name="T11" fmla="*/ 58 h 920"/>
                <a:gd name="T12" fmla="*/ 170 w 582"/>
                <a:gd name="T13" fmla="*/ 92 h 920"/>
                <a:gd name="T14" fmla="*/ 196 w 582"/>
                <a:gd name="T15" fmla="*/ 920 h 920"/>
                <a:gd name="T16" fmla="*/ 0 60000 65536"/>
                <a:gd name="T17" fmla="*/ 0 60000 65536"/>
                <a:gd name="T18" fmla="*/ 0 60000 65536"/>
                <a:gd name="T19" fmla="*/ 0 60000 65536"/>
                <a:gd name="T20" fmla="*/ 0 60000 65536"/>
                <a:gd name="T21" fmla="*/ 0 60000 65536"/>
                <a:gd name="T22" fmla="*/ 0 60000 65536"/>
                <a:gd name="T23" fmla="*/ 0 60000 65536"/>
                <a:gd name="T24" fmla="*/ 0 w 582"/>
                <a:gd name="T25" fmla="*/ 0 h 920"/>
                <a:gd name="T26" fmla="*/ 582 w 582"/>
                <a:gd name="T27" fmla="*/ 920 h 9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2" h="920">
                  <a:moveTo>
                    <a:pt x="196" y="920"/>
                  </a:moveTo>
                  <a:cubicBezTo>
                    <a:pt x="352" y="875"/>
                    <a:pt x="508" y="830"/>
                    <a:pt x="508" y="830"/>
                  </a:cubicBezTo>
                  <a:cubicBezTo>
                    <a:pt x="406" y="672"/>
                    <a:pt x="374" y="390"/>
                    <a:pt x="480" y="176"/>
                  </a:cubicBezTo>
                  <a:lnTo>
                    <a:pt x="582" y="208"/>
                  </a:lnTo>
                  <a:lnTo>
                    <a:pt x="408" y="0"/>
                  </a:lnTo>
                  <a:lnTo>
                    <a:pt x="54" y="58"/>
                  </a:lnTo>
                  <a:lnTo>
                    <a:pt x="170" y="92"/>
                  </a:lnTo>
                  <a:cubicBezTo>
                    <a:pt x="108" y="187"/>
                    <a:pt x="0" y="592"/>
                    <a:pt x="196" y="920"/>
                  </a:cubicBez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5" name="Freeform 12"/>
            <p:cNvSpPr>
              <a:spLocks/>
            </p:cNvSpPr>
            <p:nvPr/>
          </p:nvSpPr>
          <p:spPr bwMode="gray">
            <a:xfrm rot="5400000">
              <a:off x="4647837" y="1046213"/>
              <a:ext cx="488168" cy="1365309"/>
            </a:xfrm>
            <a:custGeom>
              <a:avLst/>
              <a:gdLst>
                <a:gd name="T0" fmla="*/ 196 w 582"/>
                <a:gd name="T1" fmla="*/ 920 h 920"/>
                <a:gd name="T2" fmla="*/ 508 w 582"/>
                <a:gd name="T3" fmla="*/ 830 h 920"/>
                <a:gd name="T4" fmla="*/ 480 w 582"/>
                <a:gd name="T5" fmla="*/ 176 h 920"/>
                <a:gd name="T6" fmla="*/ 582 w 582"/>
                <a:gd name="T7" fmla="*/ 208 h 920"/>
                <a:gd name="T8" fmla="*/ 408 w 582"/>
                <a:gd name="T9" fmla="*/ 0 h 920"/>
                <a:gd name="T10" fmla="*/ 54 w 582"/>
                <a:gd name="T11" fmla="*/ 58 h 920"/>
                <a:gd name="T12" fmla="*/ 170 w 582"/>
                <a:gd name="T13" fmla="*/ 92 h 920"/>
                <a:gd name="T14" fmla="*/ 196 w 582"/>
                <a:gd name="T15" fmla="*/ 920 h 920"/>
                <a:gd name="T16" fmla="*/ 0 60000 65536"/>
                <a:gd name="T17" fmla="*/ 0 60000 65536"/>
                <a:gd name="T18" fmla="*/ 0 60000 65536"/>
                <a:gd name="T19" fmla="*/ 0 60000 65536"/>
                <a:gd name="T20" fmla="*/ 0 60000 65536"/>
                <a:gd name="T21" fmla="*/ 0 60000 65536"/>
                <a:gd name="T22" fmla="*/ 0 60000 65536"/>
                <a:gd name="T23" fmla="*/ 0 60000 65536"/>
                <a:gd name="T24" fmla="*/ 0 w 582"/>
                <a:gd name="T25" fmla="*/ 0 h 920"/>
                <a:gd name="T26" fmla="*/ 582 w 582"/>
                <a:gd name="T27" fmla="*/ 920 h 9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2" h="920">
                  <a:moveTo>
                    <a:pt x="196" y="920"/>
                  </a:moveTo>
                  <a:cubicBezTo>
                    <a:pt x="352" y="875"/>
                    <a:pt x="508" y="830"/>
                    <a:pt x="508" y="830"/>
                  </a:cubicBezTo>
                  <a:cubicBezTo>
                    <a:pt x="406" y="672"/>
                    <a:pt x="374" y="390"/>
                    <a:pt x="480" y="176"/>
                  </a:cubicBezTo>
                  <a:lnTo>
                    <a:pt x="582" y="208"/>
                  </a:lnTo>
                  <a:lnTo>
                    <a:pt x="408" y="0"/>
                  </a:lnTo>
                  <a:lnTo>
                    <a:pt x="54" y="58"/>
                  </a:lnTo>
                  <a:lnTo>
                    <a:pt x="170" y="92"/>
                  </a:lnTo>
                  <a:cubicBezTo>
                    <a:pt x="108" y="187"/>
                    <a:pt x="0" y="592"/>
                    <a:pt x="196" y="920"/>
                  </a:cubicBez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6" name="Freeform 12"/>
            <p:cNvSpPr>
              <a:spLocks/>
            </p:cNvSpPr>
            <p:nvPr/>
          </p:nvSpPr>
          <p:spPr bwMode="gray">
            <a:xfrm rot="9485071">
              <a:off x="6765116" y="2452848"/>
              <a:ext cx="511788" cy="1302298"/>
            </a:xfrm>
            <a:custGeom>
              <a:avLst/>
              <a:gdLst>
                <a:gd name="T0" fmla="*/ 196 w 582"/>
                <a:gd name="T1" fmla="*/ 920 h 920"/>
                <a:gd name="T2" fmla="*/ 508 w 582"/>
                <a:gd name="T3" fmla="*/ 830 h 920"/>
                <a:gd name="T4" fmla="*/ 480 w 582"/>
                <a:gd name="T5" fmla="*/ 176 h 920"/>
                <a:gd name="T6" fmla="*/ 582 w 582"/>
                <a:gd name="T7" fmla="*/ 208 h 920"/>
                <a:gd name="T8" fmla="*/ 408 w 582"/>
                <a:gd name="T9" fmla="*/ 0 h 920"/>
                <a:gd name="T10" fmla="*/ 54 w 582"/>
                <a:gd name="T11" fmla="*/ 58 h 920"/>
                <a:gd name="T12" fmla="*/ 170 w 582"/>
                <a:gd name="T13" fmla="*/ 92 h 920"/>
                <a:gd name="T14" fmla="*/ 196 w 582"/>
                <a:gd name="T15" fmla="*/ 920 h 920"/>
                <a:gd name="T16" fmla="*/ 0 60000 65536"/>
                <a:gd name="T17" fmla="*/ 0 60000 65536"/>
                <a:gd name="T18" fmla="*/ 0 60000 65536"/>
                <a:gd name="T19" fmla="*/ 0 60000 65536"/>
                <a:gd name="T20" fmla="*/ 0 60000 65536"/>
                <a:gd name="T21" fmla="*/ 0 60000 65536"/>
                <a:gd name="T22" fmla="*/ 0 60000 65536"/>
                <a:gd name="T23" fmla="*/ 0 60000 65536"/>
                <a:gd name="T24" fmla="*/ 0 w 582"/>
                <a:gd name="T25" fmla="*/ 0 h 920"/>
                <a:gd name="T26" fmla="*/ 582 w 582"/>
                <a:gd name="T27" fmla="*/ 920 h 9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2" h="920">
                  <a:moveTo>
                    <a:pt x="196" y="920"/>
                  </a:moveTo>
                  <a:cubicBezTo>
                    <a:pt x="352" y="875"/>
                    <a:pt x="508" y="830"/>
                    <a:pt x="508" y="830"/>
                  </a:cubicBezTo>
                  <a:cubicBezTo>
                    <a:pt x="406" y="672"/>
                    <a:pt x="374" y="390"/>
                    <a:pt x="480" y="176"/>
                  </a:cubicBezTo>
                  <a:lnTo>
                    <a:pt x="582" y="208"/>
                  </a:lnTo>
                  <a:lnTo>
                    <a:pt x="408" y="0"/>
                  </a:lnTo>
                  <a:lnTo>
                    <a:pt x="54" y="58"/>
                  </a:lnTo>
                  <a:lnTo>
                    <a:pt x="170" y="92"/>
                  </a:lnTo>
                  <a:cubicBezTo>
                    <a:pt x="108" y="187"/>
                    <a:pt x="0" y="592"/>
                    <a:pt x="196" y="920"/>
                  </a:cubicBez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7" name="Freeform 12"/>
            <p:cNvSpPr>
              <a:spLocks/>
            </p:cNvSpPr>
            <p:nvPr/>
          </p:nvSpPr>
          <p:spPr bwMode="gray">
            <a:xfrm rot="14143441">
              <a:off x="6244705" y="4467127"/>
              <a:ext cx="488168" cy="1365309"/>
            </a:xfrm>
            <a:custGeom>
              <a:avLst/>
              <a:gdLst>
                <a:gd name="T0" fmla="*/ 196 w 582"/>
                <a:gd name="T1" fmla="*/ 920 h 920"/>
                <a:gd name="T2" fmla="*/ 508 w 582"/>
                <a:gd name="T3" fmla="*/ 830 h 920"/>
                <a:gd name="T4" fmla="*/ 480 w 582"/>
                <a:gd name="T5" fmla="*/ 176 h 920"/>
                <a:gd name="T6" fmla="*/ 582 w 582"/>
                <a:gd name="T7" fmla="*/ 208 h 920"/>
                <a:gd name="T8" fmla="*/ 408 w 582"/>
                <a:gd name="T9" fmla="*/ 0 h 920"/>
                <a:gd name="T10" fmla="*/ 54 w 582"/>
                <a:gd name="T11" fmla="*/ 58 h 920"/>
                <a:gd name="T12" fmla="*/ 170 w 582"/>
                <a:gd name="T13" fmla="*/ 92 h 920"/>
                <a:gd name="T14" fmla="*/ 196 w 582"/>
                <a:gd name="T15" fmla="*/ 920 h 920"/>
                <a:gd name="T16" fmla="*/ 0 60000 65536"/>
                <a:gd name="T17" fmla="*/ 0 60000 65536"/>
                <a:gd name="T18" fmla="*/ 0 60000 65536"/>
                <a:gd name="T19" fmla="*/ 0 60000 65536"/>
                <a:gd name="T20" fmla="*/ 0 60000 65536"/>
                <a:gd name="T21" fmla="*/ 0 60000 65536"/>
                <a:gd name="T22" fmla="*/ 0 60000 65536"/>
                <a:gd name="T23" fmla="*/ 0 60000 65536"/>
                <a:gd name="T24" fmla="*/ 0 w 582"/>
                <a:gd name="T25" fmla="*/ 0 h 920"/>
                <a:gd name="T26" fmla="*/ 582 w 582"/>
                <a:gd name="T27" fmla="*/ 920 h 9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2" h="920">
                  <a:moveTo>
                    <a:pt x="196" y="920"/>
                  </a:moveTo>
                  <a:cubicBezTo>
                    <a:pt x="352" y="875"/>
                    <a:pt x="508" y="830"/>
                    <a:pt x="508" y="830"/>
                  </a:cubicBezTo>
                  <a:cubicBezTo>
                    <a:pt x="406" y="672"/>
                    <a:pt x="374" y="390"/>
                    <a:pt x="480" y="176"/>
                  </a:cubicBezTo>
                  <a:lnTo>
                    <a:pt x="582" y="208"/>
                  </a:lnTo>
                  <a:lnTo>
                    <a:pt x="408" y="0"/>
                  </a:lnTo>
                  <a:lnTo>
                    <a:pt x="54" y="58"/>
                  </a:lnTo>
                  <a:lnTo>
                    <a:pt x="170" y="92"/>
                  </a:lnTo>
                  <a:cubicBezTo>
                    <a:pt x="108" y="187"/>
                    <a:pt x="0" y="592"/>
                    <a:pt x="196" y="920"/>
                  </a:cubicBez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8" name="Freeform 12"/>
            <p:cNvSpPr>
              <a:spLocks/>
            </p:cNvSpPr>
            <p:nvPr/>
          </p:nvSpPr>
          <p:spPr bwMode="gray">
            <a:xfrm rot="18568260">
              <a:off x="3475731" y="4433190"/>
              <a:ext cx="488168" cy="1365309"/>
            </a:xfrm>
            <a:custGeom>
              <a:avLst/>
              <a:gdLst>
                <a:gd name="T0" fmla="*/ 196 w 582"/>
                <a:gd name="T1" fmla="*/ 920 h 920"/>
                <a:gd name="T2" fmla="*/ 508 w 582"/>
                <a:gd name="T3" fmla="*/ 830 h 920"/>
                <a:gd name="T4" fmla="*/ 480 w 582"/>
                <a:gd name="T5" fmla="*/ 176 h 920"/>
                <a:gd name="T6" fmla="*/ 582 w 582"/>
                <a:gd name="T7" fmla="*/ 208 h 920"/>
                <a:gd name="T8" fmla="*/ 408 w 582"/>
                <a:gd name="T9" fmla="*/ 0 h 920"/>
                <a:gd name="T10" fmla="*/ 54 w 582"/>
                <a:gd name="T11" fmla="*/ 58 h 920"/>
                <a:gd name="T12" fmla="*/ 170 w 582"/>
                <a:gd name="T13" fmla="*/ 92 h 920"/>
                <a:gd name="T14" fmla="*/ 196 w 582"/>
                <a:gd name="T15" fmla="*/ 920 h 920"/>
                <a:gd name="T16" fmla="*/ 0 60000 65536"/>
                <a:gd name="T17" fmla="*/ 0 60000 65536"/>
                <a:gd name="T18" fmla="*/ 0 60000 65536"/>
                <a:gd name="T19" fmla="*/ 0 60000 65536"/>
                <a:gd name="T20" fmla="*/ 0 60000 65536"/>
                <a:gd name="T21" fmla="*/ 0 60000 65536"/>
                <a:gd name="T22" fmla="*/ 0 60000 65536"/>
                <a:gd name="T23" fmla="*/ 0 60000 65536"/>
                <a:gd name="T24" fmla="*/ 0 w 582"/>
                <a:gd name="T25" fmla="*/ 0 h 920"/>
                <a:gd name="T26" fmla="*/ 582 w 582"/>
                <a:gd name="T27" fmla="*/ 920 h 9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2" h="920">
                  <a:moveTo>
                    <a:pt x="196" y="920"/>
                  </a:moveTo>
                  <a:cubicBezTo>
                    <a:pt x="352" y="875"/>
                    <a:pt x="508" y="830"/>
                    <a:pt x="508" y="830"/>
                  </a:cubicBezTo>
                  <a:cubicBezTo>
                    <a:pt x="406" y="672"/>
                    <a:pt x="374" y="390"/>
                    <a:pt x="480" y="176"/>
                  </a:cubicBezTo>
                  <a:lnTo>
                    <a:pt x="582" y="208"/>
                  </a:lnTo>
                  <a:lnTo>
                    <a:pt x="408" y="0"/>
                  </a:lnTo>
                  <a:lnTo>
                    <a:pt x="54" y="58"/>
                  </a:lnTo>
                  <a:lnTo>
                    <a:pt x="170" y="92"/>
                  </a:lnTo>
                  <a:cubicBezTo>
                    <a:pt x="108" y="187"/>
                    <a:pt x="0" y="592"/>
                    <a:pt x="196" y="920"/>
                  </a:cubicBez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9" name="TextBox 33"/>
            <p:cNvSpPr txBox="1"/>
            <p:nvPr/>
          </p:nvSpPr>
          <p:spPr>
            <a:xfrm>
              <a:off x="5580112" y="1556792"/>
              <a:ext cx="1224136" cy="830997"/>
            </a:xfrm>
            <a:prstGeom prst="rect">
              <a:avLst/>
            </a:prstGeom>
            <a:noFill/>
          </p:spPr>
          <p:txBody>
            <a:bodyPr wrap="square" rtlCol="0">
              <a:spAutoFit/>
            </a:bodyPr>
            <a:lstStyle/>
            <a:p>
              <a:pPr algn="ctr"/>
              <a:r>
                <a:rPr lang="it-IT" sz="1600" b="1" i="1" dirty="0" smtClean="0">
                  <a:solidFill>
                    <a:srgbClr val="000000"/>
                  </a:solidFill>
                  <a:latin typeface="Calibri" panose="020F0502020204030204" pitchFamily="34" charset="0"/>
                </a:rPr>
                <a:t>Supporto dei governi alle banche</a:t>
              </a:r>
              <a:endParaRPr lang="it-IT" sz="1600" b="1" i="1" dirty="0" smtClean="0">
                <a:latin typeface="Calibri" panose="020F0502020204030204" pitchFamily="34" charset="0"/>
              </a:endParaRPr>
            </a:p>
          </p:txBody>
        </p:sp>
        <p:sp>
          <p:nvSpPr>
            <p:cNvPr id="20" name="TextBox 34"/>
            <p:cNvSpPr txBox="1"/>
            <p:nvPr/>
          </p:nvSpPr>
          <p:spPr>
            <a:xfrm>
              <a:off x="6300192" y="3822139"/>
              <a:ext cx="1792403" cy="1077218"/>
            </a:xfrm>
            <a:prstGeom prst="rect">
              <a:avLst/>
            </a:prstGeom>
            <a:noFill/>
          </p:spPr>
          <p:txBody>
            <a:bodyPr wrap="square" rtlCol="0">
              <a:spAutoFit/>
            </a:bodyPr>
            <a:lstStyle/>
            <a:p>
              <a:pPr algn="ctr"/>
              <a:r>
                <a:rPr lang="it-IT" sz="1600" b="1" i="1" dirty="0" smtClean="0">
                  <a:solidFill>
                    <a:srgbClr val="000000"/>
                  </a:solidFill>
                  <a:latin typeface="Calibri" panose="020F0502020204030204" pitchFamily="34" charset="0"/>
                </a:rPr>
                <a:t>Indebolimento della posizione di bilancio dei governi</a:t>
              </a:r>
              <a:endParaRPr lang="it-IT" sz="1600" b="1" i="1" dirty="0" smtClean="0">
                <a:latin typeface="Calibri" panose="020F0502020204030204" pitchFamily="34" charset="0"/>
              </a:endParaRPr>
            </a:p>
          </p:txBody>
        </p:sp>
        <p:sp>
          <p:nvSpPr>
            <p:cNvPr id="21" name="TextBox 35"/>
            <p:cNvSpPr txBox="1"/>
            <p:nvPr/>
          </p:nvSpPr>
          <p:spPr>
            <a:xfrm>
              <a:off x="4211960" y="5157192"/>
              <a:ext cx="1650648" cy="830997"/>
            </a:xfrm>
            <a:prstGeom prst="rect">
              <a:avLst/>
            </a:prstGeom>
            <a:noFill/>
          </p:spPr>
          <p:txBody>
            <a:bodyPr wrap="square" rtlCol="0">
              <a:spAutoFit/>
            </a:bodyPr>
            <a:lstStyle/>
            <a:p>
              <a:pPr algn="ctr"/>
              <a:r>
                <a:rPr lang="it-IT" sz="1600" b="1" i="1" dirty="0" smtClean="0">
                  <a:solidFill>
                    <a:srgbClr val="000000"/>
                  </a:solidFill>
                  <a:latin typeface="Calibri" panose="020F0502020204030204" pitchFamily="34" charset="0"/>
                </a:rPr>
                <a:t>Incremento dei costi di rifinanziamento</a:t>
              </a:r>
              <a:endParaRPr lang="it-IT" sz="1600" b="1" i="1" dirty="0" smtClean="0">
                <a:latin typeface="Calibri" panose="020F0502020204030204" pitchFamily="34" charset="0"/>
              </a:endParaRPr>
            </a:p>
          </p:txBody>
        </p:sp>
        <p:sp>
          <p:nvSpPr>
            <p:cNvPr id="22" name="TextBox 36"/>
            <p:cNvSpPr txBox="1"/>
            <p:nvPr/>
          </p:nvSpPr>
          <p:spPr>
            <a:xfrm>
              <a:off x="2091563" y="3789040"/>
              <a:ext cx="1832365" cy="584775"/>
            </a:xfrm>
            <a:prstGeom prst="rect">
              <a:avLst/>
            </a:prstGeom>
            <a:noFill/>
          </p:spPr>
          <p:txBody>
            <a:bodyPr wrap="square" rtlCol="0">
              <a:spAutoFit/>
            </a:bodyPr>
            <a:lstStyle/>
            <a:p>
              <a:pPr algn="ctr"/>
              <a:r>
                <a:rPr lang="it-IT" sz="1600" b="1" i="1" dirty="0" smtClean="0">
                  <a:solidFill>
                    <a:srgbClr val="000000"/>
                  </a:solidFill>
                  <a:latin typeface="Calibri" panose="020F0502020204030204" pitchFamily="34" charset="0"/>
                </a:rPr>
                <a:t>Bilanci bancari più deboli </a:t>
              </a:r>
              <a:endParaRPr lang="it-IT" sz="1600" b="1" i="1" dirty="0" smtClean="0">
                <a:latin typeface="Calibri" panose="020F0502020204030204" pitchFamily="34" charset="0"/>
              </a:endParaRPr>
            </a:p>
          </p:txBody>
        </p:sp>
        <p:sp>
          <p:nvSpPr>
            <p:cNvPr id="27" name="TextBox 32"/>
            <p:cNvSpPr txBox="1"/>
            <p:nvPr/>
          </p:nvSpPr>
          <p:spPr>
            <a:xfrm>
              <a:off x="3059832" y="1836113"/>
              <a:ext cx="1224136" cy="584775"/>
            </a:xfrm>
            <a:prstGeom prst="rect">
              <a:avLst/>
            </a:prstGeom>
            <a:noFill/>
          </p:spPr>
          <p:txBody>
            <a:bodyPr wrap="square" rtlCol="0">
              <a:spAutoFit/>
            </a:bodyPr>
            <a:lstStyle/>
            <a:p>
              <a:pPr algn="ctr"/>
              <a:r>
                <a:rPr lang="it-IT" sz="1600" b="1" i="1" dirty="0" smtClean="0">
                  <a:solidFill>
                    <a:srgbClr val="000000"/>
                  </a:solidFill>
                  <a:latin typeface="Calibri" panose="020F0502020204030204" pitchFamily="34" charset="0"/>
                </a:rPr>
                <a:t>Aggravarsi della crisi</a:t>
              </a:r>
              <a:endParaRPr lang="it-IT" sz="1600" b="1" i="1" dirty="0" smtClean="0">
                <a:latin typeface="Calibri" panose="020F0502020204030204" pitchFamily="34" charset="0"/>
              </a:endParaRPr>
            </a:p>
          </p:txBody>
        </p:sp>
      </p:grpSp>
    </p:spTree>
    <p:extLst>
      <p:ext uri="{BB962C8B-B14F-4D97-AF65-F5344CB8AC3E}">
        <p14:creationId xmlns:p14="http://schemas.microsoft.com/office/powerpoint/2010/main" val="495363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26</a:t>
            </a:fld>
            <a:endParaRPr lang="en-US" dirty="0"/>
          </a:p>
        </p:txBody>
      </p:sp>
      <p:sp>
        <p:nvSpPr>
          <p:cNvPr id="9" name="Rectangle 2"/>
          <p:cNvSpPr>
            <a:spLocks noGrp="1" noChangeArrowheads="1"/>
          </p:cNvSpPr>
          <p:nvPr>
            <p:ph idx="4294967295"/>
          </p:nvPr>
        </p:nvSpPr>
        <p:spPr>
          <a:xfrm>
            <a:off x="1106488" y="2036763"/>
            <a:ext cx="8037512" cy="2303462"/>
          </a:xfrm>
        </p:spPr>
        <p:txBody>
          <a:bodyPr>
            <a:normAutofit lnSpcReduction="10000"/>
          </a:bodyPr>
          <a:lstStyle/>
          <a:p>
            <a:pPr marL="176213" indent="-176213" eaLnBrk="1" hangingPunct="1">
              <a:lnSpc>
                <a:spcPct val="80000"/>
              </a:lnSpc>
            </a:pPr>
            <a:endParaRPr lang="it-IT" altLang="it-IT" sz="2100" b="1" dirty="0" smtClean="0">
              <a:latin typeface="Calibri" panose="020F0502020204030204" pitchFamily="34" charset="0"/>
            </a:endParaRPr>
          </a:p>
          <a:p>
            <a:pPr marL="176213" indent="-176213" eaLnBrk="1" hangingPunct="1">
              <a:lnSpc>
                <a:spcPct val="80000"/>
              </a:lnSpc>
            </a:pPr>
            <a:r>
              <a:rPr lang="it-IT" altLang="it-IT" sz="2400" dirty="0" smtClean="0">
                <a:latin typeface="Calibri" panose="020F0502020204030204" pitchFamily="34" charset="0"/>
              </a:rPr>
              <a:t>rafforzare le regole prudenziali per </a:t>
            </a:r>
            <a:r>
              <a:rPr lang="it-IT" altLang="it-IT" sz="2400" u="sng" dirty="0" smtClean="0">
                <a:latin typeface="Calibri" panose="020F0502020204030204" pitchFamily="34" charset="0"/>
              </a:rPr>
              <a:t>prevenire</a:t>
            </a:r>
            <a:r>
              <a:rPr lang="it-IT" altLang="it-IT" sz="2400" dirty="0" smtClean="0">
                <a:latin typeface="Calibri" panose="020F0502020204030204" pitchFamily="34" charset="0"/>
              </a:rPr>
              <a:t> le crisi bancarie</a:t>
            </a:r>
          </a:p>
          <a:p>
            <a:pPr marL="176213" indent="-176213" eaLnBrk="1" hangingPunct="1">
              <a:lnSpc>
                <a:spcPct val="80000"/>
              </a:lnSpc>
              <a:spcBef>
                <a:spcPts val="1800"/>
              </a:spcBef>
            </a:pPr>
            <a:r>
              <a:rPr lang="it-IT" altLang="it-IT" sz="2400" dirty="0" smtClean="0">
                <a:latin typeface="Calibri" panose="020F0502020204030204" pitchFamily="34" charset="0"/>
              </a:rPr>
              <a:t>formulare regole più efficaci per la </a:t>
            </a:r>
            <a:r>
              <a:rPr lang="it-IT" altLang="it-IT" sz="2400" u="sng" dirty="0" smtClean="0">
                <a:latin typeface="Calibri" panose="020F0502020204030204" pitchFamily="34" charset="0"/>
              </a:rPr>
              <a:t>gestione</a:t>
            </a:r>
            <a:r>
              <a:rPr lang="it-IT" altLang="it-IT" sz="2400" dirty="0" smtClean="0">
                <a:latin typeface="Calibri" panose="020F0502020204030204" pitchFamily="34" charset="0"/>
              </a:rPr>
              <a:t> delle crisi bancarie, allo scopo di ridurre i costi e l’impatto di eventuali crisi sui diversi </a:t>
            </a:r>
            <a:r>
              <a:rPr lang="it-IT" altLang="it-IT" sz="2400" i="1" dirty="0" err="1" smtClean="0">
                <a:latin typeface="Calibri" panose="020F0502020204030204" pitchFamily="34" charset="0"/>
              </a:rPr>
              <a:t>stakeholders</a:t>
            </a:r>
            <a:endParaRPr lang="it-IT" altLang="it-IT" sz="2400" i="1" dirty="0" smtClean="0">
              <a:latin typeface="Calibri" panose="020F0502020204030204" pitchFamily="34" charset="0"/>
            </a:endParaRPr>
          </a:p>
          <a:p>
            <a:pPr marL="176213" indent="-176213" eaLnBrk="1" hangingPunct="1">
              <a:lnSpc>
                <a:spcPct val="80000"/>
              </a:lnSpc>
            </a:pPr>
            <a:endParaRPr lang="it-IT" altLang="it-IT" sz="2100" b="1" dirty="0" smtClean="0">
              <a:solidFill>
                <a:schemeClr val="accent2"/>
              </a:solidFill>
              <a:latin typeface="Comic Sans MS" pitchFamily="66" charset="0"/>
            </a:endParaRPr>
          </a:p>
          <a:p>
            <a:pPr marL="176213" indent="-176213" algn="ctr" eaLnBrk="1" hangingPunct="1">
              <a:lnSpc>
                <a:spcPct val="80000"/>
              </a:lnSpc>
              <a:buFontTx/>
              <a:buNone/>
            </a:pPr>
            <a:r>
              <a:rPr lang="it-IT" altLang="it-IT" sz="2100" b="1" dirty="0" smtClean="0">
                <a:solidFill>
                  <a:schemeClr val="accent2"/>
                </a:solidFill>
                <a:latin typeface="Comic Sans MS" pitchFamily="66" charset="0"/>
              </a:rPr>
              <a:t> </a:t>
            </a:r>
          </a:p>
        </p:txBody>
      </p:sp>
      <p:sp>
        <p:nvSpPr>
          <p:cNvPr id="8" name="Titolo 2"/>
          <p:cNvSpPr>
            <a:spLocks noGrp="1"/>
          </p:cNvSpPr>
          <p:nvPr>
            <p:ph type="title" idx="4294967295"/>
          </p:nvPr>
        </p:nvSpPr>
        <p:spPr>
          <a:xfrm>
            <a:off x="1644650" y="523875"/>
            <a:ext cx="7499350" cy="1143000"/>
          </a:xfrm>
        </p:spPr>
        <p:txBody>
          <a:bodyPr>
            <a:normAutofit/>
          </a:bodyPr>
          <a:lstStyle/>
          <a:p>
            <a:r>
              <a:rPr lang="it-IT" altLang="it-IT" sz="2000" b="1" dirty="0">
                <a:solidFill>
                  <a:schemeClr val="tx2"/>
                </a:solidFill>
                <a:effectLst/>
                <a:latin typeface="Calibri" panose="020F0502020204030204" pitchFamily="34" charset="0"/>
              </a:rPr>
              <a:t>La riforma della regolamentazione </a:t>
            </a:r>
            <a:r>
              <a:rPr lang="it-IT" altLang="it-IT" sz="2000" b="1" dirty="0" smtClean="0">
                <a:solidFill>
                  <a:schemeClr val="tx2"/>
                </a:solidFill>
                <a:effectLst/>
                <a:latin typeface="Calibri" panose="020F0502020204030204" pitchFamily="34" charset="0"/>
              </a:rPr>
              <a:t>finanziaria dopo la crisi finanziaria</a:t>
            </a:r>
            <a:endParaRPr lang="it-IT" altLang="it-IT" sz="2000" b="1" dirty="0">
              <a:solidFill>
                <a:schemeClr val="tx2"/>
              </a:solidFill>
              <a:effectLst/>
              <a:latin typeface="Calibri" panose="020F0502020204030204" pitchFamily="34" charset="0"/>
            </a:endParaRPr>
          </a:p>
        </p:txBody>
      </p:sp>
      <p:sp>
        <p:nvSpPr>
          <p:cNvPr id="10" name="Rectangle 7"/>
          <p:cNvSpPr>
            <a:spLocks noChangeArrowheads="1"/>
          </p:cNvSpPr>
          <p:nvPr/>
        </p:nvSpPr>
        <p:spPr bwMode="auto">
          <a:xfrm>
            <a:off x="678338" y="1535625"/>
            <a:ext cx="2664296" cy="503238"/>
          </a:xfrm>
          <a:prstGeom prst="rect">
            <a:avLst/>
          </a:prstGeom>
          <a:solidFill>
            <a:schemeClr val="accent3">
              <a:lumMod val="20000"/>
              <a:lumOff val="80000"/>
            </a:schemeClr>
          </a:solidFill>
          <a:ln w="19050">
            <a:solidFill>
              <a:schemeClr val="accent3">
                <a:lumMod val="75000"/>
              </a:schemeClr>
            </a:solidFill>
            <a:miter lim="800000"/>
            <a:headEnd/>
            <a:tailEnd/>
          </a:ln>
          <a:effectLst>
            <a:outerShdw blurRad="50800" dist="38100" dir="2700000" algn="tl" rotWithShape="0">
              <a:prstClr val="black">
                <a:alpha val="40000"/>
              </a:prstClr>
            </a:outerShdw>
          </a:effectLs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200" dirty="0">
                <a:latin typeface="Calibri" panose="020F0502020204030204" pitchFamily="34" charset="0"/>
              </a:rPr>
              <a:t>Due linee direttrici:</a:t>
            </a:r>
          </a:p>
        </p:txBody>
      </p:sp>
      <p:grpSp>
        <p:nvGrpSpPr>
          <p:cNvPr id="11" name="Gruppo 10"/>
          <p:cNvGrpSpPr/>
          <p:nvPr/>
        </p:nvGrpSpPr>
        <p:grpSpPr>
          <a:xfrm>
            <a:off x="977416" y="3845785"/>
            <a:ext cx="8038399" cy="1697783"/>
            <a:chOff x="998097" y="2688383"/>
            <a:chExt cx="8038399" cy="1697783"/>
          </a:xfrm>
        </p:grpSpPr>
        <p:sp>
          <p:nvSpPr>
            <p:cNvPr id="12" name="AutoShape 6"/>
            <p:cNvSpPr>
              <a:spLocks noChangeArrowheads="1"/>
            </p:cNvSpPr>
            <p:nvPr/>
          </p:nvSpPr>
          <p:spPr bwMode="auto">
            <a:xfrm>
              <a:off x="2344129" y="2688383"/>
              <a:ext cx="1240440" cy="626444"/>
            </a:xfrm>
            <a:custGeom>
              <a:avLst/>
              <a:gdLst>
                <a:gd name="T0" fmla="*/ 2147483646 w 21600"/>
                <a:gd name="T1" fmla="*/ 122580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54" y="10800"/>
                  </a:moveTo>
                  <a:cubicBezTo>
                    <a:pt x="16954" y="7401"/>
                    <a:pt x="14198" y="4646"/>
                    <a:pt x="10800" y="4646"/>
                  </a:cubicBezTo>
                  <a:cubicBezTo>
                    <a:pt x="7468" y="4646"/>
                    <a:pt x="4742" y="7296"/>
                    <a:pt x="4648" y="10626"/>
                  </a:cubicBezTo>
                  <a:lnTo>
                    <a:pt x="4" y="10494"/>
                  </a:lnTo>
                  <a:cubicBezTo>
                    <a:pt x="169" y="4651"/>
                    <a:pt x="4954" y="0"/>
                    <a:pt x="10800" y="0"/>
                  </a:cubicBezTo>
                  <a:cubicBezTo>
                    <a:pt x="16764" y="0"/>
                    <a:pt x="21600" y="4835"/>
                    <a:pt x="21600" y="10800"/>
                  </a:cubicBezTo>
                  <a:lnTo>
                    <a:pt x="24300" y="10800"/>
                  </a:lnTo>
                  <a:lnTo>
                    <a:pt x="19277" y="15823"/>
                  </a:lnTo>
                  <a:lnTo>
                    <a:pt x="14254" y="10800"/>
                  </a:lnTo>
                  <a:lnTo>
                    <a:pt x="16954" y="10800"/>
                  </a:lnTo>
                  <a:close/>
                </a:path>
              </a:pathLst>
            </a:cu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13" name="Gruppo 12"/>
            <p:cNvGrpSpPr/>
            <p:nvPr/>
          </p:nvGrpSpPr>
          <p:grpSpPr>
            <a:xfrm>
              <a:off x="998097" y="3031466"/>
              <a:ext cx="8038399" cy="1354700"/>
              <a:chOff x="998097" y="3096782"/>
              <a:chExt cx="8038399" cy="1354700"/>
            </a:xfrm>
          </p:grpSpPr>
          <p:sp>
            <p:nvSpPr>
              <p:cNvPr id="14" name="Rettangolo arrotondato 13"/>
              <p:cNvSpPr/>
              <p:nvPr/>
            </p:nvSpPr>
            <p:spPr>
              <a:xfrm>
                <a:off x="998097" y="3380143"/>
                <a:ext cx="8038399" cy="864096"/>
              </a:xfrm>
              <a:prstGeom prst="roundRect">
                <a:avLst/>
              </a:prstGeom>
              <a:solidFill>
                <a:schemeClr val="accent1">
                  <a:lumMod val="20000"/>
                  <a:lumOff val="8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4"/>
              <p:cNvSpPr>
                <a:spLocks noChangeArrowheads="1"/>
              </p:cNvSpPr>
              <p:nvPr/>
            </p:nvSpPr>
            <p:spPr bwMode="auto">
              <a:xfrm>
                <a:off x="998097" y="3420189"/>
                <a:ext cx="39345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000" u="sng" dirty="0">
                    <a:solidFill>
                      <a:srgbClr val="A50021"/>
                    </a:solidFill>
                    <a:latin typeface="Calibri" panose="020F0502020204030204" pitchFamily="34" charset="0"/>
                  </a:rPr>
                  <a:t>evitare che il costo delle insolvenze bancarie ricada sui contribuenti</a:t>
                </a:r>
              </a:p>
            </p:txBody>
          </p:sp>
          <p:sp>
            <p:nvSpPr>
              <p:cNvPr id="16" name="Rectangle 5"/>
              <p:cNvSpPr>
                <a:spLocks noChangeArrowheads="1"/>
              </p:cNvSpPr>
              <p:nvPr/>
            </p:nvSpPr>
            <p:spPr bwMode="auto">
              <a:xfrm>
                <a:off x="6038138" y="3096782"/>
                <a:ext cx="2782333" cy="135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000" u="sng" dirty="0">
                    <a:latin typeface="Calibri" panose="020F0502020204030204" pitchFamily="34" charset="0"/>
                  </a:rPr>
                  <a:t>privatizzazione dei profitti </a:t>
                </a:r>
                <a:r>
                  <a:rPr lang="it-IT" altLang="it-IT" sz="2000" u="sng" dirty="0" smtClean="0">
                    <a:latin typeface="Calibri" panose="020F0502020204030204" pitchFamily="34" charset="0"/>
                  </a:rPr>
                  <a:t>-</a:t>
                </a:r>
              </a:p>
              <a:p>
                <a:pPr algn="ctr">
                  <a:spcBef>
                    <a:spcPct val="0"/>
                  </a:spcBef>
                  <a:buFontTx/>
                  <a:buNone/>
                </a:pPr>
                <a:r>
                  <a:rPr lang="it-IT" altLang="it-IT" sz="2000" u="sng" dirty="0" smtClean="0">
                    <a:latin typeface="Calibri" panose="020F0502020204030204" pitchFamily="34" charset="0"/>
                  </a:rPr>
                  <a:t>socializzazione </a:t>
                </a:r>
                <a:r>
                  <a:rPr lang="it-IT" altLang="it-IT" sz="2000" u="sng" dirty="0">
                    <a:latin typeface="Calibri" panose="020F0502020204030204" pitchFamily="34" charset="0"/>
                  </a:rPr>
                  <a:t>delle perdite</a:t>
                </a:r>
              </a:p>
            </p:txBody>
          </p:sp>
          <p:sp>
            <p:nvSpPr>
              <p:cNvPr id="17" name="Freccia a destra 16"/>
              <p:cNvSpPr/>
              <p:nvPr/>
            </p:nvSpPr>
            <p:spPr>
              <a:xfrm>
                <a:off x="4996616" y="3850835"/>
                <a:ext cx="654630" cy="45719"/>
              </a:xfrm>
              <a:prstGeom prst="rightArrow">
                <a:avLst/>
              </a:prstGeom>
              <a:solidFill>
                <a:schemeClr val="accent2">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Tree>
    <p:extLst>
      <p:ext uri="{BB962C8B-B14F-4D97-AF65-F5344CB8AC3E}">
        <p14:creationId xmlns:p14="http://schemas.microsoft.com/office/powerpoint/2010/main" val="3513462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Angolo ripiegato 74"/>
          <p:cNvSpPr/>
          <p:nvPr/>
        </p:nvSpPr>
        <p:spPr>
          <a:xfrm>
            <a:off x="7394028" y="1547113"/>
            <a:ext cx="1513779" cy="1953895"/>
          </a:xfrm>
          <a:prstGeom prst="foldedCorner">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27</a:t>
            </a:fld>
            <a:endParaRPr lang="en-US" dirty="0"/>
          </a:p>
        </p:txBody>
      </p:sp>
      <p:sp>
        <p:nvSpPr>
          <p:cNvPr id="40" name="Titolo 2"/>
          <p:cNvSpPr txBox="1">
            <a:spLocks/>
          </p:cNvSpPr>
          <p:nvPr/>
        </p:nvSpPr>
        <p:spPr>
          <a:xfrm>
            <a:off x="1245405" y="510274"/>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base">
              <a:spcAft>
                <a:spcPct val="0"/>
              </a:spcAft>
            </a:pPr>
            <a:r>
              <a:rPr lang="it-IT" sz="2000" b="1" dirty="0" smtClean="0">
                <a:solidFill>
                  <a:srgbClr val="11488B"/>
                </a:solidFill>
                <a:effectLst/>
                <a:latin typeface="Calibri" pitchFamily="34" charset="0"/>
              </a:rPr>
              <a:t>La risposta normativo-istituzionale alla crisi: l’Unione Bancaria</a:t>
            </a:r>
            <a:br>
              <a:rPr lang="it-IT" sz="2000" b="1" dirty="0" smtClean="0">
                <a:solidFill>
                  <a:srgbClr val="11488B"/>
                </a:solidFill>
                <a:effectLst/>
                <a:latin typeface="Calibri" pitchFamily="34" charset="0"/>
              </a:rPr>
            </a:br>
            <a:r>
              <a:rPr lang="it-IT" sz="2000" b="1" dirty="0" smtClean="0">
                <a:solidFill>
                  <a:srgbClr val="11488B"/>
                </a:solidFill>
                <a:effectLst/>
                <a:latin typeface="Calibri" pitchFamily="34" charset="0"/>
              </a:rPr>
              <a:t>Tre pilastri e un </a:t>
            </a:r>
            <a:r>
              <a:rPr lang="it-IT" sz="2000" b="1" i="1" dirty="0" smtClean="0">
                <a:solidFill>
                  <a:srgbClr val="11488B"/>
                </a:solidFill>
                <a:effectLst/>
                <a:latin typeface="Calibri" pitchFamily="34" charset="0"/>
              </a:rPr>
              <a:t>single </a:t>
            </a:r>
            <a:r>
              <a:rPr lang="it-IT" sz="2000" b="1" i="1" dirty="0" err="1" smtClean="0">
                <a:solidFill>
                  <a:srgbClr val="11488B"/>
                </a:solidFill>
                <a:effectLst/>
                <a:latin typeface="Calibri" pitchFamily="34" charset="0"/>
              </a:rPr>
              <a:t>rulebook</a:t>
            </a:r>
            <a:endParaRPr lang="it-IT" altLang="it-IT" sz="2000" b="1" i="1" dirty="0">
              <a:solidFill>
                <a:srgbClr val="11488B"/>
              </a:solidFill>
              <a:effectLst/>
              <a:latin typeface="Calibri" pitchFamily="34" charset="0"/>
            </a:endParaRPr>
          </a:p>
        </p:txBody>
      </p:sp>
      <p:grpSp>
        <p:nvGrpSpPr>
          <p:cNvPr id="77" name="Gruppo 76"/>
          <p:cNvGrpSpPr/>
          <p:nvPr/>
        </p:nvGrpSpPr>
        <p:grpSpPr>
          <a:xfrm>
            <a:off x="1240120" y="1594181"/>
            <a:ext cx="7667687" cy="5068365"/>
            <a:chOff x="1240120" y="1594181"/>
            <a:chExt cx="7667687" cy="5068365"/>
          </a:xfrm>
        </p:grpSpPr>
        <p:grpSp>
          <p:nvGrpSpPr>
            <p:cNvPr id="41" name="Gruppo 40"/>
            <p:cNvGrpSpPr/>
            <p:nvPr/>
          </p:nvGrpSpPr>
          <p:grpSpPr>
            <a:xfrm>
              <a:off x="1240120" y="1594181"/>
              <a:ext cx="5695815" cy="5068365"/>
              <a:chOff x="1240120" y="1594181"/>
              <a:chExt cx="5695815" cy="5068365"/>
            </a:xfrm>
          </p:grpSpPr>
          <p:grpSp>
            <p:nvGrpSpPr>
              <p:cNvPr id="42" name="Gruppo 41"/>
              <p:cNvGrpSpPr/>
              <p:nvPr/>
            </p:nvGrpSpPr>
            <p:grpSpPr>
              <a:xfrm>
                <a:off x="1240120" y="1594181"/>
                <a:ext cx="5695815" cy="5068365"/>
                <a:chOff x="1725547" y="1594181"/>
                <a:chExt cx="5695815" cy="5068365"/>
              </a:xfrm>
            </p:grpSpPr>
            <p:sp>
              <p:nvSpPr>
                <p:cNvPr id="44" name="Rettangolo arrotondato 43"/>
                <p:cNvSpPr/>
                <p:nvPr/>
              </p:nvSpPr>
              <p:spPr>
                <a:xfrm>
                  <a:off x="1826258" y="6165304"/>
                  <a:ext cx="5561435" cy="497242"/>
                </a:xfrm>
                <a:prstGeom prst="roundRect">
                  <a:avLst/>
                </a:prstGeom>
                <a:solidFill>
                  <a:sysClr val="window" lastClr="FFFFFF">
                    <a:hueOff val="0"/>
                    <a:satOff val="0"/>
                    <a:lumOff val="0"/>
                    <a:alphaOff val="0"/>
                  </a:sysClr>
                </a:solidFill>
                <a:ln w="25400" cap="flat" cmpd="sng" algn="ctr">
                  <a:solidFill>
                    <a:srgbClr val="9FB8CD">
                      <a:lumMod val="75000"/>
                    </a:srgbClr>
                  </a:solidFill>
                  <a:prstDash val="solid"/>
                </a:ln>
                <a:effectLst/>
              </p:spPr>
            </p:sp>
            <p:grpSp>
              <p:nvGrpSpPr>
                <p:cNvPr id="45" name="Gruppo 44"/>
                <p:cNvGrpSpPr/>
                <p:nvPr/>
              </p:nvGrpSpPr>
              <p:grpSpPr>
                <a:xfrm>
                  <a:off x="2201850" y="5661825"/>
                  <a:ext cx="348109" cy="431471"/>
                  <a:chOff x="1932505" y="5661825"/>
                  <a:chExt cx="348109" cy="431471"/>
                </a:xfrm>
                <a:solidFill>
                  <a:srgbClr val="727CA3"/>
                </a:solidFill>
              </p:grpSpPr>
              <p:sp>
                <p:nvSpPr>
                  <p:cNvPr id="58" name="Ovale 57"/>
                  <p:cNvSpPr/>
                  <p:nvPr/>
                </p:nvSpPr>
                <p:spPr>
                  <a:xfrm>
                    <a:off x="2161399" y="5661825"/>
                    <a:ext cx="119215" cy="119215"/>
                  </a:xfrm>
                  <a:prstGeom prst="ellipse">
                    <a:avLst/>
                  </a:prstGeom>
                  <a:grpFill/>
                  <a:ln w="25400" cap="flat" cmpd="sng" algn="ctr">
                    <a:solidFill>
                      <a:srgbClr val="727CA3"/>
                    </a:solidFill>
                    <a:prstDash val="solid"/>
                  </a:ln>
                  <a:effectLst/>
                </p:spPr>
              </p:sp>
              <p:sp>
                <p:nvSpPr>
                  <p:cNvPr id="59" name="Ovale 58"/>
                  <p:cNvSpPr/>
                  <p:nvPr/>
                </p:nvSpPr>
                <p:spPr>
                  <a:xfrm>
                    <a:off x="2056966" y="5829184"/>
                    <a:ext cx="119215" cy="119215"/>
                  </a:xfrm>
                  <a:prstGeom prst="ellipse">
                    <a:avLst/>
                  </a:prstGeom>
                  <a:grpFill/>
                  <a:ln w="25400" cap="flat" cmpd="sng" algn="ctr">
                    <a:solidFill>
                      <a:srgbClr val="727CA3"/>
                    </a:solidFill>
                    <a:prstDash val="solid"/>
                  </a:ln>
                  <a:effectLst/>
                </p:spPr>
              </p:sp>
              <p:sp>
                <p:nvSpPr>
                  <p:cNvPr id="60" name="Ovale 59"/>
                  <p:cNvSpPr/>
                  <p:nvPr/>
                </p:nvSpPr>
                <p:spPr>
                  <a:xfrm>
                    <a:off x="1932505" y="5974081"/>
                    <a:ext cx="119215" cy="119215"/>
                  </a:xfrm>
                  <a:prstGeom prst="ellipse">
                    <a:avLst/>
                  </a:prstGeom>
                  <a:grpFill/>
                  <a:ln w="25400" cap="flat" cmpd="sng" algn="ctr">
                    <a:solidFill>
                      <a:srgbClr val="727CA3"/>
                    </a:solidFill>
                    <a:prstDash val="solid"/>
                  </a:ln>
                  <a:effectLst/>
                </p:spPr>
              </p:sp>
            </p:grpSp>
            <p:grpSp>
              <p:nvGrpSpPr>
                <p:cNvPr id="46" name="Gruppo 45"/>
                <p:cNvGrpSpPr/>
                <p:nvPr/>
              </p:nvGrpSpPr>
              <p:grpSpPr>
                <a:xfrm>
                  <a:off x="1725547" y="1594181"/>
                  <a:ext cx="5695815" cy="4183023"/>
                  <a:chOff x="1725547" y="1594181"/>
                  <a:chExt cx="5695815" cy="4183023"/>
                </a:xfrm>
              </p:grpSpPr>
              <p:grpSp>
                <p:nvGrpSpPr>
                  <p:cNvPr id="47" name="Gruppo 46"/>
                  <p:cNvGrpSpPr/>
                  <p:nvPr/>
                </p:nvGrpSpPr>
                <p:grpSpPr>
                  <a:xfrm>
                    <a:off x="1725547" y="1594181"/>
                    <a:ext cx="5695815" cy="4183023"/>
                    <a:chOff x="1691680" y="1910273"/>
                    <a:chExt cx="5695815" cy="4183023"/>
                  </a:xfrm>
                </p:grpSpPr>
                <p:graphicFrame>
                  <p:nvGraphicFramePr>
                    <p:cNvPr id="49" name="Diagramma 48"/>
                    <p:cNvGraphicFramePr/>
                    <p:nvPr>
                      <p:extLst>
                        <p:ext uri="{D42A27DB-BD31-4B8C-83A1-F6EECF244321}">
                          <p14:modId xmlns:p14="http://schemas.microsoft.com/office/powerpoint/2010/main" val="346373638"/>
                        </p:ext>
                      </p:extLst>
                    </p:nvPr>
                  </p:nvGraphicFramePr>
                  <p:xfrm>
                    <a:off x="1691680" y="2780928"/>
                    <a:ext cx="4994308"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0" name="Gruppo 49"/>
                    <p:cNvGrpSpPr/>
                    <p:nvPr/>
                  </p:nvGrpSpPr>
                  <p:grpSpPr>
                    <a:xfrm>
                      <a:off x="4103344" y="1910273"/>
                      <a:ext cx="3284151" cy="1708521"/>
                      <a:chOff x="4283968" y="1910273"/>
                      <a:chExt cx="3284151" cy="1708521"/>
                    </a:xfrm>
                  </p:grpSpPr>
                  <p:sp>
                    <p:nvSpPr>
                      <p:cNvPr id="51" name="Ovale 50"/>
                      <p:cNvSpPr/>
                      <p:nvPr/>
                    </p:nvSpPr>
                    <p:spPr>
                      <a:xfrm>
                        <a:off x="4642091" y="3187323"/>
                        <a:ext cx="119215" cy="119215"/>
                      </a:xfrm>
                      <a:prstGeom prst="ellipse">
                        <a:avLst/>
                      </a:prstGeom>
                      <a:solidFill>
                        <a:srgbClr val="727CA3"/>
                      </a:solidFill>
                      <a:ln w="25400" cap="flat" cmpd="sng" algn="ctr">
                        <a:solidFill>
                          <a:srgbClr val="727CA3"/>
                        </a:solidFill>
                        <a:prstDash val="solid"/>
                      </a:ln>
                      <a:effectLst/>
                    </p:spPr>
                  </p:sp>
                  <p:sp>
                    <p:nvSpPr>
                      <p:cNvPr id="52" name="Ovale 51"/>
                      <p:cNvSpPr/>
                      <p:nvPr/>
                    </p:nvSpPr>
                    <p:spPr>
                      <a:xfrm>
                        <a:off x="4537658" y="3354682"/>
                        <a:ext cx="119215" cy="119215"/>
                      </a:xfrm>
                      <a:prstGeom prst="ellipse">
                        <a:avLst/>
                      </a:prstGeom>
                      <a:solidFill>
                        <a:srgbClr val="727CA3"/>
                      </a:solidFill>
                      <a:ln w="25400" cap="flat" cmpd="sng" algn="ctr">
                        <a:solidFill>
                          <a:srgbClr val="727CA3"/>
                        </a:solidFill>
                        <a:prstDash val="solid"/>
                      </a:ln>
                      <a:effectLst/>
                    </p:spPr>
                  </p:sp>
                  <p:sp>
                    <p:nvSpPr>
                      <p:cNvPr id="53" name="Ovale 52"/>
                      <p:cNvSpPr/>
                      <p:nvPr/>
                    </p:nvSpPr>
                    <p:spPr>
                      <a:xfrm>
                        <a:off x="4413197" y="3499579"/>
                        <a:ext cx="119215" cy="119215"/>
                      </a:xfrm>
                      <a:prstGeom prst="ellipse">
                        <a:avLst/>
                      </a:prstGeom>
                      <a:solidFill>
                        <a:srgbClr val="727CA3"/>
                      </a:solidFill>
                      <a:ln w="25400" cap="flat" cmpd="sng" algn="ctr">
                        <a:solidFill>
                          <a:srgbClr val="727CA3"/>
                        </a:solidFill>
                        <a:prstDash val="solid"/>
                      </a:ln>
                      <a:effectLst/>
                    </p:spPr>
                  </p:sp>
                  <p:grpSp>
                    <p:nvGrpSpPr>
                      <p:cNvPr id="54" name="Gruppo 53"/>
                      <p:cNvGrpSpPr/>
                      <p:nvPr/>
                    </p:nvGrpSpPr>
                    <p:grpSpPr>
                      <a:xfrm>
                        <a:off x="4996877" y="2586037"/>
                        <a:ext cx="2571242" cy="689683"/>
                        <a:chOff x="2111372" y="1273285"/>
                        <a:chExt cx="2571242" cy="689683"/>
                      </a:xfrm>
                    </p:grpSpPr>
                    <p:sp>
                      <p:nvSpPr>
                        <p:cNvPr id="56" name="Rettangolo arrotondato 55"/>
                        <p:cNvSpPr/>
                        <p:nvPr/>
                      </p:nvSpPr>
                      <p:spPr>
                        <a:xfrm>
                          <a:off x="2111372" y="1273285"/>
                          <a:ext cx="2571242" cy="689683"/>
                        </a:xfrm>
                        <a:prstGeom prst="roundRect">
                          <a:avLst/>
                        </a:prstGeom>
                        <a:solidFill>
                          <a:srgbClr val="727CA3"/>
                        </a:solidFill>
                        <a:ln w="25400" cap="flat" cmpd="sng" algn="ctr">
                          <a:solidFill>
                            <a:srgbClr val="9FB8CD">
                              <a:lumMod val="75000"/>
                            </a:srgbClr>
                          </a:solidFill>
                          <a:prstDash val="solid"/>
                        </a:ln>
                        <a:effectLst/>
                      </p:spPr>
                    </p:sp>
                    <p:sp>
                      <p:nvSpPr>
                        <p:cNvPr id="57" name="Rettangolo 56"/>
                        <p:cNvSpPr/>
                        <p:nvPr/>
                      </p:nvSpPr>
                      <p:spPr>
                        <a:xfrm>
                          <a:off x="2409316" y="1306953"/>
                          <a:ext cx="2239630" cy="622347"/>
                        </a:xfrm>
                        <a:prstGeom prst="rect">
                          <a:avLst/>
                        </a:prstGeom>
                        <a:noFill/>
                        <a:ln>
                          <a:noFill/>
                        </a:ln>
                        <a:effectLst/>
                      </p:spPr>
                      <p:txBody>
                        <a:bodyPr spcFirstLastPara="0" vert="horz" wrap="square" lIns="544246" tIns="110490" rIns="110490" bIns="110490" numCol="1" spcCol="1270" anchor="ctr" anchorCtr="0">
                          <a:noAutofit/>
                        </a:bodyPr>
                        <a:lstStyle/>
                        <a:p>
                          <a:pPr marL="0" marR="0" lvl="0" indent="0" defTabSz="1289050" eaLnBrk="1" fontAlgn="auto" latinLnBrk="0" hangingPunct="1">
                            <a:lnSpc>
                              <a:spcPct val="90000"/>
                            </a:lnSpc>
                            <a:spcBef>
                              <a:spcPct val="0"/>
                            </a:spcBef>
                            <a:spcAft>
                              <a:spcPct val="35000"/>
                            </a:spcAft>
                            <a:buClrTx/>
                            <a:buSzTx/>
                            <a:buFontTx/>
                            <a:buNone/>
                            <a:tabLst/>
                            <a:defRPr/>
                          </a:pPr>
                          <a:endParaRPr kumimoji="0" lang="it-IT" sz="2900" b="0" i="0" u="none" strike="noStrike" kern="0" cap="none" spc="0" normalizeH="0" baseline="0" noProof="0" smtClean="0">
                            <a:ln>
                              <a:noFill/>
                            </a:ln>
                            <a:solidFill>
                              <a:prstClr val="black">
                                <a:hueOff val="0"/>
                                <a:satOff val="0"/>
                                <a:lumOff val="0"/>
                                <a:alphaOff val="0"/>
                              </a:prstClr>
                            </a:solidFill>
                            <a:effectLst/>
                            <a:uLnTx/>
                            <a:uFillTx/>
                            <a:latin typeface="Gill Sans MT"/>
                            <a:ea typeface="+mn-ea"/>
                            <a:cs typeface="+mn-cs"/>
                          </a:endParaRPr>
                        </a:p>
                      </p:txBody>
                    </p:sp>
                  </p:grpSp>
                  <p:sp>
                    <p:nvSpPr>
                      <p:cNvPr id="55" name="Ovale 54"/>
                      <p:cNvSpPr/>
                      <p:nvPr/>
                    </p:nvSpPr>
                    <p:spPr>
                      <a:xfrm>
                        <a:off x="4283968" y="1910273"/>
                        <a:ext cx="1192155" cy="1192076"/>
                      </a:xfrm>
                      <a:prstGeom prst="ellipse">
                        <a:avLst/>
                      </a:prstGeom>
                      <a:solidFill>
                        <a:srgbClr val="9FB8CD">
                          <a:lumMod val="40000"/>
                          <a:lumOff val="60000"/>
                        </a:srgbClr>
                      </a:solidFill>
                      <a:ln w="25400" cap="flat" cmpd="sng" algn="ctr">
                        <a:solidFill>
                          <a:srgbClr val="727CA3"/>
                        </a:solidFill>
                        <a:prstDash val="solid"/>
                      </a:ln>
                      <a:effectLst/>
                    </p:spPr>
                  </p:sp>
                </p:grpSp>
              </p:grpSp>
              <p:sp>
                <p:nvSpPr>
                  <p:cNvPr id="48" name="CasellaDiTesto 47"/>
                  <p:cNvSpPr txBox="1"/>
                  <p:nvPr/>
                </p:nvSpPr>
                <p:spPr>
                  <a:xfrm>
                    <a:off x="5340303" y="2264826"/>
                    <a:ext cx="2047392"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1" i="1" u="none" strike="noStrike" kern="0" cap="none" spc="0" normalizeH="0" baseline="0" noProof="0" dirty="0" smtClean="0">
                        <a:ln>
                          <a:noFill/>
                        </a:ln>
                        <a:solidFill>
                          <a:prstClr val="white"/>
                        </a:solidFill>
                        <a:effectLst/>
                        <a:uLnTx/>
                        <a:uFillTx/>
                        <a:latin typeface="Calibri" panose="020F0502020204030204" pitchFamily="34" charset="0"/>
                      </a:rPr>
                      <a:t>Single </a:t>
                    </a:r>
                    <a:r>
                      <a:rPr kumimoji="0" lang="it-IT" sz="1800" b="1" i="1" u="none" strike="noStrike" kern="0" cap="none" spc="0" normalizeH="0" baseline="0" noProof="0" dirty="0" err="1" smtClean="0">
                        <a:ln>
                          <a:noFill/>
                        </a:ln>
                        <a:solidFill>
                          <a:prstClr val="white"/>
                        </a:solidFill>
                        <a:effectLst/>
                        <a:uLnTx/>
                        <a:uFillTx/>
                        <a:latin typeface="Calibri" panose="020F0502020204030204" pitchFamily="34" charset="0"/>
                      </a:rPr>
                      <a:t>Supervisory</a:t>
                    </a:r>
                    <a:r>
                      <a:rPr kumimoji="0" lang="it-IT" sz="1800" b="1" i="1" u="none" strike="noStrike" kern="0" cap="none" spc="0" normalizeH="0" baseline="0" noProof="0" dirty="0" smtClean="0">
                        <a:ln>
                          <a:noFill/>
                        </a:ln>
                        <a:solidFill>
                          <a:prstClr val="white"/>
                        </a:solidFill>
                        <a:effectLst/>
                        <a:uLnTx/>
                        <a:uFillTx/>
                        <a:latin typeface="Calibri" panose="020F0502020204030204" pitchFamily="34" charset="0"/>
                      </a:rPr>
                      <a:t> </a:t>
                    </a:r>
                    <a:r>
                      <a:rPr kumimoji="0" lang="it-IT" sz="1800" b="1" i="1" u="none" strike="noStrike" kern="0" cap="none" spc="0" normalizeH="0" baseline="0" noProof="0" dirty="0" err="1" smtClean="0">
                        <a:ln>
                          <a:noFill/>
                        </a:ln>
                        <a:solidFill>
                          <a:prstClr val="white"/>
                        </a:solidFill>
                        <a:effectLst/>
                        <a:uLnTx/>
                        <a:uFillTx/>
                        <a:latin typeface="Calibri" panose="020F0502020204030204" pitchFamily="34" charset="0"/>
                      </a:rPr>
                      <a:t>Mechanism</a:t>
                    </a:r>
                    <a:endParaRPr kumimoji="0" lang="it-IT" sz="1800" b="1" i="1" u="none" strike="noStrike" kern="0" cap="none" spc="0" normalizeH="0" baseline="0" noProof="0" dirty="0" smtClean="0">
                      <a:ln>
                        <a:noFill/>
                      </a:ln>
                      <a:solidFill>
                        <a:prstClr val="white"/>
                      </a:solidFill>
                      <a:effectLst/>
                      <a:uLnTx/>
                      <a:uFillTx/>
                      <a:latin typeface="Calibri" panose="020F0502020204030204" pitchFamily="34" charset="0"/>
                    </a:endParaRPr>
                  </a:p>
                </p:txBody>
              </p:sp>
            </p:grpSp>
          </p:grpSp>
          <p:sp>
            <p:nvSpPr>
              <p:cNvPr id="43" name="CasellaDiTesto 42"/>
              <p:cNvSpPr txBox="1"/>
              <p:nvPr/>
            </p:nvSpPr>
            <p:spPr>
              <a:xfrm>
                <a:off x="2104857" y="6206532"/>
                <a:ext cx="404852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smtClean="0">
                    <a:ln>
                      <a:noFill/>
                    </a:ln>
                    <a:solidFill>
                      <a:prstClr val="black"/>
                    </a:solidFill>
                    <a:effectLst/>
                    <a:uLnTx/>
                    <a:uFillTx/>
                    <a:latin typeface="Calibri" panose="020F0502020204030204" pitchFamily="34" charset="0"/>
                  </a:rPr>
                  <a:t>Single </a:t>
                </a:r>
                <a:r>
                  <a:rPr kumimoji="0" lang="it-IT" sz="1800" b="1" i="0" u="none" strike="noStrike" kern="0" cap="none" spc="0" normalizeH="0" baseline="0" noProof="0" dirty="0" err="1" smtClean="0">
                    <a:ln>
                      <a:noFill/>
                    </a:ln>
                    <a:solidFill>
                      <a:prstClr val="black"/>
                    </a:solidFill>
                    <a:effectLst/>
                    <a:uLnTx/>
                    <a:uFillTx/>
                    <a:latin typeface="Calibri" panose="020F0502020204030204" pitchFamily="34" charset="0"/>
                  </a:rPr>
                  <a:t>Rulebook</a:t>
                </a:r>
                <a:endParaRPr kumimoji="0" lang="it-IT" sz="1800" b="1" i="0" u="none" strike="noStrike" kern="0" cap="none" spc="0" normalizeH="0" baseline="0" noProof="0" dirty="0" smtClean="0">
                  <a:ln>
                    <a:noFill/>
                  </a:ln>
                  <a:solidFill>
                    <a:prstClr val="black"/>
                  </a:solidFill>
                  <a:effectLst/>
                  <a:uLnTx/>
                  <a:uFillTx/>
                  <a:latin typeface="Calibri" panose="020F0502020204030204" pitchFamily="34" charset="0"/>
                </a:endParaRPr>
              </a:p>
            </p:txBody>
          </p:sp>
        </p:grpSp>
        <p:grpSp>
          <p:nvGrpSpPr>
            <p:cNvPr id="61" name="Gruppo 60"/>
            <p:cNvGrpSpPr/>
            <p:nvPr/>
          </p:nvGrpSpPr>
          <p:grpSpPr>
            <a:xfrm>
              <a:off x="6902266" y="4961191"/>
              <a:ext cx="1852413" cy="1029313"/>
              <a:chOff x="6287729" y="5301209"/>
              <a:chExt cx="1729289" cy="1029313"/>
            </a:xfrm>
          </p:grpSpPr>
          <p:sp>
            <p:nvSpPr>
              <p:cNvPr id="62" name="Angolo ripiegato 61"/>
              <p:cNvSpPr/>
              <p:nvPr/>
            </p:nvSpPr>
            <p:spPr>
              <a:xfrm>
                <a:off x="6287729" y="5301209"/>
                <a:ext cx="1475323" cy="1029313"/>
              </a:xfrm>
              <a:prstGeom prst="foldedCorner">
                <a:avLst/>
              </a:prstGeom>
              <a:solidFill>
                <a:sysClr val="window" lastClr="FFFFFF"/>
              </a:solidFill>
              <a:ln w="25400" cap="flat" cmpd="sng" algn="ctr">
                <a:solidFill>
                  <a:srgbClr val="727CA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Gill Sans MT"/>
                  <a:ea typeface="+mn-ea"/>
                  <a:cs typeface="+mn-cs"/>
                </a:endParaRPr>
              </a:p>
            </p:txBody>
          </p:sp>
          <p:grpSp>
            <p:nvGrpSpPr>
              <p:cNvPr id="63" name="Gruppo 62"/>
              <p:cNvGrpSpPr/>
              <p:nvPr/>
            </p:nvGrpSpPr>
            <p:grpSpPr>
              <a:xfrm>
                <a:off x="6297026" y="5373769"/>
                <a:ext cx="1719992" cy="956753"/>
                <a:chOff x="3681537" y="2837599"/>
                <a:chExt cx="1719992" cy="956753"/>
              </a:xfrm>
            </p:grpSpPr>
            <p:sp>
              <p:nvSpPr>
                <p:cNvPr id="64" name="Rettangolo 63"/>
                <p:cNvSpPr/>
                <p:nvPr/>
              </p:nvSpPr>
              <p:spPr>
                <a:xfrm>
                  <a:off x="3843340" y="2837599"/>
                  <a:ext cx="1558189" cy="956753"/>
                </a:xfrm>
                <a:prstGeom prst="rect">
                  <a:avLst/>
                </a:prstGeom>
                <a:noFill/>
                <a:ln>
                  <a:noFill/>
                </a:ln>
                <a:effectLst/>
              </p:spPr>
            </p:sp>
            <p:sp>
              <p:nvSpPr>
                <p:cNvPr id="65" name="Rettangolo 64"/>
                <p:cNvSpPr/>
                <p:nvPr/>
              </p:nvSpPr>
              <p:spPr>
                <a:xfrm>
                  <a:off x="3681537" y="2864273"/>
                  <a:ext cx="1371318" cy="792088"/>
                </a:xfrm>
                <a:prstGeom prst="rect">
                  <a:avLst/>
                </a:prstGeom>
                <a:noFill/>
                <a:ln>
                  <a:noFill/>
                </a:ln>
                <a:effectLst/>
              </p:spPr>
              <p:txBody>
                <a:bodyPr spcFirstLastPara="0" vert="horz" wrap="square" lIns="21590" tIns="21590" rIns="21590" bIns="21590" numCol="1" spcCol="1270" anchor="ctr" anchorCtr="0">
                  <a:noAutofit/>
                </a:bodyPr>
                <a:lstStyle/>
                <a:p>
                  <a:pPr marL="0" marR="0" lvl="0" indent="0" algn="ctr" defTabSz="755650" eaLnBrk="1" fontAlgn="auto" latinLnBrk="0" hangingPunct="1">
                    <a:lnSpc>
                      <a:spcPct val="90000"/>
                    </a:lnSpc>
                    <a:spcBef>
                      <a:spcPct val="0"/>
                    </a:spcBef>
                    <a:spcAft>
                      <a:spcPct val="10000"/>
                    </a:spcAft>
                    <a:buClrTx/>
                    <a:buSzTx/>
                    <a:buFontTx/>
                    <a:buNone/>
                    <a:tabLst/>
                    <a:defRPr/>
                  </a:pPr>
                  <a:r>
                    <a:rPr kumimoji="0" lang="en-GB" altLang="it-IT" sz="1600" b="1" i="1" u="none" strike="noStrike" kern="0" cap="none" spc="0" normalizeH="0" baseline="0" noProof="0" dirty="0" smtClean="0">
                      <a:ln>
                        <a:noFill/>
                      </a:ln>
                      <a:solidFill>
                        <a:prstClr val="black">
                          <a:hueOff val="0"/>
                          <a:satOff val="0"/>
                          <a:lumOff val="0"/>
                          <a:alphaOff val="0"/>
                        </a:prstClr>
                      </a:solidFill>
                      <a:effectLst/>
                      <a:uLnTx/>
                      <a:uFillTx/>
                      <a:latin typeface="Calibri" panose="020F0502020204030204" pitchFamily="34" charset="0"/>
                      <a:ea typeface="ＭＳ Ｐゴシック" pitchFamily="34" charset="-128"/>
                      <a:cs typeface="+mn-cs"/>
                    </a:rPr>
                    <a:t>Network</a:t>
                  </a:r>
                  <a:r>
                    <a:rPr kumimoji="0" lang="en-GB" altLang="it-IT" sz="1600" b="1" i="0" u="none" strike="noStrike" kern="0" cap="none" spc="0" normalizeH="0" baseline="0" noProof="0" dirty="0" smtClean="0">
                      <a:ln>
                        <a:noFill/>
                      </a:ln>
                      <a:solidFill>
                        <a:prstClr val="black">
                          <a:hueOff val="0"/>
                          <a:satOff val="0"/>
                          <a:lumOff val="0"/>
                          <a:alphaOff val="0"/>
                        </a:prstClr>
                      </a:solidFill>
                      <a:effectLst/>
                      <a:uLnTx/>
                      <a:uFillTx/>
                      <a:latin typeface="Calibri" panose="020F0502020204030204" pitchFamily="34" charset="0"/>
                      <a:ea typeface="ＭＳ Ｐゴシック" pitchFamily="34" charset="-128"/>
                      <a:cs typeface="+mn-cs"/>
                    </a:rPr>
                    <a:t> </a:t>
                  </a:r>
                  <a:r>
                    <a:rPr kumimoji="0" lang="en-GB" altLang="it-IT" sz="1600" b="1" i="0" u="none" strike="noStrike" kern="0" cap="none" spc="0" normalizeH="0" baseline="0" noProof="0" dirty="0" err="1" smtClean="0">
                      <a:ln>
                        <a:noFill/>
                      </a:ln>
                      <a:solidFill>
                        <a:prstClr val="black">
                          <a:hueOff val="0"/>
                          <a:satOff val="0"/>
                          <a:lumOff val="0"/>
                          <a:alphaOff val="0"/>
                        </a:prstClr>
                      </a:solidFill>
                      <a:effectLst/>
                      <a:uLnTx/>
                      <a:uFillTx/>
                      <a:latin typeface="Calibri" panose="020F0502020204030204" pitchFamily="34" charset="0"/>
                      <a:ea typeface="ＭＳ Ｐゴシック" pitchFamily="34" charset="-128"/>
                      <a:cs typeface="+mn-cs"/>
                    </a:rPr>
                    <a:t>armonizzato</a:t>
                  </a:r>
                  <a:r>
                    <a:rPr kumimoji="0" lang="en-GB" altLang="it-IT" sz="1600" b="1" i="0" u="none" strike="noStrike" kern="0" cap="none" spc="0" normalizeH="0" baseline="0" noProof="0" dirty="0" smtClean="0">
                      <a:ln>
                        <a:noFill/>
                      </a:ln>
                      <a:solidFill>
                        <a:prstClr val="black">
                          <a:hueOff val="0"/>
                          <a:satOff val="0"/>
                          <a:lumOff val="0"/>
                          <a:alphaOff val="0"/>
                        </a:prstClr>
                      </a:solidFill>
                      <a:effectLst/>
                      <a:uLnTx/>
                      <a:uFillTx/>
                      <a:latin typeface="Calibri" panose="020F0502020204030204" pitchFamily="34" charset="0"/>
                      <a:ea typeface="ＭＳ Ｐゴシック" pitchFamily="34" charset="-128"/>
                      <a:cs typeface="+mn-cs"/>
                    </a:rPr>
                    <a:t>        di DGS</a:t>
                  </a:r>
                  <a:endParaRPr kumimoji="0" lang="it-IT" sz="1600" b="0" i="0" u="none" strike="noStrike" kern="0" cap="none" spc="0" normalizeH="0" baseline="0" noProof="0" dirty="0" smtClean="0">
                    <a:ln>
                      <a:noFill/>
                    </a:ln>
                    <a:solidFill>
                      <a:prstClr val="black">
                        <a:hueOff val="0"/>
                        <a:satOff val="0"/>
                        <a:lumOff val="0"/>
                        <a:alphaOff val="0"/>
                      </a:prstClr>
                    </a:solidFill>
                    <a:effectLst/>
                    <a:uLnTx/>
                    <a:uFillTx/>
                    <a:latin typeface="Calibri" panose="020F0502020204030204" pitchFamily="34" charset="0"/>
                    <a:ea typeface="+mn-ea"/>
                    <a:cs typeface="+mn-cs"/>
                  </a:endParaRPr>
                </a:p>
              </p:txBody>
            </p:sp>
          </p:grpSp>
        </p:grpSp>
        <p:sp>
          <p:nvSpPr>
            <p:cNvPr id="66" name="Freccia a destra 65"/>
            <p:cNvSpPr/>
            <p:nvPr/>
          </p:nvSpPr>
          <p:spPr>
            <a:xfrm>
              <a:off x="5789008" y="5234305"/>
              <a:ext cx="1224136" cy="138911"/>
            </a:xfrm>
            <a:prstGeom prst="rightArrow">
              <a:avLst/>
            </a:prstGeom>
            <a:solidFill>
              <a:srgbClr val="727CA3"/>
            </a:solidFill>
            <a:ln w="25400" cap="flat" cmpd="sng" algn="ctr">
              <a:solidFill>
                <a:srgbClr val="727CA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Gill Sans MT"/>
                <a:ea typeface="+mn-ea"/>
                <a:cs typeface="+mn-cs"/>
              </a:endParaRPr>
            </a:p>
          </p:txBody>
        </p:sp>
        <p:sp>
          <p:nvSpPr>
            <p:cNvPr id="67" name="Rettangolo 66"/>
            <p:cNvSpPr/>
            <p:nvPr/>
          </p:nvSpPr>
          <p:spPr>
            <a:xfrm>
              <a:off x="7394028" y="1642051"/>
              <a:ext cx="1513779" cy="1712777"/>
            </a:xfrm>
            <a:prstGeom prst="rect">
              <a:avLst/>
            </a:prstGeom>
          </p:spPr>
          <p:txBody>
            <a:bodyPr wrap="square">
              <a:spAutoFit/>
            </a:bodyPr>
            <a:lstStyle/>
            <a:p>
              <a:pPr algn="ctr">
                <a:lnSpc>
                  <a:spcPct val="90000"/>
                </a:lnSpc>
              </a:pPr>
              <a:r>
                <a:rPr lang="it-IT" altLang="it-IT" sz="1300" b="1" dirty="0">
                  <a:solidFill>
                    <a:prstClr val="black"/>
                  </a:solidFill>
                  <a:latin typeface="Calibri" panose="020F0502020204030204" pitchFamily="34" charset="0"/>
                </a:rPr>
                <a:t>ESM</a:t>
              </a:r>
              <a:r>
                <a:rPr lang="it-IT" altLang="it-IT" sz="1300" dirty="0">
                  <a:solidFill>
                    <a:prstClr val="black"/>
                  </a:solidFill>
                  <a:latin typeface="Calibri" panose="020F0502020204030204" pitchFamily="34" charset="0"/>
                </a:rPr>
                <a:t> </a:t>
              </a:r>
            </a:p>
            <a:p>
              <a:pPr algn="ctr">
                <a:lnSpc>
                  <a:spcPct val="90000"/>
                </a:lnSpc>
              </a:pPr>
              <a:r>
                <a:rPr lang="it-IT" altLang="it-IT" sz="1300" dirty="0">
                  <a:solidFill>
                    <a:prstClr val="black"/>
                  </a:solidFill>
                  <a:latin typeface="Calibri" panose="020F0502020204030204" pitchFamily="34" charset="0"/>
                </a:rPr>
                <a:t>(</a:t>
              </a:r>
              <a:r>
                <a:rPr lang="it-IT" altLang="it-IT" sz="1300" i="1" dirty="0" err="1">
                  <a:solidFill>
                    <a:prstClr val="black"/>
                  </a:solidFill>
                  <a:latin typeface="Calibri" panose="020F0502020204030204" pitchFamily="34" charset="0"/>
                </a:rPr>
                <a:t>European</a:t>
              </a:r>
              <a:r>
                <a:rPr lang="it-IT" altLang="it-IT" sz="1300" i="1" dirty="0">
                  <a:solidFill>
                    <a:prstClr val="black"/>
                  </a:solidFill>
                  <a:latin typeface="Calibri" panose="020F0502020204030204" pitchFamily="34" charset="0"/>
                </a:rPr>
                <a:t> </a:t>
              </a:r>
              <a:r>
                <a:rPr lang="it-IT" altLang="it-IT" sz="1300" i="1" dirty="0" err="1">
                  <a:solidFill>
                    <a:prstClr val="black"/>
                  </a:solidFill>
                  <a:latin typeface="Calibri" panose="020F0502020204030204" pitchFamily="34" charset="0"/>
                </a:rPr>
                <a:t>Stability</a:t>
              </a:r>
              <a:r>
                <a:rPr lang="it-IT" altLang="it-IT" sz="1300" i="1" dirty="0">
                  <a:solidFill>
                    <a:prstClr val="black"/>
                  </a:solidFill>
                  <a:latin typeface="Calibri" panose="020F0502020204030204" pitchFamily="34" charset="0"/>
                </a:rPr>
                <a:t> </a:t>
              </a:r>
              <a:r>
                <a:rPr lang="it-IT" altLang="it-IT" sz="1300" i="1" dirty="0" err="1">
                  <a:solidFill>
                    <a:prstClr val="black"/>
                  </a:solidFill>
                  <a:latin typeface="Calibri" panose="020F0502020204030204" pitchFamily="34" charset="0"/>
                </a:rPr>
                <a:t>Mechanism</a:t>
              </a:r>
              <a:r>
                <a:rPr lang="it-IT" altLang="it-IT" sz="1300" dirty="0">
                  <a:solidFill>
                    <a:prstClr val="black"/>
                  </a:solidFill>
                  <a:latin typeface="Calibri" panose="020F0502020204030204" pitchFamily="34" charset="0"/>
                </a:rPr>
                <a:t>) </a:t>
              </a:r>
              <a:r>
                <a:rPr lang="it-IT" altLang="it-IT" sz="1300" dirty="0" smtClean="0">
                  <a:solidFill>
                    <a:prstClr val="black"/>
                  </a:solidFill>
                  <a:latin typeface="Calibri" panose="020F0502020204030204" pitchFamily="34" charset="0"/>
                </a:rPr>
                <a:t>       per </a:t>
              </a:r>
              <a:r>
                <a:rPr lang="it-IT" altLang="it-IT" sz="1300" dirty="0">
                  <a:solidFill>
                    <a:prstClr val="black"/>
                  </a:solidFill>
                  <a:latin typeface="Calibri" panose="020F0502020204030204" pitchFamily="34" charset="0"/>
                </a:rPr>
                <a:t>la ricapitalizzazione di banche in crisi (</a:t>
              </a:r>
              <a:r>
                <a:rPr lang="it-IT" altLang="it-IT" sz="1300" i="1" dirty="0" err="1">
                  <a:solidFill>
                    <a:prstClr val="black"/>
                  </a:solidFill>
                  <a:latin typeface="Calibri" panose="020F0502020204030204" pitchFamily="34" charset="0"/>
                </a:rPr>
                <a:t>backstop</a:t>
              </a:r>
              <a:r>
                <a:rPr lang="it-IT" altLang="it-IT" sz="1300" dirty="0">
                  <a:solidFill>
                    <a:prstClr val="black"/>
                  </a:solidFill>
                  <a:latin typeface="Calibri" panose="020F0502020204030204" pitchFamily="34" charset="0"/>
                </a:rPr>
                <a:t> pubblico di ultima istanza) dopo avvio SSM</a:t>
              </a:r>
            </a:p>
          </p:txBody>
        </p:sp>
        <p:sp>
          <p:nvSpPr>
            <p:cNvPr id="68" name="Freccia a destra 67"/>
            <p:cNvSpPr/>
            <p:nvPr/>
          </p:nvSpPr>
          <p:spPr>
            <a:xfrm>
              <a:off x="7041744" y="2591794"/>
              <a:ext cx="459668" cy="136209"/>
            </a:xfrm>
            <a:prstGeom prst="rightArrow">
              <a:avLst/>
            </a:prstGeom>
            <a:solidFill>
              <a:srgbClr val="727CA3"/>
            </a:solidFill>
            <a:ln w="25400" cap="flat" cmpd="sng" algn="ctr">
              <a:solidFill>
                <a:srgbClr val="727CA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Gill Sans MT"/>
                <a:ea typeface="+mn-ea"/>
                <a:cs typeface="+mn-cs"/>
              </a:endParaRPr>
            </a:p>
          </p:txBody>
        </p:sp>
        <p:sp>
          <p:nvSpPr>
            <p:cNvPr id="69" name="CasellaDiTesto 68"/>
            <p:cNvSpPr txBox="1"/>
            <p:nvPr/>
          </p:nvSpPr>
          <p:spPr>
            <a:xfrm>
              <a:off x="3948856" y="2005553"/>
              <a:ext cx="593432" cy="369332"/>
            </a:xfrm>
            <a:prstGeom prst="rect">
              <a:avLst/>
            </a:prstGeom>
            <a:noFill/>
          </p:spPr>
          <p:txBody>
            <a:bodyPr wrap="none" rtlCol="0">
              <a:spAutoFit/>
            </a:bodyPr>
            <a:lstStyle/>
            <a:p>
              <a:r>
                <a:rPr lang="it-IT" dirty="0" smtClean="0">
                  <a:solidFill>
                    <a:prstClr val="black"/>
                  </a:solidFill>
                  <a:latin typeface="Calibri" panose="020F0502020204030204" pitchFamily="34" charset="0"/>
                </a:rPr>
                <a:t>SSM</a:t>
              </a:r>
              <a:endParaRPr lang="it-IT" dirty="0">
                <a:solidFill>
                  <a:prstClr val="black"/>
                </a:solidFill>
                <a:latin typeface="Calibri" panose="020F0502020204030204" pitchFamily="34" charset="0"/>
              </a:endParaRPr>
            </a:p>
          </p:txBody>
        </p:sp>
        <p:sp>
          <p:nvSpPr>
            <p:cNvPr id="70" name="CasellaDiTesto 69"/>
            <p:cNvSpPr txBox="1"/>
            <p:nvPr/>
          </p:nvSpPr>
          <p:spPr>
            <a:xfrm>
              <a:off x="2915816" y="3501008"/>
              <a:ext cx="612668" cy="369332"/>
            </a:xfrm>
            <a:prstGeom prst="rect">
              <a:avLst/>
            </a:prstGeom>
            <a:noFill/>
          </p:spPr>
          <p:txBody>
            <a:bodyPr wrap="none" rtlCol="0">
              <a:spAutoFit/>
            </a:bodyPr>
            <a:lstStyle/>
            <a:p>
              <a:r>
                <a:rPr lang="it-IT" dirty="0" smtClean="0">
                  <a:solidFill>
                    <a:prstClr val="black"/>
                  </a:solidFill>
                  <a:latin typeface="Calibri" panose="020F0502020204030204" pitchFamily="34" charset="0"/>
                </a:rPr>
                <a:t>SRM</a:t>
              </a:r>
              <a:endParaRPr lang="it-IT" dirty="0">
                <a:solidFill>
                  <a:prstClr val="black"/>
                </a:solidFill>
                <a:latin typeface="Calibri" panose="020F0502020204030204" pitchFamily="34" charset="0"/>
              </a:endParaRPr>
            </a:p>
          </p:txBody>
        </p:sp>
        <p:sp>
          <p:nvSpPr>
            <p:cNvPr id="71" name="CasellaDiTesto 70"/>
            <p:cNvSpPr txBox="1"/>
            <p:nvPr/>
          </p:nvSpPr>
          <p:spPr>
            <a:xfrm>
              <a:off x="1859490" y="4826507"/>
              <a:ext cx="579005" cy="369332"/>
            </a:xfrm>
            <a:prstGeom prst="rect">
              <a:avLst/>
            </a:prstGeom>
            <a:noFill/>
          </p:spPr>
          <p:txBody>
            <a:bodyPr wrap="none" rtlCol="0">
              <a:spAutoFit/>
            </a:bodyPr>
            <a:lstStyle/>
            <a:p>
              <a:r>
                <a:rPr lang="it-IT" dirty="0" smtClean="0">
                  <a:solidFill>
                    <a:prstClr val="black"/>
                  </a:solidFill>
                  <a:latin typeface="Calibri" panose="020F0502020204030204" pitchFamily="34" charset="0"/>
                </a:rPr>
                <a:t>DGS</a:t>
              </a:r>
              <a:endParaRPr lang="it-IT" dirty="0">
                <a:solidFill>
                  <a:prstClr val="black"/>
                </a:solidFill>
                <a:latin typeface="Calibri" panose="020F0502020204030204" pitchFamily="34" charset="0"/>
              </a:endParaRPr>
            </a:p>
          </p:txBody>
        </p:sp>
        <p:sp>
          <p:nvSpPr>
            <p:cNvPr id="72" name="CasellaDiTesto 71"/>
            <p:cNvSpPr txBox="1"/>
            <p:nvPr/>
          </p:nvSpPr>
          <p:spPr>
            <a:xfrm>
              <a:off x="6049861" y="2958926"/>
              <a:ext cx="798617" cy="261610"/>
            </a:xfrm>
            <a:prstGeom prst="rect">
              <a:avLst/>
            </a:prstGeom>
            <a:noFill/>
          </p:spPr>
          <p:txBody>
            <a:bodyPr wrap="none" rtlCol="0">
              <a:spAutoFit/>
            </a:bodyPr>
            <a:lstStyle/>
            <a:p>
              <a:r>
                <a:rPr lang="it-IT" sz="1100" dirty="0" smtClean="0">
                  <a:solidFill>
                    <a:prstClr val="black"/>
                  </a:solidFill>
                  <a:latin typeface="Calibri" panose="020F0502020204030204" pitchFamily="34" charset="0"/>
                </a:rPr>
                <a:t>4/11/2014</a:t>
              </a:r>
              <a:endParaRPr lang="it-IT" sz="1100" dirty="0">
                <a:solidFill>
                  <a:prstClr val="black"/>
                </a:solidFill>
                <a:latin typeface="Calibri" panose="020F0502020204030204" pitchFamily="34" charset="0"/>
              </a:endParaRPr>
            </a:p>
          </p:txBody>
        </p:sp>
        <p:sp>
          <p:nvSpPr>
            <p:cNvPr id="73" name="CasellaDiTesto 72"/>
            <p:cNvSpPr txBox="1"/>
            <p:nvPr/>
          </p:nvSpPr>
          <p:spPr>
            <a:xfrm>
              <a:off x="5083168" y="4403245"/>
              <a:ext cx="726481" cy="261610"/>
            </a:xfrm>
            <a:prstGeom prst="rect">
              <a:avLst/>
            </a:prstGeom>
            <a:noFill/>
          </p:spPr>
          <p:txBody>
            <a:bodyPr wrap="none" rtlCol="0">
              <a:spAutoFit/>
            </a:bodyPr>
            <a:lstStyle/>
            <a:p>
              <a:r>
                <a:rPr lang="it-IT" sz="1100" dirty="0" smtClean="0">
                  <a:solidFill>
                    <a:prstClr val="black"/>
                  </a:solidFill>
                  <a:latin typeface="Calibri" panose="020F0502020204030204" pitchFamily="34" charset="0"/>
                </a:rPr>
                <a:t>1/1/2016</a:t>
              </a:r>
              <a:endParaRPr lang="it-IT" sz="1100" dirty="0">
                <a:solidFill>
                  <a:prstClr val="black"/>
                </a:solidFill>
                <a:latin typeface="Calibri" panose="020F0502020204030204" pitchFamily="34" charset="0"/>
              </a:endParaRPr>
            </a:p>
          </p:txBody>
        </p:sp>
        <p:sp>
          <p:nvSpPr>
            <p:cNvPr id="74" name="CasellaDiTesto 73"/>
            <p:cNvSpPr txBox="1"/>
            <p:nvPr/>
          </p:nvSpPr>
          <p:spPr>
            <a:xfrm>
              <a:off x="3969143" y="5757986"/>
              <a:ext cx="726481" cy="261610"/>
            </a:xfrm>
            <a:prstGeom prst="rect">
              <a:avLst/>
            </a:prstGeom>
            <a:noFill/>
          </p:spPr>
          <p:txBody>
            <a:bodyPr wrap="none" rtlCol="0">
              <a:spAutoFit/>
            </a:bodyPr>
            <a:lstStyle/>
            <a:p>
              <a:r>
                <a:rPr lang="it-IT" sz="1100" dirty="0" smtClean="0">
                  <a:solidFill>
                    <a:prstClr val="black"/>
                  </a:solidFill>
                  <a:latin typeface="Calibri" panose="020F0502020204030204" pitchFamily="34" charset="0"/>
                </a:rPr>
                <a:t>3/7/2015</a:t>
              </a:r>
              <a:endParaRPr lang="it-IT" sz="1100" dirty="0">
                <a:solidFill>
                  <a:prstClr val="black"/>
                </a:solidFill>
                <a:latin typeface="Calibri" panose="020F0502020204030204" pitchFamily="34" charset="0"/>
              </a:endParaRPr>
            </a:p>
          </p:txBody>
        </p:sp>
      </p:grpSp>
    </p:spTree>
    <p:extLst>
      <p:ext uri="{BB962C8B-B14F-4D97-AF65-F5344CB8AC3E}">
        <p14:creationId xmlns:p14="http://schemas.microsoft.com/office/powerpoint/2010/main" val="687703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nettore 7"/>
          <p:cNvSpPr/>
          <p:nvPr/>
        </p:nvSpPr>
        <p:spPr>
          <a:xfrm>
            <a:off x="2202752" y="1489057"/>
            <a:ext cx="5264794" cy="5047575"/>
          </a:xfrm>
          <a:prstGeom prst="flowChartConnector">
            <a:avLst/>
          </a:prstGeom>
          <a:solidFill>
            <a:srgbClr val="727CA3"/>
          </a:solidFill>
          <a:ln w="25400" cap="flat" cmpd="sng" algn="ctr">
            <a:solidFill>
              <a:srgbClr val="727CA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Gill Sans MT"/>
              <a:ea typeface="+mn-ea"/>
              <a:cs typeface="+mn-cs"/>
            </a:endParaRPr>
          </a:p>
        </p:txBody>
      </p:sp>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28</a:t>
            </a:fld>
            <a:endParaRPr lang="en-US" dirty="0"/>
          </a:p>
        </p:txBody>
      </p:sp>
      <p:sp>
        <p:nvSpPr>
          <p:cNvPr id="4" name="Titolo 2"/>
          <p:cNvSpPr txBox="1">
            <a:spLocks/>
          </p:cNvSpPr>
          <p:nvPr/>
        </p:nvSpPr>
        <p:spPr>
          <a:xfrm>
            <a:off x="1409727" y="537413"/>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base">
              <a:lnSpc>
                <a:spcPct val="90000"/>
              </a:lnSpc>
              <a:spcAft>
                <a:spcPct val="0"/>
              </a:spcAft>
              <a:tabLst>
                <a:tab pos="542925" algn="l"/>
              </a:tabLst>
            </a:pPr>
            <a:r>
              <a:rPr lang="it-IT" sz="2200" b="1" dirty="0" smtClean="0">
                <a:solidFill>
                  <a:srgbClr val="11488B"/>
                </a:solidFill>
                <a:effectLst/>
                <a:latin typeface="Calibri" pitchFamily="34" charset="0"/>
              </a:rPr>
              <a:t>L’Unione Bancaria: il </a:t>
            </a:r>
            <a:r>
              <a:rPr lang="it-IT" sz="2200" b="1" i="1" dirty="0" smtClean="0">
                <a:solidFill>
                  <a:srgbClr val="11488B"/>
                </a:solidFill>
                <a:effectLst/>
                <a:latin typeface="Calibri" pitchFamily="34" charset="0"/>
              </a:rPr>
              <a:t>single </a:t>
            </a:r>
            <a:r>
              <a:rPr lang="it-IT" sz="2200" b="1" i="1" dirty="0" err="1" smtClean="0">
                <a:solidFill>
                  <a:srgbClr val="11488B"/>
                </a:solidFill>
                <a:effectLst/>
                <a:latin typeface="Calibri" pitchFamily="34" charset="0"/>
              </a:rPr>
              <a:t>rulebook</a:t>
            </a:r>
            <a:endParaRPr lang="it-IT" altLang="it-IT" sz="2200" b="1" i="1" dirty="0">
              <a:solidFill>
                <a:srgbClr val="11488B"/>
              </a:solidFill>
              <a:effectLst/>
              <a:latin typeface="Calibri" pitchFamily="34" charset="0"/>
            </a:endParaRPr>
          </a:p>
        </p:txBody>
      </p:sp>
      <p:graphicFrame>
        <p:nvGraphicFramePr>
          <p:cNvPr id="7" name="Diagramma 6"/>
          <p:cNvGraphicFramePr/>
          <p:nvPr>
            <p:extLst>
              <p:ext uri="{D42A27DB-BD31-4B8C-83A1-F6EECF244321}">
                <p14:modId xmlns:p14="http://schemas.microsoft.com/office/powerpoint/2010/main" val="1228533310"/>
              </p:ext>
            </p:extLst>
          </p:nvPr>
        </p:nvGraphicFramePr>
        <p:xfrm>
          <a:off x="913669" y="1268760"/>
          <a:ext cx="7929136"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817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12"/>
          <p:cNvSpPr>
            <a:spLocks noGrp="1"/>
          </p:cNvSpPr>
          <p:nvPr>
            <p:ph type="sldNum" sz="quarter" idx="12"/>
          </p:nvPr>
        </p:nvSpPr>
        <p:spPr/>
        <p:txBody>
          <a:bodyPr/>
          <a:lstStyle/>
          <a:p>
            <a:fld id="{78F901CF-713E-43DF-885E-EB481889573F}" type="slidenum">
              <a:rPr lang="it-IT" smtClean="0"/>
              <a:t>29</a:t>
            </a:fld>
            <a:endParaRPr lang="it-IT"/>
          </a:p>
        </p:txBody>
      </p:sp>
      <p:sp>
        <p:nvSpPr>
          <p:cNvPr id="5" name="Titolo 2"/>
          <p:cNvSpPr>
            <a:spLocks noGrp="1"/>
          </p:cNvSpPr>
          <p:nvPr>
            <p:ph type="title" idx="4294967295"/>
          </p:nvPr>
        </p:nvSpPr>
        <p:spPr>
          <a:xfrm>
            <a:off x="1644650" y="523875"/>
            <a:ext cx="7499350" cy="1143000"/>
          </a:xfrm>
        </p:spPr>
        <p:txBody>
          <a:bodyPr>
            <a:normAutofit/>
          </a:bodyPr>
          <a:lstStyle/>
          <a:p>
            <a:pPr fontAlgn="base">
              <a:lnSpc>
                <a:spcPct val="90000"/>
              </a:lnSpc>
              <a:spcAft>
                <a:spcPct val="0"/>
              </a:spcAft>
              <a:tabLst>
                <a:tab pos="542925" algn="l"/>
              </a:tabLst>
            </a:pPr>
            <a:r>
              <a:rPr lang="it-IT" altLang="it-IT" sz="2000" b="1" dirty="0">
                <a:solidFill>
                  <a:srgbClr val="11488B"/>
                </a:solidFill>
                <a:effectLst/>
                <a:latin typeface="Calibri" pitchFamily="34" charset="0"/>
              </a:rPr>
              <a:t>Il primo pilastro dell’Unione Bancaria: l’SSM</a:t>
            </a:r>
            <a:endParaRPr lang="en-GB" altLang="it-IT" sz="2000" b="1" dirty="0">
              <a:solidFill>
                <a:srgbClr val="11488B"/>
              </a:solidFill>
              <a:effectLst/>
              <a:latin typeface="Calibri" pitchFamily="34" charset="0"/>
            </a:endParaRPr>
          </a:p>
        </p:txBody>
      </p:sp>
      <p:sp>
        <p:nvSpPr>
          <p:cNvPr id="6" name="Rectangle 3"/>
          <p:cNvSpPr txBox="1">
            <a:spLocks noChangeArrowheads="1"/>
          </p:cNvSpPr>
          <p:nvPr/>
        </p:nvSpPr>
        <p:spPr>
          <a:xfrm>
            <a:off x="776003" y="1411244"/>
            <a:ext cx="8235307" cy="5248796"/>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609600" indent="-344488" algn="just">
              <a:lnSpc>
                <a:spcPct val="90000"/>
              </a:lnSpc>
              <a:buClr>
                <a:srgbClr val="C00000"/>
              </a:buClr>
              <a:buFontTx/>
              <a:buAutoNum type="arabicPeriod"/>
              <a:tabLst>
                <a:tab pos="542925" algn="l"/>
              </a:tabLst>
            </a:pPr>
            <a:r>
              <a:rPr lang="it-IT" altLang="it-IT" sz="1800" dirty="0" smtClean="0">
                <a:latin typeface="Calibri" panose="020F0502020204030204" pitchFamily="34" charset="0"/>
              </a:rPr>
              <a:t>L’SSM è costituito dalla BCE e dalle Autorità di Vigilanza </a:t>
            </a:r>
            <a:r>
              <a:rPr lang="it-IT" altLang="it-IT" sz="1800" dirty="0">
                <a:latin typeface="Calibri" panose="020F0502020204030204" pitchFamily="34" charset="0"/>
              </a:rPr>
              <a:t>(</a:t>
            </a:r>
            <a:r>
              <a:rPr lang="it-IT" altLang="it-IT" sz="1800" dirty="0" err="1" smtClean="0">
                <a:latin typeface="Calibri" panose="020F0502020204030204" pitchFamily="34" charset="0"/>
              </a:rPr>
              <a:t>AdV</a:t>
            </a:r>
            <a:r>
              <a:rPr lang="it-IT" altLang="it-IT" sz="1800" dirty="0" smtClean="0">
                <a:latin typeface="Calibri" panose="020F0502020204030204" pitchFamily="34" charset="0"/>
              </a:rPr>
              <a:t>) nazionali.</a:t>
            </a:r>
          </a:p>
          <a:p>
            <a:pPr marL="609600" indent="-344488" algn="just">
              <a:lnSpc>
                <a:spcPct val="90000"/>
              </a:lnSpc>
              <a:buClr>
                <a:srgbClr val="C00000"/>
              </a:buClr>
              <a:buFontTx/>
              <a:buAutoNum type="arabicPeriod"/>
              <a:tabLst>
                <a:tab pos="542925" algn="l"/>
              </a:tabLst>
            </a:pPr>
            <a:r>
              <a:rPr lang="it-IT" altLang="it-IT" sz="1800" dirty="0" smtClean="0">
                <a:latin typeface="Calibri" panose="020F0502020204030204" pitchFamily="34" charset="0"/>
              </a:rPr>
              <a:t>Vengono conferiti alla BCE i poteri in materia di </a:t>
            </a:r>
            <a:r>
              <a:rPr lang="it-IT" altLang="it-IT" sz="1800" u="sng" dirty="0" smtClean="0">
                <a:latin typeface="Calibri" panose="020F0502020204030204" pitchFamily="34" charset="0"/>
              </a:rPr>
              <a:t>vigilanza prudenziale</a:t>
            </a:r>
            <a:r>
              <a:rPr lang="it-IT" altLang="it-IT" sz="1800" dirty="0" smtClean="0">
                <a:latin typeface="Calibri" panose="020F0502020204030204" pitchFamily="34" charset="0"/>
              </a:rPr>
              <a:t> su </a:t>
            </a:r>
            <a:r>
              <a:rPr lang="it-IT" altLang="it-IT" sz="1800" u="sng" dirty="0" smtClean="0">
                <a:latin typeface="Calibri" panose="020F0502020204030204" pitchFamily="34" charset="0"/>
              </a:rPr>
              <a:t>tutte</a:t>
            </a:r>
            <a:r>
              <a:rPr lang="it-IT" altLang="it-IT" sz="1800" dirty="0" smtClean="0">
                <a:latin typeface="Calibri" panose="020F0502020204030204" pitchFamily="34" charset="0"/>
              </a:rPr>
              <a:t> le banche dell’area dell’euro (“</a:t>
            </a:r>
            <a:r>
              <a:rPr lang="it-IT" altLang="it-IT" sz="1800" i="1" dirty="0" err="1" smtClean="0">
                <a:latin typeface="Calibri" panose="020F0502020204030204" pitchFamily="34" charset="0"/>
              </a:rPr>
              <a:t>one</a:t>
            </a:r>
            <a:r>
              <a:rPr lang="it-IT" altLang="it-IT" sz="1800" i="1" dirty="0" smtClean="0">
                <a:latin typeface="Calibri" panose="020F0502020204030204" pitchFamily="34" charset="0"/>
              </a:rPr>
              <a:t> </a:t>
            </a:r>
            <a:r>
              <a:rPr lang="it-IT" altLang="it-IT" sz="1800" i="1" dirty="0" err="1" smtClean="0">
                <a:latin typeface="Calibri" panose="020F0502020204030204" pitchFamily="34" charset="0"/>
              </a:rPr>
              <a:t>tier</a:t>
            </a:r>
            <a:r>
              <a:rPr lang="it-IT" altLang="it-IT" sz="1800" i="1" dirty="0" smtClean="0">
                <a:latin typeface="Calibri" panose="020F0502020204030204" pitchFamily="34" charset="0"/>
              </a:rPr>
              <a:t> </a:t>
            </a:r>
            <a:r>
              <a:rPr lang="it-IT" altLang="it-IT" sz="1800" i="1" dirty="0" err="1" smtClean="0">
                <a:latin typeface="Calibri" panose="020F0502020204030204" pitchFamily="34" charset="0"/>
              </a:rPr>
              <a:t>system</a:t>
            </a:r>
            <a:r>
              <a:rPr lang="it-IT" altLang="it-IT" sz="1800" dirty="0" smtClean="0">
                <a:latin typeface="Calibri" panose="020F0502020204030204" pitchFamily="34" charset="0"/>
              </a:rPr>
              <a:t>”). I Paesi non euro possono aderire su base volontaria al sistema.</a:t>
            </a:r>
          </a:p>
          <a:p>
            <a:pPr marL="609600" indent="-344488" algn="just">
              <a:lnSpc>
                <a:spcPct val="90000"/>
              </a:lnSpc>
              <a:buClr>
                <a:srgbClr val="C00000"/>
              </a:buClr>
              <a:buFontTx/>
              <a:buAutoNum type="arabicPeriod"/>
              <a:tabLst>
                <a:tab pos="542925" algn="l"/>
              </a:tabLst>
            </a:pPr>
            <a:r>
              <a:rPr lang="it-IT" altLang="it-IT" sz="1800" dirty="0" smtClean="0">
                <a:latin typeface="Calibri" panose="020F0502020204030204" pitchFamily="34" charset="0"/>
              </a:rPr>
              <a:t>Lo schema operativo prevede:</a:t>
            </a:r>
          </a:p>
          <a:p>
            <a:pPr marL="893763" indent="-266700" algn="just">
              <a:lnSpc>
                <a:spcPct val="90000"/>
              </a:lnSpc>
              <a:buClr>
                <a:srgbClr val="C00000"/>
              </a:buClr>
              <a:tabLst>
                <a:tab pos="893763" algn="l"/>
              </a:tabLst>
            </a:pPr>
            <a:r>
              <a:rPr lang="it-IT" altLang="it-IT" sz="1800" dirty="0" smtClean="0">
                <a:latin typeface="Calibri" panose="020F0502020204030204" pitchFamily="34" charset="0"/>
              </a:rPr>
              <a:t>la </a:t>
            </a:r>
            <a:r>
              <a:rPr lang="it-IT" altLang="it-IT" sz="1800" b="1" i="1" dirty="0" smtClean="0">
                <a:solidFill>
                  <a:srgbClr val="C00000"/>
                </a:solidFill>
                <a:latin typeface="Calibri" panose="020F0502020204030204" pitchFamily="34" charset="0"/>
              </a:rPr>
              <a:t>vigilanza diretta</a:t>
            </a:r>
            <a:r>
              <a:rPr lang="it-IT" altLang="it-IT" sz="1800" dirty="0" smtClean="0">
                <a:solidFill>
                  <a:srgbClr val="C00000"/>
                </a:solidFill>
                <a:latin typeface="Calibri" panose="020F0502020204030204" pitchFamily="34" charset="0"/>
              </a:rPr>
              <a:t> </a:t>
            </a:r>
            <a:r>
              <a:rPr lang="it-IT" altLang="it-IT" sz="1800" dirty="0" smtClean="0">
                <a:latin typeface="Calibri" panose="020F0502020204030204" pitchFamily="34" charset="0"/>
              </a:rPr>
              <a:t>da parte della BCE, assistita dalle </a:t>
            </a:r>
            <a:r>
              <a:rPr lang="it-IT" altLang="it-IT" sz="1800" dirty="0" err="1" smtClean="0">
                <a:latin typeface="Calibri" panose="020F0502020204030204" pitchFamily="34" charset="0"/>
              </a:rPr>
              <a:t>AdV</a:t>
            </a:r>
            <a:r>
              <a:rPr lang="it-IT" altLang="it-IT" sz="1800" dirty="0" smtClean="0">
                <a:latin typeface="Calibri" panose="020F0502020204030204" pitchFamily="34" charset="0"/>
              </a:rPr>
              <a:t> nazionali, sulle “</a:t>
            </a:r>
            <a:r>
              <a:rPr lang="it-IT" altLang="it-IT" sz="1800" i="1" dirty="0" smtClean="0">
                <a:latin typeface="Calibri" panose="020F0502020204030204" pitchFamily="34" charset="0"/>
              </a:rPr>
              <a:t>more </a:t>
            </a:r>
            <a:r>
              <a:rPr lang="it-IT" altLang="it-IT" sz="1800" i="1" dirty="0" err="1" smtClean="0">
                <a:latin typeface="Calibri" panose="020F0502020204030204" pitchFamily="34" charset="0"/>
              </a:rPr>
              <a:t>significant</a:t>
            </a:r>
            <a:r>
              <a:rPr lang="it-IT" altLang="it-IT" sz="1800" i="1" dirty="0" smtClean="0">
                <a:latin typeface="Calibri" panose="020F0502020204030204" pitchFamily="34" charset="0"/>
              </a:rPr>
              <a:t>  </a:t>
            </a:r>
            <a:r>
              <a:rPr lang="it-IT" altLang="it-IT" sz="1800" i="1" dirty="0" err="1" smtClean="0">
                <a:latin typeface="Calibri" panose="020F0502020204030204" pitchFamily="34" charset="0"/>
              </a:rPr>
              <a:t>banks</a:t>
            </a:r>
            <a:r>
              <a:rPr lang="it-IT" altLang="it-IT" sz="1800" dirty="0" smtClean="0">
                <a:latin typeface="Calibri" panose="020F0502020204030204" pitchFamily="34" charset="0"/>
              </a:rPr>
              <a:t>”</a:t>
            </a:r>
            <a:r>
              <a:rPr lang="it-IT" altLang="it-IT" sz="1800" dirty="0">
                <a:latin typeface="Calibri" panose="020F0502020204030204" pitchFamily="34" charset="0"/>
                <a:sym typeface="Wingdings" panose="05000000000000000000" pitchFamily="2" charset="2"/>
              </a:rPr>
              <a:t> </a:t>
            </a:r>
            <a:r>
              <a:rPr lang="it-IT" altLang="it-IT" sz="1800" dirty="0" smtClean="0">
                <a:latin typeface="Calibri" panose="020F0502020204030204" pitchFamily="34" charset="0"/>
              </a:rPr>
              <a:t> 123 gruppi bancari, corrispondenti a circa 1.200 soggetti vigilati;</a:t>
            </a:r>
          </a:p>
          <a:p>
            <a:pPr marL="893763" indent="-266700" algn="just">
              <a:lnSpc>
                <a:spcPct val="90000"/>
              </a:lnSpc>
              <a:buClr>
                <a:srgbClr val="C00000"/>
              </a:buClr>
              <a:tabLst>
                <a:tab pos="893763" algn="l"/>
              </a:tabLst>
            </a:pPr>
            <a:r>
              <a:rPr lang="it-IT" altLang="it-IT" sz="1800" dirty="0" smtClean="0">
                <a:latin typeface="Calibri" panose="020F0502020204030204" pitchFamily="34" charset="0"/>
              </a:rPr>
              <a:t>la </a:t>
            </a:r>
            <a:r>
              <a:rPr lang="it-IT" altLang="it-IT" sz="1800" b="1" i="1" dirty="0" smtClean="0">
                <a:solidFill>
                  <a:srgbClr val="C00000"/>
                </a:solidFill>
                <a:latin typeface="Calibri" panose="020F0502020204030204" pitchFamily="34" charset="0"/>
              </a:rPr>
              <a:t>vigilanza decentralizzata</a:t>
            </a:r>
            <a:r>
              <a:rPr lang="it-IT" altLang="it-IT" sz="1800" dirty="0" smtClean="0">
                <a:solidFill>
                  <a:srgbClr val="C00000"/>
                </a:solidFill>
                <a:latin typeface="Calibri" panose="020F0502020204030204" pitchFamily="34" charset="0"/>
              </a:rPr>
              <a:t> </a:t>
            </a:r>
            <a:r>
              <a:rPr lang="it-IT" altLang="it-IT" sz="1800" dirty="0" smtClean="0">
                <a:latin typeface="Calibri" panose="020F0502020204030204" pitchFamily="34" charset="0"/>
              </a:rPr>
              <a:t>alle </a:t>
            </a:r>
            <a:r>
              <a:rPr lang="it-IT" altLang="it-IT" sz="1800" dirty="0" err="1" smtClean="0">
                <a:latin typeface="Calibri" panose="020F0502020204030204" pitchFamily="34" charset="0"/>
              </a:rPr>
              <a:t>AdV</a:t>
            </a:r>
            <a:r>
              <a:rPr lang="it-IT" altLang="it-IT" sz="1800" dirty="0" smtClean="0">
                <a:latin typeface="Calibri" panose="020F0502020204030204" pitchFamily="34" charset="0"/>
              </a:rPr>
              <a:t> nazionali sulle banche meno rilevanti, con potere di avocazione da parte della BCE (“</a:t>
            </a:r>
            <a:r>
              <a:rPr lang="it-IT" altLang="it-IT" sz="1800" i="1" dirty="0" err="1" smtClean="0">
                <a:latin typeface="Calibri" panose="020F0502020204030204" pitchFamily="34" charset="0"/>
              </a:rPr>
              <a:t>less</a:t>
            </a:r>
            <a:r>
              <a:rPr lang="it-IT" altLang="it-IT" sz="1800" i="1" dirty="0" smtClean="0">
                <a:latin typeface="Calibri" panose="020F0502020204030204" pitchFamily="34" charset="0"/>
              </a:rPr>
              <a:t> </a:t>
            </a:r>
            <a:r>
              <a:rPr lang="it-IT" altLang="it-IT" sz="1800" i="1" dirty="0" err="1" smtClean="0">
                <a:latin typeface="Calibri" panose="020F0502020204030204" pitchFamily="34" charset="0"/>
              </a:rPr>
              <a:t>significant</a:t>
            </a:r>
            <a:r>
              <a:rPr lang="it-IT" altLang="it-IT" sz="1800" i="1" dirty="0" smtClean="0">
                <a:latin typeface="Calibri" panose="020F0502020204030204" pitchFamily="34" charset="0"/>
              </a:rPr>
              <a:t> </a:t>
            </a:r>
            <a:r>
              <a:rPr lang="it-IT" altLang="it-IT" sz="1800" i="1" dirty="0" err="1" smtClean="0">
                <a:latin typeface="Calibri" panose="020F0502020204030204" pitchFamily="34" charset="0"/>
              </a:rPr>
              <a:t>banks</a:t>
            </a:r>
            <a:r>
              <a:rPr lang="it-IT" altLang="it-IT" sz="1800" dirty="0" smtClean="0">
                <a:latin typeface="Calibri" panose="020F0502020204030204" pitchFamily="34" charset="0"/>
              </a:rPr>
              <a:t>”)               </a:t>
            </a:r>
            <a:r>
              <a:rPr lang="it-IT" altLang="it-IT" sz="1800" dirty="0" smtClean="0">
                <a:latin typeface="Calibri" panose="020F0502020204030204" pitchFamily="34" charset="0"/>
                <a:sym typeface="Wingdings" panose="05000000000000000000" pitchFamily="2" charset="2"/>
              </a:rPr>
              <a:t></a:t>
            </a:r>
            <a:r>
              <a:rPr lang="it-IT" altLang="it-IT" sz="1800" dirty="0" smtClean="0">
                <a:latin typeface="Calibri" panose="020F0502020204030204" pitchFamily="34" charset="0"/>
              </a:rPr>
              <a:t> circa 3.700 banche dell’Area dell’euro.</a:t>
            </a:r>
          </a:p>
          <a:p>
            <a:pPr marL="722312" indent="-457200" algn="just">
              <a:lnSpc>
                <a:spcPct val="90000"/>
              </a:lnSpc>
              <a:spcBef>
                <a:spcPts val="1200"/>
              </a:spcBef>
              <a:buClr>
                <a:srgbClr val="C00000"/>
              </a:buClr>
              <a:buFont typeface="+mj-lt"/>
              <a:buAutoNum type="arabicPeriod" startAt="4"/>
              <a:tabLst>
                <a:tab pos="542925" algn="l"/>
              </a:tabLst>
            </a:pPr>
            <a:r>
              <a:rPr lang="it-IT" altLang="it-IT" sz="1800" dirty="0" smtClean="0">
                <a:latin typeface="Calibri" panose="020F0502020204030204" pitchFamily="34" charset="0"/>
              </a:rPr>
              <a:t>Regole, metodologie e procedure di supervisione uniformi: </a:t>
            </a:r>
            <a:r>
              <a:rPr lang="it-IT" altLang="it-IT" sz="1800" i="1" dirty="0" err="1" smtClean="0">
                <a:latin typeface="Calibri" panose="020F0502020204030204" pitchFamily="34" charset="0"/>
              </a:rPr>
              <a:t>framework</a:t>
            </a:r>
            <a:r>
              <a:rPr lang="it-IT" altLang="it-IT" sz="1800" dirty="0" smtClean="0">
                <a:latin typeface="Calibri" panose="020F0502020204030204" pitchFamily="34" charset="0"/>
              </a:rPr>
              <a:t> </a:t>
            </a:r>
            <a:r>
              <a:rPr lang="it-IT" altLang="it-IT" sz="1800" i="1" dirty="0" err="1" smtClean="0">
                <a:latin typeface="Calibri" panose="020F0502020204030204" pitchFamily="34" charset="0"/>
              </a:rPr>
              <a:t>regulation</a:t>
            </a:r>
            <a:r>
              <a:rPr lang="it-IT" altLang="it-IT" sz="1800" i="1" dirty="0" smtClean="0">
                <a:latin typeface="Calibri" panose="020F0502020204030204" pitchFamily="34" charset="0"/>
              </a:rPr>
              <a:t>,</a:t>
            </a:r>
            <a:r>
              <a:rPr lang="it-IT" altLang="it-IT" sz="1800" dirty="0" smtClean="0">
                <a:latin typeface="Calibri" panose="020F0502020204030204" pitchFamily="34" charset="0"/>
              </a:rPr>
              <a:t> Manuale e Guida di vigilanza.</a:t>
            </a:r>
            <a:endParaRPr lang="it-IT" altLang="it-IT" sz="1800" dirty="0">
              <a:latin typeface="Calibri" panose="020F0502020204030204" pitchFamily="34" charset="0"/>
            </a:endParaRPr>
          </a:p>
        </p:txBody>
      </p:sp>
      <p:grpSp>
        <p:nvGrpSpPr>
          <p:cNvPr id="12" name="Gruppo 11"/>
          <p:cNvGrpSpPr/>
          <p:nvPr/>
        </p:nvGrpSpPr>
        <p:grpSpPr>
          <a:xfrm>
            <a:off x="102852" y="3003644"/>
            <a:ext cx="8804954" cy="3658701"/>
            <a:chOff x="102852" y="3003644"/>
            <a:chExt cx="8804954" cy="3658701"/>
          </a:xfrm>
        </p:grpSpPr>
        <p:sp>
          <p:nvSpPr>
            <p:cNvPr id="8" name="Rectangle 21"/>
            <p:cNvSpPr>
              <a:spLocks noChangeArrowheads="1"/>
            </p:cNvSpPr>
            <p:nvPr>
              <p:custDataLst>
                <p:tags r:id="rId1"/>
              </p:custDataLst>
            </p:nvPr>
          </p:nvSpPr>
          <p:spPr bwMode="auto">
            <a:xfrm>
              <a:off x="752611" y="5316033"/>
              <a:ext cx="8155195" cy="1346312"/>
            </a:xfrm>
            <a:prstGeom prst="rect">
              <a:avLst/>
            </a:prstGeom>
            <a:solidFill>
              <a:schemeClr val="accent1">
                <a:lumMod val="20000"/>
                <a:lumOff val="80000"/>
              </a:schemeClr>
            </a:solidFill>
            <a:ln w="22225" algn="ctr">
              <a:solidFill>
                <a:schemeClr val="accent1">
                  <a:lumMod val="60000"/>
                  <a:lumOff val="40000"/>
                </a:schemeClr>
              </a:solidFill>
              <a:miter lim="800000"/>
              <a:headEnd/>
              <a:tailEnd/>
            </a:ln>
            <a:effectLst>
              <a:outerShdw blurRad="50800" dist="38100" dir="2700000" algn="tl" rotWithShape="0">
                <a:prstClr val="black">
                  <a:alpha val="40000"/>
                </a:prstClr>
              </a:outerShdw>
            </a:effectLst>
            <a:extLst/>
          </p:spPr>
          <p:txBody>
            <a:bodyPr wrap="none" anchor="ctr"/>
            <a:lstStyle/>
            <a:p>
              <a:pPr marL="285750" indent="-285750">
                <a:spcBef>
                  <a:spcPct val="0"/>
                </a:spcBef>
                <a:buFont typeface="Wingdings" panose="05000000000000000000" pitchFamily="2" charset="2"/>
                <a:buChar char="ü"/>
              </a:pPr>
              <a:r>
                <a:rPr lang="it-IT" altLang="it-IT" sz="1400" i="1" dirty="0" smtClean="0">
                  <a:latin typeface="Calibri" panose="020F0502020204030204" pitchFamily="34" charset="0"/>
                </a:rPr>
                <a:t>Totale attivo superiore </a:t>
              </a:r>
              <a:r>
                <a:rPr lang="it-IT" altLang="it-IT" sz="1400" i="1" dirty="0">
                  <a:latin typeface="Calibri" panose="020F0502020204030204" pitchFamily="34" charset="0"/>
                </a:rPr>
                <a:t>a € 30 miliardi; </a:t>
              </a:r>
            </a:p>
            <a:p>
              <a:pPr marL="285750" indent="-285750">
                <a:spcBef>
                  <a:spcPct val="0"/>
                </a:spcBef>
                <a:buFont typeface="Wingdings" panose="05000000000000000000" pitchFamily="2" charset="2"/>
                <a:buChar char="ü"/>
              </a:pPr>
              <a:r>
                <a:rPr lang="it-IT" altLang="it-IT" sz="1400" i="1" dirty="0">
                  <a:latin typeface="Calibri" panose="020F0502020204030204" pitchFamily="34" charset="0"/>
                </a:rPr>
                <a:t>Rapporto tra </a:t>
              </a:r>
              <a:r>
                <a:rPr lang="it-IT" altLang="it-IT" sz="1400" i="1" dirty="0" smtClean="0">
                  <a:latin typeface="Calibri" panose="020F0502020204030204" pitchFamily="34" charset="0"/>
                </a:rPr>
                <a:t>totale attivo e </a:t>
              </a:r>
              <a:r>
                <a:rPr lang="it-IT" altLang="it-IT" sz="1400" i="1" dirty="0">
                  <a:latin typeface="Calibri" panose="020F0502020204030204" pitchFamily="34" charset="0"/>
                </a:rPr>
                <a:t>PIL dello Stato ospitante superiore del 20% (con </a:t>
              </a:r>
              <a:r>
                <a:rPr lang="it-IT" altLang="it-IT" sz="1400" i="1" dirty="0" smtClean="0">
                  <a:latin typeface="Calibri" panose="020F0502020204030204" pitchFamily="34" charset="0"/>
                </a:rPr>
                <a:t>totale attivo di almeno </a:t>
              </a:r>
              <a:r>
                <a:rPr lang="it-IT" altLang="it-IT" sz="1400" i="1" dirty="0">
                  <a:latin typeface="Calibri" panose="020F0502020204030204" pitchFamily="34" charset="0"/>
                </a:rPr>
                <a:t>5 </a:t>
              </a:r>
              <a:r>
                <a:rPr lang="it-IT" altLang="it-IT" sz="1400" i="1" dirty="0" err="1" smtClean="0">
                  <a:latin typeface="Calibri" panose="020F0502020204030204" pitchFamily="34" charset="0"/>
                </a:rPr>
                <a:t>mld</a:t>
              </a:r>
              <a:r>
                <a:rPr lang="it-IT" altLang="it-IT" sz="1400" i="1" dirty="0" smtClean="0">
                  <a:latin typeface="Calibri" panose="020F0502020204030204" pitchFamily="34" charset="0"/>
                </a:rPr>
                <a:t>); </a:t>
              </a:r>
              <a:endParaRPr lang="it-IT" altLang="it-IT" sz="1400" i="1" dirty="0">
                <a:latin typeface="Calibri" panose="020F0502020204030204" pitchFamily="34" charset="0"/>
              </a:endParaRPr>
            </a:p>
            <a:p>
              <a:pPr marL="285750" indent="-285750">
                <a:spcBef>
                  <a:spcPct val="0"/>
                </a:spcBef>
                <a:buFont typeface="Wingdings" panose="05000000000000000000" pitchFamily="2" charset="2"/>
                <a:buChar char="ü"/>
              </a:pPr>
              <a:r>
                <a:rPr lang="it-IT" altLang="it-IT" sz="1400" i="1" dirty="0">
                  <a:latin typeface="Calibri" panose="020F0502020204030204" pitchFamily="34" charset="0"/>
                </a:rPr>
                <a:t>qualificazione </a:t>
              </a:r>
              <a:r>
                <a:rPr lang="it-IT" altLang="it-IT" sz="1400" i="1" dirty="0" smtClean="0">
                  <a:latin typeface="Calibri" panose="020F0502020204030204" pitchFamily="34" charset="0"/>
                </a:rPr>
                <a:t>di banca a rilevanza sistemica nazionale da parte dell’</a:t>
              </a:r>
              <a:r>
                <a:rPr lang="it-IT" altLang="it-IT" sz="1400" i="1" dirty="0" err="1" smtClean="0">
                  <a:latin typeface="Calibri" panose="020F0502020204030204" pitchFamily="34" charset="0"/>
                </a:rPr>
                <a:t>AdV</a:t>
              </a:r>
              <a:r>
                <a:rPr lang="it-IT" altLang="it-IT" sz="1400" i="1" dirty="0" smtClean="0">
                  <a:latin typeface="Calibri" panose="020F0502020204030204" pitchFamily="34" charset="0"/>
                </a:rPr>
                <a:t> nazionale </a:t>
              </a:r>
              <a:r>
                <a:rPr lang="it-IT" altLang="it-IT" sz="1400" i="1" dirty="0">
                  <a:latin typeface="Calibri" panose="020F0502020204030204" pitchFamily="34" charset="0"/>
                </a:rPr>
                <a:t>e confermata da </a:t>
              </a:r>
              <a:r>
                <a:rPr lang="it-IT" altLang="it-IT" sz="1400" i="1" dirty="0" smtClean="0">
                  <a:latin typeface="Calibri" panose="020F0502020204030204" pitchFamily="34" charset="0"/>
                </a:rPr>
                <a:t>BCE </a:t>
              </a:r>
            </a:p>
            <a:p>
              <a:pPr>
                <a:spcBef>
                  <a:spcPct val="0"/>
                </a:spcBef>
              </a:pPr>
              <a:r>
                <a:rPr lang="it-IT" altLang="it-IT" sz="1400" i="1" dirty="0">
                  <a:latin typeface="Calibri" panose="020F0502020204030204" pitchFamily="34" charset="0"/>
                </a:rPr>
                <a:t> </a:t>
              </a:r>
              <a:r>
                <a:rPr lang="it-IT" altLang="it-IT" sz="1400" i="1" dirty="0" smtClean="0">
                  <a:latin typeface="Calibri" panose="020F0502020204030204" pitchFamily="34" charset="0"/>
                </a:rPr>
                <a:t>      a seguito di valutazione della banca;</a:t>
              </a:r>
              <a:endParaRPr lang="it-IT" altLang="it-IT" sz="1400" i="1" dirty="0">
                <a:latin typeface="Calibri" panose="020F0502020204030204" pitchFamily="34" charset="0"/>
              </a:endParaRPr>
            </a:p>
            <a:p>
              <a:pPr marL="285750" indent="-285750">
                <a:spcBef>
                  <a:spcPct val="0"/>
                </a:spcBef>
                <a:buFont typeface="Wingdings" panose="05000000000000000000" pitchFamily="2" charset="2"/>
                <a:buChar char="ü"/>
              </a:pPr>
              <a:r>
                <a:rPr lang="it-IT" altLang="it-IT" sz="1400" i="1" dirty="0">
                  <a:latin typeface="Calibri" panose="020F0502020204030204" pitchFamily="34" charset="0"/>
                </a:rPr>
                <a:t>Richiesta/ottenimento di assistenza finanziaria pubblica;</a:t>
              </a:r>
            </a:p>
            <a:p>
              <a:pPr marL="285750" indent="-285750">
                <a:spcBef>
                  <a:spcPct val="0"/>
                </a:spcBef>
                <a:buFont typeface="Wingdings" panose="05000000000000000000" pitchFamily="2" charset="2"/>
                <a:buChar char="ü"/>
              </a:pPr>
              <a:r>
                <a:rPr lang="it-IT" altLang="it-IT" sz="1400" i="1" dirty="0">
                  <a:latin typeface="Calibri" panose="020F0502020204030204" pitchFamily="34" charset="0"/>
                </a:rPr>
                <a:t>Decisione </a:t>
              </a:r>
              <a:r>
                <a:rPr lang="it-IT" altLang="it-IT" sz="1400" i="1" dirty="0" smtClean="0">
                  <a:latin typeface="Calibri" panose="020F0502020204030204" pitchFamily="34" charset="0"/>
                </a:rPr>
                <a:t>della BCE </a:t>
              </a:r>
              <a:r>
                <a:rPr lang="it-IT" altLang="it-IT" sz="1400" i="1" dirty="0">
                  <a:latin typeface="Calibri" panose="020F0502020204030204" pitchFamily="34" charset="0"/>
                </a:rPr>
                <a:t>per gruppi con significative attività transfrontaliere</a:t>
              </a:r>
              <a:r>
                <a:rPr lang="it-IT" altLang="it-IT" sz="1400" i="1" dirty="0" smtClean="0">
                  <a:latin typeface="Calibri" panose="020F0502020204030204" pitchFamily="34" charset="0"/>
                </a:rPr>
                <a:t>.</a:t>
              </a:r>
              <a:endParaRPr lang="it-IT" sz="1400" i="1" dirty="0" smtClean="0">
                <a:latin typeface="Calibri" pitchFamily="34" charset="0"/>
              </a:endParaRPr>
            </a:p>
          </p:txBody>
        </p:sp>
        <p:sp>
          <p:nvSpPr>
            <p:cNvPr id="10" name="Freccia circolare a destra 9"/>
            <p:cNvSpPr/>
            <p:nvPr/>
          </p:nvSpPr>
          <p:spPr>
            <a:xfrm>
              <a:off x="752612" y="3003644"/>
              <a:ext cx="540845" cy="2457410"/>
            </a:xfrm>
            <a:prstGeom prst="curvedRightArrow">
              <a:avLst/>
            </a:prstGeom>
            <a:solidFill>
              <a:schemeClr val="accent2">
                <a:lumMod val="75000"/>
              </a:schemeClr>
            </a:solidFill>
            <a:ln>
              <a:solidFill>
                <a:schemeClr val="accent2">
                  <a:lumMod val="75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CasellaDiTesto 10"/>
            <p:cNvSpPr txBox="1"/>
            <p:nvPr/>
          </p:nvSpPr>
          <p:spPr>
            <a:xfrm>
              <a:off x="102852" y="4642283"/>
              <a:ext cx="688715" cy="338554"/>
            </a:xfrm>
            <a:prstGeom prst="rect">
              <a:avLst/>
            </a:prstGeom>
            <a:noFill/>
          </p:spPr>
          <p:txBody>
            <a:bodyPr wrap="none" rtlCol="0">
              <a:spAutoFit/>
            </a:bodyPr>
            <a:lstStyle/>
            <a:p>
              <a:r>
                <a:rPr lang="it-IT" sz="1600" b="1" i="1" dirty="0" smtClean="0">
                  <a:latin typeface="Calibri" panose="020F0502020204030204" pitchFamily="34" charset="0"/>
                </a:rPr>
                <a:t>criteri</a:t>
              </a:r>
              <a:endParaRPr lang="it-IT" sz="1600" b="1" i="1" dirty="0">
                <a:latin typeface="Calibri" panose="020F0502020204030204" pitchFamily="34" charset="0"/>
              </a:endParaRPr>
            </a:p>
          </p:txBody>
        </p:sp>
      </p:grpSp>
      <p:sp>
        <p:nvSpPr>
          <p:cNvPr id="14" name="CasellaDiTesto 13"/>
          <p:cNvSpPr txBox="1"/>
          <p:nvPr/>
        </p:nvSpPr>
        <p:spPr>
          <a:xfrm rot="16200000">
            <a:off x="-1012523" y="2818978"/>
            <a:ext cx="2862322" cy="369332"/>
          </a:xfrm>
          <a:prstGeom prst="rect">
            <a:avLst/>
          </a:prstGeom>
          <a:solidFill>
            <a:schemeClr val="bg1"/>
          </a:solidFill>
          <a:ln w="19050">
            <a:solidFill>
              <a:srgbClr val="0070C0"/>
            </a:solidFill>
            <a:prstDash val="dash"/>
          </a:ln>
          <a:effectLst>
            <a:outerShdw blurRad="50800" dist="38100" dir="2700000" algn="tl" rotWithShape="0">
              <a:prstClr val="black">
                <a:alpha val="40000"/>
              </a:prstClr>
            </a:outerShdw>
          </a:effectLst>
        </p:spPr>
        <p:txBody>
          <a:bodyPr wrap="none" rtlCol="0">
            <a:spAutoFit/>
          </a:bodyPr>
          <a:lstStyle/>
          <a:p>
            <a:r>
              <a:rPr lang="it-IT" dirty="0" err="1" smtClean="0">
                <a:latin typeface="Calibri" panose="020F0502020204030204" pitchFamily="34" charset="0"/>
              </a:rPr>
              <a:t>Comprrehensive</a:t>
            </a:r>
            <a:r>
              <a:rPr lang="it-IT" dirty="0" smtClean="0">
                <a:latin typeface="Calibri" panose="020F0502020204030204" pitchFamily="34" charset="0"/>
              </a:rPr>
              <a:t> </a:t>
            </a:r>
            <a:r>
              <a:rPr lang="it-IT" dirty="0" err="1" smtClean="0">
                <a:latin typeface="Calibri" panose="020F0502020204030204" pitchFamily="34" charset="0"/>
              </a:rPr>
              <a:t>assessment</a:t>
            </a:r>
            <a:endParaRPr lang="it-IT" dirty="0">
              <a:latin typeface="Calibri" panose="020F0502020204030204" pitchFamily="34" charset="0"/>
            </a:endParaRPr>
          </a:p>
        </p:txBody>
      </p:sp>
    </p:spTree>
    <p:extLst>
      <p:ext uri="{BB962C8B-B14F-4D97-AF65-F5344CB8AC3E}">
        <p14:creationId xmlns:p14="http://schemas.microsoft.com/office/powerpoint/2010/main" val="381998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Text Box 4"/>
          <p:cNvSpPr txBox="1">
            <a:spLocks noChangeArrowheads="1"/>
          </p:cNvSpPr>
          <p:nvPr/>
        </p:nvSpPr>
        <p:spPr bwMode="auto">
          <a:xfrm>
            <a:off x="807978" y="1772816"/>
            <a:ext cx="8077200" cy="4493538"/>
          </a:xfrm>
          <a:prstGeom prst="rect">
            <a:avLst/>
          </a:prstGeom>
          <a:solidFill>
            <a:schemeClr val="accent3">
              <a:lumMod val="20000"/>
              <a:lumOff val="80000"/>
            </a:schemeClr>
          </a:solidFill>
          <a:ln w="12700">
            <a:solidFill>
              <a:schemeClr val="tx2"/>
            </a:solidFill>
          </a:ln>
          <a:effectLst>
            <a:outerShdw blurRad="50800" dist="38100" dir="2700000" algn="tl" rotWithShape="0">
              <a:prstClr val="black">
                <a:alpha val="40000"/>
              </a:prstClr>
            </a:outerShdw>
          </a:effectLs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666750" indent="-28575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lvl="2" algn="just" eaLnBrk="0" hangingPunct="0">
              <a:buFont typeface="Wingdings" pitchFamily="2" charset="2"/>
              <a:buNone/>
            </a:pPr>
            <a:endParaRPr lang="it-IT" altLang="it-IT" sz="2200" b="1" i="1" dirty="0">
              <a:solidFill>
                <a:srgbClr val="1C1C78"/>
              </a:solidFill>
              <a:latin typeface="Bookman Old Style" pitchFamily="18" charset="0"/>
            </a:endParaRPr>
          </a:p>
          <a:p>
            <a:pPr marL="446088" lvl="2" indent="-265113" eaLnBrk="0" hangingPunct="0">
              <a:buFont typeface="Wingdings" panose="05000000000000000000" pitchFamily="2" charset="2"/>
              <a:buChar char="ü"/>
            </a:pPr>
            <a:r>
              <a:rPr lang="it-IT" altLang="it-IT" sz="2200" b="1" i="1" dirty="0" smtClean="0">
                <a:solidFill>
                  <a:schemeClr val="tx2"/>
                </a:solidFill>
                <a:latin typeface="Calibri" panose="020F0502020204030204" pitchFamily="34" charset="0"/>
              </a:rPr>
              <a:t>L’elevato </a:t>
            </a:r>
            <a:r>
              <a:rPr lang="it-IT" altLang="it-IT" sz="2200" b="1" i="1" dirty="0" err="1" smtClean="0">
                <a:solidFill>
                  <a:schemeClr val="tx2"/>
                </a:solidFill>
                <a:latin typeface="Calibri" panose="020F0502020204030204" pitchFamily="34" charset="0"/>
              </a:rPr>
              <a:t>leverage</a:t>
            </a:r>
            <a:r>
              <a:rPr lang="it-IT" altLang="it-IT" sz="2200" b="1" i="1" dirty="0" smtClean="0">
                <a:solidFill>
                  <a:schemeClr val="tx2"/>
                </a:solidFill>
                <a:latin typeface="Calibri" panose="020F0502020204030204" pitchFamily="34" charset="0"/>
              </a:rPr>
              <a:t> e la </a:t>
            </a:r>
            <a:r>
              <a:rPr lang="it-IT" altLang="it-IT" sz="2200" b="1" i="1" dirty="0">
                <a:solidFill>
                  <a:schemeClr val="accent2">
                    <a:lumMod val="75000"/>
                  </a:schemeClr>
                </a:solidFill>
                <a:latin typeface="Calibri" panose="020F0502020204030204" pitchFamily="34" charset="0"/>
              </a:rPr>
              <a:t>composizione del passivo</a:t>
            </a:r>
            <a:r>
              <a:rPr lang="it-IT" altLang="it-IT" sz="2200" b="1" i="1" dirty="0">
                <a:solidFill>
                  <a:schemeClr val="tx2"/>
                </a:solidFill>
                <a:latin typeface="Calibri" panose="020F0502020204030204" pitchFamily="34" charset="0"/>
              </a:rPr>
              <a:t>. </a:t>
            </a:r>
          </a:p>
          <a:p>
            <a:pPr marL="446088" lvl="2" indent="-265113" eaLnBrk="0" hangingPunct="0"/>
            <a:r>
              <a:rPr lang="it-IT" altLang="it-IT" sz="2200" b="1" i="1" dirty="0">
                <a:solidFill>
                  <a:srgbClr val="C81436"/>
                </a:solidFill>
                <a:latin typeface="Calibri" panose="020F0502020204030204" pitchFamily="34" charset="0"/>
              </a:rPr>
              <a:t> </a:t>
            </a:r>
            <a:r>
              <a:rPr lang="it-IT" altLang="it-IT" sz="2200" b="1" i="1" dirty="0" smtClean="0">
                <a:solidFill>
                  <a:srgbClr val="C81436"/>
                </a:solidFill>
                <a:latin typeface="Calibri" panose="020F0502020204030204" pitchFamily="34" charset="0"/>
              </a:rPr>
              <a:t>   </a:t>
            </a:r>
            <a:r>
              <a:rPr lang="it-IT" altLang="it-IT" sz="2200" b="1" i="1" dirty="0">
                <a:solidFill>
                  <a:schemeClr val="tx2"/>
                </a:solidFill>
                <a:latin typeface="Calibri" panose="020F0502020204030204" pitchFamily="34" charset="0"/>
              </a:rPr>
              <a:t>La</a:t>
            </a:r>
            <a:r>
              <a:rPr lang="it-IT" altLang="it-IT" sz="2200" b="1" i="1" dirty="0" smtClean="0">
                <a:solidFill>
                  <a:srgbClr val="C81436"/>
                </a:solidFill>
                <a:latin typeface="Calibri" panose="020F0502020204030204" pitchFamily="34" charset="0"/>
              </a:rPr>
              <a:t> </a:t>
            </a:r>
            <a:r>
              <a:rPr lang="it-IT" altLang="it-IT" sz="2200" b="1" i="1" dirty="0">
                <a:solidFill>
                  <a:schemeClr val="accent2">
                    <a:lumMod val="75000"/>
                  </a:schemeClr>
                </a:solidFill>
                <a:latin typeface="Calibri" panose="020F0502020204030204" pitchFamily="34" charset="0"/>
              </a:rPr>
              <a:t>tutela dei depositanti</a:t>
            </a:r>
            <a:r>
              <a:rPr lang="it-IT" altLang="it-IT" sz="2200" b="1" i="1" dirty="0">
                <a:solidFill>
                  <a:schemeClr val="tx2"/>
                </a:solidFill>
                <a:latin typeface="Calibri" panose="020F0502020204030204" pitchFamily="34" charset="0"/>
              </a:rPr>
              <a:t>.</a:t>
            </a:r>
          </a:p>
          <a:p>
            <a:pPr marL="446088" lvl="2" indent="-265113" eaLnBrk="0" hangingPunct="0">
              <a:buFont typeface="Wingdings" panose="05000000000000000000" pitchFamily="2" charset="2"/>
              <a:buChar char="ü"/>
            </a:pPr>
            <a:endParaRPr lang="it-IT" altLang="it-IT" sz="2200" b="1" i="1" dirty="0">
              <a:solidFill>
                <a:srgbClr val="1C1C78"/>
              </a:solidFill>
              <a:latin typeface="Calibri" panose="020F0502020204030204" pitchFamily="34" charset="0"/>
            </a:endParaRPr>
          </a:p>
          <a:p>
            <a:pPr marL="446088" lvl="2" indent="-265113" eaLnBrk="0" hangingPunct="0">
              <a:buFont typeface="Wingdings" panose="05000000000000000000" pitchFamily="2" charset="2"/>
              <a:buChar char="ü"/>
            </a:pPr>
            <a:r>
              <a:rPr lang="it-IT" altLang="it-IT" sz="2200" b="1" i="1" dirty="0">
                <a:solidFill>
                  <a:schemeClr val="tx2"/>
                </a:solidFill>
                <a:latin typeface="Calibri" panose="020F0502020204030204" pitchFamily="34" charset="0"/>
              </a:rPr>
              <a:t>La</a:t>
            </a:r>
            <a:r>
              <a:rPr lang="it-IT" altLang="it-IT" sz="2200" b="1" i="1" dirty="0">
                <a:solidFill>
                  <a:srgbClr val="1C1C78"/>
                </a:solidFill>
                <a:latin typeface="Calibri" panose="020F0502020204030204" pitchFamily="34" charset="0"/>
              </a:rPr>
              <a:t> </a:t>
            </a:r>
            <a:r>
              <a:rPr lang="it-IT" altLang="it-IT" sz="2200" b="1" i="1" dirty="0">
                <a:solidFill>
                  <a:schemeClr val="accent2">
                    <a:lumMod val="75000"/>
                  </a:schemeClr>
                </a:solidFill>
                <a:latin typeface="Calibri" panose="020F0502020204030204" pitchFamily="34" charset="0"/>
              </a:rPr>
              <a:t>funzione monetaria </a:t>
            </a:r>
            <a:r>
              <a:rPr lang="it-IT" altLang="it-IT" sz="2200" b="1" i="1" dirty="0">
                <a:solidFill>
                  <a:schemeClr val="tx2"/>
                </a:solidFill>
                <a:latin typeface="Calibri" panose="020F0502020204030204" pitchFamily="34" charset="0"/>
              </a:rPr>
              <a:t>del passivo. Ripercussioni sulla fiducia del pubblico nella moneta </a:t>
            </a:r>
            <a:r>
              <a:rPr lang="it-IT" altLang="it-IT" sz="2200" b="1" i="1" dirty="0" smtClean="0">
                <a:solidFill>
                  <a:schemeClr val="tx2"/>
                </a:solidFill>
                <a:latin typeface="Calibri" panose="020F0502020204030204" pitchFamily="34" charset="0"/>
              </a:rPr>
              <a:t>bancaria.</a:t>
            </a:r>
            <a:endParaRPr lang="it-IT" altLang="it-IT" sz="2200" b="1" i="1" dirty="0">
              <a:solidFill>
                <a:schemeClr val="tx2"/>
              </a:solidFill>
              <a:latin typeface="Calibri" panose="020F0502020204030204" pitchFamily="34" charset="0"/>
            </a:endParaRPr>
          </a:p>
          <a:p>
            <a:pPr marL="446088" lvl="2" indent="-265113" eaLnBrk="0" hangingPunct="0">
              <a:buFont typeface="Wingdings" panose="05000000000000000000" pitchFamily="2" charset="2"/>
              <a:buChar char="ü"/>
            </a:pPr>
            <a:endParaRPr lang="it-IT" altLang="it-IT" sz="2200" b="1" i="1" dirty="0">
              <a:solidFill>
                <a:srgbClr val="1C1C78"/>
              </a:solidFill>
              <a:latin typeface="Calibri" panose="020F0502020204030204" pitchFamily="34" charset="0"/>
            </a:endParaRPr>
          </a:p>
          <a:p>
            <a:pPr marL="446088" lvl="2" indent="-265113" eaLnBrk="0" hangingPunct="0">
              <a:buFont typeface="Wingdings" panose="05000000000000000000" pitchFamily="2" charset="2"/>
              <a:buChar char="ü"/>
            </a:pPr>
            <a:r>
              <a:rPr lang="it-IT" altLang="it-IT" sz="2200" b="1" i="1" dirty="0">
                <a:solidFill>
                  <a:schemeClr val="tx2"/>
                </a:solidFill>
                <a:latin typeface="Calibri" panose="020F0502020204030204" pitchFamily="34" charset="0"/>
              </a:rPr>
              <a:t>I </a:t>
            </a:r>
            <a:r>
              <a:rPr lang="it-IT" altLang="it-IT" sz="2200" b="1" i="1" dirty="0">
                <a:solidFill>
                  <a:schemeClr val="accent2">
                    <a:lumMod val="75000"/>
                  </a:schemeClr>
                </a:solidFill>
                <a:latin typeface="Calibri" panose="020F0502020204030204" pitchFamily="34" charset="0"/>
              </a:rPr>
              <a:t>rapporti con altri intermediari </a:t>
            </a:r>
            <a:r>
              <a:rPr lang="it-IT" altLang="it-IT" sz="2200" b="1" i="1" dirty="0">
                <a:solidFill>
                  <a:schemeClr val="tx2"/>
                </a:solidFill>
                <a:latin typeface="Calibri" panose="020F0502020204030204" pitchFamily="34" charset="0"/>
              </a:rPr>
              <a:t>finanziari e </a:t>
            </a:r>
            <a:r>
              <a:rPr lang="it-IT" altLang="it-IT" sz="2200" b="1" i="1" dirty="0" smtClean="0">
                <a:solidFill>
                  <a:schemeClr val="tx2"/>
                </a:solidFill>
                <a:latin typeface="Calibri" panose="020F0502020204030204" pitchFamily="34" charset="0"/>
              </a:rPr>
              <a:t>la partecipazione </a:t>
            </a:r>
            <a:r>
              <a:rPr lang="it-IT" altLang="it-IT" sz="2200" b="1" i="1" dirty="0">
                <a:solidFill>
                  <a:schemeClr val="tx2"/>
                </a:solidFill>
                <a:latin typeface="Calibri" panose="020F0502020204030204" pitchFamily="34" charset="0"/>
              </a:rPr>
              <a:t>al sistema dei pagamenti. </a:t>
            </a:r>
            <a:r>
              <a:rPr lang="it-IT" altLang="it-IT" sz="2200" b="1" i="1" dirty="0" smtClean="0">
                <a:solidFill>
                  <a:schemeClr val="tx2"/>
                </a:solidFill>
                <a:latin typeface="Calibri" panose="020F0502020204030204" pitchFamily="34" charset="0"/>
              </a:rPr>
              <a:t>Rischio </a:t>
            </a:r>
            <a:r>
              <a:rPr lang="it-IT" altLang="it-IT" sz="2200" b="1" i="1" dirty="0">
                <a:solidFill>
                  <a:schemeClr val="tx2"/>
                </a:solidFill>
                <a:latin typeface="Calibri" panose="020F0502020204030204" pitchFamily="34" charset="0"/>
              </a:rPr>
              <a:t>di </a:t>
            </a:r>
            <a:r>
              <a:rPr lang="it-IT" altLang="it-IT" sz="2200" b="1" i="1" dirty="0" smtClean="0">
                <a:solidFill>
                  <a:schemeClr val="tx2"/>
                </a:solidFill>
                <a:latin typeface="Calibri" panose="020F0502020204030204" pitchFamily="34" charset="0"/>
              </a:rPr>
              <a:t>contagio.</a:t>
            </a:r>
          </a:p>
          <a:p>
            <a:pPr marL="446088" lvl="2" indent="-265113" eaLnBrk="0" hangingPunct="0">
              <a:buFont typeface="Wingdings" panose="05000000000000000000" pitchFamily="2" charset="2"/>
              <a:buChar char="ü"/>
            </a:pPr>
            <a:endParaRPr lang="it-IT" altLang="it-IT" sz="2200" b="1" i="1" dirty="0" smtClean="0">
              <a:solidFill>
                <a:srgbClr val="1C1C78"/>
              </a:solidFill>
              <a:latin typeface="Calibri" panose="020F0502020204030204" pitchFamily="34" charset="0"/>
            </a:endParaRPr>
          </a:p>
          <a:p>
            <a:pPr marL="446088" lvl="2" indent="-265113" eaLnBrk="0" hangingPunct="0">
              <a:buFont typeface="Wingdings" panose="05000000000000000000" pitchFamily="2" charset="2"/>
              <a:buChar char="ü"/>
            </a:pPr>
            <a:r>
              <a:rPr lang="it-IT" altLang="it-IT" sz="2200" b="1" i="1" dirty="0" smtClean="0">
                <a:solidFill>
                  <a:schemeClr val="tx2"/>
                </a:solidFill>
                <a:latin typeface="Calibri" panose="020F0502020204030204" pitchFamily="34" charset="0"/>
              </a:rPr>
              <a:t>Rapporti </a:t>
            </a:r>
            <a:r>
              <a:rPr lang="it-IT" altLang="it-IT" sz="2200" b="1" i="1" dirty="0">
                <a:solidFill>
                  <a:schemeClr val="tx2"/>
                </a:solidFill>
                <a:latin typeface="Calibri" panose="020F0502020204030204" pitchFamily="34" charset="0"/>
              </a:rPr>
              <a:t>con </a:t>
            </a:r>
            <a:r>
              <a:rPr lang="it-IT" altLang="it-IT" sz="2200" b="1" i="1" dirty="0">
                <a:solidFill>
                  <a:schemeClr val="accent2">
                    <a:lumMod val="75000"/>
                  </a:schemeClr>
                </a:solidFill>
                <a:latin typeface="Calibri" panose="020F0502020204030204" pitchFamily="34" charset="0"/>
              </a:rPr>
              <a:t>l’economia e le imprese</a:t>
            </a:r>
            <a:r>
              <a:rPr lang="it-IT" altLang="it-IT" sz="2200" b="1" i="1" dirty="0" smtClean="0">
                <a:solidFill>
                  <a:srgbClr val="1C1C78"/>
                </a:solidFill>
                <a:latin typeface="Calibri" panose="020F0502020204030204" pitchFamily="34" charset="0"/>
              </a:rPr>
              <a:t>. </a:t>
            </a:r>
            <a:r>
              <a:rPr lang="it-IT" altLang="it-IT" sz="2200" b="1" i="1" dirty="0">
                <a:solidFill>
                  <a:schemeClr val="tx2"/>
                </a:solidFill>
                <a:latin typeface="Calibri" panose="020F0502020204030204" pitchFamily="34" charset="0"/>
              </a:rPr>
              <a:t>Ripercussioni dell’instabilità finanziaria sull’economia reale. </a:t>
            </a:r>
          </a:p>
          <a:p>
            <a:pPr marL="381000" lvl="2" indent="0" algn="just" eaLnBrk="0" hangingPunct="0"/>
            <a:r>
              <a:rPr lang="it-IT" altLang="it-IT" sz="2200" b="1" i="1" dirty="0" smtClean="0">
                <a:solidFill>
                  <a:srgbClr val="1C1C78"/>
                </a:solidFill>
                <a:latin typeface="Calibri" panose="020F0502020204030204" pitchFamily="34" charset="0"/>
              </a:rPr>
              <a:t>              </a:t>
            </a:r>
            <a:r>
              <a:rPr lang="it-IT" altLang="it-IT" sz="2200" b="1" i="1" dirty="0">
                <a:solidFill>
                  <a:srgbClr val="1C1C78"/>
                </a:solidFill>
                <a:latin typeface="Calibri" panose="020F0502020204030204" pitchFamily="34" charset="0"/>
              </a:rPr>
              <a:t>	</a:t>
            </a:r>
            <a:endParaRPr lang="it-IT" altLang="it-IT" sz="2400" dirty="0">
              <a:latin typeface="Calibri" panose="020F0502020204030204" pitchFamily="34" charset="0"/>
            </a:endParaRPr>
          </a:p>
        </p:txBody>
      </p:sp>
      <p:sp>
        <p:nvSpPr>
          <p:cNvPr id="8" name="Titolo 2"/>
          <p:cNvSpPr txBox="1">
            <a:spLocks/>
          </p:cNvSpPr>
          <p:nvPr/>
        </p:nvSpPr>
        <p:spPr>
          <a:xfrm>
            <a:off x="1354808" y="764704"/>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1. Perché una disciplina speciale della crisi dell’impresa bancaria</a:t>
            </a:r>
            <a:endParaRPr lang="en-GB" altLang="it-IT" sz="2000" b="1" dirty="0">
              <a:effectLst/>
              <a:latin typeface="Calibri" pitchFamily="34" charset="0"/>
            </a:endParaRPr>
          </a:p>
        </p:txBody>
      </p:sp>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3</a:t>
            </a:fld>
            <a:endParaRPr lang="en-US" dirty="0"/>
          </a:p>
        </p:txBody>
      </p:sp>
    </p:spTree>
    <p:extLst>
      <p:ext uri="{BB962C8B-B14F-4D97-AF65-F5344CB8AC3E}">
        <p14:creationId xmlns:p14="http://schemas.microsoft.com/office/powerpoint/2010/main" val="1191889651"/>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30</a:t>
            </a:fld>
            <a:endParaRPr lang="en-US" dirty="0"/>
          </a:p>
        </p:txBody>
      </p:sp>
      <p:sp>
        <p:nvSpPr>
          <p:cNvPr id="23" name="Titolo 2"/>
          <p:cNvSpPr txBox="1">
            <a:spLocks/>
          </p:cNvSpPr>
          <p:nvPr/>
        </p:nvSpPr>
        <p:spPr>
          <a:xfrm>
            <a:off x="1644650" y="428718"/>
            <a:ext cx="749935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it-IT" sz="2000" b="1" dirty="0" smtClean="0">
                <a:effectLst/>
                <a:latin typeface="Calibri" panose="020F0502020204030204" pitchFamily="34" charset="0"/>
              </a:rPr>
              <a:t>Il secondo pilastro: il SRM </a:t>
            </a:r>
            <a:br>
              <a:rPr lang="it-IT" sz="2000" b="1" dirty="0" smtClean="0">
                <a:effectLst/>
                <a:latin typeface="Calibri" panose="020F0502020204030204" pitchFamily="34" charset="0"/>
              </a:rPr>
            </a:br>
            <a:r>
              <a:rPr lang="it-IT" sz="2000" b="1" dirty="0" smtClean="0">
                <a:effectLst/>
                <a:latin typeface="Calibri" panose="020F0502020204030204" pitchFamily="34" charset="0"/>
              </a:rPr>
              <a:t>Il meccanismo accentrato di gestione delle crisi a livello europeo </a:t>
            </a:r>
            <a:endParaRPr lang="it-IT" sz="2000" b="1" dirty="0">
              <a:effectLst/>
              <a:latin typeface="Calibri" panose="020F0502020204030204" pitchFamily="34" charset="0"/>
            </a:endParaRPr>
          </a:p>
        </p:txBody>
      </p:sp>
      <p:grpSp>
        <p:nvGrpSpPr>
          <p:cNvPr id="24" name="Gruppo 23"/>
          <p:cNvGrpSpPr/>
          <p:nvPr/>
        </p:nvGrpSpPr>
        <p:grpSpPr>
          <a:xfrm>
            <a:off x="1034577" y="1571718"/>
            <a:ext cx="7910486" cy="4822510"/>
            <a:chOff x="1034577" y="1731213"/>
            <a:chExt cx="7910486" cy="4822510"/>
          </a:xfrm>
        </p:grpSpPr>
        <p:grpSp>
          <p:nvGrpSpPr>
            <p:cNvPr id="25" name="Gruppo 24"/>
            <p:cNvGrpSpPr/>
            <p:nvPr/>
          </p:nvGrpSpPr>
          <p:grpSpPr>
            <a:xfrm>
              <a:off x="1083033" y="3429000"/>
              <a:ext cx="7862030" cy="3124723"/>
              <a:chOff x="1083033" y="3429000"/>
              <a:chExt cx="7862030" cy="3124723"/>
            </a:xfrm>
          </p:grpSpPr>
          <p:grpSp>
            <p:nvGrpSpPr>
              <p:cNvPr id="36" name="Gruppo 35"/>
              <p:cNvGrpSpPr/>
              <p:nvPr/>
            </p:nvGrpSpPr>
            <p:grpSpPr>
              <a:xfrm>
                <a:off x="1083033" y="3429000"/>
                <a:ext cx="7809447" cy="3124723"/>
                <a:chOff x="1611535" y="836712"/>
                <a:chExt cx="7809447" cy="3124723"/>
              </a:xfrm>
            </p:grpSpPr>
            <p:sp>
              <p:nvSpPr>
                <p:cNvPr id="38" name="Rectangle 21"/>
                <p:cNvSpPr>
                  <a:spLocks noChangeArrowheads="1"/>
                </p:cNvSpPr>
                <p:nvPr>
                  <p:custDataLst>
                    <p:tags r:id="rId3"/>
                  </p:custDataLst>
                </p:nvPr>
              </p:nvSpPr>
              <p:spPr bwMode="auto">
                <a:xfrm>
                  <a:off x="3947250" y="836712"/>
                  <a:ext cx="5473732" cy="3124723"/>
                </a:xfrm>
                <a:prstGeom prst="rect">
                  <a:avLst/>
                </a:prstGeom>
                <a:solidFill>
                  <a:srgbClr val="9FB8CD">
                    <a:lumMod val="20000"/>
                    <a:lumOff val="80000"/>
                  </a:srgbClr>
                </a:solidFill>
                <a:ln w="22225" algn="ctr">
                  <a:solidFill>
                    <a:srgbClr val="727CA3">
                      <a:lumMod val="60000"/>
                      <a:lumOff val="40000"/>
                    </a:srgbClr>
                  </a:solidFill>
                  <a:miter lim="800000"/>
                  <a:headEnd/>
                  <a:tailEnd/>
                </a:ln>
                <a:effectLst>
                  <a:outerShdw blurRad="50800" dist="38100" dir="2700000" algn="tl" rotWithShape="0">
                    <a:prstClr val="black">
                      <a:alpha val="40000"/>
                    </a:prstClr>
                  </a:outerShdw>
                </a:effectLst>
                <a:extLst/>
              </p:spPr>
              <p:txBody>
                <a:bodyPr wrap="none" anchor="ctr"/>
                <a:lstStyle/>
                <a:p>
                  <a:pPr marL="0" marR="0" lvl="0" indent="0" defTabSz="914400" eaLnBrk="1" fontAlgn="auto" latinLnBrk="0" hangingPunct="1">
                    <a:lnSpc>
                      <a:spcPct val="90000"/>
                    </a:lnSpc>
                    <a:spcBef>
                      <a:spcPts val="1200"/>
                    </a:spcBef>
                    <a:spcAft>
                      <a:spcPts val="0"/>
                    </a:spcAft>
                    <a:buClrTx/>
                    <a:buSzTx/>
                    <a:buFontTx/>
                    <a:buNone/>
                    <a:tabLst/>
                    <a:defRPr/>
                  </a:pPr>
                  <a:endParaRPr kumimoji="0" lang="it-IT" altLang="it-IT" sz="1600" b="0" i="0" u="none" strike="noStrike" kern="0" cap="none" spc="0" normalizeH="0" baseline="0" noProof="0" dirty="0" smtClean="0">
                    <a:ln>
                      <a:noFill/>
                    </a:ln>
                    <a:solidFill>
                      <a:srgbClr val="9FB8CD"/>
                    </a:solidFill>
                    <a:effectLst/>
                    <a:uLnTx/>
                    <a:uFillTx/>
                    <a:latin typeface="Comic Sans MS" pitchFamily="66" charset="0"/>
                  </a:endParaRPr>
                </a:p>
              </p:txBody>
            </p:sp>
            <p:sp>
              <p:nvSpPr>
                <p:cNvPr id="39" name="CasellaDiTesto 38"/>
                <p:cNvSpPr txBox="1"/>
                <p:nvPr/>
              </p:nvSpPr>
              <p:spPr>
                <a:xfrm>
                  <a:off x="1611535" y="1295261"/>
                  <a:ext cx="167109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1" i="1" u="none" strike="noStrike" kern="0" cap="none" spc="0" normalizeH="0" baseline="0" noProof="0" dirty="0" smtClean="0">
                      <a:ln>
                        <a:noFill/>
                      </a:ln>
                      <a:solidFill>
                        <a:prstClr val="black"/>
                      </a:solidFill>
                      <a:effectLst/>
                      <a:uLnTx/>
                      <a:uFillTx/>
                      <a:latin typeface="Calibri" panose="020F0502020204030204" pitchFamily="34" charset="0"/>
                    </a:rPr>
                    <a:t>Funzionamento</a:t>
                  </a:r>
                </a:p>
              </p:txBody>
            </p:sp>
            <p:sp>
              <p:nvSpPr>
                <p:cNvPr id="40" name="Freccia a destra 39"/>
                <p:cNvSpPr/>
                <p:nvPr/>
              </p:nvSpPr>
              <p:spPr>
                <a:xfrm flipV="1">
                  <a:off x="3345380" y="1463655"/>
                  <a:ext cx="453008" cy="91494"/>
                </a:xfrm>
                <a:prstGeom prst="rightArrow">
                  <a:avLst/>
                </a:prstGeom>
                <a:solidFill>
                  <a:srgbClr val="727CA3">
                    <a:lumMod val="75000"/>
                  </a:srgbClr>
                </a:solidFill>
                <a:ln w="25400" cap="flat" cmpd="sng" algn="ctr">
                  <a:solidFill>
                    <a:srgbClr val="727CA3">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Gill Sans MT"/>
                    <a:ea typeface="+mn-ea"/>
                    <a:cs typeface="+mn-cs"/>
                  </a:endParaRPr>
                </a:p>
              </p:txBody>
            </p:sp>
          </p:grpSp>
          <p:sp>
            <p:nvSpPr>
              <p:cNvPr id="37" name="CasellaDiTesto 36"/>
              <p:cNvSpPr txBox="1"/>
              <p:nvPr/>
            </p:nvSpPr>
            <p:spPr>
              <a:xfrm>
                <a:off x="3457558" y="3557938"/>
                <a:ext cx="5487505" cy="2899255"/>
              </a:xfrm>
              <a:prstGeom prst="rect">
                <a:avLst/>
              </a:prstGeom>
              <a:noFill/>
            </p:spPr>
            <p:txBody>
              <a:bodyPr wrap="square" rtlCol="0">
                <a:spAutoFit/>
              </a:bodyPr>
              <a:lstStyle/>
              <a:p>
                <a:pPr marL="285750" marR="0" lvl="0" indent="-285750" defTabSz="91440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kumimoji="0" lang="it-IT" altLang="it-IT" sz="1550" b="0" i="0" u="none" strike="noStrike" kern="0" cap="none" spc="0" normalizeH="0" baseline="0" noProof="0" dirty="0" smtClean="0">
                    <a:ln>
                      <a:noFill/>
                    </a:ln>
                    <a:solidFill>
                      <a:prstClr val="black"/>
                    </a:solidFill>
                    <a:effectLst/>
                    <a:uLnTx/>
                    <a:uFillTx/>
                    <a:latin typeface="Calibri" panose="020F0502020204030204" pitchFamily="34" charset="0"/>
                  </a:rPr>
                  <a:t>il </a:t>
                </a:r>
                <a:r>
                  <a:rPr kumimoji="0" lang="it-IT" altLang="it-IT" sz="1550" b="0" i="1" u="none" strike="noStrike" kern="0" cap="none" spc="0" normalizeH="0" baseline="0" noProof="0" dirty="0" smtClean="0">
                    <a:ln>
                      <a:noFill/>
                    </a:ln>
                    <a:solidFill>
                      <a:prstClr val="black"/>
                    </a:solidFill>
                    <a:effectLst/>
                    <a:uLnTx/>
                    <a:uFillTx/>
                    <a:latin typeface="Calibri" panose="020F0502020204030204" pitchFamily="34" charset="0"/>
                  </a:rPr>
                  <a:t>Single </a:t>
                </a:r>
                <a:r>
                  <a:rPr kumimoji="0" lang="it-IT" altLang="it-IT" sz="1550" b="0" i="1" u="none" strike="noStrike" kern="0" cap="none" spc="0" normalizeH="0" baseline="0" noProof="0" dirty="0" err="1" smtClean="0">
                    <a:ln>
                      <a:noFill/>
                    </a:ln>
                    <a:solidFill>
                      <a:prstClr val="black"/>
                    </a:solidFill>
                    <a:effectLst/>
                    <a:uLnTx/>
                    <a:uFillTx/>
                    <a:latin typeface="Calibri" panose="020F0502020204030204" pitchFamily="34" charset="0"/>
                  </a:rPr>
                  <a:t>Resolution</a:t>
                </a:r>
                <a:r>
                  <a:rPr kumimoji="0" lang="it-IT" altLang="it-IT" sz="1550" b="0" i="1" u="none" strike="noStrike" kern="0" cap="none" spc="0" normalizeH="0" baseline="0" noProof="0" dirty="0" smtClean="0">
                    <a:ln>
                      <a:noFill/>
                    </a:ln>
                    <a:solidFill>
                      <a:prstClr val="black"/>
                    </a:solidFill>
                    <a:effectLst/>
                    <a:uLnTx/>
                    <a:uFillTx/>
                    <a:latin typeface="Calibri" panose="020F0502020204030204" pitchFamily="34" charset="0"/>
                  </a:rPr>
                  <a:t> Board (SRB) </a:t>
                </a:r>
                <a:r>
                  <a:rPr kumimoji="0" lang="it-IT" altLang="it-IT" sz="1550" b="0" i="0" u="none" strike="noStrike" kern="0" cap="none" spc="0" normalizeH="0" baseline="0" noProof="0" dirty="0" smtClean="0">
                    <a:ln>
                      <a:noFill/>
                    </a:ln>
                    <a:solidFill>
                      <a:prstClr val="black"/>
                    </a:solidFill>
                    <a:effectLst/>
                    <a:uLnTx/>
                    <a:uFillTx/>
                    <a:latin typeface="Calibri" panose="020F0502020204030204" pitchFamily="34" charset="0"/>
                  </a:rPr>
                  <a:t>prepara i piani di risoluzione e assume le misure di risoluzione nei confronti delle banche vigilate direttamente dalla BCE e delle banche </a:t>
                </a:r>
                <a:r>
                  <a:rPr kumimoji="0" lang="it-IT" altLang="it-IT" sz="1550" b="0" i="1" u="none" strike="noStrike" kern="0" cap="none" spc="0" normalizeH="0" baseline="0" noProof="0" dirty="0" smtClean="0">
                    <a:ln>
                      <a:noFill/>
                    </a:ln>
                    <a:solidFill>
                      <a:prstClr val="black"/>
                    </a:solidFill>
                    <a:effectLst/>
                    <a:uLnTx/>
                    <a:uFillTx/>
                    <a:latin typeface="Calibri" panose="020F0502020204030204" pitchFamily="34" charset="0"/>
                  </a:rPr>
                  <a:t>cross-</a:t>
                </a:r>
                <a:r>
                  <a:rPr kumimoji="0" lang="it-IT" altLang="it-IT" sz="1550" b="0" i="1" u="none" strike="noStrike" kern="0" cap="none" spc="0" normalizeH="0" baseline="0" noProof="0" dirty="0" err="1" smtClean="0">
                    <a:ln>
                      <a:noFill/>
                    </a:ln>
                    <a:solidFill>
                      <a:prstClr val="black"/>
                    </a:solidFill>
                    <a:effectLst/>
                    <a:uLnTx/>
                    <a:uFillTx/>
                    <a:latin typeface="Calibri" panose="020F0502020204030204" pitchFamily="34" charset="0"/>
                  </a:rPr>
                  <a:t>border</a:t>
                </a:r>
                <a:r>
                  <a:rPr kumimoji="0" lang="it-IT" altLang="it-IT" sz="1550" b="0" i="0" u="none" strike="noStrike" kern="0" cap="none" spc="0" normalizeH="0" baseline="0" noProof="0" dirty="0" smtClean="0">
                    <a:ln>
                      <a:noFill/>
                    </a:ln>
                    <a:solidFill>
                      <a:prstClr val="black"/>
                    </a:solidFill>
                    <a:effectLst/>
                    <a:uLnTx/>
                    <a:uFillTx/>
                    <a:latin typeface="Calibri" panose="020F0502020204030204" pitchFamily="34" charset="0"/>
                  </a:rPr>
                  <a:t>;</a:t>
                </a:r>
              </a:p>
              <a:p>
                <a:pPr marL="285750" marR="0" lvl="0" indent="-285750" defTabSz="91440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it-IT" altLang="it-IT" sz="1550" b="0" i="0" u="none" strike="noStrike" kern="0" cap="none" spc="0" normalizeH="0" baseline="0" noProof="0" dirty="0" smtClean="0">
                    <a:ln>
                      <a:noFill/>
                    </a:ln>
                    <a:solidFill>
                      <a:prstClr val="black"/>
                    </a:solidFill>
                    <a:effectLst/>
                    <a:uLnTx/>
                    <a:uFillTx/>
                    <a:latin typeface="Calibri" panose="020F0502020204030204" pitchFamily="34" charset="0"/>
                  </a:rPr>
                  <a:t>le autorità di risoluzione nazionali redigono i piani di risoluzione e assumono le misure di risoluzione per le banche operanti solo a livello nazionale, purché ciò non implichi l’uso del SRF;</a:t>
                </a:r>
              </a:p>
              <a:p>
                <a:pPr marL="285750" marR="0" lvl="0" indent="-285750" defTabSz="91440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it-IT" altLang="it-IT" sz="1550" b="0" i="0" u="none" strike="noStrike" kern="0" cap="none" spc="0" normalizeH="0" baseline="0" noProof="0" dirty="0" smtClean="0">
                    <a:ln>
                      <a:noFill/>
                    </a:ln>
                    <a:solidFill>
                      <a:prstClr val="black"/>
                    </a:solidFill>
                    <a:effectLst/>
                    <a:uLnTx/>
                    <a:uFillTx/>
                    <a:latin typeface="Calibri" panose="020F0502020204030204" pitchFamily="34" charset="0"/>
                  </a:rPr>
                  <a:t>gli Stati partecipanti possono decidere che il SRB sia responsabile direttamente per tutte le banche.</a:t>
                </a:r>
              </a:p>
              <a:p>
                <a:pPr marL="285750" marR="0" lvl="0" indent="-285750" defTabSz="914400" eaLnBrk="1" fontAlgn="auto" latinLnBrk="0" hangingPunct="1">
                  <a:lnSpc>
                    <a:spcPct val="90000"/>
                  </a:lnSpc>
                  <a:spcBef>
                    <a:spcPts val="600"/>
                  </a:spcBef>
                  <a:spcAft>
                    <a:spcPts val="0"/>
                  </a:spcAft>
                  <a:buClrTx/>
                  <a:buSzTx/>
                  <a:buFont typeface="Courier New" panose="02070309020205020404" pitchFamily="49" charset="0"/>
                  <a:buChar char="o"/>
                  <a:tabLst/>
                  <a:defRPr/>
                </a:pPr>
                <a:r>
                  <a:rPr kumimoji="0" lang="it-IT" altLang="it-IT" sz="1550" b="0" i="0" u="none" strike="noStrike" kern="0" cap="none" spc="0" normalizeH="0" baseline="0" noProof="0" dirty="0" smtClean="0">
                    <a:ln>
                      <a:noFill/>
                    </a:ln>
                    <a:solidFill>
                      <a:prstClr val="black"/>
                    </a:solidFill>
                    <a:effectLst/>
                    <a:uLnTx/>
                    <a:uFillTx/>
                    <a:latin typeface="Calibri" panose="020F0502020204030204" pitchFamily="34" charset="0"/>
                  </a:rPr>
                  <a:t>il SRB, in ogni caso, assume le decisioni con riferimento a tutte le banche, sia nazionali sia soggette a vigilanza diretta della BCE, se la risoluzione comporta il ricorso al SRF.</a:t>
                </a:r>
                <a:endParaRPr kumimoji="0" lang="it-IT" sz="1550" b="0" i="0" u="none" strike="noStrike" kern="0" cap="none" spc="0" normalizeH="0" baseline="0" noProof="0" dirty="0" smtClean="0">
                  <a:ln>
                    <a:noFill/>
                  </a:ln>
                  <a:solidFill>
                    <a:prstClr val="black"/>
                  </a:solidFill>
                  <a:effectLst/>
                  <a:uLnTx/>
                  <a:uFillTx/>
                  <a:latin typeface="Gill Sans MT"/>
                </a:endParaRPr>
              </a:p>
            </p:txBody>
          </p:sp>
        </p:grpSp>
        <p:grpSp>
          <p:nvGrpSpPr>
            <p:cNvPr id="26" name="Gruppo 25"/>
            <p:cNvGrpSpPr/>
            <p:nvPr/>
          </p:nvGrpSpPr>
          <p:grpSpPr>
            <a:xfrm>
              <a:off x="1034577" y="2296656"/>
              <a:ext cx="7857903" cy="916320"/>
              <a:chOff x="1034577" y="2296656"/>
              <a:chExt cx="7857903" cy="916320"/>
            </a:xfrm>
          </p:grpSpPr>
          <p:grpSp>
            <p:nvGrpSpPr>
              <p:cNvPr id="32" name="Gruppo 31"/>
              <p:cNvGrpSpPr/>
              <p:nvPr/>
            </p:nvGrpSpPr>
            <p:grpSpPr>
              <a:xfrm>
                <a:off x="1034577" y="2296656"/>
                <a:ext cx="7857903" cy="916320"/>
                <a:chOff x="1611535" y="1442252"/>
                <a:chExt cx="7857903" cy="916320"/>
              </a:xfrm>
            </p:grpSpPr>
            <p:sp>
              <p:nvSpPr>
                <p:cNvPr id="34" name="Rectangle 21"/>
                <p:cNvSpPr>
                  <a:spLocks noChangeArrowheads="1"/>
                </p:cNvSpPr>
                <p:nvPr>
                  <p:custDataLst>
                    <p:tags r:id="rId2"/>
                  </p:custDataLst>
                </p:nvPr>
              </p:nvSpPr>
              <p:spPr bwMode="auto">
                <a:xfrm>
                  <a:off x="4222210" y="1442252"/>
                  <a:ext cx="5247228" cy="916320"/>
                </a:xfrm>
                <a:prstGeom prst="rect">
                  <a:avLst/>
                </a:prstGeom>
                <a:solidFill>
                  <a:srgbClr val="9FB8CD">
                    <a:lumMod val="20000"/>
                    <a:lumOff val="80000"/>
                  </a:srgbClr>
                </a:solidFill>
                <a:ln w="22225" algn="ctr">
                  <a:solidFill>
                    <a:srgbClr val="727CA3">
                      <a:lumMod val="60000"/>
                      <a:lumOff val="40000"/>
                    </a:srgbClr>
                  </a:solidFill>
                  <a:miter lim="800000"/>
                  <a:headEnd/>
                  <a:tailEnd/>
                </a:ln>
                <a:effectLst>
                  <a:outerShdw blurRad="50800" dist="38100" dir="2700000" algn="tl" rotWithShape="0">
                    <a:prstClr val="black">
                      <a:alpha val="40000"/>
                    </a:prstClr>
                  </a:outerShdw>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600" b="0" i="0" u="none" strike="noStrike" kern="0" cap="none" spc="0" normalizeH="0" baseline="0" noProof="0" dirty="0">
                      <a:ln>
                        <a:noFill/>
                      </a:ln>
                      <a:solidFill>
                        <a:prstClr val="black"/>
                      </a:solidFill>
                      <a:effectLst/>
                      <a:uLnTx/>
                      <a:uFillTx/>
                      <a:latin typeface="Calibri" panose="020F0502020204030204" pitchFamily="34" charset="0"/>
                    </a:rPr>
                    <a:t>sono introdotti un’Autorità Unica di </a:t>
                  </a:r>
                  <a:r>
                    <a:rPr kumimoji="0" lang="it-IT" altLang="it-IT" sz="1600" b="0" i="0" u="none" strike="noStrike" kern="0" cap="none" spc="0" normalizeH="0" baseline="0" noProof="0" dirty="0" smtClean="0">
                      <a:ln>
                        <a:noFill/>
                      </a:ln>
                      <a:solidFill>
                        <a:prstClr val="black"/>
                      </a:solidFill>
                      <a:effectLst/>
                      <a:uLnTx/>
                      <a:uFillTx/>
                      <a:latin typeface="Calibri" panose="020F0502020204030204" pitchFamily="34" charset="0"/>
                    </a:rPr>
                    <a:t>Risoluzione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600" b="0" i="0" u="none" strike="noStrike" kern="0" cap="none" spc="0" normalizeH="0" baseline="0" noProof="0" dirty="0" smtClean="0">
                      <a:ln>
                        <a:noFill/>
                      </a:ln>
                      <a:solidFill>
                        <a:prstClr val="black"/>
                      </a:solidFill>
                      <a:effectLst/>
                      <a:uLnTx/>
                      <a:uFillTx/>
                      <a:latin typeface="Calibri" panose="020F0502020204030204" pitchFamily="34" charset="0"/>
                    </a:rPr>
                    <a:t>(</a:t>
                  </a:r>
                  <a:r>
                    <a:rPr kumimoji="0" lang="it-IT" altLang="it-IT" sz="1600" b="0" i="1" u="none" strike="noStrike" kern="0" cap="none" spc="0" normalizeH="0" baseline="0" noProof="0" dirty="0">
                      <a:ln>
                        <a:noFill/>
                      </a:ln>
                      <a:solidFill>
                        <a:prstClr val="black"/>
                      </a:solidFill>
                      <a:effectLst/>
                      <a:uLnTx/>
                      <a:uFillTx/>
                      <a:latin typeface="Calibri" panose="020F0502020204030204" pitchFamily="34" charset="0"/>
                    </a:rPr>
                    <a:t>Single </a:t>
                  </a:r>
                  <a:r>
                    <a:rPr kumimoji="0" lang="it-IT" altLang="it-IT" sz="1600" b="0" i="1" u="none" strike="noStrike" kern="0" cap="none" spc="0" normalizeH="0" baseline="0" noProof="0" dirty="0" err="1">
                      <a:ln>
                        <a:noFill/>
                      </a:ln>
                      <a:solidFill>
                        <a:prstClr val="black"/>
                      </a:solidFill>
                      <a:effectLst/>
                      <a:uLnTx/>
                      <a:uFillTx/>
                      <a:latin typeface="Calibri" panose="020F0502020204030204" pitchFamily="34" charset="0"/>
                    </a:rPr>
                    <a:t>Resolution</a:t>
                  </a:r>
                  <a:r>
                    <a:rPr kumimoji="0" lang="it-IT" altLang="it-IT" sz="1600" b="0" i="1" u="none" strike="noStrike" kern="0" cap="none" spc="0" normalizeH="0" baseline="0" noProof="0" dirty="0">
                      <a:ln>
                        <a:noFill/>
                      </a:ln>
                      <a:solidFill>
                        <a:prstClr val="black"/>
                      </a:solidFill>
                      <a:effectLst/>
                      <a:uLnTx/>
                      <a:uFillTx/>
                      <a:latin typeface="Calibri" panose="020F0502020204030204" pitchFamily="34" charset="0"/>
                    </a:rPr>
                    <a:t> Authority</a:t>
                  </a:r>
                  <a:r>
                    <a:rPr kumimoji="0" lang="it-IT" altLang="it-IT" sz="1600" b="0" i="0" u="none" strike="noStrike" kern="0" cap="none" spc="0" normalizeH="0" baseline="0" noProof="0" dirty="0" smtClean="0">
                      <a:ln>
                        <a:noFill/>
                      </a:ln>
                      <a:solidFill>
                        <a:prstClr val="black"/>
                      </a:solidFill>
                      <a:effectLst/>
                      <a:uLnTx/>
                      <a:uFillTx/>
                      <a:latin typeface="Calibri" panose="020F0502020204030204" pitchFamily="34" charset="0"/>
                    </a:rPr>
                    <a:t>) e </a:t>
                  </a:r>
                  <a:r>
                    <a:rPr kumimoji="0" lang="it-IT" altLang="it-IT" sz="1600" b="0" i="0" u="none" strike="noStrike" kern="0" cap="none" spc="0" normalizeH="0" baseline="0" noProof="0" dirty="0">
                      <a:ln>
                        <a:noFill/>
                      </a:ln>
                      <a:solidFill>
                        <a:prstClr val="black"/>
                      </a:solidFill>
                      <a:effectLst/>
                      <a:uLnTx/>
                      <a:uFillTx/>
                      <a:latin typeface="Calibri" panose="020F0502020204030204" pitchFamily="34" charset="0"/>
                    </a:rPr>
                    <a:t>un Fondo Unico di Risoluzione </a:t>
                  </a:r>
                  <a:endParaRPr kumimoji="0" lang="it-IT" altLang="it-IT" sz="1600" b="0" i="0" u="none" strike="noStrike" kern="0" cap="none" spc="0" normalizeH="0" baseline="0" noProof="0" dirty="0" smtClean="0">
                    <a:ln>
                      <a:noFill/>
                    </a:ln>
                    <a:solidFill>
                      <a:prstClr val="black"/>
                    </a:solidFill>
                    <a:effectLst/>
                    <a:uLnTx/>
                    <a:uFillTx/>
                    <a:latin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600" b="0" i="0" u="none" strike="noStrike" kern="0" cap="none" spc="0" normalizeH="0" baseline="0" noProof="0" dirty="0" smtClean="0">
                      <a:ln>
                        <a:noFill/>
                      </a:ln>
                      <a:solidFill>
                        <a:prstClr val="black"/>
                      </a:solidFill>
                      <a:effectLst/>
                      <a:uLnTx/>
                      <a:uFillTx/>
                      <a:latin typeface="Calibri" panose="020F0502020204030204" pitchFamily="34" charset="0"/>
                    </a:rPr>
                    <a:t>(</a:t>
                  </a:r>
                  <a:r>
                    <a:rPr kumimoji="0" lang="it-IT" altLang="it-IT" sz="1600" b="0" i="1" u="none" strike="noStrike" kern="0" cap="none" spc="0" normalizeH="0" baseline="0" noProof="0" dirty="0">
                      <a:ln>
                        <a:noFill/>
                      </a:ln>
                      <a:solidFill>
                        <a:prstClr val="black"/>
                      </a:solidFill>
                      <a:effectLst/>
                      <a:uLnTx/>
                      <a:uFillTx/>
                      <a:latin typeface="Calibri" panose="020F0502020204030204" pitchFamily="34" charset="0"/>
                    </a:rPr>
                    <a:t>Single </a:t>
                  </a:r>
                  <a:r>
                    <a:rPr kumimoji="0" lang="it-IT" altLang="it-IT" sz="1600" b="0" i="1" u="none" strike="noStrike" kern="0" cap="none" spc="0" normalizeH="0" baseline="0" noProof="0" dirty="0" err="1">
                      <a:ln>
                        <a:noFill/>
                      </a:ln>
                      <a:solidFill>
                        <a:prstClr val="black"/>
                      </a:solidFill>
                      <a:effectLst/>
                      <a:uLnTx/>
                      <a:uFillTx/>
                      <a:latin typeface="Calibri" panose="020F0502020204030204" pitchFamily="34" charset="0"/>
                    </a:rPr>
                    <a:t>Resolution</a:t>
                  </a:r>
                  <a:r>
                    <a:rPr kumimoji="0" lang="it-IT" altLang="it-IT" sz="1600" b="0" i="1" u="none" strike="noStrike" kern="0" cap="none" spc="0" normalizeH="0" baseline="0" noProof="0" dirty="0">
                      <a:ln>
                        <a:noFill/>
                      </a:ln>
                      <a:solidFill>
                        <a:prstClr val="black"/>
                      </a:solidFill>
                      <a:effectLst/>
                      <a:uLnTx/>
                      <a:uFillTx/>
                      <a:latin typeface="Calibri" panose="020F0502020204030204" pitchFamily="34" charset="0"/>
                    </a:rPr>
                    <a:t> Fund - SRF</a:t>
                  </a:r>
                  <a:r>
                    <a:rPr kumimoji="0" lang="it-IT" altLang="it-IT" sz="1600" b="0" i="0" u="none" strike="noStrike" kern="0" cap="none" spc="0" normalizeH="0" baseline="0" noProof="0" dirty="0" smtClean="0">
                      <a:ln>
                        <a:noFill/>
                      </a:ln>
                      <a:solidFill>
                        <a:prstClr val="black"/>
                      </a:solidFill>
                      <a:effectLst/>
                      <a:uLnTx/>
                      <a:uFillTx/>
                      <a:latin typeface="Calibri" panose="020F0502020204030204" pitchFamily="34" charset="0"/>
                    </a:rPr>
                    <a:t>)</a:t>
                  </a:r>
                  <a:endParaRPr kumimoji="0" lang="it-IT" sz="1600" b="1" i="0" u="none" strike="noStrike" kern="0" cap="none" spc="0" normalizeH="0" baseline="0" noProof="0" dirty="0" smtClean="0">
                    <a:ln>
                      <a:noFill/>
                    </a:ln>
                    <a:solidFill>
                      <a:prstClr val="black"/>
                    </a:solidFill>
                    <a:effectLst/>
                    <a:uLnTx/>
                    <a:uFillTx/>
                    <a:latin typeface="Calibri" panose="020F0502020204030204" pitchFamily="34" charset="0"/>
                  </a:endParaRPr>
                </a:p>
              </p:txBody>
            </p:sp>
            <p:sp>
              <p:nvSpPr>
                <p:cNvPr id="35" name="CasellaDiTesto 34"/>
                <p:cNvSpPr txBox="1"/>
                <p:nvPr/>
              </p:nvSpPr>
              <p:spPr>
                <a:xfrm>
                  <a:off x="1611535" y="1731214"/>
                  <a:ext cx="153439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1" i="1" u="none" strike="noStrike" kern="0" cap="none" spc="0" normalizeH="0" baseline="0" noProof="0" dirty="0" smtClean="0">
                      <a:ln>
                        <a:noFill/>
                      </a:ln>
                      <a:solidFill>
                        <a:prstClr val="black"/>
                      </a:solidFill>
                      <a:effectLst/>
                      <a:uLnTx/>
                      <a:uFillTx/>
                      <a:latin typeface="Calibri" panose="020F0502020204030204" pitchFamily="34" charset="0"/>
                    </a:rPr>
                    <a:t>Composizione</a:t>
                  </a:r>
                </a:p>
              </p:txBody>
            </p:sp>
          </p:grpSp>
          <p:sp>
            <p:nvSpPr>
              <p:cNvPr id="33" name="Freccia a destra 32"/>
              <p:cNvSpPr/>
              <p:nvPr/>
            </p:nvSpPr>
            <p:spPr>
              <a:xfrm flipV="1">
                <a:off x="2771800" y="2758376"/>
                <a:ext cx="453008" cy="91494"/>
              </a:xfrm>
              <a:prstGeom prst="rightArrow">
                <a:avLst/>
              </a:prstGeom>
              <a:solidFill>
                <a:srgbClr val="727CA3">
                  <a:lumMod val="75000"/>
                </a:srgbClr>
              </a:solidFill>
              <a:ln w="25400" cap="flat" cmpd="sng" algn="ctr">
                <a:solidFill>
                  <a:srgbClr val="727CA3">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Gill Sans MT"/>
                  <a:ea typeface="+mn-ea"/>
                  <a:cs typeface="+mn-cs"/>
                </a:endParaRPr>
              </a:p>
            </p:txBody>
          </p:sp>
        </p:grpSp>
        <p:grpSp>
          <p:nvGrpSpPr>
            <p:cNvPr id="27" name="Gruppo 26"/>
            <p:cNvGrpSpPr/>
            <p:nvPr/>
          </p:nvGrpSpPr>
          <p:grpSpPr>
            <a:xfrm>
              <a:off x="1034577" y="1731213"/>
              <a:ext cx="7857903" cy="369333"/>
              <a:chOff x="1034577" y="1731213"/>
              <a:chExt cx="7857903" cy="369333"/>
            </a:xfrm>
          </p:grpSpPr>
          <p:grpSp>
            <p:nvGrpSpPr>
              <p:cNvPr id="28" name="Gruppo 27"/>
              <p:cNvGrpSpPr/>
              <p:nvPr/>
            </p:nvGrpSpPr>
            <p:grpSpPr>
              <a:xfrm>
                <a:off x="1034577" y="1731213"/>
                <a:ext cx="7857903" cy="369333"/>
                <a:chOff x="1611535" y="1731213"/>
                <a:chExt cx="7857903" cy="369333"/>
              </a:xfrm>
            </p:grpSpPr>
            <p:sp>
              <p:nvSpPr>
                <p:cNvPr id="30" name="Rectangle 21"/>
                <p:cNvSpPr>
                  <a:spLocks noChangeArrowheads="1"/>
                </p:cNvSpPr>
                <p:nvPr>
                  <p:custDataLst>
                    <p:tags r:id="rId1"/>
                  </p:custDataLst>
                </p:nvPr>
              </p:nvSpPr>
              <p:spPr bwMode="auto">
                <a:xfrm>
                  <a:off x="4572894" y="1731213"/>
                  <a:ext cx="4896544" cy="369333"/>
                </a:xfrm>
                <a:prstGeom prst="rect">
                  <a:avLst/>
                </a:prstGeom>
                <a:solidFill>
                  <a:srgbClr val="9FB8CD">
                    <a:lumMod val="20000"/>
                    <a:lumOff val="80000"/>
                  </a:srgbClr>
                </a:solidFill>
                <a:ln w="22225" algn="ctr">
                  <a:solidFill>
                    <a:srgbClr val="727CA3">
                      <a:lumMod val="60000"/>
                      <a:lumOff val="40000"/>
                    </a:srgbClr>
                  </a:solidFill>
                  <a:miter lim="800000"/>
                  <a:headEnd/>
                  <a:tailEnd/>
                </a:ln>
                <a:effectLst>
                  <a:outerShdw blurRad="50800" dist="38100" dir="2700000" algn="tl" rotWithShape="0">
                    <a:prstClr val="black">
                      <a:alpha val="40000"/>
                    </a:prstClr>
                  </a:outerShdw>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600" b="0" i="0" u="none" strike="noStrike" kern="0" cap="none" spc="0" normalizeH="0" baseline="0" noProof="0" dirty="0" smtClean="0">
                      <a:ln>
                        <a:noFill/>
                      </a:ln>
                      <a:solidFill>
                        <a:prstClr val="black"/>
                      </a:solidFill>
                      <a:effectLst/>
                      <a:uLnTx/>
                      <a:uFillTx/>
                      <a:latin typeface="Calibri" panose="020F0502020204030204" pitchFamily="34" charset="0"/>
                    </a:rPr>
                    <a:t>Banche </a:t>
                  </a:r>
                  <a:r>
                    <a:rPr kumimoji="0" lang="it-IT" altLang="it-IT" sz="1600" b="0" i="0" u="none" strike="noStrike" kern="0" cap="none" spc="0" normalizeH="0" baseline="0" noProof="0" dirty="0">
                      <a:ln>
                        <a:noFill/>
                      </a:ln>
                      <a:solidFill>
                        <a:prstClr val="black"/>
                      </a:solidFill>
                      <a:effectLst/>
                      <a:uLnTx/>
                      <a:uFillTx/>
                      <a:latin typeface="Calibri" panose="020F0502020204030204" pitchFamily="34" charset="0"/>
                    </a:rPr>
                    <a:t>degli Stati membri aderenti </a:t>
                  </a:r>
                  <a:r>
                    <a:rPr kumimoji="0" lang="it-IT" altLang="it-IT" sz="1600" b="0" i="0" u="none" strike="noStrike" kern="0" cap="none" spc="0" normalizeH="0" baseline="0" noProof="0" dirty="0" smtClean="0">
                      <a:ln>
                        <a:noFill/>
                      </a:ln>
                      <a:solidFill>
                        <a:prstClr val="black"/>
                      </a:solidFill>
                      <a:effectLst/>
                      <a:uLnTx/>
                      <a:uFillTx/>
                      <a:latin typeface="Calibri" panose="020F0502020204030204" pitchFamily="34" charset="0"/>
                    </a:rPr>
                    <a:t>al SSM</a:t>
                  </a:r>
                  <a:endParaRPr kumimoji="0" lang="it-IT" sz="1600" b="1" i="0" u="none" strike="noStrike" kern="0" cap="none" spc="0" normalizeH="0" baseline="0" noProof="0" dirty="0" smtClean="0">
                    <a:ln>
                      <a:noFill/>
                    </a:ln>
                    <a:solidFill>
                      <a:prstClr val="black"/>
                    </a:solidFill>
                    <a:effectLst/>
                    <a:uLnTx/>
                    <a:uFillTx/>
                    <a:latin typeface="Calibri" panose="020F0502020204030204" pitchFamily="34" charset="0"/>
                  </a:endParaRPr>
                </a:p>
              </p:txBody>
            </p:sp>
            <p:sp>
              <p:nvSpPr>
                <p:cNvPr id="31" name="CasellaDiTesto 30"/>
                <p:cNvSpPr txBox="1"/>
                <p:nvPr/>
              </p:nvSpPr>
              <p:spPr>
                <a:xfrm>
                  <a:off x="1611535" y="1731214"/>
                  <a:ext cx="236917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1" i="1" u="none" strike="noStrike" kern="0" cap="none" spc="0" normalizeH="0" baseline="0" noProof="0" dirty="0" smtClean="0">
                      <a:ln>
                        <a:noFill/>
                      </a:ln>
                      <a:solidFill>
                        <a:prstClr val="black"/>
                      </a:solidFill>
                      <a:effectLst/>
                      <a:uLnTx/>
                      <a:uFillTx/>
                      <a:latin typeface="Calibri" panose="020F0502020204030204" pitchFamily="34" charset="0"/>
                    </a:rPr>
                    <a:t>Ambito di applicazione</a:t>
                  </a:r>
                </a:p>
              </p:txBody>
            </p:sp>
          </p:grpSp>
          <p:sp>
            <p:nvSpPr>
              <p:cNvPr id="29" name="Freccia a destra 28"/>
              <p:cNvSpPr/>
              <p:nvPr/>
            </p:nvSpPr>
            <p:spPr>
              <a:xfrm flipV="1">
                <a:off x="3418748" y="1890389"/>
                <a:ext cx="453008" cy="91494"/>
              </a:xfrm>
              <a:prstGeom prst="rightArrow">
                <a:avLst/>
              </a:prstGeom>
              <a:solidFill>
                <a:srgbClr val="727CA3">
                  <a:lumMod val="75000"/>
                </a:srgbClr>
              </a:solidFill>
              <a:ln w="25400" cap="flat" cmpd="sng" algn="ctr">
                <a:solidFill>
                  <a:srgbClr val="727CA3">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Gill Sans MT"/>
                  <a:ea typeface="+mn-ea"/>
                  <a:cs typeface="+mn-cs"/>
                </a:endParaRPr>
              </a:p>
            </p:txBody>
          </p:sp>
        </p:grpSp>
      </p:grpSp>
      <p:sp>
        <p:nvSpPr>
          <p:cNvPr id="41" name="CasellaDiTesto 40"/>
          <p:cNvSpPr txBox="1"/>
          <p:nvPr/>
        </p:nvSpPr>
        <p:spPr>
          <a:xfrm>
            <a:off x="868173" y="6005310"/>
            <a:ext cx="2701982" cy="584775"/>
          </a:xfrm>
          <a:prstGeom prst="rect">
            <a:avLst/>
          </a:prstGeom>
          <a:solidFill>
            <a:sysClr val="window" lastClr="FFFFFF"/>
          </a:solidFill>
          <a:ln w="19050">
            <a:solidFill>
              <a:srgbClr val="D2DA7A">
                <a:lumMod val="75000"/>
              </a:srgbClr>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600" b="0" i="1" u="none" strike="noStrike" kern="0" cap="none" spc="0" normalizeH="0" baseline="0" noProof="0" dirty="0" smtClean="0">
                <a:ln>
                  <a:noFill/>
                </a:ln>
                <a:solidFill>
                  <a:prstClr val="black"/>
                </a:solidFill>
                <a:effectLst/>
                <a:uLnTx/>
                <a:uFillTx/>
                <a:latin typeface="Calibri" panose="020F0502020204030204" pitchFamily="34" charset="0"/>
              </a:rPr>
              <a:t>Si applicheranno le regole e gli strumenti previsti dalla </a:t>
            </a:r>
            <a:r>
              <a:rPr kumimoji="0" lang="it-IT" altLang="it-IT" sz="1600" b="1" i="1" u="none" strike="noStrike" kern="0" cap="none" spc="0" normalizeH="0" baseline="0" noProof="0" dirty="0" smtClean="0">
                <a:ln>
                  <a:noFill/>
                </a:ln>
                <a:solidFill>
                  <a:srgbClr val="C00000"/>
                </a:solidFill>
                <a:effectLst/>
                <a:uLnTx/>
                <a:uFillTx/>
                <a:latin typeface="Calibri" panose="020F0502020204030204" pitchFamily="34" charset="0"/>
              </a:rPr>
              <a:t>BRRD</a:t>
            </a:r>
            <a:endParaRPr kumimoji="0" lang="it-IT" sz="1600" b="1" i="1" u="none" strike="noStrike" kern="0" cap="none" spc="0" normalizeH="0" baseline="0" noProof="0" dirty="0" smtClean="0">
              <a:ln>
                <a:noFill/>
              </a:ln>
              <a:solidFill>
                <a:srgbClr val="C00000"/>
              </a:solidFill>
              <a:effectLst/>
              <a:uLnTx/>
              <a:uFillTx/>
              <a:latin typeface="Gill Sans MT"/>
            </a:endParaRPr>
          </a:p>
        </p:txBody>
      </p:sp>
    </p:spTree>
    <p:extLst>
      <p:ext uri="{BB962C8B-B14F-4D97-AF65-F5344CB8AC3E}">
        <p14:creationId xmlns:p14="http://schemas.microsoft.com/office/powerpoint/2010/main" val="3394070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8F901CF-713E-43DF-885E-EB481889573F}" type="slidenum">
              <a:rPr lang="it-IT" smtClean="0"/>
              <a:t>31</a:t>
            </a:fld>
            <a:endParaRPr lang="it-IT"/>
          </a:p>
        </p:txBody>
      </p:sp>
      <p:sp>
        <p:nvSpPr>
          <p:cNvPr id="3" name="Segnaposto contenuto 3"/>
          <p:cNvSpPr txBox="1">
            <a:spLocks/>
          </p:cNvSpPr>
          <p:nvPr/>
        </p:nvSpPr>
        <p:spPr>
          <a:xfrm>
            <a:off x="1102135" y="1724938"/>
            <a:ext cx="7862353" cy="4668296"/>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57188" indent="-357188" algn="just">
              <a:lnSpc>
                <a:spcPct val="110000"/>
              </a:lnSpc>
              <a:buClr>
                <a:schemeClr val="tx2"/>
              </a:buClr>
              <a:buFont typeface="+mj-lt"/>
              <a:buAutoNum type="arabicParenR"/>
            </a:pPr>
            <a:r>
              <a:rPr lang="it-IT" altLang="it-IT" sz="1600" b="1" dirty="0" smtClean="0">
                <a:latin typeface="Calibri" panose="020F0502020204030204" pitchFamily="34" charset="0"/>
              </a:rPr>
              <a:t>la BCE</a:t>
            </a:r>
            <a:r>
              <a:rPr lang="it-IT" altLang="it-IT" sz="1600" dirty="0" smtClean="0">
                <a:latin typeface="Calibri" panose="020F0502020204030204" pitchFamily="34" charset="0"/>
              </a:rPr>
              <a:t>: segnala quando per una banca si verificano i presupposti della risoluzione (</a:t>
            </a:r>
            <a:r>
              <a:rPr lang="it-IT" altLang="it-IT" sz="1600" i="1" dirty="0" smtClean="0">
                <a:latin typeface="Calibri" panose="020F0502020204030204" pitchFamily="34" charset="0"/>
              </a:rPr>
              <a:t>the </a:t>
            </a:r>
            <a:r>
              <a:rPr lang="it-IT" altLang="it-IT" sz="1600" i="1" dirty="0" err="1" smtClean="0">
                <a:latin typeface="Calibri" panose="020F0502020204030204" pitchFamily="34" charset="0"/>
              </a:rPr>
              <a:t>bank</a:t>
            </a:r>
            <a:r>
              <a:rPr lang="it-IT" altLang="it-IT" sz="1600" i="1" dirty="0" smtClean="0">
                <a:latin typeface="Calibri" panose="020F0502020204030204" pitchFamily="34" charset="0"/>
              </a:rPr>
              <a:t> </a:t>
            </a:r>
            <a:r>
              <a:rPr lang="it-IT" altLang="it-IT" sz="1600" i="1" dirty="0" err="1" smtClean="0">
                <a:latin typeface="Calibri" panose="020F0502020204030204" pitchFamily="34" charset="0"/>
              </a:rPr>
              <a:t>is</a:t>
            </a:r>
            <a:r>
              <a:rPr lang="it-IT" altLang="it-IT" sz="1600" i="1" dirty="0" smtClean="0">
                <a:latin typeface="Calibri" panose="020F0502020204030204" pitchFamily="34" charset="0"/>
              </a:rPr>
              <a:t> </a:t>
            </a:r>
            <a:r>
              <a:rPr lang="it-IT" altLang="it-IT" sz="1600" i="1" dirty="0" err="1" smtClean="0">
                <a:latin typeface="Calibri" panose="020F0502020204030204" pitchFamily="34" charset="0"/>
              </a:rPr>
              <a:t>failing</a:t>
            </a:r>
            <a:r>
              <a:rPr lang="it-IT" altLang="it-IT" sz="1600" i="1" dirty="0" smtClean="0">
                <a:latin typeface="Calibri" panose="020F0502020204030204" pitchFamily="34" charset="0"/>
              </a:rPr>
              <a:t> or </a:t>
            </a:r>
            <a:r>
              <a:rPr lang="it-IT" altLang="it-IT" sz="1600" i="1" dirty="0" err="1" smtClean="0">
                <a:latin typeface="Calibri" panose="020F0502020204030204" pitchFamily="34" charset="0"/>
              </a:rPr>
              <a:t>likely</a:t>
            </a:r>
            <a:r>
              <a:rPr lang="it-IT" altLang="it-IT" sz="1600" i="1" dirty="0" smtClean="0">
                <a:latin typeface="Calibri" panose="020F0502020204030204" pitchFamily="34" charset="0"/>
              </a:rPr>
              <a:t> to </a:t>
            </a:r>
            <a:r>
              <a:rPr lang="it-IT" altLang="it-IT" sz="1600" i="1" dirty="0" err="1" smtClean="0">
                <a:latin typeface="Calibri" panose="020F0502020204030204" pitchFamily="34" charset="0"/>
              </a:rPr>
              <a:t>fail</a:t>
            </a:r>
            <a:r>
              <a:rPr lang="it-IT" altLang="it-IT" sz="1600" dirty="0" smtClean="0">
                <a:latin typeface="Calibri" panose="020F0502020204030204" pitchFamily="34" charset="0"/>
              </a:rPr>
              <a:t>);</a:t>
            </a:r>
          </a:p>
          <a:p>
            <a:pPr marL="357188" indent="-357188" algn="just">
              <a:lnSpc>
                <a:spcPct val="110000"/>
              </a:lnSpc>
              <a:buClr>
                <a:schemeClr val="tx2"/>
              </a:buClr>
              <a:buFont typeface="+mj-lt"/>
              <a:buAutoNum type="arabicParenR"/>
            </a:pPr>
            <a:r>
              <a:rPr lang="it-IT" altLang="it-IT" sz="1600" b="1" dirty="0" smtClean="0">
                <a:latin typeface="Calibri" panose="020F0502020204030204" pitchFamily="34" charset="0"/>
              </a:rPr>
              <a:t>il SRB</a:t>
            </a:r>
            <a:r>
              <a:rPr lang="it-IT" altLang="it-IT" sz="1600" dirty="0" smtClean="0">
                <a:latin typeface="Calibri" panose="020F0502020204030204" pitchFamily="34" charset="0"/>
              </a:rPr>
              <a:t>: adotta uno schema di risoluzione comprensivo </a:t>
            </a:r>
            <a:r>
              <a:rPr lang="it-IT" altLang="it-IT" sz="1600" dirty="0">
                <a:latin typeface="Calibri" panose="020F0502020204030204" pitchFamily="34" charset="0"/>
              </a:rPr>
              <a:t>degli </a:t>
            </a:r>
            <a:r>
              <a:rPr lang="it-IT" altLang="it-IT" sz="1600" dirty="0" smtClean="0">
                <a:latin typeface="Calibri" panose="020F0502020204030204" pitchFamily="34" charset="0"/>
              </a:rPr>
              <a:t>strumenti, delle  </a:t>
            </a:r>
            <a:r>
              <a:rPr lang="it-IT" altLang="it-IT" sz="1600" dirty="0">
                <a:latin typeface="Calibri" panose="020F0502020204030204" pitchFamily="34" charset="0"/>
              </a:rPr>
              <a:t>misure di risoluzione di una banca </a:t>
            </a:r>
            <a:r>
              <a:rPr lang="it-IT" altLang="it-IT" sz="1600" dirty="0" smtClean="0">
                <a:latin typeface="Calibri" panose="020F0502020204030204" pitchFamily="34" charset="0"/>
              </a:rPr>
              <a:t>e dell’eventuale ricorso al SRF (</a:t>
            </a:r>
            <a:r>
              <a:rPr lang="it-IT" altLang="it-IT" sz="1600" i="1" dirty="0" err="1" smtClean="0">
                <a:latin typeface="Calibri" panose="020F0502020204030204" pitchFamily="34" charset="0"/>
              </a:rPr>
              <a:t>draft</a:t>
            </a:r>
            <a:r>
              <a:rPr lang="it-IT" altLang="it-IT" sz="1600" i="1" dirty="0" smtClean="0">
                <a:latin typeface="Calibri" panose="020F0502020204030204" pitchFamily="34" charset="0"/>
              </a:rPr>
              <a:t> </a:t>
            </a:r>
            <a:r>
              <a:rPr lang="it-IT" altLang="it-IT" sz="1600" i="1" dirty="0" err="1" smtClean="0">
                <a:latin typeface="Calibri" panose="020F0502020204030204" pitchFamily="34" charset="0"/>
              </a:rPr>
              <a:t>resolution</a:t>
            </a:r>
            <a:r>
              <a:rPr lang="it-IT" altLang="it-IT" sz="1600" i="1" dirty="0" smtClean="0">
                <a:latin typeface="Calibri" panose="020F0502020204030204" pitchFamily="34" charset="0"/>
              </a:rPr>
              <a:t> </a:t>
            </a:r>
            <a:r>
              <a:rPr lang="it-IT" altLang="it-IT" sz="1600" i="1" dirty="0" err="1" smtClean="0">
                <a:latin typeface="Calibri" panose="020F0502020204030204" pitchFamily="34" charset="0"/>
              </a:rPr>
              <a:t>decisions</a:t>
            </a:r>
            <a:r>
              <a:rPr lang="it-IT" altLang="it-IT" sz="1600" dirty="0" smtClean="0">
                <a:latin typeface="Calibri" panose="020F0502020204030204" pitchFamily="34" charset="0"/>
              </a:rPr>
              <a:t>) e pone la banca in risoluzione</a:t>
            </a:r>
            <a:r>
              <a:rPr lang="it-IT" altLang="it-IT" sz="1600" dirty="0">
                <a:latin typeface="Calibri" panose="020F0502020204030204" pitchFamily="34" charset="0"/>
              </a:rPr>
              <a:t>; </a:t>
            </a:r>
            <a:r>
              <a:rPr lang="it-IT" altLang="it-IT" sz="1600" dirty="0" smtClean="0">
                <a:latin typeface="Calibri" panose="020F0502020204030204" pitchFamily="34" charset="0"/>
              </a:rPr>
              <a:t>qualora lo schema comporti </a:t>
            </a:r>
            <a:r>
              <a:rPr lang="it-IT" altLang="it-IT" sz="1600" dirty="0">
                <a:latin typeface="Calibri" panose="020F0502020204030204" pitchFamily="34" charset="0"/>
              </a:rPr>
              <a:t>aiuti di Stato, è necessaria l’approvazione della Commissione prima dell’adozione dello schema da parte del </a:t>
            </a:r>
            <a:r>
              <a:rPr lang="it-IT" altLang="it-IT" sz="1600" dirty="0" smtClean="0">
                <a:latin typeface="Calibri" panose="020F0502020204030204" pitchFamily="34" charset="0"/>
              </a:rPr>
              <a:t>SRB; lo schema di risoluzione entra in vigore decorse </a:t>
            </a:r>
            <a:r>
              <a:rPr lang="it-IT" altLang="it-IT" sz="1600" b="1" dirty="0" smtClean="0">
                <a:latin typeface="Calibri" panose="020F0502020204030204" pitchFamily="34" charset="0"/>
              </a:rPr>
              <a:t>24 ore </a:t>
            </a:r>
            <a:r>
              <a:rPr lang="it-IT" altLang="it-IT" sz="1600" dirty="0" smtClean="0">
                <a:latin typeface="Calibri" panose="020F0502020204030204" pitchFamily="34" charset="0"/>
              </a:rPr>
              <a:t>dall’approvazione del SRB;</a:t>
            </a:r>
          </a:p>
          <a:p>
            <a:pPr marL="357188" indent="-357188" algn="just">
              <a:lnSpc>
                <a:spcPct val="110000"/>
              </a:lnSpc>
              <a:buClr>
                <a:schemeClr val="tx2"/>
              </a:buClr>
              <a:buFont typeface="+mj-lt"/>
              <a:buAutoNum type="arabicParenR"/>
            </a:pPr>
            <a:r>
              <a:rPr lang="it-IT" altLang="it-IT" sz="1600" dirty="0">
                <a:latin typeface="Calibri" panose="020F0502020204030204" pitchFamily="34" charset="0"/>
              </a:rPr>
              <a:t>La </a:t>
            </a:r>
            <a:r>
              <a:rPr lang="it-IT" altLang="it-IT" sz="1600" b="1" dirty="0">
                <a:latin typeface="Calibri" panose="020F0502020204030204" pitchFamily="34" charset="0"/>
              </a:rPr>
              <a:t>Commissione</a:t>
            </a:r>
            <a:r>
              <a:rPr lang="it-IT" altLang="it-IT" sz="1600" dirty="0">
                <a:latin typeface="Calibri" panose="020F0502020204030204" pitchFamily="34" charset="0"/>
              </a:rPr>
              <a:t> </a:t>
            </a:r>
            <a:r>
              <a:rPr lang="it-IT" altLang="it-IT" sz="1600" dirty="0" smtClean="0">
                <a:latin typeface="Calibri" panose="020F0502020204030204" pitchFamily="34" charset="0"/>
              </a:rPr>
              <a:t>può, entro </a:t>
            </a:r>
            <a:r>
              <a:rPr lang="it-IT" altLang="it-IT" sz="1600" b="1" dirty="0" smtClean="0">
                <a:latin typeface="Calibri" panose="020F0502020204030204" pitchFamily="34" charset="0"/>
              </a:rPr>
              <a:t>12 ore </a:t>
            </a:r>
            <a:r>
              <a:rPr lang="it-IT" altLang="it-IT" sz="1600" dirty="0" smtClean="0">
                <a:latin typeface="Calibri" panose="020F0502020204030204" pitchFamily="34" charset="0"/>
              </a:rPr>
              <a:t>dall’approvazione dello schema di risoluzione da parte del SRB, proporre al Consiglio di presentare obiezioni (con riferimento alla non sussistenza dell’interesse pubblico o relativamente a modifiche sull’ammontare dei fondi previsto nello schema); </a:t>
            </a:r>
            <a:endParaRPr lang="it-IT" altLang="it-IT" sz="1600" dirty="0">
              <a:latin typeface="Calibri" panose="020F0502020204030204" pitchFamily="34" charset="0"/>
            </a:endParaRPr>
          </a:p>
          <a:p>
            <a:pPr marL="357188" indent="-357188" algn="just">
              <a:lnSpc>
                <a:spcPct val="110000"/>
              </a:lnSpc>
              <a:buClr>
                <a:schemeClr val="tx2"/>
              </a:buClr>
              <a:buFont typeface="+mj-lt"/>
              <a:buAutoNum type="arabicParenR"/>
            </a:pPr>
            <a:r>
              <a:rPr lang="it-IT" altLang="it-IT" sz="1600" dirty="0" smtClean="0">
                <a:latin typeface="Calibri" panose="020F0502020204030204" pitchFamily="34" charset="0"/>
              </a:rPr>
              <a:t>Il </a:t>
            </a:r>
            <a:r>
              <a:rPr lang="it-IT" altLang="it-IT" sz="1600" b="1" dirty="0" smtClean="0">
                <a:latin typeface="Calibri" panose="020F0502020204030204" pitchFamily="34" charset="0"/>
              </a:rPr>
              <a:t>Consiglio</a:t>
            </a:r>
            <a:r>
              <a:rPr lang="it-IT" altLang="it-IT" sz="1600" dirty="0" smtClean="0">
                <a:latin typeface="Calibri" panose="020F0502020204030204" pitchFamily="34" charset="0"/>
              </a:rPr>
              <a:t> approva o si oppone a quanto proposto dalla Commissione (silenzio </a:t>
            </a:r>
            <a:r>
              <a:rPr lang="it-IT" altLang="it-IT" sz="1600" dirty="0">
                <a:latin typeface="Calibri" panose="020F0502020204030204" pitchFamily="34" charset="0"/>
              </a:rPr>
              <a:t>assenso</a:t>
            </a:r>
            <a:r>
              <a:rPr lang="it-IT" altLang="it-IT" sz="1600" dirty="0" smtClean="0">
                <a:latin typeface="Calibri" panose="020F0502020204030204" pitchFamily="34" charset="0"/>
              </a:rPr>
              <a:t>); in caso di approvazione</a:t>
            </a:r>
            <a:r>
              <a:rPr lang="it-IT" altLang="it-IT" sz="1600" dirty="0">
                <a:latin typeface="Calibri" panose="020F0502020204030204" pitchFamily="34" charset="0"/>
              </a:rPr>
              <a:t>, il SRB è tenuto a modificare lo schema di risoluzione;</a:t>
            </a:r>
          </a:p>
          <a:p>
            <a:pPr marL="357188" indent="-357188" algn="just">
              <a:lnSpc>
                <a:spcPct val="110000"/>
              </a:lnSpc>
              <a:buClr>
                <a:schemeClr val="tx2"/>
              </a:buClr>
              <a:buFont typeface="+mj-lt"/>
              <a:buAutoNum type="arabicParenR"/>
            </a:pPr>
            <a:r>
              <a:rPr lang="it-IT" altLang="it-IT" sz="1600" dirty="0" smtClean="0">
                <a:latin typeface="Calibri" panose="020F0502020204030204" pitchFamily="34" charset="0"/>
              </a:rPr>
              <a:t>lo </a:t>
            </a:r>
            <a:r>
              <a:rPr lang="it-IT" altLang="it-IT" sz="1600" dirty="0">
                <a:latin typeface="Calibri" panose="020F0502020204030204" pitchFamily="34" charset="0"/>
              </a:rPr>
              <a:t>schema di risoluzione </a:t>
            </a:r>
            <a:r>
              <a:rPr lang="it-IT" altLang="it-IT" sz="1600" dirty="0" smtClean="0">
                <a:latin typeface="Calibri" panose="020F0502020204030204" pitchFamily="34" charset="0"/>
              </a:rPr>
              <a:t>deciso dal SRB è </a:t>
            </a:r>
            <a:r>
              <a:rPr lang="it-IT" altLang="it-IT" sz="1600" dirty="0">
                <a:latin typeface="Calibri" panose="020F0502020204030204" pitchFamily="34" charset="0"/>
              </a:rPr>
              <a:t>applicato dalle </a:t>
            </a:r>
            <a:r>
              <a:rPr lang="it-IT" altLang="it-IT" sz="1600" b="1" dirty="0">
                <a:latin typeface="Calibri" panose="020F0502020204030204" pitchFamily="34" charset="0"/>
              </a:rPr>
              <a:t>RA </a:t>
            </a:r>
            <a:r>
              <a:rPr lang="it-IT" altLang="it-IT" sz="1600" b="1" dirty="0" smtClean="0">
                <a:latin typeface="Calibri" panose="020F0502020204030204" pitchFamily="34" charset="0"/>
              </a:rPr>
              <a:t>nazionali</a:t>
            </a:r>
            <a:r>
              <a:rPr lang="it-IT" altLang="it-IT" sz="1600" dirty="0">
                <a:latin typeface="Calibri" panose="020F0502020204030204" pitchFamily="34" charset="0"/>
              </a:rPr>
              <a:t>;</a:t>
            </a:r>
            <a:endParaRPr lang="it-IT" altLang="it-IT" sz="1600" dirty="0" smtClean="0">
              <a:latin typeface="Calibri" panose="020F0502020204030204" pitchFamily="34" charset="0"/>
            </a:endParaRPr>
          </a:p>
          <a:p>
            <a:pPr marL="357188" indent="-357188" algn="just">
              <a:lnSpc>
                <a:spcPct val="110000"/>
              </a:lnSpc>
              <a:buClr>
                <a:schemeClr val="tx2"/>
              </a:buClr>
              <a:buFont typeface="+mj-lt"/>
              <a:buAutoNum type="arabicParenR"/>
            </a:pPr>
            <a:r>
              <a:rPr lang="it-IT" altLang="it-IT" sz="1600" dirty="0" smtClean="0">
                <a:latin typeface="Calibri" panose="020F0502020204030204" pitchFamily="34" charset="0"/>
              </a:rPr>
              <a:t>Le </a:t>
            </a:r>
            <a:r>
              <a:rPr lang="it-IT" altLang="it-IT" sz="1600" b="1" dirty="0" smtClean="0">
                <a:latin typeface="Calibri" panose="020F0502020204030204" pitchFamily="34" charset="0"/>
              </a:rPr>
              <a:t>RA nazionali </a:t>
            </a:r>
            <a:r>
              <a:rPr lang="it-IT" altLang="it-IT" sz="1600" dirty="0" smtClean="0">
                <a:latin typeface="Calibri" panose="020F0502020204030204" pitchFamily="34" charset="0"/>
              </a:rPr>
              <a:t>restano responsabili della risoluzione delle banche non incluse nella competenza del SRB (a meno che non sia necessario il ricorso al SRF).</a:t>
            </a:r>
          </a:p>
        </p:txBody>
      </p:sp>
      <p:sp>
        <p:nvSpPr>
          <p:cNvPr id="5" name="Titolo 2"/>
          <p:cNvSpPr txBox="1">
            <a:spLocks/>
          </p:cNvSpPr>
          <p:nvPr/>
        </p:nvSpPr>
        <p:spPr>
          <a:xfrm>
            <a:off x="1644650" y="274638"/>
            <a:ext cx="749935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it-IT" sz="2000" b="1" dirty="0" smtClean="0">
                <a:effectLst/>
                <a:latin typeface="Calibri" panose="020F0502020204030204" pitchFamily="34" charset="0"/>
              </a:rPr>
              <a:t>Il SRM - Il processo decisionale</a:t>
            </a:r>
            <a:endParaRPr lang="it-IT" sz="2000" b="1" dirty="0">
              <a:effectLst/>
              <a:latin typeface="Calibri" panose="020F0502020204030204" pitchFamily="34" charset="0"/>
            </a:endParaRPr>
          </a:p>
        </p:txBody>
      </p:sp>
      <p:sp>
        <p:nvSpPr>
          <p:cNvPr id="8" name="CasellaDiTesto 7"/>
          <p:cNvSpPr txBox="1"/>
          <p:nvPr/>
        </p:nvSpPr>
        <p:spPr>
          <a:xfrm>
            <a:off x="5585715" y="6413533"/>
            <a:ext cx="3204019" cy="338554"/>
          </a:xfrm>
          <a:prstGeom prst="rect">
            <a:avLst/>
          </a:prstGeom>
          <a:noFill/>
        </p:spPr>
        <p:txBody>
          <a:bodyPr wrap="none" rtlCol="0">
            <a:spAutoFit/>
          </a:bodyPr>
          <a:lstStyle/>
          <a:p>
            <a:r>
              <a:rPr lang="it-IT" sz="1600" i="1" dirty="0" smtClean="0">
                <a:latin typeface="Calibri" panose="020F0502020204030204" pitchFamily="34" charset="0"/>
              </a:rPr>
              <a:t>È un processo efficace ed efficiente?</a:t>
            </a:r>
            <a:endParaRPr lang="it-IT" sz="1600" i="1" dirty="0">
              <a:latin typeface="Calibri" panose="020F0502020204030204" pitchFamily="34" charset="0"/>
            </a:endParaRPr>
          </a:p>
        </p:txBody>
      </p:sp>
      <p:grpSp>
        <p:nvGrpSpPr>
          <p:cNvPr id="4" name="Gruppo 3"/>
          <p:cNvGrpSpPr/>
          <p:nvPr/>
        </p:nvGrpSpPr>
        <p:grpSpPr>
          <a:xfrm>
            <a:off x="1124916" y="1101310"/>
            <a:ext cx="7857903" cy="554159"/>
            <a:chOff x="1124916" y="1101310"/>
            <a:chExt cx="7857903" cy="554159"/>
          </a:xfrm>
        </p:grpSpPr>
        <p:sp>
          <p:nvSpPr>
            <p:cNvPr id="9" name="Rectangle 21"/>
            <p:cNvSpPr>
              <a:spLocks noChangeArrowheads="1"/>
            </p:cNvSpPr>
            <p:nvPr>
              <p:custDataLst>
                <p:tags r:id="rId1"/>
              </p:custDataLst>
            </p:nvPr>
          </p:nvSpPr>
          <p:spPr bwMode="auto">
            <a:xfrm>
              <a:off x="2411760" y="1101310"/>
              <a:ext cx="6571059" cy="554159"/>
            </a:xfrm>
            <a:prstGeom prst="rect">
              <a:avLst/>
            </a:prstGeom>
            <a:solidFill>
              <a:schemeClr val="accent6">
                <a:lumMod val="20000"/>
                <a:lumOff val="80000"/>
              </a:schemeClr>
            </a:solidFill>
            <a:ln w="22225" algn="ctr">
              <a:solidFill>
                <a:schemeClr val="accent1">
                  <a:lumMod val="60000"/>
                  <a:lumOff val="40000"/>
                </a:schemeClr>
              </a:solidFill>
              <a:miter lim="800000"/>
              <a:headEnd/>
              <a:tailEnd/>
            </a:ln>
            <a:effectLst>
              <a:outerShdw blurRad="50800" dist="38100" dir="2700000" algn="tl" rotWithShape="0">
                <a:prstClr val="black">
                  <a:alpha val="40000"/>
                </a:prstClr>
              </a:outerShdw>
            </a:effectLst>
            <a:extLst/>
          </p:spPr>
          <p:txBody>
            <a:bodyPr wrap="none" anchor="ctr"/>
            <a:lstStyle/>
            <a:p>
              <a:pPr algn="ctr">
                <a:spcBef>
                  <a:spcPts val="0"/>
                </a:spcBef>
                <a:defRPr/>
              </a:pPr>
              <a:r>
                <a:rPr lang="it-IT" altLang="it-IT" sz="1600" dirty="0" smtClean="0">
                  <a:latin typeface="Calibri" panose="020F0502020204030204" pitchFamily="34" charset="0"/>
                </a:rPr>
                <a:t>Presidente, 5 membri full-time e rappresentanti delle RA nazionali</a:t>
              </a:r>
            </a:p>
            <a:p>
              <a:pPr algn="ctr">
                <a:spcBef>
                  <a:spcPts val="0"/>
                </a:spcBef>
                <a:defRPr/>
              </a:pPr>
              <a:r>
                <a:rPr lang="it-IT" sz="1600" dirty="0" smtClean="0">
                  <a:latin typeface="Calibri" panose="020F0502020204030204" pitchFamily="34" charset="0"/>
                </a:rPr>
                <a:t>Osservatori permanenti: Commissione e BCE</a:t>
              </a:r>
            </a:p>
          </p:txBody>
        </p:sp>
        <p:sp>
          <p:nvSpPr>
            <p:cNvPr id="10" name="CasellaDiTesto 9"/>
            <p:cNvSpPr txBox="1"/>
            <p:nvPr/>
          </p:nvSpPr>
          <p:spPr>
            <a:xfrm>
              <a:off x="1124916" y="1232972"/>
              <a:ext cx="551754" cy="369332"/>
            </a:xfrm>
            <a:prstGeom prst="rect">
              <a:avLst/>
            </a:prstGeom>
            <a:noFill/>
          </p:spPr>
          <p:txBody>
            <a:bodyPr wrap="none" rtlCol="0">
              <a:spAutoFit/>
            </a:bodyPr>
            <a:lstStyle/>
            <a:p>
              <a:r>
                <a:rPr lang="it-IT" b="1" i="1" dirty="0" smtClean="0">
                  <a:latin typeface="Calibri" panose="020F0502020204030204" pitchFamily="34" charset="0"/>
                </a:rPr>
                <a:t>SRB</a:t>
              </a:r>
              <a:endParaRPr lang="it-IT" b="1" i="1" dirty="0">
                <a:latin typeface="Calibri" panose="020F0502020204030204" pitchFamily="34" charset="0"/>
              </a:endParaRPr>
            </a:p>
          </p:txBody>
        </p:sp>
        <p:sp>
          <p:nvSpPr>
            <p:cNvPr id="11" name="Freccia a destra 10"/>
            <p:cNvSpPr/>
            <p:nvPr/>
          </p:nvSpPr>
          <p:spPr>
            <a:xfrm flipV="1">
              <a:off x="1763688" y="1371891"/>
              <a:ext cx="453008" cy="9149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792842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8F901CF-713E-43DF-885E-EB481889573F}" type="slidenum">
              <a:rPr lang="it-IT" smtClean="0"/>
              <a:t>32</a:t>
            </a:fld>
            <a:endParaRPr lang="it-IT"/>
          </a:p>
        </p:txBody>
      </p:sp>
      <p:sp>
        <p:nvSpPr>
          <p:cNvPr id="3" name="Segnaposto contenuto 3"/>
          <p:cNvSpPr txBox="1">
            <a:spLocks/>
          </p:cNvSpPr>
          <p:nvPr/>
        </p:nvSpPr>
        <p:spPr>
          <a:xfrm>
            <a:off x="1070236" y="1841901"/>
            <a:ext cx="7912583" cy="4668296"/>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lgn="just">
              <a:lnSpc>
                <a:spcPct val="110000"/>
              </a:lnSpc>
              <a:buClr>
                <a:schemeClr val="tx2"/>
              </a:buClr>
              <a:buNone/>
            </a:pPr>
            <a:endParaRPr lang="it-IT" altLang="it-IT" sz="1600" dirty="0" smtClean="0">
              <a:latin typeface="Calibri" panose="020F0502020204030204" pitchFamily="34" charset="0"/>
            </a:endParaRPr>
          </a:p>
          <a:p>
            <a:pPr marL="2147888" indent="-2147888" algn="just">
              <a:lnSpc>
                <a:spcPct val="110000"/>
              </a:lnSpc>
              <a:buClr>
                <a:schemeClr val="tx2"/>
              </a:buClr>
              <a:buNone/>
              <a:tabLst>
                <a:tab pos="2147888" algn="l"/>
              </a:tabLst>
            </a:pPr>
            <a:r>
              <a:rPr lang="it-IT" altLang="it-IT" sz="1600" b="1" dirty="0" smtClean="0">
                <a:latin typeface="Calibri" panose="020F0502020204030204" pitchFamily="34" charset="0"/>
              </a:rPr>
              <a:t>Sessione esecutiva </a:t>
            </a:r>
            <a:r>
              <a:rPr lang="it-IT" altLang="it-IT" sz="1600" dirty="0" smtClean="0">
                <a:latin typeface="Calibri" panose="020F0502020204030204" pitchFamily="34" charset="0"/>
                <a:sym typeface="Wingdings" panose="05000000000000000000" pitchFamily="2" charset="2"/>
              </a:rPr>
              <a:t> Presidente, membri full-time e rappresentanti delle RA  nazionali dei paesi interessati dalla risoluzione.</a:t>
            </a:r>
          </a:p>
          <a:p>
            <a:pPr marL="2147888" indent="-2147888" algn="just">
              <a:lnSpc>
                <a:spcPct val="110000"/>
              </a:lnSpc>
              <a:buClr>
                <a:schemeClr val="tx2"/>
              </a:buClr>
              <a:buNone/>
              <a:tabLst>
                <a:tab pos="2147888" algn="l"/>
              </a:tabLst>
            </a:pPr>
            <a:r>
              <a:rPr lang="it-IT" altLang="it-IT" sz="1600" dirty="0">
                <a:latin typeface="Calibri" panose="020F0502020204030204" pitchFamily="34" charset="0"/>
                <a:sym typeface="Wingdings" panose="05000000000000000000" pitchFamily="2" charset="2"/>
              </a:rPr>
              <a:t> </a:t>
            </a:r>
            <a:r>
              <a:rPr lang="it-IT" altLang="it-IT" sz="1600" dirty="0" smtClean="0">
                <a:latin typeface="Calibri" panose="020F0502020204030204" pitchFamily="34" charset="0"/>
                <a:sym typeface="Wingdings" panose="05000000000000000000" pitchFamily="2" charset="2"/>
              </a:rPr>
              <a:t>                                        Assume la maggior parte delle decisioni relative agli schemi di risoluzione.</a:t>
            </a:r>
          </a:p>
          <a:p>
            <a:pPr marL="1881188" indent="-1881188" algn="just">
              <a:lnSpc>
                <a:spcPct val="110000"/>
              </a:lnSpc>
              <a:buClr>
                <a:schemeClr val="tx2"/>
              </a:buClr>
              <a:buNone/>
            </a:pPr>
            <a:r>
              <a:rPr lang="it-IT" altLang="it-IT" sz="1600" b="1" dirty="0" smtClean="0">
                <a:latin typeface="Calibri" panose="020F0502020204030204" pitchFamily="34" charset="0"/>
                <a:sym typeface="Wingdings" panose="05000000000000000000" pitchFamily="2" charset="2"/>
              </a:rPr>
              <a:t>Sessione plenaria </a:t>
            </a:r>
            <a:r>
              <a:rPr lang="it-IT" altLang="it-IT" sz="1600" dirty="0" smtClean="0">
                <a:latin typeface="Calibri" panose="020F0502020204030204" pitchFamily="34" charset="0"/>
                <a:sym typeface="Wingdings" panose="05000000000000000000" pitchFamily="2" charset="2"/>
              </a:rPr>
              <a:t> </a:t>
            </a:r>
            <a:r>
              <a:rPr lang="it-IT" altLang="it-IT" sz="1600" dirty="0" smtClean="0">
                <a:latin typeface="Calibri" panose="020F0502020204030204" pitchFamily="34" charset="0"/>
              </a:rPr>
              <a:t> </a:t>
            </a:r>
            <a:r>
              <a:rPr lang="it-IT" altLang="it-IT" sz="1600" dirty="0">
                <a:latin typeface="Calibri" panose="020F0502020204030204" pitchFamily="34" charset="0"/>
              </a:rPr>
              <a:t>R</a:t>
            </a:r>
            <a:r>
              <a:rPr lang="it-IT" altLang="it-IT" sz="1600" dirty="0" smtClean="0">
                <a:latin typeface="Calibri" panose="020F0502020204030204" pitchFamily="34" charset="0"/>
              </a:rPr>
              <a:t>esponsabile delle decisioni relative alle risoluzioni che richiedano oltre 5 miliardi di capitale, o il doppio come sostegno di liquidità, a carico del SRF.</a:t>
            </a:r>
          </a:p>
          <a:p>
            <a:pPr marL="1881188" indent="0" algn="just">
              <a:lnSpc>
                <a:spcPct val="110000"/>
              </a:lnSpc>
              <a:buClr>
                <a:schemeClr val="tx2"/>
              </a:buClr>
              <a:buNone/>
            </a:pPr>
            <a:r>
              <a:rPr lang="it-IT" altLang="it-IT" sz="1600" dirty="0" smtClean="0">
                <a:latin typeface="Calibri" panose="020F0502020204030204" pitchFamily="34" charset="0"/>
              </a:rPr>
              <a:t>Valuta l’applicazione degli strumenti di risoluzione (in particolare l’uso del SRF) qualora l’uso cumulato del SRF nell’arco di 12 mesi raggiunga i 5 miliardi di euro e dà indicazioni alla sessione esecutiva di adottare le relative decisioni.</a:t>
            </a:r>
          </a:p>
          <a:p>
            <a:pPr marL="1881188" indent="0" algn="just">
              <a:lnSpc>
                <a:spcPct val="110000"/>
              </a:lnSpc>
              <a:buClr>
                <a:schemeClr val="tx2"/>
              </a:buClr>
              <a:buNone/>
            </a:pPr>
            <a:r>
              <a:rPr lang="it-IT" altLang="it-IT" sz="1600" dirty="0" smtClean="0">
                <a:latin typeface="Calibri" panose="020F0502020204030204" pitchFamily="34" charset="0"/>
              </a:rPr>
              <a:t>Autorizza il SRF a chiedere prestiti, a raccogliere contribuzioni ex-post.</a:t>
            </a:r>
          </a:p>
          <a:p>
            <a:pPr marL="1881188" indent="0" algn="just">
              <a:lnSpc>
                <a:spcPct val="110000"/>
              </a:lnSpc>
              <a:buClr>
                <a:schemeClr val="tx2"/>
              </a:buClr>
              <a:buNone/>
            </a:pPr>
            <a:r>
              <a:rPr lang="it-IT" altLang="it-IT" sz="1600" dirty="0" smtClean="0">
                <a:latin typeface="Calibri" panose="020F0502020204030204" pitchFamily="34" charset="0"/>
              </a:rPr>
              <a:t>Decide in merito ai meccanismi di finanziamento per schemi di risoluzione di banche </a:t>
            </a:r>
            <a:r>
              <a:rPr lang="it-IT" altLang="it-IT" sz="1600" i="1" dirty="0" smtClean="0">
                <a:latin typeface="Calibri" panose="020F0502020204030204" pitchFamily="34" charset="0"/>
              </a:rPr>
              <a:t>cross-</a:t>
            </a:r>
            <a:r>
              <a:rPr lang="it-IT" altLang="it-IT" sz="1600" i="1" dirty="0" err="1" smtClean="0">
                <a:latin typeface="Calibri" panose="020F0502020204030204" pitchFamily="34" charset="0"/>
              </a:rPr>
              <a:t>border</a:t>
            </a:r>
            <a:r>
              <a:rPr lang="it-IT" altLang="it-IT" sz="1600" dirty="0" smtClean="0">
                <a:latin typeface="Calibri" panose="020F0502020204030204" pitchFamily="34" charset="0"/>
              </a:rPr>
              <a:t> che coinvolgano anche Stati non SRM.</a:t>
            </a:r>
          </a:p>
        </p:txBody>
      </p:sp>
      <p:sp>
        <p:nvSpPr>
          <p:cNvPr id="5" name="Titolo 2"/>
          <p:cNvSpPr txBox="1">
            <a:spLocks/>
          </p:cNvSpPr>
          <p:nvPr/>
        </p:nvSpPr>
        <p:spPr>
          <a:xfrm>
            <a:off x="1644650" y="274638"/>
            <a:ext cx="749935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it-IT" sz="2000" b="1" dirty="0" smtClean="0">
                <a:effectLst/>
                <a:latin typeface="Calibri" panose="020F0502020204030204" pitchFamily="34" charset="0"/>
              </a:rPr>
              <a:t>Il SRM - Il processo decisionale</a:t>
            </a:r>
            <a:endParaRPr lang="it-IT" sz="2000" b="1" dirty="0">
              <a:effectLst/>
              <a:latin typeface="Calibri" panose="020F0502020204030204" pitchFamily="34" charset="0"/>
            </a:endParaRPr>
          </a:p>
        </p:txBody>
      </p:sp>
      <p:grpSp>
        <p:nvGrpSpPr>
          <p:cNvPr id="4" name="Gruppo 3"/>
          <p:cNvGrpSpPr/>
          <p:nvPr/>
        </p:nvGrpSpPr>
        <p:grpSpPr>
          <a:xfrm>
            <a:off x="1124916" y="1260805"/>
            <a:ext cx="7857903" cy="554159"/>
            <a:chOff x="1124916" y="1101310"/>
            <a:chExt cx="7857903" cy="554159"/>
          </a:xfrm>
        </p:grpSpPr>
        <p:sp>
          <p:nvSpPr>
            <p:cNvPr id="15" name="Rectangle 21"/>
            <p:cNvSpPr>
              <a:spLocks noChangeArrowheads="1"/>
            </p:cNvSpPr>
            <p:nvPr>
              <p:custDataLst>
                <p:tags r:id="rId1"/>
              </p:custDataLst>
            </p:nvPr>
          </p:nvSpPr>
          <p:spPr bwMode="auto">
            <a:xfrm>
              <a:off x="2411760" y="1101310"/>
              <a:ext cx="6571059" cy="554159"/>
            </a:xfrm>
            <a:prstGeom prst="rect">
              <a:avLst/>
            </a:prstGeom>
            <a:solidFill>
              <a:schemeClr val="accent6">
                <a:lumMod val="20000"/>
                <a:lumOff val="80000"/>
              </a:schemeClr>
            </a:solidFill>
            <a:ln w="22225" algn="ctr">
              <a:solidFill>
                <a:schemeClr val="accent1">
                  <a:lumMod val="60000"/>
                  <a:lumOff val="40000"/>
                </a:schemeClr>
              </a:solidFill>
              <a:miter lim="800000"/>
              <a:headEnd/>
              <a:tailEnd/>
            </a:ln>
            <a:effectLst>
              <a:outerShdw blurRad="50800" dist="38100" dir="2700000" algn="tl" rotWithShape="0">
                <a:prstClr val="black">
                  <a:alpha val="40000"/>
                </a:prstClr>
              </a:outerShdw>
            </a:effectLst>
            <a:extLst/>
          </p:spPr>
          <p:txBody>
            <a:bodyPr wrap="none" anchor="ctr"/>
            <a:lstStyle/>
            <a:p>
              <a:pPr algn="ctr">
                <a:spcBef>
                  <a:spcPts val="0"/>
                </a:spcBef>
                <a:defRPr/>
              </a:pPr>
              <a:r>
                <a:rPr lang="it-IT" altLang="it-IT" sz="1600" dirty="0" smtClean="0">
                  <a:latin typeface="Calibri" panose="020F0502020204030204" pitchFamily="34" charset="0"/>
                </a:rPr>
                <a:t>Presidente, 5 membri full-time e rappresentanti delle RA nazionali</a:t>
              </a:r>
            </a:p>
            <a:p>
              <a:pPr algn="ctr">
                <a:spcBef>
                  <a:spcPts val="0"/>
                </a:spcBef>
                <a:defRPr/>
              </a:pPr>
              <a:r>
                <a:rPr lang="it-IT" sz="1600" dirty="0" smtClean="0">
                  <a:latin typeface="Calibri" panose="020F0502020204030204" pitchFamily="34" charset="0"/>
                </a:rPr>
                <a:t>Osservatori permanenti: Commissione e BCE</a:t>
              </a:r>
            </a:p>
          </p:txBody>
        </p:sp>
        <p:sp>
          <p:nvSpPr>
            <p:cNvPr id="16" name="CasellaDiTesto 15"/>
            <p:cNvSpPr txBox="1"/>
            <p:nvPr/>
          </p:nvSpPr>
          <p:spPr>
            <a:xfrm>
              <a:off x="1124916" y="1232972"/>
              <a:ext cx="551754" cy="369332"/>
            </a:xfrm>
            <a:prstGeom prst="rect">
              <a:avLst/>
            </a:prstGeom>
            <a:noFill/>
          </p:spPr>
          <p:txBody>
            <a:bodyPr wrap="none" rtlCol="0">
              <a:spAutoFit/>
            </a:bodyPr>
            <a:lstStyle/>
            <a:p>
              <a:r>
                <a:rPr lang="it-IT" b="1" i="1" dirty="0" smtClean="0">
                  <a:latin typeface="Calibri" panose="020F0502020204030204" pitchFamily="34" charset="0"/>
                </a:rPr>
                <a:t>SRB</a:t>
              </a:r>
              <a:endParaRPr lang="it-IT" b="1" i="1" dirty="0">
                <a:latin typeface="Calibri" panose="020F0502020204030204" pitchFamily="34" charset="0"/>
              </a:endParaRPr>
            </a:p>
          </p:txBody>
        </p:sp>
        <p:sp>
          <p:nvSpPr>
            <p:cNvPr id="17" name="Freccia a destra 16"/>
            <p:cNvSpPr/>
            <p:nvPr/>
          </p:nvSpPr>
          <p:spPr>
            <a:xfrm flipV="1">
              <a:off x="1763688" y="1371891"/>
              <a:ext cx="453008" cy="9149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4102675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33</a:t>
            </a:fld>
            <a:endParaRPr lang="en-US" dirty="0"/>
          </a:p>
        </p:txBody>
      </p:sp>
      <p:sp>
        <p:nvSpPr>
          <p:cNvPr id="10" name="Titolo 2"/>
          <p:cNvSpPr>
            <a:spLocks noGrp="1"/>
          </p:cNvSpPr>
          <p:nvPr>
            <p:ph type="title" idx="4294967295"/>
          </p:nvPr>
        </p:nvSpPr>
        <p:spPr>
          <a:xfrm>
            <a:off x="1644650" y="523875"/>
            <a:ext cx="7499350" cy="1143000"/>
          </a:xfrm>
        </p:spPr>
        <p:txBody>
          <a:bodyPr>
            <a:normAutofit/>
          </a:bodyPr>
          <a:lstStyle/>
          <a:p>
            <a:r>
              <a:rPr lang="it-IT" sz="2000" b="1" dirty="0" smtClean="0">
                <a:effectLst/>
                <a:latin typeface="Calibri" panose="020F0502020204030204" pitchFamily="34" charset="0"/>
              </a:rPr>
              <a:t>Il SRM - Il Fondo unico di risoluzione (SRF)</a:t>
            </a:r>
            <a:endParaRPr lang="it-IT" sz="2000" b="1" dirty="0">
              <a:effectLst/>
              <a:latin typeface="Calibri" panose="020F0502020204030204" pitchFamily="34" charset="0"/>
            </a:endParaRPr>
          </a:p>
        </p:txBody>
      </p:sp>
      <p:grpSp>
        <p:nvGrpSpPr>
          <p:cNvPr id="6" name="Gruppo 5"/>
          <p:cNvGrpSpPr/>
          <p:nvPr/>
        </p:nvGrpSpPr>
        <p:grpSpPr>
          <a:xfrm>
            <a:off x="910814" y="1359611"/>
            <a:ext cx="8233182" cy="5401479"/>
            <a:chOff x="910814" y="1359611"/>
            <a:chExt cx="8233182" cy="5401479"/>
          </a:xfrm>
        </p:grpSpPr>
        <p:sp>
          <p:nvSpPr>
            <p:cNvPr id="25" name="CasellaDiTesto 24"/>
            <p:cNvSpPr txBox="1"/>
            <p:nvPr/>
          </p:nvSpPr>
          <p:spPr>
            <a:xfrm>
              <a:off x="910814" y="1359611"/>
              <a:ext cx="8149547" cy="3677930"/>
            </a:xfrm>
            <a:prstGeom prst="rect">
              <a:avLst/>
            </a:prstGeom>
            <a:noFill/>
          </p:spPr>
          <p:txBody>
            <a:bodyPr wrap="square" rtlCol="0">
              <a:spAutoFit/>
            </a:bodyPr>
            <a:lstStyle/>
            <a:p>
              <a:pPr marL="82550" algn="just">
                <a:spcBef>
                  <a:spcPts val="600"/>
                </a:spcBef>
                <a:buClr>
                  <a:schemeClr val="accent1"/>
                </a:buClr>
                <a:buSzPct val="80000"/>
              </a:pPr>
              <a:r>
                <a:rPr lang="it-IT" dirty="0" smtClean="0">
                  <a:latin typeface="Calibri" panose="020F0502020204030204" pitchFamily="34" charset="0"/>
                </a:rPr>
                <a:t>Una soluzione di compromesso</a:t>
              </a:r>
              <a:r>
                <a:rPr lang="en-GB" dirty="0" smtClean="0">
                  <a:latin typeface="Calibri" panose="020F0502020204030204" pitchFamily="34" charset="0"/>
                </a:rPr>
                <a:t>: </a:t>
              </a:r>
              <a:r>
                <a:rPr lang="en-GB" dirty="0" err="1" smtClean="0">
                  <a:latin typeface="Calibri" panose="020F0502020204030204" pitchFamily="34" charset="0"/>
                </a:rPr>
                <a:t>l’</a:t>
              </a:r>
              <a:r>
                <a:rPr lang="en-GB" b="1" i="1" dirty="0" err="1" smtClean="0">
                  <a:latin typeface="Calibri" panose="020F0502020204030204" pitchFamily="34" charset="0"/>
                </a:rPr>
                <a:t>Intergovernmental</a:t>
              </a:r>
              <a:r>
                <a:rPr lang="en-GB" b="1" i="1" dirty="0" smtClean="0">
                  <a:latin typeface="Calibri" panose="020F0502020204030204" pitchFamily="34" charset="0"/>
                </a:rPr>
                <a:t> Agreement</a:t>
              </a:r>
              <a:r>
                <a:rPr lang="en-GB" b="1" dirty="0" smtClean="0">
                  <a:latin typeface="Calibri" panose="020F0502020204030204" pitchFamily="34" charset="0"/>
                </a:rPr>
                <a:t> (IGA)</a:t>
              </a:r>
            </a:p>
            <a:p>
              <a:pPr marL="365125" indent="-282575" algn="just">
                <a:spcBef>
                  <a:spcPts val="1200"/>
                </a:spcBef>
                <a:buClr>
                  <a:schemeClr val="accent1"/>
                </a:buClr>
                <a:buSzPct val="80000"/>
                <a:buFont typeface="Wingdings 2" pitchFamily="18" charset="2"/>
                <a:buChar char=""/>
              </a:pPr>
              <a:r>
                <a:rPr lang="it-IT" sz="1750" dirty="0" smtClean="0">
                  <a:latin typeface="Calibri" panose="020F0502020204030204" pitchFamily="34" charset="0"/>
                </a:rPr>
                <a:t>suddivisione del fondo unico in compartimenti nazionali destinati a fondersi al termine</a:t>
              </a:r>
              <a:r>
                <a:rPr lang="it-IT" altLang="it-IT" sz="1750" dirty="0" smtClean="0">
                  <a:latin typeface="Calibri" panose="020F0502020204030204" pitchFamily="34" charset="0"/>
                </a:rPr>
                <a:t> del periodo transitorio di 8 anni (progressiva </a:t>
              </a:r>
              <a:r>
                <a:rPr lang="it-IT" altLang="it-IT" sz="1750" dirty="0" err="1" smtClean="0">
                  <a:latin typeface="Calibri" panose="020F0502020204030204" pitchFamily="34" charset="0"/>
                </a:rPr>
                <a:t>mutualizzazione</a:t>
              </a:r>
              <a:r>
                <a:rPr lang="it-IT" altLang="it-IT" sz="1750" dirty="0" smtClean="0">
                  <a:latin typeface="Calibri" panose="020F0502020204030204" pitchFamily="34" charset="0"/>
                </a:rPr>
                <a:t> delle risorse);</a:t>
              </a:r>
            </a:p>
            <a:p>
              <a:pPr marL="365125" indent="-282575" algn="just">
                <a:spcBef>
                  <a:spcPts val="1200"/>
                </a:spcBef>
                <a:buClr>
                  <a:schemeClr val="accent1"/>
                </a:buClr>
                <a:buSzPct val="80000"/>
                <a:buFont typeface="Wingdings 2" pitchFamily="18" charset="2"/>
                <a:buChar char=""/>
              </a:pPr>
              <a:r>
                <a:rPr lang="it-IT" sz="1750" dirty="0" smtClean="0">
                  <a:latin typeface="Calibri" panose="020F0502020204030204" pitchFamily="34" charset="0"/>
                </a:rPr>
                <a:t>definizione del </a:t>
              </a:r>
              <a:r>
                <a:rPr lang="it-IT" altLang="it-IT" sz="1750" dirty="0" smtClean="0">
                  <a:latin typeface="Calibri" panose="020F0502020204030204" pitchFamily="34" charset="0"/>
                </a:rPr>
                <a:t>funzionamento del SRF e del meccanismo di </a:t>
              </a:r>
              <a:r>
                <a:rPr lang="it-IT" altLang="it-IT" sz="1750" dirty="0" err="1" smtClean="0">
                  <a:latin typeface="Calibri" panose="020F0502020204030204" pitchFamily="34" charset="0"/>
                </a:rPr>
                <a:t>mutualizzazione</a:t>
              </a:r>
              <a:r>
                <a:rPr lang="it-IT" altLang="it-IT" sz="1750" dirty="0" smtClean="0">
                  <a:latin typeface="Calibri" panose="020F0502020204030204" pitchFamily="34" charset="0"/>
                </a:rPr>
                <a:t> delle risorse (40% il primo anno, 20% il secondo e in quote costanti fino all’8° anno); il SRB ha il potere di definire trasferimenti temporanei tra compartimenti;</a:t>
              </a:r>
            </a:p>
            <a:p>
              <a:pPr marL="365125" indent="-282575" algn="just">
                <a:spcBef>
                  <a:spcPts val="1200"/>
                </a:spcBef>
                <a:buClr>
                  <a:schemeClr val="accent1"/>
                </a:buClr>
                <a:buSzPct val="80000"/>
                <a:buFont typeface="Wingdings 2" pitchFamily="18" charset="2"/>
                <a:buChar char=""/>
              </a:pPr>
              <a:r>
                <a:rPr lang="it-IT" sz="1750" dirty="0" smtClean="0">
                  <a:latin typeface="Calibri" panose="020F0502020204030204" pitchFamily="34" charset="0"/>
                </a:rPr>
                <a:t>per assicurare al SRF fondi sufficienti nel periodo transitorio, impegno da parte degli Stati coinvolti in un piano di risoluzione a fornire finanziamenti ponte da fonti nazionali o dall’ESM, nonché a operare trasferimenti temporanei tra compartimenti;</a:t>
              </a:r>
            </a:p>
            <a:p>
              <a:pPr marL="365125" indent="-282575" algn="just">
                <a:spcBef>
                  <a:spcPts val="1200"/>
                </a:spcBef>
                <a:buClr>
                  <a:schemeClr val="accent1"/>
                </a:buClr>
                <a:buSzPct val="80000"/>
                <a:buFont typeface="Wingdings 2" pitchFamily="18" charset="2"/>
                <a:buChar char=""/>
              </a:pPr>
              <a:r>
                <a:rPr lang="it-IT" sz="1750" dirty="0" smtClean="0">
                  <a:latin typeface="Calibri" panose="020F0502020204030204" pitchFamily="34" charset="0"/>
                </a:rPr>
                <a:t>sviluppo durante il periodo transitorio di un </a:t>
              </a:r>
              <a:r>
                <a:rPr lang="it-IT" sz="1750" i="1" dirty="0" err="1" smtClean="0">
                  <a:latin typeface="Calibri" panose="020F0502020204030204" pitchFamily="34" charset="0"/>
                </a:rPr>
                <a:t>backstop</a:t>
              </a:r>
              <a:r>
                <a:rPr lang="it-IT" sz="1750" dirty="0" smtClean="0">
                  <a:latin typeface="Calibri" panose="020F0502020204030204" pitchFamily="34" charset="0"/>
                </a:rPr>
                <a:t> comune per facilitare il </a:t>
              </a:r>
              <a:r>
                <a:rPr lang="it-IT" sz="1750" i="1" dirty="0" err="1" smtClean="0">
                  <a:latin typeface="Calibri" panose="020F0502020204030204" pitchFamily="34" charset="0"/>
                </a:rPr>
                <a:t>borrowing</a:t>
              </a:r>
              <a:r>
                <a:rPr lang="it-IT" sz="1750" dirty="0" smtClean="0">
                  <a:latin typeface="Calibri" panose="020F0502020204030204" pitchFamily="34" charset="0"/>
                </a:rPr>
                <a:t>  da parte del SRF (con rimborso tramite contribuzioni delle banche).</a:t>
              </a:r>
              <a:endParaRPr lang="it-IT" sz="1750" dirty="0">
                <a:latin typeface="Calibri" panose="020F0502020204030204" pitchFamily="34" charset="0"/>
              </a:endParaRPr>
            </a:p>
          </p:txBody>
        </p:sp>
        <p:grpSp>
          <p:nvGrpSpPr>
            <p:cNvPr id="27" name="Gruppo 26"/>
            <p:cNvGrpSpPr/>
            <p:nvPr/>
          </p:nvGrpSpPr>
          <p:grpSpPr>
            <a:xfrm>
              <a:off x="1138835" y="5437604"/>
              <a:ext cx="3561258" cy="768504"/>
              <a:chOff x="-905875" y="433544"/>
              <a:chExt cx="6151266" cy="789652"/>
            </a:xfrm>
          </p:grpSpPr>
          <p:sp>
            <p:nvSpPr>
              <p:cNvPr id="17" name="Ovale 16"/>
              <p:cNvSpPr/>
              <p:nvPr/>
            </p:nvSpPr>
            <p:spPr>
              <a:xfrm>
                <a:off x="-905875" y="524080"/>
                <a:ext cx="1224136" cy="662179"/>
              </a:xfrm>
              <a:prstGeom prst="ellipse">
                <a:avLst/>
              </a:prstGeom>
              <a:solidFill>
                <a:srgbClr val="F2F8CE"/>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accent3">
                        <a:lumMod val="75000"/>
                      </a:schemeClr>
                    </a:solidFill>
                    <a:latin typeface="Calibri" panose="020F0502020204030204" pitchFamily="34" charset="0"/>
                  </a:rPr>
                  <a:t>SRF</a:t>
                </a:r>
                <a:endParaRPr lang="it-IT" sz="1600" b="1" dirty="0">
                  <a:solidFill>
                    <a:schemeClr val="accent3">
                      <a:lumMod val="75000"/>
                    </a:schemeClr>
                  </a:solidFill>
                  <a:latin typeface="Calibri" panose="020F0502020204030204" pitchFamily="34" charset="0"/>
                </a:endParaRPr>
              </a:p>
            </p:txBody>
          </p:sp>
          <p:sp>
            <p:nvSpPr>
              <p:cNvPr id="18" name="Ovale 17"/>
              <p:cNvSpPr/>
              <p:nvPr/>
            </p:nvSpPr>
            <p:spPr>
              <a:xfrm>
                <a:off x="2246990" y="433544"/>
                <a:ext cx="2998401" cy="789652"/>
              </a:xfrm>
              <a:prstGeom prst="ellipse">
                <a:avLst/>
              </a:prstGeom>
              <a:solidFill>
                <a:srgbClr val="F2F8CE"/>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smtClean="0">
                    <a:solidFill>
                      <a:schemeClr val="accent3">
                        <a:lumMod val="75000"/>
                      </a:schemeClr>
                    </a:solidFill>
                    <a:latin typeface="Calibri" panose="020F0502020204030204" pitchFamily="34" charset="0"/>
                  </a:rPr>
                  <a:t>Compartimenti nazionali</a:t>
                </a:r>
                <a:endParaRPr lang="it-IT" sz="1300" b="1" dirty="0">
                  <a:solidFill>
                    <a:schemeClr val="accent3">
                      <a:lumMod val="75000"/>
                    </a:schemeClr>
                  </a:solidFill>
                  <a:latin typeface="Calibri" panose="020F0502020204030204" pitchFamily="34" charset="0"/>
                </a:endParaRPr>
              </a:p>
            </p:txBody>
          </p:sp>
          <p:cxnSp>
            <p:nvCxnSpPr>
              <p:cNvPr id="19" name="Connettore 2 18"/>
              <p:cNvCxnSpPr/>
              <p:nvPr/>
            </p:nvCxnSpPr>
            <p:spPr>
              <a:xfrm>
                <a:off x="302976" y="853547"/>
                <a:ext cx="194401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282220" y="892846"/>
                <a:ext cx="1913812" cy="268809"/>
              </a:xfrm>
              <a:prstGeom prst="rect">
                <a:avLst/>
              </a:prstGeom>
              <a:noFill/>
            </p:spPr>
            <p:txBody>
              <a:bodyPr wrap="none" rtlCol="0">
                <a:spAutoFit/>
              </a:bodyPr>
              <a:lstStyle/>
              <a:p>
                <a:r>
                  <a:rPr lang="it-IT" sz="1100" i="1" dirty="0" err="1" smtClean="0">
                    <a:latin typeface="Calibri" panose="020F0502020204030204" pitchFamily="34" charset="0"/>
                  </a:rPr>
                  <a:t>mutualizzazione</a:t>
                </a:r>
                <a:endParaRPr lang="it-IT" sz="1100" i="1" dirty="0">
                  <a:latin typeface="Calibri" panose="020F0502020204030204" pitchFamily="34" charset="0"/>
                </a:endParaRPr>
              </a:p>
            </p:txBody>
          </p:sp>
        </p:grpSp>
        <p:sp>
          <p:nvSpPr>
            <p:cNvPr id="5" name="CasellaDiTesto 4"/>
            <p:cNvSpPr txBox="1"/>
            <p:nvPr/>
          </p:nvSpPr>
          <p:spPr>
            <a:xfrm>
              <a:off x="4860029" y="5037541"/>
              <a:ext cx="4283967" cy="1723549"/>
            </a:xfrm>
            <a:prstGeom prst="rect">
              <a:avLst/>
            </a:prstGeom>
            <a:noFill/>
          </p:spPr>
          <p:txBody>
            <a:bodyPr wrap="square" rtlCol="0">
              <a:spAutoFit/>
            </a:bodyPr>
            <a:lstStyle/>
            <a:p>
              <a:r>
                <a:rPr lang="it-IT" altLang="it-IT" sz="1600" dirty="0" smtClean="0">
                  <a:latin typeface="Calibri" panose="020F0502020204030204" pitchFamily="34" charset="0"/>
                </a:rPr>
                <a:t>Avvio del SRF</a:t>
              </a:r>
              <a:r>
                <a:rPr lang="it-IT" altLang="it-IT" sz="1600" dirty="0">
                  <a:latin typeface="Calibri" panose="020F0502020204030204" pitchFamily="34" charset="0"/>
                </a:rPr>
                <a:t>: </a:t>
              </a:r>
              <a:r>
                <a:rPr lang="it-IT" altLang="it-IT" sz="1600" b="1" dirty="0" smtClean="0">
                  <a:latin typeface="Calibri" panose="020F0502020204030204" pitchFamily="34" charset="0"/>
                </a:rPr>
                <a:t>1/01/2016</a:t>
              </a:r>
            </a:p>
            <a:p>
              <a:pPr>
                <a:spcBef>
                  <a:spcPts val="600"/>
                </a:spcBef>
              </a:pPr>
              <a:r>
                <a:rPr lang="it-IT" sz="1600" dirty="0" smtClean="0">
                  <a:latin typeface="Calibri" panose="020F0502020204030204" pitchFamily="34" charset="0"/>
                </a:rPr>
                <a:t>Primo </a:t>
              </a:r>
              <a:r>
                <a:rPr lang="it-IT" sz="1600" dirty="0">
                  <a:latin typeface="Calibri" panose="020F0502020204030204" pitchFamily="34" charset="0"/>
                </a:rPr>
                <a:t>trasferimento contribuzioni al SRF:  </a:t>
              </a:r>
              <a:r>
                <a:rPr lang="it-IT" sz="1600" dirty="0" smtClean="0">
                  <a:latin typeface="Calibri" panose="020F0502020204030204" pitchFamily="34" charset="0"/>
                </a:rPr>
                <a:t>entro </a:t>
              </a:r>
              <a:r>
                <a:rPr lang="it-IT" sz="1600" b="1" dirty="0">
                  <a:latin typeface="Calibri" panose="020F0502020204030204" pitchFamily="34" charset="0"/>
                </a:rPr>
                <a:t>30/06/2016 </a:t>
              </a:r>
              <a:r>
                <a:rPr lang="it-IT" sz="1600" dirty="0">
                  <a:latin typeface="Calibri" panose="020F0502020204030204" pitchFamily="34" charset="0"/>
                </a:rPr>
                <a:t>(o 6 mesi dopo </a:t>
              </a:r>
              <a:r>
                <a:rPr lang="it-IT" sz="1600" dirty="0" smtClean="0">
                  <a:latin typeface="Calibri" panose="020F0502020204030204" pitchFamily="34" charset="0"/>
                </a:rPr>
                <a:t>entrata </a:t>
              </a:r>
              <a:r>
                <a:rPr lang="it-IT" sz="1600" dirty="0">
                  <a:latin typeface="Calibri" panose="020F0502020204030204" pitchFamily="34" charset="0"/>
                </a:rPr>
                <a:t>in vigore IGA</a:t>
              </a:r>
              <a:r>
                <a:rPr lang="it-IT" sz="1600" dirty="0" smtClean="0">
                  <a:latin typeface="Calibri" panose="020F0502020204030204" pitchFamily="34" charset="0"/>
                </a:rPr>
                <a:t>). Trasferimento contribuzioni 2015: entro </a:t>
              </a:r>
              <a:r>
                <a:rPr lang="it-IT" sz="1600" b="1" dirty="0" smtClean="0">
                  <a:latin typeface="Calibri" panose="020F0502020204030204" pitchFamily="34" charset="0"/>
                </a:rPr>
                <a:t>31/01/2016</a:t>
              </a:r>
              <a:r>
                <a:rPr lang="it-IT" sz="1600" dirty="0">
                  <a:latin typeface="Calibri" panose="020F0502020204030204" pitchFamily="34" charset="0"/>
                </a:rPr>
                <a:t>.</a:t>
              </a:r>
              <a:endParaRPr lang="it-IT" sz="1600" b="1" dirty="0" smtClean="0">
                <a:latin typeface="Calibri" panose="020F0502020204030204" pitchFamily="34" charset="0"/>
              </a:endParaRPr>
            </a:p>
            <a:p>
              <a:pPr>
                <a:spcBef>
                  <a:spcPts val="600"/>
                </a:spcBef>
              </a:pPr>
              <a:r>
                <a:rPr lang="it-IT" sz="1600" b="1" dirty="0" smtClean="0">
                  <a:latin typeface="Calibri" panose="020F0502020204030204" pitchFamily="34" charset="0"/>
                </a:rPr>
                <a:t>IGA: </a:t>
              </a:r>
              <a:r>
                <a:rPr lang="it-IT" sz="1600" dirty="0" smtClean="0">
                  <a:latin typeface="Calibri" panose="020F0502020204030204" pitchFamily="34" charset="0"/>
                </a:rPr>
                <a:t>firma 21/05/2014</a:t>
              </a:r>
              <a:endParaRPr lang="it-IT" sz="1600" dirty="0"/>
            </a:p>
          </p:txBody>
        </p:sp>
      </p:grpSp>
    </p:spTree>
    <p:extLst>
      <p:ext uri="{BB962C8B-B14F-4D97-AF65-F5344CB8AC3E}">
        <p14:creationId xmlns:p14="http://schemas.microsoft.com/office/powerpoint/2010/main" val="679806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8F901CF-713E-43DF-885E-EB481889573F}" type="slidenum">
              <a:rPr lang="it-IT" smtClean="0"/>
              <a:t>34</a:t>
            </a:fld>
            <a:endParaRPr lang="it-IT"/>
          </a:p>
        </p:txBody>
      </p:sp>
      <p:sp>
        <p:nvSpPr>
          <p:cNvPr id="3" name="Titolo 2"/>
          <p:cNvSpPr txBox="1">
            <a:spLocks/>
          </p:cNvSpPr>
          <p:nvPr/>
        </p:nvSpPr>
        <p:spPr>
          <a:xfrm>
            <a:off x="1644650" y="274638"/>
            <a:ext cx="749935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it-IT" sz="2000" b="1" smtClean="0">
                <a:effectLst/>
                <a:latin typeface="Calibri" panose="020F0502020204030204" pitchFamily="34" charset="0"/>
              </a:rPr>
              <a:t>Il SRM - Il Fondo unico di risoluzione (SRF)</a:t>
            </a:r>
            <a:endParaRPr lang="it-IT" sz="2000" b="1" dirty="0">
              <a:effectLst/>
              <a:latin typeface="Calibri" panose="020F0502020204030204" pitchFamily="34" charset="0"/>
            </a:endParaRPr>
          </a:p>
        </p:txBody>
      </p:sp>
      <p:grpSp>
        <p:nvGrpSpPr>
          <p:cNvPr id="17" name="Gruppo 16"/>
          <p:cNvGrpSpPr/>
          <p:nvPr/>
        </p:nvGrpSpPr>
        <p:grpSpPr>
          <a:xfrm>
            <a:off x="387913" y="1048146"/>
            <a:ext cx="8576574" cy="5707997"/>
            <a:chOff x="387913" y="1048146"/>
            <a:chExt cx="8576574" cy="5707997"/>
          </a:xfrm>
        </p:grpSpPr>
        <p:sp>
          <p:nvSpPr>
            <p:cNvPr id="5" name="Segnaposto contenuto 3"/>
            <p:cNvSpPr txBox="1">
              <a:spLocks/>
            </p:cNvSpPr>
            <p:nvPr/>
          </p:nvSpPr>
          <p:spPr>
            <a:xfrm>
              <a:off x="1043608" y="4927564"/>
              <a:ext cx="7920879" cy="1828579"/>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42900" indent="-342900" algn="just">
                <a:lnSpc>
                  <a:spcPct val="120000"/>
                </a:lnSpc>
                <a:spcBef>
                  <a:spcPts val="0"/>
                </a:spcBef>
                <a:buClr>
                  <a:schemeClr val="accent6"/>
                </a:buClr>
                <a:buFont typeface="Wingdings" panose="05000000000000000000" pitchFamily="2" charset="2"/>
                <a:buChar char="§"/>
              </a:pPr>
              <a:r>
                <a:rPr lang="it-IT" altLang="it-IT" sz="1500" b="1" i="1" dirty="0" smtClean="0">
                  <a:latin typeface="Calibri" panose="020F0502020204030204" pitchFamily="34" charset="0"/>
                </a:rPr>
                <a:t>Articolo 69: accesso a forme di finanziamento </a:t>
              </a:r>
            </a:p>
            <a:p>
              <a:pPr marL="0" indent="0" algn="just">
                <a:lnSpc>
                  <a:spcPct val="120000"/>
                </a:lnSpc>
                <a:buClr>
                  <a:schemeClr val="accent6"/>
                </a:buClr>
                <a:buNone/>
              </a:pPr>
              <a:r>
                <a:rPr lang="it-IT" altLang="it-IT" sz="1500" i="1" dirty="0" smtClean="0">
                  <a:latin typeface="Calibri" panose="020F0502020204030204" pitchFamily="34" charset="0"/>
                </a:rPr>
                <a:t>Il SRB si impegna a che per il SRF siano disponibili </a:t>
              </a:r>
              <a:r>
                <a:rPr lang="it-IT" altLang="it-IT" sz="1500" i="1" u="sng" dirty="0" smtClean="0">
                  <a:latin typeface="Calibri" panose="020F0502020204030204" pitchFamily="34" charset="0"/>
                </a:rPr>
                <a:t>forme di finanziamento alternative, inclusi ove possibile meccanismi di finanziamento pubblico</a:t>
              </a:r>
              <a:r>
                <a:rPr lang="it-IT" altLang="it-IT" sz="1500" i="1" dirty="0" smtClean="0">
                  <a:latin typeface="Calibri" panose="020F0502020204030204" pitchFamily="34" charset="0"/>
                </a:rPr>
                <a:t>, finalizzati a fornire disponibilità immediata di risorse finanziarie aggiuntive per le finalità dettagliate all’articolo 71 del regolamento, nei casi in cui quanto raccolto con le contribuzioni ex-ante (art. 66) ed ex-post (art. 67) non sia sufficiente all’adempimento delle obbligazioni del fondo. </a:t>
              </a:r>
            </a:p>
          </p:txBody>
        </p:sp>
        <p:sp>
          <p:nvSpPr>
            <p:cNvPr id="7" name="Rectangle 21"/>
            <p:cNvSpPr>
              <a:spLocks noChangeArrowheads="1"/>
            </p:cNvSpPr>
            <p:nvPr>
              <p:custDataLst>
                <p:tags r:id="rId1"/>
              </p:custDataLst>
            </p:nvPr>
          </p:nvSpPr>
          <p:spPr bwMode="auto">
            <a:xfrm>
              <a:off x="387913" y="1772816"/>
              <a:ext cx="3312368" cy="2232248"/>
            </a:xfrm>
            <a:prstGeom prst="rect">
              <a:avLst/>
            </a:prstGeom>
            <a:solidFill>
              <a:schemeClr val="bg1"/>
            </a:solidFill>
            <a:ln w="22225" algn="ctr">
              <a:solidFill>
                <a:schemeClr val="accent2">
                  <a:lumMod val="75000"/>
                </a:schemeClr>
              </a:solidFill>
              <a:miter lim="800000"/>
              <a:headEnd/>
              <a:tailEnd/>
            </a:ln>
            <a:effectLst>
              <a:outerShdw blurRad="50800" dist="38100" dir="2700000" algn="tl" rotWithShape="0">
                <a:prstClr val="black">
                  <a:alpha val="40000"/>
                </a:prstClr>
              </a:outerShdw>
            </a:effectLst>
            <a:extLst/>
          </p:spPr>
          <p:txBody>
            <a:bodyPr wrap="none" anchor="ctr"/>
            <a:lstStyle/>
            <a:p>
              <a:pPr marL="85725" eaLnBrk="0" hangingPunct="0">
                <a:spcBef>
                  <a:spcPts val="0"/>
                </a:spcBef>
                <a:defRPr/>
              </a:pPr>
              <a:r>
                <a:rPr lang="it-IT" sz="1600" b="1" i="1" dirty="0" smtClean="0">
                  <a:latin typeface="Calibri" pitchFamily="34" charset="0"/>
                </a:rPr>
                <a:t>Contribuzioni - </a:t>
              </a:r>
              <a:r>
                <a:rPr lang="it-IT" sz="1600" dirty="0" smtClean="0">
                  <a:latin typeface="Calibri" pitchFamily="34" charset="0"/>
                </a:rPr>
                <a:t>per ciascuna banca: </a:t>
              </a:r>
            </a:p>
            <a:p>
              <a:pPr marL="85725" eaLnBrk="0" hangingPunct="0">
                <a:spcBef>
                  <a:spcPts val="0"/>
                </a:spcBef>
                <a:defRPr/>
              </a:pPr>
              <a:r>
                <a:rPr lang="it-IT" sz="1600" dirty="0" smtClean="0">
                  <a:latin typeface="Calibri" pitchFamily="34" charset="0"/>
                </a:rPr>
                <a:t>rapporto tra l’ammontare delle sue </a:t>
              </a:r>
            </a:p>
            <a:p>
              <a:pPr marL="85725" eaLnBrk="0" hangingPunct="0">
                <a:spcBef>
                  <a:spcPts val="0"/>
                </a:spcBef>
                <a:defRPr/>
              </a:pPr>
              <a:r>
                <a:rPr lang="it-IT" sz="1600" dirty="0" smtClean="0">
                  <a:latin typeface="Calibri" pitchFamily="34" charset="0"/>
                </a:rPr>
                <a:t>passività, al netto di fondi propri e </a:t>
              </a:r>
            </a:p>
            <a:p>
              <a:pPr marL="85725" eaLnBrk="0" hangingPunct="0">
                <a:spcBef>
                  <a:spcPts val="0"/>
                </a:spcBef>
                <a:defRPr/>
              </a:pPr>
              <a:r>
                <a:rPr lang="it-IT" sz="1600" dirty="0" smtClean="0">
                  <a:latin typeface="Calibri" pitchFamily="34" charset="0"/>
                </a:rPr>
                <a:t>depositi garantiti, rispetto al totale </a:t>
              </a:r>
            </a:p>
            <a:p>
              <a:pPr marL="85725" eaLnBrk="0" hangingPunct="0">
                <a:spcBef>
                  <a:spcPts val="0"/>
                </a:spcBef>
                <a:defRPr/>
              </a:pPr>
              <a:r>
                <a:rPr lang="it-IT" sz="1600" dirty="0" smtClean="0">
                  <a:latin typeface="Calibri" pitchFamily="34" charset="0"/>
                </a:rPr>
                <a:t>delle passività, al netto di fondi </a:t>
              </a:r>
            </a:p>
            <a:p>
              <a:pPr marL="85725" eaLnBrk="0" hangingPunct="0">
                <a:spcBef>
                  <a:spcPts val="0"/>
                </a:spcBef>
                <a:defRPr/>
              </a:pPr>
              <a:r>
                <a:rPr lang="it-IT" sz="1600" dirty="0" smtClean="0">
                  <a:latin typeface="Calibri" pitchFamily="34" charset="0"/>
                </a:rPr>
                <a:t>propri e depositi garantiti, di </a:t>
              </a:r>
              <a:r>
                <a:rPr lang="it-IT" sz="1600" u="sng" dirty="0" smtClean="0">
                  <a:latin typeface="Calibri" pitchFamily="34" charset="0"/>
                </a:rPr>
                <a:t>tutte le</a:t>
              </a:r>
            </a:p>
            <a:p>
              <a:pPr marL="85725" eaLnBrk="0" hangingPunct="0">
                <a:spcBef>
                  <a:spcPts val="0"/>
                </a:spcBef>
                <a:defRPr/>
              </a:pPr>
              <a:r>
                <a:rPr lang="it-IT" sz="1600" u="sng" dirty="0" smtClean="0">
                  <a:latin typeface="Calibri" pitchFamily="34" charset="0"/>
                </a:rPr>
                <a:t>banche autorizzate in tutti i paesi</a:t>
              </a:r>
            </a:p>
            <a:p>
              <a:pPr marL="85725" eaLnBrk="0" hangingPunct="0">
                <a:spcBef>
                  <a:spcPts val="0"/>
                </a:spcBef>
                <a:defRPr/>
              </a:pPr>
              <a:r>
                <a:rPr lang="it-IT" sz="1600" u="sng" dirty="0" smtClean="0">
                  <a:latin typeface="Calibri" pitchFamily="34" charset="0"/>
                </a:rPr>
                <a:t>partecipanti al SRM.</a:t>
              </a:r>
              <a:r>
                <a:rPr lang="it-IT" sz="1600" dirty="0" smtClean="0">
                  <a:latin typeface="Calibri" pitchFamily="34" charset="0"/>
                </a:rPr>
                <a:t> </a:t>
              </a:r>
            </a:p>
          </p:txBody>
        </p:sp>
        <p:sp>
          <p:nvSpPr>
            <p:cNvPr id="8" name="Rectangle 21"/>
            <p:cNvSpPr>
              <a:spLocks noChangeArrowheads="1"/>
            </p:cNvSpPr>
            <p:nvPr>
              <p:custDataLst>
                <p:tags r:id="rId2"/>
              </p:custDataLst>
            </p:nvPr>
          </p:nvSpPr>
          <p:spPr bwMode="auto">
            <a:xfrm>
              <a:off x="4139952" y="1048146"/>
              <a:ext cx="4752528" cy="3879418"/>
            </a:xfrm>
            <a:prstGeom prst="rect">
              <a:avLst/>
            </a:prstGeom>
            <a:solidFill>
              <a:srgbClr val="F9FEDA"/>
            </a:solidFill>
            <a:ln w="22225" algn="ctr">
              <a:solidFill>
                <a:schemeClr val="accent1">
                  <a:lumMod val="60000"/>
                  <a:lumOff val="40000"/>
                </a:schemeClr>
              </a:solidFill>
              <a:miter lim="800000"/>
              <a:headEnd/>
              <a:tailEnd/>
            </a:ln>
            <a:effectLst>
              <a:outerShdw blurRad="50800" dist="38100" dir="2700000" algn="tl" rotWithShape="0">
                <a:prstClr val="black">
                  <a:alpha val="40000"/>
                </a:prstClr>
              </a:outerShdw>
            </a:effectLst>
            <a:extLst/>
          </p:spPr>
          <p:txBody>
            <a:bodyPr wrap="none" anchor="ctr"/>
            <a:lstStyle/>
            <a:p>
              <a:pPr marL="357188" indent="-268288" algn="just">
                <a:lnSpc>
                  <a:spcPct val="70000"/>
                </a:lnSpc>
                <a:spcBef>
                  <a:spcPts val="300"/>
                </a:spcBef>
                <a:buFont typeface="Courier New" panose="02070309020205020404" pitchFamily="49" charset="0"/>
                <a:buChar char="o"/>
                <a:defRPr/>
              </a:pPr>
              <a:r>
                <a:rPr lang="it-IT" altLang="it-IT" sz="1400" dirty="0">
                  <a:latin typeface="Calibri" panose="020F0502020204030204" pitchFamily="34" charset="0"/>
                </a:rPr>
                <a:t>le risorse disponibili nel SRF devono raggiungere, in </a:t>
              </a:r>
              <a:r>
                <a:rPr lang="it-IT" altLang="it-IT" sz="1400" u="sng" dirty="0">
                  <a:latin typeface="Calibri" panose="020F0502020204030204" pitchFamily="34" charset="0"/>
                </a:rPr>
                <a:t>8 anni</a:t>
              </a:r>
              <a:r>
                <a:rPr lang="it-IT" altLang="it-IT" sz="1400" dirty="0">
                  <a:latin typeface="Calibri" panose="020F0502020204030204" pitchFamily="34" charset="0"/>
                </a:rPr>
                <a:t>, </a:t>
              </a:r>
              <a:endParaRPr lang="it-IT" altLang="it-IT" sz="1400" dirty="0" smtClean="0">
                <a:latin typeface="Calibri" panose="020F0502020204030204" pitchFamily="34" charset="0"/>
              </a:endParaRPr>
            </a:p>
            <a:p>
              <a:pPr marL="357188" algn="just">
                <a:defRPr/>
              </a:pPr>
              <a:r>
                <a:rPr lang="it-IT" altLang="it-IT" sz="1400" dirty="0" smtClean="0">
                  <a:latin typeface="Calibri" panose="020F0502020204030204" pitchFamily="34" charset="0"/>
                </a:rPr>
                <a:t>almeno </a:t>
              </a:r>
              <a:r>
                <a:rPr lang="it-IT" altLang="it-IT" sz="1400" dirty="0">
                  <a:latin typeface="Calibri" panose="020F0502020204030204" pitchFamily="34" charset="0"/>
                </a:rPr>
                <a:t>l’</a:t>
              </a:r>
              <a:r>
                <a:rPr lang="it-IT" altLang="it-IT" sz="1400" b="1" dirty="0">
                  <a:latin typeface="Calibri" panose="020F0502020204030204" pitchFamily="34" charset="0"/>
                </a:rPr>
                <a:t>1% dei depositi garantiti </a:t>
              </a:r>
              <a:r>
                <a:rPr lang="it-IT" altLang="it-IT" sz="1400" dirty="0">
                  <a:latin typeface="Calibri" panose="020F0502020204030204" pitchFamily="34" charset="0"/>
                </a:rPr>
                <a:t>di tutte le banche </a:t>
              </a:r>
              <a:endParaRPr lang="it-IT" altLang="it-IT" sz="1400" dirty="0" smtClean="0">
                <a:latin typeface="Calibri" panose="020F0502020204030204" pitchFamily="34" charset="0"/>
              </a:endParaRPr>
            </a:p>
            <a:p>
              <a:pPr marL="357188" algn="just">
                <a:spcBef>
                  <a:spcPts val="0"/>
                </a:spcBef>
                <a:defRPr/>
              </a:pPr>
              <a:r>
                <a:rPr lang="it-IT" altLang="it-IT" sz="1400" dirty="0" smtClean="0">
                  <a:latin typeface="Calibri" panose="020F0502020204030204" pitchFamily="34" charset="0"/>
                </a:rPr>
                <a:t>autorizzate </a:t>
              </a:r>
              <a:r>
                <a:rPr lang="it-IT" altLang="it-IT" sz="1400" dirty="0">
                  <a:latin typeface="Calibri" panose="020F0502020204030204" pitchFamily="34" charset="0"/>
                </a:rPr>
                <a:t>nei paesi partecipanti al </a:t>
              </a:r>
              <a:r>
                <a:rPr lang="it-IT" altLang="it-IT" sz="1400" dirty="0" smtClean="0">
                  <a:latin typeface="Calibri" panose="020F0502020204030204" pitchFamily="34" charset="0"/>
                </a:rPr>
                <a:t>SRM </a:t>
              </a:r>
            </a:p>
            <a:p>
              <a:pPr marL="357188" algn="just">
                <a:spcBef>
                  <a:spcPts val="0"/>
                </a:spcBef>
                <a:defRPr/>
              </a:pPr>
              <a:r>
                <a:rPr lang="it-IT" altLang="it-IT" sz="1400" dirty="0" smtClean="0">
                  <a:latin typeface="Calibri" panose="020F0502020204030204" pitchFamily="34" charset="0"/>
                </a:rPr>
                <a:t>(</a:t>
              </a:r>
              <a:r>
                <a:rPr lang="it-IT" sz="1400" dirty="0" smtClean="0">
                  <a:latin typeface="Calibri" panose="020F0502020204030204" pitchFamily="34" charset="0"/>
                </a:rPr>
                <a:t>di cui fino al 30% in </a:t>
              </a:r>
              <a:r>
                <a:rPr lang="it-IT" sz="1400" dirty="0">
                  <a:latin typeface="Calibri" panose="020F0502020204030204" pitchFamily="34" charset="0"/>
                </a:rPr>
                <a:t>impegni irrevocabili di pagamento</a:t>
              </a:r>
              <a:r>
                <a:rPr lang="it-IT" sz="1400" dirty="0" smtClean="0">
                  <a:latin typeface="Calibri" panose="020F0502020204030204" pitchFamily="34" charset="0"/>
                </a:rPr>
                <a:t>) </a:t>
              </a:r>
            </a:p>
            <a:p>
              <a:pPr marL="357188" algn="just">
                <a:spcBef>
                  <a:spcPts val="0"/>
                </a:spcBef>
                <a:defRPr/>
              </a:pPr>
              <a:r>
                <a:rPr lang="it-IT" sz="1400" dirty="0" smtClean="0">
                  <a:latin typeface="Calibri" panose="020F0502020204030204" pitchFamily="34" charset="0"/>
                  <a:sym typeface="Wingdings" panose="05000000000000000000" pitchFamily="2" charset="2"/>
                </a:rPr>
                <a:t> in totale circa 55 miliardi di euro</a:t>
              </a:r>
              <a:r>
                <a:rPr lang="it-IT" altLang="it-IT" sz="1400" dirty="0" smtClean="0">
                  <a:latin typeface="Calibri" panose="020F0502020204030204" pitchFamily="34" charset="0"/>
                </a:rPr>
                <a:t>;</a:t>
              </a:r>
              <a:endParaRPr lang="it-IT" altLang="it-IT" sz="1400" dirty="0">
                <a:latin typeface="Calibri" panose="020F0502020204030204" pitchFamily="34" charset="0"/>
              </a:endParaRPr>
            </a:p>
            <a:p>
              <a:pPr marL="357188" indent="-268288" algn="just" eaLnBrk="1" hangingPunct="1">
                <a:spcBef>
                  <a:spcPts val="600"/>
                </a:spcBef>
                <a:buFont typeface="Courier New" panose="02070309020205020404" pitchFamily="49" charset="0"/>
                <a:buChar char="o"/>
                <a:defRPr/>
              </a:pPr>
              <a:r>
                <a:rPr lang="it-IT" altLang="it-IT" sz="1400" dirty="0">
                  <a:latin typeface="Calibri" panose="020F0502020204030204" pitchFamily="34" charset="0"/>
                </a:rPr>
                <a:t>le banche dei paesi partecipanti devono versare </a:t>
              </a:r>
              <a:endParaRPr lang="it-IT" altLang="it-IT" sz="1400" dirty="0" smtClean="0">
                <a:latin typeface="Calibri" panose="020F0502020204030204" pitchFamily="34" charset="0"/>
              </a:endParaRPr>
            </a:p>
            <a:p>
              <a:pPr marL="357188" algn="just" eaLnBrk="1" hangingPunct="1">
                <a:spcBef>
                  <a:spcPts val="0"/>
                </a:spcBef>
                <a:defRPr/>
              </a:pPr>
              <a:r>
                <a:rPr lang="it-IT" altLang="it-IT" sz="1400" dirty="0" smtClean="0">
                  <a:latin typeface="Calibri" panose="020F0502020204030204" pitchFamily="34" charset="0"/>
                </a:rPr>
                <a:t>annualmente </a:t>
              </a:r>
              <a:r>
                <a:rPr lang="it-IT" altLang="it-IT" sz="1400" dirty="0">
                  <a:latin typeface="Calibri" panose="020F0502020204030204" pitchFamily="34" charset="0"/>
                </a:rPr>
                <a:t>una contribuzione ex-ante </a:t>
              </a:r>
              <a:r>
                <a:rPr lang="it-IT" altLang="it-IT" sz="1400" i="1" dirty="0" err="1">
                  <a:latin typeface="Calibri" panose="020F0502020204030204" pitchFamily="34" charset="0"/>
                </a:rPr>
                <a:t>risk-based</a:t>
              </a:r>
              <a:r>
                <a:rPr lang="it-IT" altLang="it-IT" sz="1400" dirty="0">
                  <a:latin typeface="Calibri" panose="020F0502020204030204" pitchFamily="34" charset="0"/>
                </a:rPr>
                <a:t>;</a:t>
              </a:r>
            </a:p>
            <a:p>
              <a:pPr marL="357188" indent="-268288" algn="just" eaLnBrk="1" hangingPunct="1">
                <a:spcBef>
                  <a:spcPts val="600"/>
                </a:spcBef>
                <a:buFont typeface="Courier New" panose="02070309020205020404" pitchFamily="49" charset="0"/>
                <a:buChar char="o"/>
                <a:defRPr/>
              </a:pPr>
              <a:r>
                <a:rPr lang="it-IT" altLang="it-IT" sz="1400" dirty="0" smtClean="0">
                  <a:latin typeface="Calibri" panose="020F0502020204030204" pitchFamily="34" charset="0"/>
                </a:rPr>
                <a:t>nel caso in cui le </a:t>
              </a:r>
              <a:r>
                <a:rPr lang="it-IT" altLang="it-IT" sz="1400" dirty="0">
                  <a:latin typeface="Calibri" panose="020F0502020204030204" pitchFamily="34" charset="0"/>
                </a:rPr>
                <a:t>risorse disponibili non siano sufficienti a </a:t>
              </a:r>
              <a:endParaRPr lang="it-IT" altLang="it-IT" sz="1400" dirty="0" smtClean="0">
                <a:latin typeface="Calibri" panose="020F0502020204030204" pitchFamily="34" charset="0"/>
              </a:endParaRPr>
            </a:p>
            <a:p>
              <a:pPr marL="357188" algn="just" eaLnBrk="1" hangingPunct="1">
                <a:spcBef>
                  <a:spcPts val="0"/>
                </a:spcBef>
                <a:defRPr/>
              </a:pPr>
              <a:r>
                <a:rPr lang="it-IT" altLang="it-IT" sz="1400" dirty="0" smtClean="0">
                  <a:latin typeface="Calibri" panose="020F0502020204030204" pitchFamily="34" charset="0"/>
                </a:rPr>
                <a:t>coprire </a:t>
              </a:r>
              <a:r>
                <a:rPr lang="it-IT" altLang="it-IT" sz="1400" dirty="0">
                  <a:latin typeface="Calibri" panose="020F0502020204030204" pitchFamily="34" charset="0"/>
                </a:rPr>
                <a:t>le perdite, possono essere raccolte </a:t>
              </a:r>
              <a:r>
                <a:rPr lang="it-IT" altLang="it-IT" sz="1400" dirty="0" smtClean="0">
                  <a:latin typeface="Calibri" panose="020F0502020204030204" pitchFamily="34" charset="0"/>
                </a:rPr>
                <a:t>contribuzioni </a:t>
              </a:r>
            </a:p>
            <a:p>
              <a:pPr marL="357188" algn="just" eaLnBrk="1" hangingPunct="1">
                <a:spcBef>
                  <a:spcPts val="0"/>
                </a:spcBef>
                <a:defRPr/>
              </a:pPr>
              <a:r>
                <a:rPr lang="it-IT" altLang="it-IT" sz="1400" b="1" dirty="0" smtClean="0">
                  <a:latin typeface="Calibri" panose="020F0502020204030204" pitchFamily="34" charset="0"/>
                </a:rPr>
                <a:t>straordinarie </a:t>
              </a:r>
              <a:r>
                <a:rPr lang="it-IT" altLang="it-IT" sz="1400" b="1" dirty="0">
                  <a:latin typeface="Calibri" panose="020F0502020204030204" pitchFamily="34" charset="0"/>
                </a:rPr>
                <a:t>ex-post</a:t>
              </a:r>
              <a:r>
                <a:rPr lang="it-IT" altLang="it-IT" sz="1400" dirty="0">
                  <a:latin typeface="Calibri" panose="020F0502020204030204" pitchFamily="34" charset="0"/>
                </a:rPr>
                <a:t>, ripartite con le stesse modalità </a:t>
              </a:r>
              <a:endParaRPr lang="it-IT" altLang="it-IT" sz="1400" dirty="0" smtClean="0">
                <a:latin typeface="Calibri" panose="020F0502020204030204" pitchFamily="34" charset="0"/>
              </a:endParaRPr>
            </a:p>
            <a:p>
              <a:pPr marL="357188" algn="just" eaLnBrk="1" hangingPunct="1">
                <a:spcBef>
                  <a:spcPts val="0"/>
                </a:spcBef>
                <a:defRPr/>
              </a:pPr>
              <a:r>
                <a:rPr lang="it-IT" altLang="it-IT" sz="1400" dirty="0" smtClean="0">
                  <a:latin typeface="Calibri" panose="020F0502020204030204" pitchFamily="34" charset="0"/>
                </a:rPr>
                <a:t>delle </a:t>
              </a:r>
              <a:r>
                <a:rPr lang="it-IT" altLang="it-IT" sz="1400" dirty="0">
                  <a:latin typeface="Calibri" panose="020F0502020204030204" pitchFamily="34" charset="0"/>
                </a:rPr>
                <a:t>contribuzioni </a:t>
              </a:r>
              <a:r>
                <a:rPr lang="it-IT" altLang="it-IT" sz="1400" dirty="0" smtClean="0">
                  <a:latin typeface="Calibri" panose="020F0502020204030204" pitchFamily="34" charset="0"/>
                </a:rPr>
                <a:t>ex-ante (limite annuale pari a tre volte </a:t>
              </a:r>
            </a:p>
            <a:p>
              <a:pPr marL="357188" algn="just">
                <a:defRPr/>
              </a:pPr>
              <a:r>
                <a:rPr lang="it-IT" altLang="it-IT" sz="1400" dirty="0" smtClean="0">
                  <a:latin typeface="Calibri" panose="020F0502020204030204" pitchFamily="34" charset="0"/>
                </a:rPr>
                <a:t>le contribuzioni ex-ante) o ricorrere </a:t>
              </a:r>
              <a:r>
                <a:rPr lang="it-IT" altLang="it-IT" sz="1400" dirty="0">
                  <a:latin typeface="Calibri" panose="020F0502020204030204" pitchFamily="34" charset="0"/>
                </a:rPr>
                <a:t>a </a:t>
              </a:r>
              <a:r>
                <a:rPr lang="it-IT" altLang="it-IT" sz="1400" b="1" dirty="0">
                  <a:latin typeface="Calibri" panose="020F0502020204030204" pitchFamily="34" charset="0"/>
                </a:rPr>
                <a:t>forme alternative </a:t>
              </a:r>
              <a:endParaRPr lang="it-IT" altLang="it-IT" sz="1400" dirty="0" smtClean="0">
                <a:latin typeface="Calibri" panose="020F0502020204030204" pitchFamily="34" charset="0"/>
              </a:endParaRPr>
            </a:p>
            <a:p>
              <a:pPr marL="357188" algn="just" eaLnBrk="1" hangingPunct="1">
                <a:spcBef>
                  <a:spcPts val="0"/>
                </a:spcBef>
                <a:defRPr/>
              </a:pPr>
              <a:r>
                <a:rPr lang="it-IT" altLang="it-IT" sz="1400" b="1" dirty="0" smtClean="0">
                  <a:latin typeface="Calibri" panose="020F0502020204030204" pitchFamily="34" charset="0"/>
                </a:rPr>
                <a:t>di finanziamento</a:t>
              </a:r>
              <a:r>
                <a:rPr lang="it-IT" altLang="it-IT" sz="1400" dirty="0">
                  <a:latin typeface="Calibri" panose="020F0502020204030204" pitchFamily="34" charset="0"/>
                </a:rPr>
                <a:t>.</a:t>
              </a:r>
            </a:p>
            <a:p>
              <a:pPr marL="357188" indent="-268288" algn="just" eaLnBrk="1" hangingPunct="1">
                <a:spcBef>
                  <a:spcPts val="600"/>
                </a:spcBef>
                <a:buFont typeface="Courier New" panose="02070309020205020404" pitchFamily="49" charset="0"/>
                <a:buChar char="o"/>
                <a:defRPr/>
              </a:pPr>
              <a:r>
                <a:rPr lang="it-IT" altLang="it-IT" sz="1400" dirty="0">
                  <a:latin typeface="Calibri" panose="020F0502020204030204" pitchFamily="34" charset="0"/>
                </a:rPr>
                <a:t>in </a:t>
              </a:r>
              <a:r>
                <a:rPr lang="it-IT" altLang="it-IT" sz="1400" dirty="0" smtClean="0">
                  <a:latin typeface="Calibri" panose="020F0502020204030204" pitchFamily="34" charset="0"/>
                </a:rPr>
                <a:t>aggiunta, </a:t>
              </a:r>
              <a:r>
                <a:rPr lang="it-IT" altLang="it-IT" sz="1400" dirty="0">
                  <a:latin typeface="Calibri" panose="020F0502020204030204" pitchFamily="34" charset="0"/>
                </a:rPr>
                <a:t>il SRB può decidere di attivare un meccanismo </a:t>
              </a:r>
              <a:endParaRPr lang="it-IT" altLang="it-IT" sz="1400" dirty="0" smtClean="0">
                <a:latin typeface="Calibri" panose="020F0502020204030204" pitchFamily="34" charset="0"/>
              </a:endParaRPr>
            </a:p>
            <a:p>
              <a:pPr marL="357188" algn="just" eaLnBrk="1" hangingPunct="1">
                <a:spcBef>
                  <a:spcPts val="0"/>
                </a:spcBef>
                <a:defRPr/>
              </a:pPr>
              <a:r>
                <a:rPr lang="it-IT" altLang="it-IT" sz="1400" dirty="0" smtClean="0">
                  <a:latin typeface="Calibri" panose="020F0502020204030204" pitchFamily="34" charset="0"/>
                </a:rPr>
                <a:t>di </a:t>
              </a:r>
              <a:r>
                <a:rPr lang="it-IT" altLang="it-IT" sz="1400" b="1" i="1" dirty="0" err="1">
                  <a:latin typeface="Calibri" panose="020F0502020204030204" pitchFamily="34" charset="0"/>
                </a:rPr>
                <a:t>mutual</a:t>
              </a:r>
              <a:r>
                <a:rPr lang="it-IT" altLang="it-IT" sz="1400" b="1" i="1" dirty="0">
                  <a:latin typeface="Calibri" panose="020F0502020204030204" pitchFamily="34" charset="0"/>
                </a:rPr>
                <a:t> </a:t>
              </a:r>
              <a:r>
                <a:rPr lang="it-IT" altLang="it-IT" sz="1400" b="1" i="1" dirty="0" err="1">
                  <a:latin typeface="Calibri" panose="020F0502020204030204" pitchFamily="34" charset="0"/>
                </a:rPr>
                <a:t>borrowing</a:t>
              </a:r>
              <a:r>
                <a:rPr lang="it-IT" altLang="it-IT" sz="1400" b="1" i="1" dirty="0">
                  <a:latin typeface="Calibri" panose="020F0502020204030204" pitchFamily="34" charset="0"/>
                </a:rPr>
                <a:t> </a:t>
              </a:r>
              <a:r>
                <a:rPr lang="it-IT" altLang="it-IT" sz="1400" dirty="0">
                  <a:latin typeface="Calibri" panose="020F0502020204030204" pitchFamily="34" charset="0"/>
                </a:rPr>
                <a:t>tra il SRF e i fondi di risoluzione dei </a:t>
              </a:r>
              <a:endParaRPr lang="it-IT" altLang="it-IT" sz="1400" dirty="0" smtClean="0">
                <a:latin typeface="Calibri" panose="020F0502020204030204" pitchFamily="34" charset="0"/>
              </a:endParaRPr>
            </a:p>
            <a:p>
              <a:pPr marL="357188" algn="just" eaLnBrk="1" hangingPunct="1">
                <a:spcBef>
                  <a:spcPts val="0"/>
                </a:spcBef>
                <a:defRPr/>
              </a:pPr>
              <a:r>
                <a:rPr lang="it-IT" altLang="it-IT" sz="1400" dirty="0" smtClean="0">
                  <a:latin typeface="Calibri" panose="020F0502020204030204" pitchFamily="34" charset="0"/>
                </a:rPr>
                <a:t>paesi </a:t>
              </a:r>
              <a:r>
                <a:rPr lang="it-IT" altLang="it-IT" sz="1400" dirty="0">
                  <a:latin typeface="Calibri" panose="020F0502020204030204" pitchFamily="34" charset="0"/>
                </a:rPr>
                <a:t>UE non </a:t>
              </a:r>
              <a:r>
                <a:rPr lang="it-IT" altLang="it-IT" sz="1400" dirty="0" smtClean="0">
                  <a:latin typeface="Calibri" panose="020F0502020204030204" pitchFamily="34" charset="0"/>
                </a:rPr>
                <a:t>partecipanti al SRM.</a:t>
              </a:r>
              <a:endParaRPr lang="it-IT" altLang="it-IT" sz="1400" dirty="0">
                <a:latin typeface="Calibri" panose="020F0502020204030204" pitchFamily="34" charset="0"/>
              </a:endParaRPr>
            </a:p>
          </p:txBody>
        </p:sp>
        <p:cxnSp>
          <p:nvCxnSpPr>
            <p:cNvPr id="9" name="Connettore 2 8"/>
            <p:cNvCxnSpPr/>
            <p:nvPr/>
          </p:nvCxnSpPr>
          <p:spPr>
            <a:xfrm flipV="1">
              <a:off x="3563888" y="2370317"/>
              <a:ext cx="725177" cy="636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7812360" y="3717032"/>
              <a:ext cx="368424" cy="1584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2553148" y="3964805"/>
              <a:ext cx="1735917" cy="768504"/>
            </a:xfrm>
            <a:prstGeom prst="ellipse">
              <a:avLst/>
            </a:prstGeom>
            <a:solidFill>
              <a:srgbClr val="F2F8CE"/>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smtClean="0">
                  <a:solidFill>
                    <a:schemeClr val="accent3">
                      <a:lumMod val="75000"/>
                    </a:schemeClr>
                  </a:solidFill>
                  <a:latin typeface="Calibri" panose="020F0502020204030204" pitchFamily="34" charset="0"/>
                </a:rPr>
                <a:t>Un </a:t>
              </a:r>
              <a:r>
                <a:rPr lang="it-IT" sz="1300" b="1" i="1" dirty="0" err="1" smtClean="0">
                  <a:solidFill>
                    <a:schemeClr val="accent3">
                      <a:lumMod val="75000"/>
                    </a:schemeClr>
                  </a:solidFill>
                  <a:latin typeface="Calibri" panose="020F0502020204030204" pitchFamily="34" charset="0"/>
                </a:rPr>
                <a:t>backstop</a:t>
              </a:r>
              <a:r>
                <a:rPr lang="it-IT" sz="1300" b="1" dirty="0" smtClean="0">
                  <a:solidFill>
                    <a:schemeClr val="accent3">
                      <a:lumMod val="75000"/>
                    </a:schemeClr>
                  </a:solidFill>
                  <a:latin typeface="Calibri" panose="020F0502020204030204" pitchFamily="34" charset="0"/>
                </a:rPr>
                <a:t> pubblico               </a:t>
              </a:r>
              <a:r>
                <a:rPr lang="it-IT" sz="1300" b="1" dirty="0" smtClean="0">
                  <a:solidFill>
                    <a:schemeClr val="accent3">
                      <a:lumMod val="75000"/>
                    </a:schemeClr>
                  </a:solidFill>
                  <a:latin typeface="Calibri" panose="020F0502020204030204" pitchFamily="34" charset="0"/>
                  <a:sym typeface="Wingdings" panose="05000000000000000000" pitchFamily="2" charset="2"/>
                </a:rPr>
                <a:t> ESM? </a:t>
              </a:r>
              <a:endParaRPr lang="it-IT" sz="1300" b="1" dirty="0">
                <a:solidFill>
                  <a:schemeClr val="accent3">
                    <a:lumMod val="75000"/>
                  </a:schemeClr>
                </a:solidFill>
                <a:latin typeface="Calibri" panose="020F0502020204030204" pitchFamily="34" charset="0"/>
              </a:endParaRPr>
            </a:p>
          </p:txBody>
        </p:sp>
      </p:grpSp>
    </p:spTree>
    <p:extLst>
      <p:ext uri="{BB962C8B-B14F-4D97-AF65-F5344CB8AC3E}">
        <p14:creationId xmlns:p14="http://schemas.microsoft.com/office/powerpoint/2010/main" val="297300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35</a:t>
            </a:fld>
            <a:endParaRPr lang="en-US" dirty="0"/>
          </a:p>
        </p:txBody>
      </p:sp>
      <p:sp>
        <p:nvSpPr>
          <p:cNvPr id="8" name="Titolo 1"/>
          <p:cNvSpPr txBox="1">
            <a:spLocks/>
          </p:cNvSpPr>
          <p:nvPr/>
        </p:nvSpPr>
        <p:spPr>
          <a:xfrm>
            <a:off x="1259632" y="2132856"/>
            <a:ext cx="7632848" cy="2880319"/>
          </a:xfrm>
          <a:prstGeom prst="rect">
            <a:avLst/>
          </a:prstGeom>
        </p:spPr>
        <p:txBody>
          <a:bodyPr anchor="ctr">
            <a:no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pPr marL="265112" algn="just">
              <a:lnSpc>
                <a:spcPct val="90000"/>
              </a:lnSpc>
              <a:buClr>
                <a:schemeClr val="accent3">
                  <a:lumMod val="75000"/>
                </a:schemeClr>
              </a:buClr>
              <a:tabLst>
                <a:tab pos="542925" algn="l"/>
              </a:tabLst>
            </a:pPr>
            <a:r>
              <a:rPr lang="it-IT" altLang="it-IT" sz="2800" dirty="0" smtClean="0">
                <a:latin typeface="Calibri" panose="020F0502020204030204" pitchFamily="34" charset="0"/>
              </a:rPr>
              <a:t>4. La </a:t>
            </a:r>
            <a:r>
              <a:rPr lang="it-IT" altLang="it-IT" sz="2800" dirty="0">
                <a:latin typeface="Calibri" panose="020F0502020204030204" pitchFamily="34" charset="0"/>
              </a:rPr>
              <a:t>nuova disciplina </a:t>
            </a:r>
            <a:r>
              <a:rPr lang="it-IT" altLang="it-IT" sz="2800" dirty="0" smtClean="0">
                <a:latin typeface="Calibri" panose="020F0502020204030204" pitchFamily="34" charset="0"/>
              </a:rPr>
              <a:t>europea: la BRRD e la DGSD</a:t>
            </a:r>
            <a:endParaRPr lang="it-IT" altLang="it-IT" sz="2800" dirty="0">
              <a:latin typeface="Calibri" panose="020F0502020204030204" pitchFamily="34" charset="0"/>
            </a:endParaRPr>
          </a:p>
        </p:txBody>
      </p:sp>
    </p:spTree>
    <p:extLst>
      <p:ext uri="{BB962C8B-B14F-4D97-AF65-F5344CB8AC3E}">
        <p14:creationId xmlns:p14="http://schemas.microsoft.com/office/powerpoint/2010/main" val="853694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36</a:t>
            </a:fld>
            <a:endParaRPr lang="en-US" dirty="0"/>
          </a:p>
        </p:txBody>
      </p:sp>
      <p:sp>
        <p:nvSpPr>
          <p:cNvPr id="4" name="Titolo 2"/>
          <p:cNvSpPr txBox="1">
            <a:spLocks/>
          </p:cNvSpPr>
          <p:nvPr/>
        </p:nvSpPr>
        <p:spPr>
          <a:xfrm>
            <a:off x="1204848" y="692696"/>
            <a:ext cx="7596336"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base">
              <a:lnSpc>
                <a:spcPct val="90000"/>
              </a:lnSpc>
              <a:spcAft>
                <a:spcPct val="0"/>
              </a:spcAft>
              <a:tabLst>
                <a:tab pos="542925" algn="l"/>
              </a:tabLst>
            </a:pPr>
            <a:r>
              <a:rPr lang="it-IT" altLang="it-IT" sz="2000" b="1" dirty="0">
                <a:solidFill>
                  <a:srgbClr val="11488B"/>
                </a:solidFill>
                <a:effectLst/>
                <a:latin typeface="Calibri" pitchFamily="34" charset="0"/>
              </a:rPr>
              <a:t>Il nuovo </a:t>
            </a:r>
            <a:r>
              <a:rPr lang="it-IT" altLang="it-IT" sz="2000" b="1" i="1" dirty="0" err="1">
                <a:solidFill>
                  <a:srgbClr val="11488B"/>
                </a:solidFill>
                <a:effectLst/>
                <a:latin typeface="Calibri" pitchFamily="34" charset="0"/>
              </a:rPr>
              <a:t>framework</a:t>
            </a:r>
            <a:r>
              <a:rPr lang="it-IT" altLang="it-IT" sz="2000" b="1" dirty="0">
                <a:solidFill>
                  <a:srgbClr val="11488B"/>
                </a:solidFill>
                <a:effectLst/>
                <a:latin typeface="Calibri" pitchFamily="34" charset="0"/>
              </a:rPr>
              <a:t> per il risanamento e la risoluzione delle banche: un approccio integrato </a:t>
            </a:r>
            <a:endParaRPr lang="it-IT" sz="2000" b="1" dirty="0">
              <a:solidFill>
                <a:srgbClr val="11488B"/>
              </a:solidFill>
              <a:effectLst/>
              <a:latin typeface="Calibri" pitchFamily="34" charset="0"/>
            </a:endParaRPr>
          </a:p>
        </p:txBody>
      </p:sp>
      <p:graphicFrame>
        <p:nvGraphicFramePr>
          <p:cNvPr id="5" name="Diagramma 4"/>
          <p:cNvGraphicFramePr/>
          <p:nvPr>
            <p:extLst>
              <p:ext uri="{D42A27DB-BD31-4B8C-83A1-F6EECF244321}">
                <p14:modId xmlns:p14="http://schemas.microsoft.com/office/powerpoint/2010/main" val="1615623582"/>
              </p:ext>
            </p:extLst>
          </p:nvPr>
        </p:nvGraphicFramePr>
        <p:xfrm>
          <a:off x="1547664" y="1459465"/>
          <a:ext cx="6120680" cy="3982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uppo 5"/>
          <p:cNvGrpSpPr/>
          <p:nvPr/>
        </p:nvGrpSpPr>
        <p:grpSpPr>
          <a:xfrm>
            <a:off x="1331640" y="4843841"/>
            <a:ext cx="2103909" cy="1294412"/>
            <a:chOff x="1331640" y="5013176"/>
            <a:chExt cx="2103909" cy="1294412"/>
          </a:xfrm>
        </p:grpSpPr>
        <p:cxnSp>
          <p:nvCxnSpPr>
            <p:cNvPr id="7" name="Connettore 2 6"/>
            <p:cNvCxnSpPr/>
            <p:nvPr/>
          </p:nvCxnSpPr>
          <p:spPr>
            <a:xfrm flipH="1">
              <a:off x="2267744" y="5013176"/>
              <a:ext cx="432048" cy="504056"/>
            </a:xfrm>
            <a:prstGeom prst="straightConnector1">
              <a:avLst/>
            </a:prstGeom>
            <a:noFill/>
            <a:ln w="19050" cap="flat" cmpd="sng" algn="ctr">
              <a:solidFill>
                <a:srgbClr val="4F81BD">
                  <a:shade val="95000"/>
                  <a:satMod val="105000"/>
                </a:srgbClr>
              </a:solidFill>
              <a:prstDash val="solid"/>
              <a:tailEnd type="arrow"/>
            </a:ln>
            <a:effectLst/>
          </p:spPr>
        </p:cxnSp>
        <p:sp>
          <p:nvSpPr>
            <p:cNvPr id="8" name="CasellaDiTesto 7"/>
            <p:cNvSpPr txBox="1"/>
            <p:nvPr/>
          </p:nvSpPr>
          <p:spPr>
            <a:xfrm>
              <a:off x="1331640" y="5661257"/>
              <a:ext cx="2103909" cy="646331"/>
            </a:xfrm>
            <a:prstGeom prst="rect">
              <a:avLst/>
            </a:prstGeom>
            <a:noFill/>
            <a:ln w="19050">
              <a:solidFill>
                <a:srgbClr val="C0504D"/>
              </a:solidFill>
              <a:prstDash val="dash"/>
            </a:ln>
          </p:spPr>
          <p:txBody>
            <a:bodyPr wrap="none" rtlCol="0">
              <a:spAutoFit/>
            </a:bodyPr>
            <a:lstStyle/>
            <a:p>
              <a:pPr>
                <a:defRPr/>
              </a:pPr>
              <a:r>
                <a:rPr lang="it-IT" kern="0" dirty="0" smtClean="0">
                  <a:solidFill>
                    <a:prstClr val="black"/>
                  </a:solidFill>
                  <a:latin typeface="Calibri" panose="020F0502020204030204" pitchFamily="34" charset="0"/>
                </a:rPr>
                <a:t>Piani di risanamento</a:t>
              </a:r>
            </a:p>
            <a:p>
              <a:pPr>
                <a:defRPr/>
              </a:pPr>
              <a:r>
                <a:rPr lang="it-IT" kern="0" dirty="0" smtClean="0">
                  <a:solidFill>
                    <a:prstClr val="black"/>
                  </a:solidFill>
                  <a:latin typeface="Calibri" panose="020F0502020204030204" pitchFamily="34" charset="0"/>
                </a:rPr>
                <a:t>Piani di risoluzione</a:t>
              </a:r>
            </a:p>
          </p:txBody>
        </p:sp>
      </p:grpSp>
      <p:grpSp>
        <p:nvGrpSpPr>
          <p:cNvPr id="9" name="Gruppo 8"/>
          <p:cNvGrpSpPr/>
          <p:nvPr/>
        </p:nvGrpSpPr>
        <p:grpSpPr>
          <a:xfrm>
            <a:off x="4222408" y="4196639"/>
            <a:ext cx="2097754" cy="1294403"/>
            <a:chOff x="1424443" y="5013176"/>
            <a:chExt cx="2097754" cy="1294403"/>
          </a:xfrm>
        </p:grpSpPr>
        <p:cxnSp>
          <p:nvCxnSpPr>
            <p:cNvPr id="10" name="Connettore 2 9"/>
            <p:cNvCxnSpPr/>
            <p:nvPr/>
          </p:nvCxnSpPr>
          <p:spPr>
            <a:xfrm>
              <a:off x="1928499" y="5013176"/>
              <a:ext cx="339245" cy="504056"/>
            </a:xfrm>
            <a:prstGeom prst="straightConnector1">
              <a:avLst/>
            </a:prstGeom>
            <a:noFill/>
            <a:ln w="19050" cap="flat" cmpd="sng" algn="ctr">
              <a:solidFill>
                <a:srgbClr val="4F81BD">
                  <a:shade val="95000"/>
                  <a:satMod val="105000"/>
                </a:srgbClr>
              </a:solidFill>
              <a:prstDash val="solid"/>
              <a:tailEnd type="arrow"/>
            </a:ln>
            <a:effectLst/>
          </p:spPr>
        </p:cxnSp>
        <p:sp>
          <p:nvSpPr>
            <p:cNvPr id="11" name="CasellaDiTesto 10"/>
            <p:cNvSpPr txBox="1"/>
            <p:nvPr/>
          </p:nvSpPr>
          <p:spPr>
            <a:xfrm>
              <a:off x="1424443" y="5661248"/>
              <a:ext cx="2097754" cy="646331"/>
            </a:xfrm>
            <a:prstGeom prst="rect">
              <a:avLst/>
            </a:prstGeom>
            <a:noFill/>
            <a:ln w="19050">
              <a:solidFill>
                <a:srgbClr val="C0504D"/>
              </a:solidFill>
              <a:prstDash val="dash"/>
            </a:ln>
          </p:spPr>
          <p:txBody>
            <a:bodyPr wrap="none" rtlCol="0">
              <a:spAutoFit/>
            </a:bodyPr>
            <a:lstStyle/>
            <a:p>
              <a:pPr>
                <a:defRPr/>
              </a:pPr>
              <a:r>
                <a:rPr lang="it-IT" kern="0" dirty="0" smtClean="0">
                  <a:solidFill>
                    <a:prstClr val="black"/>
                  </a:solidFill>
                  <a:latin typeface="Calibri" panose="020F0502020204030204" pitchFamily="34" charset="0"/>
                </a:rPr>
                <a:t>Misure di intervento</a:t>
              </a:r>
            </a:p>
            <a:p>
              <a:pPr>
                <a:defRPr/>
              </a:pPr>
              <a:r>
                <a:rPr lang="it-IT" kern="0" dirty="0" smtClean="0">
                  <a:solidFill>
                    <a:prstClr val="black"/>
                  </a:solidFill>
                  <a:latin typeface="Calibri" panose="020F0502020204030204" pitchFamily="34" charset="0"/>
                </a:rPr>
                <a:t>Autorità di vigilanza</a:t>
              </a:r>
            </a:p>
          </p:txBody>
        </p:sp>
      </p:grpSp>
      <p:grpSp>
        <p:nvGrpSpPr>
          <p:cNvPr id="12" name="Gruppo 11"/>
          <p:cNvGrpSpPr/>
          <p:nvPr/>
        </p:nvGrpSpPr>
        <p:grpSpPr>
          <a:xfrm>
            <a:off x="6694554" y="3403681"/>
            <a:ext cx="2262158" cy="1240207"/>
            <a:chOff x="1530773" y="5067372"/>
            <a:chExt cx="2262158" cy="1240207"/>
          </a:xfrm>
        </p:grpSpPr>
        <p:cxnSp>
          <p:nvCxnSpPr>
            <p:cNvPr id="13" name="Connettore 2 12"/>
            <p:cNvCxnSpPr/>
            <p:nvPr/>
          </p:nvCxnSpPr>
          <p:spPr>
            <a:xfrm>
              <a:off x="1712475" y="5067372"/>
              <a:ext cx="555269" cy="449860"/>
            </a:xfrm>
            <a:prstGeom prst="straightConnector1">
              <a:avLst/>
            </a:prstGeom>
            <a:noFill/>
            <a:ln w="19050" cap="flat" cmpd="sng" algn="ctr">
              <a:solidFill>
                <a:srgbClr val="4F81BD">
                  <a:shade val="95000"/>
                  <a:satMod val="105000"/>
                </a:srgbClr>
              </a:solidFill>
              <a:prstDash val="solid"/>
              <a:tailEnd type="arrow"/>
            </a:ln>
            <a:effectLst/>
          </p:spPr>
        </p:cxnSp>
        <p:sp>
          <p:nvSpPr>
            <p:cNvPr id="14" name="CasellaDiTesto 13"/>
            <p:cNvSpPr txBox="1"/>
            <p:nvPr/>
          </p:nvSpPr>
          <p:spPr>
            <a:xfrm>
              <a:off x="1530773" y="5661248"/>
              <a:ext cx="2262158" cy="646331"/>
            </a:xfrm>
            <a:prstGeom prst="rect">
              <a:avLst/>
            </a:prstGeom>
            <a:noFill/>
            <a:ln w="19050">
              <a:solidFill>
                <a:srgbClr val="C0504D"/>
              </a:solidFill>
              <a:prstDash val="dash"/>
            </a:ln>
          </p:spPr>
          <p:txBody>
            <a:bodyPr wrap="none" rtlCol="0">
              <a:spAutoFit/>
            </a:bodyPr>
            <a:lstStyle/>
            <a:p>
              <a:pPr>
                <a:defRPr/>
              </a:pPr>
              <a:r>
                <a:rPr lang="it-IT" kern="0" dirty="0" smtClean="0">
                  <a:solidFill>
                    <a:prstClr val="black"/>
                  </a:solidFill>
                  <a:latin typeface="Calibri" panose="020F0502020204030204" pitchFamily="34" charset="0"/>
                </a:rPr>
                <a:t>Autorità di risoluzione</a:t>
              </a:r>
            </a:p>
            <a:p>
              <a:pPr>
                <a:defRPr/>
              </a:pPr>
              <a:r>
                <a:rPr lang="it-IT" kern="0" dirty="0" smtClean="0">
                  <a:solidFill>
                    <a:prstClr val="black"/>
                  </a:solidFill>
                  <a:latin typeface="Calibri" panose="020F0502020204030204" pitchFamily="34" charset="0"/>
                </a:rPr>
                <a:t>Poteri </a:t>
              </a:r>
              <a:r>
                <a:rPr lang="it-IT" kern="0" dirty="0">
                  <a:solidFill>
                    <a:prstClr val="black"/>
                  </a:solidFill>
                  <a:latin typeface="Calibri" panose="020F0502020204030204" pitchFamily="34" charset="0"/>
                </a:rPr>
                <a:t>e </a:t>
              </a:r>
              <a:r>
                <a:rPr lang="it-IT" kern="0" dirty="0" smtClean="0">
                  <a:solidFill>
                    <a:prstClr val="black"/>
                  </a:solidFill>
                  <a:latin typeface="Calibri" panose="020F0502020204030204" pitchFamily="34" charset="0"/>
                </a:rPr>
                <a:t>strumenti</a:t>
              </a:r>
            </a:p>
          </p:txBody>
        </p:sp>
      </p:grpSp>
      <p:grpSp>
        <p:nvGrpSpPr>
          <p:cNvPr id="15" name="Gruppo 14"/>
          <p:cNvGrpSpPr/>
          <p:nvPr/>
        </p:nvGrpSpPr>
        <p:grpSpPr>
          <a:xfrm>
            <a:off x="6764492" y="4604873"/>
            <a:ext cx="2099497" cy="972060"/>
            <a:chOff x="6764492" y="4774208"/>
            <a:chExt cx="2099497" cy="972060"/>
          </a:xfrm>
        </p:grpSpPr>
        <p:sp>
          <p:nvSpPr>
            <p:cNvPr id="16" name="Rectangle 21"/>
            <p:cNvSpPr>
              <a:spLocks noChangeArrowheads="1"/>
            </p:cNvSpPr>
            <p:nvPr>
              <p:custDataLst>
                <p:tags r:id="rId2"/>
              </p:custDataLst>
            </p:nvPr>
          </p:nvSpPr>
          <p:spPr bwMode="auto">
            <a:xfrm>
              <a:off x="6764492" y="5260246"/>
              <a:ext cx="2094467" cy="486022"/>
            </a:xfrm>
            <a:prstGeom prst="rect">
              <a:avLst/>
            </a:prstGeom>
            <a:solidFill>
              <a:sysClr val="window" lastClr="FFFFFF"/>
            </a:solidFill>
            <a:ln w="22225" algn="ctr">
              <a:solidFill>
                <a:srgbClr val="1F497D"/>
              </a:solidFill>
              <a:prstDash val="dash"/>
              <a:miter lim="800000"/>
              <a:headEnd/>
              <a:tailEnd/>
            </a:ln>
            <a:effectLst/>
            <a:extLst>
              <a:ext uri="{AF507438-7753-43E0-B8FC-AC1667EBCBE1}">
                <a14:hiddenEffects xmlns:a14="http://schemas.microsoft.com/office/drawing/2010/main">
                  <a:effectLst>
                    <a:outerShdw dist="35921" dir="2700000" algn="ctr" rotWithShape="0">
                      <a:schemeClr val="accent2"/>
                    </a:outerShdw>
                  </a:effectLst>
                </a14:hiddenEffects>
              </a:ext>
            </a:extLst>
          </p:spPr>
          <p:txBody>
            <a:bodyPr wrap="none" anchor="ctr"/>
            <a:lstStyle/>
            <a:p>
              <a:pPr marL="88900" eaLnBrk="0" hangingPunct="0">
                <a:spcBef>
                  <a:spcPts val="1200"/>
                </a:spcBef>
                <a:defRPr/>
              </a:pPr>
              <a:r>
                <a:rPr lang="it-IT" sz="1600" b="1" i="1" kern="0" dirty="0" smtClean="0">
                  <a:solidFill>
                    <a:prstClr val="black"/>
                  </a:solidFill>
                  <a:latin typeface="Calibri" pitchFamily="34" charset="0"/>
                </a:rPr>
                <a:t>I Fondi di risoluzione</a:t>
              </a:r>
              <a:endParaRPr lang="it-IT" sz="1600" i="1" kern="0" dirty="0" smtClean="0">
                <a:solidFill>
                  <a:prstClr val="black"/>
                </a:solidFill>
                <a:latin typeface="Calibri" pitchFamily="34" charset="0"/>
              </a:endParaRPr>
            </a:p>
          </p:txBody>
        </p:sp>
        <p:sp>
          <p:nvSpPr>
            <p:cNvPr id="17" name="Freccia circolare a sinistra 16"/>
            <p:cNvSpPr/>
            <p:nvPr/>
          </p:nvSpPr>
          <p:spPr>
            <a:xfrm>
              <a:off x="8503949" y="4774208"/>
              <a:ext cx="360040" cy="563004"/>
            </a:xfrm>
            <a:prstGeom prst="curvedLeft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it-IT" kern="0" smtClean="0">
                <a:solidFill>
                  <a:prstClr val="black"/>
                </a:solidFill>
                <a:latin typeface="Verdana"/>
              </a:endParaRPr>
            </a:p>
          </p:txBody>
        </p:sp>
      </p:grpSp>
      <p:sp>
        <p:nvSpPr>
          <p:cNvPr id="18" name="CasellaDiTesto 17"/>
          <p:cNvSpPr txBox="1"/>
          <p:nvPr/>
        </p:nvSpPr>
        <p:spPr>
          <a:xfrm rot="16200000">
            <a:off x="-785923" y="3718922"/>
            <a:ext cx="2731132" cy="398990"/>
          </a:xfrm>
          <a:prstGeom prst="rect">
            <a:avLst/>
          </a:prstGeom>
          <a:noFill/>
        </p:spPr>
        <p:txBody>
          <a:bodyPr wrap="none" rtlCol="0">
            <a:spAutoFit/>
          </a:bodyPr>
          <a:lstStyle/>
          <a:p>
            <a:r>
              <a:rPr lang="it-IT" sz="2000" b="1" i="1" dirty="0" smtClean="0">
                <a:solidFill>
                  <a:srgbClr val="C00000"/>
                </a:solidFill>
                <a:latin typeface="Calibri" panose="020F0502020204030204" pitchFamily="34" charset="0"/>
              </a:rPr>
              <a:t>Armonizzazione minima</a:t>
            </a:r>
            <a:endParaRPr lang="it-IT" sz="2000" b="1" i="1" dirty="0">
              <a:solidFill>
                <a:srgbClr val="C00000"/>
              </a:solidFill>
              <a:latin typeface="Calibri" panose="020F0502020204030204" pitchFamily="34" charset="0"/>
            </a:endParaRPr>
          </a:p>
        </p:txBody>
      </p:sp>
      <p:sp>
        <p:nvSpPr>
          <p:cNvPr id="19" name="CasellaDiTesto 18"/>
          <p:cNvSpPr txBox="1"/>
          <p:nvPr/>
        </p:nvSpPr>
        <p:spPr>
          <a:xfrm>
            <a:off x="1511660" y="1950236"/>
            <a:ext cx="1512168" cy="400110"/>
          </a:xfrm>
          <a:prstGeom prst="rect">
            <a:avLst/>
          </a:prstGeom>
          <a:solidFill>
            <a:schemeClr val="bg1"/>
          </a:solidFill>
          <a:ln w="19050">
            <a:solidFill>
              <a:schemeClr val="accent3">
                <a:lumMod val="75000"/>
              </a:schemeClr>
            </a:solidFill>
            <a:prstDash val="sysDash"/>
          </a:ln>
        </p:spPr>
        <p:txBody>
          <a:bodyPr wrap="square" rtlCol="0">
            <a:spAutoFit/>
          </a:bodyPr>
          <a:lstStyle/>
          <a:p>
            <a:pPr algn="ctr"/>
            <a:r>
              <a:rPr lang="it-IT" altLang="it-IT" sz="2000" b="1" i="1" dirty="0" smtClean="0">
                <a:solidFill>
                  <a:srgbClr val="C00000"/>
                </a:solidFill>
                <a:latin typeface="Calibri" panose="020F0502020204030204" pitchFamily="34" charset="0"/>
              </a:rPr>
              <a:t>BRRD</a:t>
            </a:r>
            <a:endParaRPr lang="it-IT" sz="2000" b="1" i="1" dirty="0">
              <a:solidFill>
                <a:srgbClr val="C00000"/>
              </a:solidFill>
            </a:endParaRPr>
          </a:p>
        </p:txBody>
      </p:sp>
      <p:sp>
        <p:nvSpPr>
          <p:cNvPr id="20" name="Rectangle 21"/>
          <p:cNvSpPr>
            <a:spLocks noChangeArrowheads="1"/>
          </p:cNvSpPr>
          <p:nvPr>
            <p:custDataLst>
              <p:tags r:id="rId1"/>
            </p:custDataLst>
          </p:nvPr>
        </p:nvSpPr>
        <p:spPr bwMode="auto">
          <a:xfrm>
            <a:off x="1331640" y="6443423"/>
            <a:ext cx="7532349" cy="243011"/>
          </a:xfrm>
          <a:prstGeom prst="rect">
            <a:avLst/>
          </a:prstGeom>
          <a:effectLst>
            <a:glow rad="63500">
              <a:schemeClr val="accent4">
                <a:satMod val="175000"/>
                <a:alpha val="40000"/>
              </a:schemeClr>
            </a:glow>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smtClean="0">
                <a:solidFill>
                  <a:prstClr val="white"/>
                </a:solidFill>
                <a:latin typeface="Calibri" panose="020F0502020204030204" pitchFamily="34" charset="0"/>
              </a:rPr>
              <a:t>Dal </a:t>
            </a:r>
            <a:r>
              <a:rPr lang="it-IT" b="1" i="1" dirty="0" err="1" smtClean="0">
                <a:solidFill>
                  <a:prstClr val="white"/>
                </a:solidFill>
                <a:latin typeface="Calibri" panose="020F0502020204030204" pitchFamily="34" charset="0"/>
              </a:rPr>
              <a:t>bail</a:t>
            </a:r>
            <a:r>
              <a:rPr lang="it-IT" b="1" i="1" dirty="0" smtClean="0">
                <a:solidFill>
                  <a:prstClr val="white"/>
                </a:solidFill>
                <a:latin typeface="Calibri" panose="020F0502020204030204" pitchFamily="34" charset="0"/>
              </a:rPr>
              <a:t>-out al </a:t>
            </a:r>
            <a:r>
              <a:rPr lang="it-IT" b="1" i="1" dirty="0" err="1" smtClean="0">
                <a:solidFill>
                  <a:prstClr val="white"/>
                </a:solidFill>
                <a:latin typeface="Calibri" panose="020F0502020204030204" pitchFamily="34" charset="0"/>
              </a:rPr>
              <a:t>bail</a:t>
            </a:r>
            <a:r>
              <a:rPr lang="it-IT" b="1" i="1" dirty="0" smtClean="0">
                <a:solidFill>
                  <a:prstClr val="white"/>
                </a:solidFill>
                <a:latin typeface="Calibri" panose="020F0502020204030204" pitchFamily="34" charset="0"/>
              </a:rPr>
              <a:t>-in </a:t>
            </a:r>
            <a:endParaRPr lang="it-IT" b="1" i="1" dirty="0">
              <a:solidFill>
                <a:prstClr val="white"/>
              </a:solidFill>
              <a:latin typeface="Calibri" panose="020F0502020204030204" pitchFamily="34" charset="0"/>
            </a:endParaRPr>
          </a:p>
        </p:txBody>
      </p:sp>
    </p:spTree>
    <p:extLst>
      <p:ext uri="{BB962C8B-B14F-4D97-AF65-F5344CB8AC3E}">
        <p14:creationId xmlns:p14="http://schemas.microsoft.com/office/powerpoint/2010/main" val="762754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C662CED-D674-4C2D-9475-E08D48059C32}" type="slidenum">
              <a:rPr lang="it-IT" altLang="it-IT" sz="1400"/>
              <a:pPr>
                <a:spcBef>
                  <a:spcPct val="0"/>
                </a:spcBef>
                <a:buFontTx/>
                <a:buNone/>
              </a:pPr>
              <a:t>37</a:t>
            </a:fld>
            <a:endParaRPr lang="it-IT" altLang="it-IT" sz="1400"/>
          </a:p>
        </p:txBody>
      </p:sp>
      <p:sp>
        <p:nvSpPr>
          <p:cNvPr id="3" name="Titolo 2"/>
          <p:cNvSpPr>
            <a:spLocks noGrp="1"/>
          </p:cNvSpPr>
          <p:nvPr>
            <p:ph type="title" idx="4294967295"/>
          </p:nvPr>
        </p:nvSpPr>
        <p:spPr>
          <a:xfrm>
            <a:off x="1644650" y="523875"/>
            <a:ext cx="7499350" cy="1143000"/>
          </a:xfrm>
        </p:spPr>
        <p:txBody>
          <a:bodyPr>
            <a:normAutofit/>
          </a:bodyPr>
          <a:lstStyle/>
          <a:p>
            <a:r>
              <a:rPr lang="it-IT" sz="2000" dirty="0" smtClean="0"/>
              <a:t>I </a:t>
            </a:r>
            <a:r>
              <a:rPr lang="it-IT" sz="2000" i="1" dirty="0" err="1" smtClean="0"/>
              <a:t>recovery</a:t>
            </a:r>
            <a:r>
              <a:rPr lang="it-IT" sz="2000" i="1" dirty="0" smtClean="0"/>
              <a:t> and </a:t>
            </a:r>
            <a:r>
              <a:rPr lang="it-IT" sz="2000" i="1" dirty="0" err="1" smtClean="0"/>
              <a:t>resolution</a:t>
            </a:r>
            <a:r>
              <a:rPr lang="it-IT" sz="2000" i="1" dirty="0" smtClean="0"/>
              <a:t> </a:t>
            </a:r>
            <a:r>
              <a:rPr lang="it-IT" sz="2000" i="1" dirty="0" err="1" smtClean="0"/>
              <a:t>plans</a:t>
            </a:r>
            <a:endParaRPr lang="it-IT" sz="2000" i="1" dirty="0"/>
          </a:p>
        </p:txBody>
      </p:sp>
      <p:sp>
        <p:nvSpPr>
          <p:cNvPr id="47108" name="Rectangle 3"/>
          <p:cNvSpPr>
            <a:spLocks noChangeArrowheads="1"/>
          </p:cNvSpPr>
          <p:nvPr/>
        </p:nvSpPr>
        <p:spPr bwMode="auto">
          <a:xfrm>
            <a:off x="2268538" y="981075"/>
            <a:ext cx="4968875" cy="5762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5715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endParaRPr lang="it-IT" altLang="it-IT" sz="2000" b="0">
              <a:solidFill>
                <a:srgbClr val="FFFF00"/>
              </a:solidFill>
              <a:latin typeface="Comic Sans MS" pitchFamily="66" charset="0"/>
            </a:endParaRPr>
          </a:p>
        </p:txBody>
      </p:sp>
      <p:sp>
        <p:nvSpPr>
          <p:cNvPr id="47109" name="Rectangle 5"/>
          <p:cNvSpPr>
            <a:spLocks noChangeArrowheads="1"/>
          </p:cNvSpPr>
          <p:nvPr/>
        </p:nvSpPr>
        <p:spPr bwMode="auto">
          <a:xfrm>
            <a:off x="323528" y="1412776"/>
            <a:ext cx="8713787" cy="1296987"/>
          </a:xfrm>
          <a:prstGeom prst="rect">
            <a:avLst/>
          </a:prstGeom>
          <a:solidFill>
            <a:schemeClr val="bg1"/>
          </a:solidFill>
          <a:ln w="19050">
            <a:solidFill>
              <a:schemeClr val="accent1"/>
            </a:solidFill>
            <a:prstDash val="dash"/>
            <a:miter lim="800000"/>
            <a:headEnd/>
            <a:tailEnd/>
          </a:ln>
          <a:effectLst>
            <a:outerShdw blurRad="50800" dist="38100" dir="2700000" algn="tl" rotWithShape="0">
              <a:prstClr val="black">
                <a:alpha val="40000"/>
              </a:prstClr>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000" dirty="0">
                <a:solidFill>
                  <a:schemeClr val="accent2"/>
                </a:solidFill>
                <a:latin typeface="Comic Sans MS" pitchFamily="66" charset="0"/>
              </a:rPr>
              <a:t> </a:t>
            </a:r>
            <a:r>
              <a:rPr lang="it-IT" altLang="it-IT" sz="2000" dirty="0">
                <a:solidFill>
                  <a:schemeClr val="accent2"/>
                </a:solidFill>
                <a:latin typeface="Calibri" panose="020F0502020204030204" pitchFamily="34" charset="0"/>
              </a:rPr>
              <a:t>le banche, soprattutto quelle di rilevanza sistemica, sono chiamate a </a:t>
            </a:r>
          </a:p>
          <a:p>
            <a:pPr algn="ctr">
              <a:spcBef>
                <a:spcPct val="0"/>
              </a:spcBef>
              <a:buFontTx/>
              <a:buNone/>
            </a:pPr>
            <a:r>
              <a:rPr lang="it-IT" altLang="it-IT" sz="2000" dirty="0">
                <a:solidFill>
                  <a:schemeClr val="accent2"/>
                </a:solidFill>
                <a:latin typeface="Calibri" panose="020F0502020204030204" pitchFamily="34" charset="0"/>
              </a:rPr>
              <a:t>predisporre, quando in vita, piani di emergenza al fine di essere</a:t>
            </a:r>
          </a:p>
          <a:p>
            <a:pPr algn="ctr">
              <a:spcBef>
                <a:spcPct val="0"/>
              </a:spcBef>
              <a:buFontTx/>
              <a:buNone/>
            </a:pPr>
            <a:r>
              <a:rPr lang="it-IT" altLang="it-IT" sz="2000" dirty="0">
                <a:solidFill>
                  <a:schemeClr val="accent2"/>
                </a:solidFill>
                <a:latin typeface="Calibri" panose="020F0502020204030204" pitchFamily="34" charset="0"/>
              </a:rPr>
              <a:t>preparate a fronteggiare condizioni avverse</a:t>
            </a:r>
          </a:p>
        </p:txBody>
      </p:sp>
      <p:sp>
        <p:nvSpPr>
          <p:cNvPr id="47110" name="Rectangle 6"/>
          <p:cNvSpPr>
            <a:spLocks noChangeArrowheads="1"/>
          </p:cNvSpPr>
          <p:nvPr/>
        </p:nvSpPr>
        <p:spPr bwMode="auto">
          <a:xfrm>
            <a:off x="1258888" y="2852738"/>
            <a:ext cx="2376487" cy="503237"/>
          </a:xfrm>
          <a:prstGeom prst="rect">
            <a:avLst/>
          </a:prstGeom>
          <a:solidFill>
            <a:schemeClr val="accent3">
              <a:lumMod val="20000"/>
              <a:lumOff val="80000"/>
            </a:schemeClr>
          </a:solidFill>
          <a:ln w="12700">
            <a:solidFill>
              <a:srgbClr val="3366FF"/>
            </a:solidFill>
            <a:miter lim="800000"/>
            <a:headEnd/>
            <a:tailEnd/>
          </a:ln>
          <a:effec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6175"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0000"/>
              </a:lnSpc>
              <a:buFontTx/>
              <a:buNone/>
            </a:pPr>
            <a:r>
              <a:rPr lang="it-IT" altLang="it-IT" sz="2200" b="0">
                <a:solidFill>
                  <a:schemeClr val="accent2"/>
                </a:solidFill>
                <a:latin typeface="Calibri" panose="020F0502020204030204" pitchFamily="34" charset="0"/>
              </a:rPr>
              <a:t>Recovery plans</a:t>
            </a:r>
          </a:p>
        </p:txBody>
      </p:sp>
      <p:sp>
        <p:nvSpPr>
          <p:cNvPr id="47111" name="Rectangle 7"/>
          <p:cNvSpPr>
            <a:spLocks noChangeArrowheads="1"/>
          </p:cNvSpPr>
          <p:nvPr/>
        </p:nvSpPr>
        <p:spPr bwMode="auto">
          <a:xfrm>
            <a:off x="684213" y="4221163"/>
            <a:ext cx="3455987" cy="1584325"/>
          </a:xfrm>
          <a:prstGeom prst="rect">
            <a:avLst/>
          </a:prstGeom>
          <a:solidFill>
            <a:srgbClr val="0099FF"/>
          </a:solidFill>
          <a:ln w="9525">
            <a:solidFill>
              <a:srgbClr val="FFFF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000" b="0">
                <a:solidFill>
                  <a:srgbClr val="FFFF00"/>
                </a:solidFill>
                <a:latin typeface="Calibri" panose="020F0502020204030204" pitchFamily="34" charset="0"/>
              </a:rPr>
              <a:t>volti al recupero delle </a:t>
            </a:r>
          </a:p>
          <a:p>
            <a:pPr algn="ctr">
              <a:spcBef>
                <a:spcPct val="0"/>
              </a:spcBef>
              <a:buFontTx/>
              <a:buNone/>
            </a:pPr>
            <a:r>
              <a:rPr lang="it-IT" altLang="it-IT" sz="2000" b="0">
                <a:solidFill>
                  <a:srgbClr val="FFFF00"/>
                </a:solidFill>
                <a:latin typeface="Calibri" panose="020F0502020204030204" pitchFamily="34" charset="0"/>
              </a:rPr>
              <a:t>situazioni di debolezza </a:t>
            </a:r>
          </a:p>
          <a:p>
            <a:pPr algn="ctr">
              <a:spcBef>
                <a:spcPct val="0"/>
              </a:spcBef>
              <a:buFontTx/>
              <a:buNone/>
            </a:pPr>
            <a:r>
              <a:rPr lang="it-IT" altLang="it-IT" sz="2000" b="0">
                <a:solidFill>
                  <a:srgbClr val="FFFF00"/>
                </a:solidFill>
                <a:latin typeface="Calibri" panose="020F0502020204030204" pitchFamily="34" charset="0"/>
              </a:rPr>
              <a:t>che connotano i profili</a:t>
            </a:r>
          </a:p>
          <a:p>
            <a:pPr algn="ctr">
              <a:spcBef>
                <a:spcPct val="0"/>
              </a:spcBef>
              <a:buFontTx/>
              <a:buNone/>
            </a:pPr>
            <a:r>
              <a:rPr lang="it-IT" altLang="it-IT" sz="2000" b="0">
                <a:solidFill>
                  <a:srgbClr val="FFFF00"/>
                </a:solidFill>
                <a:latin typeface="Calibri" panose="020F0502020204030204" pitchFamily="34" charset="0"/>
              </a:rPr>
              <a:t>tecnici della banca</a:t>
            </a:r>
          </a:p>
        </p:txBody>
      </p:sp>
      <p:sp>
        <p:nvSpPr>
          <p:cNvPr id="47112" name="Rectangle 8"/>
          <p:cNvSpPr>
            <a:spLocks noChangeArrowheads="1"/>
          </p:cNvSpPr>
          <p:nvPr/>
        </p:nvSpPr>
        <p:spPr bwMode="auto">
          <a:xfrm>
            <a:off x="5651500" y="2852738"/>
            <a:ext cx="2376488" cy="503237"/>
          </a:xfrm>
          <a:prstGeom prst="rect">
            <a:avLst/>
          </a:prstGeom>
          <a:solidFill>
            <a:schemeClr val="accent3">
              <a:lumMod val="20000"/>
              <a:lumOff val="80000"/>
            </a:schemeClr>
          </a:solidFill>
          <a:ln w="12700">
            <a:solidFill>
              <a:srgbClr val="3366FF"/>
            </a:solidFill>
            <a:miter lim="800000"/>
            <a:headEnd/>
            <a:tailEnd/>
          </a:ln>
          <a:effec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6175"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0000"/>
              </a:lnSpc>
              <a:buFontTx/>
              <a:buNone/>
            </a:pPr>
            <a:r>
              <a:rPr lang="it-IT" altLang="it-IT" sz="2200" b="0">
                <a:solidFill>
                  <a:schemeClr val="accent2"/>
                </a:solidFill>
                <a:latin typeface="Calibri" panose="020F0502020204030204" pitchFamily="34" charset="0"/>
              </a:rPr>
              <a:t>Resolution plans</a:t>
            </a:r>
          </a:p>
        </p:txBody>
      </p:sp>
      <p:sp>
        <p:nvSpPr>
          <p:cNvPr id="47113" name="Rectangle 9"/>
          <p:cNvSpPr>
            <a:spLocks noChangeArrowheads="1"/>
          </p:cNvSpPr>
          <p:nvPr/>
        </p:nvSpPr>
        <p:spPr bwMode="auto">
          <a:xfrm>
            <a:off x="4859338" y="4149725"/>
            <a:ext cx="3960812" cy="1439863"/>
          </a:xfrm>
          <a:prstGeom prst="rect">
            <a:avLst/>
          </a:prstGeom>
          <a:solidFill>
            <a:srgbClr val="0099FF"/>
          </a:solidFill>
          <a:ln w="9525">
            <a:solidFill>
              <a:srgbClr val="FFFF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000" b="0" dirty="0">
                <a:solidFill>
                  <a:srgbClr val="FFFF00"/>
                </a:solidFill>
                <a:latin typeface="Calibri" panose="020F0502020204030204" pitchFamily="34" charset="0"/>
              </a:rPr>
              <a:t>volti a realizzare un’ordinata </a:t>
            </a:r>
          </a:p>
          <a:p>
            <a:pPr algn="ctr">
              <a:spcBef>
                <a:spcPct val="0"/>
              </a:spcBef>
              <a:buFontTx/>
              <a:buNone/>
            </a:pPr>
            <a:r>
              <a:rPr lang="it-IT" altLang="it-IT" sz="2000" b="0" dirty="0">
                <a:solidFill>
                  <a:srgbClr val="FFFF00"/>
                </a:solidFill>
                <a:latin typeface="Calibri" panose="020F0502020204030204" pitchFamily="34" charset="0"/>
              </a:rPr>
              <a:t>risoluzione della banca </a:t>
            </a:r>
          </a:p>
          <a:p>
            <a:pPr algn="ctr">
              <a:spcBef>
                <a:spcPct val="0"/>
              </a:spcBef>
              <a:buFontTx/>
              <a:buNone/>
            </a:pPr>
            <a:r>
              <a:rPr lang="it-IT" altLang="it-IT" sz="2000" b="0" dirty="0">
                <a:solidFill>
                  <a:srgbClr val="FFFF00"/>
                </a:solidFill>
                <a:latin typeface="Calibri" panose="020F0502020204030204" pitchFamily="34" charset="0"/>
              </a:rPr>
              <a:t>in caso di insolvenza</a:t>
            </a:r>
          </a:p>
        </p:txBody>
      </p:sp>
      <p:sp>
        <p:nvSpPr>
          <p:cNvPr id="47114" name="AutoShape 10"/>
          <p:cNvSpPr>
            <a:spLocks noChangeArrowheads="1"/>
          </p:cNvSpPr>
          <p:nvPr/>
        </p:nvSpPr>
        <p:spPr bwMode="auto">
          <a:xfrm>
            <a:off x="1979613" y="3357563"/>
            <a:ext cx="792162" cy="647700"/>
          </a:xfrm>
          <a:prstGeom prst="downArrow">
            <a:avLst>
              <a:gd name="adj1" fmla="val 50000"/>
              <a:gd name="adj2" fmla="val 25000"/>
            </a:avLst>
          </a:prstGeom>
          <a:solidFill>
            <a:schemeClr val="tx2">
              <a:lumMod val="20000"/>
              <a:lumOff val="80000"/>
            </a:schemeClr>
          </a:solidFill>
          <a:ln w="28575">
            <a:solidFill>
              <a:schemeClr val="accent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it-IT" altLang="it-IT" sz="1800">
              <a:solidFill>
                <a:schemeClr val="accent2"/>
              </a:solidFill>
              <a:latin typeface="Calibri" panose="020F0502020204030204" pitchFamily="34" charset="0"/>
            </a:endParaRPr>
          </a:p>
        </p:txBody>
      </p:sp>
      <p:sp>
        <p:nvSpPr>
          <p:cNvPr id="47115" name="AutoShape 11"/>
          <p:cNvSpPr>
            <a:spLocks noChangeArrowheads="1"/>
          </p:cNvSpPr>
          <p:nvPr/>
        </p:nvSpPr>
        <p:spPr bwMode="auto">
          <a:xfrm>
            <a:off x="6443663" y="3357563"/>
            <a:ext cx="792162" cy="647700"/>
          </a:xfrm>
          <a:prstGeom prst="downArrow">
            <a:avLst>
              <a:gd name="adj1" fmla="val 50000"/>
              <a:gd name="adj2" fmla="val 25000"/>
            </a:avLst>
          </a:prstGeom>
          <a:solidFill>
            <a:schemeClr val="tx2">
              <a:lumMod val="20000"/>
              <a:lumOff val="80000"/>
            </a:schemeClr>
          </a:solidFill>
          <a:ln w="28575">
            <a:solidFill>
              <a:schemeClr val="accent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it-IT" altLang="it-IT" sz="1800">
              <a:solidFill>
                <a:schemeClr val="accent2"/>
              </a:solidFill>
              <a:latin typeface="Calibri" panose="020F0502020204030204" pitchFamily="34" charset="0"/>
            </a:endParaRPr>
          </a:p>
        </p:txBody>
      </p:sp>
      <p:sp>
        <p:nvSpPr>
          <p:cNvPr id="47116" name="Rectangle 12"/>
          <p:cNvSpPr>
            <a:spLocks noChangeArrowheads="1"/>
          </p:cNvSpPr>
          <p:nvPr/>
        </p:nvSpPr>
        <p:spPr bwMode="auto">
          <a:xfrm>
            <a:off x="1331913" y="6092825"/>
            <a:ext cx="69119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200" b="1" i="1" dirty="0">
                <a:solidFill>
                  <a:schemeClr val="accent1"/>
                </a:solidFill>
                <a:latin typeface="Calibri" panose="020F0502020204030204" pitchFamily="34" charset="0"/>
              </a:rPr>
              <a:t>Poteri di intervento delle Autorità</a:t>
            </a:r>
          </a:p>
        </p:txBody>
      </p:sp>
    </p:spTree>
    <p:extLst>
      <p:ext uri="{BB962C8B-B14F-4D97-AF65-F5344CB8AC3E}">
        <p14:creationId xmlns:p14="http://schemas.microsoft.com/office/powerpoint/2010/main" val="378374617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38</a:t>
            </a:fld>
            <a:endParaRPr lang="en-US" dirty="0"/>
          </a:p>
        </p:txBody>
      </p:sp>
      <p:sp>
        <p:nvSpPr>
          <p:cNvPr id="9" name="Titolo 2"/>
          <p:cNvSpPr txBox="1">
            <a:spLocks/>
          </p:cNvSpPr>
          <p:nvPr/>
        </p:nvSpPr>
        <p:spPr>
          <a:xfrm>
            <a:off x="1475656" y="274638"/>
            <a:ext cx="7668344"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0" lvl="1">
              <a:spcBef>
                <a:spcPct val="0"/>
              </a:spcBef>
            </a:pPr>
            <a:r>
              <a:rPr lang="it-IT" altLang="it-IT" sz="2000" b="1" dirty="0" smtClean="0">
                <a:solidFill>
                  <a:schemeClr val="tx2">
                    <a:satMod val="130000"/>
                  </a:schemeClr>
                </a:solidFill>
                <a:latin typeface="Calibri" panose="020F0502020204030204" pitchFamily="34" charset="0"/>
                <a:ea typeface="+mj-ea"/>
                <a:cs typeface="+mj-cs"/>
              </a:rPr>
              <a:t>La prevenzione </a:t>
            </a:r>
            <a:r>
              <a:rPr lang="it-IT" altLang="it-IT" sz="2000" b="1" dirty="0">
                <a:solidFill>
                  <a:schemeClr val="tx2">
                    <a:satMod val="130000"/>
                  </a:schemeClr>
                </a:solidFill>
                <a:latin typeface="Calibri" panose="020F0502020204030204" pitchFamily="34" charset="0"/>
                <a:ea typeface="+mj-ea"/>
                <a:cs typeface="+mj-cs"/>
              </a:rPr>
              <a:t>- </a:t>
            </a:r>
            <a:r>
              <a:rPr lang="it-IT" altLang="it-IT" sz="2000" b="1" dirty="0" smtClean="0">
                <a:solidFill>
                  <a:schemeClr val="tx2">
                    <a:satMod val="130000"/>
                  </a:schemeClr>
                </a:solidFill>
                <a:latin typeface="Calibri" panose="020F0502020204030204" pitchFamily="34" charset="0"/>
                <a:ea typeface="+mj-ea"/>
                <a:cs typeface="+mj-cs"/>
              </a:rPr>
              <a:t>I </a:t>
            </a:r>
            <a:r>
              <a:rPr lang="it-IT" altLang="it-IT" sz="2000" b="1" dirty="0" err="1">
                <a:solidFill>
                  <a:schemeClr val="tx2">
                    <a:satMod val="130000"/>
                  </a:schemeClr>
                </a:solidFill>
                <a:latin typeface="Calibri" panose="020F0502020204030204" pitchFamily="34" charset="0"/>
                <a:ea typeface="+mj-ea"/>
                <a:cs typeface="+mj-cs"/>
              </a:rPr>
              <a:t>RRPs</a:t>
            </a:r>
            <a:endParaRPr lang="it-IT" altLang="it-IT" sz="2000" b="1" dirty="0">
              <a:solidFill>
                <a:schemeClr val="tx2">
                  <a:satMod val="130000"/>
                </a:schemeClr>
              </a:solidFill>
              <a:latin typeface="Calibri" panose="020F0502020204030204" pitchFamily="34" charset="0"/>
              <a:ea typeface="+mj-ea"/>
              <a:cs typeface="+mj-cs"/>
            </a:endParaRPr>
          </a:p>
          <a:p>
            <a:endParaRPr lang="it-IT" sz="2000" b="1" i="1" dirty="0">
              <a:effectLst/>
              <a:latin typeface="Calibri" panose="020F0502020204030204" pitchFamily="34" charset="0"/>
            </a:endParaRPr>
          </a:p>
        </p:txBody>
      </p:sp>
      <p:grpSp>
        <p:nvGrpSpPr>
          <p:cNvPr id="27" name="Gruppo 26"/>
          <p:cNvGrpSpPr/>
          <p:nvPr/>
        </p:nvGrpSpPr>
        <p:grpSpPr>
          <a:xfrm>
            <a:off x="251520" y="1124745"/>
            <a:ext cx="8677552" cy="5616622"/>
            <a:chOff x="251520" y="1124745"/>
            <a:chExt cx="8677552" cy="5616622"/>
          </a:xfrm>
        </p:grpSpPr>
        <p:sp>
          <p:nvSpPr>
            <p:cNvPr id="16" name="Parentesi graffa aperta 15"/>
            <p:cNvSpPr/>
            <p:nvPr/>
          </p:nvSpPr>
          <p:spPr>
            <a:xfrm>
              <a:off x="1789264" y="1124745"/>
              <a:ext cx="368299" cy="5428978"/>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10" name="Gruppo 9"/>
            <p:cNvGrpSpPr/>
            <p:nvPr/>
          </p:nvGrpSpPr>
          <p:grpSpPr>
            <a:xfrm>
              <a:off x="251520" y="2976568"/>
              <a:ext cx="2526655" cy="1461402"/>
              <a:chOff x="-542683" y="449554"/>
              <a:chExt cx="2526655" cy="1072320"/>
            </a:xfrm>
          </p:grpSpPr>
          <p:sp>
            <p:nvSpPr>
              <p:cNvPr id="11" name="Rettangolo 10"/>
              <p:cNvSpPr/>
              <p:nvPr/>
            </p:nvSpPr>
            <p:spPr>
              <a:xfrm>
                <a:off x="0" y="449554"/>
                <a:ext cx="1983972" cy="8786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ttangolo 11"/>
              <p:cNvSpPr/>
              <p:nvPr/>
            </p:nvSpPr>
            <p:spPr>
              <a:xfrm>
                <a:off x="-542683" y="643216"/>
                <a:ext cx="1440160" cy="878658"/>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algn="ctr" defTabSz="1066800">
                  <a:lnSpc>
                    <a:spcPct val="90000"/>
                  </a:lnSpc>
                  <a:spcBef>
                    <a:spcPct val="0"/>
                  </a:spcBef>
                  <a:spcAft>
                    <a:spcPct val="35000"/>
                  </a:spcAft>
                </a:pPr>
                <a:r>
                  <a:rPr lang="it-IT" sz="2000" b="1" i="1" dirty="0" err="1">
                    <a:solidFill>
                      <a:schemeClr val="accent2"/>
                    </a:solidFill>
                    <a:latin typeface="Calibri" panose="020F0502020204030204" pitchFamily="34" charset="0"/>
                  </a:rPr>
                  <a:t>Recovery</a:t>
                </a:r>
                <a:r>
                  <a:rPr lang="it-IT" sz="2000" b="1" i="1" dirty="0">
                    <a:solidFill>
                      <a:schemeClr val="accent2"/>
                    </a:solidFill>
                    <a:latin typeface="Calibri" panose="020F0502020204030204" pitchFamily="34" charset="0"/>
                  </a:rPr>
                  <a:t> </a:t>
                </a:r>
                <a:r>
                  <a:rPr lang="it-IT" sz="2000" b="1" i="1" dirty="0" err="1">
                    <a:solidFill>
                      <a:schemeClr val="accent2"/>
                    </a:solidFill>
                    <a:latin typeface="Calibri" panose="020F0502020204030204" pitchFamily="34" charset="0"/>
                  </a:rPr>
                  <a:t>plans</a:t>
                </a:r>
                <a:r>
                  <a:rPr lang="it-IT" sz="2000" b="1" i="1" dirty="0">
                    <a:solidFill>
                      <a:schemeClr val="accent2"/>
                    </a:solidFill>
                    <a:latin typeface="Calibri" panose="020F0502020204030204" pitchFamily="34" charset="0"/>
                  </a:rPr>
                  <a:t>          </a:t>
                </a:r>
                <a:r>
                  <a:rPr lang="it-IT" sz="2000" i="1" dirty="0">
                    <a:solidFill>
                      <a:schemeClr val="tx1"/>
                    </a:solidFill>
                    <a:latin typeface="Calibri" panose="020F0502020204030204" pitchFamily="34" charset="0"/>
                  </a:rPr>
                  <a:t>(artt. 5-9)</a:t>
                </a:r>
              </a:p>
            </p:txBody>
          </p:sp>
        </p:grpSp>
        <p:sp>
          <p:nvSpPr>
            <p:cNvPr id="19" name="Rettangolo 18"/>
            <p:cNvSpPr/>
            <p:nvPr/>
          </p:nvSpPr>
          <p:spPr>
            <a:xfrm>
              <a:off x="2267744" y="1124745"/>
              <a:ext cx="6661328" cy="542897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Rettangolo 19"/>
            <p:cNvSpPr/>
            <p:nvPr/>
          </p:nvSpPr>
          <p:spPr>
            <a:xfrm>
              <a:off x="2539650" y="1415198"/>
              <a:ext cx="6280822" cy="53261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171450" lvl="1" indent="-171450" algn="just" defTabSz="711200">
                <a:spcBef>
                  <a:spcPts val="400"/>
                </a:spcBef>
                <a:buChar char="••"/>
              </a:pPr>
              <a:r>
                <a:rPr lang="it-IT" altLang="it-IT" sz="1300" dirty="0">
                  <a:solidFill>
                    <a:schemeClr val="tx2"/>
                  </a:solidFill>
                  <a:latin typeface="Calibri" panose="020F0502020204030204" pitchFamily="34" charset="0"/>
                </a:rPr>
                <a:t>Definiscono le misure predisposte dalle banche o le misure che esse adotterebbero per ripristinare la c.d. </a:t>
              </a:r>
              <a:r>
                <a:rPr lang="it-IT" altLang="it-IT" sz="1300" i="1" dirty="0">
                  <a:solidFill>
                    <a:schemeClr val="tx2"/>
                  </a:solidFill>
                  <a:latin typeface="Calibri" panose="020F0502020204030204" pitchFamily="34" charset="0"/>
                </a:rPr>
                <a:t>long-</a:t>
              </a:r>
              <a:r>
                <a:rPr lang="it-IT" altLang="it-IT" sz="1300" i="1" dirty="0" err="1">
                  <a:solidFill>
                    <a:schemeClr val="tx2"/>
                  </a:solidFill>
                  <a:latin typeface="Calibri" panose="020F0502020204030204" pitchFamily="34" charset="0"/>
                </a:rPr>
                <a:t>term</a:t>
              </a:r>
              <a:r>
                <a:rPr lang="it-IT" altLang="it-IT" sz="1300" i="1" dirty="0">
                  <a:solidFill>
                    <a:schemeClr val="tx2"/>
                  </a:solidFill>
                  <a:latin typeface="Calibri" panose="020F0502020204030204" pitchFamily="34" charset="0"/>
                </a:rPr>
                <a:t> </a:t>
              </a:r>
              <a:r>
                <a:rPr lang="it-IT" altLang="it-IT" sz="1300" i="1" dirty="0" err="1">
                  <a:solidFill>
                    <a:schemeClr val="tx2"/>
                  </a:solidFill>
                  <a:latin typeface="Calibri" panose="020F0502020204030204" pitchFamily="34" charset="0"/>
                </a:rPr>
                <a:t>viability</a:t>
              </a:r>
              <a:r>
                <a:rPr lang="it-IT" altLang="it-IT" sz="1300" dirty="0">
                  <a:solidFill>
                    <a:schemeClr val="tx2"/>
                  </a:solidFill>
                  <a:latin typeface="Calibri" panose="020F0502020204030204" pitchFamily="34" charset="0"/>
                </a:rPr>
                <a:t> in caso di un deterioramento significativo della propria situazione finanziaria (patrimonio, liquidità, redditività);</a:t>
              </a:r>
              <a:endParaRPr lang="it-IT" sz="1300" dirty="0">
                <a:solidFill>
                  <a:schemeClr val="tx2"/>
                </a:solidFill>
                <a:latin typeface="Calibri" panose="020F0502020204030204" pitchFamily="34" charset="0"/>
              </a:endParaRPr>
            </a:p>
            <a:p>
              <a:pPr marL="171450" lvl="1" indent="-171450" algn="just" defTabSz="711200">
                <a:spcBef>
                  <a:spcPts val="400"/>
                </a:spcBef>
                <a:buChar char="••"/>
              </a:pPr>
              <a:r>
                <a:rPr lang="it-IT" altLang="it-IT" sz="1300" dirty="0">
                  <a:solidFill>
                    <a:schemeClr val="tx2"/>
                  </a:solidFill>
                  <a:latin typeface="Calibri" panose="020F0502020204030204" pitchFamily="34" charset="0"/>
                </a:rPr>
                <a:t>sono elaborati dagli intermediari, che devono aggiornarli almeno annualmente o a seguito di cambiamenti della struttura giuridica o organizzativa, dell’attività o della situazione finanziaria, e approvati dalle autorità di vigilanza;</a:t>
              </a:r>
            </a:p>
            <a:p>
              <a:pPr marL="171450" lvl="1" indent="-171450" algn="just" defTabSz="711200">
                <a:spcBef>
                  <a:spcPts val="400"/>
                </a:spcBef>
                <a:buChar char="••"/>
              </a:pPr>
              <a:r>
                <a:rPr lang="it-IT" altLang="it-IT" sz="1300" dirty="0">
                  <a:solidFill>
                    <a:schemeClr val="tx2"/>
                  </a:solidFill>
                  <a:latin typeface="Calibri" panose="020F0502020204030204" pitchFamily="34" charset="0"/>
                </a:rPr>
                <a:t>non presuppongono l’accesso a sostegno finanziario pubblico straordinario né il suo ottenimento; </a:t>
              </a:r>
            </a:p>
            <a:p>
              <a:pPr marL="171450" lvl="1" indent="-171450" algn="just" defTabSz="711200">
                <a:spcBef>
                  <a:spcPts val="400"/>
                </a:spcBef>
                <a:buChar char="••"/>
              </a:pPr>
              <a:r>
                <a:rPr lang="it-IT" altLang="it-IT" sz="1300" dirty="0">
                  <a:solidFill>
                    <a:schemeClr val="tx2"/>
                  </a:solidFill>
                  <a:latin typeface="Calibri" panose="020F0502020204030204" pitchFamily="34" charset="0"/>
                </a:rPr>
                <a:t>comprendono un’analisi delle modalità e della tempistica con cui, in specifiche situazioni, la banca può chiedere il ricorso al sostegno della banca centrale e identificano le attività idonee come garanzie;</a:t>
              </a:r>
            </a:p>
            <a:p>
              <a:pPr marL="171450" lvl="1" indent="-171450" algn="just" defTabSz="711200">
                <a:spcBef>
                  <a:spcPts val="400"/>
                </a:spcBef>
                <a:buChar char="••"/>
              </a:pPr>
              <a:r>
                <a:rPr lang="it-IT" altLang="it-IT" sz="1300" dirty="0">
                  <a:solidFill>
                    <a:schemeClr val="tx2"/>
                  </a:solidFill>
                  <a:latin typeface="Calibri" panose="020F0502020204030204" pitchFamily="34" charset="0"/>
                </a:rPr>
                <a:t>includono anche le misure che potrebbero essere assunte dalla banca nel caso in cui si verifichino le condizioni per l’</a:t>
              </a:r>
              <a:r>
                <a:rPr lang="it-IT" altLang="it-IT" sz="1300" i="1" dirty="0" err="1">
                  <a:solidFill>
                    <a:schemeClr val="tx2"/>
                  </a:solidFill>
                  <a:latin typeface="Calibri" panose="020F0502020204030204" pitchFamily="34" charset="0"/>
                </a:rPr>
                <a:t>early</a:t>
              </a:r>
              <a:r>
                <a:rPr lang="it-IT" altLang="it-IT" sz="1300" i="1" dirty="0">
                  <a:solidFill>
                    <a:schemeClr val="tx2"/>
                  </a:solidFill>
                  <a:latin typeface="Calibri" panose="020F0502020204030204" pitchFamily="34" charset="0"/>
                </a:rPr>
                <a:t> </a:t>
              </a:r>
              <a:r>
                <a:rPr lang="it-IT" altLang="it-IT" sz="1300" i="1" dirty="0" err="1">
                  <a:solidFill>
                    <a:schemeClr val="tx2"/>
                  </a:solidFill>
                  <a:latin typeface="Calibri" panose="020F0502020204030204" pitchFamily="34" charset="0"/>
                </a:rPr>
                <a:t>intervention</a:t>
              </a:r>
              <a:r>
                <a:rPr lang="it-IT" altLang="it-IT" sz="1300" i="1" dirty="0">
                  <a:solidFill>
                    <a:schemeClr val="tx2"/>
                  </a:solidFill>
                  <a:latin typeface="Calibri" panose="020F0502020204030204" pitchFamily="34" charset="0"/>
                </a:rPr>
                <a:t>;</a:t>
              </a:r>
              <a:endParaRPr lang="it-IT" altLang="it-IT" sz="1300" dirty="0">
                <a:solidFill>
                  <a:schemeClr val="tx2"/>
                </a:solidFill>
                <a:latin typeface="Calibri" panose="020F0502020204030204" pitchFamily="34" charset="0"/>
              </a:endParaRPr>
            </a:p>
            <a:p>
              <a:pPr marL="171450" lvl="1" indent="-171450" algn="just" defTabSz="711200">
                <a:spcBef>
                  <a:spcPts val="400"/>
                </a:spcBef>
                <a:buChar char="••"/>
              </a:pPr>
              <a:r>
                <a:rPr lang="it-IT" altLang="it-IT" sz="1300" dirty="0">
                  <a:solidFill>
                    <a:schemeClr val="tx2"/>
                  </a:solidFill>
                  <a:latin typeface="Calibri" panose="020F0502020204030204" pitchFamily="34" charset="0"/>
                </a:rPr>
                <a:t>contemplano una serie di scenari di severo </a:t>
              </a:r>
              <a:r>
                <a:rPr lang="it-IT" altLang="it-IT" sz="1300" i="1" dirty="0">
                  <a:solidFill>
                    <a:schemeClr val="tx2"/>
                  </a:solidFill>
                  <a:latin typeface="Calibri" panose="020F0502020204030204" pitchFamily="34" charset="0"/>
                </a:rPr>
                <a:t>stress</a:t>
              </a:r>
              <a:r>
                <a:rPr lang="it-IT" altLang="it-IT" sz="1300" dirty="0">
                  <a:solidFill>
                    <a:schemeClr val="tx2"/>
                  </a:solidFill>
                  <a:latin typeface="Calibri" panose="020F0502020204030204" pitchFamily="34" charset="0"/>
                </a:rPr>
                <a:t> macroeconomico e finanziario riferiti alla specifica situazione della banca e comprendenti eventi di natura sistemica e stress specifici. </a:t>
              </a:r>
            </a:p>
            <a:p>
              <a:pPr marL="171450" lvl="1" indent="-171450" algn="just" defTabSz="711200">
                <a:spcBef>
                  <a:spcPts val="400"/>
                </a:spcBef>
                <a:buChar char="••"/>
              </a:pPr>
              <a:r>
                <a:rPr lang="it-IT" altLang="it-IT" sz="1300" dirty="0">
                  <a:solidFill>
                    <a:schemeClr val="tx2"/>
                  </a:solidFill>
                  <a:latin typeface="Calibri" panose="020F0502020204030204" pitchFamily="34" charset="0"/>
                </a:rPr>
                <a:t>con riferimento ai gruppi, comprendono le misure adottate conformemente agli accordi per il sostegno finanziario infragruppo;</a:t>
              </a:r>
            </a:p>
            <a:p>
              <a:pPr marL="171450" lvl="1" indent="-171450" algn="just" defTabSz="711200">
                <a:spcBef>
                  <a:spcPts val="400"/>
                </a:spcBef>
                <a:buFontTx/>
                <a:buChar char="••"/>
              </a:pPr>
              <a:r>
                <a:rPr lang="it-IT" altLang="it-IT" sz="1300" dirty="0">
                  <a:solidFill>
                    <a:schemeClr val="tx2"/>
                  </a:solidFill>
                  <a:latin typeface="Calibri" panose="020F0502020204030204" pitchFamily="34" charset="0"/>
                </a:rPr>
                <a:t>comprendono indicatori (quali-quantitativi) definiti dalla banca e concordati con l’autorità, che identifichino il momento in cui le azioni indicate nel piano debbano essere applicate; gli indicatori devono essere facilmente monitorabili;</a:t>
              </a:r>
            </a:p>
            <a:p>
              <a:pPr marL="171450" lvl="1" indent="-171450" algn="just" defTabSz="711200">
                <a:spcBef>
                  <a:spcPts val="400"/>
                </a:spcBef>
                <a:buFontTx/>
                <a:buChar char="••"/>
              </a:pPr>
              <a:r>
                <a:rPr lang="it-IT" altLang="it-IT" sz="1300" dirty="0">
                  <a:solidFill>
                    <a:schemeClr val="tx2"/>
                  </a:solidFill>
                  <a:latin typeface="Calibri" panose="020F0502020204030204" pitchFamily="34" charset="0"/>
                </a:rPr>
                <a:t>devono essere trasmessi dall’autorità di vigilanza all’autorità di risoluzione, che può esaminarli nell’ottica di individuare l’eventuale impatto negativo sulla risolvibilità della banca e di rivolgere raccomandazioni alle banche. </a:t>
              </a:r>
            </a:p>
            <a:p>
              <a:pPr marL="171450" lvl="1" indent="-171450" algn="l" defTabSz="711200">
                <a:spcBef>
                  <a:spcPts val="400"/>
                </a:spcBef>
                <a:buChar char="••"/>
              </a:pPr>
              <a:endParaRPr lang="it-IT" altLang="it-IT" sz="1550" dirty="0" smtClean="0">
                <a:solidFill>
                  <a:schemeClr val="tx2"/>
                </a:solidFill>
                <a:latin typeface="Calibri" panose="020F0502020204030204" pitchFamily="34" charset="0"/>
              </a:endParaRPr>
            </a:p>
            <a:p>
              <a:pPr marL="171450" lvl="1" indent="-171450" defTabSz="711200">
                <a:spcBef>
                  <a:spcPts val="600"/>
                </a:spcBef>
                <a:buChar char="••"/>
              </a:pPr>
              <a:endParaRPr lang="it-IT" altLang="it-IT" sz="1600" kern="1200" dirty="0" smtClean="0">
                <a:solidFill>
                  <a:schemeClr val="tx2"/>
                </a:solidFill>
                <a:latin typeface="Calibri" panose="020F0502020204030204" pitchFamily="34" charset="0"/>
              </a:endParaRPr>
            </a:p>
          </p:txBody>
        </p:sp>
      </p:grpSp>
    </p:spTree>
    <p:extLst>
      <p:ext uri="{BB962C8B-B14F-4D97-AF65-F5344CB8AC3E}">
        <p14:creationId xmlns:p14="http://schemas.microsoft.com/office/powerpoint/2010/main" val="53731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39</a:t>
            </a:fld>
            <a:endParaRPr lang="en-US" dirty="0"/>
          </a:p>
        </p:txBody>
      </p:sp>
      <p:sp>
        <p:nvSpPr>
          <p:cNvPr id="9" name="Titolo 2"/>
          <p:cNvSpPr txBox="1">
            <a:spLocks/>
          </p:cNvSpPr>
          <p:nvPr/>
        </p:nvSpPr>
        <p:spPr>
          <a:xfrm>
            <a:off x="1475656" y="274638"/>
            <a:ext cx="7668344"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0" lvl="1">
              <a:spcBef>
                <a:spcPct val="0"/>
              </a:spcBef>
            </a:pPr>
            <a:r>
              <a:rPr lang="it-IT" altLang="it-IT" sz="2000" b="1" dirty="0" smtClean="0">
                <a:solidFill>
                  <a:schemeClr val="tx2">
                    <a:satMod val="130000"/>
                  </a:schemeClr>
                </a:solidFill>
                <a:latin typeface="Calibri" panose="020F0502020204030204" pitchFamily="34" charset="0"/>
                <a:ea typeface="+mj-ea"/>
                <a:cs typeface="+mj-cs"/>
              </a:rPr>
              <a:t>La prevenzione </a:t>
            </a:r>
            <a:r>
              <a:rPr lang="it-IT" altLang="it-IT" sz="2000" b="1" dirty="0">
                <a:solidFill>
                  <a:schemeClr val="tx2">
                    <a:satMod val="130000"/>
                  </a:schemeClr>
                </a:solidFill>
                <a:latin typeface="Calibri" panose="020F0502020204030204" pitchFamily="34" charset="0"/>
                <a:ea typeface="+mj-ea"/>
                <a:cs typeface="+mj-cs"/>
              </a:rPr>
              <a:t>- </a:t>
            </a:r>
            <a:r>
              <a:rPr lang="it-IT" altLang="it-IT" sz="2000" b="1" dirty="0" smtClean="0">
                <a:solidFill>
                  <a:schemeClr val="tx2">
                    <a:satMod val="130000"/>
                  </a:schemeClr>
                </a:solidFill>
                <a:latin typeface="Calibri" panose="020F0502020204030204" pitchFamily="34" charset="0"/>
                <a:ea typeface="+mj-ea"/>
                <a:cs typeface="+mj-cs"/>
              </a:rPr>
              <a:t>I </a:t>
            </a:r>
            <a:r>
              <a:rPr lang="it-IT" altLang="it-IT" sz="2000" b="1" dirty="0" err="1">
                <a:solidFill>
                  <a:schemeClr val="tx2">
                    <a:satMod val="130000"/>
                  </a:schemeClr>
                </a:solidFill>
                <a:latin typeface="Calibri" panose="020F0502020204030204" pitchFamily="34" charset="0"/>
                <a:ea typeface="+mj-ea"/>
                <a:cs typeface="+mj-cs"/>
              </a:rPr>
              <a:t>RRPs</a:t>
            </a:r>
            <a:endParaRPr lang="it-IT" altLang="it-IT" sz="2000" b="1" dirty="0">
              <a:solidFill>
                <a:schemeClr val="tx2">
                  <a:satMod val="130000"/>
                </a:schemeClr>
              </a:solidFill>
              <a:latin typeface="Calibri" panose="020F0502020204030204" pitchFamily="34" charset="0"/>
              <a:ea typeface="+mj-ea"/>
              <a:cs typeface="+mj-cs"/>
            </a:endParaRPr>
          </a:p>
          <a:p>
            <a:endParaRPr lang="it-IT" sz="2000" b="1" i="1" dirty="0">
              <a:effectLst/>
              <a:latin typeface="Calibri" panose="020F0502020204030204" pitchFamily="34" charset="0"/>
            </a:endParaRPr>
          </a:p>
        </p:txBody>
      </p:sp>
      <p:grpSp>
        <p:nvGrpSpPr>
          <p:cNvPr id="25" name="Gruppo 24"/>
          <p:cNvGrpSpPr/>
          <p:nvPr/>
        </p:nvGrpSpPr>
        <p:grpSpPr>
          <a:xfrm>
            <a:off x="136980" y="1052735"/>
            <a:ext cx="8792092" cy="5500987"/>
            <a:chOff x="136980" y="1052735"/>
            <a:chExt cx="8792092" cy="5500987"/>
          </a:xfrm>
        </p:grpSpPr>
        <p:grpSp>
          <p:nvGrpSpPr>
            <p:cNvPr id="13" name="Gruppo 12"/>
            <p:cNvGrpSpPr/>
            <p:nvPr/>
          </p:nvGrpSpPr>
          <p:grpSpPr>
            <a:xfrm>
              <a:off x="136980" y="3106954"/>
              <a:ext cx="2523139" cy="963722"/>
              <a:chOff x="-539167" y="449554"/>
              <a:chExt cx="2523139" cy="963722"/>
            </a:xfrm>
          </p:grpSpPr>
          <p:sp>
            <p:nvSpPr>
              <p:cNvPr id="14" name="Rettangolo 13"/>
              <p:cNvSpPr/>
              <p:nvPr/>
            </p:nvSpPr>
            <p:spPr>
              <a:xfrm>
                <a:off x="0" y="449554"/>
                <a:ext cx="1983972" cy="8786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ttangolo 14"/>
              <p:cNvSpPr/>
              <p:nvPr/>
            </p:nvSpPr>
            <p:spPr>
              <a:xfrm>
                <a:off x="-539167" y="534618"/>
                <a:ext cx="1704866" cy="878658"/>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lvl="0" algn="ctr" defTabSz="1066800">
                  <a:lnSpc>
                    <a:spcPct val="90000"/>
                  </a:lnSpc>
                  <a:spcBef>
                    <a:spcPct val="0"/>
                  </a:spcBef>
                  <a:spcAft>
                    <a:spcPct val="35000"/>
                  </a:spcAft>
                </a:pPr>
                <a:r>
                  <a:rPr lang="it-IT" sz="2000" b="1" i="1" kern="1200" dirty="0" err="1" smtClean="0">
                    <a:solidFill>
                      <a:schemeClr val="accent2"/>
                    </a:solidFill>
                    <a:latin typeface="Calibri" panose="020F0502020204030204" pitchFamily="34" charset="0"/>
                  </a:rPr>
                  <a:t>Resolution</a:t>
                </a:r>
                <a:r>
                  <a:rPr lang="it-IT" sz="2000" b="1" i="1" kern="1200" dirty="0" smtClean="0">
                    <a:solidFill>
                      <a:schemeClr val="accent2"/>
                    </a:solidFill>
                    <a:latin typeface="Calibri" panose="020F0502020204030204" pitchFamily="34" charset="0"/>
                  </a:rPr>
                  <a:t> </a:t>
                </a:r>
                <a:r>
                  <a:rPr lang="it-IT" sz="2000" b="1" i="1" kern="1200" dirty="0" err="1" smtClean="0">
                    <a:solidFill>
                      <a:schemeClr val="accent2"/>
                    </a:solidFill>
                    <a:latin typeface="Calibri" panose="020F0502020204030204" pitchFamily="34" charset="0"/>
                  </a:rPr>
                  <a:t>plans</a:t>
                </a:r>
                <a:r>
                  <a:rPr lang="it-IT" sz="2000" b="1" i="1" kern="1200" dirty="0" smtClean="0">
                    <a:solidFill>
                      <a:schemeClr val="accent2"/>
                    </a:solidFill>
                    <a:latin typeface="Calibri" panose="020F0502020204030204" pitchFamily="34" charset="0"/>
                  </a:rPr>
                  <a:t>          </a:t>
                </a:r>
                <a:r>
                  <a:rPr lang="it-IT" sz="2000" kern="1200" dirty="0" smtClean="0">
                    <a:latin typeface="Calibri" panose="020F0502020204030204" pitchFamily="34" charset="0"/>
                  </a:rPr>
                  <a:t>(artt. 10-14)</a:t>
                </a:r>
                <a:endParaRPr lang="it-IT" sz="2000" kern="1200" dirty="0">
                  <a:latin typeface="Calibri" panose="020F0502020204030204" pitchFamily="34" charset="0"/>
                </a:endParaRPr>
              </a:p>
            </p:txBody>
          </p:sp>
        </p:grpSp>
        <p:sp>
          <p:nvSpPr>
            <p:cNvPr id="17" name="Parentesi graffa aperta 16"/>
            <p:cNvSpPr/>
            <p:nvPr/>
          </p:nvSpPr>
          <p:spPr>
            <a:xfrm>
              <a:off x="1916277" y="1052735"/>
              <a:ext cx="368299" cy="5500987"/>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2" name="Rettangolo 21"/>
            <p:cNvSpPr/>
            <p:nvPr/>
          </p:nvSpPr>
          <p:spPr>
            <a:xfrm>
              <a:off x="2339752" y="1052735"/>
              <a:ext cx="6589320" cy="550098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Rettangolo 22"/>
            <p:cNvSpPr/>
            <p:nvPr/>
          </p:nvSpPr>
          <p:spPr>
            <a:xfrm>
              <a:off x="2543154" y="1721133"/>
              <a:ext cx="6160353" cy="46085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it-IT" altLang="it-IT" sz="1500" dirty="0">
                  <a:solidFill>
                    <a:schemeClr val="tx2"/>
                  </a:solidFill>
                  <a:latin typeface="Calibri" panose="020F0502020204030204" pitchFamily="34" charset="0"/>
                </a:rPr>
                <a:t>Sono elaborati dall’autorità di risoluzione, in cooperazione con l’autorità di vigilanza, nel corso dell’ordinaria attività delle banche o di gruppi bancari, sulla base delle informazioni fornite dagli intermediari; </a:t>
              </a:r>
            </a:p>
            <a:p>
              <a:pPr marL="171450" lvl="1" indent="-171450" algn="just" defTabSz="711200">
                <a:lnSpc>
                  <a:spcPct val="90000"/>
                </a:lnSpc>
                <a:spcBef>
                  <a:spcPts val="400"/>
                </a:spcBef>
                <a:buChar char="••"/>
              </a:pPr>
              <a:r>
                <a:rPr lang="it-IT" altLang="it-IT" sz="1500" dirty="0">
                  <a:solidFill>
                    <a:schemeClr val="tx2"/>
                  </a:solidFill>
                  <a:latin typeface="Calibri" panose="020F0502020204030204" pitchFamily="34" charset="0"/>
                </a:rPr>
                <a:t>sono aggiornati almeno annualmente e a seguito di cambiamenti sostanziali nella struttura giuridica e organizzativa, nell’attività o nella condizione finanziaria della banca tali da influire in misura sostanziale sull’efficacia del piano;  </a:t>
              </a:r>
            </a:p>
            <a:p>
              <a:pPr marL="171450" lvl="1" indent="-171450" algn="just" defTabSz="711200">
                <a:lnSpc>
                  <a:spcPct val="90000"/>
                </a:lnSpc>
                <a:spcBef>
                  <a:spcPts val="400"/>
                </a:spcBef>
                <a:buChar char="••"/>
              </a:pPr>
              <a:r>
                <a:rPr lang="it-IT" altLang="it-IT" sz="1500" dirty="0">
                  <a:solidFill>
                    <a:schemeClr val="tx2"/>
                  </a:solidFill>
                  <a:latin typeface="Calibri" panose="020F0502020204030204" pitchFamily="34" charset="0"/>
                </a:rPr>
                <a:t>tengono conto degli scenari pertinenti, tra cui l’ipotesi che il dissesto sia specifico o si verifichi in un momento di instabilità finanziaria ampia o di crisi sistemica;</a:t>
              </a:r>
            </a:p>
            <a:p>
              <a:pPr marL="171450" lvl="1" indent="-171450" algn="just" defTabSz="711200">
                <a:lnSpc>
                  <a:spcPct val="90000"/>
                </a:lnSpc>
                <a:spcBef>
                  <a:spcPts val="400"/>
                </a:spcBef>
                <a:buChar char="••"/>
              </a:pPr>
              <a:r>
                <a:rPr lang="it-IT" altLang="it-IT" sz="1500" dirty="0">
                  <a:solidFill>
                    <a:schemeClr val="tx2"/>
                  </a:solidFill>
                  <a:latin typeface="Calibri" panose="020F0502020204030204" pitchFamily="34" charset="0"/>
                </a:rPr>
                <a:t>contengono le azioni da intraprendere tempestivamente nell’ipotesi che un’istituzione finanziaria entri in uno stato di crisi tale da rendere necessaria la sua ristrutturazione; </a:t>
              </a:r>
            </a:p>
            <a:p>
              <a:pPr marL="171450" lvl="1" indent="-171450" algn="just" defTabSz="711200">
                <a:lnSpc>
                  <a:spcPct val="90000"/>
                </a:lnSpc>
                <a:spcBef>
                  <a:spcPts val="400"/>
                </a:spcBef>
                <a:buChar char="••"/>
              </a:pPr>
              <a:r>
                <a:rPr lang="it-IT" altLang="it-IT" sz="1500" dirty="0">
                  <a:solidFill>
                    <a:schemeClr val="tx2"/>
                  </a:solidFill>
                  <a:latin typeface="Calibri" panose="020F0502020204030204" pitchFamily="34" charset="0"/>
                </a:rPr>
                <a:t>devono definire in dettaglio gli strumenti da attivare per assicurare la continuità delle funzioni essenziali delle banche o la loro ordinata liquidazione in caso di fallimento;</a:t>
              </a:r>
            </a:p>
            <a:p>
              <a:pPr marL="171450" lvl="1" indent="-171450" algn="just" defTabSz="711200">
                <a:lnSpc>
                  <a:spcPct val="90000"/>
                </a:lnSpc>
                <a:spcBef>
                  <a:spcPts val="400"/>
                </a:spcBef>
                <a:buFontTx/>
                <a:buChar char="••"/>
              </a:pPr>
              <a:r>
                <a:rPr lang="it-IT" altLang="it-IT" sz="1500" dirty="0">
                  <a:solidFill>
                    <a:schemeClr val="tx2"/>
                  </a:solidFill>
                  <a:latin typeface="Calibri" panose="020F0502020204030204" pitchFamily="34" charset="0"/>
                </a:rPr>
                <a:t>non possono prevedere il ricorso al supporto pubblico straordinario o al sostegno di liquidità di emergenza o con modalità non standard. Possono contenere un’analisi delle condizioni per l’accesso, nelle situazioni previste, a forme di sostegno di banche centrali e l’identificazione degli </a:t>
              </a:r>
              <a:r>
                <a:rPr lang="it-IT" altLang="it-IT" sz="1500" i="1" dirty="0" err="1">
                  <a:solidFill>
                    <a:schemeClr val="tx2"/>
                  </a:solidFill>
                  <a:latin typeface="Calibri" panose="020F0502020204030204" pitchFamily="34" charset="0"/>
                </a:rPr>
                <a:t>asset</a:t>
              </a:r>
              <a:r>
                <a:rPr lang="it-IT" altLang="it-IT" sz="1500" dirty="0">
                  <a:solidFill>
                    <a:schemeClr val="tx2"/>
                  </a:solidFill>
                  <a:latin typeface="Calibri" panose="020F0502020204030204" pitchFamily="34" charset="0"/>
                </a:rPr>
                <a:t> stanziabili come collaterale;</a:t>
              </a:r>
            </a:p>
            <a:p>
              <a:pPr marL="171450" lvl="1" indent="-171450" algn="just" defTabSz="711200">
                <a:lnSpc>
                  <a:spcPct val="90000"/>
                </a:lnSpc>
                <a:spcBef>
                  <a:spcPts val="400"/>
                </a:spcBef>
                <a:buFontTx/>
                <a:buChar char="••"/>
              </a:pPr>
              <a:r>
                <a:rPr lang="it-IT" altLang="it-IT" sz="1500" dirty="0">
                  <a:solidFill>
                    <a:schemeClr val="tx2"/>
                  </a:solidFill>
                  <a:latin typeface="Calibri" panose="020F0502020204030204" pitchFamily="34" charset="0"/>
                </a:rPr>
                <a:t>in caso di ostacoli significativi alla risolvibilità, possono prevedere modifiche della struttura societaria e operativa dei gruppi, degli accordi contrattuali e delle pratiche di </a:t>
              </a:r>
              <a:r>
                <a:rPr lang="it-IT" altLang="it-IT" sz="1500" i="1" dirty="0">
                  <a:solidFill>
                    <a:schemeClr val="tx2"/>
                  </a:solidFill>
                  <a:latin typeface="Calibri" panose="020F0502020204030204" pitchFamily="34" charset="0"/>
                </a:rPr>
                <a:t>business</a:t>
              </a:r>
              <a:r>
                <a:rPr lang="it-IT" altLang="it-IT" sz="1500" dirty="0">
                  <a:solidFill>
                    <a:schemeClr val="tx2"/>
                  </a:solidFill>
                  <a:latin typeface="Calibri" panose="020F0502020204030204" pitchFamily="34" charset="0"/>
                </a:rPr>
                <a:t>, per facilitare la risoluzione dell’intermediario.</a:t>
              </a:r>
            </a:p>
            <a:p>
              <a:pPr marL="171450" lvl="1" indent="-171450" defTabSz="711200">
                <a:lnSpc>
                  <a:spcPct val="90000"/>
                </a:lnSpc>
                <a:spcBef>
                  <a:spcPct val="0"/>
                </a:spcBef>
                <a:spcAft>
                  <a:spcPct val="15000"/>
                </a:spcAft>
                <a:buChar char="••"/>
              </a:pPr>
              <a:endParaRPr lang="it-IT" altLang="it-IT" sz="1600" dirty="0" smtClean="0">
                <a:solidFill>
                  <a:schemeClr val="tx2"/>
                </a:solidFill>
                <a:latin typeface="Calibri" panose="020F0502020204030204" pitchFamily="34" charset="0"/>
              </a:endParaRPr>
            </a:p>
            <a:p>
              <a:pPr marL="171450" lvl="1" indent="-171450" defTabSz="711200">
                <a:lnSpc>
                  <a:spcPct val="90000"/>
                </a:lnSpc>
                <a:spcBef>
                  <a:spcPct val="0"/>
                </a:spcBef>
                <a:spcAft>
                  <a:spcPct val="15000"/>
                </a:spcAft>
                <a:buChar char="••"/>
              </a:pPr>
              <a:endParaRPr lang="it-IT" altLang="it-IT" sz="1600" dirty="0">
                <a:solidFill>
                  <a:schemeClr val="tx2"/>
                </a:solidFill>
                <a:latin typeface="Calibri" panose="020F0502020204030204" pitchFamily="34" charset="0"/>
              </a:endParaRPr>
            </a:p>
          </p:txBody>
        </p:sp>
      </p:grpSp>
    </p:spTree>
    <p:extLst>
      <p:ext uri="{BB962C8B-B14F-4D97-AF65-F5344CB8AC3E}">
        <p14:creationId xmlns:p14="http://schemas.microsoft.com/office/powerpoint/2010/main" val="325544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EF065379-D573-4EA2-8B1D-E411B236B083}" type="slidenum">
              <a:rPr lang="en-US" sz="1400" smtClean="0">
                <a:latin typeface="Constantia" pitchFamily="18" charset="0"/>
              </a:rPr>
              <a:pPr>
                <a:defRPr/>
              </a:pPr>
              <a:t>4</a:t>
            </a:fld>
            <a:endParaRPr lang="en-US" sz="1400" dirty="0">
              <a:latin typeface="Constantia" pitchFamily="18" charset="0"/>
            </a:endParaRPr>
          </a:p>
        </p:txBody>
      </p:sp>
      <p:sp>
        <p:nvSpPr>
          <p:cNvPr id="8" name="Rectangle 3"/>
          <p:cNvSpPr txBox="1">
            <a:spLocks noChangeArrowheads="1"/>
          </p:cNvSpPr>
          <p:nvPr/>
        </p:nvSpPr>
        <p:spPr>
          <a:xfrm>
            <a:off x="539552" y="1772816"/>
            <a:ext cx="8424936" cy="4465637"/>
          </a:xfrm>
          <a:prstGeom prst="rect">
            <a:avLst/>
          </a:prstGeom>
        </p:spPr>
        <p:txBody>
          <a:bodyPr/>
          <a:lstStyle/>
          <a:p>
            <a:pPr marL="365125" marR="0" lvl="0" indent="-282575" algn="l" defTabSz="914400" rtl="0" eaLnBrk="1" fontAlgn="base" latinLnBrk="0" hangingPunct="1">
              <a:lnSpc>
                <a:spcPct val="110000"/>
              </a:lnSpc>
              <a:spcBef>
                <a:spcPts val="600"/>
              </a:spcBef>
              <a:spcAft>
                <a:spcPct val="0"/>
              </a:spcAft>
              <a:buClr>
                <a:schemeClr val="accent1"/>
              </a:buClr>
              <a:buSzPct val="80000"/>
              <a:buFont typeface="Monotype Sorts" pitchFamily="2" charset="2"/>
              <a:buNone/>
              <a:tabLst/>
              <a:defRPr/>
            </a:pPr>
            <a:endParaRPr lang="en-US" sz="4000" i="1" dirty="0" smtClean="0">
              <a:latin typeface="Constantia" pitchFamily="18" charset="0"/>
            </a:endParaRPr>
          </a:p>
          <a:p>
            <a:pPr marL="723900" lvl="1" indent="-273050">
              <a:lnSpc>
                <a:spcPct val="90000"/>
              </a:lnSpc>
              <a:spcBef>
                <a:spcPts val="1800"/>
              </a:spcBef>
              <a:buClr>
                <a:schemeClr val="accent2"/>
              </a:buClr>
              <a:buFont typeface="Wingdings" pitchFamily="2" charset="2"/>
              <a:buChar char="ü"/>
              <a:defRPr/>
            </a:pPr>
            <a:endParaRPr lang="en-US" sz="2200" i="1" dirty="0" smtClean="0">
              <a:latin typeface="Constantia" pitchFamily="18" charset="0"/>
            </a:endParaRPr>
          </a:p>
          <a:p>
            <a:endParaRPr lang="en-US" dirty="0" smtClean="0"/>
          </a:p>
          <a:p>
            <a:endParaRPr lang="en-US" sz="4000" i="1" dirty="0" smtClean="0">
              <a:latin typeface="Constantia" pitchFamily="18" charset="0"/>
            </a:endParaRPr>
          </a:p>
          <a:p>
            <a:pPr marL="723900" lvl="1" indent="-273050">
              <a:lnSpc>
                <a:spcPct val="90000"/>
              </a:lnSpc>
              <a:spcBef>
                <a:spcPts val="1800"/>
              </a:spcBef>
              <a:buClr>
                <a:schemeClr val="accent2"/>
              </a:buClr>
              <a:buFont typeface="Wingdings" pitchFamily="2" charset="2"/>
              <a:buChar char="ü"/>
              <a:defRPr/>
            </a:pPr>
            <a:endParaRPr lang="en-US" sz="2200" i="1" dirty="0" smtClean="0">
              <a:latin typeface="Constantia" pitchFamily="18" charset="0"/>
            </a:endParaRPr>
          </a:p>
          <a:p>
            <a:pPr marL="723900" lvl="1" indent="-273050">
              <a:lnSpc>
                <a:spcPct val="90000"/>
              </a:lnSpc>
              <a:spcBef>
                <a:spcPts val="1800"/>
              </a:spcBef>
              <a:buClr>
                <a:schemeClr val="accent2"/>
              </a:buClr>
              <a:buFont typeface="Wingdings" pitchFamily="2" charset="2"/>
              <a:buChar char="ü"/>
              <a:defRPr/>
            </a:pPr>
            <a:endParaRPr lang="en-US" sz="2200" i="1" dirty="0" smtClean="0">
              <a:latin typeface="Constantia" pitchFamily="18" charset="0"/>
            </a:endParaRPr>
          </a:p>
          <a:p>
            <a:pPr marL="1160463" indent="-355600">
              <a:spcBef>
                <a:spcPts val="600"/>
              </a:spcBef>
            </a:pPr>
            <a:endParaRPr kumimoji="0" lang="en-IE" sz="2400" b="0" i="1" u="none" strike="noStrike" kern="1200" cap="none" spc="0" normalizeH="0" baseline="0" noProof="0" dirty="0" smtClean="0">
              <a:ln>
                <a:noFill/>
              </a:ln>
              <a:solidFill>
                <a:schemeClr val="tx1"/>
              </a:solidFill>
              <a:effectLst/>
              <a:uLnTx/>
              <a:uFillTx/>
              <a:latin typeface="Constantia" pitchFamily="18" charset="0"/>
            </a:endParaRPr>
          </a:p>
          <a:p>
            <a:pPr marL="531813" marR="0" lvl="0" indent="-449263" algn="l" defTabSz="914400" rtl="0" eaLnBrk="1" fontAlgn="base" latinLnBrk="0" hangingPunct="1">
              <a:lnSpc>
                <a:spcPct val="90000"/>
              </a:lnSpc>
              <a:spcBef>
                <a:spcPct val="50000"/>
              </a:spcBef>
              <a:spcAft>
                <a:spcPct val="0"/>
              </a:spcAft>
              <a:buClr>
                <a:schemeClr val="accent1"/>
              </a:buClr>
              <a:buSzPct val="80000"/>
              <a:buFont typeface="Monotype Sorts" pitchFamily="2" charset="2"/>
              <a:buNone/>
              <a:tabLst/>
              <a:defRPr/>
            </a:pPr>
            <a:endParaRPr kumimoji="0" lang="en-IE" sz="2600" b="0" i="0" u="none" strike="noStrike" kern="1200" cap="none" spc="0" normalizeH="0" baseline="0" noProof="0" dirty="0" smtClean="0">
              <a:ln>
                <a:noFill/>
              </a:ln>
              <a:solidFill>
                <a:schemeClr val="tx1"/>
              </a:solidFill>
              <a:effectLst/>
              <a:uLnTx/>
              <a:uFillTx/>
              <a:latin typeface="Constantia" pitchFamily="18" charset="0"/>
            </a:endParaRPr>
          </a:p>
        </p:txBody>
      </p:sp>
      <p:sp>
        <p:nvSpPr>
          <p:cNvPr id="30" name="Titolo 2"/>
          <p:cNvSpPr txBox="1">
            <a:spLocks/>
          </p:cNvSpPr>
          <p:nvPr/>
        </p:nvSpPr>
        <p:spPr>
          <a:xfrm>
            <a:off x="1456048" y="476672"/>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La </a:t>
            </a:r>
            <a:r>
              <a:rPr lang="it-IT" altLang="it-IT" sz="2000" b="1" i="1" dirty="0" err="1" smtClean="0">
                <a:effectLst/>
                <a:latin typeface="Calibri" pitchFamily="34" charset="0"/>
              </a:rPr>
              <a:t>safety</a:t>
            </a:r>
            <a:r>
              <a:rPr lang="it-IT" altLang="it-IT" sz="2000" b="1" i="1" dirty="0" smtClean="0">
                <a:effectLst/>
                <a:latin typeface="Calibri" pitchFamily="34" charset="0"/>
              </a:rPr>
              <a:t>-net</a:t>
            </a:r>
            <a:r>
              <a:rPr lang="it-IT" altLang="it-IT" sz="2000" b="1" dirty="0" smtClean="0">
                <a:effectLst/>
                <a:latin typeface="Calibri" pitchFamily="34" charset="0"/>
              </a:rPr>
              <a:t> a tutela della stabilità finanziaria</a:t>
            </a:r>
            <a:endParaRPr lang="en-GB" altLang="it-IT" sz="2000" b="1" i="1" dirty="0">
              <a:effectLst/>
              <a:latin typeface="Calibri" pitchFamily="34" charset="0"/>
            </a:endParaRPr>
          </a:p>
        </p:txBody>
      </p:sp>
      <p:grpSp>
        <p:nvGrpSpPr>
          <p:cNvPr id="2" name="Gruppo 1"/>
          <p:cNvGrpSpPr/>
          <p:nvPr/>
        </p:nvGrpSpPr>
        <p:grpSpPr>
          <a:xfrm>
            <a:off x="1191898" y="1417638"/>
            <a:ext cx="7344816" cy="4902354"/>
            <a:chOff x="1187624" y="1582111"/>
            <a:chExt cx="7344816" cy="4902354"/>
          </a:xfrm>
        </p:grpSpPr>
        <p:graphicFrame>
          <p:nvGraphicFramePr>
            <p:cNvPr id="26" name="Diagramma 25"/>
            <p:cNvGraphicFramePr/>
            <p:nvPr>
              <p:extLst>
                <p:ext uri="{D42A27DB-BD31-4B8C-83A1-F6EECF244321}">
                  <p14:modId xmlns:p14="http://schemas.microsoft.com/office/powerpoint/2010/main" val="2413171447"/>
                </p:ext>
              </p:extLst>
            </p:nvPr>
          </p:nvGraphicFramePr>
          <p:xfrm>
            <a:off x="1187624" y="1582111"/>
            <a:ext cx="7344816" cy="4902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Connettore 27"/>
            <p:cNvSpPr/>
            <p:nvPr/>
          </p:nvSpPr>
          <p:spPr>
            <a:xfrm>
              <a:off x="4072218" y="3153380"/>
              <a:ext cx="1584176" cy="1584176"/>
            </a:xfrm>
            <a:prstGeom prst="flowChartConnector">
              <a:avLst/>
            </a:prstGeom>
            <a:solidFill>
              <a:srgbClr val="9FB8CD">
                <a:lumMod val="20000"/>
                <a:lumOff val="80000"/>
              </a:srgbClr>
            </a:solidFill>
            <a:ln w="25400" cap="flat" cmpd="sng" algn="ctr">
              <a:solidFill>
                <a:srgbClr val="727CA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400" b="1" i="1" u="none" strike="noStrike" kern="0" cap="none" spc="0" normalizeH="0" baseline="0" noProof="0" dirty="0" err="1" smtClean="0">
                  <a:ln>
                    <a:noFill/>
                  </a:ln>
                  <a:solidFill>
                    <a:srgbClr val="727CA3">
                      <a:lumMod val="75000"/>
                    </a:srgbClr>
                  </a:solidFill>
                  <a:effectLst/>
                  <a:uLnTx/>
                  <a:uFillTx/>
                  <a:latin typeface="Calibri" panose="020F0502020204030204" pitchFamily="34" charset="0"/>
                  <a:ea typeface="+mn-ea"/>
                  <a:cs typeface="+mn-cs"/>
                </a:rPr>
                <a:t>Safety</a:t>
              </a:r>
              <a:r>
                <a:rPr kumimoji="0" lang="it-IT" sz="2400" b="1" i="1" u="none" strike="noStrike" kern="0" cap="none" spc="0" normalizeH="0" baseline="0" noProof="0" dirty="0" smtClean="0">
                  <a:ln>
                    <a:noFill/>
                  </a:ln>
                  <a:solidFill>
                    <a:srgbClr val="727CA3">
                      <a:lumMod val="75000"/>
                    </a:srgbClr>
                  </a:solidFill>
                  <a:effectLst/>
                  <a:uLnTx/>
                  <a:uFillTx/>
                  <a:latin typeface="Calibri" panose="020F0502020204030204" pitchFamily="34" charset="0"/>
                  <a:ea typeface="+mn-ea"/>
                  <a:cs typeface="+mn-cs"/>
                </a:rPr>
                <a:t> net</a:t>
              </a:r>
            </a:p>
          </p:txBody>
        </p:sp>
      </p:grpSp>
    </p:spTree>
    <p:extLst>
      <p:ext uri="{BB962C8B-B14F-4D97-AF65-F5344CB8AC3E}">
        <p14:creationId xmlns:p14="http://schemas.microsoft.com/office/powerpoint/2010/main" val="2368218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40</a:t>
            </a:fld>
            <a:endParaRPr lang="en-US" dirty="0"/>
          </a:p>
        </p:txBody>
      </p:sp>
      <p:sp>
        <p:nvSpPr>
          <p:cNvPr id="3" name="Titolo 2"/>
          <p:cNvSpPr>
            <a:spLocks noGrp="1"/>
          </p:cNvSpPr>
          <p:nvPr>
            <p:ph type="title" idx="4294967295"/>
          </p:nvPr>
        </p:nvSpPr>
        <p:spPr>
          <a:xfrm>
            <a:off x="1644650" y="523875"/>
            <a:ext cx="7499350" cy="1143000"/>
          </a:xfrm>
        </p:spPr>
        <p:txBody>
          <a:bodyPr>
            <a:normAutofit/>
          </a:bodyPr>
          <a:lstStyle/>
          <a:p>
            <a:r>
              <a:rPr lang="it-IT" sz="2000" dirty="0" smtClean="0"/>
              <a:t>L’intervento precoce</a:t>
            </a:r>
            <a:endParaRPr lang="it-IT" sz="2000" dirty="0"/>
          </a:p>
        </p:txBody>
      </p:sp>
      <p:grpSp>
        <p:nvGrpSpPr>
          <p:cNvPr id="35" name="Gruppo 34"/>
          <p:cNvGrpSpPr/>
          <p:nvPr/>
        </p:nvGrpSpPr>
        <p:grpSpPr>
          <a:xfrm>
            <a:off x="-76284" y="889133"/>
            <a:ext cx="8987796" cy="5633139"/>
            <a:chOff x="-76284" y="889133"/>
            <a:chExt cx="8987796" cy="5633139"/>
          </a:xfrm>
        </p:grpSpPr>
        <p:grpSp>
          <p:nvGrpSpPr>
            <p:cNvPr id="20" name="Gruppo 19"/>
            <p:cNvGrpSpPr/>
            <p:nvPr/>
          </p:nvGrpSpPr>
          <p:grpSpPr>
            <a:xfrm>
              <a:off x="-76284" y="1325200"/>
              <a:ext cx="5280248" cy="4984328"/>
              <a:chOff x="323528" y="1700808"/>
              <a:chExt cx="5280248" cy="4984328"/>
            </a:xfrm>
          </p:grpSpPr>
          <p:grpSp>
            <p:nvGrpSpPr>
              <p:cNvPr id="28" name="Gruppo 27"/>
              <p:cNvGrpSpPr/>
              <p:nvPr/>
            </p:nvGrpSpPr>
            <p:grpSpPr>
              <a:xfrm>
                <a:off x="323528" y="1700808"/>
                <a:ext cx="5280248" cy="4984328"/>
                <a:chOff x="323528" y="1234555"/>
                <a:chExt cx="5280248" cy="4984328"/>
              </a:xfrm>
            </p:grpSpPr>
            <p:graphicFrame>
              <p:nvGraphicFramePr>
                <p:cNvPr id="30" name="Diagramma 29"/>
                <p:cNvGraphicFramePr/>
                <p:nvPr>
                  <p:extLst>
                    <p:ext uri="{D42A27DB-BD31-4B8C-83A1-F6EECF244321}">
                      <p14:modId xmlns:p14="http://schemas.microsoft.com/office/powerpoint/2010/main" val="1003155490"/>
                    </p:ext>
                  </p:extLst>
                </p:nvPr>
              </p:nvGraphicFramePr>
              <p:xfrm>
                <a:off x="323528" y="1234555"/>
                <a:ext cx="5280248"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asellaDiTesto 30"/>
                <p:cNvSpPr txBox="1"/>
                <p:nvPr/>
              </p:nvSpPr>
              <p:spPr>
                <a:xfrm>
                  <a:off x="4154180" y="2331295"/>
                  <a:ext cx="757323" cy="338554"/>
                </a:xfrm>
                <a:prstGeom prst="rect">
                  <a:avLst/>
                </a:prstGeom>
                <a:solidFill>
                  <a:srgbClr val="D2DA7A">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smtClean="0">
                      <a:ln>
                        <a:noFill/>
                      </a:ln>
                      <a:solidFill>
                        <a:srgbClr val="464653"/>
                      </a:solidFill>
                      <a:effectLst/>
                      <a:uLnTx/>
                      <a:uFillTx/>
                      <a:latin typeface="Calibri" panose="020F0502020204030204" pitchFamily="34" charset="0"/>
                    </a:rPr>
                    <a:t>Art. 27</a:t>
                  </a:r>
                </a:p>
              </p:txBody>
            </p:sp>
            <p:sp>
              <p:nvSpPr>
                <p:cNvPr id="32" name="CasellaDiTesto 31"/>
                <p:cNvSpPr txBox="1"/>
                <p:nvPr/>
              </p:nvSpPr>
              <p:spPr>
                <a:xfrm>
                  <a:off x="3574782" y="3569803"/>
                  <a:ext cx="757323" cy="338554"/>
                </a:xfrm>
                <a:prstGeom prst="rect">
                  <a:avLst/>
                </a:prstGeom>
                <a:solidFill>
                  <a:srgbClr val="D2DA7A">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smtClean="0">
                      <a:ln>
                        <a:noFill/>
                      </a:ln>
                      <a:solidFill>
                        <a:srgbClr val="464653"/>
                      </a:solidFill>
                      <a:effectLst/>
                      <a:uLnTx/>
                      <a:uFillTx/>
                      <a:latin typeface="Calibri" panose="020F0502020204030204" pitchFamily="34" charset="0"/>
                    </a:rPr>
                    <a:t>Art. 28</a:t>
                  </a:r>
                </a:p>
              </p:txBody>
            </p:sp>
            <p:sp>
              <p:nvSpPr>
                <p:cNvPr id="33" name="CasellaDiTesto 32"/>
                <p:cNvSpPr txBox="1"/>
                <p:nvPr/>
              </p:nvSpPr>
              <p:spPr>
                <a:xfrm>
                  <a:off x="2294814" y="4551112"/>
                  <a:ext cx="757323" cy="338554"/>
                </a:xfrm>
                <a:prstGeom prst="rect">
                  <a:avLst/>
                </a:prstGeom>
                <a:solidFill>
                  <a:srgbClr val="D2DA7A">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smtClean="0">
                      <a:ln>
                        <a:noFill/>
                      </a:ln>
                      <a:solidFill>
                        <a:srgbClr val="464653"/>
                      </a:solidFill>
                      <a:effectLst/>
                      <a:uLnTx/>
                      <a:uFillTx/>
                      <a:latin typeface="Calibri" panose="020F0502020204030204" pitchFamily="34" charset="0"/>
                    </a:rPr>
                    <a:t>Art. 29</a:t>
                  </a:r>
                </a:p>
              </p:txBody>
            </p:sp>
          </p:grpSp>
          <p:sp>
            <p:nvSpPr>
              <p:cNvPr id="29" name="CasellaDiTesto 28"/>
              <p:cNvSpPr txBox="1"/>
              <p:nvPr/>
            </p:nvSpPr>
            <p:spPr>
              <a:xfrm>
                <a:off x="1425546" y="2598503"/>
                <a:ext cx="1728192" cy="707886"/>
              </a:xfrm>
              <a:prstGeom prst="rect">
                <a:avLst/>
              </a:prstGeom>
              <a:solidFill>
                <a:schemeClr val="accent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0" i="1" u="none" strike="noStrike" kern="0" cap="none" spc="0" normalizeH="0" baseline="0" noProof="0" dirty="0" err="1" smtClean="0">
                    <a:ln>
                      <a:noFill/>
                    </a:ln>
                    <a:solidFill>
                      <a:schemeClr val="bg1"/>
                    </a:solidFill>
                    <a:effectLst/>
                    <a:uLnTx/>
                    <a:uFillTx/>
                    <a:latin typeface="Calibri" panose="020F0502020204030204" pitchFamily="34" charset="0"/>
                  </a:rPr>
                  <a:t>Early</a:t>
                </a:r>
                <a:endParaRPr kumimoji="0" lang="it-IT" sz="2000" b="0" i="1" u="none" strike="noStrike" kern="0" cap="none" spc="0" normalizeH="0" baseline="0" noProof="0" dirty="0" smtClean="0">
                  <a:ln>
                    <a:noFill/>
                  </a:ln>
                  <a:solidFill>
                    <a:schemeClr val="bg1"/>
                  </a:solidFill>
                  <a:effectLst/>
                  <a:uLnTx/>
                  <a:uFillTx/>
                  <a:latin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000" b="1" i="1" u="none" strike="noStrike" kern="0" cap="none" spc="0" normalizeH="0" baseline="0" noProof="0" dirty="0" err="1" smtClean="0">
                    <a:ln>
                      <a:noFill/>
                    </a:ln>
                    <a:solidFill>
                      <a:schemeClr val="bg1"/>
                    </a:solidFill>
                    <a:effectLst/>
                    <a:uLnTx/>
                    <a:uFillTx/>
                    <a:latin typeface="Calibri" panose="020F0502020204030204" pitchFamily="34" charset="0"/>
                  </a:rPr>
                  <a:t>Intervention</a:t>
                </a:r>
                <a:endParaRPr kumimoji="0" lang="it-IT" sz="2000" b="1" i="1" u="none" strike="noStrike" kern="0" cap="none" spc="0" normalizeH="0" baseline="0" noProof="0" dirty="0" smtClean="0">
                  <a:ln>
                    <a:noFill/>
                  </a:ln>
                  <a:solidFill>
                    <a:schemeClr val="bg1"/>
                  </a:solidFill>
                  <a:effectLst/>
                  <a:uLnTx/>
                  <a:uFillTx/>
                  <a:latin typeface="Calibri" panose="020F0502020204030204" pitchFamily="34" charset="0"/>
                </a:endParaRPr>
              </a:p>
            </p:txBody>
          </p:sp>
        </p:grpSp>
        <p:grpSp>
          <p:nvGrpSpPr>
            <p:cNvPr id="21" name="Gruppo 20"/>
            <p:cNvGrpSpPr/>
            <p:nvPr/>
          </p:nvGrpSpPr>
          <p:grpSpPr>
            <a:xfrm>
              <a:off x="1326071" y="889133"/>
              <a:ext cx="7585441" cy="5633139"/>
              <a:chOff x="1326071" y="889133"/>
              <a:chExt cx="7585441" cy="5633139"/>
            </a:xfrm>
          </p:grpSpPr>
          <p:sp>
            <p:nvSpPr>
              <p:cNvPr id="22" name="Parentesi graffa aperta 21"/>
              <p:cNvSpPr/>
              <p:nvPr/>
            </p:nvSpPr>
            <p:spPr>
              <a:xfrm>
                <a:off x="4735049" y="901077"/>
                <a:ext cx="360040" cy="3763258"/>
              </a:xfrm>
              <a:prstGeom prst="leftBrace">
                <a:avLst/>
              </a:prstGeom>
              <a:noFill/>
              <a:ln w="19050" cap="flat" cmpd="sng" algn="ctr">
                <a:solidFill>
                  <a:srgbClr val="727CA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black"/>
                  </a:solidFill>
                  <a:effectLst/>
                  <a:uLnTx/>
                  <a:uFillTx/>
                  <a:latin typeface="Gill Sans MT"/>
                  <a:ea typeface="+mn-ea"/>
                  <a:cs typeface="+mn-cs"/>
                </a:endParaRPr>
              </a:p>
            </p:txBody>
          </p:sp>
          <p:sp>
            <p:nvSpPr>
              <p:cNvPr id="23" name="CasellaDiTesto 22"/>
              <p:cNvSpPr txBox="1"/>
              <p:nvPr/>
            </p:nvSpPr>
            <p:spPr>
              <a:xfrm>
                <a:off x="5211539" y="889133"/>
                <a:ext cx="3699973" cy="3765133"/>
              </a:xfrm>
              <a:prstGeom prst="rect">
                <a:avLst/>
              </a:prstGeom>
              <a:solidFill>
                <a:srgbClr val="9FB8CD">
                  <a:lumMod val="20000"/>
                  <a:lumOff val="80000"/>
                </a:srgbClr>
              </a:solidFill>
              <a:ln>
                <a:solidFill>
                  <a:srgbClr val="727CA3"/>
                </a:solidFill>
              </a:ln>
              <a:effectLst>
                <a:outerShdw blurRad="50800" dist="38100" dir="2700000" algn="tl" rotWithShape="0">
                  <a:prstClr val="black">
                    <a:alpha val="40000"/>
                  </a:prstClr>
                </a:outerShdw>
              </a:effectLst>
            </p:spPr>
            <p:txBody>
              <a:bodyPr wrap="square" rtlCol="0">
                <a:spAutoFit/>
              </a:bodyPr>
              <a:lstStyle/>
              <a:p>
                <a:pPr marL="180975" marR="0" lvl="0" indent="-180975" algn="just" defTabSz="914400" eaLnBrk="1" fontAlgn="auto" latinLnBrk="0" hangingPunct="1">
                  <a:lnSpc>
                    <a:spcPct val="100000"/>
                  </a:lnSpc>
                  <a:spcBef>
                    <a:spcPts val="200"/>
                  </a:spcBef>
                  <a:spcAft>
                    <a:spcPts val="0"/>
                  </a:spcAft>
                  <a:buClrTx/>
                  <a:buSzTx/>
                  <a:buFont typeface="Arial" panose="020B0604020202020204" pitchFamily="34" charset="0"/>
                  <a:buChar char="•"/>
                  <a:tabLst>
                    <a:tab pos="3317875" algn="l"/>
                  </a:tabLst>
                  <a:defRPr/>
                </a:pPr>
                <a:r>
                  <a:rPr kumimoji="0" lang="it-IT" sz="1450" b="0" i="0" u="none" strike="noStrike" kern="0" cap="none" spc="0" normalizeH="0" baseline="0" noProof="0" dirty="0" smtClean="0">
                    <a:ln>
                      <a:noFill/>
                    </a:ln>
                    <a:solidFill>
                      <a:prstClr val="black"/>
                    </a:solidFill>
                    <a:effectLst/>
                    <a:uLnTx/>
                    <a:uFillTx/>
                    <a:latin typeface="Calibri" panose="020F0502020204030204" pitchFamily="34" charset="0"/>
                  </a:rPr>
                  <a:t>richiesta di attuazione di una o più delle misure previste nel piano di risanamento;</a:t>
                </a:r>
              </a:p>
              <a:p>
                <a:pPr marL="180975" marR="0" lvl="0" indent="-180975" algn="just" defTabSz="914400" eaLnBrk="1" fontAlgn="auto" latinLnBrk="0" hangingPunct="1">
                  <a:lnSpc>
                    <a:spcPct val="100000"/>
                  </a:lnSpc>
                  <a:spcBef>
                    <a:spcPts val="200"/>
                  </a:spcBef>
                  <a:spcAft>
                    <a:spcPts val="0"/>
                  </a:spcAft>
                  <a:buClrTx/>
                  <a:buSzTx/>
                  <a:buFont typeface="Arial" panose="020B0604020202020204" pitchFamily="34" charset="0"/>
                  <a:buChar char="•"/>
                  <a:tabLst>
                    <a:tab pos="3317875" algn="l"/>
                  </a:tabLst>
                  <a:defRPr/>
                </a:pPr>
                <a:r>
                  <a:rPr kumimoji="0" lang="it-IT" sz="1450" b="0" i="0" u="none" strike="noStrike" kern="0" cap="none" spc="0" normalizeH="0" baseline="0" noProof="0" dirty="0" smtClean="0">
                    <a:ln>
                      <a:noFill/>
                    </a:ln>
                    <a:solidFill>
                      <a:prstClr val="black"/>
                    </a:solidFill>
                    <a:effectLst/>
                    <a:uLnTx/>
                    <a:uFillTx/>
                    <a:latin typeface="Calibri" panose="020F0502020204030204" pitchFamily="34" charset="0"/>
                  </a:rPr>
                  <a:t>sostituzione di uno o più amministratori ritenuti inidonei a ricoprire la carica; </a:t>
                </a:r>
              </a:p>
              <a:p>
                <a:pPr marL="180975" marR="0" lvl="0" indent="-180975" algn="just" defTabSz="914400" eaLnBrk="1" fontAlgn="auto" latinLnBrk="0" hangingPunct="1">
                  <a:lnSpc>
                    <a:spcPct val="100000"/>
                  </a:lnSpc>
                  <a:spcBef>
                    <a:spcPts val="200"/>
                  </a:spcBef>
                  <a:spcAft>
                    <a:spcPts val="0"/>
                  </a:spcAft>
                  <a:buClrTx/>
                  <a:buSzTx/>
                  <a:buFont typeface="Arial" panose="020B0604020202020204" pitchFamily="34" charset="0"/>
                  <a:buChar char="•"/>
                  <a:tabLst>
                    <a:tab pos="3317875" algn="l"/>
                  </a:tabLst>
                  <a:defRPr/>
                </a:pPr>
                <a:r>
                  <a:rPr kumimoji="0" lang="it-IT" sz="1450" b="0" i="0" u="none" strike="noStrike" kern="0" cap="none" spc="0" normalizeH="0" baseline="0" noProof="0" dirty="0" smtClean="0">
                    <a:ln>
                      <a:noFill/>
                    </a:ln>
                    <a:solidFill>
                      <a:prstClr val="black"/>
                    </a:solidFill>
                    <a:effectLst/>
                    <a:uLnTx/>
                    <a:uFillTx/>
                    <a:latin typeface="Calibri" panose="020F0502020204030204" pitchFamily="34" charset="0"/>
                  </a:rPr>
                  <a:t>richiesta di cambiamenti alla strategia di business e alla struttura operativa della banca;</a:t>
                </a:r>
              </a:p>
              <a:p>
                <a:pPr marL="180975" marR="0" lvl="0" indent="-180975" algn="just" defTabSz="914400" eaLnBrk="1" fontAlgn="auto" latinLnBrk="0" hangingPunct="1">
                  <a:lnSpc>
                    <a:spcPct val="100000"/>
                  </a:lnSpc>
                  <a:spcBef>
                    <a:spcPts val="200"/>
                  </a:spcBef>
                  <a:spcAft>
                    <a:spcPts val="0"/>
                  </a:spcAft>
                  <a:buClrTx/>
                  <a:buSzTx/>
                  <a:buFont typeface="Arial" panose="020B0604020202020204" pitchFamily="34" charset="0"/>
                  <a:buChar char="•"/>
                  <a:tabLst>
                    <a:tab pos="3317875" algn="l"/>
                  </a:tabLst>
                  <a:defRPr/>
                </a:pPr>
                <a:r>
                  <a:rPr kumimoji="0" lang="it-IT" sz="1450" b="0" i="0" u="none" strike="noStrike" kern="0" cap="none" spc="0" normalizeH="0" baseline="0" noProof="0" dirty="0" smtClean="0">
                    <a:ln>
                      <a:noFill/>
                    </a:ln>
                    <a:solidFill>
                      <a:prstClr val="black"/>
                    </a:solidFill>
                    <a:effectLst/>
                    <a:uLnTx/>
                    <a:uFillTx/>
                    <a:latin typeface="Calibri" panose="020F0502020204030204" pitchFamily="34" charset="0"/>
                  </a:rPr>
                  <a:t>raccolta, anche tramite ispezioni, di informazioni utili da trasmettere all’autorità di risoluzione, allo scopo di aggiornare il piano di risoluzione e prepararsi per la possibile risoluzione dell’intermediario;</a:t>
                </a:r>
              </a:p>
              <a:p>
                <a:pPr marL="180975" marR="0" lvl="0" indent="-180975" algn="just" defTabSz="914400" eaLnBrk="1" fontAlgn="auto" latinLnBrk="0" hangingPunct="1">
                  <a:lnSpc>
                    <a:spcPct val="100000"/>
                  </a:lnSpc>
                  <a:spcBef>
                    <a:spcPts val="200"/>
                  </a:spcBef>
                  <a:spcAft>
                    <a:spcPts val="0"/>
                  </a:spcAft>
                  <a:buClrTx/>
                  <a:buSzTx/>
                  <a:buFont typeface="Arial" panose="020B0604020202020204" pitchFamily="34" charset="0"/>
                  <a:buChar char="•"/>
                  <a:tabLst>
                    <a:tab pos="3317875" algn="l"/>
                  </a:tabLst>
                  <a:defRPr/>
                </a:pPr>
                <a:r>
                  <a:rPr kumimoji="0" lang="it-IT" sz="1450" b="0" i="0" u="none" strike="noStrike" kern="0" cap="none" spc="0" normalizeH="0" baseline="0" noProof="0" dirty="0" smtClean="0">
                    <a:ln>
                      <a:noFill/>
                    </a:ln>
                    <a:solidFill>
                      <a:prstClr val="black"/>
                    </a:solidFill>
                    <a:effectLst/>
                    <a:uLnTx/>
                    <a:uFillTx/>
                    <a:latin typeface="Calibri" panose="020F0502020204030204" pitchFamily="34" charset="0"/>
                  </a:rPr>
                  <a:t>avvio di contatti diretti con potenziali acquirenti, in vista della risoluzione dell’intermediario, su richiesta dell’autorità di risoluzione.</a:t>
                </a:r>
              </a:p>
            </p:txBody>
          </p:sp>
          <p:sp>
            <p:nvSpPr>
              <p:cNvPr id="24" name="CasellaDiTesto 23"/>
              <p:cNvSpPr txBox="1"/>
              <p:nvPr/>
            </p:nvSpPr>
            <p:spPr>
              <a:xfrm>
                <a:off x="4099825" y="4867973"/>
                <a:ext cx="4253843" cy="1654299"/>
              </a:xfrm>
              <a:prstGeom prst="rect">
                <a:avLst/>
              </a:prstGeom>
              <a:solidFill>
                <a:srgbClr val="9FB8CD">
                  <a:lumMod val="20000"/>
                  <a:lumOff val="80000"/>
                </a:srgbClr>
              </a:solidFill>
              <a:ln>
                <a:solidFill>
                  <a:srgbClr val="9FB8CD">
                    <a:lumMod val="50000"/>
                  </a:srgbClr>
                </a:solidFill>
              </a:ln>
              <a:effectLst>
                <a:outerShdw blurRad="50800" dist="38100" dir="2700000" algn="tl"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450" b="0" i="0" u="none" strike="noStrike" kern="0" cap="none" spc="0" normalizeH="0" baseline="0" noProof="0" dirty="0" smtClean="0">
                    <a:ln>
                      <a:noFill/>
                    </a:ln>
                    <a:solidFill>
                      <a:prstClr val="black"/>
                    </a:solidFill>
                    <a:effectLst/>
                    <a:uLnTx/>
                    <a:uFillTx/>
                    <a:latin typeface="Calibri" panose="020F0502020204030204" pitchFamily="34" charset="0"/>
                  </a:rPr>
                  <a:t>in presenza di un deterioramento significativo della condizione finanziaria della banca, o di gravi violazioni di disposizioni legislative, regolamentari o statutarie, e se le misure ex art. 27 non sono sufficienti, le autorità di vigilanza possono esigere la rimozione del </a:t>
                </a:r>
                <a:r>
                  <a:rPr kumimoji="0" lang="it-IT" sz="1450" b="0" i="1" u="none" strike="noStrike" kern="0" cap="none" spc="0" normalizeH="0" baseline="0" noProof="0" dirty="0" smtClean="0">
                    <a:ln>
                      <a:noFill/>
                    </a:ln>
                    <a:solidFill>
                      <a:prstClr val="black"/>
                    </a:solidFill>
                    <a:effectLst/>
                    <a:uLnTx/>
                    <a:uFillTx/>
                    <a:latin typeface="Calibri" panose="020F0502020204030204" pitchFamily="34" charset="0"/>
                  </a:rPr>
                  <a:t>management</a:t>
                </a:r>
                <a:r>
                  <a:rPr kumimoji="0" lang="it-IT" sz="1450" b="0" i="0" u="none" strike="noStrike" kern="0" cap="none" spc="0" normalizeH="0" baseline="0" noProof="0" dirty="0" smtClean="0">
                    <a:ln>
                      <a:noFill/>
                    </a:ln>
                    <a:solidFill>
                      <a:prstClr val="black"/>
                    </a:solidFill>
                    <a:effectLst/>
                    <a:uLnTx/>
                    <a:uFillTx/>
                    <a:latin typeface="Calibri" panose="020F0502020204030204" pitchFamily="34" charset="0"/>
                  </a:rPr>
                  <a:t> nella sua interezza e la nomina di nuovi amministratori.</a:t>
                </a:r>
                <a:endParaRPr kumimoji="0" lang="it-IT" sz="1450" b="1" i="0" u="none" strike="noStrike" kern="0" cap="none" spc="0" normalizeH="0" baseline="0" noProof="0" dirty="0" smtClean="0">
                  <a:ln>
                    <a:noFill/>
                  </a:ln>
                  <a:solidFill>
                    <a:srgbClr val="464653"/>
                  </a:solidFill>
                  <a:effectLst/>
                  <a:uLnTx/>
                  <a:uFillTx/>
                  <a:latin typeface="Calibri" panose="020F0502020204030204" pitchFamily="34" charset="0"/>
                </a:endParaRPr>
              </a:p>
            </p:txBody>
          </p:sp>
          <p:cxnSp>
            <p:nvCxnSpPr>
              <p:cNvPr id="25" name="Connettore 2 24"/>
              <p:cNvCxnSpPr/>
              <p:nvPr/>
            </p:nvCxnSpPr>
            <p:spPr>
              <a:xfrm>
                <a:off x="3847056" y="4341923"/>
                <a:ext cx="549370" cy="446533"/>
              </a:xfrm>
              <a:prstGeom prst="straightConnector1">
                <a:avLst/>
              </a:prstGeom>
              <a:noFill/>
              <a:ln w="19050" cap="flat" cmpd="sng" algn="ctr">
                <a:solidFill>
                  <a:srgbClr val="727CA3"/>
                </a:solidFill>
                <a:prstDash val="solid"/>
                <a:tailEnd type="arrow"/>
              </a:ln>
              <a:effectLst/>
            </p:spPr>
          </p:cxnSp>
          <p:sp>
            <p:nvSpPr>
              <p:cNvPr id="26" name="CasellaDiTesto 25"/>
              <p:cNvSpPr txBox="1"/>
              <p:nvPr/>
            </p:nvSpPr>
            <p:spPr>
              <a:xfrm>
                <a:off x="1326071" y="5981564"/>
                <a:ext cx="2419473" cy="323165"/>
              </a:xfrm>
              <a:prstGeom prst="rect">
                <a:avLst/>
              </a:prstGeom>
              <a:solidFill>
                <a:srgbClr val="9FB8CD">
                  <a:lumMod val="20000"/>
                  <a:lumOff val="80000"/>
                </a:srgbClr>
              </a:solidFill>
              <a:ln>
                <a:solidFill>
                  <a:srgbClr val="727CA3"/>
                </a:solidFill>
              </a:ln>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500" b="1" i="1" u="none" strike="noStrike" kern="0" cap="none" spc="0" normalizeH="0" baseline="0" noProof="0" dirty="0" err="1" smtClean="0">
                    <a:ln>
                      <a:noFill/>
                    </a:ln>
                    <a:solidFill>
                      <a:srgbClr val="464653"/>
                    </a:solidFill>
                    <a:effectLst/>
                    <a:uLnTx/>
                    <a:uFillTx/>
                    <a:latin typeface="Calibri" panose="020F0502020204030204" pitchFamily="34" charset="0"/>
                  </a:rPr>
                  <a:t>Temporary</a:t>
                </a:r>
                <a:r>
                  <a:rPr kumimoji="0" lang="it-IT" sz="1500" b="1" i="1" u="none" strike="noStrike" kern="0" cap="none" spc="0" normalizeH="0" baseline="0" noProof="0" dirty="0" smtClean="0">
                    <a:ln>
                      <a:noFill/>
                    </a:ln>
                    <a:solidFill>
                      <a:srgbClr val="464653"/>
                    </a:solidFill>
                    <a:effectLst/>
                    <a:uLnTx/>
                    <a:uFillTx/>
                    <a:latin typeface="Calibri" panose="020F0502020204030204" pitchFamily="34" charset="0"/>
                  </a:rPr>
                  <a:t> Administrator</a:t>
                </a:r>
              </a:p>
            </p:txBody>
          </p:sp>
          <p:cxnSp>
            <p:nvCxnSpPr>
              <p:cNvPr id="27" name="Connettore 2 26"/>
              <p:cNvCxnSpPr/>
              <p:nvPr/>
            </p:nvCxnSpPr>
            <p:spPr>
              <a:xfrm>
                <a:off x="2273663" y="5450531"/>
                <a:ext cx="89723" cy="466324"/>
              </a:xfrm>
              <a:prstGeom prst="straightConnector1">
                <a:avLst/>
              </a:prstGeom>
              <a:noFill/>
              <a:ln w="19050" cap="flat" cmpd="sng" algn="ctr">
                <a:solidFill>
                  <a:srgbClr val="727CA3"/>
                </a:solidFill>
                <a:prstDash val="solid"/>
                <a:tailEnd type="arrow"/>
              </a:ln>
              <a:effectLst/>
            </p:spPr>
          </p:cxnSp>
        </p:grpSp>
      </p:grpSp>
    </p:spTree>
    <p:extLst>
      <p:ext uri="{BB962C8B-B14F-4D97-AF65-F5344CB8AC3E}">
        <p14:creationId xmlns:p14="http://schemas.microsoft.com/office/powerpoint/2010/main" val="1658749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41</a:t>
            </a:fld>
            <a:endParaRPr lang="en-US" dirty="0"/>
          </a:p>
        </p:txBody>
      </p:sp>
      <p:sp>
        <p:nvSpPr>
          <p:cNvPr id="3" name="Titolo 2"/>
          <p:cNvSpPr>
            <a:spLocks noGrp="1"/>
          </p:cNvSpPr>
          <p:nvPr>
            <p:ph type="title" idx="4294967295"/>
          </p:nvPr>
        </p:nvSpPr>
        <p:spPr>
          <a:xfrm>
            <a:off x="1644650" y="692150"/>
            <a:ext cx="7499350" cy="1143000"/>
          </a:xfrm>
        </p:spPr>
        <p:txBody>
          <a:bodyPr>
            <a:normAutofit/>
          </a:bodyPr>
          <a:lstStyle/>
          <a:p>
            <a:r>
              <a:rPr lang="it-IT" sz="2000" dirty="0" smtClean="0"/>
              <a:t>Il </a:t>
            </a:r>
            <a:r>
              <a:rPr lang="it-IT" sz="2000" i="1" dirty="0" err="1" smtClean="0"/>
              <a:t>Temporary</a:t>
            </a:r>
            <a:r>
              <a:rPr lang="it-IT" sz="2000" i="1" dirty="0" smtClean="0"/>
              <a:t> </a:t>
            </a:r>
            <a:r>
              <a:rPr lang="it-IT" sz="2000" i="1" dirty="0" err="1" smtClean="0"/>
              <a:t>administrator</a:t>
            </a:r>
            <a:endParaRPr lang="it-IT" sz="2000" i="1" dirty="0"/>
          </a:p>
        </p:txBody>
      </p:sp>
      <p:sp>
        <p:nvSpPr>
          <p:cNvPr id="20" name="Rettangolo 19"/>
          <p:cNvSpPr/>
          <p:nvPr/>
        </p:nvSpPr>
        <p:spPr>
          <a:xfrm>
            <a:off x="200777" y="1496899"/>
            <a:ext cx="8856985" cy="5616624"/>
          </a:xfrm>
          <a:prstGeom prst="rect">
            <a:avLst/>
          </a:prstGeom>
          <a:no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Gill Sans MT"/>
            </a:endParaRPr>
          </a:p>
        </p:txBody>
      </p:sp>
      <p:grpSp>
        <p:nvGrpSpPr>
          <p:cNvPr id="4" name="Gruppo 3"/>
          <p:cNvGrpSpPr/>
          <p:nvPr/>
        </p:nvGrpSpPr>
        <p:grpSpPr>
          <a:xfrm>
            <a:off x="-71916" y="1628800"/>
            <a:ext cx="9000987" cy="4837733"/>
            <a:chOff x="-71916" y="1192847"/>
            <a:chExt cx="9000987" cy="4837733"/>
          </a:xfrm>
        </p:grpSpPr>
        <p:grpSp>
          <p:nvGrpSpPr>
            <p:cNvPr id="23" name="Gruppo 22"/>
            <p:cNvGrpSpPr/>
            <p:nvPr/>
          </p:nvGrpSpPr>
          <p:grpSpPr>
            <a:xfrm>
              <a:off x="-71916" y="1896751"/>
              <a:ext cx="7272808" cy="4133829"/>
              <a:chOff x="-71916" y="1609660"/>
              <a:chExt cx="7272808" cy="4133829"/>
            </a:xfrm>
          </p:grpSpPr>
          <p:grpSp>
            <p:nvGrpSpPr>
              <p:cNvPr id="26" name="Gruppo 25"/>
              <p:cNvGrpSpPr/>
              <p:nvPr/>
            </p:nvGrpSpPr>
            <p:grpSpPr>
              <a:xfrm>
                <a:off x="-71916" y="1609660"/>
                <a:ext cx="7272808" cy="4133829"/>
                <a:chOff x="1331640" y="1397000"/>
                <a:chExt cx="7272808" cy="4133829"/>
              </a:xfrm>
            </p:grpSpPr>
            <p:graphicFrame>
              <p:nvGraphicFramePr>
                <p:cNvPr id="29" name="Diagramma 28"/>
                <p:cNvGraphicFramePr/>
                <p:nvPr>
                  <p:extLst>
                    <p:ext uri="{D42A27DB-BD31-4B8C-83A1-F6EECF244321}">
                      <p14:modId xmlns:p14="http://schemas.microsoft.com/office/powerpoint/2010/main" val="3698500682"/>
                    </p:ext>
                  </p:extLst>
                </p:nvPr>
              </p:nvGraphicFramePr>
              <p:xfrm>
                <a:off x="1331640" y="1397000"/>
                <a:ext cx="72728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CasellaDiTesto 29"/>
                <p:cNvSpPr txBox="1"/>
                <p:nvPr/>
              </p:nvSpPr>
              <p:spPr>
                <a:xfrm>
                  <a:off x="2413125" y="1873374"/>
                  <a:ext cx="1365375"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1" u="none" strike="noStrike" kern="0" cap="none" spc="0" normalizeH="0" baseline="0" noProof="0" dirty="0" smtClean="0">
                      <a:ln>
                        <a:noFill/>
                      </a:ln>
                      <a:solidFill>
                        <a:srgbClr val="9FB8CD">
                          <a:lumMod val="50000"/>
                        </a:srgbClr>
                      </a:solidFill>
                      <a:effectLst/>
                      <a:uLnTx/>
                      <a:uFillTx/>
                      <a:latin typeface="Calibri" panose="020F0502020204030204" pitchFamily="34" charset="0"/>
                    </a:rPr>
                    <a:t>Early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1" u="none" strike="noStrike" kern="0" cap="none" spc="0" normalizeH="0" baseline="0" noProof="0" dirty="0" smtClean="0">
                      <a:ln>
                        <a:noFill/>
                      </a:ln>
                      <a:solidFill>
                        <a:srgbClr val="9FB8CD">
                          <a:lumMod val="50000"/>
                        </a:srgbClr>
                      </a:solidFill>
                      <a:effectLst/>
                      <a:uLnTx/>
                      <a:uFillTx/>
                      <a:latin typeface="Calibri" panose="020F0502020204030204" pitchFamily="34" charset="0"/>
                    </a:rPr>
                    <a:t>intervention</a:t>
                  </a:r>
                </a:p>
              </p:txBody>
            </p:sp>
            <p:sp>
              <p:nvSpPr>
                <p:cNvPr id="31" name="CasellaDiTesto 30"/>
                <p:cNvSpPr txBox="1"/>
                <p:nvPr/>
              </p:nvSpPr>
              <p:spPr>
                <a:xfrm>
                  <a:off x="3194427" y="5161497"/>
                  <a:ext cx="1274708"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smtClean="0">
                      <a:ln>
                        <a:noFill/>
                      </a:ln>
                      <a:solidFill>
                        <a:schemeClr val="bg1"/>
                      </a:solidFill>
                      <a:effectLst/>
                      <a:uLnTx/>
                      <a:uFillTx/>
                      <a:latin typeface="Calibri" panose="020F0502020204030204" pitchFamily="34" charset="0"/>
                    </a:rPr>
                    <a:t>Risoluzione</a:t>
                  </a:r>
                </a:p>
              </p:txBody>
            </p:sp>
          </p:grpSp>
          <p:sp>
            <p:nvSpPr>
              <p:cNvPr id="27" name="Freccia a destra 26"/>
              <p:cNvSpPr/>
              <p:nvPr/>
            </p:nvSpPr>
            <p:spPr>
              <a:xfrm>
                <a:off x="4247373" y="2363693"/>
                <a:ext cx="360040" cy="196933"/>
              </a:xfrm>
              <a:prstGeom prst="rightArrow">
                <a:avLst/>
              </a:prstGeom>
              <a:solidFill>
                <a:srgbClr val="727CA3"/>
              </a:solidFill>
              <a:ln w="19050" cap="flat" cmpd="sng" algn="ctr">
                <a:solidFill>
                  <a:srgbClr val="727CA3">
                    <a:shade val="50000"/>
                  </a:srgbClr>
                </a:solidFill>
                <a:prstDash val="solid"/>
              </a:ln>
              <a:effectLst>
                <a:glow rad="635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Garamond" panose="02020404030301010803" pitchFamily="18" charset="0"/>
                </a:endParaRPr>
              </a:p>
            </p:txBody>
          </p:sp>
        </p:grpSp>
        <p:sp>
          <p:nvSpPr>
            <p:cNvPr id="24" name="CasellaDiTesto 23"/>
            <p:cNvSpPr txBox="1"/>
            <p:nvPr/>
          </p:nvSpPr>
          <p:spPr>
            <a:xfrm>
              <a:off x="4818484" y="1192847"/>
              <a:ext cx="4110587" cy="3539430"/>
            </a:xfrm>
            <a:prstGeom prst="rect">
              <a:avLst/>
            </a:prstGeom>
            <a:solidFill>
              <a:schemeClr val="bg1"/>
            </a:solidFill>
            <a:ln w="19050">
              <a:solidFill>
                <a:srgbClr val="9FB8CD">
                  <a:lumMod val="75000"/>
                </a:srgbClr>
              </a:solidFill>
            </a:ln>
            <a:effectLst>
              <a:outerShdw blurRad="50800" dist="38100" dir="2700000" algn="tl" rotWithShape="0">
                <a:prstClr val="black">
                  <a:alpha val="40000"/>
                </a:prstClr>
              </a:outerShdw>
            </a:effectLst>
          </p:spPr>
          <p:txBody>
            <a:bodyPr wrap="square" rtlCol="0">
              <a:spAutoFit/>
            </a:bodyPr>
            <a:lstStyle/>
            <a:p>
              <a:pPr marL="285750" marR="0" lvl="0" indent="-285750" defTabSz="914400" eaLnBrk="1" fontAlgn="auto" latinLnBrk="0" hangingPunct="1">
                <a:lnSpc>
                  <a:spcPct val="100000"/>
                </a:lnSpc>
                <a:spcBef>
                  <a:spcPts val="0"/>
                </a:spcBef>
                <a:spcAft>
                  <a:spcPts val="0"/>
                </a:spcAft>
                <a:buClr>
                  <a:srgbClr val="9FB8CD">
                    <a:lumMod val="75000"/>
                  </a:srgbClr>
                </a:buClr>
                <a:buSzTx/>
                <a:buFont typeface="Arial" panose="020B0604020202020204" pitchFamily="34" charset="0"/>
                <a:buChar char="•"/>
                <a:tabLst/>
                <a:defRPr/>
              </a:pP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Nomina da parte delle autorità di vigilanza, con specificazione di poteri, ruolo e funzioni;</a:t>
              </a:r>
            </a:p>
            <a:p>
              <a:pPr marL="285750" marR="0" lvl="0" indent="-285750" defTabSz="914400" eaLnBrk="1" fontAlgn="auto" latinLnBrk="0" hangingPunct="1">
                <a:lnSpc>
                  <a:spcPct val="100000"/>
                </a:lnSpc>
                <a:spcBef>
                  <a:spcPts val="0"/>
                </a:spcBef>
                <a:spcAft>
                  <a:spcPts val="0"/>
                </a:spcAft>
                <a:buClr>
                  <a:srgbClr val="9FB8CD">
                    <a:lumMod val="75000"/>
                  </a:srgbClr>
                </a:buClr>
                <a:buSzTx/>
                <a:buFont typeface="Arial" panose="020B0604020202020204" pitchFamily="34" charset="0"/>
                <a:buChar char="•"/>
                <a:tabLst/>
                <a:defRPr/>
              </a:pP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sostituzione o affiancamento del </a:t>
              </a:r>
              <a:r>
                <a:rPr kumimoji="0" lang="it-IT" sz="1600" b="0" i="1" u="none" strike="noStrike" kern="0" cap="none" spc="0" normalizeH="0" baseline="0" noProof="0" dirty="0" smtClean="0">
                  <a:ln>
                    <a:noFill/>
                  </a:ln>
                  <a:solidFill>
                    <a:prstClr val="black"/>
                  </a:solidFill>
                  <a:effectLst/>
                  <a:uLnTx/>
                  <a:uFillTx/>
                  <a:latin typeface="Calibri" panose="020F0502020204030204" pitchFamily="34" charset="0"/>
                </a:rPr>
                <a:t>management</a:t>
              </a: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 esistente;</a:t>
              </a:r>
            </a:p>
            <a:p>
              <a:pPr marL="285750" marR="0" lvl="0" indent="-285750" defTabSz="914400" eaLnBrk="1" fontAlgn="auto" latinLnBrk="0" hangingPunct="1">
                <a:lnSpc>
                  <a:spcPct val="100000"/>
                </a:lnSpc>
                <a:spcBef>
                  <a:spcPts val="0"/>
                </a:spcBef>
                <a:spcAft>
                  <a:spcPts val="0"/>
                </a:spcAft>
                <a:buClr>
                  <a:srgbClr val="9FB8CD">
                    <a:lumMod val="75000"/>
                  </a:srgbClr>
                </a:buClr>
                <a:buSzTx/>
                <a:buFont typeface="Arial" panose="020B0604020202020204" pitchFamily="34" charset="0"/>
                <a:buChar char="•"/>
                <a:tabLst/>
                <a:defRPr/>
              </a:pP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durata 1 anno, prorogabile in casi eccezionali;</a:t>
              </a:r>
            </a:p>
            <a:p>
              <a:pPr marL="285750" marR="0" lvl="0" indent="-285750" defTabSz="914400" eaLnBrk="1" fontAlgn="auto" latinLnBrk="0" hangingPunct="1">
                <a:lnSpc>
                  <a:spcPct val="100000"/>
                </a:lnSpc>
                <a:spcBef>
                  <a:spcPts val="0"/>
                </a:spcBef>
                <a:spcAft>
                  <a:spcPts val="0"/>
                </a:spcAft>
                <a:buClr>
                  <a:srgbClr val="9FB8CD">
                    <a:lumMod val="75000"/>
                  </a:srgbClr>
                </a:buClr>
                <a:buSzTx/>
                <a:buFont typeface="Arial" panose="020B0604020202020204" pitchFamily="34" charset="0"/>
                <a:buChar char="•"/>
                <a:tabLst/>
                <a:defRPr/>
              </a:pP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funzioni di gestione volte a preservare o ristabilire la condizione finanziaria della banca e la sana e prudente gestione;</a:t>
              </a:r>
            </a:p>
            <a:p>
              <a:pPr marL="285750" marR="0" lvl="0" indent="-285750" defTabSz="914400" eaLnBrk="1" fontAlgn="auto" latinLnBrk="0" hangingPunct="1">
                <a:lnSpc>
                  <a:spcPct val="100000"/>
                </a:lnSpc>
                <a:spcBef>
                  <a:spcPts val="0"/>
                </a:spcBef>
                <a:spcAft>
                  <a:spcPts val="0"/>
                </a:spcAft>
                <a:buClr>
                  <a:srgbClr val="9FB8CD">
                    <a:lumMod val="75000"/>
                  </a:srgbClr>
                </a:buClr>
                <a:buSzTx/>
                <a:buFont typeface="Arial" panose="020B0604020202020204" pitchFamily="34" charset="0"/>
                <a:buChar char="•"/>
                <a:tabLst/>
                <a:defRPr/>
              </a:pP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convocazione assemblea dei soci e definizione </a:t>
              </a:r>
              <a:r>
                <a:rPr kumimoji="0" lang="it-IT" sz="1600" b="0" i="0" u="none" strike="noStrike" kern="0" cap="none" spc="0" normalizeH="0" baseline="0" noProof="0" dirty="0" err="1" smtClean="0">
                  <a:ln>
                    <a:noFill/>
                  </a:ln>
                  <a:solidFill>
                    <a:prstClr val="black"/>
                  </a:solidFill>
                  <a:effectLst/>
                  <a:uLnTx/>
                  <a:uFillTx/>
                  <a:latin typeface="Calibri" panose="020F0502020204030204" pitchFamily="34" charset="0"/>
                </a:rPr>
                <a:t>odg</a:t>
              </a: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 solo con consenso autorità di vigilanza;</a:t>
              </a:r>
            </a:p>
            <a:p>
              <a:pPr marL="285750" marR="0" lvl="0" indent="-285750" defTabSz="914400" eaLnBrk="1" fontAlgn="auto" latinLnBrk="0" hangingPunct="1">
                <a:lnSpc>
                  <a:spcPct val="100000"/>
                </a:lnSpc>
                <a:spcBef>
                  <a:spcPts val="0"/>
                </a:spcBef>
                <a:spcAft>
                  <a:spcPts val="0"/>
                </a:spcAft>
                <a:buClr>
                  <a:srgbClr val="9FB8CD">
                    <a:lumMod val="75000"/>
                  </a:srgbClr>
                </a:buClr>
                <a:buSzTx/>
                <a:buFont typeface="Arial" panose="020B0604020202020204" pitchFamily="34" charset="0"/>
                <a:buChar char="•"/>
                <a:tabLst/>
                <a:defRPr/>
              </a:pP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non pregiudicati i diritti degli azionisti. </a:t>
              </a:r>
            </a:p>
          </p:txBody>
        </p:sp>
      </p:grpSp>
      <p:grpSp>
        <p:nvGrpSpPr>
          <p:cNvPr id="22" name="Gruppo 21"/>
          <p:cNvGrpSpPr/>
          <p:nvPr/>
        </p:nvGrpSpPr>
        <p:grpSpPr>
          <a:xfrm>
            <a:off x="1063360" y="5649383"/>
            <a:ext cx="7706372" cy="358237"/>
            <a:chOff x="1500036" y="1735775"/>
            <a:chExt cx="2227704" cy="524767"/>
          </a:xfrm>
        </p:grpSpPr>
        <p:sp>
          <p:nvSpPr>
            <p:cNvPr id="32" name="Rettangolo arrotondato 31"/>
            <p:cNvSpPr/>
            <p:nvPr/>
          </p:nvSpPr>
          <p:spPr>
            <a:xfrm>
              <a:off x="1500036" y="1735775"/>
              <a:ext cx="2227704" cy="524767"/>
            </a:xfrm>
            <a:prstGeom prst="roundRect">
              <a:avLst/>
            </a:prstGeom>
            <a:solidFill>
              <a:schemeClr val="accent3">
                <a:lumMod val="20000"/>
                <a:lumOff val="80000"/>
              </a:schemeClr>
            </a:solidFill>
            <a:ln w="19050" cap="flat" cmpd="sng" algn="ctr">
              <a:solidFill>
                <a:srgbClr val="727CA3">
                  <a:lumMod val="75000"/>
                </a:srgbClr>
              </a:solidFill>
              <a:prstDash val="dash"/>
            </a:ln>
            <a:effectLst>
              <a:outerShdw blurRad="38100" dist="25400" dir="5400000" rotWithShape="0">
                <a:srgbClr val="000000">
                  <a:alpha val="40000"/>
                </a:srgbClr>
              </a:outerShdw>
            </a:effectLst>
          </p:spPr>
        </p:sp>
        <p:sp>
          <p:nvSpPr>
            <p:cNvPr id="33" name="Rettangolo 32"/>
            <p:cNvSpPr/>
            <p:nvPr/>
          </p:nvSpPr>
          <p:spPr>
            <a:xfrm>
              <a:off x="1612328" y="1776968"/>
              <a:ext cx="2021564" cy="473534"/>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it-IT" sz="1400" b="0" i="0" u="none" strike="noStrike" kern="0" cap="none" spc="0" normalizeH="0" baseline="0" noProof="0" dirty="0" smtClean="0">
                  <a:ln>
                    <a:noFill/>
                  </a:ln>
                  <a:solidFill>
                    <a:srgbClr val="464653"/>
                  </a:solidFill>
                  <a:effectLst/>
                  <a:uLnTx/>
                  <a:uFillTx/>
                  <a:latin typeface="Calibri" panose="020F0502020204030204" pitchFamily="34" charset="0"/>
                </a:rPr>
                <a:t>Affinità con le due procedure italiane di gestione provvisoria e amministrazione straordinaria</a:t>
              </a:r>
            </a:p>
          </p:txBody>
        </p:sp>
      </p:grpSp>
    </p:spTree>
    <p:extLst>
      <p:ext uri="{BB962C8B-B14F-4D97-AF65-F5344CB8AC3E}">
        <p14:creationId xmlns:p14="http://schemas.microsoft.com/office/powerpoint/2010/main" val="1580041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42</a:t>
            </a:fld>
            <a:endParaRPr lang="it-IT">
              <a:solidFill>
                <a:srgbClr val="9FB8CD">
                  <a:shade val="50000"/>
                  <a:satMod val="200000"/>
                </a:srgbClr>
              </a:solidFill>
            </a:endParaRPr>
          </a:p>
        </p:txBody>
      </p:sp>
      <p:sp>
        <p:nvSpPr>
          <p:cNvPr id="5" name="Titolo 1"/>
          <p:cNvSpPr>
            <a:spLocks noGrp="1"/>
          </p:cNvSpPr>
          <p:nvPr>
            <p:ph type="title" idx="4294967295"/>
          </p:nvPr>
        </p:nvSpPr>
        <p:spPr>
          <a:xfrm>
            <a:off x="1644650" y="523875"/>
            <a:ext cx="7499350" cy="1143000"/>
          </a:xfrm>
        </p:spPr>
        <p:txBody>
          <a:bodyPr>
            <a:normAutofit/>
          </a:bodyPr>
          <a:lstStyle/>
          <a:p>
            <a:pPr fontAlgn="base">
              <a:lnSpc>
                <a:spcPct val="90000"/>
              </a:lnSpc>
              <a:spcAft>
                <a:spcPct val="0"/>
              </a:spcAft>
              <a:defRPr/>
            </a:pPr>
            <a:r>
              <a:rPr lang="it-IT" altLang="it-IT" sz="2000" b="1" dirty="0">
                <a:solidFill>
                  <a:srgbClr val="1F497D">
                    <a:satMod val="130000"/>
                  </a:srgbClr>
                </a:solidFill>
                <a:effectLst/>
                <a:latin typeface="Calibri" pitchFamily="34" charset="0"/>
              </a:rPr>
              <a:t>La risoluzione</a:t>
            </a:r>
          </a:p>
        </p:txBody>
      </p:sp>
      <p:grpSp>
        <p:nvGrpSpPr>
          <p:cNvPr id="21" name="Gruppo 20"/>
          <p:cNvGrpSpPr/>
          <p:nvPr/>
        </p:nvGrpSpPr>
        <p:grpSpPr>
          <a:xfrm>
            <a:off x="583524" y="1396626"/>
            <a:ext cx="8197112" cy="5115363"/>
            <a:chOff x="583524" y="1396626"/>
            <a:chExt cx="8197112" cy="5115363"/>
          </a:xfrm>
        </p:grpSpPr>
        <p:grpSp>
          <p:nvGrpSpPr>
            <p:cNvPr id="9" name="Gruppo 22"/>
            <p:cNvGrpSpPr>
              <a:grpSpLocks/>
            </p:cNvGrpSpPr>
            <p:nvPr/>
          </p:nvGrpSpPr>
          <p:grpSpPr bwMode="auto">
            <a:xfrm rot="21376017">
              <a:off x="5240872" y="1797004"/>
              <a:ext cx="1940368" cy="1381786"/>
              <a:chOff x="6877125" y="3876099"/>
              <a:chExt cx="1872001" cy="1950138"/>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09601">
                <a:off x="6877125" y="3876099"/>
                <a:ext cx="1872001" cy="19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69"/>
              <p:cNvSpPr txBox="1">
                <a:spLocks noChangeArrowheads="1"/>
              </p:cNvSpPr>
              <p:nvPr/>
            </p:nvSpPr>
            <p:spPr bwMode="auto">
              <a:xfrm rot="20982906">
                <a:off x="7002368" y="4601644"/>
                <a:ext cx="1605006" cy="41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912813">
                  <a:spcBef>
                    <a:spcPct val="20000"/>
                  </a:spcBef>
                  <a:buChar char="•"/>
                  <a:defRPr sz="3200">
                    <a:solidFill>
                      <a:schemeClr val="tx1"/>
                    </a:solidFill>
                    <a:latin typeface="Times New Roman" pitchFamily="18" charset="0"/>
                  </a:defRPr>
                </a:lvl1pPr>
                <a:lvl2pPr marL="742950" indent="-285750" algn="l" defTabSz="912813">
                  <a:spcBef>
                    <a:spcPct val="20000"/>
                  </a:spcBef>
                  <a:buChar char="–"/>
                  <a:defRPr sz="2800">
                    <a:solidFill>
                      <a:schemeClr val="tx1"/>
                    </a:solidFill>
                    <a:latin typeface="Times New Roman" pitchFamily="18" charset="0"/>
                  </a:defRPr>
                </a:lvl2pPr>
                <a:lvl3pPr marL="1143000" indent="-228600" algn="l" defTabSz="912813">
                  <a:spcBef>
                    <a:spcPct val="20000"/>
                  </a:spcBef>
                  <a:buChar char="•"/>
                  <a:defRPr sz="2400">
                    <a:solidFill>
                      <a:schemeClr val="tx1"/>
                    </a:solidFill>
                    <a:latin typeface="Times New Roman" pitchFamily="18" charset="0"/>
                  </a:defRPr>
                </a:lvl3pPr>
                <a:lvl4pPr marL="1600200" indent="-228600" algn="l" defTabSz="912813">
                  <a:spcBef>
                    <a:spcPct val="20000"/>
                  </a:spcBef>
                  <a:buChar char="–"/>
                  <a:defRPr sz="2000">
                    <a:solidFill>
                      <a:schemeClr val="tx1"/>
                    </a:solidFill>
                    <a:latin typeface="Times New Roman" pitchFamily="18" charset="0"/>
                  </a:defRPr>
                </a:lvl4pPr>
                <a:lvl5pPr marL="2057400" indent="-228600" algn="l" defTabSz="912813">
                  <a:spcBef>
                    <a:spcPct val="20000"/>
                  </a:spcBef>
                  <a:buChar char="»"/>
                  <a:defRPr sz="20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2000">
                    <a:solidFill>
                      <a:schemeClr val="tx1"/>
                    </a:solidFill>
                    <a:latin typeface="Times New Roman" pitchFamily="18" charset="0"/>
                  </a:defRPr>
                </a:lvl9pPr>
              </a:lstStyle>
              <a:p>
                <a:pPr algn="ctr">
                  <a:spcBef>
                    <a:spcPts val="300"/>
                  </a:spcBef>
                  <a:buClr>
                    <a:srgbClr val="002060"/>
                  </a:buClr>
                  <a:buFont typeface="Webdings" pitchFamily="18" charset="2"/>
                  <a:buNone/>
                </a:pPr>
                <a:r>
                  <a:rPr lang="it-IT" altLang="it-IT" sz="2000" dirty="0" smtClean="0">
                    <a:solidFill>
                      <a:srgbClr val="003366"/>
                    </a:solidFill>
                    <a:latin typeface="Calibri" panose="020F0502020204030204" pitchFamily="34" charset="0"/>
                    <a:cs typeface="Arial" charset="0"/>
                  </a:rPr>
                  <a:t>Principi generali</a:t>
                </a:r>
                <a:endParaRPr lang="it-IT" altLang="it-IT" sz="2000" dirty="0">
                  <a:solidFill>
                    <a:srgbClr val="003366"/>
                  </a:solidFill>
                  <a:latin typeface="Calibri" panose="020F0502020204030204" pitchFamily="34" charset="0"/>
                  <a:cs typeface="Arial" charset="0"/>
                </a:endParaRPr>
              </a:p>
            </p:txBody>
          </p:sp>
        </p:grpSp>
        <p:grpSp>
          <p:nvGrpSpPr>
            <p:cNvPr id="12" name="Gruppo 22"/>
            <p:cNvGrpSpPr>
              <a:grpSpLocks/>
            </p:cNvGrpSpPr>
            <p:nvPr/>
          </p:nvGrpSpPr>
          <p:grpSpPr bwMode="auto">
            <a:xfrm rot="21283838">
              <a:off x="2307883" y="4512223"/>
              <a:ext cx="2271939" cy="1468636"/>
              <a:chOff x="6877125" y="3876098"/>
              <a:chExt cx="1872001" cy="1950138"/>
            </a:xfrm>
          </p:grpSpPr>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0399">
                <a:off x="6877125" y="3876098"/>
                <a:ext cx="1872001" cy="19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69"/>
              <p:cNvSpPr txBox="1">
                <a:spLocks noChangeArrowheads="1"/>
              </p:cNvSpPr>
              <p:nvPr/>
            </p:nvSpPr>
            <p:spPr bwMode="auto">
              <a:xfrm rot="20982906">
                <a:off x="7002368" y="4367424"/>
                <a:ext cx="1605006" cy="88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912813">
                  <a:spcBef>
                    <a:spcPct val="20000"/>
                  </a:spcBef>
                  <a:buChar char="•"/>
                  <a:defRPr sz="3200">
                    <a:solidFill>
                      <a:schemeClr val="tx1"/>
                    </a:solidFill>
                    <a:latin typeface="Times New Roman" pitchFamily="18" charset="0"/>
                  </a:defRPr>
                </a:lvl1pPr>
                <a:lvl2pPr marL="742950" indent="-285750" algn="l" defTabSz="912813">
                  <a:spcBef>
                    <a:spcPct val="20000"/>
                  </a:spcBef>
                  <a:buChar char="–"/>
                  <a:defRPr sz="2800">
                    <a:solidFill>
                      <a:schemeClr val="tx1"/>
                    </a:solidFill>
                    <a:latin typeface="Times New Roman" pitchFamily="18" charset="0"/>
                  </a:defRPr>
                </a:lvl2pPr>
                <a:lvl3pPr marL="1143000" indent="-228600" algn="l" defTabSz="912813">
                  <a:spcBef>
                    <a:spcPct val="20000"/>
                  </a:spcBef>
                  <a:buChar char="•"/>
                  <a:defRPr sz="2400">
                    <a:solidFill>
                      <a:schemeClr val="tx1"/>
                    </a:solidFill>
                    <a:latin typeface="Times New Roman" pitchFamily="18" charset="0"/>
                  </a:defRPr>
                </a:lvl3pPr>
                <a:lvl4pPr marL="1600200" indent="-228600" algn="l" defTabSz="912813">
                  <a:spcBef>
                    <a:spcPct val="20000"/>
                  </a:spcBef>
                  <a:buChar char="–"/>
                  <a:defRPr sz="2000">
                    <a:solidFill>
                      <a:schemeClr val="tx1"/>
                    </a:solidFill>
                    <a:latin typeface="Times New Roman" pitchFamily="18" charset="0"/>
                  </a:defRPr>
                </a:lvl4pPr>
                <a:lvl5pPr marL="2057400" indent="-228600" algn="l" defTabSz="912813">
                  <a:spcBef>
                    <a:spcPct val="20000"/>
                  </a:spcBef>
                  <a:buChar char="»"/>
                  <a:defRPr sz="20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2000">
                    <a:solidFill>
                      <a:schemeClr val="tx1"/>
                    </a:solidFill>
                    <a:latin typeface="Times New Roman" pitchFamily="18" charset="0"/>
                  </a:defRPr>
                </a:lvl9pPr>
              </a:lstStyle>
              <a:p>
                <a:pPr algn="ctr">
                  <a:spcBef>
                    <a:spcPts val="300"/>
                  </a:spcBef>
                  <a:buClr>
                    <a:srgbClr val="002060"/>
                  </a:buClr>
                  <a:buFont typeface="Webdings" pitchFamily="18" charset="2"/>
                  <a:buNone/>
                </a:pPr>
                <a:r>
                  <a:rPr lang="it-IT" altLang="it-IT" sz="2000" dirty="0" smtClean="0">
                    <a:solidFill>
                      <a:srgbClr val="003366"/>
                    </a:solidFill>
                    <a:latin typeface="Calibri" panose="020F0502020204030204" pitchFamily="34" charset="0"/>
                    <a:cs typeface="Arial" charset="0"/>
                  </a:rPr>
                  <a:t>Presupposti </a:t>
                </a:r>
              </a:p>
              <a:p>
                <a:pPr algn="ctr">
                  <a:spcBef>
                    <a:spcPts val="300"/>
                  </a:spcBef>
                  <a:buClr>
                    <a:srgbClr val="002060"/>
                  </a:buClr>
                  <a:buFont typeface="Webdings" pitchFamily="18" charset="2"/>
                  <a:buNone/>
                </a:pPr>
                <a:r>
                  <a:rPr lang="it-IT" altLang="it-IT" sz="2000" dirty="0" smtClean="0">
                    <a:solidFill>
                      <a:srgbClr val="003366"/>
                    </a:solidFill>
                    <a:latin typeface="Calibri" panose="020F0502020204030204" pitchFamily="34" charset="0"/>
                    <a:cs typeface="Arial" charset="0"/>
                  </a:rPr>
                  <a:t>oggettivi</a:t>
                </a:r>
                <a:endParaRPr lang="it-IT" altLang="it-IT" sz="2000" dirty="0">
                  <a:solidFill>
                    <a:srgbClr val="003366"/>
                  </a:solidFill>
                  <a:latin typeface="Calibri" panose="020F0502020204030204" pitchFamily="34" charset="0"/>
                  <a:cs typeface="Arial" charset="0"/>
                </a:endParaRPr>
              </a:p>
            </p:txBody>
          </p:sp>
        </p:grpSp>
        <p:grpSp>
          <p:nvGrpSpPr>
            <p:cNvPr id="6" name="Gruppo 22"/>
            <p:cNvGrpSpPr>
              <a:grpSpLocks/>
            </p:cNvGrpSpPr>
            <p:nvPr/>
          </p:nvGrpSpPr>
          <p:grpSpPr bwMode="auto">
            <a:xfrm rot="21369720">
              <a:off x="583524" y="1396626"/>
              <a:ext cx="1831686" cy="1225932"/>
              <a:chOff x="6877125" y="3876098"/>
              <a:chExt cx="1872001" cy="1950138"/>
            </a:xfrm>
            <a:effectLst/>
          </p:grpSpPr>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90399">
                <a:off x="6877125" y="3876098"/>
                <a:ext cx="1872001" cy="19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69"/>
              <p:cNvSpPr txBox="1">
                <a:spLocks noChangeArrowheads="1"/>
              </p:cNvSpPr>
              <p:nvPr/>
            </p:nvSpPr>
            <p:spPr bwMode="auto">
              <a:xfrm rot="20982906">
                <a:off x="7002368" y="4601644"/>
                <a:ext cx="1605006" cy="41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912813">
                  <a:spcBef>
                    <a:spcPct val="20000"/>
                  </a:spcBef>
                  <a:buChar char="•"/>
                  <a:defRPr sz="3200">
                    <a:solidFill>
                      <a:schemeClr val="tx1"/>
                    </a:solidFill>
                    <a:latin typeface="Times New Roman" pitchFamily="18" charset="0"/>
                  </a:defRPr>
                </a:lvl1pPr>
                <a:lvl2pPr marL="742950" indent="-285750" algn="l" defTabSz="912813">
                  <a:spcBef>
                    <a:spcPct val="20000"/>
                  </a:spcBef>
                  <a:buChar char="–"/>
                  <a:defRPr sz="2800">
                    <a:solidFill>
                      <a:schemeClr val="tx1"/>
                    </a:solidFill>
                    <a:latin typeface="Times New Roman" pitchFamily="18" charset="0"/>
                  </a:defRPr>
                </a:lvl2pPr>
                <a:lvl3pPr marL="1143000" indent="-228600" algn="l" defTabSz="912813">
                  <a:spcBef>
                    <a:spcPct val="20000"/>
                  </a:spcBef>
                  <a:buChar char="•"/>
                  <a:defRPr sz="2400">
                    <a:solidFill>
                      <a:schemeClr val="tx1"/>
                    </a:solidFill>
                    <a:latin typeface="Times New Roman" pitchFamily="18" charset="0"/>
                  </a:defRPr>
                </a:lvl3pPr>
                <a:lvl4pPr marL="1600200" indent="-228600" algn="l" defTabSz="912813">
                  <a:spcBef>
                    <a:spcPct val="20000"/>
                  </a:spcBef>
                  <a:buChar char="–"/>
                  <a:defRPr sz="2000">
                    <a:solidFill>
                      <a:schemeClr val="tx1"/>
                    </a:solidFill>
                    <a:latin typeface="Times New Roman" pitchFamily="18" charset="0"/>
                  </a:defRPr>
                </a:lvl4pPr>
                <a:lvl5pPr marL="2057400" indent="-228600" algn="l" defTabSz="912813">
                  <a:spcBef>
                    <a:spcPct val="20000"/>
                  </a:spcBef>
                  <a:buChar char="»"/>
                  <a:defRPr sz="20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2000">
                    <a:solidFill>
                      <a:schemeClr val="tx1"/>
                    </a:solidFill>
                    <a:latin typeface="Times New Roman" pitchFamily="18" charset="0"/>
                  </a:defRPr>
                </a:lvl9pPr>
              </a:lstStyle>
              <a:p>
                <a:pPr algn="ctr">
                  <a:spcBef>
                    <a:spcPts val="300"/>
                  </a:spcBef>
                  <a:buClr>
                    <a:srgbClr val="002060"/>
                  </a:buClr>
                  <a:buFont typeface="Webdings" pitchFamily="18" charset="2"/>
                  <a:buNone/>
                </a:pPr>
                <a:r>
                  <a:rPr lang="it-IT" altLang="it-IT" sz="2000" dirty="0" smtClean="0">
                    <a:solidFill>
                      <a:srgbClr val="003366"/>
                    </a:solidFill>
                    <a:latin typeface="Calibri" panose="020F0502020204030204" pitchFamily="34" charset="0"/>
                    <a:cs typeface="Arial" charset="0"/>
                  </a:rPr>
                  <a:t>Obiettivi</a:t>
                </a:r>
                <a:endParaRPr lang="it-IT" altLang="it-IT" sz="2000" dirty="0">
                  <a:solidFill>
                    <a:srgbClr val="003366"/>
                  </a:solidFill>
                  <a:latin typeface="Calibri" panose="020F0502020204030204" pitchFamily="34" charset="0"/>
                  <a:cs typeface="Arial" charset="0"/>
                </a:endParaRPr>
              </a:p>
            </p:txBody>
          </p:sp>
        </p:grpSp>
        <p:sp>
          <p:nvSpPr>
            <p:cNvPr id="18" name="CasellaDiTesto 17"/>
            <p:cNvSpPr txBox="1"/>
            <p:nvPr/>
          </p:nvSpPr>
          <p:spPr>
            <a:xfrm>
              <a:off x="1696121" y="2317975"/>
              <a:ext cx="2983574" cy="1923604"/>
            </a:xfrm>
            <a:prstGeom prst="rect">
              <a:avLst/>
            </a:prstGeom>
            <a:solidFill>
              <a:schemeClr val="bg1"/>
            </a:solidFill>
            <a:ln w="28575">
              <a:solidFill>
                <a:schemeClr val="accent1"/>
              </a:solidFill>
              <a:prstDash val="dash"/>
            </a:ln>
          </p:spPr>
          <p:txBody>
            <a:bodyPr wrap="none" rtlCol="0">
              <a:spAutoFit/>
            </a:bodyPr>
            <a:lstStyle/>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Continuità funzioni aziendali</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Stabilità finanziaria</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Prevenzione del contagio</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Market discipline</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Min. ricorso fondi pubblici</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Protezione </a:t>
              </a:r>
              <a:r>
                <a:rPr lang="it-IT" sz="1700" dirty="0" err="1" smtClean="0">
                  <a:solidFill>
                    <a:prstClr val="black"/>
                  </a:solidFill>
                  <a:latin typeface="Calibri" panose="020F0502020204030204" pitchFamily="34" charset="0"/>
                </a:rPr>
                <a:t>dep</a:t>
              </a:r>
              <a:r>
                <a:rPr lang="it-IT" sz="1700" dirty="0" smtClean="0">
                  <a:solidFill>
                    <a:prstClr val="black"/>
                  </a:solidFill>
                  <a:latin typeface="Calibri" panose="020F0502020204030204" pitchFamily="34" charset="0"/>
                </a:rPr>
                <a:t>. garantiti</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Tutela fondi e attività clienti</a:t>
              </a:r>
              <a:endParaRPr lang="it-IT" sz="1700" dirty="0">
                <a:solidFill>
                  <a:prstClr val="black"/>
                </a:solidFill>
                <a:latin typeface="Calibri" panose="020F0502020204030204" pitchFamily="34" charset="0"/>
              </a:endParaRPr>
            </a:p>
          </p:txBody>
        </p:sp>
        <p:sp>
          <p:nvSpPr>
            <p:cNvPr id="19" name="CasellaDiTesto 18"/>
            <p:cNvSpPr txBox="1"/>
            <p:nvPr/>
          </p:nvSpPr>
          <p:spPr>
            <a:xfrm>
              <a:off x="5866801" y="2896725"/>
              <a:ext cx="2913835" cy="1923604"/>
            </a:xfrm>
            <a:prstGeom prst="rect">
              <a:avLst/>
            </a:prstGeom>
            <a:solidFill>
              <a:schemeClr val="bg1"/>
            </a:solidFill>
            <a:ln w="28575">
              <a:solidFill>
                <a:schemeClr val="accent1"/>
              </a:solidFill>
              <a:prstDash val="dash"/>
            </a:ln>
          </p:spPr>
          <p:txBody>
            <a:bodyPr wrap="square" rtlCol="0">
              <a:spAutoFit/>
            </a:bodyPr>
            <a:lstStyle/>
            <a:p>
              <a:pPr marL="285750" indent="-285750">
                <a:buClr>
                  <a:srgbClr val="C00000"/>
                </a:buClr>
                <a:buFont typeface="Wingdings" panose="05000000000000000000" pitchFamily="2" charset="2"/>
                <a:buChar char="§"/>
              </a:pPr>
              <a:r>
                <a:rPr lang="it-IT" sz="1700" i="1" dirty="0" err="1" smtClean="0">
                  <a:solidFill>
                    <a:prstClr val="black"/>
                  </a:solidFill>
                  <a:latin typeface="Calibri" panose="020F0502020204030204" pitchFamily="34" charset="0"/>
                </a:rPr>
                <a:t>Shareholders</a:t>
              </a:r>
              <a:r>
                <a:rPr lang="it-IT" sz="1700" i="1" dirty="0" smtClean="0">
                  <a:solidFill>
                    <a:prstClr val="black"/>
                  </a:solidFill>
                  <a:latin typeface="Calibri" panose="020F0502020204030204" pitchFamily="34" charset="0"/>
                </a:rPr>
                <a:t> first</a:t>
              </a:r>
            </a:p>
            <a:p>
              <a:pPr marL="285750" indent="-285750">
                <a:buClr>
                  <a:srgbClr val="C00000"/>
                </a:buClr>
                <a:buFont typeface="Wingdings" panose="05000000000000000000" pitchFamily="2" charset="2"/>
                <a:buChar char="§"/>
              </a:pPr>
              <a:r>
                <a:rPr lang="it-IT" sz="1700" i="1" dirty="0" err="1" smtClean="0">
                  <a:solidFill>
                    <a:prstClr val="black"/>
                  </a:solidFill>
                  <a:latin typeface="Calibri" panose="020F0502020204030204" pitchFamily="34" charset="0"/>
                </a:rPr>
                <a:t>Burden</a:t>
              </a:r>
              <a:r>
                <a:rPr lang="it-IT" sz="1700" i="1" dirty="0" smtClean="0">
                  <a:solidFill>
                    <a:prstClr val="black"/>
                  </a:solidFill>
                  <a:latin typeface="Calibri" panose="020F0502020204030204" pitchFamily="34" charset="0"/>
                </a:rPr>
                <a:t> </a:t>
              </a:r>
              <a:r>
                <a:rPr lang="it-IT" sz="1700" i="1" dirty="0" err="1" smtClean="0">
                  <a:solidFill>
                    <a:prstClr val="black"/>
                  </a:solidFill>
                  <a:latin typeface="Calibri" panose="020F0502020204030204" pitchFamily="34" charset="0"/>
                </a:rPr>
                <a:t>sharing</a:t>
              </a:r>
              <a:endParaRPr lang="it-IT" sz="1700" i="1" dirty="0" smtClean="0">
                <a:solidFill>
                  <a:prstClr val="black"/>
                </a:solidFill>
                <a:latin typeface="Calibri" panose="020F0502020204030204" pitchFamily="34" charset="0"/>
              </a:endParaRPr>
            </a:p>
            <a:p>
              <a:pPr marL="285750" indent="-285750">
                <a:buClr>
                  <a:srgbClr val="C00000"/>
                </a:buClr>
                <a:buFont typeface="Wingdings" panose="05000000000000000000" pitchFamily="2" charset="2"/>
                <a:buChar char="§"/>
              </a:pPr>
              <a:r>
                <a:rPr lang="it-IT" sz="1700" dirty="0" err="1" smtClean="0">
                  <a:solidFill>
                    <a:prstClr val="black"/>
                  </a:solidFill>
                  <a:latin typeface="Calibri" panose="020F0502020204030204" pitchFamily="34" charset="0"/>
                </a:rPr>
                <a:t>Sost</a:t>
              </a:r>
              <a:r>
                <a:rPr lang="it-IT" sz="1700" dirty="0" smtClean="0">
                  <a:solidFill>
                    <a:prstClr val="black"/>
                  </a:solidFill>
                  <a:latin typeface="Calibri" panose="020F0502020204030204" pitchFamily="34" charset="0"/>
                </a:rPr>
                <a:t>. Management</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Par condicio </a:t>
              </a:r>
              <a:r>
                <a:rPr lang="it-IT" sz="1700" dirty="0" err="1" smtClean="0">
                  <a:solidFill>
                    <a:prstClr val="black"/>
                  </a:solidFill>
                  <a:latin typeface="Calibri" panose="020F0502020204030204" pitchFamily="34" charset="0"/>
                </a:rPr>
                <a:t>creditorum</a:t>
              </a:r>
              <a:endParaRPr lang="it-IT" sz="1700" dirty="0" smtClean="0">
                <a:solidFill>
                  <a:prstClr val="black"/>
                </a:solidFill>
                <a:latin typeface="Calibri" panose="020F0502020204030204" pitchFamily="34" charset="0"/>
              </a:endParaRPr>
            </a:p>
            <a:p>
              <a:pPr marL="285750" indent="-285750">
                <a:buClr>
                  <a:srgbClr val="C00000"/>
                </a:buClr>
                <a:buFont typeface="Wingdings" panose="05000000000000000000" pitchFamily="2" charset="2"/>
                <a:buChar char="§"/>
              </a:pPr>
              <a:r>
                <a:rPr lang="it-IT" sz="1700" i="1" dirty="0" smtClean="0">
                  <a:solidFill>
                    <a:prstClr val="black"/>
                  </a:solidFill>
                  <a:latin typeface="Calibri" panose="020F0502020204030204" pitchFamily="34" charset="0"/>
                </a:rPr>
                <a:t>No creditor </a:t>
              </a:r>
              <a:r>
                <a:rPr lang="it-IT" sz="1700" i="1" dirty="0" err="1" smtClean="0">
                  <a:solidFill>
                    <a:prstClr val="black"/>
                  </a:solidFill>
                  <a:latin typeface="Calibri" panose="020F0502020204030204" pitchFamily="34" charset="0"/>
                </a:rPr>
                <a:t>worse</a:t>
              </a:r>
              <a:r>
                <a:rPr lang="it-IT" sz="1700" i="1" dirty="0" smtClean="0">
                  <a:solidFill>
                    <a:prstClr val="black"/>
                  </a:solidFill>
                  <a:latin typeface="Calibri" panose="020F0502020204030204" pitchFamily="34" charset="0"/>
                </a:rPr>
                <a:t>-off</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Salvaguardia </a:t>
              </a:r>
              <a:r>
                <a:rPr lang="it-IT" sz="1700" dirty="0" err="1" smtClean="0">
                  <a:solidFill>
                    <a:prstClr val="black"/>
                  </a:solidFill>
                  <a:latin typeface="Calibri" panose="020F0502020204030204" pitchFamily="34" charset="0"/>
                </a:rPr>
                <a:t>dep</a:t>
              </a:r>
              <a:r>
                <a:rPr lang="it-IT" sz="1700" dirty="0" smtClean="0">
                  <a:solidFill>
                    <a:prstClr val="black"/>
                  </a:solidFill>
                  <a:latin typeface="Calibri" panose="020F0502020204030204" pitchFamily="34" charset="0"/>
                </a:rPr>
                <a:t>. garantiti e diritti creditori</a:t>
              </a:r>
              <a:endParaRPr lang="it-IT" sz="1700" dirty="0">
                <a:solidFill>
                  <a:prstClr val="black"/>
                </a:solidFill>
                <a:latin typeface="Calibri" panose="020F0502020204030204" pitchFamily="34" charset="0"/>
              </a:endParaRPr>
            </a:p>
          </p:txBody>
        </p:sp>
        <p:sp>
          <p:nvSpPr>
            <p:cNvPr id="20" name="CasellaDiTesto 19"/>
            <p:cNvSpPr txBox="1"/>
            <p:nvPr/>
          </p:nvSpPr>
          <p:spPr>
            <a:xfrm>
              <a:off x="4106290" y="5373216"/>
              <a:ext cx="4402890" cy="1138773"/>
            </a:xfrm>
            <a:prstGeom prst="rect">
              <a:avLst/>
            </a:prstGeom>
            <a:solidFill>
              <a:schemeClr val="bg1"/>
            </a:solidFill>
            <a:ln w="28575">
              <a:solidFill>
                <a:schemeClr val="accent1"/>
              </a:solidFill>
              <a:prstDash val="dash"/>
            </a:ln>
          </p:spPr>
          <p:txBody>
            <a:bodyPr wrap="square" rtlCol="0">
              <a:spAutoFit/>
            </a:bodyPr>
            <a:lstStyle/>
            <a:p>
              <a:pPr marL="285750" indent="-285750">
                <a:buClr>
                  <a:srgbClr val="C00000"/>
                </a:buClr>
                <a:buFont typeface="Wingdings" panose="05000000000000000000" pitchFamily="2" charset="2"/>
                <a:buChar char="§"/>
              </a:pPr>
              <a:r>
                <a:rPr lang="it-IT" sz="1700" i="1" dirty="0" err="1" smtClean="0">
                  <a:solidFill>
                    <a:prstClr val="black"/>
                  </a:solidFill>
                  <a:latin typeface="Calibri" panose="020F0502020204030204" pitchFamily="34" charset="0"/>
                </a:rPr>
                <a:t>Failing</a:t>
              </a:r>
              <a:r>
                <a:rPr lang="it-IT" sz="1700" i="1" dirty="0" smtClean="0">
                  <a:solidFill>
                    <a:prstClr val="black"/>
                  </a:solidFill>
                  <a:latin typeface="Calibri" panose="020F0502020204030204" pitchFamily="34" charset="0"/>
                </a:rPr>
                <a:t> or </a:t>
              </a:r>
              <a:r>
                <a:rPr lang="it-IT" sz="1700" i="1" dirty="0" err="1" smtClean="0">
                  <a:solidFill>
                    <a:prstClr val="black"/>
                  </a:solidFill>
                  <a:latin typeface="Calibri" panose="020F0502020204030204" pitchFamily="34" charset="0"/>
                </a:rPr>
                <a:t>likely</a:t>
              </a:r>
              <a:r>
                <a:rPr lang="it-IT" sz="1700" i="1" dirty="0" smtClean="0">
                  <a:solidFill>
                    <a:prstClr val="black"/>
                  </a:solidFill>
                  <a:latin typeface="Calibri" panose="020F0502020204030204" pitchFamily="34" charset="0"/>
                </a:rPr>
                <a:t> to </a:t>
              </a:r>
              <a:r>
                <a:rPr lang="it-IT" sz="1700" i="1" dirty="0" err="1" smtClean="0">
                  <a:solidFill>
                    <a:prstClr val="black"/>
                  </a:solidFill>
                  <a:latin typeface="Calibri" panose="020F0502020204030204" pitchFamily="34" charset="0"/>
                </a:rPr>
                <a:t>fail</a:t>
              </a:r>
              <a:endParaRPr lang="it-IT" sz="1700" i="1" dirty="0" smtClean="0">
                <a:solidFill>
                  <a:prstClr val="black"/>
                </a:solidFill>
                <a:latin typeface="Calibri" panose="020F0502020204030204" pitchFamily="34" charset="0"/>
              </a:endParaRP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Non prevedibile che alcuna azione privata eviti il fallimento</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Interesse pubblico</a:t>
              </a:r>
              <a:endParaRPr lang="it-IT" sz="1700" dirty="0">
                <a:solidFill>
                  <a:prstClr val="black"/>
                </a:solidFill>
                <a:latin typeface="Calibri" panose="020F0502020204030204" pitchFamily="34" charset="0"/>
              </a:endParaRPr>
            </a:p>
          </p:txBody>
        </p:sp>
      </p:grpSp>
    </p:spTree>
    <p:extLst>
      <p:ext uri="{BB962C8B-B14F-4D97-AF65-F5344CB8AC3E}">
        <p14:creationId xmlns:p14="http://schemas.microsoft.com/office/powerpoint/2010/main" val="36340701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8F901CF-713E-43DF-885E-EB481889573F}" type="slidenum">
              <a:rPr lang="it-IT" smtClean="0"/>
              <a:t>43</a:t>
            </a:fld>
            <a:endParaRPr lang="it-IT"/>
          </a:p>
        </p:txBody>
      </p:sp>
      <p:sp>
        <p:nvSpPr>
          <p:cNvPr id="3" name="Titolo 2"/>
          <p:cNvSpPr txBox="1">
            <a:spLocks/>
          </p:cNvSpPr>
          <p:nvPr/>
        </p:nvSpPr>
        <p:spPr>
          <a:xfrm>
            <a:off x="1331640" y="410106"/>
            <a:ext cx="781236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it-IT" sz="2000" b="1" dirty="0">
                <a:solidFill>
                  <a:srgbClr val="11488B"/>
                </a:solidFill>
                <a:effectLst/>
                <a:latin typeface="Calibri" pitchFamily="34" charset="0"/>
              </a:rPr>
              <a:t>La risoluzione: i presupposti </a:t>
            </a:r>
            <a:r>
              <a:rPr lang="it-IT" sz="2000" b="1" dirty="0" smtClean="0">
                <a:solidFill>
                  <a:srgbClr val="11488B"/>
                </a:solidFill>
                <a:effectLst/>
                <a:latin typeface="Calibri" pitchFamily="34" charset="0"/>
              </a:rPr>
              <a:t>oggettivi</a:t>
            </a:r>
            <a:endParaRPr lang="it-IT" sz="2000" b="1" dirty="0">
              <a:solidFill>
                <a:srgbClr val="11488B"/>
              </a:solidFill>
              <a:effectLst/>
              <a:latin typeface="Calibri" pitchFamily="34" charset="0"/>
            </a:endParaRPr>
          </a:p>
        </p:txBody>
      </p:sp>
      <p:sp>
        <p:nvSpPr>
          <p:cNvPr id="6" name="CasellaDiTesto 5"/>
          <p:cNvSpPr txBox="1"/>
          <p:nvPr/>
        </p:nvSpPr>
        <p:spPr>
          <a:xfrm>
            <a:off x="1187623" y="1232972"/>
            <a:ext cx="1425390" cy="369332"/>
          </a:xfrm>
          <a:prstGeom prst="rect">
            <a:avLst/>
          </a:prstGeom>
          <a:noFill/>
        </p:spPr>
        <p:txBody>
          <a:bodyPr wrap="none" rtlCol="0">
            <a:spAutoFit/>
          </a:bodyPr>
          <a:lstStyle/>
          <a:p>
            <a:r>
              <a:rPr lang="it-IT" b="1" dirty="0" smtClean="0">
                <a:solidFill>
                  <a:srgbClr val="C00000"/>
                </a:solidFill>
                <a:latin typeface="Calibri" panose="020F0502020204030204" pitchFamily="34" charset="0"/>
              </a:rPr>
              <a:t>Soft </a:t>
            </a:r>
            <a:r>
              <a:rPr lang="it-IT" b="1" i="1" dirty="0" err="1" smtClean="0">
                <a:solidFill>
                  <a:srgbClr val="C00000"/>
                </a:solidFill>
                <a:latin typeface="Calibri" panose="020F0502020204030204" pitchFamily="34" charset="0"/>
              </a:rPr>
              <a:t>triggers</a:t>
            </a:r>
            <a:r>
              <a:rPr lang="it-IT" b="1" i="1" dirty="0" smtClean="0">
                <a:solidFill>
                  <a:srgbClr val="C00000"/>
                </a:solidFill>
                <a:latin typeface="Calibri" panose="020F0502020204030204" pitchFamily="34" charset="0"/>
              </a:rPr>
              <a:t> </a:t>
            </a:r>
            <a:endParaRPr lang="it-IT" b="1" i="1" dirty="0">
              <a:solidFill>
                <a:srgbClr val="C00000"/>
              </a:solidFill>
              <a:latin typeface="Calibri" panose="020F0502020204030204" pitchFamily="34" charset="0"/>
            </a:endParaRPr>
          </a:p>
        </p:txBody>
      </p:sp>
      <p:grpSp>
        <p:nvGrpSpPr>
          <p:cNvPr id="14" name="Gruppo 13"/>
          <p:cNvGrpSpPr/>
          <p:nvPr/>
        </p:nvGrpSpPr>
        <p:grpSpPr>
          <a:xfrm>
            <a:off x="251520" y="1599092"/>
            <a:ext cx="8703536" cy="5145088"/>
            <a:chOff x="251520" y="1599092"/>
            <a:chExt cx="8703536" cy="5145088"/>
          </a:xfrm>
        </p:grpSpPr>
        <p:sp>
          <p:nvSpPr>
            <p:cNvPr id="5" name="Rectangle 3"/>
            <p:cNvSpPr txBox="1">
              <a:spLocks noChangeArrowheads="1"/>
            </p:cNvSpPr>
            <p:nvPr/>
          </p:nvSpPr>
          <p:spPr>
            <a:xfrm>
              <a:off x="1009956" y="1599092"/>
              <a:ext cx="7882524" cy="514508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it-IT" altLang="it-IT" sz="1800" dirty="0" smtClean="0">
                  <a:solidFill>
                    <a:srgbClr val="C00000"/>
                  </a:solidFill>
                  <a:latin typeface="Calibri" panose="020F0502020204030204" pitchFamily="34" charset="0"/>
                </a:rPr>
                <a:t>La </a:t>
              </a:r>
              <a:r>
                <a:rPr lang="it-IT" altLang="it-IT" sz="1800" dirty="0">
                  <a:solidFill>
                    <a:srgbClr val="C00000"/>
                  </a:solidFill>
                  <a:latin typeface="Calibri" panose="020F0502020204030204" pitchFamily="34" charset="0"/>
                </a:rPr>
                <a:t>banca </a:t>
              </a:r>
              <a:r>
                <a:rPr lang="it-IT" altLang="it-IT" sz="1800" dirty="0" smtClean="0">
                  <a:solidFill>
                    <a:srgbClr val="C00000"/>
                  </a:solidFill>
                  <a:latin typeface="Calibri" panose="020F0502020204030204" pitchFamily="34" charset="0"/>
                </a:rPr>
                <a:t>è in dissesto </a:t>
              </a:r>
              <a:r>
                <a:rPr lang="it-IT" altLang="it-IT" sz="1800" dirty="0">
                  <a:solidFill>
                    <a:srgbClr val="C00000"/>
                  </a:solidFill>
                  <a:latin typeface="Calibri" panose="020F0502020204030204" pitchFamily="34" charset="0"/>
                </a:rPr>
                <a:t>o </a:t>
              </a:r>
              <a:r>
                <a:rPr lang="it-IT" altLang="it-IT" sz="1800" dirty="0" smtClean="0">
                  <a:solidFill>
                    <a:srgbClr val="C00000"/>
                  </a:solidFill>
                  <a:latin typeface="Calibri" panose="020F0502020204030204" pitchFamily="34" charset="0"/>
                </a:rPr>
                <a:t>a rischio di dissesto </a:t>
              </a:r>
              <a:r>
                <a:rPr lang="it-IT" altLang="it-IT" sz="1800" dirty="0" smtClean="0">
                  <a:latin typeface="Calibri" panose="020F0502020204030204" pitchFamily="34" charset="0"/>
                </a:rPr>
                <a:t>(</a:t>
              </a:r>
              <a:r>
                <a:rPr lang="it-IT" altLang="it-IT" sz="1800" i="1" dirty="0" err="1" smtClean="0">
                  <a:latin typeface="Calibri" panose="020F0502020204030204" pitchFamily="34" charset="0"/>
                </a:rPr>
                <a:t>failing</a:t>
              </a:r>
              <a:r>
                <a:rPr lang="it-IT" altLang="it-IT" sz="1800" i="1" dirty="0" smtClean="0">
                  <a:latin typeface="Calibri" panose="020F0502020204030204" pitchFamily="34" charset="0"/>
                </a:rPr>
                <a:t> or </a:t>
              </a:r>
              <a:r>
                <a:rPr lang="it-IT" altLang="it-IT" sz="1800" i="1" dirty="0" err="1" smtClean="0">
                  <a:latin typeface="Calibri" panose="020F0502020204030204" pitchFamily="34" charset="0"/>
                </a:rPr>
                <a:t>likely</a:t>
              </a:r>
              <a:r>
                <a:rPr lang="it-IT" altLang="it-IT" sz="1800" i="1" dirty="0" smtClean="0">
                  <a:latin typeface="Calibri" panose="020F0502020204030204" pitchFamily="34" charset="0"/>
                </a:rPr>
                <a:t> </a:t>
              </a:r>
              <a:r>
                <a:rPr lang="it-IT" altLang="it-IT" sz="1800" i="1" dirty="0">
                  <a:latin typeface="Calibri" panose="020F0502020204030204" pitchFamily="34" charset="0"/>
                </a:rPr>
                <a:t>to </a:t>
              </a:r>
              <a:r>
                <a:rPr lang="it-IT" altLang="it-IT" sz="1800" i="1" dirty="0" err="1">
                  <a:latin typeface="Calibri" panose="020F0502020204030204" pitchFamily="34" charset="0"/>
                </a:rPr>
                <a:t>fail</a:t>
              </a:r>
              <a:r>
                <a:rPr lang="it-IT" altLang="it-IT" sz="1800" dirty="0" smtClean="0">
                  <a:latin typeface="Calibri" panose="020F0502020204030204" pitchFamily="34" charset="0"/>
                </a:rPr>
                <a:t>);</a:t>
              </a:r>
            </a:p>
            <a:p>
              <a:r>
                <a:rPr lang="it-IT" altLang="it-IT" sz="1800" dirty="0" smtClean="0">
                  <a:latin typeface="Calibri" panose="020F0502020204030204" pitchFamily="34" charset="0"/>
                </a:rPr>
                <a:t>non </a:t>
              </a:r>
              <a:r>
                <a:rPr lang="it-IT" altLang="it-IT" sz="1800" dirty="0">
                  <a:latin typeface="Calibri" panose="020F0502020204030204" pitchFamily="34" charset="0"/>
                </a:rPr>
                <a:t>si può ragionevolmente prevedere che un’azione </a:t>
              </a:r>
              <a:r>
                <a:rPr lang="it-IT" altLang="it-IT" sz="1800" dirty="0" smtClean="0">
                  <a:latin typeface="Calibri" panose="020F0502020204030204" pitchFamily="34" charset="0"/>
                </a:rPr>
                <a:t>alternativa </a:t>
              </a:r>
              <a:r>
                <a:rPr lang="it-IT" altLang="it-IT" sz="1800" dirty="0">
                  <a:latin typeface="Calibri" panose="020F0502020204030204" pitchFamily="34" charset="0"/>
                </a:rPr>
                <a:t>del settore privato o dell’autorità di vigilanza consenta di evitare il </a:t>
              </a:r>
              <a:r>
                <a:rPr lang="it-IT" altLang="it-IT" sz="1800" dirty="0" smtClean="0">
                  <a:latin typeface="Calibri" panose="020F0502020204030204" pitchFamily="34" charset="0"/>
                </a:rPr>
                <a:t>fallimento in </a:t>
              </a:r>
              <a:r>
                <a:rPr lang="it-IT" altLang="it-IT" sz="1800" dirty="0">
                  <a:latin typeface="Calibri" panose="020F0502020204030204" pitchFamily="34" charset="0"/>
                </a:rPr>
                <a:t>tempi ragionevoli; </a:t>
              </a:r>
              <a:endParaRPr lang="it-IT" altLang="it-IT" sz="1800" dirty="0" smtClean="0">
                <a:latin typeface="Calibri" panose="020F0502020204030204" pitchFamily="34" charset="0"/>
              </a:endParaRPr>
            </a:p>
            <a:p>
              <a:r>
                <a:rPr lang="it-IT" altLang="it-IT" sz="1800" dirty="0" smtClean="0">
                  <a:latin typeface="Calibri" panose="020F0502020204030204" pitchFamily="34" charset="0"/>
                </a:rPr>
                <a:t>che </a:t>
              </a:r>
              <a:r>
                <a:rPr lang="it-IT" altLang="it-IT" sz="1800" dirty="0">
                  <a:latin typeface="Calibri" panose="020F0502020204030204" pitchFamily="34" charset="0"/>
                </a:rPr>
                <a:t>l’azione di ristrutturazione risponda a </a:t>
              </a:r>
              <a:r>
                <a:rPr lang="it-IT" altLang="it-IT" sz="1800" dirty="0">
                  <a:solidFill>
                    <a:srgbClr val="C00000"/>
                  </a:solidFill>
                  <a:latin typeface="Calibri" panose="020F0502020204030204" pitchFamily="34" charset="0"/>
                </a:rPr>
                <a:t>finalità di interesse pubblico</a:t>
              </a:r>
            </a:p>
            <a:p>
              <a:pPr algn="ctr">
                <a:spcBef>
                  <a:spcPct val="0"/>
                </a:spcBef>
                <a:buFontTx/>
                <a:buNone/>
              </a:pPr>
              <a:endParaRPr lang="it-IT" altLang="it-IT" sz="1800" i="1" dirty="0">
                <a:latin typeface="Calibri" panose="020F0502020204030204" pitchFamily="34" charset="0"/>
              </a:endParaRPr>
            </a:p>
            <a:p>
              <a:endParaRPr lang="it-IT" altLang="it-IT" sz="1800" i="1" dirty="0" smtClean="0">
                <a:latin typeface="Calibri" panose="020F0502020204030204" pitchFamily="34" charset="0"/>
              </a:endParaRPr>
            </a:p>
          </p:txBody>
        </p:sp>
        <p:sp>
          <p:nvSpPr>
            <p:cNvPr id="12" name="CasellaDiTesto 11"/>
            <p:cNvSpPr txBox="1"/>
            <p:nvPr/>
          </p:nvSpPr>
          <p:spPr>
            <a:xfrm>
              <a:off x="251520" y="3449972"/>
              <a:ext cx="3516347" cy="3093154"/>
            </a:xfrm>
            <a:prstGeom prst="rect">
              <a:avLst/>
            </a:prstGeom>
            <a:solidFill>
              <a:schemeClr val="bg1"/>
            </a:solidFill>
            <a:ln w="19050">
              <a:solidFill>
                <a:schemeClr val="accent3">
                  <a:lumMod val="75000"/>
                </a:schemeClr>
              </a:solidFill>
            </a:ln>
            <a:effectLst>
              <a:outerShdw blurRad="50800" dist="38100" dir="2700000" algn="tl" rotWithShape="0">
                <a:prstClr val="black">
                  <a:alpha val="40000"/>
                </a:prstClr>
              </a:outerShdw>
            </a:effectLst>
          </p:spPr>
          <p:txBody>
            <a:bodyPr wrap="square" rtlCol="0">
              <a:spAutoFit/>
            </a:bodyPr>
            <a:lstStyle/>
            <a:p>
              <a:pPr algn="ctr">
                <a:spcBef>
                  <a:spcPct val="0"/>
                </a:spcBef>
                <a:buNone/>
              </a:pPr>
              <a:r>
                <a:rPr lang="it-IT" altLang="it-IT" sz="1500" b="1" i="1" dirty="0">
                  <a:latin typeface="Calibri" panose="020F0502020204030204" pitchFamily="34" charset="0"/>
                </a:rPr>
                <a:t>Finalità di interesse </a:t>
              </a:r>
              <a:r>
                <a:rPr lang="it-IT" altLang="it-IT" sz="1500" b="1" i="1" dirty="0" smtClean="0">
                  <a:latin typeface="Calibri" panose="020F0502020204030204" pitchFamily="34" charset="0"/>
                </a:rPr>
                <a:t>pubblico</a:t>
              </a:r>
              <a:r>
                <a:rPr lang="it-IT" altLang="it-IT" sz="1500" i="1" dirty="0" smtClean="0">
                  <a:latin typeface="Calibri" panose="020F0502020204030204" pitchFamily="34" charset="0"/>
                </a:rPr>
                <a:t>: </a:t>
              </a:r>
              <a:endParaRPr lang="it-IT" altLang="it-IT" sz="1500" i="1" dirty="0">
                <a:latin typeface="Calibri" panose="020F0502020204030204" pitchFamily="34" charset="0"/>
              </a:endParaRPr>
            </a:p>
            <a:p>
              <a:pPr algn="ctr">
                <a:spcBef>
                  <a:spcPct val="0"/>
                </a:spcBef>
                <a:buNone/>
              </a:pPr>
              <a:r>
                <a:rPr lang="it-IT" altLang="it-IT" sz="1500" i="1" dirty="0">
                  <a:latin typeface="Calibri" panose="020F0502020204030204" pitchFamily="34" charset="0"/>
                </a:rPr>
                <a:t>continuità dei servizi bancari essenziali; </a:t>
              </a:r>
            </a:p>
            <a:p>
              <a:pPr algn="ctr">
                <a:spcBef>
                  <a:spcPct val="0"/>
                </a:spcBef>
                <a:buNone/>
              </a:pPr>
              <a:r>
                <a:rPr lang="it-IT" altLang="it-IT" sz="1500" i="1" dirty="0">
                  <a:latin typeface="Calibri" panose="020F0502020204030204" pitchFamily="34" charset="0"/>
                </a:rPr>
                <a:t>evitare possibili effetti </a:t>
              </a:r>
              <a:r>
                <a:rPr lang="it-IT" altLang="it-IT" sz="1500" i="1" dirty="0" smtClean="0">
                  <a:latin typeface="Calibri" panose="020F0502020204030204" pitchFamily="34" charset="0"/>
                </a:rPr>
                <a:t>sulla </a:t>
              </a:r>
              <a:r>
                <a:rPr lang="it-IT" altLang="it-IT" sz="1500" i="1" dirty="0">
                  <a:latin typeface="Calibri" panose="020F0502020204030204" pitchFamily="34" charset="0"/>
                </a:rPr>
                <a:t>stabilità </a:t>
              </a:r>
              <a:r>
                <a:rPr lang="it-IT" altLang="it-IT" sz="1500" i="1" dirty="0" smtClean="0">
                  <a:latin typeface="Calibri" panose="020F0502020204030204" pitchFamily="34" charset="0"/>
                </a:rPr>
                <a:t>finanziaria, prevenendo il contagio e  </a:t>
              </a:r>
              <a:endParaRPr lang="it-IT" altLang="it-IT" sz="1500" i="1" dirty="0">
                <a:latin typeface="Calibri" panose="020F0502020204030204" pitchFamily="34" charset="0"/>
              </a:endParaRPr>
            </a:p>
            <a:p>
              <a:pPr algn="ctr">
                <a:spcBef>
                  <a:spcPct val="0"/>
                </a:spcBef>
                <a:buNone/>
              </a:pPr>
              <a:r>
                <a:rPr lang="it-IT" altLang="it-IT" sz="1500" i="1" dirty="0" smtClean="0">
                  <a:latin typeface="Calibri" panose="020F0502020204030204" pitchFamily="34" charset="0"/>
                </a:rPr>
                <a:t>preservando la </a:t>
              </a:r>
              <a:r>
                <a:rPr lang="it-IT" altLang="it-IT" sz="1500" i="1" dirty="0">
                  <a:latin typeface="Calibri" panose="020F0502020204030204" pitchFamily="34" charset="0"/>
                </a:rPr>
                <a:t>disciplina di mercato; proteggere i depositanti e i fondi </a:t>
              </a:r>
            </a:p>
            <a:p>
              <a:pPr algn="ctr">
                <a:spcBef>
                  <a:spcPct val="0"/>
                </a:spcBef>
              </a:pPr>
              <a:r>
                <a:rPr lang="it-IT" altLang="it-IT" sz="1500" i="1" dirty="0">
                  <a:latin typeface="Calibri" panose="020F0502020204030204" pitchFamily="34" charset="0"/>
                </a:rPr>
                <a:t>e le attività dei clienti; evitare distruzione  non necessaria del valore e</a:t>
              </a:r>
            </a:p>
            <a:p>
              <a:pPr algn="ctr">
                <a:spcBef>
                  <a:spcPct val="0"/>
                </a:spcBef>
                <a:buNone/>
              </a:pPr>
              <a:r>
                <a:rPr lang="it-IT" altLang="it-IT" sz="1500" i="1" dirty="0" smtClean="0">
                  <a:latin typeface="Calibri" panose="020F0502020204030204" pitchFamily="34" charset="0"/>
                </a:rPr>
                <a:t>minimizzare </a:t>
              </a:r>
              <a:r>
                <a:rPr lang="it-IT" altLang="it-IT" sz="1500" i="1" dirty="0">
                  <a:latin typeface="Calibri" panose="020F0502020204030204" pitchFamily="34" charset="0"/>
                </a:rPr>
                <a:t>i costi della </a:t>
              </a:r>
              <a:r>
                <a:rPr lang="it-IT" altLang="it-IT" sz="1500" i="1" dirty="0" smtClean="0">
                  <a:latin typeface="Calibri" panose="020F0502020204030204" pitchFamily="34" charset="0"/>
                </a:rPr>
                <a:t>risoluzione</a:t>
              </a:r>
              <a:r>
                <a:rPr lang="it-IT" altLang="it-IT" sz="1500" i="1" dirty="0">
                  <a:latin typeface="Calibri" panose="020F0502020204030204" pitchFamily="34" charset="0"/>
                </a:rPr>
                <a:t>; mitigare il moral </a:t>
              </a:r>
              <a:r>
                <a:rPr lang="it-IT" altLang="it-IT" sz="1500" i="1" dirty="0" err="1">
                  <a:latin typeface="Calibri" panose="020F0502020204030204" pitchFamily="34" charset="0"/>
                </a:rPr>
                <a:t>hazard</a:t>
              </a:r>
              <a:r>
                <a:rPr lang="it-IT" altLang="it-IT" sz="1500" i="1" dirty="0">
                  <a:latin typeface="Calibri" panose="020F0502020204030204" pitchFamily="34" charset="0"/>
                </a:rPr>
                <a:t>, </a:t>
              </a:r>
            </a:p>
            <a:p>
              <a:pPr algn="ctr">
                <a:spcBef>
                  <a:spcPct val="0"/>
                </a:spcBef>
                <a:buNone/>
              </a:pPr>
              <a:r>
                <a:rPr lang="it-IT" altLang="it-IT" sz="1500" i="1" dirty="0">
                  <a:latin typeface="Calibri" panose="020F0502020204030204" pitchFamily="34" charset="0"/>
                </a:rPr>
                <a:t>riducendo al minimo il ricorso al sostegno finanziario pubblico a carico</a:t>
              </a:r>
            </a:p>
            <a:p>
              <a:pPr algn="ctr">
                <a:spcBef>
                  <a:spcPct val="0"/>
                </a:spcBef>
                <a:buNone/>
              </a:pPr>
              <a:r>
                <a:rPr lang="it-IT" altLang="it-IT" sz="1500" i="1" dirty="0">
                  <a:latin typeface="Calibri" panose="020F0502020204030204" pitchFamily="34" charset="0"/>
                </a:rPr>
                <a:t> dei contribuenti</a:t>
              </a:r>
              <a:r>
                <a:rPr lang="it-IT" altLang="it-IT" sz="1500" i="1" dirty="0" smtClean="0">
                  <a:latin typeface="Calibri" panose="020F0502020204030204" pitchFamily="34" charset="0"/>
                </a:rPr>
                <a:t>.</a:t>
              </a:r>
              <a:endParaRPr lang="it-IT" sz="1500" dirty="0"/>
            </a:p>
          </p:txBody>
        </p:sp>
        <p:sp>
          <p:nvSpPr>
            <p:cNvPr id="13" name="CasellaDiTesto 12"/>
            <p:cNvSpPr txBox="1"/>
            <p:nvPr/>
          </p:nvSpPr>
          <p:spPr>
            <a:xfrm>
              <a:off x="3912266" y="3329939"/>
              <a:ext cx="4980213" cy="3333220"/>
            </a:xfrm>
            <a:prstGeom prst="rect">
              <a:avLst/>
            </a:prstGeom>
            <a:solidFill>
              <a:schemeClr val="bg1"/>
            </a:solidFill>
            <a:ln w="19050">
              <a:solidFill>
                <a:schemeClr val="accent3">
                  <a:lumMod val="75000"/>
                </a:schemeClr>
              </a:solidFill>
            </a:ln>
            <a:effectLst>
              <a:outerShdw blurRad="50800" dist="38100" dir="2700000" algn="tl" rotWithShape="0">
                <a:prstClr val="black">
                  <a:alpha val="40000"/>
                </a:prstClr>
              </a:outerShdw>
            </a:effectLst>
          </p:spPr>
          <p:txBody>
            <a:bodyPr wrap="square" rtlCol="0">
              <a:spAutoFit/>
            </a:bodyPr>
            <a:lstStyle/>
            <a:p>
              <a:pPr marL="285750" indent="-285750" algn="just">
                <a:lnSpc>
                  <a:spcPct val="80000"/>
                </a:lnSpc>
                <a:spcBef>
                  <a:spcPts val="600"/>
                </a:spcBef>
                <a:buFont typeface="Wingdings" panose="05000000000000000000" pitchFamily="2" charset="2"/>
                <a:buChar char="ü"/>
              </a:pPr>
              <a:endParaRPr lang="it-IT" altLang="it-IT" sz="200" dirty="0" smtClean="0">
                <a:latin typeface="Calibri" panose="020F0502020204030204" pitchFamily="34" charset="0"/>
              </a:endParaRPr>
            </a:p>
            <a:p>
              <a:pPr marL="285750" indent="-285750" algn="just">
                <a:lnSpc>
                  <a:spcPct val="80000"/>
                </a:lnSpc>
                <a:spcBef>
                  <a:spcPts val="600"/>
                </a:spcBef>
                <a:buFont typeface="Wingdings" panose="05000000000000000000" pitchFamily="2" charset="2"/>
                <a:buChar char="ü"/>
              </a:pPr>
              <a:r>
                <a:rPr lang="it-IT" altLang="it-IT" sz="1500" dirty="0" smtClean="0">
                  <a:latin typeface="Calibri" panose="020F0502020204030204" pitchFamily="34" charset="0"/>
                </a:rPr>
                <a:t>le </a:t>
              </a:r>
              <a:r>
                <a:rPr lang="it-IT" altLang="it-IT" sz="1500" dirty="0">
                  <a:latin typeface="Calibri" panose="020F0502020204030204" pitchFamily="34" charset="0"/>
                </a:rPr>
                <a:t>perdite rilevate sono in grado di azzerare il patrimonio;</a:t>
              </a:r>
            </a:p>
            <a:p>
              <a:pPr marL="285750" indent="-285750" algn="just">
                <a:lnSpc>
                  <a:spcPct val="80000"/>
                </a:lnSpc>
                <a:buFont typeface="Wingdings" panose="05000000000000000000" pitchFamily="2" charset="2"/>
                <a:buChar char="ü"/>
              </a:pPr>
              <a:r>
                <a:rPr lang="it-IT" altLang="it-IT" sz="1500" dirty="0">
                  <a:latin typeface="Calibri" panose="020F0502020204030204" pitchFamily="34" charset="0"/>
                </a:rPr>
                <a:t>il mancato rispetto</a:t>
              </a:r>
              <a:r>
                <a:rPr lang="it-IT" altLang="it-IT" sz="1500" b="1" dirty="0">
                  <a:latin typeface="Calibri" panose="020F0502020204030204" pitchFamily="34" charset="0"/>
                </a:rPr>
                <a:t> </a:t>
              </a:r>
              <a:r>
                <a:rPr lang="it-IT" altLang="it-IT" sz="1500" dirty="0">
                  <a:latin typeface="Calibri" panose="020F0502020204030204" pitchFamily="34" charset="0"/>
                </a:rPr>
                <a:t>(attuale od oggettivamente probabile nel prossimo futuro)</a:t>
              </a:r>
              <a:r>
                <a:rPr lang="it-IT" altLang="it-IT" sz="1500" b="1" dirty="0">
                  <a:latin typeface="Calibri" panose="020F0502020204030204" pitchFamily="34" charset="0"/>
                </a:rPr>
                <a:t> </a:t>
              </a:r>
              <a:r>
                <a:rPr lang="it-IT" altLang="it-IT" sz="1500" dirty="0">
                  <a:latin typeface="Calibri" panose="020F0502020204030204" pitchFamily="34" charset="0"/>
                </a:rPr>
                <a:t>dei requisiti richiesti per l’autorizzazione all’esercizio dell’attività bancaria; </a:t>
              </a:r>
            </a:p>
            <a:p>
              <a:pPr marL="285750" indent="-285750" algn="just">
                <a:lnSpc>
                  <a:spcPct val="80000"/>
                </a:lnSpc>
                <a:buFont typeface="Wingdings" panose="05000000000000000000" pitchFamily="2" charset="2"/>
                <a:buChar char="ü"/>
              </a:pPr>
              <a:r>
                <a:rPr lang="it-IT" altLang="it-IT" sz="1500" dirty="0">
                  <a:latin typeface="Calibri" panose="020F0502020204030204" pitchFamily="34" charset="0"/>
                </a:rPr>
                <a:t>le attività della banca sono inferiori alle passività; </a:t>
              </a:r>
              <a:endParaRPr lang="it-IT" altLang="it-IT" sz="1500" dirty="0" smtClean="0">
                <a:latin typeface="Calibri" panose="020F0502020204030204" pitchFamily="34" charset="0"/>
              </a:endParaRPr>
            </a:p>
            <a:p>
              <a:pPr marL="285750" indent="-285750" algn="just">
                <a:lnSpc>
                  <a:spcPct val="80000"/>
                </a:lnSpc>
                <a:buFont typeface="Wingdings" panose="05000000000000000000" pitchFamily="2" charset="2"/>
                <a:buChar char="ü"/>
              </a:pPr>
              <a:r>
                <a:rPr lang="it-IT" altLang="it-IT" sz="1500" dirty="0" smtClean="0">
                  <a:latin typeface="Calibri" panose="020F0502020204030204" pitchFamily="34" charset="0"/>
                </a:rPr>
                <a:t>la </a:t>
              </a:r>
              <a:r>
                <a:rPr lang="it-IT" altLang="it-IT" sz="1500" dirty="0">
                  <a:latin typeface="Calibri" panose="020F0502020204030204" pitchFamily="34" charset="0"/>
                </a:rPr>
                <a:t>banca non è in grado di rimborsare le obbligazioni in scadenza;</a:t>
              </a:r>
            </a:p>
            <a:p>
              <a:pPr marL="285750" indent="-285750" algn="just">
                <a:lnSpc>
                  <a:spcPct val="80000"/>
                </a:lnSpc>
                <a:buFont typeface="Wingdings" panose="05000000000000000000" pitchFamily="2" charset="2"/>
                <a:buChar char="ü"/>
              </a:pPr>
              <a:r>
                <a:rPr lang="it-IT" altLang="it-IT" sz="1500" dirty="0">
                  <a:latin typeface="Calibri" panose="020F0502020204030204" pitchFamily="34" charset="0"/>
                </a:rPr>
                <a:t>la banca necessita di un sostegno finanziario pubblico straordinario</a:t>
              </a:r>
            </a:p>
            <a:p>
              <a:pPr algn="just">
                <a:lnSpc>
                  <a:spcPct val="80000"/>
                </a:lnSpc>
                <a:buFontTx/>
                <a:buNone/>
              </a:pPr>
              <a:endParaRPr lang="it-IT" altLang="it-IT" sz="1500" dirty="0">
                <a:latin typeface="Calibri" panose="020F0502020204030204" pitchFamily="34" charset="0"/>
              </a:endParaRPr>
            </a:p>
            <a:p>
              <a:pPr algn="just">
                <a:lnSpc>
                  <a:spcPct val="80000"/>
                </a:lnSpc>
                <a:buFontTx/>
                <a:buNone/>
              </a:pPr>
              <a:r>
                <a:rPr lang="it-IT" altLang="it-IT" sz="1500" dirty="0">
                  <a:latin typeface="Calibri" panose="020F0502020204030204" pitchFamily="34" charset="0"/>
                </a:rPr>
                <a:t>Per gli intermediari appartenenti a un gruppo, le condizioni devono essere verificate sia a livello individuale che di entità consolidante; è possibile estendere gli strumenti di </a:t>
              </a:r>
              <a:r>
                <a:rPr lang="it-IT" altLang="it-IT" sz="1500" i="1" dirty="0" err="1">
                  <a:latin typeface="Calibri" panose="020F0502020204030204" pitchFamily="34" charset="0"/>
                </a:rPr>
                <a:t>resolution</a:t>
              </a:r>
              <a:r>
                <a:rPr lang="it-IT" altLang="it-IT" sz="1500" dirty="0">
                  <a:latin typeface="Calibri" panose="020F0502020204030204" pitchFamily="34" charset="0"/>
                </a:rPr>
                <a:t> alla </a:t>
              </a:r>
              <a:r>
                <a:rPr lang="it-IT" altLang="it-IT" sz="1500" i="1" dirty="0">
                  <a:latin typeface="Calibri" panose="020F0502020204030204" pitchFamily="34" charset="0"/>
                </a:rPr>
                <a:t>holding company </a:t>
              </a:r>
              <a:r>
                <a:rPr lang="it-IT" altLang="it-IT" sz="1500" dirty="0">
                  <a:latin typeface="Calibri" panose="020F0502020204030204" pitchFamily="34" charset="0"/>
                </a:rPr>
                <a:t>anche qualora i presupposti della </a:t>
              </a:r>
              <a:r>
                <a:rPr lang="it-IT" altLang="it-IT" sz="1500" i="1" dirty="0" err="1">
                  <a:latin typeface="Calibri" panose="020F0502020204030204" pitchFamily="34" charset="0"/>
                </a:rPr>
                <a:t>resolution</a:t>
              </a:r>
              <a:r>
                <a:rPr lang="it-IT" altLang="it-IT" sz="1500" dirty="0">
                  <a:latin typeface="Calibri" panose="020F0502020204030204" pitchFamily="34" charset="0"/>
                </a:rPr>
                <a:t> siano verificati solo a livello della filiazione, qualora ciò sia necessario per la risoluzione della filiazione o del gruppo nel suo </a:t>
              </a:r>
              <a:r>
                <a:rPr lang="it-IT" altLang="it-IT" sz="1500" dirty="0" smtClean="0">
                  <a:latin typeface="Calibri" panose="020F0502020204030204" pitchFamily="34" charset="0"/>
                </a:rPr>
                <a:t>insieme. </a:t>
              </a:r>
              <a:endParaRPr lang="it-IT" sz="1500" dirty="0"/>
            </a:p>
          </p:txBody>
        </p:sp>
        <p:sp>
          <p:nvSpPr>
            <p:cNvPr id="10" name="Freccia circolare a sinistra 9"/>
            <p:cNvSpPr/>
            <p:nvPr/>
          </p:nvSpPr>
          <p:spPr>
            <a:xfrm rot="21220323">
              <a:off x="8451000" y="1772816"/>
              <a:ext cx="504056" cy="3456384"/>
            </a:xfrm>
            <a:prstGeom prst="curvedLef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43082" flipH="1">
            <a:off x="487318" y="2898341"/>
            <a:ext cx="558279" cy="166372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sellaDiTesto 14"/>
          <p:cNvSpPr txBox="1"/>
          <p:nvPr/>
        </p:nvSpPr>
        <p:spPr>
          <a:xfrm>
            <a:off x="7427403" y="846138"/>
            <a:ext cx="817853" cy="369332"/>
          </a:xfrm>
          <a:prstGeom prst="rect">
            <a:avLst/>
          </a:prstGeom>
          <a:noFill/>
        </p:spPr>
        <p:txBody>
          <a:bodyPr wrap="none" rtlCol="0">
            <a:spAutoFit/>
          </a:bodyPr>
          <a:lstStyle/>
          <a:p>
            <a:r>
              <a:rPr lang="it-IT" i="1" dirty="0" smtClean="0">
                <a:latin typeface="Calibri" panose="020F0502020204030204" pitchFamily="34" charset="0"/>
              </a:rPr>
              <a:t>Art. 32</a:t>
            </a:r>
            <a:endParaRPr lang="it-IT" i="1" dirty="0">
              <a:latin typeface="Calibri" panose="020F0502020204030204" pitchFamily="34" charset="0"/>
            </a:endParaRPr>
          </a:p>
        </p:txBody>
      </p:sp>
    </p:spTree>
    <p:extLst>
      <p:ext uri="{BB962C8B-B14F-4D97-AF65-F5344CB8AC3E}">
        <p14:creationId xmlns:p14="http://schemas.microsoft.com/office/powerpoint/2010/main" val="731121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8F901CF-713E-43DF-885E-EB481889573F}" type="slidenum">
              <a:rPr lang="it-IT" smtClean="0"/>
              <a:t>44</a:t>
            </a:fld>
            <a:endParaRPr lang="it-IT" dirty="0"/>
          </a:p>
        </p:txBody>
      </p:sp>
      <p:sp>
        <p:nvSpPr>
          <p:cNvPr id="5" name="Rectangle 3"/>
          <p:cNvSpPr txBox="1">
            <a:spLocks noChangeArrowheads="1"/>
          </p:cNvSpPr>
          <p:nvPr/>
        </p:nvSpPr>
        <p:spPr>
          <a:xfrm>
            <a:off x="755576" y="1599092"/>
            <a:ext cx="8136904" cy="435018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it-IT" altLang="it-IT" sz="1800" dirty="0" smtClean="0">
                <a:latin typeface="Calibri" panose="020F0502020204030204" pitchFamily="34" charset="0"/>
              </a:rPr>
              <a:t>Un intermediario è risolvibile se può essere sottoposto a risoluzione senza danni sistemici e oneri per i contribuenti e proteggendo le funzioni economiche e i servizi finanziari essenziali.</a:t>
            </a:r>
          </a:p>
          <a:p>
            <a:r>
              <a:rPr lang="it-IT" altLang="it-IT" sz="1800" dirty="0" smtClean="0">
                <a:latin typeface="Calibri" panose="020F0502020204030204" pitchFamily="34" charset="0"/>
              </a:rPr>
              <a:t>Obiettivo della valutazione: identificare fattori che incidono sulla </a:t>
            </a:r>
            <a:r>
              <a:rPr lang="it-IT" altLang="it-IT" sz="1800" i="1" dirty="0" err="1" smtClean="0">
                <a:latin typeface="Calibri" panose="020F0502020204030204" pitchFamily="34" charset="0"/>
              </a:rPr>
              <a:t>resolvability</a:t>
            </a:r>
            <a:r>
              <a:rPr lang="it-IT" altLang="it-IT" sz="1800" dirty="0" smtClean="0">
                <a:latin typeface="Calibri" panose="020F0502020204030204" pitchFamily="34" charset="0"/>
              </a:rPr>
              <a:t> e individuare azioni per migliorarla:</a:t>
            </a:r>
          </a:p>
          <a:p>
            <a:pPr marL="941388" lvl="1">
              <a:spcBef>
                <a:spcPts val="300"/>
              </a:spcBef>
            </a:pPr>
            <a:r>
              <a:rPr lang="it-IT" altLang="it-IT" sz="1800" dirty="0" smtClean="0">
                <a:latin typeface="Calibri" panose="020F0502020204030204" pitchFamily="34" charset="0"/>
              </a:rPr>
              <a:t>fattori endogeni: legati alle caratteristiche strutturali, operative e organizzative dell’intermediario;  </a:t>
            </a:r>
          </a:p>
          <a:p>
            <a:pPr marL="941388" lvl="1">
              <a:spcBef>
                <a:spcPts val="300"/>
              </a:spcBef>
            </a:pPr>
            <a:r>
              <a:rPr lang="it-IT" altLang="it-IT" sz="1800" dirty="0" smtClean="0">
                <a:latin typeface="Calibri" panose="020F0502020204030204" pitchFamily="34" charset="0"/>
              </a:rPr>
              <a:t>fattori esogeni: legati al quadro normativo esistente nei vari paesi e alla presenza di accordi di cooperazione.</a:t>
            </a:r>
          </a:p>
          <a:p>
            <a:r>
              <a:rPr lang="it-IT" altLang="it-IT" sz="1800" dirty="0" smtClean="0">
                <a:latin typeface="Calibri" panose="020F0502020204030204" pitchFamily="34" charset="0"/>
              </a:rPr>
              <a:t>Per i gruppi </a:t>
            </a:r>
            <a:r>
              <a:rPr lang="it-IT" altLang="it-IT" sz="1800" i="1" dirty="0" smtClean="0">
                <a:latin typeface="Calibri" panose="020F0502020204030204" pitchFamily="34" charset="0"/>
              </a:rPr>
              <a:t>cross-</a:t>
            </a:r>
            <a:r>
              <a:rPr lang="it-IT" altLang="it-IT" sz="1800" i="1" dirty="0" err="1" smtClean="0">
                <a:latin typeface="Calibri" panose="020F0502020204030204" pitchFamily="34" charset="0"/>
              </a:rPr>
              <a:t>border</a:t>
            </a:r>
            <a:r>
              <a:rPr lang="it-IT" altLang="it-IT" sz="1800" dirty="0" smtClean="0">
                <a:latin typeface="Calibri" panose="020F0502020204030204" pitchFamily="34" charset="0"/>
              </a:rPr>
              <a:t> la valutazione è effettuata nell’ambito dei collegi di risoluzione con il coordinamento dell’</a:t>
            </a:r>
            <a:r>
              <a:rPr lang="it-IT" altLang="it-IT" sz="1800" i="1" dirty="0" smtClean="0">
                <a:latin typeface="Calibri" panose="020F0502020204030204" pitchFamily="34" charset="0"/>
              </a:rPr>
              <a:t>home authority </a:t>
            </a:r>
            <a:r>
              <a:rPr lang="it-IT" altLang="it-IT" sz="1800" dirty="0" smtClean="0">
                <a:latin typeface="Calibri" panose="020F0502020204030204" pitchFamily="34" charset="0"/>
              </a:rPr>
              <a:t>tenendo conto delle valutazioni delle autorità </a:t>
            </a:r>
            <a:r>
              <a:rPr lang="it-IT" altLang="it-IT" sz="1800" i="1" dirty="0" err="1" smtClean="0">
                <a:latin typeface="Calibri" panose="020F0502020204030204" pitchFamily="34" charset="0"/>
              </a:rPr>
              <a:t>host</a:t>
            </a:r>
            <a:r>
              <a:rPr lang="it-IT" altLang="it-IT" sz="1800" dirty="0" smtClean="0">
                <a:latin typeface="Calibri" panose="020F0502020204030204" pitchFamily="34" charset="0"/>
              </a:rPr>
              <a:t> . Le autorità possono richiedere azioni correttive della struttura e operatività del gruppo per migliorare la risolvibilità, tenendo conto degli effetti sulla stabilità e sull’operatività </a:t>
            </a:r>
            <a:r>
              <a:rPr lang="it-IT" altLang="it-IT" sz="1800" i="1" dirty="0" err="1" smtClean="0">
                <a:latin typeface="Calibri" panose="020F0502020204030204" pitchFamily="34" charset="0"/>
              </a:rPr>
              <a:t>ongoing</a:t>
            </a:r>
            <a:r>
              <a:rPr lang="it-IT" altLang="it-IT" sz="1800" i="1" dirty="0" smtClean="0">
                <a:latin typeface="Calibri" panose="020F0502020204030204" pitchFamily="34" charset="0"/>
              </a:rPr>
              <a:t>.</a:t>
            </a:r>
          </a:p>
        </p:txBody>
      </p:sp>
      <p:sp>
        <p:nvSpPr>
          <p:cNvPr id="6" name="CasellaDiTesto 5"/>
          <p:cNvSpPr txBox="1"/>
          <p:nvPr/>
        </p:nvSpPr>
        <p:spPr>
          <a:xfrm>
            <a:off x="1187623" y="1232972"/>
            <a:ext cx="6713441" cy="369332"/>
          </a:xfrm>
          <a:prstGeom prst="rect">
            <a:avLst/>
          </a:prstGeom>
          <a:noFill/>
        </p:spPr>
        <p:txBody>
          <a:bodyPr wrap="none" rtlCol="0">
            <a:spAutoFit/>
          </a:bodyPr>
          <a:lstStyle/>
          <a:p>
            <a:r>
              <a:rPr lang="it-IT" b="1" dirty="0" smtClean="0">
                <a:solidFill>
                  <a:schemeClr val="accent2"/>
                </a:solidFill>
                <a:latin typeface="Calibri" panose="020F0502020204030204" pitchFamily="34" charset="0"/>
              </a:rPr>
              <a:t>Perché una valutazione?             </a:t>
            </a:r>
            <a:r>
              <a:rPr lang="it-IT" b="1" dirty="0" smtClean="0">
                <a:solidFill>
                  <a:schemeClr val="accent2"/>
                </a:solidFill>
                <a:latin typeface="Calibri" panose="020F0502020204030204" pitchFamily="34" charset="0"/>
                <a:sym typeface="Wingdings" panose="05000000000000000000" pitchFamily="2" charset="2"/>
              </a:rPr>
              <a:t> l’efficacia dell’azione di risoluzione</a:t>
            </a:r>
            <a:endParaRPr lang="it-IT" b="1" dirty="0">
              <a:solidFill>
                <a:schemeClr val="accent2"/>
              </a:solidFill>
              <a:latin typeface="Calibri" panose="020F0502020204030204" pitchFamily="34" charset="0"/>
            </a:endParaRPr>
          </a:p>
        </p:txBody>
      </p:sp>
      <p:sp>
        <p:nvSpPr>
          <p:cNvPr id="7" name="CasellaDiTesto 6"/>
          <p:cNvSpPr txBox="1"/>
          <p:nvPr/>
        </p:nvSpPr>
        <p:spPr>
          <a:xfrm>
            <a:off x="585895" y="5921571"/>
            <a:ext cx="8280919" cy="715581"/>
          </a:xfrm>
          <a:prstGeom prst="rect">
            <a:avLst/>
          </a:prstGeom>
          <a:solidFill>
            <a:schemeClr val="bg1"/>
          </a:solidFill>
          <a:ln w="19050">
            <a:solidFill>
              <a:schemeClr val="accent3">
                <a:lumMod val="75000"/>
              </a:schemeClr>
            </a:solidFill>
            <a:prstDash val="lgDash"/>
          </a:ln>
        </p:spPr>
        <p:txBody>
          <a:bodyPr wrap="square" rtlCol="0">
            <a:spAutoFit/>
          </a:bodyPr>
          <a:lstStyle/>
          <a:p>
            <a:pPr algn="ctr">
              <a:lnSpc>
                <a:spcPct val="90000"/>
              </a:lnSpc>
            </a:pPr>
            <a:r>
              <a:rPr lang="it-IT" altLang="it-IT" sz="1500" i="1" dirty="0">
                <a:latin typeface="Calibri" panose="020F0502020204030204" pitchFamily="34" charset="0"/>
              </a:rPr>
              <a:t>Si distinguono gli interventi miranti</a:t>
            </a:r>
            <a:r>
              <a:rPr lang="it-IT" altLang="it-IT" sz="1500" dirty="0">
                <a:latin typeface="Calibri" panose="020F0502020204030204" pitchFamily="34" charset="0"/>
              </a:rPr>
              <a:t> </a:t>
            </a:r>
            <a:r>
              <a:rPr lang="it-IT" altLang="it-IT" sz="1500" i="1" dirty="0" smtClean="0">
                <a:latin typeface="Calibri" panose="020F0502020204030204" pitchFamily="34" charset="0"/>
              </a:rPr>
              <a:t>a </a:t>
            </a:r>
            <a:r>
              <a:rPr lang="it-IT" altLang="it-IT" sz="1500" i="1" dirty="0">
                <a:latin typeface="Calibri" panose="020F0502020204030204" pitchFamily="34" charset="0"/>
              </a:rPr>
              <a:t>lasciare in vita la banca insolvente come entità giuridica autonoma</a:t>
            </a:r>
            <a:r>
              <a:rPr lang="it-IT" altLang="it-IT" sz="1500" dirty="0">
                <a:latin typeface="Calibri" panose="020F0502020204030204" pitchFamily="34" charset="0"/>
              </a:rPr>
              <a:t> (</a:t>
            </a:r>
            <a:r>
              <a:rPr lang="it-IT" altLang="it-IT" sz="1500" b="1" i="1" dirty="0" err="1">
                <a:solidFill>
                  <a:schemeClr val="accent3"/>
                </a:solidFill>
                <a:latin typeface="Calibri" panose="020F0502020204030204" pitchFamily="34" charset="0"/>
              </a:rPr>
              <a:t>going</a:t>
            </a:r>
            <a:r>
              <a:rPr lang="it-IT" altLang="it-IT" sz="1500" b="1" i="1" dirty="0">
                <a:solidFill>
                  <a:schemeClr val="accent3"/>
                </a:solidFill>
                <a:latin typeface="Calibri" panose="020F0502020204030204" pitchFamily="34" charset="0"/>
              </a:rPr>
              <a:t> </a:t>
            </a:r>
            <a:r>
              <a:rPr lang="it-IT" altLang="it-IT" sz="1500" b="1" i="1" dirty="0" err="1" smtClean="0">
                <a:solidFill>
                  <a:schemeClr val="accent3"/>
                </a:solidFill>
                <a:latin typeface="Calibri" panose="020F0502020204030204" pitchFamily="34" charset="0"/>
              </a:rPr>
              <a:t>concern</a:t>
            </a:r>
            <a:r>
              <a:rPr lang="it-IT" altLang="it-IT" sz="1500" dirty="0" smtClean="0">
                <a:latin typeface="Calibri" panose="020F0502020204030204" pitchFamily="34" charset="0"/>
              </a:rPr>
              <a:t>) </a:t>
            </a:r>
            <a:r>
              <a:rPr lang="it-IT" altLang="it-IT" sz="1500" i="1" dirty="0" smtClean="0">
                <a:latin typeface="Calibri" panose="020F0502020204030204" pitchFamily="34" charset="0"/>
              </a:rPr>
              <a:t>da </a:t>
            </a:r>
            <a:r>
              <a:rPr lang="it-IT" altLang="it-IT" sz="1500" i="1" dirty="0">
                <a:latin typeface="Calibri" panose="020F0502020204030204" pitchFamily="34" charset="0"/>
              </a:rPr>
              <a:t>quelli che comportano il venir meno della banca come entità giuridica</a:t>
            </a:r>
          </a:p>
          <a:p>
            <a:pPr algn="ctr">
              <a:lnSpc>
                <a:spcPct val="90000"/>
              </a:lnSpc>
            </a:pPr>
            <a:r>
              <a:rPr lang="it-IT" altLang="it-IT" sz="1500" i="1" dirty="0">
                <a:latin typeface="Calibri" panose="020F0502020204030204" pitchFamily="34" charset="0"/>
              </a:rPr>
              <a:t>e la sua ristrutturazione in modo da minimizzare gli effetti negativi sui vari </a:t>
            </a:r>
            <a:r>
              <a:rPr lang="it-IT" altLang="it-IT" sz="1500" i="1" dirty="0" err="1">
                <a:latin typeface="Calibri" panose="020F0502020204030204" pitchFamily="34" charset="0"/>
              </a:rPr>
              <a:t>stakeholders</a:t>
            </a:r>
            <a:r>
              <a:rPr lang="it-IT" altLang="it-IT" sz="1500" i="1" dirty="0">
                <a:latin typeface="Calibri" panose="020F0502020204030204" pitchFamily="34" charset="0"/>
              </a:rPr>
              <a:t> (</a:t>
            </a:r>
            <a:r>
              <a:rPr lang="it-IT" altLang="it-IT" sz="1500" b="1" i="1" dirty="0" err="1">
                <a:solidFill>
                  <a:schemeClr val="accent3"/>
                </a:solidFill>
                <a:latin typeface="Calibri" panose="020F0502020204030204" pitchFamily="34" charset="0"/>
              </a:rPr>
              <a:t>gone</a:t>
            </a:r>
            <a:r>
              <a:rPr lang="it-IT" altLang="it-IT" sz="1500" b="1" i="1" dirty="0">
                <a:solidFill>
                  <a:schemeClr val="accent3"/>
                </a:solidFill>
                <a:latin typeface="Calibri" panose="020F0502020204030204" pitchFamily="34" charset="0"/>
              </a:rPr>
              <a:t> </a:t>
            </a:r>
            <a:r>
              <a:rPr lang="it-IT" altLang="it-IT" sz="1500" b="1" i="1" dirty="0" err="1">
                <a:solidFill>
                  <a:schemeClr val="accent3"/>
                </a:solidFill>
                <a:latin typeface="Calibri" panose="020F0502020204030204" pitchFamily="34" charset="0"/>
              </a:rPr>
              <a:t>concern</a:t>
            </a:r>
            <a:r>
              <a:rPr lang="it-IT" altLang="it-IT" sz="1500" i="1" dirty="0">
                <a:latin typeface="Calibri" panose="020F0502020204030204" pitchFamily="34" charset="0"/>
              </a:rPr>
              <a:t>).</a:t>
            </a:r>
            <a:r>
              <a:rPr lang="it-IT" altLang="it-IT" sz="1500" dirty="0">
                <a:latin typeface="Calibri" panose="020F0502020204030204" pitchFamily="34" charset="0"/>
              </a:rPr>
              <a:t> </a:t>
            </a:r>
            <a:endParaRPr lang="it-IT" sz="1500" dirty="0">
              <a:latin typeface="Calibri" panose="020F0502020204030204" pitchFamily="34" charset="0"/>
            </a:endParaRPr>
          </a:p>
        </p:txBody>
      </p:sp>
      <p:sp>
        <p:nvSpPr>
          <p:cNvPr id="9" name="Titolo 2"/>
          <p:cNvSpPr txBox="1">
            <a:spLocks/>
          </p:cNvSpPr>
          <p:nvPr/>
        </p:nvSpPr>
        <p:spPr>
          <a:xfrm>
            <a:off x="1471769" y="404664"/>
            <a:ext cx="7668344"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it-IT" sz="2000" b="1" dirty="0" smtClean="0">
                <a:effectLst/>
                <a:latin typeface="Calibri" panose="020F0502020204030204" pitchFamily="34" charset="0"/>
              </a:rPr>
              <a:t>La risoluzione: la valutazione di risolvibilità</a:t>
            </a:r>
            <a:endParaRPr lang="it-IT" sz="2000" b="1" dirty="0">
              <a:effectLst/>
              <a:latin typeface="Calibri" panose="020F0502020204030204" pitchFamily="34" charset="0"/>
            </a:endParaRPr>
          </a:p>
        </p:txBody>
      </p:sp>
      <p:sp>
        <p:nvSpPr>
          <p:cNvPr id="10" name="CasellaDiTesto 9"/>
          <p:cNvSpPr txBox="1"/>
          <p:nvPr/>
        </p:nvSpPr>
        <p:spPr>
          <a:xfrm>
            <a:off x="7427403" y="846138"/>
            <a:ext cx="817853" cy="369332"/>
          </a:xfrm>
          <a:prstGeom prst="rect">
            <a:avLst/>
          </a:prstGeom>
          <a:noFill/>
        </p:spPr>
        <p:txBody>
          <a:bodyPr wrap="none" rtlCol="0">
            <a:spAutoFit/>
          </a:bodyPr>
          <a:lstStyle/>
          <a:p>
            <a:r>
              <a:rPr lang="it-IT" i="1" dirty="0" smtClean="0">
                <a:latin typeface="Calibri" panose="020F0502020204030204" pitchFamily="34" charset="0"/>
              </a:rPr>
              <a:t>Art. 15</a:t>
            </a:r>
            <a:endParaRPr lang="it-IT" i="1" dirty="0">
              <a:latin typeface="Calibri" panose="020F0502020204030204" pitchFamily="34" charset="0"/>
            </a:endParaRPr>
          </a:p>
        </p:txBody>
      </p:sp>
    </p:spTree>
    <p:extLst>
      <p:ext uri="{BB962C8B-B14F-4D97-AF65-F5344CB8AC3E}">
        <p14:creationId xmlns:p14="http://schemas.microsoft.com/office/powerpoint/2010/main" val="1551043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45</a:t>
            </a:fld>
            <a:endParaRPr lang="en-US" dirty="0"/>
          </a:p>
        </p:txBody>
      </p:sp>
      <p:sp>
        <p:nvSpPr>
          <p:cNvPr id="3" name="Titolo 2"/>
          <p:cNvSpPr>
            <a:spLocks noGrp="1"/>
          </p:cNvSpPr>
          <p:nvPr>
            <p:ph type="title" idx="4294967295"/>
          </p:nvPr>
        </p:nvSpPr>
        <p:spPr>
          <a:xfrm>
            <a:off x="1644650" y="523875"/>
            <a:ext cx="7499350" cy="1143000"/>
          </a:xfrm>
        </p:spPr>
        <p:txBody>
          <a:bodyPr>
            <a:normAutofit/>
          </a:bodyPr>
          <a:lstStyle/>
          <a:p>
            <a:r>
              <a:rPr lang="it-IT" sz="2000" i="1" dirty="0" smtClean="0"/>
              <a:t>Lo Special Manager</a:t>
            </a:r>
            <a:endParaRPr lang="it-IT" sz="2000" i="1" dirty="0"/>
          </a:p>
        </p:txBody>
      </p:sp>
      <p:sp>
        <p:nvSpPr>
          <p:cNvPr id="20" name="Rettangolo 19"/>
          <p:cNvSpPr/>
          <p:nvPr/>
        </p:nvSpPr>
        <p:spPr>
          <a:xfrm>
            <a:off x="200777" y="1411835"/>
            <a:ext cx="8856985" cy="5616624"/>
          </a:xfrm>
          <a:prstGeom prst="rect">
            <a:avLst/>
          </a:prstGeom>
          <a:no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Gill Sans MT"/>
            </a:endParaRPr>
          </a:p>
        </p:txBody>
      </p:sp>
      <p:grpSp>
        <p:nvGrpSpPr>
          <p:cNvPr id="4" name="Gruppo 3"/>
          <p:cNvGrpSpPr/>
          <p:nvPr/>
        </p:nvGrpSpPr>
        <p:grpSpPr>
          <a:xfrm>
            <a:off x="107504" y="1772816"/>
            <a:ext cx="8708266" cy="4064000"/>
            <a:chOff x="-71916" y="1471431"/>
            <a:chExt cx="8708266" cy="4064000"/>
          </a:xfrm>
        </p:grpSpPr>
        <p:grpSp>
          <p:nvGrpSpPr>
            <p:cNvPr id="23" name="Gruppo 22"/>
            <p:cNvGrpSpPr/>
            <p:nvPr/>
          </p:nvGrpSpPr>
          <p:grpSpPr>
            <a:xfrm>
              <a:off x="-71916" y="1471431"/>
              <a:ext cx="7272808" cy="4064000"/>
              <a:chOff x="-71916" y="1609660"/>
              <a:chExt cx="7272808" cy="4064000"/>
            </a:xfrm>
          </p:grpSpPr>
          <p:grpSp>
            <p:nvGrpSpPr>
              <p:cNvPr id="26" name="Gruppo 25"/>
              <p:cNvGrpSpPr/>
              <p:nvPr/>
            </p:nvGrpSpPr>
            <p:grpSpPr>
              <a:xfrm>
                <a:off x="-71916" y="1609660"/>
                <a:ext cx="7272808" cy="4064000"/>
                <a:chOff x="1331640" y="1397000"/>
                <a:chExt cx="7272808" cy="4064000"/>
              </a:xfrm>
            </p:grpSpPr>
            <p:graphicFrame>
              <p:nvGraphicFramePr>
                <p:cNvPr id="29" name="Diagramma 28"/>
                <p:cNvGraphicFramePr/>
                <p:nvPr>
                  <p:extLst>
                    <p:ext uri="{D42A27DB-BD31-4B8C-83A1-F6EECF244321}">
                      <p14:modId xmlns:p14="http://schemas.microsoft.com/office/powerpoint/2010/main" val="3935142242"/>
                    </p:ext>
                  </p:extLst>
                </p:nvPr>
              </p:nvGraphicFramePr>
              <p:xfrm>
                <a:off x="1331640" y="1397000"/>
                <a:ext cx="72728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CasellaDiTesto 29"/>
                <p:cNvSpPr txBox="1"/>
                <p:nvPr/>
              </p:nvSpPr>
              <p:spPr>
                <a:xfrm>
                  <a:off x="3947307" y="4378649"/>
                  <a:ext cx="1365375"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1" u="none" strike="noStrike" kern="0" cap="none" spc="0" normalizeH="0" baseline="0" noProof="0" dirty="0" smtClean="0">
                      <a:ln>
                        <a:noFill/>
                      </a:ln>
                      <a:solidFill>
                        <a:schemeClr val="bg1"/>
                      </a:solidFill>
                      <a:effectLst/>
                      <a:uLnTx/>
                      <a:uFillTx/>
                      <a:latin typeface="Calibri" panose="020F0502020204030204" pitchFamily="34" charset="0"/>
                    </a:rPr>
                    <a:t>Early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1" u="none" strike="noStrike" kern="0" cap="none" spc="0" normalizeH="0" baseline="0" noProof="0" dirty="0" smtClean="0">
                      <a:ln>
                        <a:noFill/>
                      </a:ln>
                      <a:solidFill>
                        <a:schemeClr val="bg1"/>
                      </a:solidFill>
                      <a:effectLst/>
                      <a:uLnTx/>
                      <a:uFillTx/>
                      <a:latin typeface="Calibri" panose="020F0502020204030204" pitchFamily="34" charset="0"/>
                    </a:rPr>
                    <a:t>intervention</a:t>
                  </a:r>
                </a:p>
              </p:txBody>
            </p:sp>
            <p:sp>
              <p:nvSpPr>
                <p:cNvPr id="31" name="CasellaDiTesto 30"/>
                <p:cNvSpPr txBox="1"/>
                <p:nvPr/>
              </p:nvSpPr>
              <p:spPr>
                <a:xfrm>
                  <a:off x="3025404" y="2522372"/>
                  <a:ext cx="1274708"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smtClean="0">
                      <a:ln>
                        <a:noFill/>
                      </a:ln>
                      <a:solidFill>
                        <a:srgbClr val="9FB8CD">
                          <a:lumMod val="50000"/>
                        </a:srgbClr>
                      </a:solidFill>
                      <a:effectLst/>
                      <a:uLnTx/>
                      <a:uFillTx/>
                      <a:latin typeface="Calibri" panose="020F0502020204030204" pitchFamily="34" charset="0"/>
                    </a:rPr>
                    <a:t>Risoluzione</a:t>
                  </a:r>
                </a:p>
              </p:txBody>
            </p:sp>
          </p:grpSp>
          <p:sp>
            <p:nvSpPr>
              <p:cNvPr id="28" name="Freccia a destra 27"/>
              <p:cNvSpPr/>
              <p:nvPr/>
            </p:nvSpPr>
            <p:spPr>
              <a:xfrm>
                <a:off x="4629269" y="2821231"/>
                <a:ext cx="360040" cy="196933"/>
              </a:xfrm>
              <a:prstGeom prst="rightArrow">
                <a:avLst/>
              </a:prstGeom>
              <a:solidFill>
                <a:srgbClr val="727CA3"/>
              </a:solidFill>
              <a:ln w="19050" cap="flat" cmpd="sng" algn="ctr">
                <a:solidFill>
                  <a:srgbClr val="727CA3">
                    <a:shade val="50000"/>
                  </a:srgbClr>
                </a:solidFill>
                <a:prstDash val="solid"/>
              </a:ln>
              <a:effectLst>
                <a:glow rad="635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Garamond" panose="02020404030301010803" pitchFamily="18" charset="0"/>
                </a:endParaRPr>
              </a:p>
            </p:txBody>
          </p:sp>
        </p:grpSp>
        <p:sp>
          <p:nvSpPr>
            <p:cNvPr id="25" name="CasellaDiTesto 24"/>
            <p:cNvSpPr txBox="1"/>
            <p:nvPr/>
          </p:nvSpPr>
          <p:spPr>
            <a:xfrm>
              <a:off x="5065315" y="1955401"/>
              <a:ext cx="3571035" cy="3293209"/>
            </a:xfrm>
            <a:prstGeom prst="rect">
              <a:avLst/>
            </a:prstGeom>
            <a:solidFill>
              <a:schemeClr val="bg1"/>
            </a:solidFill>
            <a:ln w="19050">
              <a:solidFill>
                <a:srgbClr val="9FB8CD">
                  <a:lumMod val="75000"/>
                </a:srgbClr>
              </a:solidFill>
            </a:ln>
            <a:effectLst>
              <a:outerShdw blurRad="50800" dist="38100" dir="2700000" algn="tl" rotWithShape="0">
                <a:prstClr val="black">
                  <a:alpha val="40000"/>
                </a:prstClr>
              </a:outerShdw>
            </a:effectLst>
          </p:spPr>
          <p:txBody>
            <a:bodyPr wrap="square" rtlCol="0">
              <a:spAutoFit/>
            </a:bodyPr>
            <a:lstStyle/>
            <a:p>
              <a:pPr marL="285750" marR="0" lvl="0" indent="-285750" defTabSz="914400" eaLnBrk="1" fontAlgn="auto" latinLnBrk="0" hangingPunct="1">
                <a:lnSpc>
                  <a:spcPct val="100000"/>
                </a:lnSpc>
                <a:spcBef>
                  <a:spcPts val="0"/>
                </a:spcBef>
                <a:spcAft>
                  <a:spcPts val="0"/>
                </a:spcAft>
                <a:buClr>
                  <a:srgbClr val="9FB8CD">
                    <a:lumMod val="75000"/>
                  </a:srgbClr>
                </a:buClr>
                <a:buSzTx/>
                <a:buFont typeface="Arial" panose="020B0604020202020204" pitchFamily="34" charset="0"/>
                <a:buChar char="•"/>
                <a:tabLst/>
                <a:defRPr/>
              </a:pP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Nomina da parte delle autorità di risoluzione;</a:t>
              </a:r>
            </a:p>
            <a:p>
              <a:pPr marL="285750" marR="0" lvl="0" indent="-285750" defTabSz="914400" eaLnBrk="1" fontAlgn="auto" latinLnBrk="0" hangingPunct="1">
                <a:lnSpc>
                  <a:spcPct val="100000"/>
                </a:lnSpc>
                <a:spcBef>
                  <a:spcPts val="0"/>
                </a:spcBef>
                <a:spcAft>
                  <a:spcPts val="0"/>
                </a:spcAft>
                <a:buClr>
                  <a:srgbClr val="9FB8CD">
                    <a:lumMod val="75000"/>
                  </a:srgbClr>
                </a:buClr>
                <a:buSzTx/>
                <a:buFont typeface="Arial" panose="020B0604020202020204" pitchFamily="34" charset="0"/>
                <a:buChar char="•"/>
                <a:tabLst/>
                <a:defRPr/>
              </a:pP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sostituzione del </a:t>
              </a:r>
              <a:r>
                <a:rPr kumimoji="0" lang="it-IT" sz="1600" b="0" i="1" u="none" strike="noStrike" kern="0" cap="none" spc="0" normalizeH="0" baseline="0" noProof="0" dirty="0" smtClean="0">
                  <a:ln>
                    <a:noFill/>
                  </a:ln>
                  <a:solidFill>
                    <a:prstClr val="black"/>
                  </a:solidFill>
                  <a:effectLst/>
                  <a:uLnTx/>
                  <a:uFillTx/>
                  <a:latin typeface="Calibri" panose="020F0502020204030204" pitchFamily="34" charset="0"/>
                </a:rPr>
                <a:t>management</a:t>
              </a: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 esistente;</a:t>
              </a:r>
            </a:p>
            <a:p>
              <a:pPr marL="285750" marR="0" lvl="0" indent="-285750" defTabSz="914400" eaLnBrk="1" fontAlgn="auto" latinLnBrk="0" hangingPunct="1">
                <a:lnSpc>
                  <a:spcPct val="100000"/>
                </a:lnSpc>
                <a:spcBef>
                  <a:spcPts val="0"/>
                </a:spcBef>
                <a:spcAft>
                  <a:spcPts val="0"/>
                </a:spcAft>
                <a:buClr>
                  <a:srgbClr val="9FB8CD">
                    <a:lumMod val="75000"/>
                  </a:srgbClr>
                </a:buClr>
                <a:buSzTx/>
                <a:buFont typeface="Arial" panose="020B0604020202020204" pitchFamily="34" charset="0"/>
                <a:buChar char="•"/>
                <a:tabLst/>
                <a:defRPr/>
              </a:pP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durata 1 anno, prorogabile in casi eccezionali;</a:t>
              </a:r>
            </a:p>
            <a:p>
              <a:pPr marL="285750" marR="0" lvl="0" indent="-285750" defTabSz="914400" eaLnBrk="1" fontAlgn="auto" latinLnBrk="0" hangingPunct="1">
                <a:lnSpc>
                  <a:spcPct val="100000"/>
                </a:lnSpc>
                <a:spcBef>
                  <a:spcPts val="0"/>
                </a:spcBef>
                <a:spcAft>
                  <a:spcPts val="0"/>
                </a:spcAft>
                <a:buClr>
                  <a:srgbClr val="9FB8CD">
                    <a:lumMod val="75000"/>
                  </a:srgbClr>
                </a:buClr>
                <a:buSzTx/>
                <a:buFont typeface="Arial" panose="020B0604020202020204" pitchFamily="34" charset="0"/>
                <a:buChar char="•"/>
                <a:tabLst/>
                <a:defRPr/>
              </a:pP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tutti i poteri di azionisti e </a:t>
              </a:r>
              <a:r>
                <a:rPr kumimoji="0" lang="it-IT" sz="1600" b="0" i="1" u="none" strike="noStrike" kern="0" cap="none" spc="0" normalizeH="0" baseline="0" noProof="0" dirty="0" smtClean="0">
                  <a:ln>
                    <a:noFill/>
                  </a:ln>
                  <a:solidFill>
                    <a:prstClr val="black"/>
                  </a:solidFill>
                  <a:effectLst/>
                  <a:uLnTx/>
                  <a:uFillTx/>
                  <a:latin typeface="Calibri" panose="020F0502020204030204" pitchFamily="34" charset="0"/>
                </a:rPr>
                <a:t>management</a:t>
              </a: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 della banca;</a:t>
              </a:r>
            </a:p>
            <a:p>
              <a:pPr marL="285750" marR="0" lvl="0" indent="-285750" defTabSz="914400" eaLnBrk="1" fontAlgn="auto" latinLnBrk="0" hangingPunct="1">
                <a:lnSpc>
                  <a:spcPct val="100000"/>
                </a:lnSpc>
                <a:spcBef>
                  <a:spcPts val="0"/>
                </a:spcBef>
                <a:spcAft>
                  <a:spcPts val="0"/>
                </a:spcAft>
                <a:buClr>
                  <a:srgbClr val="9FB8CD">
                    <a:lumMod val="75000"/>
                  </a:srgbClr>
                </a:buClr>
                <a:buSzTx/>
                <a:buFont typeface="Arial" panose="020B0604020202020204" pitchFamily="34" charset="0"/>
                <a:buChar char="•"/>
                <a:tabLst/>
                <a:defRPr/>
              </a:pP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adozione di tutte le misure necessarie per promuovere gli obiettivi della risoluzione e dare esecuzione alle azioni di risoluzione decise dall’autorità.</a:t>
              </a:r>
            </a:p>
          </p:txBody>
        </p:sp>
      </p:grpSp>
    </p:spTree>
    <p:extLst>
      <p:ext uri="{BB962C8B-B14F-4D97-AF65-F5344CB8AC3E}">
        <p14:creationId xmlns:p14="http://schemas.microsoft.com/office/powerpoint/2010/main" val="3411551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numero diapositiva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44CEDA8-4318-426D-AC22-48BDAA0FD664}" type="slidenum">
              <a:rPr lang="it-IT" altLang="it-IT" sz="1000">
                <a:solidFill>
                  <a:schemeClr val="bg2">
                    <a:shade val="50000"/>
                    <a:satMod val="200000"/>
                  </a:schemeClr>
                </a:solidFill>
                <a:latin typeface="Calibri" panose="020F0502020204030204" pitchFamily="34" charset="0"/>
              </a:rPr>
              <a:pPr>
                <a:spcBef>
                  <a:spcPct val="0"/>
                </a:spcBef>
                <a:buFontTx/>
                <a:buNone/>
              </a:pPr>
              <a:t>46</a:t>
            </a:fld>
            <a:endParaRPr lang="it-IT" altLang="it-IT" sz="1000" dirty="0">
              <a:solidFill>
                <a:schemeClr val="bg2">
                  <a:shade val="50000"/>
                  <a:satMod val="200000"/>
                </a:schemeClr>
              </a:solidFill>
              <a:latin typeface="Calibri" panose="020F0502020204030204" pitchFamily="34" charset="0"/>
            </a:endParaRPr>
          </a:p>
        </p:txBody>
      </p:sp>
      <p:sp>
        <p:nvSpPr>
          <p:cNvPr id="45059" name="Segnaposto contenuto 2"/>
          <p:cNvSpPr>
            <a:spLocks noGrp="1"/>
          </p:cNvSpPr>
          <p:nvPr>
            <p:ph idx="4294967295"/>
          </p:nvPr>
        </p:nvSpPr>
        <p:spPr>
          <a:xfrm>
            <a:off x="1943100" y="2781300"/>
            <a:ext cx="7200900" cy="833438"/>
          </a:xfrm>
          <a:solidFill>
            <a:schemeClr val="bg1"/>
          </a:solidFill>
          <a:ln w="12700">
            <a:solidFill>
              <a:schemeClr val="accent1"/>
            </a:solidFill>
          </a:ln>
          <a:effectLst>
            <a:glow rad="63500">
              <a:schemeClr val="accent5">
                <a:satMod val="175000"/>
                <a:alpha val="40000"/>
              </a:schemeClr>
            </a:glow>
          </a:effectLst>
        </p:spPr>
        <p:txBody>
          <a:bodyPr wrap="square" rtlCol="0">
            <a:spAutoFit/>
          </a:bodyPr>
          <a:lstStyle/>
          <a:p>
            <a:pPr marL="0" indent="0" algn="ctr">
              <a:lnSpc>
                <a:spcPct val="90000"/>
              </a:lnSpc>
              <a:buNone/>
            </a:pPr>
            <a:r>
              <a:rPr lang="it-IT" altLang="it-IT" sz="1600" b="1" dirty="0">
                <a:latin typeface="Calibri" panose="020F0502020204030204" pitchFamily="34" charset="0"/>
              </a:rPr>
              <a:t>Set minimale di strumenti</a:t>
            </a:r>
            <a:r>
              <a:rPr lang="it-IT" altLang="it-IT" sz="1600" dirty="0">
                <a:latin typeface="Calibri" panose="020F0502020204030204" pitchFamily="34" charset="0"/>
              </a:rPr>
              <a:t>; </a:t>
            </a:r>
          </a:p>
          <a:p>
            <a:pPr marL="0" indent="0" algn="ctr">
              <a:lnSpc>
                <a:spcPct val="90000"/>
              </a:lnSpc>
              <a:buNone/>
            </a:pPr>
            <a:r>
              <a:rPr lang="it-IT" altLang="it-IT" sz="1600" dirty="0">
                <a:latin typeface="Calibri" panose="020F0502020204030204" pitchFamily="34" charset="0"/>
              </a:rPr>
              <a:t>Gli stati membri possono utilizzare altri strumenti disponibili a livello nazionale che consentano il perseguimento degli obiettivi indicati dalla direttiva </a:t>
            </a:r>
          </a:p>
        </p:txBody>
      </p:sp>
      <p:sp>
        <p:nvSpPr>
          <p:cNvPr id="6" name="Titolo 2"/>
          <p:cNvSpPr txBox="1">
            <a:spLocks/>
          </p:cNvSpPr>
          <p:nvPr/>
        </p:nvSpPr>
        <p:spPr>
          <a:xfrm>
            <a:off x="1475656" y="432684"/>
            <a:ext cx="7668344"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it-IT" sz="2000" b="1" dirty="0">
                <a:solidFill>
                  <a:srgbClr val="11488B"/>
                </a:solidFill>
                <a:effectLst/>
                <a:latin typeface="Calibri" pitchFamily="34" charset="0"/>
              </a:rPr>
              <a:t>La risoluzione: gli strumenti</a:t>
            </a:r>
          </a:p>
        </p:txBody>
      </p:sp>
      <p:grpSp>
        <p:nvGrpSpPr>
          <p:cNvPr id="30" name="Gruppo 29"/>
          <p:cNvGrpSpPr/>
          <p:nvPr/>
        </p:nvGrpSpPr>
        <p:grpSpPr>
          <a:xfrm>
            <a:off x="1243640" y="3809129"/>
            <a:ext cx="7664166" cy="2869351"/>
            <a:chOff x="1529124" y="1854755"/>
            <a:chExt cx="7664166" cy="2869351"/>
          </a:xfrm>
        </p:grpSpPr>
        <p:sp>
          <p:nvSpPr>
            <p:cNvPr id="31" name="Rectangle 21"/>
            <p:cNvSpPr>
              <a:spLocks noChangeArrowheads="1"/>
            </p:cNvSpPr>
            <p:nvPr>
              <p:custDataLst>
                <p:tags r:id="rId1"/>
              </p:custDataLst>
            </p:nvPr>
          </p:nvSpPr>
          <p:spPr bwMode="auto">
            <a:xfrm>
              <a:off x="5501281" y="3777038"/>
              <a:ext cx="3692009" cy="947068"/>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eaLnBrk="0" hangingPunct="0">
                <a:defRPr/>
              </a:pPr>
              <a:r>
                <a:rPr lang="it-IT" sz="1600" dirty="0" smtClean="0">
                  <a:solidFill>
                    <a:srgbClr val="C00000"/>
                  </a:solidFill>
                  <a:latin typeface="Calibri" panose="020F0502020204030204" pitchFamily="34" charset="0"/>
                </a:rPr>
                <a:t>Strumenti pubblici di stabilizzazione</a:t>
              </a:r>
              <a:r>
                <a:rPr lang="it-IT" sz="1600" dirty="0" smtClean="0">
                  <a:solidFill>
                    <a:srgbClr val="9FB8CD"/>
                  </a:solidFill>
                  <a:latin typeface="Calibri" panose="020F0502020204030204" pitchFamily="34" charset="0"/>
                </a:rPr>
                <a:t> </a:t>
              </a:r>
            </a:p>
            <a:p>
              <a:pPr marL="85725" eaLnBrk="0" hangingPunct="0">
                <a:defRPr/>
              </a:pPr>
              <a:r>
                <a:rPr lang="it-IT" sz="1600" i="1" dirty="0" smtClean="0">
                  <a:solidFill>
                    <a:prstClr val="black"/>
                  </a:solidFill>
                  <a:latin typeface="Calibri" panose="020F0502020204030204" pitchFamily="34" charset="0"/>
                </a:rPr>
                <a:t>(supporto con capitale pubblico, </a:t>
              </a:r>
            </a:p>
            <a:p>
              <a:pPr marL="85725" eaLnBrk="0" hangingPunct="0">
                <a:defRPr/>
              </a:pPr>
              <a:r>
                <a:rPr lang="it-IT" sz="1600" i="1" dirty="0" smtClean="0">
                  <a:solidFill>
                    <a:prstClr val="black"/>
                  </a:solidFill>
                  <a:latin typeface="Calibri" panose="020F0502020204030204" pitchFamily="34" charset="0"/>
                </a:rPr>
                <a:t>acquisizione temporanea della proprietà).</a:t>
              </a:r>
            </a:p>
          </p:txBody>
        </p:sp>
        <p:grpSp>
          <p:nvGrpSpPr>
            <p:cNvPr id="32" name="Gruppo 31"/>
            <p:cNvGrpSpPr/>
            <p:nvPr/>
          </p:nvGrpSpPr>
          <p:grpSpPr>
            <a:xfrm>
              <a:off x="1529124" y="1854755"/>
              <a:ext cx="5702627" cy="2581622"/>
              <a:chOff x="1512332" y="2109598"/>
              <a:chExt cx="5702627" cy="2581622"/>
            </a:xfrm>
          </p:grpSpPr>
          <p:grpSp>
            <p:nvGrpSpPr>
              <p:cNvPr id="33" name="Gruppo 32"/>
              <p:cNvGrpSpPr/>
              <p:nvPr/>
            </p:nvGrpSpPr>
            <p:grpSpPr>
              <a:xfrm>
                <a:off x="1512332" y="2120231"/>
                <a:ext cx="2812814" cy="2570989"/>
                <a:chOff x="1255130" y="1639433"/>
                <a:chExt cx="2812814" cy="2570989"/>
              </a:xfrm>
            </p:grpSpPr>
            <p:grpSp>
              <p:nvGrpSpPr>
                <p:cNvPr id="36" name="Gruppo 35"/>
                <p:cNvGrpSpPr/>
                <p:nvPr/>
              </p:nvGrpSpPr>
              <p:grpSpPr>
                <a:xfrm>
                  <a:off x="1255130" y="1639433"/>
                  <a:ext cx="2244496" cy="2570989"/>
                  <a:chOff x="1152060" y="3178133"/>
                  <a:chExt cx="2244496" cy="2570989"/>
                </a:xfrm>
              </p:grpSpPr>
              <p:grpSp>
                <p:nvGrpSpPr>
                  <p:cNvPr id="41" name="Gruppo 40"/>
                  <p:cNvGrpSpPr/>
                  <p:nvPr/>
                </p:nvGrpSpPr>
                <p:grpSpPr>
                  <a:xfrm>
                    <a:off x="1152060" y="3178133"/>
                    <a:ext cx="2227704" cy="524768"/>
                    <a:chOff x="85068" y="1200851"/>
                    <a:chExt cx="1715140" cy="1625599"/>
                  </a:xfrm>
                </p:grpSpPr>
                <p:sp>
                  <p:nvSpPr>
                    <p:cNvPr id="51" name="Rettangolo arrotondato 50"/>
                    <p:cNvSpPr/>
                    <p:nvPr/>
                  </p:nvSpPr>
                  <p:spPr>
                    <a:xfrm>
                      <a:off x="85068" y="1200851"/>
                      <a:ext cx="1715140" cy="1625599"/>
                    </a:xfrm>
                    <a:prstGeom prst="roundRect">
                      <a:avLst/>
                    </a:prstGeom>
                    <a:solidFill>
                      <a:schemeClr val="accent3">
                        <a:lumMod val="20000"/>
                        <a:lumOff val="80000"/>
                      </a:schemeClr>
                    </a:solidFill>
                    <a:ln w="19050">
                      <a:solidFill>
                        <a:schemeClr val="accent1">
                          <a:lumMod val="75000"/>
                        </a:schemeClr>
                      </a:solidFill>
                      <a:prstDash val="dash"/>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52" name="Rettangolo 51"/>
                    <p:cNvSpPr/>
                    <p:nvPr/>
                  </p:nvSpPr>
                  <p:spPr>
                    <a:xfrm>
                      <a:off x="164423" y="1247267"/>
                      <a:ext cx="1556430" cy="14668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i="1" dirty="0" smtClean="0">
                          <a:solidFill>
                            <a:srgbClr val="464653"/>
                          </a:solidFill>
                          <a:latin typeface="Calibri" panose="020F0502020204030204" pitchFamily="34" charset="0"/>
                        </a:rPr>
                        <a:t>Sale of business</a:t>
                      </a:r>
                      <a:endParaRPr lang="en-GB" i="1" dirty="0">
                        <a:solidFill>
                          <a:srgbClr val="464653"/>
                        </a:solidFill>
                        <a:latin typeface="Calibri" panose="020F0502020204030204" pitchFamily="34" charset="0"/>
                      </a:endParaRPr>
                    </a:p>
                  </p:txBody>
                </p:sp>
              </p:grpSp>
              <p:grpSp>
                <p:nvGrpSpPr>
                  <p:cNvPr id="42" name="Gruppo 41"/>
                  <p:cNvGrpSpPr/>
                  <p:nvPr/>
                </p:nvGrpSpPr>
                <p:grpSpPr>
                  <a:xfrm>
                    <a:off x="1163061" y="3848173"/>
                    <a:ext cx="2227704" cy="574428"/>
                    <a:chOff x="85068" y="1145830"/>
                    <a:chExt cx="1715140" cy="1779434"/>
                  </a:xfrm>
                </p:grpSpPr>
                <p:sp>
                  <p:nvSpPr>
                    <p:cNvPr id="49" name="Rettangolo arrotondato 48"/>
                    <p:cNvSpPr/>
                    <p:nvPr/>
                  </p:nvSpPr>
                  <p:spPr>
                    <a:xfrm>
                      <a:off x="85068" y="1145830"/>
                      <a:ext cx="1715140" cy="1779434"/>
                    </a:xfrm>
                    <a:prstGeom prst="roundRect">
                      <a:avLst/>
                    </a:prstGeom>
                    <a:solidFill>
                      <a:schemeClr val="accent3">
                        <a:lumMod val="20000"/>
                        <a:lumOff val="80000"/>
                      </a:schemeClr>
                    </a:solidFill>
                    <a:ln w="19050">
                      <a:solidFill>
                        <a:schemeClr val="accent1">
                          <a:lumMod val="75000"/>
                        </a:schemeClr>
                      </a:solidFill>
                      <a:prstDash val="dash"/>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50" name="Rettangolo 49"/>
                    <p:cNvSpPr/>
                    <p:nvPr/>
                  </p:nvSpPr>
                  <p:spPr>
                    <a:xfrm>
                      <a:off x="164423" y="1313143"/>
                      <a:ext cx="1556430"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i="1" dirty="0" smtClean="0">
                          <a:solidFill>
                            <a:srgbClr val="464653"/>
                          </a:solidFill>
                          <a:latin typeface="Calibri" panose="020F0502020204030204" pitchFamily="34" charset="0"/>
                        </a:rPr>
                        <a:t>Bad bank-good bank separation</a:t>
                      </a:r>
                      <a:endParaRPr lang="en-GB" i="1" dirty="0">
                        <a:solidFill>
                          <a:srgbClr val="464653"/>
                        </a:solidFill>
                        <a:latin typeface="Calibri" panose="020F0502020204030204" pitchFamily="34" charset="0"/>
                      </a:endParaRPr>
                    </a:p>
                  </p:txBody>
                </p:sp>
              </p:grpSp>
              <p:grpSp>
                <p:nvGrpSpPr>
                  <p:cNvPr id="43" name="Gruppo 42"/>
                  <p:cNvGrpSpPr/>
                  <p:nvPr/>
                </p:nvGrpSpPr>
                <p:grpSpPr>
                  <a:xfrm>
                    <a:off x="1163061" y="4556918"/>
                    <a:ext cx="2227704" cy="524768"/>
                    <a:chOff x="85068" y="1233788"/>
                    <a:chExt cx="1715140" cy="1625600"/>
                  </a:xfrm>
                </p:grpSpPr>
                <p:sp>
                  <p:nvSpPr>
                    <p:cNvPr id="47" name="Rettangolo arrotondato 46"/>
                    <p:cNvSpPr/>
                    <p:nvPr/>
                  </p:nvSpPr>
                  <p:spPr>
                    <a:xfrm>
                      <a:off x="85068" y="1233788"/>
                      <a:ext cx="1715140" cy="1625600"/>
                    </a:xfrm>
                    <a:prstGeom prst="roundRect">
                      <a:avLst/>
                    </a:prstGeom>
                    <a:solidFill>
                      <a:schemeClr val="accent3">
                        <a:lumMod val="20000"/>
                        <a:lumOff val="80000"/>
                      </a:schemeClr>
                    </a:solidFill>
                    <a:ln w="19050">
                      <a:solidFill>
                        <a:schemeClr val="accent1">
                          <a:lumMod val="75000"/>
                        </a:schemeClr>
                      </a:solidFill>
                      <a:prstDash val="dash"/>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48" name="Rettangolo 47"/>
                    <p:cNvSpPr/>
                    <p:nvPr/>
                  </p:nvSpPr>
                  <p:spPr>
                    <a:xfrm>
                      <a:off x="164423" y="1313143"/>
                      <a:ext cx="1556430"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i="1" dirty="0" smtClean="0">
                          <a:solidFill>
                            <a:srgbClr val="464653"/>
                          </a:solidFill>
                          <a:latin typeface="Calibri" panose="020F0502020204030204" pitchFamily="34" charset="0"/>
                        </a:rPr>
                        <a:t>Bridge bank</a:t>
                      </a:r>
                      <a:endParaRPr lang="en-GB" i="1" dirty="0">
                        <a:solidFill>
                          <a:srgbClr val="464653"/>
                        </a:solidFill>
                        <a:latin typeface="Calibri" panose="020F0502020204030204" pitchFamily="34" charset="0"/>
                      </a:endParaRPr>
                    </a:p>
                  </p:txBody>
                </p:sp>
              </p:grpSp>
              <p:grpSp>
                <p:nvGrpSpPr>
                  <p:cNvPr id="44" name="Gruppo 43"/>
                  <p:cNvGrpSpPr/>
                  <p:nvPr/>
                </p:nvGrpSpPr>
                <p:grpSpPr>
                  <a:xfrm>
                    <a:off x="1168852" y="5224354"/>
                    <a:ext cx="2227704" cy="524768"/>
                    <a:chOff x="85068" y="1233788"/>
                    <a:chExt cx="1715140" cy="1625600"/>
                  </a:xfrm>
                </p:grpSpPr>
                <p:sp>
                  <p:nvSpPr>
                    <p:cNvPr id="45" name="Rettangolo arrotondato 44"/>
                    <p:cNvSpPr/>
                    <p:nvPr/>
                  </p:nvSpPr>
                  <p:spPr>
                    <a:xfrm>
                      <a:off x="85068" y="1233788"/>
                      <a:ext cx="1715140" cy="1625600"/>
                    </a:xfrm>
                    <a:prstGeom prst="roundRect">
                      <a:avLst/>
                    </a:prstGeom>
                    <a:solidFill>
                      <a:schemeClr val="accent3">
                        <a:lumMod val="20000"/>
                        <a:lumOff val="80000"/>
                      </a:schemeClr>
                    </a:solidFill>
                    <a:ln w="19050">
                      <a:solidFill>
                        <a:schemeClr val="accent1">
                          <a:lumMod val="75000"/>
                        </a:schemeClr>
                      </a:solidFill>
                      <a:prstDash val="dash"/>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46" name="Rettangolo 45"/>
                    <p:cNvSpPr/>
                    <p:nvPr/>
                  </p:nvSpPr>
                  <p:spPr>
                    <a:xfrm>
                      <a:off x="164423" y="1313143"/>
                      <a:ext cx="1556430"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i="1" dirty="0" smtClean="0">
                          <a:solidFill>
                            <a:srgbClr val="464653"/>
                          </a:solidFill>
                          <a:latin typeface="Calibri" panose="020F0502020204030204" pitchFamily="34" charset="0"/>
                        </a:rPr>
                        <a:t>Bail-in</a:t>
                      </a:r>
                      <a:endParaRPr lang="en-GB" i="1" dirty="0">
                        <a:solidFill>
                          <a:srgbClr val="464653"/>
                        </a:solidFill>
                        <a:latin typeface="Calibri" panose="020F0502020204030204" pitchFamily="34" charset="0"/>
                      </a:endParaRPr>
                    </a:p>
                  </p:txBody>
                </p:sp>
              </p:grpSp>
            </p:grpSp>
            <p:sp>
              <p:nvSpPr>
                <p:cNvPr id="37" name="Freccia a destra 36"/>
                <p:cNvSpPr/>
                <p:nvPr/>
              </p:nvSpPr>
              <p:spPr>
                <a:xfrm>
                  <a:off x="3779912" y="3851622"/>
                  <a:ext cx="288032" cy="150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8" name="Freccia a destra 37"/>
                <p:cNvSpPr/>
                <p:nvPr/>
              </p:nvSpPr>
              <p:spPr>
                <a:xfrm>
                  <a:off x="3773338" y="3184186"/>
                  <a:ext cx="288032" cy="150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9" name="Freccia a destra 38"/>
                <p:cNvSpPr/>
                <p:nvPr/>
              </p:nvSpPr>
              <p:spPr>
                <a:xfrm>
                  <a:off x="3756133" y="2503835"/>
                  <a:ext cx="288032" cy="150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40" name="Freccia a destra 39"/>
                <p:cNvSpPr/>
                <p:nvPr/>
              </p:nvSpPr>
              <p:spPr>
                <a:xfrm>
                  <a:off x="3756133" y="1816034"/>
                  <a:ext cx="288032" cy="150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grpSp>
          <p:sp>
            <p:nvSpPr>
              <p:cNvPr id="34" name="Rectangle 21"/>
              <p:cNvSpPr>
                <a:spLocks noChangeArrowheads="1"/>
              </p:cNvSpPr>
              <p:nvPr>
                <p:custDataLst>
                  <p:tags r:id="rId2"/>
                </p:custDataLst>
              </p:nvPr>
            </p:nvSpPr>
            <p:spPr bwMode="auto">
              <a:xfrm>
                <a:off x="5270743" y="2974552"/>
                <a:ext cx="1944216" cy="604188"/>
              </a:xfrm>
              <a:prstGeom prst="rect">
                <a:avLst/>
              </a:prstGeom>
              <a:solidFill>
                <a:schemeClr val="bg1"/>
              </a:solidFill>
              <a:ln w="22225" algn="ctr">
                <a:solidFill>
                  <a:schemeClr val="accent3">
                    <a:lumMod val="75000"/>
                  </a:schemeClr>
                </a:solidFill>
                <a:miter lim="800000"/>
                <a:headEnd/>
                <a:tailEnd/>
              </a:ln>
              <a:effectLst>
                <a:outerShdw blurRad="50800" dist="38100" dir="2700000" algn="tl" rotWithShape="0">
                  <a:prstClr val="black">
                    <a:alpha val="40000"/>
                  </a:prstClr>
                </a:outerShdw>
              </a:effectLst>
              <a:extLst/>
            </p:spPr>
            <p:txBody>
              <a:bodyPr wrap="none" anchor="ctr"/>
              <a:lstStyle/>
              <a:p>
                <a:pPr marL="85725" eaLnBrk="0" hangingPunct="0">
                  <a:spcBef>
                    <a:spcPts val="1200"/>
                  </a:spcBef>
                  <a:defRPr/>
                </a:pPr>
                <a:r>
                  <a:rPr lang="it-IT" sz="1600" b="1" i="1" dirty="0" smtClean="0">
                    <a:solidFill>
                      <a:prstClr val="black"/>
                    </a:solidFill>
                    <a:latin typeface="Calibri" panose="020F0502020204030204" pitchFamily="34" charset="0"/>
                  </a:rPr>
                  <a:t>Minimum </a:t>
                </a:r>
                <a:r>
                  <a:rPr lang="it-IT" sz="1600" b="1" i="1" dirty="0" err="1" smtClean="0">
                    <a:solidFill>
                      <a:prstClr val="black"/>
                    </a:solidFill>
                    <a:latin typeface="Calibri" panose="020F0502020204030204" pitchFamily="34" charset="0"/>
                  </a:rPr>
                  <a:t>toolkit</a:t>
                </a:r>
                <a:endParaRPr lang="it-IT" sz="1600" b="1" dirty="0" smtClean="0">
                  <a:solidFill>
                    <a:prstClr val="black"/>
                  </a:solidFill>
                  <a:latin typeface="Calibri" panose="020F0502020204030204" pitchFamily="34" charset="0"/>
                </a:endParaRPr>
              </a:p>
            </p:txBody>
          </p:sp>
          <p:sp>
            <p:nvSpPr>
              <p:cNvPr id="35" name="Parentesi graffa chiusa 34"/>
              <p:cNvSpPr/>
              <p:nvPr/>
            </p:nvSpPr>
            <p:spPr>
              <a:xfrm>
                <a:off x="4644008" y="2109598"/>
                <a:ext cx="494786" cy="25347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prstClr val="black"/>
                  </a:solidFill>
                </a:endParaRPr>
              </a:p>
            </p:txBody>
          </p:sp>
        </p:grpSp>
      </p:grpSp>
      <p:sp>
        <p:nvSpPr>
          <p:cNvPr id="2" name="CasellaDiTesto 1"/>
          <p:cNvSpPr txBox="1"/>
          <p:nvPr/>
        </p:nvSpPr>
        <p:spPr>
          <a:xfrm>
            <a:off x="683568" y="1482624"/>
            <a:ext cx="8280920" cy="1089529"/>
          </a:xfrm>
          <a:prstGeom prst="rect">
            <a:avLst/>
          </a:prstGeom>
          <a:solidFill>
            <a:schemeClr val="bg1"/>
          </a:solidFill>
          <a:ln w="12700">
            <a:solidFill>
              <a:schemeClr val="accent1"/>
            </a:solidFill>
          </a:ln>
          <a:effectLst>
            <a:glow rad="63500">
              <a:schemeClr val="accent5">
                <a:satMod val="175000"/>
                <a:alpha val="40000"/>
              </a:schemeClr>
            </a:glow>
          </a:effectLst>
        </p:spPr>
        <p:txBody>
          <a:bodyPr wrap="square" rtlCol="0">
            <a:spAutoFit/>
          </a:bodyPr>
          <a:lstStyle/>
          <a:p>
            <a:pPr algn="ctr">
              <a:lnSpc>
                <a:spcPct val="90000"/>
              </a:lnSpc>
            </a:pPr>
            <a:r>
              <a:rPr lang="it-IT" altLang="it-IT" i="1" dirty="0">
                <a:solidFill>
                  <a:srgbClr val="002060"/>
                </a:solidFill>
                <a:latin typeface="Calibri" panose="020F0502020204030204" pitchFamily="34" charset="0"/>
              </a:rPr>
              <a:t>Si distinguono gli interventi miranti</a:t>
            </a:r>
            <a:r>
              <a:rPr lang="it-IT" altLang="it-IT" dirty="0">
                <a:solidFill>
                  <a:srgbClr val="002060"/>
                </a:solidFill>
                <a:latin typeface="Calibri" panose="020F0502020204030204" pitchFamily="34" charset="0"/>
              </a:rPr>
              <a:t> </a:t>
            </a:r>
            <a:r>
              <a:rPr lang="it-IT" altLang="it-IT" i="1" dirty="0" smtClean="0">
                <a:solidFill>
                  <a:srgbClr val="002060"/>
                </a:solidFill>
                <a:latin typeface="Calibri" panose="020F0502020204030204" pitchFamily="34" charset="0"/>
              </a:rPr>
              <a:t>a </a:t>
            </a:r>
            <a:r>
              <a:rPr lang="it-IT" altLang="it-IT" i="1" dirty="0">
                <a:solidFill>
                  <a:srgbClr val="002060"/>
                </a:solidFill>
                <a:latin typeface="Calibri" panose="020F0502020204030204" pitchFamily="34" charset="0"/>
              </a:rPr>
              <a:t>lasciare in vita la banca insolvente come entità giuridica autonoma</a:t>
            </a:r>
            <a:r>
              <a:rPr lang="it-IT" altLang="it-IT" dirty="0">
                <a:solidFill>
                  <a:srgbClr val="002060"/>
                </a:solidFill>
                <a:latin typeface="Calibri" panose="020F0502020204030204" pitchFamily="34" charset="0"/>
              </a:rPr>
              <a:t> (</a:t>
            </a:r>
            <a:r>
              <a:rPr lang="it-IT" altLang="it-IT" dirty="0" err="1">
                <a:solidFill>
                  <a:srgbClr val="A50021"/>
                </a:solidFill>
                <a:latin typeface="Calibri" panose="020F0502020204030204" pitchFamily="34" charset="0"/>
              </a:rPr>
              <a:t>going</a:t>
            </a:r>
            <a:r>
              <a:rPr lang="it-IT" altLang="it-IT" dirty="0">
                <a:solidFill>
                  <a:srgbClr val="A50021"/>
                </a:solidFill>
                <a:latin typeface="Calibri" panose="020F0502020204030204" pitchFamily="34" charset="0"/>
              </a:rPr>
              <a:t> </a:t>
            </a:r>
            <a:r>
              <a:rPr lang="it-IT" altLang="it-IT" dirty="0" err="1" smtClean="0">
                <a:solidFill>
                  <a:srgbClr val="A50021"/>
                </a:solidFill>
                <a:latin typeface="Calibri" panose="020F0502020204030204" pitchFamily="34" charset="0"/>
              </a:rPr>
              <a:t>concern</a:t>
            </a:r>
            <a:r>
              <a:rPr lang="it-IT" altLang="it-IT" dirty="0" smtClean="0">
                <a:solidFill>
                  <a:srgbClr val="002060"/>
                </a:solidFill>
                <a:latin typeface="Calibri" panose="020F0502020204030204" pitchFamily="34" charset="0"/>
              </a:rPr>
              <a:t>) </a:t>
            </a:r>
            <a:r>
              <a:rPr lang="it-IT" altLang="it-IT" i="1" dirty="0" smtClean="0">
                <a:solidFill>
                  <a:srgbClr val="002060"/>
                </a:solidFill>
                <a:latin typeface="Calibri" panose="020F0502020204030204" pitchFamily="34" charset="0"/>
              </a:rPr>
              <a:t>da </a:t>
            </a:r>
            <a:r>
              <a:rPr lang="it-IT" altLang="it-IT" i="1" dirty="0">
                <a:solidFill>
                  <a:srgbClr val="002060"/>
                </a:solidFill>
                <a:latin typeface="Calibri" panose="020F0502020204030204" pitchFamily="34" charset="0"/>
              </a:rPr>
              <a:t>quelli che comportano il venir meno della banca come entità </a:t>
            </a:r>
            <a:r>
              <a:rPr lang="it-IT" altLang="it-IT" i="1" dirty="0" smtClean="0">
                <a:solidFill>
                  <a:srgbClr val="002060"/>
                </a:solidFill>
                <a:latin typeface="Calibri" panose="020F0502020204030204" pitchFamily="34" charset="0"/>
              </a:rPr>
              <a:t>giuridica e </a:t>
            </a:r>
            <a:r>
              <a:rPr lang="it-IT" altLang="it-IT" i="1" dirty="0">
                <a:solidFill>
                  <a:srgbClr val="002060"/>
                </a:solidFill>
                <a:latin typeface="Calibri" panose="020F0502020204030204" pitchFamily="34" charset="0"/>
              </a:rPr>
              <a:t>la sua ristrutturazione in modo da minimizzare gli effetti negativi sui vari </a:t>
            </a:r>
            <a:r>
              <a:rPr lang="it-IT" altLang="it-IT" i="1" dirty="0" err="1">
                <a:solidFill>
                  <a:srgbClr val="002060"/>
                </a:solidFill>
                <a:latin typeface="Calibri" panose="020F0502020204030204" pitchFamily="34" charset="0"/>
              </a:rPr>
              <a:t>stakeholders</a:t>
            </a:r>
            <a:r>
              <a:rPr lang="it-IT" altLang="it-IT" i="1" dirty="0">
                <a:solidFill>
                  <a:srgbClr val="002060"/>
                </a:solidFill>
                <a:latin typeface="Calibri" panose="020F0502020204030204" pitchFamily="34" charset="0"/>
              </a:rPr>
              <a:t> (</a:t>
            </a:r>
            <a:r>
              <a:rPr lang="it-IT" altLang="it-IT" i="1" dirty="0" err="1">
                <a:solidFill>
                  <a:srgbClr val="A50021"/>
                </a:solidFill>
                <a:latin typeface="Calibri" panose="020F0502020204030204" pitchFamily="34" charset="0"/>
              </a:rPr>
              <a:t>gone</a:t>
            </a:r>
            <a:r>
              <a:rPr lang="it-IT" altLang="it-IT" i="1" dirty="0">
                <a:solidFill>
                  <a:srgbClr val="A50021"/>
                </a:solidFill>
                <a:latin typeface="Calibri" panose="020F0502020204030204" pitchFamily="34" charset="0"/>
              </a:rPr>
              <a:t> </a:t>
            </a:r>
            <a:r>
              <a:rPr lang="it-IT" altLang="it-IT" i="1" dirty="0" err="1">
                <a:solidFill>
                  <a:srgbClr val="A50021"/>
                </a:solidFill>
                <a:latin typeface="Calibri" panose="020F0502020204030204" pitchFamily="34" charset="0"/>
              </a:rPr>
              <a:t>concern</a:t>
            </a:r>
            <a:r>
              <a:rPr lang="it-IT" altLang="it-IT" i="1" dirty="0">
                <a:solidFill>
                  <a:srgbClr val="002060"/>
                </a:solidFill>
                <a:latin typeface="Calibri" panose="020F0502020204030204" pitchFamily="34" charset="0"/>
              </a:rPr>
              <a:t>).</a:t>
            </a:r>
            <a:r>
              <a:rPr lang="it-IT" altLang="it-IT" dirty="0">
                <a:solidFill>
                  <a:srgbClr val="002060"/>
                </a:solidFill>
                <a:latin typeface="Calibri" panose="020F0502020204030204" pitchFamily="34" charset="0"/>
              </a:rPr>
              <a:t> </a:t>
            </a:r>
            <a:endParaRPr lang="it-IT" altLang="it-IT" dirty="0">
              <a:solidFill>
                <a:srgbClr val="9FB8CD"/>
              </a:solidFill>
              <a:latin typeface="Calibri" panose="020F0502020204030204" pitchFamily="34" charset="0"/>
            </a:endParaRPr>
          </a:p>
        </p:txBody>
      </p:sp>
    </p:spTree>
    <p:extLst>
      <p:ext uri="{BB962C8B-B14F-4D97-AF65-F5344CB8AC3E}">
        <p14:creationId xmlns:p14="http://schemas.microsoft.com/office/powerpoint/2010/main" val="18637697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47</a:t>
            </a:fld>
            <a:endParaRPr lang="en-US" dirty="0"/>
          </a:p>
        </p:txBody>
      </p:sp>
      <p:sp>
        <p:nvSpPr>
          <p:cNvPr id="8" name="Titolo 2"/>
          <p:cNvSpPr>
            <a:spLocks noGrp="1"/>
          </p:cNvSpPr>
          <p:nvPr>
            <p:ph type="title" idx="4294967295"/>
          </p:nvPr>
        </p:nvSpPr>
        <p:spPr>
          <a:xfrm>
            <a:off x="1644650" y="404813"/>
            <a:ext cx="7499350" cy="1143000"/>
          </a:xfrm>
        </p:spPr>
        <p:txBody>
          <a:bodyPr>
            <a:normAutofit/>
          </a:bodyPr>
          <a:lstStyle/>
          <a:p>
            <a:r>
              <a:rPr lang="it-IT" sz="2000" b="1" dirty="0" smtClean="0">
                <a:effectLst/>
                <a:latin typeface="Calibri" panose="020F0502020204030204" pitchFamily="34" charset="0"/>
              </a:rPr>
              <a:t>La principale innovazione della BRRD: il </a:t>
            </a:r>
            <a:r>
              <a:rPr lang="it-IT" sz="2000" b="1" i="1" dirty="0" err="1" smtClean="0">
                <a:effectLst/>
                <a:latin typeface="Calibri" panose="020F0502020204030204" pitchFamily="34" charset="0"/>
              </a:rPr>
              <a:t>bail</a:t>
            </a:r>
            <a:r>
              <a:rPr lang="it-IT" sz="2000" b="1" i="1" dirty="0" smtClean="0">
                <a:effectLst/>
                <a:latin typeface="Calibri" panose="020F0502020204030204" pitchFamily="34" charset="0"/>
              </a:rPr>
              <a:t>-in</a:t>
            </a:r>
            <a:endParaRPr lang="it-IT" sz="2000" b="1" i="1" dirty="0">
              <a:effectLst/>
              <a:latin typeface="Calibri" panose="020F0502020204030204" pitchFamily="34" charset="0"/>
            </a:endParaRPr>
          </a:p>
        </p:txBody>
      </p:sp>
      <p:grpSp>
        <p:nvGrpSpPr>
          <p:cNvPr id="25" name="Gruppo 24"/>
          <p:cNvGrpSpPr/>
          <p:nvPr/>
        </p:nvGrpSpPr>
        <p:grpSpPr>
          <a:xfrm>
            <a:off x="107504" y="1382760"/>
            <a:ext cx="8925541" cy="5355655"/>
            <a:chOff x="107504" y="1273431"/>
            <a:chExt cx="8925541" cy="5355655"/>
          </a:xfrm>
        </p:grpSpPr>
        <p:sp>
          <p:nvSpPr>
            <p:cNvPr id="11" name="Rectangle 21"/>
            <p:cNvSpPr>
              <a:spLocks noChangeArrowheads="1"/>
            </p:cNvSpPr>
            <p:nvPr>
              <p:custDataLst>
                <p:tags r:id="rId1"/>
              </p:custDataLst>
            </p:nvPr>
          </p:nvSpPr>
          <p:spPr bwMode="auto">
            <a:xfrm>
              <a:off x="4323229" y="2348783"/>
              <a:ext cx="4709816" cy="3730154"/>
            </a:xfrm>
            <a:prstGeom prst="rect">
              <a:avLst/>
            </a:prstGeom>
            <a:solidFill>
              <a:schemeClr val="accent3">
                <a:lumMod val="20000"/>
                <a:lumOff val="80000"/>
              </a:schemeClr>
            </a:solidFill>
            <a:ln w="22225" algn="ctr">
              <a:solidFill>
                <a:schemeClr val="accent1">
                  <a:lumMod val="60000"/>
                  <a:lumOff val="40000"/>
                </a:schemeClr>
              </a:solidFill>
              <a:miter lim="800000"/>
              <a:headEnd/>
              <a:tailEnd/>
            </a:ln>
            <a:effectLst>
              <a:outerShdw blurRad="50800" dist="38100" dir="2700000" algn="tl" rotWithShape="0">
                <a:prstClr val="black">
                  <a:alpha val="40000"/>
                </a:prstClr>
              </a:outerShdw>
            </a:effectLst>
            <a:extLst/>
          </p:spPr>
          <p:txBody>
            <a:bodyPr wrap="none" anchor="ctr"/>
            <a:lstStyle/>
            <a:p>
              <a:pPr marL="357188" indent="-268288">
                <a:buFont typeface="Courier New" panose="02070309020205020404" pitchFamily="49" charset="0"/>
                <a:buChar char="o"/>
                <a:defRPr/>
              </a:pPr>
              <a:r>
                <a:rPr lang="it-IT" sz="1400" dirty="0" smtClean="0">
                  <a:latin typeface="Calibri" panose="020F0502020204030204" pitchFamily="34" charset="0"/>
                </a:rPr>
                <a:t>depositi </a:t>
              </a:r>
              <a:r>
                <a:rPr lang="it-IT" sz="1400" dirty="0">
                  <a:latin typeface="Calibri" panose="020F0502020204030204" pitchFamily="34" charset="0"/>
                </a:rPr>
                <a:t>garantiti (</a:t>
              </a:r>
              <a:r>
                <a:rPr lang="it-IT" sz="1400" i="1" dirty="0" err="1">
                  <a:latin typeface="Calibri" panose="020F0502020204030204" pitchFamily="34" charset="0"/>
                </a:rPr>
                <a:t>covered</a:t>
              </a:r>
              <a:r>
                <a:rPr lang="it-IT" sz="1400" dirty="0">
                  <a:latin typeface="Calibri" panose="020F0502020204030204" pitchFamily="34" charset="0"/>
                </a:rPr>
                <a:t>);</a:t>
              </a:r>
            </a:p>
            <a:p>
              <a:pPr marL="357188" indent="-268288" algn="just">
                <a:spcBef>
                  <a:spcPts val="100"/>
                </a:spcBef>
                <a:buFont typeface="Courier New" panose="02070309020205020404" pitchFamily="49" charset="0"/>
                <a:buChar char="o"/>
                <a:defRPr/>
              </a:pPr>
              <a:r>
                <a:rPr lang="it-IT" sz="1400" i="1" dirty="0" err="1">
                  <a:latin typeface="Calibri" panose="020F0502020204030204" pitchFamily="34" charset="0"/>
                </a:rPr>
                <a:t>secured</a:t>
              </a:r>
              <a:r>
                <a:rPr lang="it-IT" sz="1400" i="1" dirty="0">
                  <a:latin typeface="Calibri" panose="020F0502020204030204" pitchFamily="34" charset="0"/>
                </a:rPr>
                <a:t> </a:t>
              </a:r>
              <a:r>
                <a:rPr lang="it-IT" sz="1400" i="1" dirty="0" err="1">
                  <a:latin typeface="Calibri" panose="020F0502020204030204" pitchFamily="34" charset="0"/>
                </a:rPr>
                <a:t>liabilities</a:t>
              </a:r>
              <a:r>
                <a:rPr lang="it-IT" sz="1400" dirty="0">
                  <a:latin typeface="Calibri" panose="020F0502020204030204" pitchFamily="34" charset="0"/>
                </a:rPr>
                <a:t>, inclusi i </a:t>
              </a:r>
              <a:r>
                <a:rPr lang="it-IT" sz="1400" i="1" dirty="0" err="1">
                  <a:latin typeface="Calibri" panose="020F0502020204030204" pitchFamily="34" charset="0"/>
                </a:rPr>
                <a:t>covered</a:t>
              </a:r>
              <a:r>
                <a:rPr lang="it-IT" sz="1400" i="1" dirty="0">
                  <a:latin typeface="Calibri" panose="020F0502020204030204" pitchFamily="34" charset="0"/>
                </a:rPr>
                <a:t> bonds</a:t>
              </a:r>
              <a:r>
                <a:rPr lang="it-IT" sz="1400" dirty="0">
                  <a:latin typeface="Calibri" panose="020F0502020204030204" pitchFamily="34" charset="0"/>
                </a:rPr>
                <a:t> e le passività </a:t>
              </a:r>
              <a:endParaRPr lang="it-IT" sz="1400" dirty="0" smtClean="0">
                <a:latin typeface="Calibri" panose="020F0502020204030204" pitchFamily="34" charset="0"/>
              </a:endParaRPr>
            </a:p>
            <a:p>
              <a:pPr marL="357188" algn="just">
                <a:spcBef>
                  <a:spcPts val="100"/>
                </a:spcBef>
                <a:defRPr/>
              </a:pPr>
              <a:r>
                <a:rPr lang="it-IT" sz="1400" dirty="0" smtClean="0">
                  <a:latin typeface="Calibri" panose="020F0502020204030204" pitchFamily="34" charset="0"/>
                </a:rPr>
                <a:t>nella </a:t>
              </a:r>
              <a:r>
                <a:rPr lang="it-IT" sz="1400" dirty="0">
                  <a:latin typeface="Calibri" panose="020F0502020204030204" pitchFamily="34" charset="0"/>
                </a:rPr>
                <a:t>forma di strumenti finanziari utilizzati per finalità di </a:t>
              </a:r>
              <a:endParaRPr lang="it-IT" sz="1400" dirty="0" smtClean="0">
                <a:latin typeface="Calibri" panose="020F0502020204030204" pitchFamily="34" charset="0"/>
              </a:endParaRPr>
            </a:p>
            <a:p>
              <a:pPr marL="357188" algn="just">
                <a:spcBef>
                  <a:spcPts val="100"/>
                </a:spcBef>
                <a:defRPr/>
              </a:pPr>
              <a:r>
                <a:rPr lang="it-IT" sz="1400" i="1" dirty="0" err="1" smtClean="0">
                  <a:latin typeface="Calibri" panose="020F0502020204030204" pitchFamily="34" charset="0"/>
                </a:rPr>
                <a:t>hedging</a:t>
              </a:r>
              <a:r>
                <a:rPr lang="it-IT" sz="1400" dirty="0" smtClean="0">
                  <a:latin typeface="Calibri" panose="020F0502020204030204" pitchFamily="34" charset="0"/>
                </a:rPr>
                <a:t> </a:t>
              </a:r>
              <a:r>
                <a:rPr lang="it-IT" sz="1400" dirty="0">
                  <a:latin typeface="Calibri" panose="020F0502020204030204" pitchFamily="34" charset="0"/>
                </a:rPr>
                <a:t>e garantiti, secondo le norme nazionali, in modo </a:t>
              </a:r>
              <a:endParaRPr lang="it-IT" sz="1400" dirty="0" smtClean="0">
                <a:latin typeface="Calibri" panose="020F0502020204030204" pitchFamily="34" charset="0"/>
              </a:endParaRPr>
            </a:p>
            <a:p>
              <a:pPr marL="357188" algn="just">
                <a:spcBef>
                  <a:spcPts val="100"/>
                </a:spcBef>
                <a:defRPr/>
              </a:pPr>
              <a:r>
                <a:rPr lang="it-IT" sz="1400" dirty="0" smtClean="0">
                  <a:latin typeface="Calibri" panose="020F0502020204030204" pitchFamily="34" charset="0"/>
                </a:rPr>
                <a:t>simile </a:t>
              </a:r>
              <a:r>
                <a:rPr lang="it-IT" sz="1400" dirty="0">
                  <a:latin typeface="Calibri" panose="020F0502020204030204" pitchFamily="34" charset="0"/>
                </a:rPr>
                <a:t>ai </a:t>
              </a:r>
              <a:r>
                <a:rPr lang="it-IT" sz="1400" i="1" dirty="0" err="1">
                  <a:latin typeface="Calibri" panose="020F0502020204030204" pitchFamily="34" charset="0"/>
                </a:rPr>
                <a:t>covered</a:t>
              </a:r>
              <a:r>
                <a:rPr lang="it-IT" sz="1400" i="1" dirty="0">
                  <a:latin typeface="Calibri" panose="020F0502020204030204" pitchFamily="34" charset="0"/>
                </a:rPr>
                <a:t> bonds</a:t>
              </a:r>
              <a:r>
                <a:rPr lang="it-IT" sz="1400" dirty="0">
                  <a:latin typeface="Calibri" panose="020F0502020204030204" pitchFamily="34" charset="0"/>
                </a:rPr>
                <a:t>;</a:t>
              </a:r>
            </a:p>
            <a:p>
              <a:pPr marL="357188" indent="-268288" algn="just">
                <a:spcBef>
                  <a:spcPts val="100"/>
                </a:spcBef>
                <a:buFont typeface="Courier New" panose="02070309020205020404" pitchFamily="49" charset="0"/>
                <a:buChar char="o"/>
                <a:defRPr/>
              </a:pPr>
              <a:r>
                <a:rPr lang="it-IT" sz="1400" dirty="0">
                  <a:latin typeface="Calibri" panose="020F0502020204030204" pitchFamily="34" charset="0"/>
                </a:rPr>
                <a:t>passività verso «</a:t>
              </a:r>
              <a:r>
                <a:rPr lang="it-IT" sz="1400" i="1" dirty="0" err="1">
                  <a:latin typeface="Calibri" panose="020F0502020204030204" pitchFamily="34" charset="0"/>
                </a:rPr>
                <a:t>institutions</a:t>
              </a:r>
              <a:r>
                <a:rPr lang="it-IT" sz="1400" dirty="0">
                  <a:latin typeface="Calibri" panose="020F0502020204030204" pitchFamily="34" charset="0"/>
                </a:rPr>
                <a:t>» con una scadenza residua </a:t>
              </a:r>
              <a:endParaRPr lang="it-IT" sz="1400" dirty="0" smtClean="0">
                <a:latin typeface="Calibri" panose="020F0502020204030204" pitchFamily="34" charset="0"/>
              </a:endParaRPr>
            </a:p>
            <a:p>
              <a:pPr marL="357188" algn="just">
                <a:spcBef>
                  <a:spcPts val="100"/>
                </a:spcBef>
                <a:defRPr/>
              </a:pPr>
              <a:r>
                <a:rPr lang="it-IT" sz="1400" dirty="0" smtClean="0">
                  <a:latin typeface="Calibri" panose="020F0502020204030204" pitchFamily="34" charset="0"/>
                </a:rPr>
                <a:t>inferiore </a:t>
              </a:r>
              <a:r>
                <a:rPr lang="it-IT" sz="1400" dirty="0">
                  <a:latin typeface="Calibri" panose="020F0502020204030204" pitchFamily="34" charset="0"/>
                </a:rPr>
                <a:t>ai 7 giorni (escluse quelle verso società dello </a:t>
              </a:r>
              <a:endParaRPr lang="it-IT" sz="1400" dirty="0" smtClean="0">
                <a:latin typeface="Calibri" panose="020F0502020204030204" pitchFamily="34" charset="0"/>
              </a:endParaRPr>
            </a:p>
            <a:p>
              <a:pPr marL="357188" algn="just">
                <a:spcBef>
                  <a:spcPts val="100"/>
                </a:spcBef>
                <a:defRPr/>
              </a:pPr>
              <a:r>
                <a:rPr lang="it-IT" sz="1400" dirty="0" smtClean="0">
                  <a:latin typeface="Calibri" panose="020F0502020204030204" pitchFamily="34" charset="0"/>
                </a:rPr>
                <a:t>stesso </a:t>
              </a:r>
              <a:r>
                <a:rPr lang="it-IT" sz="1400" dirty="0">
                  <a:latin typeface="Calibri" panose="020F0502020204030204" pitchFamily="34" charset="0"/>
                </a:rPr>
                <a:t>gruppo);</a:t>
              </a:r>
            </a:p>
            <a:p>
              <a:pPr marL="357188" indent="-268288" algn="just">
                <a:spcBef>
                  <a:spcPts val="100"/>
                </a:spcBef>
                <a:buFont typeface="Courier New" panose="02070309020205020404" pitchFamily="49" charset="0"/>
                <a:buChar char="o"/>
                <a:defRPr/>
              </a:pPr>
              <a:r>
                <a:rPr lang="it-IT" sz="1400" dirty="0">
                  <a:latin typeface="Calibri" panose="020F0502020204030204" pitchFamily="34" charset="0"/>
                </a:rPr>
                <a:t>passività, derivanti dalla partecipazione nei sistemi di </a:t>
              </a:r>
              <a:endParaRPr lang="it-IT" sz="1400" dirty="0" smtClean="0">
                <a:latin typeface="Calibri" panose="020F0502020204030204" pitchFamily="34" charset="0"/>
              </a:endParaRPr>
            </a:p>
            <a:p>
              <a:pPr marL="357188" algn="just">
                <a:spcBef>
                  <a:spcPts val="100"/>
                </a:spcBef>
                <a:defRPr/>
              </a:pPr>
              <a:r>
                <a:rPr lang="it-IT" sz="1400" dirty="0" smtClean="0">
                  <a:latin typeface="Calibri" panose="020F0502020204030204" pitchFamily="34" charset="0"/>
                </a:rPr>
                <a:t>pagamento</a:t>
              </a:r>
              <a:r>
                <a:rPr lang="it-IT" sz="1400" dirty="0">
                  <a:latin typeface="Calibri" panose="020F0502020204030204" pitchFamily="34" charset="0"/>
                </a:rPr>
                <a:t>, con una scadenza residua inferiore ai 7 giorni;</a:t>
              </a:r>
            </a:p>
            <a:p>
              <a:pPr marL="357188" indent="-268288" algn="just">
                <a:spcBef>
                  <a:spcPts val="100"/>
                </a:spcBef>
                <a:buFont typeface="Courier New" panose="02070309020205020404" pitchFamily="49" charset="0"/>
                <a:buChar char="o"/>
                <a:defRPr/>
              </a:pPr>
              <a:r>
                <a:rPr lang="it-IT" sz="1400" dirty="0">
                  <a:latin typeface="Calibri" panose="020F0502020204030204" pitchFamily="34" charset="0"/>
                </a:rPr>
                <a:t>salari e pensioni dei dipendenti della banca in crisi, </a:t>
              </a:r>
              <a:endParaRPr lang="it-IT" sz="1400" dirty="0" smtClean="0">
                <a:latin typeface="Calibri" panose="020F0502020204030204" pitchFamily="34" charset="0"/>
              </a:endParaRPr>
            </a:p>
            <a:p>
              <a:pPr marL="357188" algn="just">
                <a:spcBef>
                  <a:spcPts val="100"/>
                </a:spcBef>
                <a:defRPr/>
              </a:pPr>
              <a:r>
                <a:rPr lang="it-IT" sz="1400" dirty="0" smtClean="0">
                  <a:latin typeface="Calibri" panose="020F0502020204030204" pitchFamily="34" charset="0"/>
                </a:rPr>
                <a:t>passività </a:t>
              </a:r>
              <a:r>
                <a:rPr lang="it-IT" sz="1400" dirty="0">
                  <a:latin typeface="Calibri" panose="020F0502020204030204" pitchFamily="34" charset="0"/>
                </a:rPr>
                <a:t>nei confronti di fornitori;</a:t>
              </a:r>
            </a:p>
            <a:p>
              <a:pPr marL="357188" indent="-268288" algn="just">
                <a:spcBef>
                  <a:spcPts val="100"/>
                </a:spcBef>
                <a:buFont typeface="Courier New" panose="02070309020205020404" pitchFamily="49" charset="0"/>
                <a:buChar char="o"/>
                <a:defRPr/>
              </a:pPr>
              <a:r>
                <a:rPr lang="it-IT" sz="1400" dirty="0">
                  <a:latin typeface="Calibri" panose="020F0502020204030204" pitchFamily="34" charset="0"/>
                </a:rPr>
                <a:t>passività fiscali, purché oggetto di privilegio secondo le </a:t>
              </a:r>
              <a:endParaRPr lang="it-IT" sz="1400" dirty="0" smtClean="0">
                <a:latin typeface="Calibri" panose="020F0502020204030204" pitchFamily="34" charset="0"/>
              </a:endParaRPr>
            </a:p>
            <a:p>
              <a:pPr marL="357188" algn="just">
                <a:spcBef>
                  <a:spcPts val="100"/>
                </a:spcBef>
                <a:defRPr/>
              </a:pPr>
              <a:r>
                <a:rPr lang="it-IT" sz="1400" dirty="0" smtClean="0">
                  <a:latin typeface="Calibri" panose="020F0502020204030204" pitchFamily="34" charset="0"/>
                </a:rPr>
                <a:t>norme </a:t>
              </a:r>
              <a:r>
                <a:rPr lang="it-IT" sz="1400" dirty="0">
                  <a:latin typeface="Calibri" panose="020F0502020204030204" pitchFamily="34" charset="0"/>
                </a:rPr>
                <a:t>nazionali;</a:t>
              </a:r>
            </a:p>
            <a:p>
              <a:pPr marL="357188" indent="-268288" algn="just">
                <a:spcBef>
                  <a:spcPts val="100"/>
                </a:spcBef>
                <a:buFont typeface="Courier New" panose="02070309020205020404" pitchFamily="49" charset="0"/>
                <a:buChar char="o"/>
                <a:defRPr/>
              </a:pPr>
              <a:r>
                <a:rPr lang="it-IT" sz="1400" dirty="0">
                  <a:latin typeface="Calibri" panose="020F0502020204030204" pitchFamily="34" charset="0"/>
                </a:rPr>
                <a:t>passività nei confronti del DGS derivanti da </a:t>
              </a:r>
              <a:r>
                <a:rPr lang="it-IT" sz="1400" dirty="0" smtClean="0">
                  <a:latin typeface="Calibri" panose="020F0502020204030204" pitchFamily="34" charset="0"/>
                </a:rPr>
                <a:t>interventi</a:t>
              </a:r>
            </a:p>
            <a:p>
              <a:pPr marL="357188" algn="just">
                <a:spcBef>
                  <a:spcPts val="100"/>
                </a:spcBef>
                <a:defRPr/>
              </a:pPr>
              <a:r>
                <a:rPr lang="it-IT" sz="1400" dirty="0" smtClean="0">
                  <a:latin typeface="Calibri" panose="020F0502020204030204" pitchFamily="34" charset="0"/>
                </a:rPr>
                <a:t>effettuati </a:t>
              </a:r>
              <a:r>
                <a:rPr lang="it-IT" sz="1400" dirty="0">
                  <a:latin typeface="Calibri" panose="020F0502020204030204" pitchFamily="34" charset="0"/>
                </a:rPr>
                <a:t>dallo stesso ai sensi della DGSD</a:t>
              </a:r>
              <a:r>
                <a:rPr lang="it-IT" sz="1400" dirty="0" smtClean="0">
                  <a:latin typeface="Calibri" panose="020F0502020204030204" pitchFamily="34" charset="0"/>
                </a:rPr>
                <a:t>. </a:t>
              </a:r>
            </a:p>
          </p:txBody>
        </p:sp>
        <p:sp>
          <p:nvSpPr>
            <p:cNvPr id="15" name="Rectangle 21"/>
            <p:cNvSpPr>
              <a:spLocks noChangeArrowheads="1"/>
            </p:cNvSpPr>
            <p:nvPr>
              <p:custDataLst>
                <p:tags r:id="rId2"/>
              </p:custDataLst>
            </p:nvPr>
          </p:nvSpPr>
          <p:spPr bwMode="auto">
            <a:xfrm>
              <a:off x="107504" y="2852936"/>
              <a:ext cx="4104456" cy="3776150"/>
            </a:xfrm>
            <a:prstGeom prst="rect">
              <a:avLst/>
            </a:prstGeom>
            <a:solidFill>
              <a:schemeClr val="accent3">
                <a:lumMod val="20000"/>
                <a:lumOff val="80000"/>
              </a:schemeClr>
            </a:solidFill>
            <a:ln w="22225" algn="ctr">
              <a:solidFill>
                <a:schemeClr val="accent1">
                  <a:lumMod val="60000"/>
                  <a:lumOff val="40000"/>
                </a:schemeClr>
              </a:solidFill>
              <a:miter lim="800000"/>
              <a:headEnd/>
              <a:tailEnd/>
            </a:ln>
            <a:effectLst>
              <a:outerShdw blurRad="50800" dist="38100" dir="2700000" algn="tl" rotWithShape="0">
                <a:prstClr val="black">
                  <a:alpha val="40000"/>
                </a:prstClr>
              </a:outerShdw>
            </a:effectLst>
            <a:extLst/>
          </p:spPr>
          <p:txBody>
            <a:bodyPr wrap="none" anchor="ctr"/>
            <a:lstStyle/>
            <a:p>
              <a:pPr algn="just">
                <a:spcBef>
                  <a:spcPts val="0"/>
                </a:spcBef>
                <a:defRPr/>
              </a:pPr>
              <a:r>
                <a:rPr lang="it-IT" sz="1400" dirty="0" smtClean="0">
                  <a:latin typeface="Calibri" panose="020F0502020204030204" pitchFamily="34" charset="0"/>
                </a:rPr>
                <a:t>In </a:t>
              </a:r>
              <a:r>
                <a:rPr lang="it-IT" sz="1400" dirty="0">
                  <a:latin typeface="Calibri" panose="020F0502020204030204" pitchFamily="34" charset="0"/>
                </a:rPr>
                <a:t>circostanze eccezionali, le autorità di risoluzione </a:t>
              </a:r>
              <a:endParaRPr lang="it-IT" sz="1400" dirty="0" smtClean="0">
                <a:latin typeface="Calibri" panose="020F0502020204030204" pitchFamily="34" charset="0"/>
              </a:endParaRPr>
            </a:p>
            <a:p>
              <a:pPr algn="just">
                <a:spcBef>
                  <a:spcPts val="0"/>
                </a:spcBef>
                <a:defRPr/>
              </a:pPr>
              <a:r>
                <a:rPr lang="it-IT" sz="1400" dirty="0" smtClean="0">
                  <a:latin typeface="Calibri" panose="020F0502020204030204" pitchFamily="34" charset="0"/>
                </a:rPr>
                <a:t>nazionali </a:t>
              </a:r>
              <a:r>
                <a:rPr lang="it-IT" sz="1400" dirty="0">
                  <a:latin typeface="Calibri" panose="020F0502020204030204" pitchFamily="34" charset="0"/>
                </a:rPr>
                <a:t>possono escludere, anche parzialmente, </a:t>
              </a:r>
              <a:endParaRPr lang="it-IT" sz="1400" dirty="0" smtClean="0">
                <a:latin typeface="Calibri" panose="020F0502020204030204" pitchFamily="34" charset="0"/>
              </a:endParaRPr>
            </a:p>
            <a:p>
              <a:pPr algn="just">
                <a:spcBef>
                  <a:spcPts val="0"/>
                </a:spcBef>
                <a:defRPr/>
              </a:pPr>
              <a:r>
                <a:rPr lang="it-IT" sz="1400" dirty="0" smtClean="0">
                  <a:latin typeface="Calibri" panose="020F0502020204030204" pitchFamily="34" charset="0"/>
                </a:rPr>
                <a:t>altre </a:t>
              </a:r>
              <a:r>
                <a:rPr lang="it-IT" sz="1400" dirty="0">
                  <a:latin typeface="Calibri" panose="020F0502020204030204" pitchFamily="34" charset="0"/>
                </a:rPr>
                <a:t>passività tra quelle </a:t>
              </a:r>
              <a:r>
                <a:rPr lang="it-IT" sz="1400" dirty="0" smtClean="0">
                  <a:latin typeface="Calibri" panose="020F0502020204030204" pitchFamily="34" charset="0"/>
                </a:rPr>
                <a:t>assoggettabili (</a:t>
              </a:r>
              <a:r>
                <a:rPr lang="it-IT" sz="1400" i="1" dirty="0" err="1" smtClean="0">
                  <a:latin typeface="Calibri" panose="020F0502020204030204" pitchFamily="34" charset="0"/>
                </a:rPr>
                <a:t>eligible</a:t>
              </a:r>
              <a:r>
                <a:rPr lang="it-IT" sz="1400" dirty="0" smtClean="0">
                  <a:latin typeface="Calibri" panose="020F0502020204030204" pitchFamily="34" charset="0"/>
                </a:rPr>
                <a:t>):</a:t>
              </a:r>
              <a:endParaRPr lang="it-IT" sz="1400" dirty="0">
                <a:latin typeface="Calibri" panose="020F0502020204030204" pitchFamily="34" charset="0"/>
              </a:endParaRPr>
            </a:p>
            <a:p>
              <a:pPr marL="88900" indent="268288" algn="just">
                <a:spcBef>
                  <a:spcPts val="100"/>
                </a:spcBef>
                <a:buFont typeface="Courier New" panose="02070309020205020404" pitchFamily="49" charset="0"/>
                <a:buChar char="o"/>
                <a:defRPr/>
              </a:pPr>
              <a:r>
                <a:rPr lang="it-IT" sz="1400" dirty="0">
                  <a:latin typeface="Calibri" panose="020F0502020204030204" pitchFamily="34" charset="0"/>
                </a:rPr>
                <a:t>se non possono essere assoggettate a </a:t>
              </a:r>
              <a:r>
                <a:rPr lang="it-IT" sz="1400" i="1" dirty="0" err="1" smtClean="0">
                  <a:latin typeface="Calibri" panose="020F0502020204030204" pitchFamily="34" charset="0"/>
                </a:rPr>
                <a:t>bail</a:t>
              </a:r>
              <a:r>
                <a:rPr lang="it-IT" sz="1400" i="1" dirty="0" smtClean="0">
                  <a:latin typeface="Calibri" panose="020F0502020204030204" pitchFamily="34" charset="0"/>
                </a:rPr>
                <a:t>-in</a:t>
              </a:r>
            </a:p>
            <a:p>
              <a:pPr marL="88900" algn="just">
                <a:spcBef>
                  <a:spcPts val="100"/>
                </a:spcBef>
                <a:defRPr/>
              </a:pPr>
              <a:r>
                <a:rPr lang="it-IT" sz="1400" dirty="0" smtClean="0">
                  <a:latin typeface="Calibri" panose="020F0502020204030204" pitchFamily="34" charset="0"/>
                </a:rPr>
                <a:t>       </a:t>
              </a:r>
              <a:r>
                <a:rPr lang="it-IT" sz="1400" dirty="0">
                  <a:latin typeface="Calibri" panose="020F0502020204030204" pitchFamily="34" charset="0"/>
                </a:rPr>
                <a:t>in tempi ragionevoli;</a:t>
              </a:r>
            </a:p>
            <a:p>
              <a:pPr marL="88900" indent="268288" algn="just">
                <a:spcBef>
                  <a:spcPts val="100"/>
                </a:spcBef>
                <a:buFont typeface="Courier New" panose="02070309020205020404" pitchFamily="49" charset="0"/>
                <a:buChar char="o"/>
                <a:defRPr/>
              </a:pPr>
              <a:r>
                <a:rPr lang="it-IT" sz="1400" dirty="0">
                  <a:latin typeface="Calibri" panose="020F0502020204030204" pitchFamily="34" charset="0"/>
                </a:rPr>
                <a:t>se necessario per assicurare la continuità </a:t>
              </a:r>
              <a:endParaRPr lang="it-IT" sz="1400" dirty="0" smtClean="0">
                <a:latin typeface="Calibri" panose="020F0502020204030204" pitchFamily="34" charset="0"/>
              </a:endParaRPr>
            </a:p>
            <a:p>
              <a:pPr marL="88900" algn="just">
                <a:spcBef>
                  <a:spcPts val="100"/>
                </a:spcBef>
                <a:defRPr/>
              </a:pPr>
              <a:r>
                <a:rPr lang="it-IT" sz="1400" dirty="0" smtClean="0">
                  <a:latin typeface="Calibri" panose="020F0502020204030204" pitchFamily="34" charset="0"/>
                </a:rPr>
                <a:t>      delle </a:t>
              </a:r>
              <a:r>
                <a:rPr lang="it-IT" sz="1400" dirty="0">
                  <a:latin typeface="Calibri" panose="020F0502020204030204" pitchFamily="34" charset="0"/>
                </a:rPr>
                <a:t>funzioni essenziali;</a:t>
              </a:r>
            </a:p>
            <a:p>
              <a:pPr marL="88900" indent="268288" algn="just">
                <a:spcBef>
                  <a:spcPts val="100"/>
                </a:spcBef>
                <a:buFont typeface="Courier New" panose="02070309020205020404" pitchFamily="49" charset="0"/>
                <a:buChar char="o"/>
                <a:defRPr/>
              </a:pPr>
              <a:r>
                <a:rPr lang="it-IT" sz="1400" dirty="0">
                  <a:latin typeface="Calibri" panose="020F0502020204030204" pitchFamily="34" charset="0"/>
                </a:rPr>
                <a:t>se necessario per evitare il contagio, in </a:t>
              </a:r>
              <a:endParaRPr lang="it-IT" sz="1400" dirty="0" smtClean="0">
                <a:latin typeface="Calibri" panose="020F0502020204030204" pitchFamily="34" charset="0"/>
              </a:endParaRPr>
            </a:p>
            <a:p>
              <a:pPr marL="357188" algn="just">
                <a:spcBef>
                  <a:spcPts val="100"/>
                </a:spcBef>
                <a:defRPr/>
              </a:pPr>
              <a:r>
                <a:rPr lang="it-IT" sz="1400" dirty="0" smtClean="0">
                  <a:latin typeface="Calibri" panose="020F0502020204030204" pitchFamily="34" charset="0"/>
                </a:rPr>
                <a:t>particolare </a:t>
              </a:r>
              <a:r>
                <a:rPr lang="it-IT" sz="1400" dirty="0">
                  <a:latin typeface="Calibri" panose="020F0502020204030204" pitchFamily="34" charset="0"/>
                </a:rPr>
                <a:t>con riferimento ai depositi </a:t>
              </a:r>
              <a:r>
                <a:rPr lang="it-IT" sz="1400" i="1" dirty="0" err="1">
                  <a:latin typeface="Calibri" panose="020F0502020204030204" pitchFamily="34" charset="0"/>
                </a:rPr>
                <a:t>eligible</a:t>
              </a:r>
              <a:r>
                <a:rPr lang="it-IT" sz="1400" dirty="0">
                  <a:latin typeface="Calibri" panose="020F0502020204030204" pitchFamily="34" charset="0"/>
                </a:rPr>
                <a:t> </a:t>
              </a:r>
              <a:endParaRPr lang="it-IT" sz="1400" dirty="0" smtClean="0">
                <a:latin typeface="Calibri" panose="020F0502020204030204" pitchFamily="34" charset="0"/>
              </a:endParaRPr>
            </a:p>
            <a:p>
              <a:pPr marL="357188" algn="just">
                <a:spcBef>
                  <a:spcPts val="100"/>
                </a:spcBef>
                <a:defRPr/>
              </a:pPr>
              <a:r>
                <a:rPr lang="it-IT" sz="1400" dirty="0" smtClean="0">
                  <a:latin typeface="Calibri" panose="020F0502020204030204" pitchFamily="34" charset="0"/>
                </a:rPr>
                <a:t>di </a:t>
              </a:r>
              <a:r>
                <a:rPr lang="it-IT" sz="1400" dirty="0">
                  <a:latin typeface="Calibri" panose="020F0502020204030204" pitchFamily="34" charset="0"/>
                </a:rPr>
                <a:t>persone fisiche e piccole-medie imprese, che </a:t>
              </a:r>
              <a:endParaRPr lang="it-IT" sz="1400" dirty="0" smtClean="0">
                <a:latin typeface="Calibri" panose="020F0502020204030204" pitchFamily="34" charset="0"/>
              </a:endParaRPr>
            </a:p>
            <a:p>
              <a:pPr marL="357188" algn="just">
                <a:spcBef>
                  <a:spcPts val="100"/>
                </a:spcBef>
                <a:defRPr/>
              </a:pPr>
              <a:r>
                <a:rPr lang="it-IT" sz="1400" dirty="0" smtClean="0">
                  <a:latin typeface="Calibri" panose="020F0502020204030204" pitchFamily="34" charset="0"/>
                </a:rPr>
                <a:t>potrebbe </a:t>
              </a:r>
              <a:r>
                <a:rPr lang="it-IT" sz="1400" dirty="0">
                  <a:latin typeface="Calibri" panose="020F0502020204030204" pitchFamily="34" charset="0"/>
                </a:rPr>
                <a:t>seriamente compromettere il </a:t>
              </a:r>
              <a:endParaRPr lang="it-IT" sz="1400" dirty="0" smtClean="0">
                <a:latin typeface="Calibri" panose="020F0502020204030204" pitchFamily="34" charset="0"/>
              </a:endParaRPr>
            </a:p>
            <a:p>
              <a:pPr marL="357188" algn="just">
                <a:spcBef>
                  <a:spcPts val="100"/>
                </a:spcBef>
                <a:defRPr/>
              </a:pPr>
              <a:r>
                <a:rPr lang="it-IT" sz="1400" dirty="0" smtClean="0">
                  <a:latin typeface="Calibri" panose="020F0502020204030204" pitchFamily="34" charset="0"/>
                </a:rPr>
                <a:t>funzionamento </a:t>
              </a:r>
              <a:r>
                <a:rPr lang="it-IT" sz="1400" dirty="0">
                  <a:latin typeface="Calibri" panose="020F0502020204030204" pitchFamily="34" charset="0"/>
                </a:rPr>
                <a:t>dei mercati finanziari;</a:t>
              </a:r>
            </a:p>
            <a:p>
              <a:pPr marL="88900" indent="268288" algn="just">
                <a:spcBef>
                  <a:spcPts val="100"/>
                </a:spcBef>
                <a:buFont typeface="Courier New" panose="02070309020205020404" pitchFamily="49" charset="0"/>
                <a:buChar char="o"/>
                <a:defRPr/>
              </a:pPr>
              <a:r>
                <a:rPr lang="it-IT" sz="1400" dirty="0">
                  <a:latin typeface="Calibri" panose="020F0502020204030204" pitchFamily="34" charset="0"/>
                </a:rPr>
                <a:t>qualora l’applicazione del </a:t>
              </a:r>
              <a:r>
                <a:rPr lang="it-IT" sz="1400" i="1" dirty="0" err="1">
                  <a:latin typeface="Calibri" panose="020F0502020204030204" pitchFamily="34" charset="0"/>
                </a:rPr>
                <a:t>bail</a:t>
              </a:r>
              <a:r>
                <a:rPr lang="it-IT" sz="1400" i="1" dirty="0">
                  <a:latin typeface="Calibri" panose="020F0502020204030204" pitchFamily="34" charset="0"/>
                </a:rPr>
                <a:t>-in</a:t>
              </a:r>
              <a:r>
                <a:rPr lang="it-IT" sz="1400" dirty="0">
                  <a:latin typeface="Calibri" panose="020F0502020204030204" pitchFamily="34" charset="0"/>
                </a:rPr>
                <a:t> a tali passività </a:t>
              </a:r>
              <a:endParaRPr lang="it-IT" sz="1400" dirty="0" smtClean="0">
                <a:latin typeface="Calibri" panose="020F0502020204030204" pitchFamily="34" charset="0"/>
              </a:endParaRPr>
            </a:p>
            <a:p>
              <a:pPr marL="357188" algn="just">
                <a:spcBef>
                  <a:spcPts val="100"/>
                </a:spcBef>
                <a:defRPr/>
              </a:pPr>
              <a:r>
                <a:rPr lang="it-IT" sz="1400" dirty="0" smtClean="0">
                  <a:latin typeface="Calibri" panose="020F0502020204030204" pitchFamily="34" charset="0"/>
                </a:rPr>
                <a:t>determini </a:t>
              </a:r>
              <a:r>
                <a:rPr lang="it-IT" sz="1400" dirty="0">
                  <a:latin typeface="Calibri" panose="020F0502020204030204" pitchFamily="34" charset="0"/>
                </a:rPr>
                <a:t>distruzione di valore tale da imporre a </a:t>
              </a:r>
              <a:endParaRPr lang="it-IT" sz="1400" dirty="0" smtClean="0">
                <a:latin typeface="Calibri" panose="020F0502020204030204" pitchFamily="34" charset="0"/>
              </a:endParaRPr>
            </a:p>
            <a:p>
              <a:pPr marL="357188" algn="just">
                <a:spcBef>
                  <a:spcPts val="100"/>
                </a:spcBef>
                <a:defRPr/>
              </a:pPr>
              <a:r>
                <a:rPr lang="it-IT" sz="1400" dirty="0" smtClean="0">
                  <a:latin typeface="Calibri" panose="020F0502020204030204" pitchFamily="34" charset="0"/>
                </a:rPr>
                <a:t>carico </a:t>
              </a:r>
              <a:r>
                <a:rPr lang="it-IT" sz="1400" dirty="0">
                  <a:latin typeface="Calibri" panose="020F0502020204030204" pitchFamily="34" charset="0"/>
                </a:rPr>
                <a:t>di altri creditori perdite maggiori rispetto </a:t>
              </a:r>
              <a:endParaRPr lang="it-IT" sz="1400" dirty="0" smtClean="0">
                <a:latin typeface="Calibri" panose="020F0502020204030204" pitchFamily="34" charset="0"/>
              </a:endParaRPr>
            </a:p>
            <a:p>
              <a:pPr marL="357188" algn="just">
                <a:spcBef>
                  <a:spcPts val="100"/>
                </a:spcBef>
                <a:defRPr/>
              </a:pPr>
              <a:r>
                <a:rPr lang="it-IT" sz="1400" dirty="0" smtClean="0">
                  <a:latin typeface="Calibri" panose="020F0502020204030204" pitchFamily="34" charset="0"/>
                </a:rPr>
                <a:t>al </a:t>
              </a:r>
              <a:r>
                <a:rPr lang="it-IT" sz="1400" dirty="0">
                  <a:latin typeface="Calibri" panose="020F0502020204030204" pitchFamily="34" charset="0"/>
                </a:rPr>
                <a:t>caso in cui le passività in oggetto siano </a:t>
              </a:r>
              <a:r>
                <a:rPr lang="it-IT" sz="1400" dirty="0" smtClean="0">
                  <a:latin typeface="Calibri" panose="020F0502020204030204" pitchFamily="34" charset="0"/>
                </a:rPr>
                <a:t>escluse</a:t>
              </a:r>
            </a:p>
          </p:txBody>
        </p:sp>
        <p:grpSp>
          <p:nvGrpSpPr>
            <p:cNvPr id="24" name="Gruppo 23"/>
            <p:cNvGrpSpPr/>
            <p:nvPr/>
          </p:nvGrpSpPr>
          <p:grpSpPr>
            <a:xfrm>
              <a:off x="178362" y="1273431"/>
              <a:ext cx="4144867" cy="1638943"/>
              <a:chOff x="178362" y="1333065"/>
              <a:chExt cx="4144867" cy="1638943"/>
            </a:xfrm>
          </p:grpSpPr>
          <p:grpSp>
            <p:nvGrpSpPr>
              <p:cNvPr id="12" name="Gruppo 11"/>
              <p:cNvGrpSpPr/>
              <p:nvPr/>
            </p:nvGrpSpPr>
            <p:grpSpPr>
              <a:xfrm>
                <a:off x="427265" y="1333065"/>
                <a:ext cx="3895964" cy="1414343"/>
                <a:chOff x="626452" y="2031031"/>
                <a:chExt cx="3895964" cy="1414343"/>
              </a:xfrm>
            </p:grpSpPr>
            <p:sp>
              <p:nvSpPr>
                <p:cNvPr id="5" name="Rectangle 21"/>
                <p:cNvSpPr>
                  <a:spLocks noChangeArrowheads="1"/>
                </p:cNvSpPr>
                <p:nvPr>
                  <p:custDataLst>
                    <p:tags r:id="rId3"/>
                  </p:custDataLst>
                </p:nvPr>
              </p:nvSpPr>
              <p:spPr bwMode="auto">
                <a:xfrm>
                  <a:off x="626452" y="2031031"/>
                  <a:ext cx="3175176" cy="1414343"/>
                </a:xfrm>
                <a:prstGeom prst="rect">
                  <a:avLst/>
                </a:prstGeom>
                <a:solidFill>
                  <a:schemeClr val="bg1"/>
                </a:solidFill>
                <a:ln w="22225" algn="ctr">
                  <a:solidFill>
                    <a:schemeClr val="accent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accent2"/>
                        </a:outerShdw>
                      </a:effectLst>
                    </a14:hiddenEffects>
                  </a:ext>
                </a:extLst>
              </p:spPr>
              <p:txBody>
                <a:bodyPr wrap="none" anchor="ctr"/>
                <a:lstStyle/>
                <a:p>
                  <a:pPr marL="265113" indent="-265113" algn="just">
                    <a:spcBef>
                      <a:spcPts val="0"/>
                    </a:spcBef>
                    <a:buFont typeface="Courier New" panose="02070309020205020404" pitchFamily="49" charset="0"/>
                    <a:buChar char="o"/>
                    <a:defRPr/>
                  </a:pPr>
                  <a:r>
                    <a:rPr lang="it-IT" sz="1600" dirty="0" smtClean="0">
                      <a:latin typeface="Calibri" panose="020F0502020204030204" pitchFamily="34" charset="0"/>
                    </a:rPr>
                    <a:t>esclusioni permanenti</a:t>
                  </a:r>
                  <a:endParaRPr lang="it-IT" sz="1600" dirty="0">
                    <a:latin typeface="Calibri" panose="020F0502020204030204" pitchFamily="34" charset="0"/>
                  </a:endParaRPr>
                </a:p>
                <a:p>
                  <a:pPr marL="265113" indent="-265113" algn="just">
                    <a:buFont typeface="Courier New" panose="02070309020205020404" pitchFamily="49" charset="0"/>
                    <a:buChar char="o"/>
                    <a:defRPr/>
                  </a:pPr>
                  <a:r>
                    <a:rPr lang="it-IT" sz="1600" dirty="0">
                      <a:latin typeface="Calibri" panose="020F0502020204030204" pitchFamily="34" charset="0"/>
                    </a:rPr>
                    <a:t>esclusioni </a:t>
                  </a:r>
                  <a:r>
                    <a:rPr lang="it-IT" sz="1600" dirty="0" smtClean="0">
                      <a:latin typeface="Calibri" panose="020F0502020204030204" pitchFamily="34" charset="0"/>
                    </a:rPr>
                    <a:t>facoltative</a:t>
                  </a:r>
                  <a:endParaRPr lang="it-IT" sz="1600" dirty="0">
                    <a:latin typeface="Calibri" panose="020F0502020204030204" pitchFamily="34" charset="0"/>
                  </a:endParaRPr>
                </a:p>
                <a:p>
                  <a:pPr marL="265113" indent="-265113" algn="just">
                    <a:buFont typeface="Courier New" panose="02070309020205020404" pitchFamily="49" charset="0"/>
                    <a:buChar char="o"/>
                    <a:defRPr/>
                  </a:pPr>
                  <a:r>
                    <a:rPr lang="it-IT" sz="1600" dirty="0">
                      <a:latin typeface="Calibri" panose="020F0502020204030204" pitchFamily="34" charset="0"/>
                    </a:rPr>
                    <a:t>condizioni per il ricorso </a:t>
                  </a:r>
                  <a:r>
                    <a:rPr lang="it-IT" sz="1600" dirty="0" smtClean="0">
                      <a:latin typeface="Calibri" panose="020F0502020204030204" pitchFamily="34" charset="0"/>
                    </a:rPr>
                    <a:t>al FR</a:t>
                  </a:r>
                  <a:endParaRPr lang="it-IT" sz="1600" dirty="0">
                    <a:latin typeface="Calibri" panose="020F0502020204030204" pitchFamily="34" charset="0"/>
                  </a:endParaRPr>
                </a:p>
                <a:p>
                  <a:pPr marL="265113" indent="-265113" algn="just">
                    <a:buFont typeface="Courier New" panose="02070309020205020404" pitchFamily="49" charset="0"/>
                    <a:buChar char="o"/>
                    <a:defRPr/>
                  </a:pPr>
                  <a:r>
                    <a:rPr lang="it-IT" sz="1600" dirty="0">
                      <a:latin typeface="Calibri" panose="020F0502020204030204" pitchFamily="34" charset="0"/>
                    </a:rPr>
                    <a:t>condizioni per il ricorso a </a:t>
                  </a:r>
                  <a:endParaRPr lang="it-IT" sz="1600" dirty="0" smtClean="0">
                    <a:latin typeface="Calibri" panose="020F0502020204030204" pitchFamily="34" charset="0"/>
                  </a:endParaRPr>
                </a:p>
                <a:p>
                  <a:pPr algn="just">
                    <a:defRPr/>
                  </a:pPr>
                  <a:r>
                    <a:rPr lang="it-IT" sz="1600" dirty="0" smtClean="0">
                      <a:latin typeface="Calibri" panose="020F0502020204030204" pitchFamily="34" charset="0"/>
                    </a:rPr>
                    <a:t>forme </a:t>
                  </a:r>
                  <a:r>
                    <a:rPr lang="it-IT" sz="1600" dirty="0">
                      <a:latin typeface="Calibri" panose="020F0502020204030204" pitchFamily="34" charset="0"/>
                    </a:rPr>
                    <a:t>alternative di </a:t>
                  </a:r>
                  <a:r>
                    <a:rPr lang="it-IT" sz="1600" dirty="0" smtClean="0">
                      <a:latin typeface="Calibri" panose="020F0502020204030204" pitchFamily="34" charset="0"/>
                    </a:rPr>
                    <a:t>finanziamento</a:t>
                  </a:r>
                  <a:endParaRPr lang="it-IT" sz="1600" i="1" dirty="0" smtClean="0">
                    <a:latin typeface="Calibri" pitchFamily="34" charset="0"/>
                  </a:endParaRPr>
                </a:p>
              </p:txBody>
            </p:sp>
            <p:cxnSp>
              <p:nvCxnSpPr>
                <p:cNvPr id="6" name="Connettore 2 5"/>
                <p:cNvCxnSpPr/>
                <p:nvPr/>
              </p:nvCxnSpPr>
              <p:spPr>
                <a:xfrm>
                  <a:off x="2898979" y="2273120"/>
                  <a:ext cx="1623437" cy="1084071"/>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7" name="Connettore 2 16"/>
              <p:cNvCxnSpPr/>
              <p:nvPr/>
            </p:nvCxnSpPr>
            <p:spPr>
              <a:xfrm flipH="1">
                <a:off x="178362" y="1844824"/>
                <a:ext cx="361190" cy="1127184"/>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16" name="CasellaDiTesto 15"/>
          <p:cNvSpPr txBox="1"/>
          <p:nvPr/>
        </p:nvSpPr>
        <p:spPr>
          <a:xfrm>
            <a:off x="3766124" y="1353173"/>
            <a:ext cx="5462670" cy="984885"/>
          </a:xfrm>
          <a:prstGeom prst="rect">
            <a:avLst/>
          </a:prstGeom>
          <a:noFill/>
        </p:spPr>
        <p:txBody>
          <a:bodyPr wrap="square" rtlCol="0">
            <a:spAutoFit/>
          </a:bodyPr>
          <a:lstStyle/>
          <a:p>
            <a:r>
              <a:rPr lang="it-IT" sz="1450" b="1" i="1" dirty="0" smtClean="0">
                <a:latin typeface="Calibri" panose="020F0502020204030204" pitchFamily="34" charset="0"/>
              </a:rPr>
              <a:t>Le Autorità hanno il potere di svalutare o cancellare le somme </a:t>
            </a:r>
            <a:r>
              <a:rPr lang="it-IT" sz="1450" b="1" i="1" dirty="0">
                <a:latin typeface="Calibri" panose="020F0502020204030204" pitchFamily="34" charset="0"/>
              </a:rPr>
              <a:t>esigibili di creditori non garantiti </a:t>
            </a:r>
            <a:r>
              <a:rPr lang="it-IT" sz="1450" b="1" i="1" dirty="0" smtClean="0">
                <a:latin typeface="Calibri" panose="020F0502020204030204" pitchFamily="34" charset="0"/>
              </a:rPr>
              <a:t>della banca </a:t>
            </a:r>
            <a:r>
              <a:rPr lang="it-IT" sz="1450" b="1" i="1" dirty="0">
                <a:latin typeface="Calibri" panose="020F0502020204030204" pitchFamily="34" charset="0"/>
              </a:rPr>
              <a:t>in crisi e </a:t>
            </a:r>
            <a:r>
              <a:rPr lang="it-IT" sz="1450" b="1" i="1" dirty="0" smtClean="0">
                <a:latin typeface="Calibri" panose="020F0502020204030204" pitchFamily="34" charset="0"/>
              </a:rPr>
              <a:t>di convertirle in </a:t>
            </a:r>
            <a:r>
              <a:rPr lang="it-IT" sz="1450" b="1" i="1" dirty="0">
                <a:latin typeface="Calibri" panose="020F0502020204030204" pitchFamily="34" charset="0"/>
              </a:rPr>
              <a:t>capitale, </a:t>
            </a:r>
            <a:r>
              <a:rPr lang="it-IT" sz="1450" b="1" i="1" dirty="0" smtClean="0">
                <a:latin typeface="Calibri" panose="020F0502020204030204" pitchFamily="34" charset="0"/>
              </a:rPr>
              <a:t>al fine di </a:t>
            </a:r>
            <a:r>
              <a:rPr lang="it-IT" sz="1450" b="1" i="1" dirty="0">
                <a:latin typeface="Calibri" panose="020F0502020204030204" pitchFamily="34" charset="0"/>
              </a:rPr>
              <a:t>ricapitalizzare la banca e </a:t>
            </a:r>
            <a:r>
              <a:rPr lang="it-IT" sz="1450" b="1" i="1" dirty="0" smtClean="0">
                <a:latin typeface="Calibri" panose="020F0502020204030204" pitchFamily="34" charset="0"/>
              </a:rPr>
              <a:t>consentirne la ristrutturazione in </a:t>
            </a:r>
            <a:r>
              <a:rPr lang="it-IT" sz="1450" b="1" i="1" dirty="0">
                <a:latin typeface="Calibri" panose="020F0502020204030204" pitchFamily="34" charset="0"/>
              </a:rPr>
              <a:t>uno scenario di continuità (</a:t>
            </a:r>
            <a:r>
              <a:rPr lang="it-IT" sz="1450" b="1" i="1" dirty="0" err="1">
                <a:latin typeface="Calibri" panose="020F0502020204030204" pitchFamily="34" charset="0"/>
              </a:rPr>
              <a:t>going</a:t>
            </a:r>
            <a:r>
              <a:rPr lang="it-IT" sz="1450" b="1" i="1" dirty="0">
                <a:latin typeface="Calibri" panose="020F0502020204030204" pitchFamily="34" charset="0"/>
              </a:rPr>
              <a:t> </a:t>
            </a:r>
            <a:r>
              <a:rPr lang="it-IT" sz="1450" b="1" i="1" dirty="0" err="1">
                <a:latin typeface="Calibri" panose="020F0502020204030204" pitchFamily="34" charset="0"/>
              </a:rPr>
              <a:t>concern</a:t>
            </a:r>
            <a:r>
              <a:rPr lang="it-IT" sz="1450" b="1" i="1" dirty="0" smtClean="0">
                <a:latin typeface="Calibri" panose="020F0502020204030204" pitchFamily="34" charset="0"/>
              </a:rPr>
              <a:t>).</a:t>
            </a:r>
            <a:endParaRPr lang="it-IT" sz="1450" b="1" i="1" dirty="0">
              <a:latin typeface="Calibri" panose="020F0502020204030204" pitchFamily="34" charset="0"/>
            </a:endParaRPr>
          </a:p>
        </p:txBody>
      </p:sp>
      <p:sp>
        <p:nvSpPr>
          <p:cNvPr id="19" name="CasellaDiTesto 18"/>
          <p:cNvSpPr txBox="1"/>
          <p:nvPr/>
        </p:nvSpPr>
        <p:spPr>
          <a:xfrm>
            <a:off x="4313290" y="6399861"/>
            <a:ext cx="4478386" cy="338554"/>
          </a:xfrm>
          <a:prstGeom prst="rect">
            <a:avLst/>
          </a:prstGeom>
          <a:noFill/>
        </p:spPr>
        <p:txBody>
          <a:bodyPr wrap="square" rtlCol="0">
            <a:spAutoFit/>
          </a:bodyPr>
          <a:lstStyle/>
          <a:p>
            <a:r>
              <a:rPr lang="it-IT" sz="1600" dirty="0">
                <a:latin typeface="Calibri" panose="020F0502020204030204" pitchFamily="34" charset="0"/>
              </a:rPr>
              <a:t>Il </a:t>
            </a:r>
            <a:r>
              <a:rPr lang="it-IT" sz="1600" i="1" dirty="0" err="1">
                <a:latin typeface="Calibri" panose="020F0502020204030204" pitchFamily="34" charset="0"/>
              </a:rPr>
              <a:t>bail</a:t>
            </a:r>
            <a:r>
              <a:rPr lang="it-IT" sz="1600" i="1" dirty="0">
                <a:latin typeface="Calibri" panose="020F0502020204030204" pitchFamily="34" charset="0"/>
              </a:rPr>
              <a:t>-in</a:t>
            </a:r>
            <a:r>
              <a:rPr lang="it-IT" sz="1600" dirty="0">
                <a:latin typeface="Calibri" panose="020F0502020204030204" pitchFamily="34" charset="0"/>
              </a:rPr>
              <a:t> dovrà essere applicato </a:t>
            </a:r>
            <a:r>
              <a:rPr lang="it-IT" sz="1600" dirty="0" smtClean="0">
                <a:latin typeface="Calibri" panose="020F0502020204030204" pitchFamily="34" charset="0"/>
              </a:rPr>
              <a:t>dal </a:t>
            </a:r>
            <a:r>
              <a:rPr lang="it-IT" sz="1600" u="sng" dirty="0" smtClean="0">
                <a:latin typeface="Calibri" panose="020F0502020204030204" pitchFamily="34" charset="0"/>
              </a:rPr>
              <a:t>1</a:t>
            </a:r>
            <a:r>
              <a:rPr lang="it-IT" sz="1600" u="sng" dirty="0">
                <a:latin typeface="Calibri" panose="020F0502020204030204" pitchFamily="34" charset="0"/>
              </a:rPr>
              <a:t>° gennaio </a:t>
            </a:r>
            <a:r>
              <a:rPr lang="it-IT" sz="1600" u="sng" dirty="0" smtClean="0">
                <a:latin typeface="Calibri" panose="020F0502020204030204" pitchFamily="34" charset="0"/>
              </a:rPr>
              <a:t>2016</a:t>
            </a:r>
            <a:endParaRPr lang="it-IT" sz="1600" dirty="0"/>
          </a:p>
        </p:txBody>
      </p:sp>
      <p:sp>
        <p:nvSpPr>
          <p:cNvPr id="7" name="CasellaDiTesto 6"/>
          <p:cNvSpPr txBox="1"/>
          <p:nvPr/>
        </p:nvSpPr>
        <p:spPr>
          <a:xfrm>
            <a:off x="8611200" y="6172716"/>
            <a:ext cx="444352" cy="307777"/>
          </a:xfrm>
          <a:prstGeom prst="rect">
            <a:avLst/>
          </a:prstGeom>
          <a:noFill/>
        </p:spPr>
        <p:txBody>
          <a:bodyPr wrap="none" rtlCol="0">
            <a:spAutoFit/>
          </a:bodyPr>
          <a:lstStyle/>
          <a:p>
            <a:r>
              <a:rPr lang="it-IT" sz="1400" b="1" dirty="0" smtClean="0">
                <a:solidFill>
                  <a:schemeClr val="tx2"/>
                </a:solidFill>
                <a:latin typeface="Calibri" panose="020F0502020204030204" pitchFamily="34" charset="0"/>
              </a:rPr>
              <a:t>1/4</a:t>
            </a:r>
            <a:endParaRPr lang="it-IT" sz="14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40618593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8F901CF-713E-43DF-885E-EB481889573F}" type="slidenum">
              <a:rPr lang="it-IT" smtClean="0"/>
              <a:t>48</a:t>
            </a:fld>
            <a:endParaRPr lang="it-IT"/>
          </a:p>
        </p:txBody>
      </p:sp>
      <p:sp>
        <p:nvSpPr>
          <p:cNvPr id="3" name="Titolo 2"/>
          <p:cNvSpPr txBox="1">
            <a:spLocks/>
          </p:cNvSpPr>
          <p:nvPr/>
        </p:nvSpPr>
        <p:spPr>
          <a:xfrm>
            <a:off x="1456656" y="404664"/>
            <a:ext cx="749935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it-IT" sz="2000" b="1" dirty="0" smtClean="0">
                <a:effectLst/>
                <a:latin typeface="Calibri" panose="020F0502020204030204" pitchFamily="34" charset="0"/>
              </a:rPr>
              <a:t>La principale innovazione della BRRD: il </a:t>
            </a:r>
            <a:r>
              <a:rPr lang="it-IT" sz="2000" b="1" i="1" dirty="0" err="1" smtClean="0">
                <a:effectLst/>
                <a:latin typeface="Calibri" panose="020F0502020204030204" pitchFamily="34" charset="0"/>
              </a:rPr>
              <a:t>bail</a:t>
            </a:r>
            <a:r>
              <a:rPr lang="it-IT" sz="2000" b="1" i="1" dirty="0" smtClean="0">
                <a:effectLst/>
                <a:latin typeface="Calibri" panose="020F0502020204030204" pitchFamily="34" charset="0"/>
              </a:rPr>
              <a:t>-in</a:t>
            </a:r>
            <a:endParaRPr lang="it-IT" sz="2000" b="1" i="1" dirty="0">
              <a:effectLst/>
              <a:latin typeface="Calibri" panose="020F0502020204030204" pitchFamily="34" charset="0"/>
            </a:endParaRPr>
          </a:p>
        </p:txBody>
      </p:sp>
      <p:sp>
        <p:nvSpPr>
          <p:cNvPr id="6" name="Segnaposto contenuto 3"/>
          <p:cNvSpPr txBox="1">
            <a:spLocks/>
          </p:cNvSpPr>
          <p:nvPr/>
        </p:nvSpPr>
        <p:spPr>
          <a:xfrm>
            <a:off x="250824" y="1355064"/>
            <a:ext cx="8671303" cy="3023096"/>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3150" indent="-360363" eaLnBrk="1" hangingPunct="1">
              <a:spcBef>
                <a:spcPts val="600"/>
              </a:spcBef>
              <a:buClr>
                <a:schemeClr val="accent1"/>
              </a:buClr>
              <a:buSzPct val="80000"/>
              <a:buFont typeface="Wingdings 2"/>
              <a:buChar char=""/>
              <a:defRPr/>
            </a:pPr>
            <a:r>
              <a:rPr lang="it-IT" sz="1800" dirty="0">
                <a:latin typeface="Calibri" panose="020F0502020204030204" pitchFamily="34" charset="0"/>
              </a:rPr>
              <a:t>Nel caso delle esclusioni facoltative, il </a:t>
            </a:r>
            <a:r>
              <a:rPr lang="it-IT" sz="1800" i="1" dirty="0" err="1">
                <a:latin typeface="Calibri" panose="020F0502020204030204" pitchFamily="34" charset="0"/>
              </a:rPr>
              <a:t>bail</a:t>
            </a:r>
            <a:r>
              <a:rPr lang="it-IT" sz="1800" i="1" dirty="0">
                <a:latin typeface="Calibri" panose="020F0502020204030204" pitchFamily="34" charset="0"/>
              </a:rPr>
              <a:t>-in</a:t>
            </a:r>
            <a:r>
              <a:rPr lang="it-IT" sz="1800" dirty="0">
                <a:latin typeface="Calibri" panose="020F0502020204030204" pitchFamily="34" charset="0"/>
              </a:rPr>
              <a:t> a carico di altre passività assoggettabili può essere aumentato per tenere conto di queste ulteriori esclusioni, purché nel rispetto del </a:t>
            </a:r>
            <a:r>
              <a:rPr lang="it-IT" sz="1800" i="1" dirty="0">
                <a:latin typeface="Calibri" panose="020F0502020204030204" pitchFamily="34" charset="0"/>
              </a:rPr>
              <a:t>no creditor </a:t>
            </a:r>
            <a:r>
              <a:rPr lang="it-IT" sz="1800" i="1" dirty="0" err="1" smtClean="0">
                <a:latin typeface="Calibri" panose="020F0502020204030204" pitchFamily="34" charset="0"/>
              </a:rPr>
              <a:t>worse</a:t>
            </a:r>
            <a:r>
              <a:rPr lang="it-IT" sz="1800" i="1" dirty="0" smtClean="0">
                <a:latin typeface="Calibri" panose="020F0502020204030204" pitchFamily="34" charset="0"/>
              </a:rPr>
              <a:t>-off</a:t>
            </a:r>
            <a:r>
              <a:rPr lang="it-IT" sz="1800" dirty="0" smtClean="0">
                <a:latin typeface="Calibri" panose="020F0502020204030204" pitchFamily="34" charset="0"/>
              </a:rPr>
              <a:t>;</a:t>
            </a:r>
          </a:p>
          <a:p>
            <a:pPr marL="1073150" indent="-360363" eaLnBrk="1" hangingPunct="1">
              <a:spcBef>
                <a:spcPts val="1200"/>
              </a:spcBef>
              <a:buClr>
                <a:schemeClr val="accent1"/>
              </a:buClr>
              <a:buSzPct val="80000"/>
              <a:buFont typeface="Wingdings 2"/>
              <a:buChar char=""/>
              <a:defRPr/>
            </a:pPr>
            <a:r>
              <a:rPr lang="it-IT" sz="1800" dirty="0" smtClean="0">
                <a:latin typeface="Calibri" panose="020F0502020204030204" pitchFamily="34" charset="0"/>
              </a:rPr>
              <a:t>qualora </a:t>
            </a:r>
            <a:r>
              <a:rPr lang="it-IT" sz="1800" b="0" dirty="0" smtClean="0">
                <a:latin typeface="Calibri" panose="020F0502020204030204" pitchFamily="34" charset="0"/>
              </a:rPr>
              <a:t>le perdite non siano trasferite completamente ad altri creditori, il fondo di risoluzione può erogare una contribuzione alla banca in risoluzione:</a:t>
            </a:r>
            <a:endParaRPr lang="it-IT" sz="1800" b="0" i="1" dirty="0" smtClean="0">
              <a:latin typeface="Calibri" panose="020F0502020204030204" pitchFamily="34" charset="0"/>
            </a:endParaRPr>
          </a:p>
          <a:p>
            <a:pPr marL="1254125" indent="-265113" algn="just">
              <a:spcBef>
                <a:spcPts val="900"/>
              </a:spcBef>
              <a:buClr>
                <a:schemeClr val="accent1"/>
              </a:buClr>
              <a:buFont typeface="Wingdings" panose="05000000000000000000" pitchFamily="2" charset="2"/>
              <a:buChar char="§"/>
              <a:defRPr/>
            </a:pPr>
            <a:r>
              <a:rPr lang="it-IT" sz="1800" b="0" dirty="0" smtClean="0">
                <a:latin typeface="Calibri" panose="020F0502020204030204" pitchFamily="34" charset="0"/>
              </a:rPr>
              <a:t>per coprire le perdite non assorbite dalle passività assoggettabili a </a:t>
            </a:r>
            <a:r>
              <a:rPr lang="it-IT" sz="1800" b="0" i="1" dirty="0" err="1" smtClean="0">
                <a:latin typeface="Calibri" panose="020F0502020204030204" pitchFamily="34" charset="0"/>
              </a:rPr>
              <a:t>bail</a:t>
            </a:r>
            <a:r>
              <a:rPr lang="it-IT" sz="1800" b="0" i="1" dirty="0" smtClean="0">
                <a:latin typeface="Calibri" panose="020F0502020204030204" pitchFamily="34" charset="0"/>
              </a:rPr>
              <a:t>-in</a:t>
            </a:r>
            <a:r>
              <a:rPr lang="it-IT" sz="1800" b="0" dirty="0" smtClean="0">
                <a:latin typeface="Calibri" panose="020F0502020204030204" pitchFamily="34" charset="0"/>
              </a:rPr>
              <a:t> e ripianare il deficit patrimoniale;</a:t>
            </a:r>
          </a:p>
          <a:p>
            <a:pPr marL="1254125" indent="-265113" algn="just">
              <a:spcBef>
                <a:spcPts val="900"/>
              </a:spcBef>
              <a:buClr>
                <a:schemeClr val="accent1"/>
              </a:buClr>
              <a:buFont typeface="Wingdings" panose="05000000000000000000" pitchFamily="2" charset="2"/>
              <a:buChar char="§"/>
              <a:defRPr/>
            </a:pPr>
            <a:r>
              <a:rPr lang="it-IT" sz="1800" b="0" dirty="0" smtClean="0">
                <a:latin typeface="Calibri" panose="020F0502020204030204" pitchFamily="34" charset="0"/>
              </a:rPr>
              <a:t>per acquistare azioni o altri strumenti di capitale della banca in risoluzione a fini di ricapitalizzazione della stessa.</a:t>
            </a:r>
          </a:p>
        </p:txBody>
      </p:sp>
      <p:sp>
        <p:nvSpPr>
          <p:cNvPr id="7" name="Segnaposto contenuto 3"/>
          <p:cNvSpPr txBox="1">
            <a:spLocks/>
          </p:cNvSpPr>
          <p:nvPr/>
        </p:nvSpPr>
        <p:spPr>
          <a:xfrm>
            <a:off x="918448" y="4546806"/>
            <a:ext cx="8003679" cy="2016224"/>
          </a:xfrm>
          <a:prstGeom prst="rect">
            <a:avLst/>
          </a:prstGeom>
          <a:solidFill>
            <a:schemeClr val="bg1"/>
          </a:solidFill>
          <a:ln w="19050">
            <a:solidFill>
              <a:schemeClr val="accent3">
                <a:lumMod val="75000"/>
              </a:schemeClr>
            </a:solidFill>
            <a:prstDash val="lgDash"/>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buNone/>
              <a:defRPr/>
            </a:pPr>
            <a:r>
              <a:rPr lang="it-IT" sz="200" b="0" dirty="0" smtClean="0">
                <a:latin typeface="Calibri" panose="020F0502020204030204" pitchFamily="34" charset="0"/>
              </a:rPr>
              <a:t>  </a:t>
            </a:r>
          </a:p>
          <a:p>
            <a:pPr marL="0" indent="0" algn="just">
              <a:spcBef>
                <a:spcPts val="600"/>
              </a:spcBef>
              <a:buNone/>
              <a:defRPr/>
            </a:pPr>
            <a:r>
              <a:rPr lang="it-IT" sz="1600" b="0" dirty="0" smtClean="0">
                <a:latin typeface="Calibri" panose="020F0502020204030204" pitchFamily="34" charset="0"/>
              </a:rPr>
              <a:t> Le RA devono tenere in debito conto:</a:t>
            </a:r>
          </a:p>
          <a:p>
            <a:pPr marL="542925" indent="-277813" algn="just">
              <a:spcBef>
                <a:spcPts val="600"/>
              </a:spcBef>
              <a:buClr>
                <a:schemeClr val="accent1"/>
              </a:buClr>
              <a:buFont typeface="Wingdings" panose="05000000000000000000" pitchFamily="2" charset="2"/>
              <a:buChar char="§"/>
              <a:defRPr/>
            </a:pPr>
            <a:r>
              <a:rPr lang="it-IT" sz="1600" b="0" dirty="0" smtClean="0">
                <a:latin typeface="Calibri" panose="020F0502020204030204" pitchFamily="34" charset="0"/>
              </a:rPr>
              <a:t>il principio che a essere incisi dalle perdite siano in primis gli azionisti e poi, in generale, i creditori della banca secondo le regole di priorità stabilite nei regimi di insolvenza;</a:t>
            </a:r>
          </a:p>
          <a:p>
            <a:pPr marL="542925" indent="-277813" algn="just">
              <a:spcBef>
                <a:spcPts val="600"/>
              </a:spcBef>
              <a:buClr>
                <a:schemeClr val="accent1"/>
              </a:buClr>
              <a:buFont typeface="Wingdings" panose="05000000000000000000" pitchFamily="2" charset="2"/>
              <a:buChar char="§"/>
              <a:defRPr/>
            </a:pPr>
            <a:r>
              <a:rPr lang="it-IT" sz="1600" b="0" dirty="0" smtClean="0">
                <a:latin typeface="Calibri" panose="020F0502020204030204" pitchFamily="34" charset="0"/>
              </a:rPr>
              <a:t>il livello della capacità di assorbimento delle perdite (</a:t>
            </a:r>
            <a:r>
              <a:rPr lang="it-IT" sz="1600" b="0" i="1" dirty="0" err="1" smtClean="0">
                <a:latin typeface="Calibri" panose="020F0502020204030204" pitchFamily="34" charset="0"/>
              </a:rPr>
              <a:t>loss</a:t>
            </a:r>
            <a:r>
              <a:rPr lang="it-IT" sz="1600" b="0" i="1" dirty="0" smtClean="0">
                <a:latin typeface="Calibri" panose="020F0502020204030204" pitchFamily="34" charset="0"/>
              </a:rPr>
              <a:t> </a:t>
            </a:r>
            <a:r>
              <a:rPr lang="it-IT" sz="1600" b="0" i="1" dirty="0" err="1" smtClean="0">
                <a:latin typeface="Calibri" panose="020F0502020204030204" pitchFamily="34" charset="0"/>
              </a:rPr>
              <a:t>absorbing</a:t>
            </a:r>
            <a:r>
              <a:rPr lang="it-IT" sz="1600" b="0" i="1" dirty="0" smtClean="0">
                <a:latin typeface="Calibri" panose="020F0502020204030204" pitchFamily="34" charset="0"/>
              </a:rPr>
              <a:t> </a:t>
            </a:r>
            <a:r>
              <a:rPr lang="it-IT" sz="1600" b="0" i="1" dirty="0" err="1" smtClean="0">
                <a:latin typeface="Calibri" panose="020F0502020204030204" pitchFamily="34" charset="0"/>
              </a:rPr>
              <a:t>capacity</a:t>
            </a:r>
            <a:r>
              <a:rPr lang="it-IT" sz="1600" b="0" dirty="0" smtClean="0">
                <a:latin typeface="Calibri" panose="020F0502020204030204" pitchFamily="34" charset="0"/>
              </a:rPr>
              <a:t>) che residua nella banca dopo l’esclusione discrezionale di alcune passività assoggettabili;</a:t>
            </a:r>
          </a:p>
          <a:p>
            <a:pPr marL="542925" indent="-277813" algn="just">
              <a:spcBef>
                <a:spcPts val="600"/>
              </a:spcBef>
              <a:buClr>
                <a:schemeClr val="accent1"/>
              </a:buClr>
              <a:buFont typeface="Wingdings" panose="05000000000000000000" pitchFamily="2" charset="2"/>
              <a:buChar char="§"/>
              <a:defRPr/>
            </a:pPr>
            <a:r>
              <a:rPr lang="it-IT" sz="1600" b="0" dirty="0" smtClean="0">
                <a:latin typeface="Calibri" panose="020F0502020204030204" pitchFamily="34" charset="0"/>
              </a:rPr>
              <a:t>la necessità di mantenere risorse adeguate per il finanziamento della risoluzione.</a:t>
            </a:r>
          </a:p>
        </p:txBody>
      </p:sp>
    </p:spTree>
    <p:extLst>
      <p:ext uri="{BB962C8B-B14F-4D97-AF65-F5344CB8AC3E}">
        <p14:creationId xmlns:p14="http://schemas.microsoft.com/office/powerpoint/2010/main" val="3029932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8F901CF-713E-43DF-885E-EB481889573F}" type="slidenum">
              <a:rPr lang="it-IT" smtClean="0"/>
              <a:t>49</a:t>
            </a:fld>
            <a:endParaRPr lang="it-IT"/>
          </a:p>
        </p:txBody>
      </p:sp>
      <p:sp>
        <p:nvSpPr>
          <p:cNvPr id="3" name="Titolo 2"/>
          <p:cNvSpPr txBox="1">
            <a:spLocks/>
          </p:cNvSpPr>
          <p:nvPr/>
        </p:nvSpPr>
        <p:spPr>
          <a:xfrm>
            <a:off x="1644650" y="404664"/>
            <a:ext cx="749935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it-IT" sz="2000" b="1" dirty="0" smtClean="0">
                <a:effectLst/>
                <a:latin typeface="Calibri" panose="020F0502020204030204" pitchFamily="34" charset="0"/>
              </a:rPr>
              <a:t>La principale innovazione della BRRD: il </a:t>
            </a:r>
            <a:r>
              <a:rPr lang="it-IT" sz="2000" b="1" i="1" dirty="0" err="1" smtClean="0">
                <a:effectLst/>
                <a:latin typeface="Calibri" panose="020F0502020204030204" pitchFamily="34" charset="0"/>
              </a:rPr>
              <a:t>bail</a:t>
            </a:r>
            <a:r>
              <a:rPr lang="it-IT" sz="2000" b="1" i="1" dirty="0" smtClean="0">
                <a:effectLst/>
                <a:latin typeface="Calibri" panose="020F0502020204030204" pitchFamily="34" charset="0"/>
              </a:rPr>
              <a:t>-in</a:t>
            </a:r>
            <a:endParaRPr lang="it-IT" sz="2000" b="1" i="1" dirty="0">
              <a:effectLst/>
              <a:latin typeface="Calibri" panose="020F0502020204030204" pitchFamily="34" charset="0"/>
            </a:endParaRPr>
          </a:p>
        </p:txBody>
      </p:sp>
      <p:sp>
        <p:nvSpPr>
          <p:cNvPr id="6" name="Segnaposto contenuto 3"/>
          <p:cNvSpPr txBox="1">
            <a:spLocks/>
          </p:cNvSpPr>
          <p:nvPr/>
        </p:nvSpPr>
        <p:spPr>
          <a:xfrm>
            <a:off x="1043607" y="1332541"/>
            <a:ext cx="7997725" cy="3608627"/>
          </a:xfrm>
          <a:prstGeom prst="rect">
            <a:avLst/>
          </a:prstGeom>
        </p:spPr>
        <p:txBody>
          <a:bodyPr/>
          <a:lstStyle>
            <a:lvl1pPr marL="825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a:buFontTx/>
              <a:buNone/>
              <a:defRPr/>
            </a:pPr>
            <a:r>
              <a:rPr lang="it-IT" altLang="it-IT" sz="1800" b="0" u="sng" dirty="0" smtClean="0">
                <a:latin typeface="Calibri" panose="020F0502020204030204" pitchFamily="34" charset="0"/>
              </a:rPr>
              <a:t>Ordine di assoggettamento delle passività a </a:t>
            </a:r>
            <a:r>
              <a:rPr lang="it-IT" altLang="it-IT" sz="1800" b="0" i="1" u="sng" dirty="0" err="1" smtClean="0">
                <a:latin typeface="Calibri" panose="020F0502020204030204" pitchFamily="34" charset="0"/>
              </a:rPr>
              <a:t>bail</a:t>
            </a:r>
            <a:r>
              <a:rPr lang="it-IT" altLang="it-IT" sz="1800" b="0" i="1" u="sng" dirty="0" smtClean="0">
                <a:latin typeface="Calibri" panose="020F0502020204030204" pitchFamily="34" charset="0"/>
              </a:rPr>
              <a:t>-in</a:t>
            </a:r>
            <a:r>
              <a:rPr lang="it-IT" altLang="it-IT" sz="1800" b="0" dirty="0" smtClean="0">
                <a:latin typeface="Calibri" panose="020F0502020204030204" pitchFamily="34" charset="0"/>
              </a:rPr>
              <a:t> (art. 48) </a:t>
            </a:r>
          </a:p>
          <a:p>
            <a:pPr marL="361950" indent="-279400" algn="just">
              <a:spcBef>
                <a:spcPts val="1200"/>
              </a:spcBef>
              <a:buFontTx/>
              <a:buAutoNum type="alphaLcParenR"/>
              <a:defRPr/>
            </a:pPr>
            <a:r>
              <a:rPr lang="it-IT" altLang="it-IT" sz="1800" b="0" dirty="0" smtClean="0">
                <a:latin typeface="Calibri" panose="020F0502020204030204" pitchFamily="34" charset="0"/>
              </a:rPr>
              <a:t> elementi del </a:t>
            </a:r>
            <a:r>
              <a:rPr lang="it-IT" altLang="it-IT" sz="1800" b="0" i="1" u="sng" dirty="0" smtClean="0">
                <a:latin typeface="Calibri" panose="020F0502020204030204" pitchFamily="34" charset="0"/>
              </a:rPr>
              <a:t>common </a:t>
            </a:r>
            <a:r>
              <a:rPr lang="it-IT" altLang="it-IT" sz="1800" b="0" i="1" u="sng" dirty="0" err="1" smtClean="0">
                <a:latin typeface="Calibri" panose="020F0502020204030204" pitchFamily="34" charset="0"/>
              </a:rPr>
              <a:t>equity</a:t>
            </a:r>
            <a:r>
              <a:rPr lang="it-IT" altLang="it-IT" sz="1800" b="0" i="1" u="sng" dirty="0" smtClean="0">
                <a:latin typeface="Calibri" panose="020F0502020204030204" pitchFamily="34" charset="0"/>
              </a:rPr>
              <a:t> </a:t>
            </a:r>
            <a:r>
              <a:rPr lang="it-IT" altLang="it-IT" sz="1800" b="0" i="1" u="sng" dirty="0" err="1" smtClean="0">
                <a:latin typeface="Calibri" panose="020F0502020204030204" pitchFamily="34" charset="0"/>
              </a:rPr>
              <a:t>tier</a:t>
            </a:r>
            <a:r>
              <a:rPr lang="it-IT" altLang="it-IT" sz="1800" b="0" i="1" u="sng" dirty="0" smtClean="0">
                <a:latin typeface="Calibri" panose="020F0502020204030204" pitchFamily="34" charset="0"/>
              </a:rPr>
              <a:t> </a:t>
            </a:r>
            <a:r>
              <a:rPr lang="it-IT" altLang="it-IT" sz="1800" b="0" dirty="0" smtClean="0">
                <a:latin typeface="Calibri" panose="020F0502020204030204" pitchFamily="34" charset="0"/>
              </a:rPr>
              <a:t>1 fino all’intero ammontare;</a:t>
            </a:r>
          </a:p>
          <a:p>
            <a:pPr marL="361950" indent="-279400" algn="just">
              <a:spcBef>
                <a:spcPts val="300"/>
              </a:spcBef>
              <a:buFontTx/>
              <a:buAutoNum type="alphaLcParenR"/>
              <a:defRPr/>
            </a:pPr>
            <a:r>
              <a:rPr lang="it-IT" altLang="it-IT" sz="1800" b="0" dirty="0" smtClean="0">
                <a:latin typeface="Calibri" panose="020F0502020204030204" pitchFamily="34" charset="0"/>
              </a:rPr>
              <a:t> se a) non è sufficiente a ripianare le perdite, strumenti di </a:t>
            </a:r>
            <a:r>
              <a:rPr lang="it-IT" altLang="it-IT" sz="1800" b="0" u="sng" dirty="0" err="1" smtClean="0">
                <a:latin typeface="Calibri" panose="020F0502020204030204" pitchFamily="34" charset="0"/>
              </a:rPr>
              <a:t>tier</a:t>
            </a:r>
            <a:r>
              <a:rPr lang="it-IT" altLang="it-IT" sz="1800" b="0" u="sng" dirty="0" smtClean="0">
                <a:latin typeface="Calibri" panose="020F0502020204030204" pitchFamily="34" charset="0"/>
              </a:rPr>
              <a:t> 1</a:t>
            </a:r>
            <a:r>
              <a:rPr lang="it-IT" altLang="it-IT" sz="1800" b="0" dirty="0" smtClean="0">
                <a:latin typeface="Calibri" panose="020F0502020204030204" pitchFamily="34" charset="0"/>
              </a:rPr>
              <a:t> nella misura necessaria e fino all’intero ammontare;</a:t>
            </a:r>
          </a:p>
          <a:p>
            <a:pPr marL="361950" indent="-279400" algn="just">
              <a:spcBef>
                <a:spcPts val="300"/>
              </a:spcBef>
              <a:buFontTx/>
              <a:buAutoNum type="alphaLcParenR"/>
              <a:defRPr/>
            </a:pPr>
            <a:r>
              <a:rPr lang="it-IT" altLang="it-IT" sz="1800" b="0" dirty="0" smtClean="0">
                <a:latin typeface="Calibri" panose="020F0502020204030204" pitchFamily="34" charset="0"/>
              </a:rPr>
              <a:t> se a) e b) non sono sufficienti a ripianare le perdite, strumenti di </a:t>
            </a:r>
            <a:r>
              <a:rPr lang="it-IT" altLang="it-IT" sz="1800" b="0" u="sng" dirty="0" err="1" smtClean="0">
                <a:latin typeface="Calibri" panose="020F0502020204030204" pitchFamily="34" charset="0"/>
              </a:rPr>
              <a:t>tier</a:t>
            </a:r>
            <a:r>
              <a:rPr lang="it-IT" altLang="it-IT" sz="1800" b="0" u="sng" dirty="0" smtClean="0">
                <a:latin typeface="Calibri" panose="020F0502020204030204" pitchFamily="34" charset="0"/>
              </a:rPr>
              <a:t> 2</a:t>
            </a:r>
            <a:r>
              <a:rPr lang="it-IT" altLang="it-IT" sz="1800" b="0" dirty="0" smtClean="0">
                <a:latin typeface="Calibri" panose="020F0502020204030204" pitchFamily="34" charset="0"/>
              </a:rPr>
              <a:t> nella misura necessaria e fino all’intero ammontare;</a:t>
            </a:r>
          </a:p>
          <a:p>
            <a:pPr marL="361950" indent="-279400" algn="just">
              <a:spcBef>
                <a:spcPts val="300"/>
              </a:spcBef>
              <a:buFontTx/>
              <a:buAutoNum type="alphaLcParenR"/>
              <a:defRPr/>
            </a:pPr>
            <a:r>
              <a:rPr lang="it-IT" altLang="it-IT" sz="1800" b="0" dirty="0" smtClean="0">
                <a:latin typeface="Calibri" panose="020F0502020204030204" pitchFamily="34" charset="0"/>
              </a:rPr>
              <a:t> se a), b) e c) non sono sufficienti a ripianare le perdite, </a:t>
            </a:r>
            <a:r>
              <a:rPr lang="it-IT" altLang="it-IT" sz="1800" b="0" u="sng" dirty="0" smtClean="0">
                <a:latin typeface="Calibri" panose="020F0502020204030204" pitchFamily="34" charset="0"/>
              </a:rPr>
              <a:t>debiti subordinati </a:t>
            </a:r>
            <a:r>
              <a:rPr lang="it-IT" altLang="it-IT" sz="1800" b="0" dirty="0" smtClean="0">
                <a:latin typeface="Calibri" panose="020F0502020204030204" pitchFamily="34" charset="0"/>
              </a:rPr>
              <a:t>che non siano </a:t>
            </a:r>
            <a:r>
              <a:rPr lang="it-IT" altLang="it-IT" sz="1800" b="0" dirty="0" err="1" smtClean="0">
                <a:latin typeface="Calibri" panose="020F0502020204030204" pitchFamily="34" charset="0"/>
              </a:rPr>
              <a:t>tier</a:t>
            </a:r>
            <a:r>
              <a:rPr lang="it-IT" altLang="it-IT" sz="1800" b="0" dirty="0" smtClean="0">
                <a:latin typeface="Calibri" panose="020F0502020204030204" pitchFamily="34" charset="0"/>
              </a:rPr>
              <a:t> 1 o </a:t>
            </a:r>
            <a:r>
              <a:rPr lang="it-IT" altLang="it-IT" sz="1800" b="0" dirty="0" err="1" smtClean="0">
                <a:latin typeface="Calibri" panose="020F0502020204030204" pitchFamily="34" charset="0"/>
              </a:rPr>
              <a:t>tier</a:t>
            </a:r>
            <a:r>
              <a:rPr lang="it-IT" altLang="it-IT" sz="1800" b="0" dirty="0" smtClean="0">
                <a:latin typeface="Calibri" panose="020F0502020204030204" pitchFamily="34" charset="0"/>
              </a:rPr>
              <a:t> 2 secondo la gerarchia delle ordinarie procedure di insolvenza;</a:t>
            </a:r>
          </a:p>
          <a:p>
            <a:pPr marL="361950" indent="-279400" algn="just">
              <a:spcBef>
                <a:spcPts val="300"/>
              </a:spcBef>
              <a:buFontTx/>
              <a:buAutoNum type="alphaLcParenR"/>
              <a:defRPr/>
            </a:pPr>
            <a:r>
              <a:rPr lang="it-IT" altLang="it-IT" sz="1800" b="0" dirty="0" smtClean="0">
                <a:latin typeface="Calibri" panose="020F0502020204030204" pitchFamily="34" charset="0"/>
              </a:rPr>
              <a:t> se non ancora sufficiente a ripianare le perdite, tutte le altre passività assoggettabili secondo la gerarchia delle ordinarie procedure di insolvenza.</a:t>
            </a:r>
          </a:p>
        </p:txBody>
      </p:sp>
      <p:sp>
        <p:nvSpPr>
          <p:cNvPr id="7" name="Segnaposto contenuto 3"/>
          <p:cNvSpPr txBox="1">
            <a:spLocks/>
          </p:cNvSpPr>
          <p:nvPr/>
        </p:nvSpPr>
        <p:spPr>
          <a:xfrm>
            <a:off x="1139305" y="5034442"/>
            <a:ext cx="7708734" cy="1634918"/>
          </a:xfrm>
          <a:prstGeom prst="rect">
            <a:avLst/>
          </a:prstGeom>
          <a:ln w="19050">
            <a:solidFill>
              <a:schemeClr val="accent3">
                <a:lumMod val="75000"/>
              </a:schemeClr>
            </a:solidFill>
            <a:prstDash val="dash"/>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800"/>
              </a:spcBef>
              <a:buClr>
                <a:schemeClr val="accent1"/>
              </a:buClr>
              <a:buFont typeface="Wingdings" panose="05000000000000000000" pitchFamily="2" charset="2"/>
              <a:buChar char="§"/>
              <a:defRPr/>
            </a:pPr>
            <a:r>
              <a:rPr lang="it-IT" sz="1600" b="0" dirty="0" smtClean="0">
                <a:latin typeface="Calibri" panose="020F0502020204030204" pitchFamily="34" charset="0"/>
              </a:rPr>
              <a:t>Azioni, strumenti di capitale e passività della stessa classe devono essere trattate in modo analogo nell’applicazione dello strumento; </a:t>
            </a:r>
          </a:p>
          <a:p>
            <a:pPr algn="just">
              <a:spcBef>
                <a:spcPts val="600"/>
              </a:spcBef>
              <a:buClr>
                <a:schemeClr val="accent1"/>
              </a:buClr>
              <a:buFont typeface="Wingdings" panose="05000000000000000000" pitchFamily="2" charset="2"/>
              <a:buChar char="§"/>
              <a:defRPr/>
            </a:pPr>
            <a:r>
              <a:rPr lang="it-IT" sz="1600" b="0" dirty="0" smtClean="0">
                <a:latin typeface="Calibri" panose="020F0502020204030204" pitchFamily="34" charset="0"/>
              </a:rPr>
              <a:t>ciò non impedisce che delle passività assoggettabili, che siano escluse in base alla valutazione dell’autorità di risoluzione, possano ricevere un trattamento più favorevole rispetto al trattamento riservato alle altre passività della stessa classe secondo le regole fallimentari.</a:t>
            </a:r>
            <a:endParaRPr lang="it-IT" sz="1600" b="0" dirty="0">
              <a:latin typeface="Calibri" panose="020F0502020204030204" pitchFamily="34" charset="0"/>
            </a:endParaRPr>
          </a:p>
        </p:txBody>
      </p:sp>
    </p:spTree>
    <p:extLst>
      <p:ext uri="{BB962C8B-B14F-4D97-AF65-F5344CB8AC3E}">
        <p14:creationId xmlns:p14="http://schemas.microsoft.com/office/powerpoint/2010/main" val="153545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1" name="Text Box 11"/>
          <p:cNvSpPr txBox="1">
            <a:spLocks noChangeArrowheads="1"/>
          </p:cNvSpPr>
          <p:nvPr/>
        </p:nvSpPr>
        <p:spPr bwMode="auto">
          <a:xfrm>
            <a:off x="3733800" y="5852775"/>
            <a:ext cx="2265363" cy="430887"/>
          </a:xfrm>
          <a:prstGeom prst="rect">
            <a:avLst/>
          </a:prstGeom>
          <a:solidFill>
            <a:schemeClr val="tx2">
              <a:lumMod val="20000"/>
              <a:lumOff val="80000"/>
            </a:schemeClr>
          </a:solidFill>
          <a:ln w="9525">
            <a:solidFill>
              <a:schemeClr val="accent1"/>
            </a:solidFill>
            <a:miter lim="800000"/>
            <a:headEnd/>
            <a:tailEnd/>
          </a:ln>
          <a:effectLst>
            <a:outerShdw blurRad="50800" dist="38100" dir="2700000" algn="tl" rotWithShape="0">
              <a:prstClr val="black">
                <a:alpha val="40000"/>
              </a:prstClr>
            </a:outerShdw>
          </a:effec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Font typeface="Webdings" pitchFamily="18" charset="2"/>
              <a:buNone/>
            </a:pPr>
            <a:r>
              <a:rPr lang="it-IT" altLang="it-IT" sz="2200" b="1" dirty="0" smtClean="0">
                <a:solidFill>
                  <a:schemeClr val="tx2"/>
                </a:solidFill>
                <a:latin typeface="Calibri" panose="020F0502020204030204" pitchFamily="34" charset="0"/>
              </a:rPr>
              <a:t>Vigilanza</a:t>
            </a:r>
            <a:endParaRPr lang="it-IT" altLang="it-IT" sz="2200" b="1" dirty="0">
              <a:solidFill>
                <a:schemeClr val="tx2"/>
              </a:solidFill>
              <a:latin typeface="Calibri" panose="020F0502020204030204" pitchFamily="34" charset="0"/>
            </a:endParaRPr>
          </a:p>
        </p:txBody>
      </p:sp>
      <p:sp>
        <p:nvSpPr>
          <p:cNvPr id="41" name="Titolo 2"/>
          <p:cNvSpPr txBox="1">
            <a:spLocks/>
          </p:cNvSpPr>
          <p:nvPr/>
        </p:nvSpPr>
        <p:spPr>
          <a:xfrm>
            <a:off x="1480894" y="414195"/>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Mappa degli </a:t>
            </a:r>
            <a:r>
              <a:rPr lang="it-IT" altLang="it-IT" sz="2000" b="1" i="1" dirty="0" err="1" smtClean="0">
                <a:effectLst/>
                <a:latin typeface="Calibri" pitchFamily="34" charset="0"/>
              </a:rPr>
              <a:t>Stakeholders</a:t>
            </a:r>
            <a:endParaRPr lang="en-GB" altLang="it-IT" sz="2000" b="1" i="1" dirty="0">
              <a:effectLst/>
              <a:latin typeface="Calibri" pitchFamily="34" charset="0"/>
            </a:endParaRPr>
          </a:p>
        </p:txBody>
      </p:sp>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5</a:t>
            </a:fld>
            <a:endParaRPr lang="en-US" dirty="0"/>
          </a:p>
        </p:txBody>
      </p:sp>
      <p:grpSp>
        <p:nvGrpSpPr>
          <p:cNvPr id="21" name="Gruppo 20"/>
          <p:cNvGrpSpPr/>
          <p:nvPr/>
        </p:nvGrpSpPr>
        <p:grpSpPr>
          <a:xfrm>
            <a:off x="458519" y="1721085"/>
            <a:ext cx="8518051" cy="4218880"/>
            <a:chOff x="523671" y="1936529"/>
            <a:chExt cx="8518051" cy="4218880"/>
          </a:xfrm>
        </p:grpSpPr>
        <p:grpSp>
          <p:nvGrpSpPr>
            <p:cNvPr id="3" name="Gruppo 2"/>
            <p:cNvGrpSpPr/>
            <p:nvPr/>
          </p:nvGrpSpPr>
          <p:grpSpPr>
            <a:xfrm>
              <a:off x="523671" y="1936529"/>
              <a:ext cx="8518051" cy="4218880"/>
              <a:chOff x="304800" y="1888637"/>
              <a:chExt cx="8853751" cy="4243903"/>
            </a:xfrm>
          </p:grpSpPr>
          <p:sp>
            <p:nvSpPr>
              <p:cNvPr id="430085" name="Text Box 5"/>
              <p:cNvSpPr txBox="1">
                <a:spLocks noChangeArrowheads="1"/>
              </p:cNvSpPr>
              <p:nvPr/>
            </p:nvSpPr>
            <p:spPr bwMode="auto">
              <a:xfrm>
                <a:off x="6109182" y="1969132"/>
                <a:ext cx="2819400" cy="705893"/>
              </a:xfrm>
              <a:prstGeom prst="rect">
                <a:avLst/>
              </a:prstGeom>
              <a:solidFill>
                <a:schemeClr val="accent3">
                  <a:lumMod val="40000"/>
                  <a:lumOff val="60000"/>
                </a:schemeClr>
              </a:solidFill>
              <a:ln w="9525">
                <a:solidFill>
                  <a:schemeClr val="accent1"/>
                </a:solidFill>
                <a:miter lim="800000"/>
                <a:headEnd/>
                <a:tailEnd/>
              </a:ln>
              <a:effectLst>
                <a:outerShdw blurRad="50800" dist="38100" dir="2700000" algn="tl" rotWithShape="0">
                  <a:prstClr val="black">
                    <a:alpha val="40000"/>
                  </a:prstClr>
                </a:outerShdw>
              </a:effec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lnSpc>
                    <a:spcPct val="90000"/>
                  </a:lnSpc>
                  <a:buFont typeface="Webdings" pitchFamily="18" charset="2"/>
                  <a:buNone/>
                </a:pPr>
                <a:r>
                  <a:rPr lang="it-IT" altLang="it-IT" sz="2200" b="1" dirty="0">
                    <a:latin typeface="Calibri" panose="020F0502020204030204" pitchFamily="34" charset="0"/>
                  </a:rPr>
                  <a:t>Debitori</a:t>
                </a:r>
              </a:p>
              <a:p>
                <a:pPr algn="ctr" eaLnBrk="0" hangingPunct="0">
                  <a:lnSpc>
                    <a:spcPct val="90000"/>
                  </a:lnSpc>
                  <a:buFont typeface="Webdings" pitchFamily="18" charset="2"/>
                  <a:buNone/>
                </a:pPr>
                <a:r>
                  <a:rPr lang="it-IT" altLang="it-IT" sz="2200" b="1" dirty="0">
                    <a:latin typeface="Calibri" panose="020F0502020204030204" pitchFamily="34" charset="0"/>
                  </a:rPr>
                  <a:t>(famiglie </a:t>
                </a:r>
                <a:r>
                  <a:rPr lang="it-IT" altLang="it-IT" sz="2200" b="1" dirty="0" smtClean="0">
                    <a:latin typeface="Calibri" panose="020F0502020204030204" pitchFamily="34" charset="0"/>
                  </a:rPr>
                  <a:t>- imprese</a:t>
                </a:r>
                <a:r>
                  <a:rPr lang="it-IT" altLang="it-IT" sz="2200" b="1" dirty="0">
                    <a:latin typeface="Calibri" panose="020F0502020204030204" pitchFamily="34" charset="0"/>
                  </a:rPr>
                  <a:t>)</a:t>
                </a:r>
              </a:p>
            </p:txBody>
          </p:sp>
          <p:sp>
            <p:nvSpPr>
              <p:cNvPr id="430082" name="Text Box 2"/>
              <p:cNvSpPr txBox="1">
                <a:spLocks noChangeArrowheads="1"/>
              </p:cNvSpPr>
              <p:nvPr/>
            </p:nvSpPr>
            <p:spPr bwMode="auto">
              <a:xfrm>
                <a:off x="3419475" y="3663625"/>
                <a:ext cx="2295526" cy="464403"/>
              </a:xfrm>
              <a:prstGeom prst="rect">
                <a:avLst/>
              </a:prstGeom>
              <a:solidFill>
                <a:srgbClr val="99CCFF"/>
              </a:solidFill>
              <a:ln w="12700">
                <a:solidFill>
                  <a:srgbClr val="000000"/>
                </a:solidFill>
                <a:prstDash val="dash"/>
                <a:miter lim="800000"/>
                <a:headEnd/>
                <a:tailEnd/>
              </a:ln>
              <a:effectLst>
                <a:glow rad="63500">
                  <a:schemeClr val="accent2">
                    <a:satMod val="175000"/>
                    <a:alpha val="40000"/>
                  </a:schemeClr>
                </a:glow>
              </a:effectLst>
              <a:extLst/>
            </p:spPr>
            <p:txBody>
              <a:bodyPr wrap="square" lIns="0" anchor="ctr">
                <a:spAutoFit/>
              </a:bodyPr>
              <a:lstStyle>
                <a:lvl1pPr marL="95250" indent="-95250"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Font typeface="Webdings" pitchFamily="18" charset="2"/>
                  <a:buNone/>
                </a:pPr>
                <a:r>
                  <a:rPr lang="it-IT" altLang="it-IT" sz="2400" b="1" dirty="0" smtClean="0">
                    <a:solidFill>
                      <a:schemeClr val="accent2"/>
                    </a:solidFill>
                    <a:latin typeface="Calibri" panose="020F0502020204030204" pitchFamily="34" charset="0"/>
                  </a:rPr>
                  <a:t>Banca </a:t>
                </a:r>
                <a:r>
                  <a:rPr lang="it-IT" altLang="it-IT" sz="2400" b="1" dirty="0">
                    <a:solidFill>
                      <a:schemeClr val="accent2"/>
                    </a:solidFill>
                    <a:latin typeface="Calibri" panose="020F0502020204030204" pitchFamily="34" charset="0"/>
                  </a:rPr>
                  <a:t>in </a:t>
                </a:r>
                <a:r>
                  <a:rPr lang="it-IT" altLang="it-IT" sz="2400" b="1" dirty="0" smtClean="0">
                    <a:solidFill>
                      <a:schemeClr val="accent2"/>
                    </a:solidFill>
                    <a:latin typeface="Calibri" panose="020F0502020204030204" pitchFamily="34" charset="0"/>
                  </a:rPr>
                  <a:t>crisi</a:t>
                </a:r>
                <a:endParaRPr lang="it-IT" altLang="it-IT" sz="2400" b="1" dirty="0">
                  <a:latin typeface="Calibri" panose="020F0502020204030204" pitchFamily="34" charset="0"/>
                </a:endParaRPr>
              </a:p>
            </p:txBody>
          </p:sp>
          <p:sp>
            <p:nvSpPr>
              <p:cNvPr id="430083" name="Text Box 3"/>
              <p:cNvSpPr txBox="1">
                <a:spLocks noChangeArrowheads="1"/>
              </p:cNvSpPr>
              <p:nvPr/>
            </p:nvSpPr>
            <p:spPr bwMode="auto">
              <a:xfrm>
                <a:off x="695536" y="2461419"/>
                <a:ext cx="1828800" cy="433443"/>
              </a:xfrm>
              <a:prstGeom prst="rect">
                <a:avLst/>
              </a:prstGeom>
              <a:solidFill>
                <a:schemeClr val="accent3">
                  <a:lumMod val="40000"/>
                  <a:lumOff val="60000"/>
                </a:schemeClr>
              </a:solidFill>
              <a:ln w="9525">
                <a:solidFill>
                  <a:schemeClr val="accent1"/>
                </a:solidFill>
                <a:miter lim="800000"/>
                <a:headEnd/>
                <a:tailEnd/>
              </a:ln>
              <a:effectLst>
                <a:outerShdw blurRad="50800" dist="38100" dir="2700000" algn="tl" rotWithShape="0">
                  <a:prstClr val="black">
                    <a:alpha val="40000"/>
                  </a:prstClr>
                </a:outerShdw>
              </a:effec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Font typeface="Webdings" pitchFamily="18" charset="2"/>
                  <a:buNone/>
                </a:pPr>
                <a:r>
                  <a:rPr lang="it-IT" altLang="it-IT" sz="2200" b="1" dirty="0" smtClean="0">
                    <a:latin typeface="Calibri" panose="020F0502020204030204" pitchFamily="34" charset="0"/>
                  </a:rPr>
                  <a:t>Depositanti</a:t>
                </a:r>
                <a:endParaRPr lang="it-IT" altLang="it-IT" sz="2200" b="1" dirty="0">
                  <a:latin typeface="Calibri" panose="020F0502020204030204" pitchFamily="34" charset="0"/>
                </a:endParaRPr>
              </a:p>
            </p:txBody>
          </p:sp>
          <p:sp>
            <p:nvSpPr>
              <p:cNvPr id="430084" name="Text Box 4"/>
              <p:cNvSpPr txBox="1">
                <a:spLocks noChangeArrowheads="1"/>
              </p:cNvSpPr>
              <p:nvPr/>
            </p:nvSpPr>
            <p:spPr bwMode="auto">
              <a:xfrm>
                <a:off x="2289323" y="1888637"/>
                <a:ext cx="3165475" cy="433443"/>
              </a:xfrm>
              <a:prstGeom prst="rect">
                <a:avLst/>
              </a:prstGeom>
              <a:solidFill>
                <a:schemeClr val="accent3">
                  <a:lumMod val="40000"/>
                  <a:lumOff val="60000"/>
                </a:schemeClr>
              </a:solidFill>
              <a:ln w="9525">
                <a:solidFill>
                  <a:schemeClr val="accent1"/>
                </a:solidFill>
                <a:miter lim="800000"/>
                <a:headEnd/>
                <a:tailEnd/>
              </a:ln>
              <a:effectLst>
                <a:outerShdw blurRad="50800" dist="38100" dir="2700000" algn="tl" rotWithShape="0">
                  <a:prstClr val="black">
                    <a:alpha val="40000"/>
                  </a:prstClr>
                </a:outerShdw>
              </a:effec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Font typeface="Webdings" pitchFamily="18" charset="2"/>
                  <a:buNone/>
                </a:pPr>
                <a:r>
                  <a:rPr lang="it-IT" altLang="it-IT" sz="2200" b="1" dirty="0" smtClean="0">
                    <a:latin typeface="Calibri" panose="020F0502020204030204" pitchFamily="34" charset="0"/>
                  </a:rPr>
                  <a:t>Azionisti e Investitori</a:t>
                </a:r>
                <a:endParaRPr lang="it-IT" altLang="it-IT" sz="2200" b="1" dirty="0">
                  <a:latin typeface="Calibri" panose="020F0502020204030204" pitchFamily="34" charset="0"/>
                </a:endParaRPr>
              </a:p>
            </p:txBody>
          </p:sp>
          <p:sp>
            <p:nvSpPr>
              <p:cNvPr id="430086" name="Text Box 6"/>
              <p:cNvSpPr txBox="1">
                <a:spLocks noChangeArrowheads="1"/>
              </p:cNvSpPr>
              <p:nvPr/>
            </p:nvSpPr>
            <p:spPr bwMode="auto">
              <a:xfrm>
                <a:off x="561975" y="4029841"/>
                <a:ext cx="2362199" cy="433443"/>
              </a:xfrm>
              <a:prstGeom prst="rect">
                <a:avLst/>
              </a:prstGeom>
              <a:solidFill>
                <a:schemeClr val="accent3">
                  <a:lumMod val="40000"/>
                  <a:lumOff val="60000"/>
                </a:schemeClr>
              </a:solidFill>
              <a:ln w="9525">
                <a:solidFill>
                  <a:schemeClr val="accent1"/>
                </a:solidFill>
                <a:miter lim="800000"/>
                <a:headEnd/>
                <a:tailEnd/>
              </a:ln>
              <a:effectLst>
                <a:outerShdw blurRad="50800" dist="38100" dir="2700000" algn="tl" rotWithShape="0">
                  <a:prstClr val="black">
                    <a:alpha val="40000"/>
                  </a:prstClr>
                </a:outerShdw>
              </a:effec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Font typeface="Webdings" pitchFamily="18" charset="2"/>
                  <a:buNone/>
                </a:pPr>
                <a:r>
                  <a:rPr lang="it-IT" altLang="it-IT" sz="2200" b="1" dirty="0">
                    <a:latin typeface="Calibri" panose="020F0502020204030204" pitchFamily="34" charset="0"/>
                  </a:rPr>
                  <a:t>Altri intermediari</a:t>
                </a:r>
              </a:p>
            </p:txBody>
          </p:sp>
          <p:sp>
            <p:nvSpPr>
              <p:cNvPr id="430089" name="Text Box 9"/>
              <p:cNvSpPr txBox="1">
                <a:spLocks noChangeArrowheads="1"/>
              </p:cNvSpPr>
              <p:nvPr/>
            </p:nvSpPr>
            <p:spPr bwMode="auto">
              <a:xfrm>
                <a:off x="7024951" y="4246563"/>
                <a:ext cx="2133600" cy="433443"/>
              </a:xfrm>
              <a:prstGeom prst="rect">
                <a:avLst/>
              </a:prstGeom>
              <a:solidFill>
                <a:schemeClr val="accent6">
                  <a:lumMod val="40000"/>
                  <a:lumOff val="60000"/>
                </a:schemeClr>
              </a:solidFill>
              <a:ln w="9525">
                <a:solidFill>
                  <a:srgbClr val="EF5D79"/>
                </a:solidFill>
                <a:miter lim="800000"/>
                <a:headEnd/>
                <a:tailEnd/>
              </a:ln>
              <a:effectLst>
                <a:outerShdw blurRad="50800" dist="38100" dir="2700000" algn="tl" rotWithShape="0">
                  <a:prstClr val="black">
                    <a:alpha val="40000"/>
                  </a:prstClr>
                </a:outerShdw>
              </a:effec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Font typeface="Webdings" pitchFamily="18" charset="2"/>
                  <a:buNone/>
                </a:pPr>
                <a:r>
                  <a:rPr lang="it-IT" altLang="it-IT" sz="2200" b="1" dirty="0" smtClean="0">
                    <a:latin typeface="Calibri" panose="020F0502020204030204" pitchFamily="34" charset="0"/>
                  </a:rPr>
                  <a:t>Governo</a:t>
                </a:r>
                <a:endParaRPr lang="it-IT" altLang="it-IT" sz="2200" b="1" dirty="0">
                  <a:latin typeface="Calibri" panose="020F0502020204030204" pitchFamily="34" charset="0"/>
                </a:endParaRPr>
              </a:p>
            </p:txBody>
          </p:sp>
          <p:sp>
            <p:nvSpPr>
              <p:cNvPr id="430090" name="Text Box 10"/>
              <p:cNvSpPr txBox="1">
                <a:spLocks noChangeArrowheads="1"/>
              </p:cNvSpPr>
              <p:nvPr/>
            </p:nvSpPr>
            <p:spPr bwMode="auto">
              <a:xfrm>
                <a:off x="304800" y="5699097"/>
                <a:ext cx="3114674" cy="433443"/>
              </a:xfrm>
              <a:prstGeom prst="rect">
                <a:avLst/>
              </a:prstGeom>
              <a:solidFill>
                <a:schemeClr val="tx2">
                  <a:lumMod val="20000"/>
                  <a:lumOff val="80000"/>
                </a:schemeClr>
              </a:solidFill>
              <a:ln w="9525">
                <a:solidFill>
                  <a:schemeClr val="accent1"/>
                </a:solidFill>
                <a:miter lim="800000"/>
                <a:headEnd/>
                <a:tailEnd/>
              </a:ln>
              <a:effectLst>
                <a:outerShdw blurRad="50800" dist="38100" dir="2700000" algn="tl" rotWithShape="0">
                  <a:prstClr val="black">
                    <a:alpha val="40000"/>
                  </a:prstClr>
                </a:outerShdw>
              </a:effec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Font typeface="Webdings" pitchFamily="18" charset="2"/>
                  <a:buNone/>
                </a:pPr>
                <a:r>
                  <a:rPr lang="it-IT" altLang="it-IT" sz="2200" b="1" dirty="0">
                    <a:solidFill>
                      <a:schemeClr val="tx2"/>
                    </a:solidFill>
                    <a:latin typeface="Calibri" panose="020F0502020204030204" pitchFamily="34" charset="0"/>
                  </a:rPr>
                  <a:t>Autorità </a:t>
                </a:r>
                <a:r>
                  <a:rPr lang="it-IT" altLang="it-IT" sz="2200" b="1" dirty="0" smtClean="0">
                    <a:solidFill>
                      <a:schemeClr val="tx2"/>
                    </a:solidFill>
                    <a:latin typeface="Calibri" panose="020F0502020204030204" pitchFamily="34" charset="0"/>
                  </a:rPr>
                  <a:t>giudiziarie</a:t>
                </a:r>
                <a:endParaRPr lang="it-IT" altLang="it-IT" sz="2200" b="1" dirty="0">
                  <a:solidFill>
                    <a:schemeClr val="tx2"/>
                  </a:solidFill>
                  <a:latin typeface="Calibri" panose="020F0502020204030204" pitchFamily="34" charset="0"/>
                </a:endParaRPr>
              </a:p>
            </p:txBody>
          </p:sp>
          <p:sp>
            <p:nvSpPr>
              <p:cNvPr id="430092" name="Text Box 12"/>
              <p:cNvSpPr txBox="1">
                <a:spLocks noChangeArrowheads="1"/>
              </p:cNvSpPr>
              <p:nvPr/>
            </p:nvSpPr>
            <p:spPr bwMode="auto">
              <a:xfrm>
                <a:off x="6436313" y="5292453"/>
                <a:ext cx="2667000" cy="774005"/>
              </a:xfrm>
              <a:prstGeom prst="rect">
                <a:avLst/>
              </a:prstGeom>
              <a:solidFill>
                <a:schemeClr val="tx2">
                  <a:lumMod val="20000"/>
                  <a:lumOff val="80000"/>
                </a:schemeClr>
              </a:solidFill>
              <a:ln w="9525">
                <a:solidFill>
                  <a:schemeClr val="accent1"/>
                </a:solidFill>
                <a:miter lim="800000"/>
                <a:headEnd/>
                <a:tailEnd/>
              </a:ln>
              <a:effectLst>
                <a:outerShdw blurRad="50800" dist="38100" dir="2700000" algn="tl" rotWithShape="0">
                  <a:prstClr val="black">
                    <a:alpha val="40000"/>
                  </a:prstClr>
                </a:outerShdw>
              </a:effec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Font typeface="Webdings" pitchFamily="18" charset="2"/>
                  <a:buNone/>
                </a:pPr>
                <a:r>
                  <a:rPr lang="it-IT" altLang="it-IT" sz="2200" b="1" dirty="0">
                    <a:solidFill>
                      <a:schemeClr val="tx2"/>
                    </a:solidFill>
                    <a:latin typeface="Calibri" panose="020F0502020204030204" pitchFamily="34" charset="0"/>
                  </a:rPr>
                  <a:t>Sistemi di garanzia dei depositi</a:t>
                </a:r>
              </a:p>
            </p:txBody>
          </p:sp>
          <p:cxnSp>
            <p:nvCxnSpPr>
              <p:cNvPr id="430093" name="AutoShape 13"/>
              <p:cNvCxnSpPr>
                <a:cxnSpLocks noChangeShapeType="1"/>
                <a:stCxn id="430082" idx="0"/>
                <a:endCxn id="430083" idx="3"/>
              </p:cNvCxnSpPr>
              <p:nvPr/>
            </p:nvCxnSpPr>
            <p:spPr bwMode="auto">
              <a:xfrm flipH="1" flipV="1">
                <a:off x="2524336" y="2678141"/>
                <a:ext cx="2042901" cy="985484"/>
              </a:xfrm>
              <a:prstGeom prst="straightConnector1">
                <a:avLst/>
              </a:prstGeom>
              <a:noFill/>
              <a:ln w="38100">
                <a:solidFill>
                  <a:schemeClr val="accent1">
                    <a:lumMod val="75000"/>
                  </a:schemeClr>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cxnSp>
          <p:cxnSp>
            <p:nvCxnSpPr>
              <p:cNvPr id="430094" name="AutoShape 14"/>
              <p:cNvCxnSpPr>
                <a:cxnSpLocks noChangeShapeType="1"/>
                <a:stCxn id="430082" idx="0"/>
                <a:endCxn id="430085" idx="1"/>
              </p:cNvCxnSpPr>
              <p:nvPr/>
            </p:nvCxnSpPr>
            <p:spPr bwMode="auto">
              <a:xfrm flipV="1">
                <a:off x="4567239" y="2322079"/>
                <a:ext cx="1541942" cy="1341546"/>
              </a:xfrm>
              <a:prstGeom prst="straightConnector1">
                <a:avLst/>
              </a:prstGeom>
              <a:noFill/>
              <a:ln w="38100">
                <a:solidFill>
                  <a:schemeClr val="accent1">
                    <a:lumMod val="75000"/>
                  </a:schemeClr>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cxnSp>
          <p:cxnSp>
            <p:nvCxnSpPr>
              <p:cNvPr id="430095" name="AutoShape 15"/>
              <p:cNvCxnSpPr>
                <a:cxnSpLocks noChangeShapeType="1"/>
                <a:stCxn id="430082" idx="0"/>
                <a:endCxn id="430084" idx="2"/>
              </p:cNvCxnSpPr>
              <p:nvPr/>
            </p:nvCxnSpPr>
            <p:spPr bwMode="auto">
              <a:xfrm flipH="1" flipV="1">
                <a:off x="3872060" y="2322080"/>
                <a:ext cx="695177" cy="1341545"/>
              </a:xfrm>
              <a:prstGeom prst="straightConnector1">
                <a:avLst/>
              </a:prstGeom>
              <a:noFill/>
              <a:ln w="38100">
                <a:solidFill>
                  <a:schemeClr val="accent1">
                    <a:lumMod val="75000"/>
                  </a:schemeClr>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cxnSp>
          <p:cxnSp>
            <p:nvCxnSpPr>
              <p:cNvPr id="430097" name="AutoShape 17"/>
              <p:cNvCxnSpPr>
                <a:cxnSpLocks noChangeShapeType="1"/>
                <a:stCxn id="430082" idx="1"/>
                <a:endCxn id="430086" idx="3"/>
              </p:cNvCxnSpPr>
              <p:nvPr/>
            </p:nvCxnSpPr>
            <p:spPr bwMode="auto">
              <a:xfrm flipH="1">
                <a:off x="2924174" y="3895827"/>
                <a:ext cx="495301" cy="350736"/>
              </a:xfrm>
              <a:prstGeom prst="straightConnector1">
                <a:avLst/>
              </a:prstGeom>
              <a:noFill/>
              <a:ln w="38100">
                <a:solidFill>
                  <a:schemeClr val="accent1">
                    <a:lumMod val="75000"/>
                  </a:schemeClr>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cxnSp>
          <p:cxnSp>
            <p:nvCxnSpPr>
              <p:cNvPr id="430098" name="AutoShape 18"/>
              <p:cNvCxnSpPr>
                <a:cxnSpLocks noChangeShapeType="1"/>
                <a:stCxn id="430082" idx="3"/>
                <a:endCxn id="430089" idx="1"/>
              </p:cNvCxnSpPr>
              <p:nvPr/>
            </p:nvCxnSpPr>
            <p:spPr bwMode="auto">
              <a:xfrm>
                <a:off x="5715000" y="3895827"/>
                <a:ext cx="1309951" cy="567458"/>
              </a:xfrm>
              <a:prstGeom prst="straightConnector1">
                <a:avLst/>
              </a:prstGeom>
              <a:noFill/>
              <a:ln w="38100">
                <a:solidFill>
                  <a:schemeClr val="accent1">
                    <a:lumMod val="75000"/>
                  </a:schemeClr>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cxnSp>
          <p:cxnSp>
            <p:nvCxnSpPr>
              <p:cNvPr id="430100" name="AutoShape 20"/>
              <p:cNvCxnSpPr>
                <a:cxnSpLocks noChangeShapeType="1"/>
                <a:stCxn id="430082" idx="2"/>
                <a:endCxn id="430090" idx="0"/>
              </p:cNvCxnSpPr>
              <p:nvPr/>
            </p:nvCxnSpPr>
            <p:spPr bwMode="auto">
              <a:xfrm flipH="1">
                <a:off x="1862137" y="4128028"/>
                <a:ext cx="2705100" cy="1571069"/>
              </a:xfrm>
              <a:prstGeom prst="straightConnector1">
                <a:avLst/>
              </a:prstGeom>
              <a:noFill/>
              <a:ln w="38100">
                <a:solidFill>
                  <a:schemeClr val="accent1">
                    <a:lumMod val="75000"/>
                  </a:schemeClr>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cxnSp>
          <p:cxnSp>
            <p:nvCxnSpPr>
              <p:cNvPr id="430101" name="AutoShape 21"/>
              <p:cNvCxnSpPr>
                <a:cxnSpLocks noChangeShapeType="1"/>
                <a:stCxn id="430082" idx="2"/>
                <a:endCxn id="430092" idx="0"/>
              </p:cNvCxnSpPr>
              <p:nvPr/>
            </p:nvCxnSpPr>
            <p:spPr bwMode="auto">
              <a:xfrm>
                <a:off x="4567237" y="4128028"/>
                <a:ext cx="3202575" cy="1164425"/>
              </a:xfrm>
              <a:prstGeom prst="straightConnector1">
                <a:avLst/>
              </a:prstGeom>
              <a:noFill/>
              <a:ln w="38100">
                <a:solidFill>
                  <a:schemeClr val="accent1">
                    <a:lumMod val="75000"/>
                  </a:schemeClr>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cxnSp>
          <p:cxnSp>
            <p:nvCxnSpPr>
              <p:cNvPr id="430102" name="AutoShape 22"/>
              <p:cNvCxnSpPr>
                <a:cxnSpLocks noChangeShapeType="1"/>
                <a:stCxn id="430082" idx="2"/>
                <a:endCxn id="430091" idx="0"/>
              </p:cNvCxnSpPr>
              <p:nvPr/>
            </p:nvCxnSpPr>
            <p:spPr bwMode="auto">
              <a:xfrm>
                <a:off x="4567237" y="4128028"/>
                <a:ext cx="251526" cy="1700082"/>
              </a:xfrm>
              <a:prstGeom prst="straightConnector1">
                <a:avLst/>
              </a:prstGeom>
              <a:noFill/>
              <a:ln w="38100">
                <a:solidFill>
                  <a:schemeClr val="accent1">
                    <a:lumMod val="75000"/>
                  </a:schemeClr>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cxnSp>
        </p:grpSp>
        <p:sp>
          <p:nvSpPr>
            <p:cNvPr id="24" name="Text Box 5"/>
            <p:cNvSpPr txBox="1">
              <a:spLocks noChangeArrowheads="1"/>
            </p:cNvSpPr>
            <p:nvPr/>
          </p:nvSpPr>
          <p:spPr bwMode="auto">
            <a:xfrm>
              <a:off x="6716103" y="2999320"/>
              <a:ext cx="2104369" cy="701731"/>
            </a:xfrm>
            <a:prstGeom prst="rect">
              <a:avLst/>
            </a:prstGeom>
            <a:solidFill>
              <a:schemeClr val="accent3">
                <a:lumMod val="40000"/>
                <a:lumOff val="60000"/>
              </a:schemeClr>
            </a:solidFill>
            <a:ln w="9525">
              <a:solidFill>
                <a:schemeClr val="accent1"/>
              </a:solidFill>
              <a:miter lim="800000"/>
              <a:headEnd/>
              <a:tailEnd/>
            </a:ln>
            <a:effectLst>
              <a:outerShdw blurRad="50800" dist="38100" dir="2700000" algn="tl" rotWithShape="0">
                <a:prstClr val="black">
                  <a:alpha val="40000"/>
                </a:prstClr>
              </a:outerShdw>
            </a:effectLst>
          </p:spPr>
          <p:txBody>
            <a:bodyPr wrap="square"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lnSpc>
                  <a:spcPct val="90000"/>
                </a:lnSpc>
                <a:buFont typeface="Webdings" pitchFamily="18" charset="2"/>
                <a:buNone/>
              </a:pPr>
              <a:r>
                <a:rPr lang="it-IT" altLang="it-IT" sz="2200" b="1" dirty="0" err="1" smtClean="0">
                  <a:latin typeface="Calibri" panose="020F0502020204030204" pitchFamily="34" charset="0"/>
                </a:rPr>
                <a:t>Managers</a:t>
              </a:r>
              <a:r>
                <a:rPr lang="it-IT" altLang="it-IT" sz="2200" b="1" dirty="0" smtClean="0">
                  <a:latin typeface="Calibri" panose="020F0502020204030204" pitchFamily="34" charset="0"/>
                </a:rPr>
                <a:t> e </a:t>
              </a:r>
            </a:p>
            <a:p>
              <a:pPr algn="ctr" eaLnBrk="0" hangingPunct="0">
                <a:lnSpc>
                  <a:spcPct val="90000"/>
                </a:lnSpc>
                <a:buFont typeface="Webdings" pitchFamily="18" charset="2"/>
                <a:buNone/>
              </a:pPr>
              <a:r>
                <a:rPr lang="it-IT" altLang="it-IT" sz="2200" b="1" dirty="0" smtClean="0">
                  <a:latin typeface="Calibri" panose="020F0502020204030204" pitchFamily="34" charset="0"/>
                </a:rPr>
                <a:t>dipendenti</a:t>
              </a:r>
              <a:endParaRPr lang="it-IT" altLang="it-IT" sz="2200" b="1" dirty="0">
                <a:latin typeface="Calibri" panose="020F0502020204030204" pitchFamily="34" charset="0"/>
              </a:endParaRPr>
            </a:p>
          </p:txBody>
        </p:sp>
        <p:cxnSp>
          <p:nvCxnSpPr>
            <p:cNvPr id="25" name="AutoShape 14"/>
            <p:cNvCxnSpPr>
              <a:cxnSpLocks noChangeShapeType="1"/>
              <a:endCxn id="24" idx="1"/>
            </p:cNvCxnSpPr>
            <p:nvPr/>
          </p:nvCxnSpPr>
          <p:spPr bwMode="auto">
            <a:xfrm flipV="1">
              <a:off x="5728369" y="3350186"/>
              <a:ext cx="987734" cy="306240"/>
            </a:xfrm>
            <a:prstGeom prst="straightConnector1">
              <a:avLst/>
            </a:prstGeom>
            <a:noFill/>
            <a:ln w="38100">
              <a:solidFill>
                <a:schemeClr val="accent1">
                  <a:lumMod val="75000"/>
                </a:schemeClr>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920331993"/>
      </p:ext>
    </p:extLst>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8F901CF-713E-43DF-885E-EB481889573F}" type="slidenum">
              <a:rPr lang="it-IT" smtClean="0"/>
              <a:t>50</a:t>
            </a:fld>
            <a:endParaRPr lang="it-IT"/>
          </a:p>
        </p:txBody>
      </p:sp>
      <p:sp>
        <p:nvSpPr>
          <p:cNvPr id="5" name="Titolo 2"/>
          <p:cNvSpPr txBox="1">
            <a:spLocks/>
          </p:cNvSpPr>
          <p:nvPr/>
        </p:nvSpPr>
        <p:spPr>
          <a:xfrm>
            <a:off x="1644650" y="274638"/>
            <a:ext cx="749935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it-IT" sz="2000" b="1" dirty="0" smtClean="0">
                <a:effectLst/>
                <a:latin typeface="Calibri" panose="020F0502020204030204" pitchFamily="34" charset="0"/>
              </a:rPr>
              <a:t>La principale innovazione della BRRD: il </a:t>
            </a:r>
            <a:r>
              <a:rPr lang="it-IT" sz="2000" b="1" i="1" dirty="0" err="1" smtClean="0">
                <a:effectLst/>
                <a:latin typeface="Calibri" panose="020F0502020204030204" pitchFamily="34" charset="0"/>
              </a:rPr>
              <a:t>bail</a:t>
            </a:r>
            <a:r>
              <a:rPr lang="it-IT" sz="2000" b="1" i="1" dirty="0" smtClean="0">
                <a:effectLst/>
                <a:latin typeface="Calibri" panose="020F0502020204030204" pitchFamily="34" charset="0"/>
              </a:rPr>
              <a:t>-in</a:t>
            </a:r>
            <a:endParaRPr lang="it-IT" sz="2000" b="1" i="1" dirty="0">
              <a:effectLst/>
              <a:latin typeface="Calibri" panose="020F0502020204030204" pitchFamily="34" charset="0"/>
            </a:endParaRPr>
          </a:p>
        </p:txBody>
      </p:sp>
      <p:sp>
        <p:nvSpPr>
          <p:cNvPr id="7" name="Segnaposto contenuto 3"/>
          <p:cNvSpPr txBox="1">
            <a:spLocks/>
          </p:cNvSpPr>
          <p:nvPr/>
        </p:nvSpPr>
        <p:spPr>
          <a:xfrm>
            <a:off x="971600" y="1268413"/>
            <a:ext cx="7931100" cy="4906962"/>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550" indent="0">
              <a:spcBef>
                <a:spcPts val="600"/>
              </a:spcBef>
              <a:buFontTx/>
              <a:buNone/>
              <a:defRPr/>
            </a:pPr>
            <a:r>
              <a:rPr lang="it-IT" sz="1800" b="0" i="1" u="sng" dirty="0" smtClean="0">
                <a:latin typeface="Calibri" panose="020F0502020204030204" pitchFamily="34" charset="0"/>
              </a:rPr>
              <a:t>Minimum </a:t>
            </a:r>
            <a:r>
              <a:rPr lang="it-IT" sz="1800" b="0" i="1" u="sng" dirty="0" err="1" smtClean="0">
                <a:latin typeface="Calibri" panose="020F0502020204030204" pitchFamily="34" charset="0"/>
              </a:rPr>
              <a:t>requirement</a:t>
            </a:r>
            <a:r>
              <a:rPr lang="it-IT" sz="1800" b="0" i="1" u="sng" dirty="0" smtClean="0">
                <a:latin typeface="Calibri" panose="020F0502020204030204" pitchFamily="34" charset="0"/>
              </a:rPr>
              <a:t> of </a:t>
            </a:r>
            <a:r>
              <a:rPr lang="it-IT" sz="1800" b="0" i="1" u="sng" dirty="0" err="1" smtClean="0">
                <a:latin typeface="Calibri" panose="020F0502020204030204" pitchFamily="34" charset="0"/>
              </a:rPr>
              <a:t>own</a:t>
            </a:r>
            <a:r>
              <a:rPr lang="it-IT" sz="1800" b="0" i="1" u="sng" dirty="0" smtClean="0">
                <a:latin typeface="Calibri" panose="020F0502020204030204" pitchFamily="34" charset="0"/>
              </a:rPr>
              <a:t> funds and </a:t>
            </a:r>
            <a:r>
              <a:rPr lang="it-IT" sz="1800" b="0" i="1" u="sng" dirty="0" err="1" smtClean="0">
                <a:latin typeface="Calibri" panose="020F0502020204030204" pitchFamily="34" charset="0"/>
              </a:rPr>
              <a:t>eligible</a:t>
            </a:r>
            <a:r>
              <a:rPr lang="it-IT" sz="1800" b="0" i="1" u="sng" dirty="0" smtClean="0">
                <a:latin typeface="Calibri" panose="020F0502020204030204" pitchFamily="34" charset="0"/>
              </a:rPr>
              <a:t> </a:t>
            </a:r>
            <a:r>
              <a:rPr lang="it-IT" sz="1800" b="0" i="1" u="sng" dirty="0" err="1" smtClean="0">
                <a:latin typeface="Calibri" panose="020F0502020204030204" pitchFamily="34" charset="0"/>
              </a:rPr>
              <a:t>liabilities</a:t>
            </a:r>
            <a:r>
              <a:rPr lang="it-IT" sz="1800" b="0" u="sng" dirty="0" smtClean="0">
                <a:latin typeface="Calibri" panose="020F0502020204030204" pitchFamily="34" charset="0"/>
              </a:rPr>
              <a:t> </a:t>
            </a:r>
            <a:r>
              <a:rPr lang="it-IT" sz="1800" b="0" dirty="0" smtClean="0">
                <a:latin typeface="Calibri" panose="020F0502020204030204" pitchFamily="34" charset="0"/>
              </a:rPr>
              <a:t>(art. 45)</a:t>
            </a:r>
          </a:p>
          <a:p>
            <a:pPr algn="just">
              <a:spcBef>
                <a:spcPts val="1200"/>
              </a:spcBef>
              <a:defRPr/>
            </a:pPr>
            <a:r>
              <a:rPr lang="it-IT" sz="1800" b="0" dirty="0" smtClean="0">
                <a:latin typeface="Calibri" panose="020F0502020204030204" pitchFamily="34" charset="0"/>
              </a:rPr>
              <a:t>Le banche devono, in ogni momento, rispettare un requisito minimo, espresso come: rapporto tra l’ammontare di passività assoggettabili e fondi propri rispetto al totale delle passività incluso il capitale.</a:t>
            </a:r>
            <a:endParaRPr lang="it-IT" sz="1800" b="0" dirty="0">
              <a:latin typeface="Calibri" panose="020F0502020204030204" pitchFamily="34" charset="0"/>
            </a:endParaRPr>
          </a:p>
          <a:p>
            <a:pPr algn="just">
              <a:spcBef>
                <a:spcPts val="1200"/>
              </a:spcBef>
              <a:defRPr/>
            </a:pPr>
            <a:r>
              <a:rPr lang="it-IT" sz="1800" b="0" dirty="0" smtClean="0">
                <a:latin typeface="Calibri" panose="020F0502020204030204" pitchFamily="34" charset="0"/>
              </a:rPr>
              <a:t>l’EBA definisce gli </a:t>
            </a:r>
            <a:r>
              <a:rPr lang="it-IT" sz="1800" b="0" dirty="0">
                <a:latin typeface="Calibri" panose="020F0502020204030204" pitchFamily="34" charset="0"/>
              </a:rPr>
              <a:t>standard tecnici per specificare il criterio di </a:t>
            </a:r>
            <a:r>
              <a:rPr lang="it-IT" sz="1800" b="0" dirty="0" smtClean="0">
                <a:latin typeface="Calibri" panose="020F0502020204030204" pitchFamily="34" charset="0"/>
              </a:rPr>
              <a:t>valutazione per determinare, </a:t>
            </a:r>
            <a:r>
              <a:rPr lang="it-IT" sz="1800" b="0" dirty="0">
                <a:latin typeface="Calibri" panose="020F0502020204030204" pitchFamily="34" charset="0"/>
              </a:rPr>
              <a:t>per ciascuna </a:t>
            </a:r>
            <a:r>
              <a:rPr lang="it-IT" sz="1800" b="0" dirty="0" smtClean="0">
                <a:latin typeface="Calibri" panose="020F0502020204030204" pitchFamily="34" charset="0"/>
              </a:rPr>
              <a:t>banca, </a:t>
            </a:r>
            <a:r>
              <a:rPr lang="it-IT" sz="1800" b="0" dirty="0">
                <a:latin typeface="Calibri" panose="020F0502020204030204" pitchFamily="34" charset="0"/>
              </a:rPr>
              <a:t>un requisito minimo di capitale e passività assoggettabili, inclusi i debiti subordinati e i debiti non garantiti con una durata residua inferiore a 12 </a:t>
            </a:r>
            <a:r>
              <a:rPr lang="it-IT" sz="1800" b="0" dirty="0" smtClean="0">
                <a:latin typeface="Calibri" panose="020F0502020204030204" pitchFamily="34" charset="0"/>
              </a:rPr>
              <a:t>mesi assoggettabili al</a:t>
            </a:r>
            <a:r>
              <a:rPr lang="it-IT" sz="1800" b="0" i="1" dirty="0" smtClean="0">
                <a:latin typeface="Calibri" panose="020F0502020204030204" pitchFamily="34" charset="0"/>
              </a:rPr>
              <a:t> </a:t>
            </a:r>
            <a:r>
              <a:rPr lang="it-IT" sz="1800" b="0" i="1" dirty="0" err="1" smtClean="0">
                <a:latin typeface="Calibri" panose="020F0502020204030204" pitchFamily="34" charset="0"/>
              </a:rPr>
              <a:t>bail</a:t>
            </a:r>
            <a:r>
              <a:rPr lang="it-IT" sz="1800" b="0" i="1" dirty="0" smtClean="0">
                <a:latin typeface="Calibri" panose="020F0502020204030204" pitchFamily="34" charset="0"/>
              </a:rPr>
              <a:t>-in</a:t>
            </a:r>
            <a:r>
              <a:rPr lang="it-IT" sz="1800" b="0" dirty="0" smtClean="0">
                <a:latin typeface="Calibri" panose="020F0502020204030204" pitchFamily="34" charset="0"/>
              </a:rPr>
              <a:t> e quelli qualificabili come capitale in base al CRR;</a:t>
            </a:r>
          </a:p>
          <a:p>
            <a:pPr algn="just">
              <a:spcBef>
                <a:spcPts val="1200"/>
              </a:spcBef>
              <a:defRPr/>
            </a:pPr>
            <a:r>
              <a:rPr lang="it-IT" sz="1800" b="0" dirty="0" smtClean="0">
                <a:latin typeface="Calibri" panose="020F0502020204030204" pitchFamily="34" charset="0"/>
              </a:rPr>
              <a:t>gli stati membri possono definire criteri aggiuntivi per la determinazione del requisito;</a:t>
            </a:r>
          </a:p>
          <a:p>
            <a:pPr algn="just">
              <a:spcBef>
                <a:spcPts val="1200"/>
              </a:spcBef>
              <a:defRPr/>
            </a:pPr>
            <a:r>
              <a:rPr lang="it-IT" sz="1800" dirty="0" smtClean="0">
                <a:latin typeface="Calibri" panose="020F0502020204030204" pitchFamily="34" charset="0"/>
              </a:rPr>
              <a:t>il </a:t>
            </a:r>
            <a:r>
              <a:rPr lang="it-IT" sz="1800" dirty="0">
                <a:latin typeface="Calibri" panose="020F0502020204030204" pitchFamily="34" charset="0"/>
              </a:rPr>
              <a:t>requisito minimo </a:t>
            </a:r>
            <a:r>
              <a:rPr lang="it-IT" sz="1800" dirty="0" smtClean="0">
                <a:latin typeface="Calibri" panose="020F0502020204030204" pitchFamily="34" charset="0"/>
              </a:rPr>
              <a:t>è determinato </a:t>
            </a:r>
            <a:r>
              <a:rPr lang="it-IT" sz="1800" dirty="0">
                <a:latin typeface="Calibri" panose="020F0502020204030204" pitchFamily="34" charset="0"/>
              </a:rPr>
              <a:t>per ciascuna banca dall’autorità di risoluzione, in consultazione con la vigilanza, tenendo in considerazione specifici </a:t>
            </a:r>
            <a:r>
              <a:rPr lang="it-IT" sz="1800" dirty="0" smtClean="0">
                <a:latin typeface="Calibri" panose="020F0502020204030204" pitchFamily="34" charset="0"/>
              </a:rPr>
              <a:t>criteri;</a:t>
            </a:r>
          </a:p>
          <a:p>
            <a:pPr algn="just">
              <a:spcBef>
                <a:spcPts val="1200"/>
              </a:spcBef>
              <a:defRPr/>
            </a:pPr>
            <a:r>
              <a:rPr lang="it-IT" sz="1800" dirty="0" smtClean="0">
                <a:latin typeface="Calibri" panose="020F0502020204030204" pitchFamily="34" charset="0"/>
              </a:rPr>
              <a:t>il requisito si applica a livello individuale e consolidato (nel qual caso è determinato dall’autorità di risoluzione di gruppo).</a:t>
            </a:r>
            <a:endParaRPr lang="it-IT" sz="1800" dirty="0">
              <a:latin typeface="Calibri" panose="020F0502020204030204" pitchFamily="34" charset="0"/>
            </a:endParaRPr>
          </a:p>
          <a:p>
            <a:pPr algn="just">
              <a:spcBef>
                <a:spcPts val="1200"/>
              </a:spcBef>
              <a:defRPr/>
            </a:pPr>
            <a:endParaRPr lang="it-IT" sz="1800" b="0" dirty="0">
              <a:latin typeface="Calibri" panose="020F0502020204030204" pitchFamily="34" charset="0"/>
            </a:endParaRPr>
          </a:p>
        </p:txBody>
      </p:sp>
    </p:spTree>
    <p:extLst>
      <p:ext uri="{BB962C8B-B14F-4D97-AF65-F5344CB8AC3E}">
        <p14:creationId xmlns:p14="http://schemas.microsoft.com/office/powerpoint/2010/main" val="3552478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51</a:t>
            </a:fld>
            <a:endParaRPr lang="en-US" dirty="0"/>
          </a:p>
        </p:txBody>
      </p:sp>
      <p:sp>
        <p:nvSpPr>
          <p:cNvPr id="5" name="Titolo 2"/>
          <p:cNvSpPr>
            <a:spLocks noGrp="1"/>
          </p:cNvSpPr>
          <p:nvPr>
            <p:ph type="title" idx="4294967295"/>
          </p:nvPr>
        </p:nvSpPr>
        <p:spPr>
          <a:xfrm>
            <a:off x="1644650" y="485775"/>
            <a:ext cx="7499350" cy="1143000"/>
          </a:xfrm>
        </p:spPr>
        <p:txBody>
          <a:bodyPr>
            <a:normAutofit/>
          </a:bodyPr>
          <a:lstStyle/>
          <a:p>
            <a:r>
              <a:rPr lang="it-IT" sz="2000" b="1" dirty="0">
                <a:solidFill>
                  <a:srgbClr val="11488B"/>
                </a:solidFill>
                <a:effectLst/>
                <a:latin typeface="Calibri" pitchFamily="34" charset="0"/>
              </a:rPr>
              <a:t>Il Fondo di risoluzione delle crisi (BRF) nella BRRD</a:t>
            </a:r>
          </a:p>
        </p:txBody>
      </p:sp>
      <p:grpSp>
        <p:nvGrpSpPr>
          <p:cNvPr id="25" name="Gruppo 24"/>
          <p:cNvGrpSpPr/>
          <p:nvPr/>
        </p:nvGrpSpPr>
        <p:grpSpPr>
          <a:xfrm>
            <a:off x="15322" y="1268760"/>
            <a:ext cx="8932663" cy="5760640"/>
            <a:chOff x="208971" y="1074741"/>
            <a:chExt cx="8932663" cy="5760640"/>
          </a:xfrm>
        </p:grpSpPr>
        <p:sp>
          <p:nvSpPr>
            <p:cNvPr id="6" name="Rettangolo 5"/>
            <p:cNvSpPr/>
            <p:nvPr/>
          </p:nvSpPr>
          <p:spPr>
            <a:xfrm>
              <a:off x="716698" y="1074741"/>
              <a:ext cx="8424936" cy="5760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8" name="Gruppo 17"/>
            <p:cNvGrpSpPr/>
            <p:nvPr/>
          </p:nvGrpSpPr>
          <p:grpSpPr>
            <a:xfrm>
              <a:off x="833661" y="2432096"/>
              <a:ext cx="8088835" cy="4083723"/>
              <a:chOff x="833661" y="2432096"/>
              <a:chExt cx="8088835" cy="4083723"/>
            </a:xfrm>
          </p:grpSpPr>
          <p:sp>
            <p:nvSpPr>
              <p:cNvPr id="9" name="Rectangle 21"/>
              <p:cNvSpPr>
                <a:spLocks noChangeArrowheads="1"/>
              </p:cNvSpPr>
              <p:nvPr>
                <p:custDataLst>
                  <p:tags r:id="rId1"/>
                </p:custDataLst>
              </p:nvPr>
            </p:nvSpPr>
            <p:spPr bwMode="auto">
              <a:xfrm>
                <a:off x="4211959" y="2432096"/>
                <a:ext cx="4710537" cy="4083723"/>
              </a:xfrm>
              <a:prstGeom prst="rect">
                <a:avLst/>
              </a:prstGeom>
              <a:solidFill>
                <a:schemeClr val="accent4">
                  <a:lumMod val="20000"/>
                  <a:lumOff val="80000"/>
                </a:schemeClr>
              </a:solidFill>
              <a:ln w="22225" algn="ctr">
                <a:solidFill>
                  <a:schemeClr val="accent3"/>
                </a:solidFill>
                <a:miter lim="800000"/>
                <a:headEnd/>
                <a:tailEnd/>
              </a:ln>
              <a:effectLst>
                <a:outerShdw blurRad="50800" dist="38100" dir="2700000" algn="tl" rotWithShape="0">
                  <a:prstClr val="black">
                    <a:alpha val="40000"/>
                  </a:prstClr>
                </a:outerShdw>
              </a:effectLst>
              <a:extLst/>
            </p:spPr>
            <p:txBody>
              <a:bodyPr wrap="none" anchor="ctr"/>
              <a:lstStyle/>
              <a:p>
                <a:pPr marL="268288" indent="-268288" algn="just">
                  <a:spcBef>
                    <a:spcPts val="1200"/>
                  </a:spcBef>
                  <a:defRPr/>
                </a:pPr>
                <a:r>
                  <a:rPr lang="it-IT" sz="1500" dirty="0" smtClean="0">
                    <a:latin typeface="Garamond" panose="02020404030301010803" pitchFamily="18" charset="0"/>
                  </a:rPr>
                  <a:t>Il </a:t>
                </a:r>
                <a:r>
                  <a:rPr lang="it-IT" sz="1500" dirty="0">
                    <a:latin typeface="Garamond" panose="02020404030301010803" pitchFamily="18" charset="0"/>
                  </a:rPr>
                  <a:t>RF </a:t>
                </a:r>
                <a:r>
                  <a:rPr lang="it-IT" sz="1500" dirty="0" smtClean="0">
                    <a:latin typeface="Garamond" panose="02020404030301010803" pitchFamily="18" charset="0"/>
                  </a:rPr>
                  <a:t>nazionale è </a:t>
                </a:r>
                <a:r>
                  <a:rPr lang="it-IT" sz="1500" dirty="0">
                    <a:latin typeface="Garamond" panose="02020404030301010803" pitchFamily="18" charset="0"/>
                  </a:rPr>
                  <a:t>finanziato attraverso:</a:t>
                </a:r>
              </a:p>
              <a:p>
                <a:pPr marL="357188" indent="-177800">
                  <a:spcBef>
                    <a:spcPts val="600"/>
                  </a:spcBef>
                  <a:buFont typeface="Courier New" panose="02070309020205020404" pitchFamily="49" charset="0"/>
                  <a:buChar char="o"/>
                  <a:defRPr/>
                </a:pPr>
                <a:r>
                  <a:rPr lang="it-IT" sz="1500" dirty="0">
                    <a:latin typeface="Garamond" panose="02020404030301010803" pitchFamily="18" charset="0"/>
                  </a:rPr>
                  <a:t>contributi </a:t>
                </a:r>
                <a:r>
                  <a:rPr lang="it-IT" sz="1500" u="sng" dirty="0">
                    <a:latin typeface="Garamond" panose="02020404030301010803" pitchFamily="18" charset="0"/>
                  </a:rPr>
                  <a:t>ex-ante</a:t>
                </a:r>
                <a:r>
                  <a:rPr lang="it-IT" sz="1500" dirty="0">
                    <a:latin typeface="Garamond" panose="02020404030301010803" pitchFamily="18" charset="0"/>
                  </a:rPr>
                  <a:t> delle banche </a:t>
                </a:r>
                <a:r>
                  <a:rPr lang="it-IT" sz="1500" dirty="0" smtClean="0">
                    <a:latin typeface="Garamond" panose="02020404030301010803" pitchFamily="18" charset="0"/>
                  </a:rPr>
                  <a:t>fino al </a:t>
                </a:r>
                <a:r>
                  <a:rPr lang="it-IT" sz="1500" dirty="0">
                    <a:latin typeface="Garamond" panose="02020404030301010803" pitchFamily="18" charset="0"/>
                  </a:rPr>
                  <a:t>raggiungimento </a:t>
                </a:r>
                <a:endParaRPr lang="it-IT" sz="1500" dirty="0" smtClean="0">
                  <a:latin typeface="Garamond" panose="02020404030301010803" pitchFamily="18" charset="0"/>
                </a:endParaRPr>
              </a:p>
              <a:p>
                <a:pPr marL="357188">
                  <a:spcBef>
                    <a:spcPts val="0"/>
                  </a:spcBef>
                  <a:defRPr/>
                </a:pPr>
                <a:r>
                  <a:rPr lang="it-IT" sz="1500" dirty="0" smtClean="0">
                    <a:latin typeface="Garamond" panose="02020404030301010803" pitchFamily="18" charset="0"/>
                  </a:rPr>
                  <a:t>di un livello  </a:t>
                </a:r>
                <a:r>
                  <a:rPr lang="it-IT" sz="1500" i="1" u="sng" dirty="0" smtClean="0">
                    <a:latin typeface="Garamond" panose="02020404030301010803" pitchFamily="18" charset="0"/>
                  </a:rPr>
                  <a:t>target</a:t>
                </a:r>
                <a:r>
                  <a:rPr lang="it-IT" sz="1500" dirty="0" smtClean="0">
                    <a:latin typeface="Garamond" panose="02020404030301010803" pitchFamily="18" charset="0"/>
                  </a:rPr>
                  <a:t> almeno pari </a:t>
                </a:r>
                <a:r>
                  <a:rPr lang="it-IT" sz="1500" b="1" dirty="0" smtClean="0">
                    <a:latin typeface="Garamond" panose="02020404030301010803" pitchFamily="18" charset="0"/>
                  </a:rPr>
                  <a:t>all’1% dei depositi</a:t>
                </a:r>
              </a:p>
              <a:p>
                <a:pPr marL="357188">
                  <a:spcBef>
                    <a:spcPts val="0"/>
                  </a:spcBef>
                  <a:defRPr/>
                </a:pPr>
                <a:r>
                  <a:rPr lang="it-IT" sz="1500" b="1" dirty="0" smtClean="0">
                    <a:latin typeface="Garamond" panose="02020404030301010803" pitchFamily="18" charset="0"/>
                  </a:rPr>
                  <a:t>garantiti</a:t>
                </a:r>
                <a:r>
                  <a:rPr lang="it-IT" sz="1500" dirty="0" smtClean="0">
                    <a:latin typeface="Garamond" panose="02020404030301010803" pitchFamily="18" charset="0"/>
                  </a:rPr>
                  <a:t> </a:t>
                </a:r>
                <a:r>
                  <a:rPr lang="it-IT" sz="1500" dirty="0">
                    <a:latin typeface="Garamond" panose="02020404030301010803" pitchFamily="18" charset="0"/>
                  </a:rPr>
                  <a:t>di </a:t>
                </a:r>
                <a:r>
                  <a:rPr lang="it-IT" sz="1500" dirty="0" smtClean="0">
                    <a:latin typeface="Garamond" panose="02020404030301010803" pitchFamily="18" charset="0"/>
                  </a:rPr>
                  <a:t>tutte le banche autorizzate </a:t>
                </a:r>
                <a:r>
                  <a:rPr lang="it-IT" sz="1500" dirty="0">
                    <a:latin typeface="Garamond" panose="02020404030301010803" pitchFamily="18" charset="0"/>
                  </a:rPr>
                  <a:t>nel </a:t>
                </a:r>
                <a:r>
                  <a:rPr lang="it-IT" sz="1500" dirty="0" smtClean="0">
                    <a:latin typeface="Garamond" panose="02020404030301010803" pitchFamily="18" charset="0"/>
                  </a:rPr>
                  <a:t>paese (di cui </a:t>
                </a:r>
              </a:p>
              <a:p>
                <a:pPr marL="357188">
                  <a:spcBef>
                    <a:spcPts val="0"/>
                  </a:spcBef>
                  <a:defRPr/>
                </a:pPr>
                <a:r>
                  <a:rPr lang="it-IT" sz="1500" dirty="0" smtClean="0">
                    <a:latin typeface="Garamond" panose="02020404030301010803" pitchFamily="18" charset="0"/>
                  </a:rPr>
                  <a:t>fino al limite del 30% può essere in impegni irrevocabili  </a:t>
                </a:r>
              </a:p>
              <a:p>
                <a:pPr marL="357188">
                  <a:spcBef>
                    <a:spcPts val="0"/>
                  </a:spcBef>
                  <a:defRPr/>
                </a:pPr>
                <a:r>
                  <a:rPr lang="it-IT" sz="1500" dirty="0" smtClean="0">
                    <a:latin typeface="Garamond" panose="02020404030301010803" pitchFamily="18" charset="0"/>
                  </a:rPr>
                  <a:t>di pagamento) - art. 103;</a:t>
                </a:r>
              </a:p>
              <a:p>
                <a:pPr marL="357188" indent="-177800">
                  <a:spcBef>
                    <a:spcPts val="400"/>
                  </a:spcBef>
                  <a:buFont typeface="Courier New" panose="02070309020205020404" pitchFamily="49" charset="0"/>
                  <a:buChar char="o"/>
                  <a:defRPr/>
                </a:pPr>
                <a:r>
                  <a:rPr lang="it-IT" sz="1500" dirty="0" smtClean="0">
                    <a:latin typeface="Garamond" panose="02020404030301010803" pitchFamily="18" charset="0"/>
                  </a:rPr>
                  <a:t>contributi </a:t>
                </a:r>
                <a:r>
                  <a:rPr lang="it-IT" sz="1500" dirty="0">
                    <a:latin typeface="Garamond" panose="02020404030301010803" pitchFamily="18" charset="0"/>
                  </a:rPr>
                  <a:t>straordinari </a:t>
                </a:r>
                <a:r>
                  <a:rPr lang="it-IT" sz="1500" u="sng" dirty="0">
                    <a:latin typeface="Garamond" panose="02020404030301010803" pitchFamily="18" charset="0"/>
                  </a:rPr>
                  <a:t>ex-post</a:t>
                </a:r>
                <a:r>
                  <a:rPr lang="it-IT" sz="1500" dirty="0">
                    <a:latin typeface="Garamond" panose="02020404030301010803" pitchFamily="18" charset="0"/>
                  </a:rPr>
                  <a:t> </a:t>
                </a:r>
                <a:r>
                  <a:rPr lang="it-IT" sz="1500" dirty="0" smtClean="0">
                    <a:latin typeface="Garamond" panose="02020404030301010803" pitchFamily="18" charset="0"/>
                  </a:rPr>
                  <a:t>(</a:t>
                </a:r>
                <a:r>
                  <a:rPr lang="it-IT" sz="1500" dirty="0">
                    <a:latin typeface="Garamond" panose="02020404030301010803" pitchFamily="18" charset="0"/>
                  </a:rPr>
                  <a:t>con limite massimo </a:t>
                </a:r>
                <a:r>
                  <a:rPr lang="it-IT" sz="1500" dirty="0" smtClean="0">
                    <a:latin typeface="Garamond" panose="02020404030301010803" pitchFamily="18" charset="0"/>
                  </a:rPr>
                  <a:t>pari</a:t>
                </a:r>
              </a:p>
              <a:p>
                <a:pPr marL="357188">
                  <a:spcBef>
                    <a:spcPts val="0"/>
                  </a:spcBef>
                  <a:defRPr/>
                </a:pPr>
                <a:r>
                  <a:rPr lang="it-IT" sz="1500" dirty="0">
                    <a:latin typeface="Garamond" panose="02020404030301010803" pitchFamily="18" charset="0"/>
                  </a:rPr>
                  <a:t>a tre volte le </a:t>
                </a:r>
                <a:r>
                  <a:rPr lang="it-IT" sz="1500" dirty="0" smtClean="0">
                    <a:latin typeface="Garamond" panose="02020404030301010803" pitchFamily="18" charset="0"/>
                  </a:rPr>
                  <a:t>contribuzioni ordinarie annuali e calcolati </a:t>
                </a:r>
              </a:p>
              <a:p>
                <a:pPr marL="357188">
                  <a:spcBef>
                    <a:spcPts val="0"/>
                  </a:spcBef>
                  <a:defRPr/>
                </a:pPr>
                <a:r>
                  <a:rPr lang="it-IT" sz="1500" dirty="0" smtClean="0">
                    <a:latin typeface="Garamond" panose="02020404030301010803" pitchFamily="18" charset="0"/>
                  </a:rPr>
                  <a:t>secondo i criteri delle </a:t>
                </a:r>
                <a:r>
                  <a:rPr lang="it-IT" sz="1500" smtClean="0">
                    <a:latin typeface="Garamond" panose="02020404030301010803" pitchFamily="18" charset="0"/>
                  </a:rPr>
                  <a:t>contribuzioni  ex-ante </a:t>
                </a:r>
                <a:r>
                  <a:rPr lang="it-IT" sz="1500" dirty="0" smtClean="0">
                    <a:latin typeface="Garamond" panose="02020404030301010803" pitchFamily="18" charset="0"/>
                  </a:rPr>
                  <a:t>- art. 104);</a:t>
                </a:r>
                <a:endParaRPr lang="it-IT" sz="1500" dirty="0">
                  <a:latin typeface="Garamond" panose="02020404030301010803" pitchFamily="18" charset="0"/>
                </a:endParaRPr>
              </a:p>
              <a:p>
                <a:pPr marL="357188" indent="-177800">
                  <a:spcBef>
                    <a:spcPts val="400"/>
                  </a:spcBef>
                  <a:buFont typeface="Courier New" panose="02070309020205020404" pitchFamily="49" charset="0"/>
                  <a:buChar char="o"/>
                  <a:defRPr/>
                </a:pPr>
                <a:r>
                  <a:rPr lang="it-IT" sz="1500" dirty="0">
                    <a:latin typeface="Garamond" panose="02020404030301010803" pitchFamily="18" charset="0"/>
                  </a:rPr>
                  <a:t>se entrambi insufficienti (o la contribuzione </a:t>
                </a:r>
                <a:endParaRPr lang="it-IT" sz="1500" dirty="0" smtClean="0">
                  <a:latin typeface="Garamond" panose="02020404030301010803" pitchFamily="18" charset="0"/>
                </a:endParaRPr>
              </a:p>
              <a:p>
                <a:pPr marL="357188">
                  <a:spcBef>
                    <a:spcPts val="0"/>
                  </a:spcBef>
                  <a:defRPr/>
                </a:pPr>
                <a:r>
                  <a:rPr lang="it-IT" sz="1500" dirty="0" smtClean="0">
                    <a:latin typeface="Garamond" panose="02020404030301010803" pitchFamily="18" charset="0"/>
                  </a:rPr>
                  <a:t>straordinaria </a:t>
                </a:r>
                <a:r>
                  <a:rPr lang="it-IT" sz="1500" dirty="0">
                    <a:latin typeface="Garamond" panose="02020404030301010803" pitchFamily="18" charset="0"/>
                  </a:rPr>
                  <a:t>non è immediatamente accessibile), </a:t>
                </a:r>
                <a:endParaRPr lang="it-IT" sz="1500" dirty="0" smtClean="0">
                  <a:latin typeface="Garamond" panose="02020404030301010803" pitchFamily="18" charset="0"/>
                </a:endParaRPr>
              </a:p>
              <a:p>
                <a:pPr marL="357188">
                  <a:spcBef>
                    <a:spcPts val="0"/>
                  </a:spcBef>
                  <a:defRPr/>
                </a:pPr>
                <a:r>
                  <a:rPr lang="it-IT" sz="1500" dirty="0" smtClean="0">
                    <a:latin typeface="Garamond" panose="02020404030301010803" pitchFamily="18" charset="0"/>
                  </a:rPr>
                  <a:t>con </a:t>
                </a:r>
                <a:r>
                  <a:rPr lang="it-IT" sz="1500" u="sng" dirty="0">
                    <a:latin typeface="Garamond" panose="02020404030301010803" pitchFamily="18" charset="0"/>
                  </a:rPr>
                  <a:t>forme alternative </a:t>
                </a:r>
                <a:r>
                  <a:rPr lang="it-IT" sz="1500" dirty="0">
                    <a:latin typeface="Garamond" panose="02020404030301010803" pitchFamily="18" charset="0"/>
                  </a:rPr>
                  <a:t>di </a:t>
                </a:r>
                <a:r>
                  <a:rPr lang="it-IT" sz="1500" dirty="0" smtClean="0">
                    <a:latin typeface="Garamond" panose="02020404030301010803" pitchFamily="18" charset="0"/>
                  </a:rPr>
                  <a:t>finanziamento (art. 105) nella</a:t>
                </a:r>
              </a:p>
              <a:p>
                <a:pPr marL="357188">
                  <a:spcBef>
                    <a:spcPts val="0"/>
                  </a:spcBef>
                  <a:defRPr/>
                </a:pPr>
                <a:r>
                  <a:rPr lang="it-IT" sz="1500" dirty="0" smtClean="0">
                    <a:latin typeface="Garamond" panose="02020404030301010803" pitchFamily="18" charset="0"/>
                  </a:rPr>
                  <a:t>forma di prestiti o altro tipo di sostegno da istituzioni, </a:t>
                </a:r>
              </a:p>
              <a:p>
                <a:pPr marL="357188">
                  <a:spcBef>
                    <a:spcPts val="0"/>
                  </a:spcBef>
                  <a:defRPr/>
                </a:pPr>
                <a:r>
                  <a:rPr lang="it-IT" sz="1500" dirty="0" smtClean="0">
                    <a:latin typeface="Garamond" panose="02020404030301010803" pitchFamily="18" charset="0"/>
                  </a:rPr>
                  <a:t>intermediari finanziari e terzi; </a:t>
                </a:r>
                <a:endParaRPr lang="it-IT" sz="1500" dirty="0">
                  <a:latin typeface="Garamond" panose="02020404030301010803" pitchFamily="18" charset="0"/>
                </a:endParaRPr>
              </a:p>
              <a:p>
                <a:pPr marL="357188" indent="-177800">
                  <a:spcBef>
                    <a:spcPts val="400"/>
                  </a:spcBef>
                  <a:buFont typeface="Courier New" panose="02070309020205020404" pitchFamily="49" charset="0"/>
                  <a:buChar char="o"/>
                  <a:defRPr/>
                </a:pPr>
                <a:r>
                  <a:rPr lang="it-IT" sz="1500" dirty="0" smtClean="0">
                    <a:latin typeface="Garamond" panose="02020404030301010803" pitchFamily="18" charset="0"/>
                  </a:rPr>
                  <a:t>con un </a:t>
                </a:r>
                <a:r>
                  <a:rPr lang="it-IT" sz="1500" dirty="0">
                    <a:latin typeface="Garamond" panose="02020404030301010803" pitchFamily="18" charset="0"/>
                  </a:rPr>
                  <a:t>meccanismo volontario di </a:t>
                </a:r>
                <a:r>
                  <a:rPr lang="it-IT" sz="1500" i="1" u="sng" dirty="0" err="1">
                    <a:latin typeface="Garamond" panose="02020404030301010803" pitchFamily="18" charset="0"/>
                  </a:rPr>
                  <a:t>mutual</a:t>
                </a:r>
                <a:r>
                  <a:rPr lang="it-IT" sz="1500" i="1" u="sng" dirty="0">
                    <a:latin typeface="Garamond" panose="02020404030301010803" pitchFamily="18" charset="0"/>
                  </a:rPr>
                  <a:t> </a:t>
                </a:r>
                <a:r>
                  <a:rPr lang="it-IT" sz="1500" i="1" u="sng" dirty="0" err="1">
                    <a:latin typeface="Garamond" panose="02020404030301010803" pitchFamily="18" charset="0"/>
                  </a:rPr>
                  <a:t>borrowing</a:t>
                </a:r>
                <a:r>
                  <a:rPr lang="it-IT" sz="1500" dirty="0">
                    <a:latin typeface="Garamond" panose="02020404030301010803" pitchFamily="18" charset="0"/>
                  </a:rPr>
                  <a:t> </a:t>
                </a:r>
                <a:endParaRPr lang="it-IT" sz="1500" dirty="0" smtClean="0">
                  <a:latin typeface="Garamond" panose="02020404030301010803" pitchFamily="18" charset="0"/>
                </a:endParaRPr>
              </a:p>
              <a:p>
                <a:pPr marL="268288">
                  <a:spcBef>
                    <a:spcPts val="0"/>
                  </a:spcBef>
                  <a:tabLst>
                    <a:tab pos="357188" algn="l"/>
                  </a:tabLst>
                  <a:defRPr/>
                </a:pPr>
                <a:r>
                  <a:rPr lang="it-IT" sz="1500" dirty="0" smtClean="0">
                    <a:latin typeface="Garamond" panose="02020404030301010803" pitchFamily="18" charset="0"/>
                  </a:rPr>
                  <a:t>  tra </a:t>
                </a:r>
                <a:r>
                  <a:rPr lang="it-IT" sz="1500" dirty="0">
                    <a:latin typeface="Garamond" panose="02020404030301010803" pitchFamily="18" charset="0"/>
                  </a:rPr>
                  <a:t>fondi </a:t>
                </a:r>
                <a:r>
                  <a:rPr lang="it-IT" sz="1500" dirty="0" smtClean="0">
                    <a:latin typeface="Garamond" panose="02020404030301010803" pitchFamily="18" charset="0"/>
                  </a:rPr>
                  <a:t>nazionali (art. 106).</a:t>
                </a:r>
              </a:p>
            </p:txBody>
          </p:sp>
          <p:sp>
            <p:nvSpPr>
              <p:cNvPr id="11" name="Rectangle 21"/>
              <p:cNvSpPr>
                <a:spLocks noChangeArrowheads="1"/>
              </p:cNvSpPr>
              <p:nvPr>
                <p:custDataLst>
                  <p:tags r:id="rId2"/>
                </p:custDataLst>
              </p:nvPr>
            </p:nvSpPr>
            <p:spPr bwMode="auto">
              <a:xfrm>
                <a:off x="833661" y="4215301"/>
                <a:ext cx="3263310" cy="2001845"/>
              </a:xfrm>
              <a:prstGeom prst="rect">
                <a:avLst/>
              </a:prstGeom>
              <a:solidFill>
                <a:schemeClr val="bg1"/>
              </a:solidFill>
              <a:ln w="22225" algn="ctr">
                <a:solidFill>
                  <a:schemeClr val="accent3"/>
                </a:solidFill>
                <a:miter lim="800000"/>
                <a:headEnd/>
                <a:tailEnd/>
              </a:ln>
              <a:effectLst>
                <a:outerShdw blurRad="50800" dist="38100" dir="2700000" algn="tl" rotWithShape="0">
                  <a:prstClr val="black">
                    <a:alpha val="40000"/>
                  </a:prstClr>
                </a:outerShdw>
              </a:effectLst>
              <a:extLst/>
            </p:spPr>
            <p:txBody>
              <a:bodyPr wrap="none" anchor="ctr"/>
              <a:lstStyle/>
              <a:p>
                <a:pPr marL="85725" eaLnBrk="0" hangingPunct="0">
                  <a:spcBef>
                    <a:spcPts val="0"/>
                  </a:spcBef>
                  <a:defRPr/>
                </a:pPr>
                <a:r>
                  <a:rPr lang="it-IT" sz="1600" b="1" i="1" dirty="0" smtClean="0">
                    <a:latin typeface="Garamond" panose="02020404030301010803" pitchFamily="18" charset="0"/>
                  </a:rPr>
                  <a:t>Contribuzioni - </a:t>
                </a:r>
                <a:r>
                  <a:rPr lang="it-IT" sz="1600" dirty="0" smtClean="0">
                    <a:latin typeface="Garamond" panose="02020404030301010803" pitchFamily="18" charset="0"/>
                  </a:rPr>
                  <a:t>per ciascuna banca: </a:t>
                </a:r>
              </a:p>
              <a:p>
                <a:pPr marL="85725" eaLnBrk="0" hangingPunct="0">
                  <a:spcBef>
                    <a:spcPts val="0"/>
                  </a:spcBef>
                  <a:defRPr/>
                </a:pPr>
                <a:r>
                  <a:rPr lang="it-IT" sz="1600" dirty="0" smtClean="0">
                    <a:latin typeface="Garamond" panose="02020404030301010803" pitchFamily="18" charset="0"/>
                  </a:rPr>
                  <a:t>rapporto tra l’ammontare delle sue </a:t>
                </a:r>
              </a:p>
              <a:p>
                <a:pPr marL="85725" eaLnBrk="0" hangingPunct="0">
                  <a:spcBef>
                    <a:spcPts val="0"/>
                  </a:spcBef>
                  <a:defRPr/>
                </a:pPr>
                <a:r>
                  <a:rPr lang="it-IT" sz="1600" dirty="0" smtClean="0">
                    <a:latin typeface="Garamond" panose="02020404030301010803" pitchFamily="18" charset="0"/>
                  </a:rPr>
                  <a:t>passività, al netto di fondi propri e </a:t>
                </a:r>
              </a:p>
              <a:p>
                <a:pPr marL="85725" eaLnBrk="0" hangingPunct="0">
                  <a:spcBef>
                    <a:spcPts val="0"/>
                  </a:spcBef>
                  <a:defRPr/>
                </a:pPr>
                <a:r>
                  <a:rPr lang="it-IT" sz="1600" dirty="0" smtClean="0">
                    <a:latin typeface="Garamond" panose="02020404030301010803" pitchFamily="18" charset="0"/>
                  </a:rPr>
                  <a:t>depositi garantiti, rispetto al totale </a:t>
                </a:r>
              </a:p>
              <a:p>
                <a:pPr marL="85725" eaLnBrk="0" hangingPunct="0">
                  <a:spcBef>
                    <a:spcPts val="0"/>
                  </a:spcBef>
                  <a:defRPr/>
                </a:pPr>
                <a:r>
                  <a:rPr lang="it-IT" sz="1600" dirty="0" smtClean="0">
                    <a:latin typeface="Garamond" panose="02020404030301010803" pitchFamily="18" charset="0"/>
                  </a:rPr>
                  <a:t>delle passività, al netto di fondi </a:t>
                </a:r>
              </a:p>
              <a:p>
                <a:pPr marL="85725" eaLnBrk="0" hangingPunct="0">
                  <a:spcBef>
                    <a:spcPts val="0"/>
                  </a:spcBef>
                  <a:defRPr/>
                </a:pPr>
                <a:r>
                  <a:rPr lang="it-IT" sz="1600" dirty="0" smtClean="0">
                    <a:latin typeface="Garamond" panose="02020404030301010803" pitchFamily="18" charset="0"/>
                  </a:rPr>
                  <a:t>propri e depositi garantiti, di </a:t>
                </a:r>
                <a:r>
                  <a:rPr lang="it-IT" sz="1600" u="sng" dirty="0" smtClean="0">
                    <a:latin typeface="Garamond" panose="02020404030301010803" pitchFamily="18" charset="0"/>
                  </a:rPr>
                  <a:t>tutte le</a:t>
                </a:r>
              </a:p>
              <a:p>
                <a:pPr marL="85725" eaLnBrk="0" hangingPunct="0">
                  <a:spcBef>
                    <a:spcPts val="0"/>
                  </a:spcBef>
                  <a:defRPr/>
                </a:pPr>
                <a:r>
                  <a:rPr lang="it-IT" sz="1600" u="sng" dirty="0" smtClean="0">
                    <a:latin typeface="Garamond" panose="02020404030301010803" pitchFamily="18" charset="0"/>
                  </a:rPr>
                  <a:t>banche autorizzate nel paese</a:t>
                </a:r>
                <a:r>
                  <a:rPr lang="it-IT" sz="1600" dirty="0" smtClean="0">
                    <a:latin typeface="Garamond" panose="02020404030301010803" pitchFamily="18" charset="0"/>
                  </a:rPr>
                  <a:t> </a:t>
                </a:r>
              </a:p>
            </p:txBody>
          </p:sp>
          <p:cxnSp>
            <p:nvCxnSpPr>
              <p:cNvPr id="12" name="Connettore 2 11"/>
              <p:cNvCxnSpPr/>
              <p:nvPr/>
            </p:nvCxnSpPr>
            <p:spPr>
              <a:xfrm flipV="1">
                <a:off x="3995936" y="3068960"/>
                <a:ext cx="534206" cy="122413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971" y="1074741"/>
              <a:ext cx="4512689" cy="307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reccia circolare a destra 16"/>
            <p:cNvSpPr/>
            <p:nvPr/>
          </p:nvSpPr>
          <p:spPr>
            <a:xfrm rot="17281739">
              <a:off x="3591145" y="2434269"/>
              <a:ext cx="526811" cy="10539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spTree>
    <p:extLst>
      <p:ext uri="{BB962C8B-B14F-4D97-AF65-F5344CB8AC3E}">
        <p14:creationId xmlns:p14="http://schemas.microsoft.com/office/powerpoint/2010/main" val="3795959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52</a:t>
            </a:fld>
            <a:endParaRPr lang="en-US" dirty="0"/>
          </a:p>
        </p:txBody>
      </p:sp>
      <p:sp>
        <p:nvSpPr>
          <p:cNvPr id="8" name="Titolo 1"/>
          <p:cNvSpPr txBox="1">
            <a:spLocks/>
          </p:cNvSpPr>
          <p:nvPr/>
        </p:nvSpPr>
        <p:spPr>
          <a:xfrm>
            <a:off x="1736725" y="2132856"/>
            <a:ext cx="6507683" cy="2880319"/>
          </a:xfrm>
          <a:prstGeom prst="rect">
            <a:avLst/>
          </a:prstGeom>
        </p:spPr>
        <p:txBody>
          <a:bodyPr anchor="ctr">
            <a:no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pPr marL="989013" indent="-361950" algn="just">
              <a:lnSpc>
                <a:spcPct val="90000"/>
              </a:lnSpc>
              <a:spcBef>
                <a:spcPts val="1800"/>
              </a:spcBef>
              <a:buClr>
                <a:schemeClr val="accent2">
                  <a:lumMod val="75000"/>
                </a:schemeClr>
              </a:buClr>
              <a:buFont typeface="Courier New" panose="02070309020205020404" pitchFamily="49" charset="0"/>
              <a:buChar char="o"/>
              <a:tabLst>
                <a:tab pos="542925" algn="l"/>
              </a:tabLst>
            </a:pPr>
            <a:r>
              <a:rPr lang="it-IT" altLang="it-IT" sz="1800" dirty="0" smtClean="0">
                <a:solidFill>
                  <a:schemeClr val="tx1"/>
                </a:solidFill>
                <a:effectLst/>
                <a:latin typeface="Calibri" panose="020F0502020204030204" pitchFamily="34" charset="0"/>
              </a:rPr>
              <a:t>La direttiva sui sistemi di garanzia dei depositi (DGSD)</a:t>
            </a:r>
          </a:p>
        </p:txBody>
      </p:sp>
    </p:spTree>
    <p:extLst>
      <p:ext uri="{BB962C8B-B14F-4D97-AF65-F5344CB8AC3E}">
        <p14:creationId xmlns:p14="http://schemas.microsoft.com/office/powerpoint/2010/main" val="486101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78F901CF-713E-43DF-885E-EB481889573F}" type="slidenum">
              <a:rPr lang="it-IT" smtClean="0"/>
              <a:t>53</a:t>
            </a:fld>
            <a:endParaRPr lang="it-IT"/>
          </a:p>
        </p:txBody>
      </p:sp>
      <p:sp>
        <p:nvSpPr>
          <p:cNvPr id="3" name="Titolo 2"/>
          <p:cNvSpPr txBox="1">
            <a:spLocks/>
          </p:cNvSpPr>
          <p:nvPr/>
        </p:nvSpPr>
        <p:spPr>
          <a:xfrm>
            <a:off x="1393130" y="620688"/>
            <a:ext cx="749935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it-IT" sz="2000" b="1" dirty="0" smtClean="0">
                <a:effectLst/>
                <a:latin typeface="Calibri" panose="020F0502020204030204" pitchFamily="34" charset="0"/>
              </a:rPr>
              <a:t>Il terzo pilastro dell’Unione Bancaria: la garanzia dei depositi</a:t>
            </a:r>
            <a:endParaRPr lang="it-IT" sz="2000" b="1" dirty="0">
              <a:effectLst/>
              <a:latin typeface="Calibri" panose="020F0502020204030204" pitchFamily="34" charset="0"/>
            </a:endParaRPr>
          </a:p>
        </p:txBody>
      </p:sp>
      <p:grpSp>
        <p:nvGrpSpPr>
          <p:cNvPr id="8" name="Gruppo 7"/>
          <p:cNvGrpSpPr/>
          <p:nvPr/>
        </p:nvGrpSpPr>
        <p:grpSpPr>
          <a:xfrm>
            <a:off x="1102135" y="2224078"/>
            <a:ext cx="7790345" cy="1080290"/>
            <a:chOff x="1102135" y="1417638"/>
            <a:chExt cx="7790345" cy="3091482"/>
          </a:xfrm>
          <a:solidFill>
            <a:schemeClr val="accent3">
              <a:lumMod val="20000"/>
              <a:lumOff val="80000"/>
            </a:schemeClr>
          </a:solidFill>
        </p:grpSpPr>
        <p:sp>
          <p:nvSpPr>
            <p:cNvPr id="5" name="Rectangle 21"/>
            <p:cNvSpPr>
              <a:spLocks noChangeArrowheads="1"/>
            </p:cNvSpPr>
            <p:nvPr>
              <p:custDataLst>
                <p:tags r:id="rId2"/>
              </p:custDataLst>
            </p:nvPr>
          </p:nvSpPr>
          <p:spPr bwMode="auto">
            <a:xfrm>
              <a:off x="1102135" y="1417638"/>
              <a:ext cx="7790345" cy="3091482"/>
            </a:xfrm>
            <a:prstGeom prst="rect">
              <a:avLst/>
            </a:prstGeom>
            <a:grpFill/>
            <a:ln w="22225" algn="ctr">
              <a:solidFill>
                <a:schemeClr val="accent1">
                  <a:lumMod val="60000"/>
                  <a:lumOff val="40000"/>
                </a:schemeClr>
              </a:solidFill>
              <a:miter lim="800000"/>
              <a:headEnd/>
              <a:tailEnd/>
            </a:ln>
            <a:effectLst>
              <a:outerShdw blurRad="50800" dist="38100" dir="2700000" algn="tl" rotWithShape="0">
                <a:prstClr val="black">
                  <a:alpha val="40000"/>
                </a:prstClr>
              </a:outerShdw>
            </a:effectLst>
            <a:extLst/>
          </p:spPr>
          <p:txBody>
            <a:bodyPr wrap="none" anchor="ctr"/>
            <a:lstStyle/>
            <a:p>
              <a:pPr marL="88900" algn="just">
                <a:lnSpc>
                  <a:spcPct val="70000"/>
                </a:lnSpc>
                <a:spcBef>
                  <a:spcPts val="300"/>
                </a:spcBef>
                <a:defRPr/>
              </a:pPr>
              <a:endParaRPr lang="it-IT" altLang="it-IT" sz="1400" dirty="0">
                <a:latin typeface="Calibri" panose="020F0502020204030204" pitchFamily="34" charset="0"/>
              </a:endParaRPr>
            </a:p>
          </p:txBody>
        </p:sp>
        <p:sp>
          <p:nvSpPr>
            <p:cNvPr id="7" name="Rectangle 3"/>
            <p:cNvSpPr txBox="1">
              <a:spLocks noChangeArrowheads="1"/>
            </p:cNvSpPr>
            <p:nvPr/>
          </p:nvSpPr>
          <p:spPr>
            <a:xfrm>
              <a:off x="1175711" y="1633661"/>
              <a:ext cx="7572753" cy="2224702"/>
            </a:xfrm>
            <a:prstGeom prst="rect">
              <a:avLst/>
            </a:prstGeom>
            <a:grpFill/>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lnSpc>
                  <a:spcPct val="90000"/>
                </a:lnSpc>
                <a:buNone/>
              </a:pPr>
              <a:r>
                <a:rPr lang="it-IT" altLang="it-IT" sz="2000" dirty="0" smtClean="0">
                  <a:latin typeface="Calibri" panose="020F0502020204030204" pitchFamily="34" charset="0"/>
                </a:rPr>
                <a:t>L’ipotesi di un sistema unico di garanzia dei depositi a livello europeo nell’ambito del progetto di Banking Union è stato per il momento accantonato. </a:t>
              </a:r>
            </a:p>
          </p:txBody>
        </p:sp>
      </p:grpSp>
      <p:grpSp>
        <p:nvGrpSpPr>
          <p:cNvPr id="19" name="Gruppo 18"/>
          <p:cNvGrpSpPr/>
          <p:nvPr/>
        </p:nvGrpSpPr>
        <p:grpSpPr>
          <a:xfrm>
            <a:off x="2987823" y="4233744"/>
            <a:ext cx="3456383" cy="484672"/>
            <a:chOff x="1135500" y="3234242"/>
            <a:chExt cx="7790345" cy="1636800"/>
          </a:xfrm>
          <a:solidFill>
            <a:schemeClr val="accent3">
              <a:lumMod val="20000"/>
              <a:lumOff val="80000"/>
            </a:schemeClr>
          </a:solidFill>
        </p:grpSpPr>
        <p:sp>
          <p:nvSpPr>
            <p:cNvPr id="17" name="Rectangle 21"/>
            <p:cNvSpPr>
              <a:spLocks noChangeArrowheads="1"/>
            </p:cNvSpPr>
            <p:nvPr>
              <p:custDataLst>
                <p:tags r:id="rId1"/>
              </p:custDataLst>
            </p:nvPr>
          </p:nvSpPr>
          <p:spPr bwMode="auto">
            <a:xfrm>
              <a:off x="1135500" y="3234242"/>
              <a:ext cx="7790345" cy="1636800"/>
            </a:xfrm>
            <a:prstGeom prst="rect">
              <a:avLst/>
            </a:prstGeom>
            <a:solidFill>
              <a:schemeClr val="accent3">
                <a:lumMod val="40000"/>
                <a:lumOff val="60000"/>
              </a:schemeClr>
            </a:solidFill>
            <a:ln w="22225" algn="ctr">
              <a:solidFill>
                <a:schemeClr val="accent1">
                  <a:lumMod val="60000"/>
                  <a:lumOff val="40000"/>
                </a:schemeClr>
              </a:solidFill>
              <a:miter lim="800000"/>
              <a:headEnd/>
              <a:tailEnd/>
            </a:ln>
            <a:effectLst>
              <a:outerShdw blurRad="50800" dist="38100" dir="2700000" algn="tl" rotWithShape="0">
                <a:prstClr val="black">
                  <a:alpha val="40000"/>
                </a:prstClr>
              </a:outerShdw>
            </a:effectLst>
            <a:extLst/>
          </p:spPr>
          <p:txBody>
            <a:bodyPr wrap="none" anchor="ctr"/>
            <a:lstStyle/>
            <a:p>
              <a:pPr marL="88900" algn="just">
                <a:lnSpc>
                  <a:spcPct val="70000"/>
                </a:lnSpc>
                <a:spcBef>
                  <a:spcPts val="300"/>
                </a:spcBef>
                <a:defRPr/>
              </a:pPr>
              <a:endParaRPr lang="it-IT" altLang="it-IT" sz="1400" dirty="0">
                <a:latin typeface="Calibri" panose="020F0502020204030204" pitchFamily="34" charset="0"/>
              </a:endParaRPr>
            </a:p>
          </p:txBody>
        </p:sp>
        <p:sp>
          <p:nvSpPr>
            <p:cNvPr id="18" name="Rectangle 3"/>
            <p:cNvSpPr txBox="1">
              <a:spLocks noChangeArrowheads="1"/>
            </p:cNvSpPr>
            <p:nvPr/>
          </p:nvSpPr>
          <p:spPr>
            <a:xfrm>
              <a:off x="2197196" y="3435394"/>
              <a:ext cx="6505380" cy="1306311"/>
            </a:xfrm>
            <a:prstGeom prst="rect">
              <a:avLst/>
            </a:prstGeom>
            <a:solidFill>
              <a:schemeClr val="accent3">
                <a:lumMod val="40000"/>
                <a:lumOff val="60000"/>
              </a:schemeClr>
            </a:solidFill>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just">
                <a:lnSpc>
                  <a:spcPct val="90000"/>
                </a:lnSpc>
                <a:buNone/>
              </a:pPr>
              <a:r>
                <a:rPr lang="it-IT" altLang="it-IT" sz="2000" dirty="0" smtClean="0">
                  <a:latin typeface="Calibri" panose="020F0502020204030204" pitchFamily="34" charset="0"/>
                </a:rPr>
                <a:t>Direttiva 2014/49/UE</a:t>
              </a:r>
            </a:p>
          </p:txBody>
        </p:sp>
      </p:grpSp>
      <p:sp>
        <p:nvSpPr>
          <p:cNvPr id="20" name="Freccia in giù 19"/>
          <p:cNvSpPr/>
          <p:nvPr/>
        </p:nvSpPr>
        <p:spPr>
          <a:xfrm>
            <a:off x="4499991" y="3574498"/>
            <a:ext cx="462095" cy="432048"/>
          </a:xfrm>
          <a:prstGeom prst="downArrow">
            <a:avLst/>
          </a:prstGeom>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339154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54</a:t>
            </a:fld>
            <a:endParaRPr lang="en-US" dirty="0"/>
          </a:p>
        </p:txBody>
      </p:sp>
      <p:sp>
        <p:nvSpPr>
          <p:cNvPr id="6" name="Segnaposto contenuto 3"/>
          <p:cNvSpPr>
            <a:spLocks noGrp="1"/>
          </p:cNvSpPr>
          <p:nvPr>
            <p:ph sz="half" idx="4294967295"/>
          </p:nvPr>
        </p:nvSpPr>
        <p:spPr>
          <a:xfrm>
            <a:off x="828675" y="1722438"/>
            <a:ext cx="8315325" cy="4022725"/>
          </a:xfrm>
        </p:spPr>
        <p:txBody>
          <a:bodyPr/>
          <a:lstStyle/>
          <a:p>
            <a:pPr marL="466725" indent="-285750">
              <a:lnSpc>
                <a:spcPct val="95000"/>
              </a:lnSpc>
              <a:spcBef>
                <a:spcPts val="2400"/>
              </a:spcBef>
              <a:buFont typeface="Wingdings" panose="05000000000000000000" pitchFamily="2" charset="2"/>
              <a:buChar char="§"/>
              <a:defRPr/>
            </a:pPr>
            <a:endParaRPr lang="it-IT" sz="1800" b="1" i="1" dirty="0" smtClean="0">
              <a:latin typeface="Calibri" panose="020F0502020204030204" pitchFamily="34" charset="0"/>
            </a:endParaRPr>
          </a:p>
          <a:p>
            <a:pPr marL="466725" indent="-285750">
              <a:lnSpc>
                <a:spcPct val="95000"/>
              </a:lnSpc>
              <a:spcBef>
                <a:spcPts val="2100"/>
              </a:spcBef>
              <a:buFont typeface="Wingdings" panose="05000000000000000000" pitchFamily="2" charset="2"/>
              <a:buChar char="§"/>
              <a:defRPr/>
            </a:pPr>
            <a:r>
              <a:rPr lang="it-IT" sz="1800" b="1" i="1" dirty="0" smtClean="0">
                <a:latin typeface="Calibri" panose="020F0502020204030204" pitchFamily="34" charset="0"/>
              </a:rPr>
              <a:t>Livello di garanzia</a:t>
            </a:r>
          </a:p>
          <a:p>
            <a:pPr marL="466725" indent="-285750">
              <a:lnSpc>
                <a:spcPct val="95000"/>
              </a:lnSpc>
              <a:spcBef>
                <a:spcPts val="4800"/>
              </a:spcBef>
              <a:buFont typeface="Wingdings" panose="05000000000000000000" pitchFamily="2" charset="2"/>
              <a:buChar char="§"/>
              <a:defRPr/>
            </a:pPr>
            <a:r>
              <a:rPr lang="it-IT" sz="1800" b="1" i="1" dirty="0" smtClean="0">
                <a:latin typeface="Calibri" panose="020F0502020204030204" pitchFamily="34" charset="0"/>
              </a:rPr>
              <a:t>Oggetto della garanzia</a:t>
            </a:r>
          </a:p>
          <a:p>
            <a:pPr marL="466725" indent="-285750">
              <a:lnSpc>
                <a:spcPct val="95000"/>
              </a:lnSpc>
              <a:spcBef>
                <a:spcPts val="4800"/>
              </a:spcBef>
              <a:buFont typeface="Wingdings" panose="05000000000000000000" pitchFamily="2" charset="2"/>
              <a:buChar char="§"/>
              <a:defRPr/>
            </a:pPr>
            <a:r>
              <a:rPr lang="it-IT" sz="1800" b="1" i="1" dirty="0" smtClean="0">
                <a:latin typeface="Calibri" panose="020F0502020204030204" pitchFamily="34" charset="0"/>
              </a:rPr>
              <a:t>Tempi di rimborso </a:t>
            </a:r>
          </a:p>
          <a:p>
            <a:pPr marL="466725" indent="-285750">
              <a:lnSpc>
                <a:spcPct val="95000"/>
              </a:lnSpc>
              <a:spcBef>
                <a:spcPts val="4800"/>
              </a:spcBef>
              <a:buFont typeface="Wingdings" panose="05000000000000000000" pitchFamily="2" charset="2"/>
              <a:buChar char="§"/>
              <a:defRPr/>
            </a:pPr>
            <a:r>
              <a:rPr lang="it-IT" sz="1800" b="1" i="1" dirty="0" smtClean="0">
                <a:latin typeface="Calibri" panose="020F0502020204030204" pitchFamily="34" charset="0"/>
              </a:rPr>
              <a:t>Stress test</a:t>
            </a:r>
          </a:p>
          <a:p>
            <a:pPr marL="466725" indent="-285750">
              <a:lnSpc>
                <a:spcPct val="95000"/>
              </a:lnSpc>
              <a:spcBef>
                <a:spcPts val="1200"/>
              </a:spcBef>
              <a:buFont typeface="Wingdings" panose="05000000000000000000" pitchFamily="2" charset="2"/>
              <a:buChar char="§"/>
              <a:defRPr/>
            </a:pPr>
            <a:endParaRPr lang="it-IT" b="1" i="1" dirty="0" smtClean="0"/>
          </a:p>
          <a:p>
            <a:pPr marL="712788" indent="-342900" eaLnBrk="0" hangingPunct="0">
              <a:spcBef>
                <a:spcPts val="1200"/>
              </a:spcBef>
              <a:buFont typeface="Courier New" panose="02070309020205020404" pitchFamily="49" charset="0"/>
              <a:buChar char="o"/>
              <a:defRPr/>
            </a:pPr>
            <a:endParaRPr lang="it-IT" altLang="it-IT" dirty="0" smtClean="0"/>
          </a:p>
          <a:p>
            <a:pPr marL="712788" indent="-342900" eaLnBrk="0" hangingPunct="0">
              <a:spcBef>
                <a:spcPts val="1200"/>
              </a:spcBef>
              <a:buFont typeface="Courier New" panose="02070309020205020404" pitchFamily="49" charset="0"/>
              <a:buChar char="o"/>
              <a:defRPr/>
            </a:pPr>
            <a:endParaRPr lang="it-IT" altLang="it-IT" dirty="0"/>
          </a:p>
          <a:p>
            <a:pPr marL="712788" indent="-342900" eaLnBrk="0" hangingPunct="0">
              <a:spcBef>
                <a:spcPts val="1200"/>
              </a:spcBef>
              <a:buFont typeface="Courier New" panose="02070309020205020404" pitchFamily="49" charset="0"/>
              <a:buChar char="o"/>
              <a:defRPr/>
            </a:pPr>
            <a:endParaRPr lang="it-IT" altLang="it-IT" dirty="0" smtClean="0"/>
          </a:p>
          <a:p>
            <a:pPr marL="712788" indent="-342900" eaLnBrk="0" hangingPunct="0">
              <a:spcBef>
                <a:spcPts val="1200"/>
              </a:spcBef>
              <a:buFont typeface="Courier New" panose="02070309020205020404" pitchFamily="49" charset="0"/>
              <a:buChar char="o"/>
              <a:defRPr/>
            </a:pPr>
            <a:endParaRPr lang="it-IT" altLang="it-IT" dirty="0"/>
          </a:p>
        </p:txBody>
      </p:sp>
      <p:sp>
        <p:nvSpPr>
          <p:cNvPr id="3" name="Titolo 2"/>
          <p:cNvSpPr>
            <a:spLocks noGrp="1"/>
          </p:cNvSpPr>
          <p:nvPr>
            <p:ph type="title" idx="4294967295"/>
          </p:nvPr>
        </p:nvSpPr>
        <p:spPr>
          <a:xfrm>
            <a:off x="1644650" y="620713"/>
            <a:ext cx="7499350" cy="1143000"/>
          </a:xfrm>
        </p:spPr>
        <p:txBody>
          <a:bodyPr>
            <a:normAutofit/>
          </a:bodyPr>
          <a:lstStyle/>
          <a:p>
            <a:r>
              <a:rPr lang="it-IT" sz="2000" b="1" dirty="0">
                <a:effectLst/>
                <a:latin typeface="Calibri" panose="020F0502020204030204" pitchFamily="34" charset="0"/>
              </a:rPr>
              <a:t>La DGSD - Dall’armonizzazione minima a un network di sistemi armonizzati</a:t>
            </a:r>
          </a:p>
        </p:txBody>
      </p:sp>
      <p:grpSp>
        <p:nvGrpSpPr>
          <p:cNvPr id="32" name="Gruppo 31"/>
          <p:cNvGrpSpPr/>
          <p:nvPr/>
        </p:nvGrpSpPr>
        <p:grpSpPr>
          <a:xfrm>
            <a:off x="4120073" y="2273432"/>
            <a:ext cx="4896555" cy="3586007"/>
            <a:chOff x="4139951" y="1384625"/>
            <a:chExt cx="4896555" cy="3586007"/>
          </a:xfrm>
        </p:grpSpPr>
        <p:grpSp>
          <p:nvGrpSpPr>
            <p:cNvPr id="23" name="Gruppo 22"/>
            <p:cNvGrpSpPr/>
            <p:nvPr/>
          </p:nvGrpSpPr>
          <p:grpSpPr>
            <a:xfrm>
              <a:off x="4139952" y="1384625"/>
              <a:ext cx="4896545" cy="504056"/>
              <a:chOff x="4913022" y="1759667"/>
              <a:chExt cx="4123474" cy="504056"/>
            </a:xfrm>
            <a:effectLst>
              <a:outerShdw blurRad="50800" dist="38100" dir="2700000" algn="tl" rotWithShape="0">
                <a:prstClr val="black">
                  <a:alpha val="40000"/>
                </a:prstClr>
              </a:outerShdw>
            </a:effectLst>
          </p:grpSpPr>
          <p:sp>
            <p:nvSpPr>
              <p:cNvPr id="7" name="Rectangle 21"/>
              <p:cNvSpPr>
                <a:spLocks noChangeArrowheads="1"/>
              </p:cNvSpPr>
              <p:nvPr>
                <p:custDataLst>
                  <p:tags r:id="rId4"/>
                </p:custDataLst>
              </p:nvPr>
            </p:nvSpPr>
            <p:spPr bwMode="auto">
              <a:xfrm>
                <a:off x="5268471" y="1759667"/>
                <a:ext cx="3768025" cy="504056"/>
              </a:xfrm>
              <a:prstGeom prst="rect">
                <a:avLst/>
              </a:prstGeom>
              <a:solidFill>
                <a:schemeClr val="accent1">
                  <a:lumMod val="20000"/>
                  <a:lumOff val="80000"/>
                </a:schemeClr>
              </a:solidFill>
              <a:ln w="22225" algn="ctr">
                <a:solidFill>
                  <a:schemeClr val="accent1">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chemeClr val="accent2"/>
                      </a:outerShdw>
                    </a:effectLst>
                  </a14:hiddenEffects>
                </a:ext>
              </a:extLst>
            </p:spPr>
            <p:txBody>
              <a:bodyPr wrap="none" anchor="ctr"/>
              <a:lstStyle/>
              <a:p>
                <a:pPr marL="85725" eaLnBrk="0" hangingPunct="0">
                  <a:spcBef>
                    <a:spcPts val="1200"/>
                  </a:spcBef>
                  <a:defRPr/>
                </a:pPr>
                <a:r>
                  <a:rPr lang="it-IT" sz="1450" dirty="0" smtClean="0">
                    <a:latin typeface="Calibri" pitchFamily="34" charset="0"/>
                  </a:rPr>
                  <a:t>100.000 euro per depositante e per banca</a:t>
                </a:r>
              </a:p>
            </p:txBody>
          </p:sp>
          <p:sp>
            <p:nvSpPr>
              <p:cNvPr id="9" name="Freccia a destra 8"/>
              <p:cNvSpPr/>
              <p:nvPr/>
            </p:nvSpPr>
            <p:spPr>
              <a:xfrm>
                <a:off x="4913022" y="1874360"/>
                <a:ext cx="216024" cy="73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4" name="Gruppo 23"/>
            <p:cNvGrpSpPr/>
            <p:nvPr/>
          </p:nvGrpSpPr>
          <p:grpSpPr>
            <a:xfrm>
              <a:off x="4139952" y="2290173"/>
              <a:ext cx="4896554" cy="504056"/>
              <a:chOff x="4914832" y="2739702"/>
              <a:chExt cx="4121665" cy="504056"/>
            </a:xfrm>
            <a:effectLst>
              <a:outerShdw blurRad="50800" dist="38100" dir="2700000" algn="tl" rotWithShape="0">
                <a:prstClr val="black">
                  <a:alpha val="40000"/>
                </a:prstClr>
              </a:outerShdw>
            </a:effectLst>
          </p:grpSpPr>
          <p:sp>
            <p:nvSpPr>
              <p:cNvPr id="10" name="Rectangle 21"/>
              <p:cNvSpPr>
                <a:spLocks noChangeArrowheads="1"/>
              </p:cNvSpPr>
              <p:nvPr>
                <p:custDataLst>
                  <p:tags r:id="rId3"/>
                </p:custDataLst>
              </p:nvPr>
            </p:nvSpPr>
            <p:spPr bwMode="auto">
              <a:xfrm>
                <a:off x="5260857" y="2739702"/>
                <a:ext cx="3775640" cy="504056"/>
              </a:xfrm>
              <a:prstGeom prst="rect">
                <a:avLst/>
              </a:prstGeom>
              <a:solidFill>
                <a:schemeClr val="accent1">
                  <a:lumMod val="20000"/>
                  <a:lumOff val="80000"/>
                </a:schemeClr>
              </a:solidFill>
              <a:ln w="22225" algn="ctr">
                <a:solidFill>
                  <a:schemeClr val="accent1">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chemeClr val="accent2"/>
                      </a:outerShdw>
                    </a:effectLst>
                  </a14:hiddenEffects>
                </a:ext>
              </a:extLst>
            </p:spPr>
            <p:txBody>
              <a:bodyPr wrap="none" anchor="ctr"/>
              <a:lstStyle/>
              <a:p>
                <a:pPr marL="85725" eaLnBrk="0" hangingPunct="0">
                  <a:spcBef>
                    <a:spcPts val="1200"/>
                  </a:spcBef>
                  <a:defRPr/>
                </a:pPr>
                <a:r>
                  <a:rPr lang="it-IT" sz="1450" dirty="0" smtClean="0">
                    <a:latin typeface="Calibri" pitchFamily="34" charset="0"/>
                  </a:rPr>
                  <a:t>Definizione di deposito e lista esclusioni (obbligatoria)</a:t>
                </a:r>
                <a:endParaRPr lang="it-IT" sz="1450" dirty="0">
                  <a:latin typeface="Calibri" pitchFamily="34" charset="0"/>
                </a:endParaRPr>
              </a:p>
            </p:txBody>
          </p:sp>
          <p:sp>
            <p:nvSpPr>
              <p:cNvPr id="11" name="Freccia a destra 10"/>
              <p:cNvSpPr/>
              <p:nvPr/>
            </p:nvSpPr>
            <p:spPr>
              <a:xfrm>
                <a:off x="4914832" y="2825224"/>
                <a:ext cx="216024" cy="73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5" name="Gruppo 24"/>
            <p:cNvGrpSpPr/>
            <p:nvPr/>
          </p:nvGrpSpPr>
          <p:grpSpPr>
            <a:xfrm>
              <a:off x="4139951" y="3170027"/>
              <a:ext cx="4885043" cy="395297"/>
              <a:chOff x="4935100" y="3376707"/>
              <a:chExt cx="4091758" cy="350227"/>
            </a:xfrm>
            <a:effectLst>
              <a:outerShdw blurRad="50800" dist="38100" dir="2700000" algn="tl" rotWithShape="0">
                <a:prstClr val="black">
                  <a:alpha val="40000"/>
                </a:prstClr>
              </a:outerShdw>
            </a:effectLst>
          </p:grpSpPr>
          <p:sp>
            <p:nvSpPr>
              <p:cNvPr id="13" name="Freccia a destra 12"/>
              <p:cNvSpPr/>
              <p:nvPr/>
            </p:nvSpPr>
            <p:spPr>
              <a:xfrm>
                <a:off x="4935100" y="3441180"/>
                <a:ext cx="216024" cy="73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21"/>
              <p:cNvSpPr>
                <a:spLocks noChangeArrowheads="1"/>
              </p:cNvSpPr>
              <p:nvPr>
                <p:custDataLst>
                  <p:tags r:id="rId2"/>
                </p:custDataLst>
              </p:nvPr>
            </p:nvSpPr>
            <p:spPr bwMode="auto">
              <a:xfrm>
                <a:off x="5279424" y="3376707"/>
                <a:ext cx="3747434" cy="350227"/>
              </a:xfrm>
              <a:prstGeom prst="rect">
                <a:avLst/>
              </a:prstGeom>
              <a:solidFill>
                <a:schemeClr val="accent1">
                  <a:lumMod val="20000"/>
                  <a:lumOff val="80000"/>
                </a:schemeClr>
              </a:solidFill>
              <a:ln w="22225" algn="ctr">
                <a:solidFill>
                  <a:schemeClr val="accent1">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chemeClr val="accent2"/>
                      </a:outerShdw>
                    </a:effectLst>
                  </a14:hiddenEffects>
                </a:ext>
              </a:extLst>
            </p:spPr>
            <p:txBody>
              <a:bodyPr wrap="none" anchor="ctr"/>
              <a:lstStyle/>
              <a:p>
                <a:pPr marL="85725" eaLnBrk="0" hangingPunct="0">
                  <a:spcBef>
                    <a:spcPts val="0"/>
                  </a:spcBef>
                  <a:defRPr/>
                </a:pPr>
                <a:r>
                  <a:rPr lang="it-IT" sz="1400" dirty="0" smtClean="0">
                    <a:latin typeface="Calibri" pitchFamily="34" charset="0"/>
                  </a:rPr>
                  <a:t>Da 20 a 7 gg lavorativi (entro il 31/12/2023)</a:t>
                </a:r>
                <a:endParaRPr lang="it-IT" sz="1400" dirty="0">
                  <a:latin typeface="Calibri" pitchFamily="34" charset="0"/>
                </a:endParaRPr>
              </a:p>
            </p:txBody>
          </p:sp>
        </p:grpSp>
        <p:grpSp>
          <p:nvGrpSpPr>
            <p:cNvPr id="27" name="Gruppo 26"/>
            <p:cNvGrpSpPr/>
            <p:nvPr/>
          </p:nvGrpSpPr>
          <p:grpSpPr>
            <a:xfrm>
              <a:off x="4139952" y="3927735"/>
              <a:ext cx="4896537" cy="1042897"/>
              <a:chOff x="4939431" y="4180402"/>
              <a:chExt cx="4111306" cy="1042897"/>
            </a:xfrm>
            <a:effectLst>
              <a:outerShdw blurRad="50800" dist="38100" dir="2700000" algn="tl" rotWithShape="0">
                <a:prstClr val="black">
                  <a:alpha val="40000"/>
                </a:prstClr>
              </a:outerShdw>
            </a:effectLst>
          </p:grpSpPr>
          <p:sp>
            <p:nvSpPr>
              <p:cNvPr id="16" name="Rectangle 21"/>
              <p:cNvSpPr>
                <a:spLocks noChangeArrowheads="1"/>
              </p:cNvSpPr>
              <p:nvPr>
                <p:custDataLst>
                  <p:tags r:id="rId1"/>
                </p:custDataLst>
              </p:nvPr>
            </p:nvSpPr>
            <p:spPr bwMode="auto">
              <a:xfrm>
                <a:off x="5287308" y="4180402"/>
                <a:ext cx="3763429" cy="1042897"/>
              </a:xfrm>
              <a:prstGeom prst="rect">
                <a:avLst/>
              </a:prstGeom>
              <a:solidFill>
                <a:schemeClr val="accent1">
                  <a:lumMod val="20000"/>
                  <a:lumOff val="80000"/>
                </a:schemeClr>
              </a:solidFill>
              <a:ln w="22225" algn="ctr">
                <a:solidFill>
                  <a:schemeClr val="accent1">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chemeClr val="accent2"/>
                      </a:outerShdw>
                    </a:effectLst>
                  </a14:hiddenEffects>
                </a:ext>
              </a:extLst>
            </p:spPr>
            <p:txBody>
              <a:bodyPr wrap="none" anchor="ctr"/>
              <a:lstStyle/>
              <a:p>
                <a:pPr marL="85725" eaLnBrk="0" hangingPunct="0">
                  <a:spcBef>
                    <a:spcPts val="0"/>
                  </a:spcBef>
                  <a:defRPr/>
                </a:pPr>
                <a:r>
                  <a:rPr lang="it-IT" sz="1450" dirty="0" smtClean="0">
                    <a:latin typeface="Calibri" pitchFamily="34" charset="0"/>
                  </a:rPr>
                  <a:t>I DGS effettuano stress test dei loro sistemi e </a:t>
                </a:r>
                <a:r>
                  <a:rPr lang="it-IT" sz="1450" dirty="0">
                    <a:latin typeface="Calibri" pitchFamily="34" charset="0"/>
                  </a:rPr>
                  <a:t>sono </a:t>
                </a:r>
                <a:endParaRPr lang="it-IT" sz="1450" dirty="0" smtClean="0">
                  <a:latin typeface="Calibri" pitchFamily="34" charset="0"/>
                </a:endParaRPr>
              </a:p>
              <a:p>
                <a:pPr marL="85725" eaLnBrk="0" hangingPunct="0">
                  <a:spcBef>
                    <a:spcPts val="0"/>
                  </a:spcBef>
                  <a:defRPr/>
                </a:pPr>
                <a:r>
                  <a:rPr lang="it-IT" sz="1450" dirty="0" smtClean="0">
                    <a:latin typeface="Calibri" pitchFamily="34" charset="0"/>
                  </a:rPr>
                  <a:t>informati non appena la vigilanza individui problemi </a:t>
                </a:r>
              </a:p>
              <a:p>
                <a:pPr marL="85725" eaLnBrk="0" hangingPunct="0">
                  <a:spcBef>
                    <a:spcPts val="0"/>
                  </a:spcBef>
                  <a:defRPr/>
                </a:pPr>
                <a:r>
                  <a:rPr lang="it-IT" sz="1450" dirty="0" smtClean="0">
                    <a:latin typeface="Calibri" pitchFamily="34" charset="0"/>
                  </a:rPr>
                  <a:t>in una banca aderente che renda probabile </a:t>
                </a:r>
                <a:r>
                  <a:rPr lang="it-IT" sz="1450" dirty="0">
                    <a:latin typeface="Calibri" pitchFamily="34" charset="0"/>
                  </a:rPr>
                  <a:t>un </a:t>
                </a:r>
                <a:endParaRPr lang="it-IT" sz="1450" dirty="0" smtClean="0">
                  <a:latin typeface="Calibri" pitchFamily="34" charset="0"/>
                </a:endParaRPr>
              </a:p>
              <a:p>
                <a:pPr marL="85725" eaLnBrk="0" hangingPunct="0">
                  <a:spcBef>
                    <a:spcPts val="0"/>
                  </a:spcBef>
                  <a:defRPr/>
                </a:pPr>
                <a:r>
                  <a:rPr lang="it-IT" sz="1450" dirty="0" smtClean="0">
                    <a:latin typeface="Calibri" pitchFamily="34" charset="0"/>
                  </a:rPr>
                  <a:t>intervento del DGS</a:t>
                </a:r>
                <a:endParaRPr lang="it-IT" sz="1450" dirty="0">
                  <a:latin typeface="Calibri" pitchFamily="34" charset="0"/>
                </a:endParaRPr>
              </a:p>
            </p:txBody>
          </p:sp>
          <p:sp>
            <p:nvSpPr>
              <p:cNvPr id="17" name="Freccia a destra 16"/>
              <p:cNvSpPr/>
              <p:nvPr/>
            </p:nvSpPr>
            <p:spPr>
              <a:xfrm>
                <a:off x="4939431" y="4388168"/>
                <a:ext cx="216024" cy="73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Tree>
    <p:extLst>
      <p:ext uri="{BB962C8B-B14F-4D97-AF65-F5344CB8AC3E}">
        <p14:creationId xmlns:p14="http://schemas.microsoft.com/office/powerpoint/2010/main" val="37325467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55</a:t>
            </a:fld>
            <a:endParaRPr lang="en-US" dirty="0"/>
          </a:p>
        </p:txBody>
      </p:sp>
      <p:sp>
        <p:nvSpPr>
          <p:cNvPr id="6" name="Segnaposto contenuto 3"/>
          <p:cNvSpPr>
            <a:spLocks noGrp="1"/>
          </p:cNvSpPr>
          <p:nvPr>
            <p:ph sz="half" idx="4294967295"/>
          </p:nvPr>
        </p:nvSpPr>
        <p:spPr>
          <a:xfrm>
            <a:off x="1208088" y="1593850"/>
            <a:ext cx="7935912" cy="4852988"/>
          </a:xfrm>
        </p:spPr>
        <p:txBody>
          <a:bodyPr>
            <a:normAutofit/>
          </a:bodyPr>
          <a:lstStyle/>
          <a:p>
            <a:pPr marL="466725" indent="-285750">
              <a:lnSpc>
                <a:spcPct val="95000"/>
              </a:lnSpc>
              <a:spcBef>
                <a:spcPts val="1200"/>
              </a:spcBef>
              <a:buFont typeface="Wingdings" panose="05000000000000000000" pitchFamily="2" charset="2"/>
              <a:buChar char="§"/>
              <a:defRPr/>
            </a:pPr>
            <a:endParaRPr lang="it-IT" sz="2000" b="1" i="1" dirty="0" smtClean="0">
              <a:latin typeface="Calibri" panose="020F0502020204030204" pitchFamily="34" charset="0"/>
            </a:endParaRPr>
          </a:p>
          <a:p>
            <a:pPr marL="466725" indent="-285750">
              <a:lnSpc>
                <a:spcPct val="95000"/>
              </a:lnSpc>
              <a:spcBef>
                <a:spcPts val="1200"/>
              </a:spcBef>
              <a:buFont typeface="Wingdings" panose="05000000000000000000" pitchFamily="2" charset="2"/>
              <a:buChar char="§"/>
              <a:defRPr/>
            </a:pPr>
            <a:r>
              <a:rPr lang="it-IT" sz="1800" b="1" i="1" dirty="0">
                <a:latin typeface="Calibri" panose="020F0502020204030204" pitchFamily="34" charset="0"/>
              </a:rPr>
              <a:t>Single </a:t>
            </a:r>
            <a:r>
              <a:rPr lang="it-IT" sz="1800" b="1" i="1" dirty="0" err="1">
                <a:latin typeface="Calibri" panose="020F0502020204030204" pitchFamily="34" charset="0"/>
              </a:rPr>
              <a:t>customer</a:t>
            </a:r>
            <a:r>
              <a:rPr lang="it-IT" sz="1800" b="1" i="1" dirty="0">
                <a:latin typeface="Calibri" panose="020F0502020204030204" pitchFamily="34" charset="0"/>
              </a:rPr>
              <a:t> </a:t>
            </a:r>
            <a:r>
              <a:rPr lang="it-IT" sz="1800" b="1" i="1" dirty="0" err="1">
                <a:latin typeface="Calibri" panose="020F0502020204030204" pitchFamily="34" charset="0"/>
              </a:rPr>
              <a:t>view</a:t>
            </a:r>
            <a:endParaRPr lang="it-IT" sz="1800" b="1" i="1" dirty="0">
              <a:latin typeface="Calibri" panose="020F0502020204030204" pitchFamily="34" charset="0"/>
            </a:endParaRPr>
          </a:p>
          <a:p>
            <a:pPr marL="466725" indent="-285750">
              <a:lnSpc>
                <a:spcPct val="95000"/>
              </a:lnSpc>
              <a:spcBef>
                <a:spcPts val="1200"/>
              </a:spcBef>
              <a:buFont typeface="Wingdings" panose="05000000000000000000" pitchFamily="2" charset="2"/>
              <a:buChar char="§"/>
              <a:defRPr/>
            </a:pPr>
            <a:endParaRPr lang="it-IT" sz="1800" b="1" i="1" dirty="0" smtClean="0">
              <a:latin typeface="Calibri" panose="020F0502020204030204" pitchFamily="34" charset="0"/>
            </a:endParaRPr>
          </a:p>
          <a:p>
            <a:pPr marL="466725" indent="-285750">
              <a:lnSpc>
                <a:spcPct val="95000"/>
              </a:lnSpc>
              <a:spcBef>
                <a:spcPts val="1200"/>
              </a:spcBef>
              <a:buFont typeface="Wingdings" panose="05000000000000000000" pitchFamily="2" charset="2"/>
              <a:buChar char="§"/>
              <a:defRPr/>
            </a:pPr>
            <a:endParaRPr lang="it-IT" sz="1800" b="1" i="1" dirty="0" smtClean="0">
              <a:latin typeface="Calibri" panose="020F0502020204030204" pitchFamily="34" charset="0"/>
            </a:endParaRPr>
          </a:p>
          <a:p>
            <a:pPr marL="466725" indent="-285750">
              <a:lnSpc>
                <a:spcPct val="95000"/>
              </a:lnSpc>
              <a:spcBef>
                <a:spcPts val="1200"/>
              </a:spcBef>
              <a:buFont typeface="Wingdings" panose="05000000000000000000" pitchFamily="2" charset="2"/>
              <a:buChar char="§"/>
              <a:defRPr/>
            </a:pPr>
            <a:endParaRPr lang="it-IT" sz="1800" b="1" i="1" dirty="0">
              <a:latin typeface="Calibri" panose="020F0502020204030204" pitchFamily="34" charset="0"/>
            </a:endParaRPr>
          </a:p>
          <a:p>
            <a:pPr marL="466725" indent="-285750">
              <a:lnSpc>
                <a:spcPct val="95000"/>
              </a:lnSpc>
              <a:spcBef>
                <a:spcPts val="1200"/>
              </a:spcBef>
              <a:buFont typeface="Wingdings" panose="05000000000000000000" pitchFamily="2" charset="2"/>
              <a:buChar char="§"/>
              <a:defRPr/>
            </a:pPr>
            <a:endParaRPr lang="it-IT" sz="1800" b="1" i="1" dirty="0">
              <a:latin typeface="Calibri" panose="020F0502020204030204" pitchFamily="34" charset="0"/>
            </a:endParaRPr>
          </a:p>
          <a:p>
            <a:pPr marL="466725" indent="-285750">
              <a:lnSpc>
                <a:spcPct val="95000"/>
              </a:lnSpc>
              <a:spcBef>
                <a:spcPts val="1200"/>
              </a:spcBef>
              <a:buFont typeface="Wingdings" panose="05000000000000000000" pitchFamily="2" charset="2"/>
              <a:buChar char="§"/>
              <a:defRPr/>
            </a:pPr>
            <a:r>
              <a:rPr lang="it-IT" sz="1800" b="1" i="1" dirty="0" smtClean="0">
                <a:latin typeface="Calibri" panose="020F0502020204030204" pitchFamily="34" charset="0"/>
              </a:rPr>
              <a:t>Maggiore trasparenza </a:t>
            </a:r>
          </a:p>
          <a:p>
            <a:pPr marL="180975" indent="0">
              <a:lnSpc>
                <a:spcPct val="95000"/>
              </a:lnSpc>
              <a:spcBef>
                <a:spcPts val="0"/>
              </a:spcBef>
              <a:buNone/>
              <a:defRPr/>
            </a:pPr>
            <a:r>
              <a:rPr lang="it-IT" sz="1800" b="1" i="1" dirty="0">
                <a:latin typeface="Calibri" panose="020F0502020204030204" pitchFamily="34" charset="0"/>
              </a:rPr>
              <a:t> </a:t>
            </a:r>
            <a:r>
              <a:rPr lang="it-IT" sz="1800" b="1" i="1" dirty="0" smtClean="0">
                <a:latin typeface="Calibri" panose="020F0502020204030204" pitchFamily="34" charset="0"/>
              </a:rPr>
              <a:t>      verso i depositanti</a:t>
            </a:r>
            <a:endParaRPr lang="it-IT" sz="1800" b="1" i="1" dirty="0">
              <a:latin typeface="Calibri" panose="020F0502020204030204" pitchFamily="34" charset="0"/>
            </a:endParaRPr>
          </a:p>
        </p:txBody>
      </p:sp>
      <p:sp>
        <p:nvSpPr>
          <p:cNvPr id="16" name="Titolo 2"/>
          <p:cNvSpPr>
            <a:spLocks noGrp="1"/>
          </p:cNvSpPr>
          <p:nvPr>
            <p:ph type="title" idx="4294967295"/>
          </p:nvPr>
        </p:nvSpPr>
        <p:spPr>
          <a:xfrm>
            <a:off x="1644650" y="523875"/>
            <a:ext cx="7499350" cy="1143000"/>
          </a:xfrm>
        </p:spPr>
        <p:txBody>
          <a:bodyPr>
            <a:normAutofit/>
          </a:bodyPr>
          <a:lstStyle/>
          <a:p>
            <a:r>
              <a:rPr lang="it-IT" sz="2000" b="1" dirty="0">
                <a:effectLst/>
                <a:latin typeface="Calibri" panose="020F0502020204030204" pitchFamily="34" charset="0"/>
              </a:rPr>
              <a:t>La DGSD - Dall’armonizzazione minima a un network di sistemi armonizzati</a:t>
            </a:r>
          </a:p>
        </p:txBody>
      </p:sp>
      <p:grpSp>
        <p:nvGrpSpPr>
          <p:cNvPr id="9" name="Gruppo 8"/>
          <p:cNvGrpSpPr/>
          <p:nvPr/>
        </p:nvGrpSpPr>
        <p:grpSpPr>
          <a:xfrm>
            <a:off x="4069770" y="1738494"/>
            <a:ext cx="4924324" cy="4708899"/>
            <a:chOff x="4091036" y="1844824"/>
            <a:chExt cx="4924324" cy="4708899"/>
          </a:xfrm>
        </p:grpSpPr>
        <p:grpSp>
          <p:nvGrpSpPr>
            <p:cNvPr id="10" name="Gruppo 9"/>
            <p:cNvGrpSpPr/>
            <p:nvPr/>
          </p:nvGrpSpPr>
          <p:grpSpPr>
            <a:xfrm>
              <a:off x="4091036" y="4293096"/>
              <a:ext cx="4792614" cy="2260627"/>
              <a:chOff x="4719330" y="5616487"/>
              <a:chExt cx="4394421" cy="2260627"/>
            </a:xfrm>
            <a:effectLst>
              <a:outerShdw blurRad="50800" dist="38100" dir="2700000" algn="tl" rotWithShape="0">
                <a:prstClr val="black">
                  <a:alpha val="40000"/>
                </a:prstClr>
              </a:outerShdw>
            </a:effectLst>
          </p:grpSpPr>
          <p:sp>
            <p:nvSpPr>
              <p:cNvPr id="11" name="Rectangle 21"/>
              <p:cNvSpPr>
                <a:spLocks noChangeArrowheads="1"/>
              </p:cNvSpPr>
              <p:nvPr>
                <p:custDataLst>
                  <p:tags r:id="rId2"/>
                </p:custDataLst>
              </p:nvPr>
            </p:nvSpPr>
            <p:spPr bwMode="auto">
              <a:xfrm>
                <a:off x="5163686" y="5616487"/>
                <a:ext cx="3950065" cy="2260627"/>
              </a:xfrm>
              <a:prstGeom prst="rect">
                <a:avLst/>
              </a:prstGeom>
              <a:solidFill>
                <a:schemeClr val="accent3">
                  <a:lumMod val="20000"/>
                  <a:lumOff val="80000"/>
                </a:schemeClr>
              </a:solidFill>
              <a:ln w="22225" algn="ctr">
                <a:solidFill>
                  <a:schemeClr val="accent1">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chemeClr val="accent2"/>
                      </a:outerShdw>
                    </a:effectLst>
                  </a14:hiddenEffects>
                </a:ext>
              </a:extLst>
            </p:spPr>
            <p:txBody>
              <a:bodyPr wrap="none" anchor="ctr"/>
              <a:lstStyle/>
              <a:p>
                <a:pPr marL="371475" indent="-285750" eaLnBrk="0" hangingPunct="0">
                  <a:spcBef>
                    <a:spcPts val="0"/>
                  </a:spcBef>
                  <a:buFont typeface="Courier New" panose="02070309020205020404" pitchFamily="49" charset="0"/>
                  <a:buChar char="o"/>
                  <a:defRPr/>
                </a:pPr>
                <a:r>
                  <a:rPr lang="it-IT" sz="1500" dirty="0" smtClean="0">
                    <a:latin typeface="Calibri" pitchFamily="34" charset="0"/>
                  </a:rPr>
                  <a:t>Obbligo delle banche di informare i depositanti </a:t>
                </a:r>
              </a:p>
              <a:p>
                <a:pPr marL="363538" eaLnBrk="0" hangingPunct="0">
                  <a:spcBef>
                    <a:spcPts val="0"/>
                  </a:spcBef>
                  <a:defRPr/>
                </a:pPr>
                <a:r>
                  <a:rPr lang="it-IT" sz="1500" dirty="0" smtClean="0">
                    <a:latin typeface="Calibri" pitchFamily="34" charset="0"/>
                  </a:rPr>
                  <a:t>sulla garanzia del DGS cui aderiscono, all’atto </a:t>
                </a:r>
              </a:p>
              <a:p>
                <a:pPr marL="363538" eaLnBrk="0" hangingPunct="0">
                  <a:spcBef>
                    <a:spcPts val="0"/>
                  </a:spcBef>
                  <a:defRPr/>
                </a:pPr>
                <a:r>
                  <a:rPr lang="it-IT" sz="1500" dirty="0" smtClean="0">
                    <a:latin typeface="Calibri" pitchFamily="34" charset="0"/>
                  </a:rPr>
                  <a:t>della sottoscrizione del contratto e con gli</a:t>
                </a:r>
              </a:p>
              <a:p>
                <a:pPr marL="363538" eaLnBrk="0" hangingPunct="0">
                  <a:spcBef>
                    <a:spcPts val="0"/>
                  </a:spcBef>
                  <a:defRPr/>
                </a:pPr>
                <a:r>
                  <a:rPr lang="it-IT" sz="1500" dirty="0">
                    <a:latin typeface="Calibri" pitchFamily="34" charset="0"/>
                  </a:rPr>
                  <a:t>estratti conto </a:t>
                </a:r>
                <a:r>
                  <a:rPr lang="it-IT" sz="1500" dirty="0" smtClean="0">
                    <a:latin typeface="Calibri" pitchFamily="34" charset="0"/>
                  </a:rPr>
                  <a:t>periodici (almeno annualmente);</a:t>
                </a:r>
              </a:p>
              <a:p>
                <a:pPr marL="371475" indent="-285750" eaLnBrk="0" hangingPunct="0">
                  <a:spcBef>
                    <a:spcPts val="600"/>
                  </a:spcBef>
                  <a:buFont typeface="Courier New" panose="02070309020205020404" pitchFamily="49" charset="0"/>
                  <a:buChar char="o"/>
                  <a:defRPr/>
                </a:pPr>
                <a:r>
                  <a:rPr lang="it-IT" sz="1500" dirty="0" smtClean="0">
                    <a:latin typeface="Calibri" pitchFamily="34" charset="0"/>
                  </a:rPr>
                  <a:t>contenuti informativi del sito web del DGS;</a:t>
                </a:r>
              </a:p>
              <a:p>
                <a:pPr marL="371475" indent="-285750" eaLnBrk="0" hangingPunct="0">
                  <a:spcBef>
                    <a:spcPts val="600"/>
                  </a:spcBef>
                  <a:buFont typeface="Courier New" panose="02070309020205020404" pitchFamily="49" charset="0"/>
                  <a:buChar char="o"/>
                  <a:defRPr/>
                </a:pPr>
                <a:r>
                  <a:rPr lang="it-IT" sz="1500" dirty="0" smtClean="0">
                    <a:latin typeface="Calibri" pitchFamily="34" charset="0"/>
                  </a:rPr>
                  <a:t>informativa ai depositanti su fusioni e altro;</a:t>
                </a:r>
              </a:p>
              <a:p>
                <a:pPr marL="371475" indent="-285750" eaLnBrk="0" hangingPunct="0">
                  <a:spcBef>
                    <a:spcPts val="600"/>
                  </a:spcBef>
                  <a:buFont typeface="Courier New" panose="02070309020205020404" pitchFamily="49" charset="0"/>
                  <a:buChar char="o"/>
                  <a:defRPr/>
                </a:pPr>
                <a:r>
                  <a:rPr lang="it-IT" sz="1500" dirty="0" smtClean="0">
                    <a:latin typeface="Calibri" pitchFamily="34" charset="0"/>
                  </a:rPr>
                  <a:t>modello informativo standardizzato </a:t>
                </a:r>
              </a:p>
              <a:p>
                <a:pPr marL="85725" eaLnBrk="0" hangingPunct="0">
                  <a:spcBef>
                    <a:spcPts val="0"/>
                  </a:spcBef>
                  <a:defRPr/>
                </a:pPr>
                <a:r>
                  <a:rPr lang="it-IT" sz="1500" dirty="0">
                    <a:latin typeface="Calibri" pitchFamily="34" charset="0"/>
                  </a:rPr>
                  <a:t> </a:t>
                </a:r>
                <a:r>
                  <a:rPr lang="it-IT" sz="1500" dirty="0" smtClean="0">
                    <a:latin typeface="Calibri" pitchFamily="34" charset="0"/>
                  </a:rPr>
                  <a:t>     (Allegato III della direttiva);</a:t>
                </a:r>
                <a:endParaRPr lang="it-IT" sz="1500" dirty="0">
                  <a:latin typeface="Calibri" pitchFamily="34" charset="0"/>
                </a:endParaRPr>
              </a:p>
            </p:txBody>
          </p:sp>
          <p:sp>
            <p:nvSpPr>
              <p:cNvPr id="12" name="Freccia a destra 11"/>
              <p:cNvSpPr/>
              <p:nvPr/>
            </p:nvSpPr>
            <p:spPr>
              <a:xfrm>
                <a:off x="4719330" y="5996042"/>
                <a:ext cx="216024" cy="73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 name="Gruppo 2"/>
            <p:cNvGrpSpPr/>
            <p:nvPr/>
          </p:nvGrpSpPr>
          <p:grpSpPr>
            <a:xfrm>
              <a:off x="4091036" y="1844824"/>
              <a:ext cx="4924324" cy="2160240"/>
              <a:chOff x="4091036" y="1844824"/>
              <a:chExt cx="4924324" cy="2160240"/>
            </a:xfrm>
          </p:grpSpPr>
          <p:sp>
            <p:nvSpPr>
              <p:cNvPr id="18" name="Rectangle 21"/>
              <p:cNvSpPr>
                <a:spLocks noChangeArrowheads="1"/>
              </p:cNvSpPr>
              <p:nvPr>
                <p:custDataLst>
                  <p:tags r:id="rId1"/>
                </p:custDataLst>
              </p:nvPr>
            </p:nvSpPr>
            <p:spPr bwMode="auto">
              <a:xfrm>
                <a:off x="4488312" y="1844824"/>
                <a:ext cx="4527048" cy="2160240"/>
              </a:xfrm>
              <a:prstGeom prst="rect">
                <a:avLst/>
              </a:prstGeom>
              <a:solidFill>
                <a:schemeClr val="accent3">
                  <a:lumMod val="20000"/>
                  <a:lumOff val="80000"/>
                </a:schemeClr>
              </a:solidFill>
              <a:ln w="22225" algn="ctr">
                <a:solidFill>
                  <a:schemeClr val="accent1">
                    <a:lumMod val="60000"/>
                    <a:lumOff val="40000"/>
                  </a:schemeClr>
                </a:solidFill>
                <a:miter lim="800000"/>
                <a:headEnd/>
                <a:tailEnd/>
              </a:ln>
              <a:effectLst>
                <a:outerShdw dist="35921" dir="2700000" algn="ctr" rotWithShape="0">
                  <a:schemeClr val="bg1">
                    <a:lumMod val="75000"/>
                  </a:schemeClr>
                </a:outerShdw>
              </a:effectLst>
              <a:extLst/>
            </p:spPr>
            <p:txBody>
              <a:bodyPr wrap="none" anchor="ctr"/>
              <a:lstStyle/>
              <a:p>
                <a:pPr marL="371475" indent="-285750" eaLnBrk="0" hangingPunct="0">
                  <a:buFont typeface="Courier New" panose="02070309020205020404" pitchFamily="49" charset="0"/>
                  <a:buChar char="o"/>
                </a:pPr>
                <a:r>
                  <a:rPr lang="it-IT" sz="1500" dirty="0">
                    <a:latin typeface="Calibri" pitchFamily="34" charset="0"/>
                  </a:rPr>
                  <a:t>Diritto dei DGS a richiedere in ogni momento </a:t>
                </a:r>
              </a:p>
              <a:p>
                <a:pPr marL="371475" indent="-285750" eaLnBrk="0" hangingPunct="0">
                  <a:buFont typeface="Courier New" panose="02070309020205020404" pitchFamily="49" charset="0"/>
                  <a:buChar char="o"/>
                </a:pPr>
                <a:r>
                  <a:rPr lang="it-IT" sz="1500" dirty="0">
                    <a:latin typeface="Calibri" pitchFamily="34" charset="0"/>
                  </a:rPr>
                  <a:t>alle banche aderenti tutte le </a:t>
                </a:r>
                <a:r>
                  <a:rPr lang="it-IT" sz="1500" dirty="0" smtClean="0">
                    <a:latin typeface="Calibri" pitchFamily="34" charset="0"/>
                  </a:rPr>
                  <a:t>informazioni</a:t>
                </a:r>
                <a:endParaRPr lang="it-IT" sz="1500" dirty="0">
                  <a:latin typeface="Calibri" pitchFamily="34" charset="0"/>
                </a:endParaRPr>
              </a:p>
              <a:p>
                <a:pPr marL="361950" eaLnBrk="0" hangingPunct="0"/>
                <a:r>
                  <a:rPr lang="it-IT" sz="1500" dirty="0">
                    <a:latin typeface="Calibri" pitchFamily="34" charset="0"/>
                  </a:rPr>
                  <a:t>necessarie </a:t>
                </a:r>
                <a:r>
                  <a:rPr lang="it-IT" sz="1500" dirty="0" smtClean="0">
                    <a:latin typeface="Calibri" pitchFamily="34" charset="0"/>
                  </a:rPr>
                  <a:t>a </a:t>
                </a:r>
                <a:r>
                  <a:rPr lang="it-IT" sz="1500" dirty="0">
                    <a:latin typeface="Calibri" pitchFamily="34" charset="0"/>
                  </a:rPr>
                  <a:t>preparare un </a:t>
                </a:r>
                <a:r>
                  <a:rPr lang="it-IT" sz="1500" dirty="0" err="1">
                    <a:latin typeface="Calibri" pitchFamily="34" charset="0"/>
                  </a:rPr>
                  <a:t>payout</a:t>
                </a:r>
                <a:r>
                  <a:rPr lang="it-IT" sz="1500" dirty="0">
                    <a:latin typeface="Calibri" pitchFamily="34" charset="0"/>
                  </a:rPr>
                  <a:t>; </a:t>
                </a:r>
              </a:p>
              <a:p>
                <a:pPr marL="361950" indent="-276225" eaLnBrk="0" hangingPunct="0">
                  <a:buFont typeface="Courier New" panose="02070309020205020404" pitchFamily="49" charset="0"/>
                  <a:buChar char="o"/>
                </a:pPr>
                <a:r>
                  <a:rPr lang="it-IT" sz="1500" dirty="0">
                    <a:latin typeface="Calibri" pitchFamily="34" charset="0"/>
                  </a:rPr>
                  <a:t>richiesta alle banche aderenti in ogni momento</a:t>
                </a:r>
              </a:p>
              <a:p>
                <a:pPr marL="361950" eaLnBrk="0" hangingPunct="0"/>
                <a:r>
                  <a:rPr lang="it-IT" sz="1500" dirty="0">
                    <a:latin typeface="Calibri" pitchFamily="34" charset="0"/>
                  </a:rPr>
                  <a:t>dell’ammontare aggregato dei depositi di ciascun </a:t>
                </a:r>
              </a:p>
              <a:p>
                <a:pPr marL="361950" eaLnBrk="0" hangingPunct="0"/>
                <a:r>
                  <a:rPr lang="it-IT" sz="1500" dirty="0">
                    <a:latin typeface="Calibri" pitchFamily="34" charset="0"/>
                  </a:rPr>
                  <a:t>depositante;</a:t>
                </a:r>
              </a:p>
              <a:p>
                <a:pPr marL="361950" indent="-276225" eaLnBrk="0" hangingPunct="0">
                  <a:buFont typeface="Courier New" panose="02070309020205020404" pitchFamily="49" charset="0"/>
                  <a:buChar char="o"/>
                </a:pPr>
                <a:r>
                  <a:rPr lang="it-IT" sz="1500" dirty="0">
                    <a:latin typeface="Calibri" pitchFamily="34" charset="0"/>
                  </a:rPr>
                  <a:t>indicazione da parte delle banche dei depositi </a:t>
                </a:r>
                <a:r>
                  <a:rPr lang="it-IT" sz="1500" dirty="0" smtClean="0">
                    <a:latin typeface="Calibri" pitchFamily="34" charset="0"/>
                  </a:rPr>
                  <a:t>   </a:t>
                </a:r>
              </a:p>
              <a:p>
                <a:pPr marL="361950" eaLnBrk="0" hangingPunct="0"/>
                <a:r>
                  <a:rPr lang="it-IT" sz="1500" i="1" dirty="0" err="1" smtClean="0">
                    <a:latin typeface="Calibri" pitchFamily="34" charset="0"/>
                  </a:rPr>
                  <a:t>eligible</a:t>
                </a:r>
                <a:r>
                  <a:rPr lang="it-IT" sz="1500" dirty="0" smtClean="0">
                    <a:latin typeface="Calibri" pitchFamily="34" charset="0"/>
                  </a:rPr>
                  <a:t> per </a:t>
                </a:r>
                <a:r>
                  <a:rPr lang="it-IT" sz="1500" dirty="0">
                    <a:latin typeface="Calibri" pitchFamily="34" charset="0"/>
                  </a:rPr>
                  <a:t>consentirne l’immediata identificazione</a:t>
                </a:r>
              </a:p>
            </p:txBody>
          </p:sp>
          <p:sp>
            <p:nvSpPr>
              <p:cNvPr id="19" name="Freccia a destra 18"/>
              <p:cNvSpPr/>
              <p:nvPr/>
            </p:nvSpPr>
            <p:spPr>
              <a:xfrm>
                <a:off x="4091036" y="2218380"/>
                <a:ext cx="258109" cy="73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Tree>
    <p:extLst>
      <p:ext uri="{BB962C8B-B14F-4D97-AF65-F5344CB8AC3E}">
        <p14:creationId xmlns:p14="http://schemas.microsoft.com/office/powerpoint/2010/main" val="26940792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56</a:t>
            </a:fld>
            <a:endParaRPr lang="en-US" dirty="0"/>
          </a:p>
        </p:txBody>
      </p:sp>
      <p:sp>
        <p:nvSpPr>
          <p:cNvPr id="3" name="Titolo 2"/>
          <p:cNvSpPr>
            <a:spLocks noGrp="1"/>
          </p:cNvSpPr>
          <p:nvPr>
            <p:ph type="title" idx="4294967295"/>
          </p:nvPr>
        </p:nvSpPr>
        <p:spPr>
          <a:xfrm>
            <a:off x="1644650" y="523875"/>
            <a:ext cx="7499350" cy="1143000"/>
          </a:xfrm>
        </p:spPr>
        <p:txBody>
          <a:bodyPr>
            <a:normAutofit/>
          </a:bodyPr>
          <a:lstStyle/>
          <a:p>
            <a:r>
              <a:rPr lang="it-IT" sz="2000" dirty="0" smtClean="0"/>
              <a:t>Il </a:t>
            </a:r>
            <a:r>
              <a:rPr lang="it-IT" sz="2000" i="1" dirty="0" err="1" smtClean="0"/>
              <a:t>funding</a:t>
            </a:r>
            <a:r>
              <a:rPr lang="it-IT" sz="2000" dirty="0" smtClean="0"/>
              <a:t> dei sistemi di garanzia dei depositi</a:t>
            </a:r>
            <a:endParaRPr lang="it-IT" sz="2000" dirty="0"/>
          </a:p>
        </p:txBody>
      </p:sp>
      <p:grpSp>
        <p:nvGrpSpPr>
          <p:cNvPr id="5" name="Gruppo 4"/>
          <p:cNvGrpSpPr/>
          <p:nvPr/>
        </p:nvGrpSpPr>
        <p:grpSpPr>
          <a:xfrm>
            <a:off x="488810" y="1556792"/>
            <a:ext cx="8043630" cy="4932847"/>
            <a:chOff x="488810" y="1556792"/>
            <a:chExt cx="8043630" cy="4932847"/>
          </a:xfrm>
        </p:grpSpPr>
        <p:grpSp>
          <p:nvGrpSpPr>
            <p:cNvPr id="6" name="Gruppo 5"/>
            <p:cNvGrpSpPr/>
            <p:nvPr/>
          </p:nvGrpSpPr>
          <p:grpSpPr>
            <a:xfrm>
              <a:off x="1436534" y="5483962"/>
              <a:ext cx="6264697" cy="1005677"/>
              <a:chOff x="1436534" y="5483962"/>
              <a:chExt cx="6264697" cy="1005677"/>
            </a:xfrm>
          </p:grpSpPr>
          <p:sp>
            <p:nvSpPr>
              <p:cNvPr id="26" name="Rectangle 21"/>
              <p:cNvSpPr>
                <a:spLocks noChangeArrowheads="1"/>
              </p:cNvSpPr>
              <p:nvPr>
                <p:custDataLst>
                  <p:tags r:id="rId1"/>
                </p:custDataLst>
              </p:nvPr>
            </p:nvSpPr>
            <p:spPr bwMode="auto">
              <a:xfrm>
                <a:off x="1436534" y="5483962"/>
                <a:ext cx="3621634" cy="1005677"/>
              </a:xfrm>
              <a:prstGeom prst="rect">
                <a:avLst/>
              </a:prstGeom>
              <a:solidFill>
                <a:schemeClr val="bg1"/>
              </a:solidFill>
              <a:ln w="22225" algn="ctr">
                <a:solidFill>
                  <a:schemeClr val="accent2">
                    <a:lumMod val="75000"/>
                  </a:schemeClr>
                </a:solidFill>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b="1" i="1" dirty="0" smtClean="0">
                    <a:solidFill>
                      <a:prstClr val="black"/>
                    </a:solidFill>
                    <a:latin typeface="Calibri" panose="020F0502020204030204" pitchFamily="34" charset="0"/>
                  </a:rPr>
                  <a:t>Contribuzioni - </a:t>
                </a:r>
                <a:r>
                  <a:rPr lang="it-IT" altLang="it-IT" dirty="0" smtClean="0">
                    <a:solidFill>
                      <a:prstClr val="black"/>
                    </a:solidFill>
                    <a:latin typeface="Calibri" panose="020F0502020204030204" pitchFamily="34" charset="0"/>
                  </a:rPr>
                  <a:t>per ciascuna banca, </a:t>
                </a:r>
              </a:p>
              <a:p>
                <a:pPr marL="85725" algn="ctr" eaLnBrk="0" hangingPunct="0">
                  <a:defRPr/>
                </a:pPr>
                <a:r>
                  <a:rPr lang="it-IT" altLang="it-IT" dirty="0" smtClean="0">
                    <a:solidFill>
                      <a:prstClr val="black"/>
                    </a:solidFill>
                    <a:latin typeface="Calibri" panose="020F0502020204030204" pitchFamily="34" charset="0"/>
                  </a:rPr>
                  <a:t>basate sull’ammontare dei depositi </a:t>
                </a:r>
              </a:p>
              <a:p>
                <a:pPr marL="85725" algn="ctr" eaLnBrk="0" hangingPunct="0">
                  <a:defRPr/>
                </a:pPr>
                <a:r>
                  <a:rPr lang="it-IT" altLang="it-IT" dirty="0" smtClean="0">
                    <a:solidFill>
                      <a:prstClr val="black"/>
                    </a:solidFill>
                    <a:latin typeface="Calibri" panose="020F0502020204030204" pitchFamily="34" charset="0"/>
                  </a:rPr>
                  <a:t>garantiti e </a:t>
                </a:r>
                <a:r>
                  <a:rPr lang="it-IT" altLang="it-IT" i="1" dirty="0" err="1" smtClean="0">
                    <a:solidFill>
                      <a:prstClr val="black"/>
                    </a:solidFill>
                    <a:latin typeface="Calibri" panose="020F0502020204030204" pitchFamily="34" charset="0"/>
                  </a:rPr>
                  <a:t>risk-based</a:t>
                </a:r>
                <a:endParaRPr lang="it-IT" sz="1500" dirty="0" smtClean="0">
                  <a:solidFill>
                    <a:prstClr val="black"/>
                  </a:solidFill>
                  <a:latin typeface="Calibri" panose="020F0502020204030204" pitchFamily="34" charset="0"/>
                </a:endParaRPr>
              </a:p>
            </p:txBody>
          </p:sp>
          <p:sp>
            <p:nvSpPr>
              <p:cNvPr id="27" name="Rectangle 21"/>
              <p:cNvSpPr>
                <a:spLocks noChangeArrowheads="1"/>
              </p:cNvSpPr>
              <p:nvPr>
                <p:custDataLst>
                  <p:tags r:id="rId2"/>
                </p:custDataLst>
              </p:nvPr>
            </p:nvSpPr>
            <p:spPr bwMode="auto">
              <a:xfrm>
                <a:off x="5938461" y="5689076"/>
                <a:ext cx="1762770" cy="630312"/>
              </a:xfrm>
              <a:prstGeom prst="rect">
                <a:avLst/>
              </a:prstGeom>
              <a:solidFill>
                <a:schemeClr val="accent4">
                  <a:lumMod val="20000"/>
                  <a:lumOff val="80000"/>
                </a:schemeClr>
              </a:solidFill>
              <a:ln w="22225" algn="ctr">
                <a:solidFill>
                  <a:schemeClr val="accent1"/>
                </a:solidFill>
                <a:miter lim="800000"/>
                <a:headEnd/>
                <a:tailEnd/>
              </a:ln>
              <a:effectLst>
                <a:outerShdw blurRad="50800" dist="38100" dir="2700000" algn="tl" rotWithShape="0">
                  <a:prstClr val="black">
                    <a:alpha val="40000"/>
                  </a:prstClr>
                </a:outerShdw>
              </a:effectLst>
              <a:extLst/>
            </p:spPr>
            <p:txBody>
              <a:bodyPr wrap="none" anchor="ctr"/>
              <a:lstStyle/>
              <a:p>
                <a:pPr algn="ctr" eaLnBrk="0" hangingPunct="0">
                  <a:defRPr/>
                </a:pPr>
                <a:r>
                  <a:rPr lang="it-IT" b="1" i="1" dirty="0" err="1" smtClean="0">
                    <a:solidFill>
                      <a:prstClr val="black"/>
                    </a:solidFill>
                    <a:latin typeface="Calibri" panose="020F0502020204030204" pitchFamily="34" charset="0"/>
                  </a:rPr>
                  <a:t>Guidelines</a:t>
                </a:r>
                <a:r>
                  <a:rPr lang="it-IT" b="1" i="1" dirty="0" smtClean="0">
                    <a:solidFill>
                      <a:prstClr val="black"/>
                    </a:solidFill>
                    <a:latin typeface="Calibri" panose="020F0502020204030204" pitchFamily="34" charset="0"/>
                  </a:rPr>
                  <a:t> EBA</a:t>
                </a:r>
                <a:endParaRPr lang="it-IT" sz="1500" dirty="0" smtClean="0">
                  <a:solidFill>
                    <a:prstClr val="black"/>
                  </a:solidFill>
                  <a:latin typeface="Calibri" panose="020F0502020204030204" pitchFamily="34" charset="0"/>
                </a:endParaRPr>
              </a:p>
            </p:txBody>
          </p:sp>
          <p:sp>
            <p:nvSpPr>
              <p:cNvPr id="28" name="Freccia a destra 27"/>
              <p:cNvSpPr/>
              <p:nvPr/>
            </p:nvSpPr>
            <p:spPr>
              <a:xfrm>
                <a:off x="5180950" y="5927449"/>
                <a:ext cx="648072" cy="232567"/>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grpSp>
        <p:grpSp>
          <p:nvGrpSpPr>
            <p:cNvPr id="7" name="Gruppo 6"/>
            <p:cNvGrpSpPr/>
            <p:nvPr/>
          </p:nvGrpSpPr>
          <p:grpSpPr>
            <a:xfrm>
              <a:off x="2051720" y="1556792"/>
              <a:ext cx="6480720" cy="3764747"/>
              <a:chOff x="2051720" y="1556792"/>
              <a:chExt cx="6480720" cy="3764747"/>
            </a:xfrm>
          </p:grpSpPr>
          <p:grpSp>
            <p:nvGrpSpPr>
              <p:cNvPr id="9" name="Gruppo 8"/>
              <p:cNvGrpSpPr/>
              <p:nvPr/>
            </p:nvGrpSpPr>
            <p:grpSpPr>
              <a:xfrm>
                <a:off x="2774102" y="1556792"/>
                <a:ext cx="5758337" cy="1128772"/>
                <a:chOff x="4208667" y="1700808"/>
                <a:chExt cx="6040090" cy="1128772"/>
              </a:xfrm>
              <a:effectLst>
                <a:outerShdw blurRad="50800" dist="38100" dir="2700000" algn="tl" rotWithShape="0">
                  <a:prstClr val="black">
                    <a:alpha val="40000"/>
                  </a:prstClr>
                </a:outerShdw>
              </a:effectLst>
            </p:grpSpPr>
            <p:grpSp>
              <p:nvGrpSpPr>
                <p:cNvPr id="22" name="Gruppo 21"/>
                <p:cNvGrpSpPr/>
                <p:nvPr/>
              </p:nvGrpSpPr>
              <p:grpSpPr>
                <a:xfrm>
                  <a:off x="4208667" y="1700808"/>
                  <a:ext cx="6040090" cy="1128772"/>
                  <a:chOff x="1303273" y="2933332"/>
                  <a:chExt cx="6040090" cy="1128772"/>
                </a:xfrm>
              </p:grpSpPr>
              <p:sp>
                <p:nvSpPr>
                  <p:cNvPr id="24" name="Pentagono 23"/>
                  <p:cNvSpPr/>
                  <p:nvPr/>
                </p:nvSpPr>
                <p:spPr>
                  <a:xfrm rot="10800000">
                    <a:off x="1303273" y="2933332"/>
                    <a:ext cx="6040090" cy="1128772"/>
                  </a:xfrm>
                  <a:prstGeom prst="homePlate">
                    <a:avLst/>
                  </a:prstGeom>
                  <a:solidFill>
                    <a:schemeClr val="accent3">
                      <a:lumMod val="20000"/>
                      <a:lumOff val="8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Pentagono 4"/>
                  <p:cNvSpPr/>
                  <p:nvPr/>
                </p:nvSpPr>
                <p:spPr>
                  <a:xfrm rot="21600000">
                    <a:off x="1585466" y="2933332"/>
                    <a:ext cx="3771647" cy="1128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757" tIns="205740" rIns="384048" bIns="205740" numCol="1" spcCol="1270" anchor="ctr" anchorCtr="0">
                    <a:noAutofit/>
                  </a:bodyPr>
                  <a:lstStyle/>
                  <a:p>
                    <a:pPr algn="ctr" defTabSz="2400300">
                      <a:lnSpc>
                        <a:spcPct val="90000"/>
                      </a:lnSpc>
                      <a:spcBef>
                        <a:spcPct val="0"/>
                      </a:spcBef>
                      <a:spcAft>
                        <a:spcPct val="35000"/>
                      </a:spcAft>
                    </a:pPr>
                    <a:endParaRPr lang="it-IT" sz="5400">
                      <a:solidFill>
                        <a:prstClr val="white"/>
                      </a:solidFill>
                    </a:endParaRPr>
                  </a:p>
                </p:txBody>
              </p:sp>
            </p:grpSp>
            <p:sp>
              <p:nvSpPr>
                <p:cNvPr id="23" name="CasellaDiTesto 22"/>
                <p:cNvSpPr txBox="1"/>
                <p:nvPr/>
              </p:nvSpPr>
              <p:spPr>
                <a:xfrm>
                  <a:off x="4806956" y="1740456"/>
                  <a:ext cx="5441801" cy="1077218"/>
                </a:xfrm>
                <a:prstGeom prst="rect">
                  <a:avLst/>
                </a:prstGeom>
                <a:noFill/>
              </p:spPr>
              <p:txBody>
                <a:bodyPr wrap="square" rtlCol="0">
                  <a:spAutoFit/>
                </a:bodyPr>
                <a:lstStyle/>
                <a:p>
                  <a:pPr marL="85725" eaLnBrk="0" hangingPunct="0">
                    <a:spcBef>
                      <a:spcPts val="600"/>
                    </a:spcBef>
                    <a:defRPr/>
                  </a:pPr>
                  <a:r>
                    <a:rPr lang="it-IT" altLang="it-IT" sz="1600" dirty="0">
                      <a:solidFill>
                        <a:prstClr val="black"/>
                      </a:solidFill>
                      <a:latin typeface="Calibri" panose="020F0502020204030204" pitchFamily="34" charset="0"/>
                    </a:rPr>
                    <a:t>contribuzioni ex-ante in misura tale da raggiungere un </a:t>
                  </a:r>
                  <a:r>
                    <a:rPr lang="it-IT" altLang="it-IT" sz="1600" i="1" dirty="0">
                      <a:solidFill>
                        <a:prstClr val="black"/>
                      </a:solidFill>
                      <a:latin typeface="Calibri" panose="020F0502020204030204" pitchFamily="34" charset="0"/>
                    </a:rPr>
                    <a:t>target</a:t>
                  </a:r>
                  <a:r>
                    <a:rPr lang="it-IT" altLang="it-IT" sz="1600" dirty="0">
                      <a:solidFill>
                        <a:prstClr val="black"/>
                      </a:solidFill>
                      <a:latin typeface="Calibri" panose="020F0502020204030204" pitchFamily="34" charset="0"/>
                    </a:rPr>
                    <a:t> </a:t>
                  </a:r>
                  <a:r>
                    <a:rPr lang="it-IT" altLang="it-IT" sz="1600" dirty="0" smtClean="0">
                      <a:solidFill>
                        <a:prstClr val="black"/>
                      </a:solidFill>
                      <a:latin typeface="Calibri" panose="020F0502020204030204" pitchFamily="34" charset="0"/>
                    </a:rPr>
                    <a:t>di almeno </a:t>
                  </a:r>
                  <a:r>
                    <a:rPr lang="it-IT" altLang="it-IT" sz="1600" dirty="0">
                      <a:solidFill>
                        <a:prstClr val="black"/>
                      </a:solidFill>
                      <a:latin typeface="Calibri" panose="020F0502020204030204" pitchFamily="34" charset="0"/>
                    </a:rPr>
                    <a:t>lo </a:t>
                  </a:r>
                  <a:r>
                    <a:rPr lang="it-IT" altLang="it-IT" sz="1600" b="1" dirty="0">
                      <a:solidFill>
                        <a:prstClr val="black"/>
                      </a:solidFill>
                      <a:latin typeface="Calibri" panose="020F0502020204030204" pitchFamily="34" charset="0"/>
                    </a:rPr>
                    <a:t>0,8% dei depositi garantiti </a:t>
                  </a:r>
                  <a:r>
                    <a:rPr lang="it-IT" altLang="it-IT" sz="1600" dirty="0">
                      <a:solidFill>
                        <a:prstClr val="black"/>
                      </a:solidFill>
                      <a:latin typeface="Calibri" panose="020F0502020204030204" pitchFamily="34" charset="0"/>
                    </a:rPr>
                    <a:t>totali in 10 </a:t>
                  </a:r>
                  <a:r>
                    <a:rPr lang="it-IT" altLang="it-IT" sz="1600" dirty="0" smtClean="0">
                      <a:solidFill>
                        <a:prstClr val="black"/>
                      </a:solidFill>
                      <a:latin typeface="Calibri" panose="020F0502020204030204" pitchFamily="34" charset="0"/>
                    </a:rPr>
                    <a:t>anni (parte </a:t>
                  </a:r>
                  <a:r>
                    <a:rPr lang="it-IT" altLang="it-IT" sz="1600" dirty="0">
                      <a:solidFill>
                        <a:prstClr val="black"/>
                      </a:solidFill>
                      <a:latin typeface="Calibri" panose="020F0502020204030204" pitchFamily="34" charset="0"/>
                    </a:rPr>
                    <a:t>delle risorse disponibili, fino al 30%, può essere </a:t>
                  </a:r>
                  <a:r>
                    <a:rPr lang="it-IT" altLang="it-IT" sz="1600" dirty="0" smtClean="0">
                      <a:solidFill>
                        <a:prstClr val="black"/>
                      </a:solidFill>
                      <a:latin typeface="Calibri" panose="020F0502020204030204" pitchFamily="34" charset="0"/>
                    </a:rPr>
                    <a:t>nella forma </a:t>
                  </a:r>
                  <a:r>
                    <a:rPr lang="it-IT" altLang="it-IT" sz="1600" dirty="0">
                      <a:solidFill>
                        <a:prstClr val="black"/>
                      </a:solidFill>
                      <a:latin typeface="Calibri" panose="020F0502020204030204" pitchFamily="34" charset="0"/>
                    </a:rPr>
                    <a:t>degli </a:t>
                  </a:r>
                  <a:r>
                    <a:rPr lang="it-IT" altLang="it-IT" sz="1600">
                      <a:solidFill>
                        <a:prstClr val="black"/>
                      </a:solidFill>
                      <a:latin typeface="Calibri" panose="020F0502020204030204" pitchFamily="34" charset="0"/>
                    </a:rPr>
                    <a:t>impegni </a:t>
                  </a:r>
                  <a:r>
                    <a:rPr lang="it-IT" altLang="it-IT" sz="1600" smtClean="0">
                      <a:solidFill>
                        <a:prstClr val="black"/>
                      </a:solidFill>
                      <a:latin typeface="Calibri" panose="020F0502020204030204" pitchFamily="34" charset="0"/>
                    </a:rPr>
                    <a:t>di </a:t>
                  </a:r>
                  <a:r>
                    <a:rPr lang="it-IT" altLang="it-IT" sz="1600" dirty="0" smtClean="0">
                      <a:solidFill>
                        <a:prstClr val="black"/>
                      </a:solidFill>
                      <a:latin typeface="Calibri" panose="020F0502020204030204" pitchFamily="34" charset="0"/>
                    </a:rPr>
                    <a:t>pagamento);</a:t>
                  </a:r>
                  <a:endParaRPr lang="it-IT" sz="1600" dirty="0">
                    <a:solidFill>
                      <a:prstClr val="black"/>
                    </a:solidFill>
                    <a:latin typeface="Calibri" panose="020F0502020204030204" pitchFamily="34" charset="0"/>
                  </a:endParaRPr>
                </a:p>
              </p:txBody>
            </p:sp>
          </p:grpSp>
          <p:grpSp>
            <p:nvGrpSpPr>
              <p:cNvPr id="10" name="Gruppo 9"/>
              <p:cNvGrpSpPr/>
              <p:nvPr/>
            </p:nvGrpSpPr>
            <p:grpSpPr>
              <a:xfrm>
                <a:off x="2774543" y="2610259"/>
                <a:ext cx="5757896" cy="1128772"/>
                <a:chOff x="4490859" y="2996952"/>
                <a:chExt cx="5757897" cy="1128772"/>
              </a:xfrm>
              <a:effectLst>
                <a:outerShdw blurRad="50800" dist="38100" dir="2700000" algn="tl" rotWithShape="0">
                  <a:prstClr val="black">
                    <a:alpha val="40000"/>
                  </a:prstClr>
                </a:outerShdw>
              </a:effectLst>
            </p:grpSpPr>
            <p:grpSp>
              <p:nvGrpSpPr>
                <p:cNvPr id="18" name="Gruppo 17"/>
                <p:cNvGrpSpPr/>
                <p:nvPr/>
              </p:nvGrpSpPr>
              <p:grpSpPr>
                <a:xfrm>
                  <a:off x="4490859" y="2996952"/>
                  <a:ext cx="5757897" cy="1128772"/>
                  <a:chOff x="1585465" y="2933332"/>
                  <a:chExt cx="5757897" cy="1128772"/>
                </a:xfrm>
              </p:grpSpPr>
              <p:sp>
                <p:nvSpPr>
                  <p:cNvPr id="20" name="Pentagono 19"/>
                  <p:cNvSpPr/>
                  <p:nvPr/>
                </p:nvSpPr>
                <p:spPr>
                  <a:xfrm rot="10800000">
                    <a:off x="1585465" y="3145992"/>
                    <a:ext cx="5757897" cy="688722"/>
                  </a:xfrm>
                  <a:prstGeom prst="homePlate">
                    <a:avLst/>
                  </a:prstGeom>
                  <a:solidFill>
                    <a:schemeClr val="accent3">
                      <a:lumMod val="20000"/>
                      <a:lumOff val="8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Pentagono 4"/>
                  <p:cNvSpPr/>
                  <p:nvPr/>
                </p:nvSpPr>
                <p:spPr>
                  <a:xfrm rot="21600000">
                    <a:off x="1585466" y="2933332"/>
                    <a:ext cx="3771647" cy="1128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757" tIns="205740" rIns="384048" bIns="205740" numCol="1" spcCol="1270" anchor="ctr" anchorCtr="0">
                    <a:noAutofit/>
                  </a:bodyPr>
                  <a:lstStyle/>
                  <a:p>
                    <a:pPr algn="ctr" defTabSz="2400300">
                      <a:lnSpc>
                        <a:spcPct val="90000"/>
                      </a:lnSpc>
                      <a:spcBef>
                        <a:spcPct val="0"/>
                      </a:spcBef>
                      <a:spcAft>
                        <a:spcPct val="35000"/>
                      </a:spcAft>
                    </a:pPr>
                    <a:endParaRPr lang="it-IT" sz="5400">
                      <a:solidFill>
                        <a:prstClr val="white"/>
                      </a:solidFill>
                    </a:endParaRPr>
                  </a:p>
                </p:txBody>
              </p:sp>
            </p:grpSp>
            <p:sp>
              <p:nvSpPr>
                <p:cNvPr id="19" name="CasellaDiTesto 18"/>
                <p:cNvSpPr txBox="1"/>
                <p:nvPr/>
              </p:nvSpPr>
              <p:spPr>
                <a:xfrm>
                  <a:off x="4806956" y="3227269"/>
                  <a:ext cx="5287282" cy="861774"/>
                </a:xfrm>
                <a:prstGeom prst="rect">
                  <a:avLst/>
                </a:prstGeom>
                <a:noFill/>
              </p:spPr>
              <p:txBody>
                <a:bodyPr wrap="none" rtlCol="0">
                  <a:spAutoFit/>
                </a:bodyPr>
                <a:lstStyle/>
                <a:p>
                  <a:pPr marL="85725" eaLnBrk="0" hangingPunct="0">
                    <a:spcBef>
                      <a:spcPts val="900"/>
                    </a:spcBef>
                    <a:defRPr/>
                  </a:pPr>
                  <a:r>
                    <a:rPr lang="it-IT" altLang="it-IT" sz="1600" dirty="0">
                      <a:solidFill>
                        <a:prstClr val="black"/>
                      </a:solidFill>
                      <a:latin typeface="Calibri" panose="020F0502020204030204" pitchFamily="34" charset="0"/>
                    </a:rPr>
                    <a:t>contribuzioni straordinarie ex-post (nel limite dello 0,5% dei </a:t>
                  </a:r>
                </a:p>
                <a:p>
                  <a:pPr indent="85725" eaLnBrk="0" hangingPunct="0">
                    <a:defRPr/>
                  </a:pPr>
                  <a:r>
                    <a:rPr lang="it-IT" altLang="it-IT" sz="1600" dirty="0" smtClean="0">
                      <a:solidFill>
                        <a:prstClr val="black"/>
                      </a:solidFill>
                      <a:latin typeface="Calibri" panose="020F0502020204030204" pitchFamily="34" charset="0"/>
                    </a:rPr>
                    <a:t>depositi </a:t>
                  </a:r>
                  <a:r>
                    <a:rPr lang="it-IT" altLang="it-IT" sz="1600" dirty="0">
                      <a:solidFill>
                        <a:prstClr val="black"/>
                      </a:solidFill>
                      <a:latin typeface="Calibri" panose="020F0502020204030204" pitchFamily="34" charset="0"/>
                    </a:rPr>
                    <a:t>garantiti per anno);</a:t>
                  </a:r>
                </a:p>
                <a:p>
                  <a:endParaRPr lang="it-IT" dirty="0">
                    <a:solidFill>
                      <a:prstClr val="black"/>
                    </a:solidFill>
                    <a:latin typeface="Calibri" panose="020F0502020204030204" pitchFamily="34" charset="0"/>
                  </a:endParaRPr>
                </a:p>
              </p:txBody>
            </p:sp>
          </p:grpSp>
          <p:grpSp>
            <p:nvGrpSpPr>
              <p:cNvPr id="11" name="Gruppo 10"/>
              <p:cNvGrpSpPr/>
              <p:nvPr/>
            </p:nvGrpSpPr>
            <p:grpSpPr>
              <a:xfrm>
                <a:off x="2774103" y="3628517"/>
                <a:ext cx="5757897" cy="688722"/>
                <a:chOff x="2806002" y="4255864"/>
                <a:chExt cx="5757897" cy="688722"/>
              </a:xfrm>
              <a:effectLst>
                <a:outerShdw blurRad="50800" dist="38100" dir="2700000" algn="tl" rotWithShape="0">
                  <a:prstClr val="black">
                    <a:alpha val="40000"/>
                  </a:prstClr>
                </a:outerShdw>
              </a:effectLst>
            </p:grpSpPr>
            <p:sp>
              <p:nvSpPr>
                <p:cNvPr id="16" name="Pentagono 15"/>
                <p:cNvSpPr/>
                <p:nvPr/>
              </p:nvSpPr>
              <p:spPr>
                <a:xfrm rot="10800000">
                  <a:off x="2806002" y="4255864"/>
                  <a:ext cx="5757897" cy="688722"/>
                </a:xfrm>
                <a:prstGeom prst="homePlate">
                  <a:avLst/>
                </a:prstGeom>
                <a:solidFill>
                  <a:schemeClr val="accent3">
                    <a:lumMod val="20000"/>
                    <a:lumOff val="8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CasellaDiTesto 16"/>
                <p:cNvSpPr txBox="1"/>
                <p:nvPr/>
              </p:nvSpPr>
              <p:spPr>
                <a:xfrm>
                  <a:off x="3203923" y="4415559"/>
                  <a:ext cx="4626844" cy="338554"/>
                </a:xfrm>
                <a:prstGeom prst="rect">
                  <a:avLst/>
                </a:prstGeom>
                <a:noFill/>
              </p:spPr>
              <p:txBody>
                <a:bodyPr wrap="none" rtlCol="0">
                  <a:spAutoFit/>
                </a:bodyPr>
                <a:lstStyle/>
                <a:p>
                  <a:r>
                    <a:rPr lang="it-IT" altLang="it-IT" sz="1600" dirty="0">
                      <a:solidFill>
                        <a:prstClr val="black"/>
                      </a:solidFill>
                      <a:latin typeface="Calibri" panose="020F0502020204030204" pitchFamily="34" charset="0"/>
                    </a:rPr>
                    <a:t>forme alternative di finanziamento (a breve termine</a:t>
                  </a:r>
                  <a:r>
                    <a:rPr lang="it-IT" altLang="it-IT" sz="1600" dirty="0" smtClean="0">
                      <a:solidFill>
                        <a:prstClr val="black"/>
                      </a:solidFill>
                      <a:latin typeface="Calibri" panose="020F0502020204030204" pitchFamily="34" charset="0"/>
                    </a:rPr>
                    <a:t>);</a:t>
                  </a:r>
                  <a:endParaRPr lang="it-IT" sz="1600" dirty="0">
                    <a:solidFill>
                      <a:prstClr val="black"/>
                    </a:solidFill>
                    <a:latin typeface="Calibri" panose="020F0502020204030204" pitchFamily="34" charset="0"/>
                  </a:endParaRPr>
                </a:p>
              </p:txBody>
            </p:sp>
          </p:grpSp>
          <p:grpSp>
            <p:nvGrpSpPr>
              <p:cNvPr id="12" name="Gruppo 11"/>
              <p:cNvGrpSpPr/>
              <p:nvPr/>
            </p:nvGrpSpPr>
            <p:grpSpPr>
              <a:xfrm>
                <a:off x="2774543" y="4438299"/>
                <a:ext cx="5757897" cy="883240"/>
                <a:chOff x="2806002" y="4255864"/>
                <a:chExt cx="5757897" cy="883240"/>
              </a:xfrm>
              <a:effectLst>
                <a:outerShdw blurRad="50800" dist="38100" dir="2700000" algn="tl" rotWithShape="0">
                  <a:prstClr val="black">
                    <a:alpha val="40000"/>
                  </a:prstClr>
                </a:outerShdw>
              </a:effectLst>
            </p:grpSpPr>
            <p:sp>
              <p:nvSpPr>
                <p:cNvPr id="14" name="Pentagono 13"/>
                <p:cNvSpPr/>
                <p:nvPr/>
              </p:nvSpPr>
              <p:spPr>
                <a:xfrm rot="10800000">
                  <a:off x="2806002" y="4255864"/>
                  <a:ext cx="5757897" cy="688722"/>
                </a:xfrm>
                <a:prstGeom prst="homePlate">
                  <a:avLst/>
                </a:prstGeom>
                <a:solidFill>
                  <a:schemeClr val="accent3">
                    <a:lumMod val="20000"/>
                    <a:lumOff val="8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asellaDiTesto 14"/>
                <p:cNvSpPr txBox="1"/>
                <p:nvPr/>
              </p:nvSpPr>
              <p:spPr>
                <a:xfrm>
                  <a:off x="3150757" y="4277330"/>
                  <a:ext cx="5413141" cy="861774"/>
                </a:xfrm>
                <a:prstGeom prst="rect">
                  <a:avLst/>
                </a:prstGeom>
                <a:noFill/>
              </p:spPr>
              <p:txBody>
                <a:bodyPr wrap="square" rtlCol="0">
                  <a:spAutoFit/>
                </a:bodyPr>
                <a:lstStyle/>
                <a:p>
                  <a:pPr marL="85725" eaLnBrk="0" hangingPunct="0">
                    <a:spcBef>
                      <a:spcPts val="900"/>
                    </a:spcBef>
                    <a:defRPr/>
                  </a:pPr>
                  <a:r>
                    <a:rPr lang="it-IT" altLang="it-IT" sz="1600" dirty="0">
                      <a:solidFill>
                        <a:prstClr val="black"/>
                      </a:solidFill>
                      <a:latin typeface="Calibri" panose="020F0502020204030204" pitchFamily="34" charset="0"/>
                    </a:rPr>
                    <a:t>meccanismo volontario di </a:t>
                  </a:r>
                  <a:r>
                    <a:rPr lang="it-IT" altLang="it-IT" sz="1600" i="1" dirty="0" err="1">
                      <a:solidFill>
                        <a:prstClr val="black"/>
                      </a:solidFill>
                      <a:latin typeface="Calibri" panose="020F0502020204030204" pitchFamily="34" charset="0"/>
                    </a:rPr>
                    <a:t>mutual</a:t>
                  </a:r>
                  <a:r>
                    <a:rPr lang="it-IT" altLang="it-IT" sz="1600" i="1" dirty="0">
                      <a:solidFill>
                        <a:prstClr val="black"/>
                      </a:solidFill>
                      <a:latin typeface="Calibri" panose="020F0502020204030204" pitchFamily="34" charset="0"/>
                    </a:rPr>
                    <a:t> </a:t>
                  </a:r>
                  <a:r>
                    <a:rPr lang="it-IT" altLang="it-IT" sz="1600" i="1" dirty="0" err="1">
                      <a:solidFill>
                        <a:prstClr val="black"/>
                      </a:solidFill>
                      <a:latin typeface="Calibri" panose="020F0502020204030204" pitchFamily="34" charset="0"/>
                    </a:rPr>
                    <a:t>borrowing</a:t>
                  </a:r>
                  <a:r>
                    <a:rPr lang="it-IT" altLang="it-IT" sz="1600" dirty="0">
                      <a:solidFill>
                        <a:prstClr val="black"/>
                      </a:solidFill>
                      <a:latin typeface="Calibri" panose="020F0502020204030204" pitchFamily="34" charset="0"/>
                    </a:rPr>
                    <a:t> tra i DGS europei </a:t>
                  </a:r>
                  <a:r>
                    <a:rPr lang="it-IT" altLang="it-IT" sz="1600" dirty="0" smtClean="0">
                      <a:solidFill>
                        <a:prstClr val="black"/>
                      </a:solidFill>
                      <a:latin typeface="Calibri" panose="020F0502020204030204" pitchFamily="34" charset="0"/>
                    </a:rPr>
                    <a:t>(</a:t>
                  </a:r>
                  <a:r>
                    <a:rPr lang="it-IT" altLang="it-IT" sz="1600" dirty="0" err="1">
                      <a:solidFill>
                        <a:prstClr val="black"/>
                      </a:solidFill>
                      <a:latin typeface="Calibri" panose="020F0502020204030204" pitchFamily="34" charset="0"/>
                    </a:rPr>
                    <a:t>max</a:t>
                  </a:r>
                  <a:r>
                    <a:rPr lang="it-IT" altLang="it-IT" sz="1600" dirty="0">
                      <a:solidFill>
                        <a:prstClr val="black"/>
                      </a:solidFill>
                      <a:latin typeface="Calibri" panose="020F0502020204030204" pitchFamily="34" charset="0"/>
                    </a:rPr>
                    <a:t> 0,5% dei depositi garantiti del </a:t>
                  </a:r>
                  <a:r>
                    <a:rPr lang="it-IT" altLang="it-IT" sz="1600" dirty="0" smtClean="0">
                      <a:solidFill>
                        <a:prstClr val="black"/>
                      </a:solidFill>
                      <a:latin typeface="Calibri" panose="020F0502020204030204" pitchFamily="34" charset="0"/>
                    </a:rPr>
                    <a:t>DGS richiedente</a:t>
                  </a:r>
                  <a:r>
                    <a:rPr lang="it-IT" altLang="it-IT" sz="1600" dirty="0">
                      <a:solidFill>
                        <a:prstClr val="black"/>
                      </a:solidFill>
                      <a:latin typeface="Calibri" panose="020F0502020204030204" pitchFamily="34" charset="0"/>
                    </a:rPr>
                    <a:t>).</a:t>
                  </a:r>
                </a:p>
                <a:p>
                  <a:endParaRPr lang="it-IT" dirty="0">
                    <a:solidFill>
                      <a:prstClr val="black"/>
                    </a:solidFill>
                    <a:latin typeface="Calibri" panose="020F0502020204030204" pitchFamily="34" charset="0"/>
                  </a:endParaRPr>
                </a:p>
              </p:txBody>
            </p:sp>
          </p:grpSp>
          <p:sp>
            <p:nvSpPr>
              <p:cNvPr id="13" name="Parentesi graffa aperta 12"/>
              <p:cNvSpPr/>
              <p:nvPr/>
            </p:nvSpPr>
            <p:spPr>
              <a:xfrm>
                <a:off x="2051720" y="1556792"/>
                <a:ext cx="576064" cy="3570230"/>
              </a:xfrm>
              <a:prstGeom prst="lef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prstClr val="black"/>
                  </a:solidFill>
                </a:endParaRPr>
              </a:p>
            </p:txBody>
          </p:sp>
        </p:grpSp>
        <p:sp>
          <p:nvSpPr>
            <p:cNvPr id="8" name="Rettangolo arrotondato 7"/>
            <p:cNvSpPr/>
            <p:nvPr/>
          </p:nvSpPr>
          <p:spPr>
            <a:xfrm>
              <a:off x="488810" y="2881837"/>
              <a:ext cx="1440160" cy="8260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prstClr val="white"/>
                  </a:solidFill>
                  <a:latin typeface="Calibri" panose="020F0502020204030204" pitchFamily="34" charset="0"/>
                </a:rPr>
                <a:t>Il </a:t>
              </a:r>
              <a:r>
                <a:rPr lang="it-IT" b="1" i="1" dirty="0" err="1" smtClean="0">
                  <a:solidFill>
                    <a:prstClr val="white"/>
                  </a:solidFill>
                  <a:latin typeface="Calibri" panose="020F0502020204030204" pitchFamily="34" charset="0"/>
                </a:rPr>
                <a:t>funding</a:t>
              </a:r>
              <a:r>
                <a:rPr lang="it-IT" b="1" dirty="0" smtClean="0">
                  <a:solidFill>
                    <a:prstClr val="white"/>
                  </a:solidFill>
                  <a:latin typeface="Calibri" panose="020F0502020204030204" pitchFamily="34" charset="0"/>
                </a:rPr>
                <a:t> del DGS</a:t>
              </a:r>
              <a:endParaRPr lang="it-IT" b="1" dirty="0">
                <a:solidFill>
                  <a:prstClr val="white"/>
                </a:solidFill>
                <a:latin typeface="Calibri" panose="020F0502020204030204" pitchFamily="34" charset="0"/>
              </a:endParaRPr>
            </a:p>
          </p:txBody>
        </p:sp>
      </p:grpSp>
    </p:spTree>
    <p:extLst>
      <p:ext uri="{BB962C8B-B14F-4D97-AF65-F5344CB8AC3E}">
        <p14:creationId xmlns:p14="http://schemas.microsoft.com/office/powerpoint/2010/main" val="2767333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57</a:t>
            </a:fld>
            <a:endParaRPr lang="en-US" dirty="0"/>
          </a:p>
        </p:txBody>
      </p:sp>
      <p:sp>
        <p:nvSpPr>
          <p:cNvPr id="9" name="Rectangle 6"/>
          <p:cNvSpPr>
            <a:spLocks noChangeArrowheads="1"/>
          </p:cNvSpPr>
          <p:nvPr/>
        </p:nvSpPr>
        <p:spPr bwMode="auto">
          <a:xfrm>
            <a:off x="1286176" y="908720"/>
            <a:ext cx="667163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pPr>
            <a:r>
              <a:rPr lang="it-IT" altLang="it-IT" sz="2000" b="1" dirty="0">
                <a:solidFill>
                  <a:srgbClr val="11488B"/>
                </a:solidFill>
                <a:latin typeface="Calibri" pitchFamily="34" charset="0"/>
              </a:rPr>
              <a:t>L’uso dei Sistemi di garanzia dei depositi nella nuova direttiva</a:t>
            </a:r>
          </a:p>
          <a:p>
            <a:pPr eaLnBrk="0" fontAlgn="base" hangingPunct="0">
              <a:spcBef>
                <a:spcPct val="0"/>
              </a:spcBef>
              <a:spcAft>
                <a:spcPct val="0"/>
              </a:spcAft>
            </a:pPr>
            <a:endParaRPr lang="it-IT" altLang="it-IT" dirty="0" smtClean="0">
              <a:solidFill>
                <a:prstClr val="black"/>
              </a:solidFill>
              <a:latin typeface="Arial" pitchFamily="34" charset="0"/>
              <a:cs typeface="Arial" pitchFamily="34" charset="0"/>
            </a:endParaRPr>
          </a:p>
        </p:txBody>
      </p:sp>
      <p:grpSp>
        <p:nvGrpSpPr>
          <p:cNvPr id="10" name="Gruppo 9"/>
          <p:cNvGrpSpPr/>
          <p:nvPr/>
        </p:nvGrpSpPr>
        <p:grpSpPr>
          <a:xfrm>
            <a:off x="599675" y="1717995"/>
            <a:ext cx="4717112" cy="4919036"/>
            <a:chOff x="630875" y="1697549"/>
            <a:chExt cx="4717112" cy="4919036"/>
          </a:xfrm>
        </p:grpSpPr>
        <p:sp>
          <p:nvSpPr>
            <p:cNvPr id="11" name="CasellaDiTesto 10"/>
            <p:cNvSpPr txBox="1"/>
            <p:nvPr/>
          </p:nvSpPr>
          <p:spPr>
            <a:xfrm>
              <a:off x="1381682" y="1697549"/>
              <a:ext cx="1584177" cy="584775"/>
            </a:xfrm>
            <a:prstGeom prst="rect">
              <a:avLst/>
            </a:prstGeom>
            <a:solidFill>
              <a:srgbClr val="9FB8CD">
                <a:lumMod val="40000"/>
                <a:lumOff val="60000"/>
              </a:srgbClr>
            </a:solidFill>
            <a:ln w="19050">
              <a:solidFill>
                <a:srgbClr val="727CA3"/>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smtClean="0">
                  <a:ln>
                    <a:noFill/>
                  </a:ln>
                  <a:solidFill>
                    <a:prstClr val="black"/>
                  </a:solidFill>
                  <a:effectLst/>
                  <a:uLnTx/>
                  <a:uFillTx/>
                  <a:latin typeface="Calibri" panose="020F0502020204030204" pitchFamily="34" charset="0"/>
                </a:rPr>
                <a:t>DGSD - art. 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smtClean="0">
                  <a:ln>
                    <a:noFill/>
                  </a:ln>
                  <a:solidFill>
                    <a:srgbClr val="C00000"/>
                  </a:solidFill>
                  <a:effectLst/>
                  <a:uLnTx/>
                  <a:uFillTx/>
                  <a:latin typeface="Calibri" panose="020F0502020204030204" pitchFamily="34" charset="0"/>
                </a:rPr>
                <a:t>Uso dei fondi</a:t>
              </a:r>
            </a:p>
          </p:txBody>
        </p:sp>
        <p:sp>
          <p:nvSpPr>
            <p:cNvPr id="12" name="Segnaposto contenuto 2"/>
            <p:cNvSpPr txBox="1">
              <a:spLocks/>
            </p:cNvSpPr>
            <p:nvPr/>
          </p:nvSpPr>
          <p:spPr>
            <a:xfrm>
              <a:off x="630875" y="2665901"/>
              <a:ext cx="4717112" cy="3950684"/>
            </a:xfrm>
            <a:prstGeom prst="rect">
              <a:avLst/>
            </a:prstGeom>
            <a:solidFill>
              <a:schemeClr val="bg1"/>
            </a:solidFill>
            <a:ln w="19050">
              <a:solidFill>
                <a:srgbClr val="9FB8CD">
                  <a:lumMod val="75000"/>
                </a:srgbClr>
              </a:solidFill>
              <a:prstDash val="solid"/>
            </a:ln>
            <a:effectLst>
              <a:glow rad="63500">
                <a:srgbClr val="9FB8CD">
                  <a:satMod val="175000"/>
                  <a:alpha val="40000"/>
                </a:srgbClr>
              </a:glow>
            </a:effectLst>
          </p:spPr>
          <p:txBody>
            <a:bodyPr/>
            <a:lst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9BBB59"/>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064A2"/>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85750" marR="0" lvl="0" indent="-285750" algn="l" defTabSz="914400" rtl="0" eaLnBrk="0" fontAlgn="base" latinLnBrk="0" hangingPunct="0">
                <a:lnSpc>
                  <a:spcPct val="100000"/>
                </a:lnSpc>
                <a:spcBef>
                  <a:spcPts val="2400"/>
                </a:spcBef>
                <a:spcAft>
                  <a:spcPct val="0"/>
                </a:spcAft>
                <a:buClr>
                  <a:srgbClr val="727CA3"/>
                </a:buClr>
                <a:buSzPct val="80000"/>
                <a:buFont typeface="Wingdings" panose="05000000000000000000" pitchFamily="2" charset="2"/>
                <a:buChar char="§"/>
                <a:tabLst/>
                <a:defRPr/>
              </a:pPr>
              <a:r>
                <a:rPr kumimoji="0" lang="en-GB" sz="1800" b="0" i="0" u="sng"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Comma 1 </a:t>
              </a:r>
              <a:r>
                <a:rPr kumimoji="0" lang="en-GB"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 </a:t>
              </a:r>
              <a:r>
                <a:rPr kumimoji="0" lang="en-US" sz="18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mn-cs"/>
                </a:rPr>
                <a:t>rimborso</a:t>
              </a:r>
              <a:r>
                <a:rPr kumimoji="0" lang="en-US" sz="18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 </a:t>
              </a:r>
              <a:r>
                <a:rPr kumimoji="0" lang="en-US" sz="18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mn-cs"/>
                </a:rPr>
                <a:t>dei</a:t>
              </a:r>
              <a:r>
                <a:rPr kumimoji="0" lang="en-US" sz="18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 </a:t>
              </a:r>
              <a:r>
                <a:rPr kumimoji="0" lang="en-US" sz="18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mn-cs"/>
                </a:rPr>
                <a:t>depositanti</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a:p>
              <a:pPr marL="285750" marR="0" lvl="0" indent="-285750" algn="l" defTabSz="914400" rtl="0" eaLnBrk="0" fontAlgn="base" latinLnBrk="0" hangingPunct="0">
                <a:lnSpc>
                  <a:spcPct val="100000"/>
                </a:lnSpc>
                <a:spcBef>
                  <a:spcPts val="1200"/>
                </a:spcBef>
                <a:spcAft>
                  <a:spcPct val="0"/>
                </a:spcAft>
                <a:buClr>
                  <a:srgbClr val="727CA3"/>
                </a:buClr>
                <a:buSzPct val="80000"/>
                <a:buFont typeface="Wingdings" panose="05000000000000000000" pitchFamily="2" charset="2"/>
                <a:buChar char="§"/>
                <a:tabLst/>
                <a:defRPr/>
              </a:pPr>
              <a:r>
                <a:rPr kumimoji="0" lang="en-US" sz="1800" b="0" i="0" u="sng"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Comma 2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 </a:t>
              </a:r>
              <a:r>
                <a:rPr kumimoji="0" lang="en-US" sz="18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mn-cs"/>
                </a:rPr>
                <a:t>finanziamento</a:t>
              </a:r>
              <a:r>
                <a:rPr kumimoji="0" lang="en-US" sz="18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 </a:t>
              </a:r>
              <a:r>
                <a:rPr kumimoji="0" lang="en-US" sz="18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mn-cs"/>
                </a:rPr>
                <a:t>della</a:t>
              </a:r>
              <a:r>
                <a:rPr kumimoji="0" lang="en-US" sz="18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 </a:t>
              </a:r>
              <a:r>
                <a:rPr kumimoji="0" lang="en-US" sz="18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mn-cs"/>
                </a:rPr>
                <a:t>risoluzione</a:t>
              </a:r>
              <a:endParaRPr kumimoji="0" lang="en-US" sz="18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ts val="1200"/>
                </a:spcBef>
                <a:spcAft>
                  <a:spcPct val="0"/>
                </a:spcAft>
                <a:buClr>
                  <a:srgbClr val="727CA3"/>
                </a:buClr>
                <a:buSzPct val="80000"/>
                <a:buFont typeface="Wingdings" panose="05000000000000000000" pitchFamily="2" charset="2"/>
                <a:buChar char="§"/>
                <a:tabLst/>
                <a:defRPr/>
              </a:pPr>
              <a:r>
                <a:rPr kumimoji="0" lang="en-US" sz="1800" b="0" i="0" u="sng"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Comma 3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 </a:t>
              </a:r>
              <a:r>
                <a:rPr kumimoji="0" lang="en-US" sz="18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mn-cs"/>
                </a:rPr>
                <a:t>misure</a:t>
              </a:r>
              <a:r>
                <a:rPr kumimoji="0" lang="en-US" sz="18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 alternative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per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prevenire</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il</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fallimento</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p>
            <a:p>
              <a:pPr marL="285750" marR="0" lvl="0" indent="-285750" algn="l" defTabSz="914400" rtl="0" eaLnBrk="0" fontAlgn="base" latinLnBrk="0" hangingPunct="0">
                <a:lnSpc>
                  <a:spcPct val="100000"/>
                </a:lnSpc>
                <a:spcBef>
                  <a:spcPts val="1200"/>
                </a:spcBef>
                <a:spcAft>
                  <a:spcPct val="0"/>
                </a:spcAft>
                <a:buClr>
                  <a:srgbClr val="727CA3"/>
                </a:buClr>
                <a:buSzPct val="80000"/>
                <a:buFont typeface="Wingdings" panose="05000000000000000000" pitchFamily="2" charset="2"/>
                <a:buChar char="§"/>
                <a:tabLst/>
                <a:defRPr/>
              </a:pPr>
              <a:r>
                <a:rPr kumimoji="0" lang="en-US" sz="1800" b="0" i="0" u="sng"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Comma 6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finanziamento</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di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misure</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per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preservare</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l’accesso</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ai</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depositi</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garantiti</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compresi</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mn-cs"/>
                </a:rPr>
                <a:t>trasferimenti</a:t>
              </a:r>
              <a:r>
                <a:rPr kumimoji="0" lang="en-US" sz="18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 di </a:t>
              </a:r>
              <a:r>
                <a:rPr kumimoji="0" lang="en-US" sz="18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mn-cs"/>
                </a:rPr>
                <a:t>attività</a:t>
              </a:r>
              <a:r>
                <a:rPr kumimoji="0" lang="en-US" sz="18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 e </a:t>
              </a:r>
              <a:r>
                <a:rPr kumimoji="0" lang="en-US" sz="18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mn-cs"/>
                </a:rPr>
                <a:t>passività</a:t>
              </a:r>
              <a:r>
                <a:rPr kumimoji="0" lang="en-US" sz="1800" b="1" i="0" u="none" strike="noStrike" kern="1200" cap="none" spc="0" normalizeH="0" baseline="0" noProof="0" dirty="0" smtClean="0">
                  <a:ln>
                    <a:noFill/>
                  </a:ln>
                  <a:solidFill>
                    <a:srgbClr val="9FB8CD"/>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 </a:t>
              </a:r>
              <a:r>
                <a:rPr kumimoji="0" lang="en-US" sz="18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mn-cs"/>
                </a:rPr>
                <a:t>trasferimenti</a:t>
              </a:r>
              <a:r>
                <a:rPr kumimoji="0" lang="en-US" sz="18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 di </a:t>
              </a:r>
              <a:r>
                <a:rPr kumimoji="0" lang="en-US" sz="18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mn-cs"/>
                </a:rPr>
                <a:t>depositi</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nell’ambito</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delle</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procedure di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liquidazione</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nazionali</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e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purché</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il</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costo</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sostenuto</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dal DGS non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ecceda</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l’ammontare</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totale</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dei</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depositi</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garantiti</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al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netto</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dei</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recuperi</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3" name="Freccia a destra 12"/>
            <p:cNvSpPr/>
            <p:nvPr/>
          </p:nvSpPr>
          <p:spPr>
            <a:xfrm rot="5400000">
              <a:off x="2417851" y="2312785"/>
              <a:ext cx="288032" cy="360040"/>
            </a:xfrm>
            <a:prstGeom prst="rightArrow">
              <a:avLst/>
            </a:prstGeom>
            <a:solidFill>
              <a:srgbClr val="727CA3"/>
            </a:solidFill>
            <a:ln w="25400" cap="flat" cmpd="sng" algn="ctr">
              <a:solidFill>
                <a:srgbClr val="727CA3">
                  <a:shade val="50000"/>
                </a:srgbClr>
              </a:solidFill>
              <a:prstDash val="solid"/>
            </a:ln>
            <a:effectLst>
              <a:glow rad="63500">
                <a:srgbClr val="9FB8C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Gill Sans MT"/>
                <a:ea typeface="+mn-ea"/>
                <a:cs typeface="+mn-cs"/>
              </a:endParaRPr>
            </a:p>
          </p:txBody>
        </p:sp>
      </p:grpSp>
      <p:grpSp>
        <p:nvGrpSpPr>
          <p:cNvPr id="20" name="Gruppo 19"/>
          <p:cNvGrpSpPr/>
          <p:nvPr/>
        </p:nvGrpSpPr>
        <p:grpSpPr>
          <a:xfrm>
            <a:off x="4694961" y="1953736"/>
            <a:ext cx="4345595" cy="4509607"/>
            <a:chOff x="4748126" y="1826140"/>
            <a:chExt cx="4345595" cy="4509607"/>
          </a:xfrm>
        </p:grpSpPr>
        <p:sp>
          <p:nvSpPr>
            <p:cNvPr id="14" name="Freccia circolare a destra 13"/>
            <p:cNvSpPr/>
            <p:nvPr/>
          </p:nvSpPr>
          <p:spPr>
            <a:xfrm rot="14363336" flipH="1">
              <a:off x="5913219" y="792696"/>
              <a:ext cx="434770" cy="2764956"/>
            </a:xfrm>
            <a:prstGeom prst="curvedRightArrow">
              <a:avLst/>
            </a:prstGeom>
            <a:solidFill>
              <a:srgbClr val="727CA3"/>
            </a:solidFill>
            <a:ln w="25400" cap="flat" cmpd="sng" algn="ctr">
              <a:solidFill>
                <a:srgbClr val="727CA3">
                  <a:shade val="50000"/>
                </a:srgbClr>
              </a:solidFill>
              <a:prstDash val="solid"/>
            </a:ln>
            <a:effectLst>
              <a:glow rad="63500">
                <a:srgbClr val="9FB8CD">
                  <a:satMod val="175000"/>
                  <a:alpha val="40000"/>
                </a:srgbClr>
              </a:glow>
            </a:effectLst>
          </p:spPr>
          <p:txBody>
            <a:bodyPr rtlCol="0" anchor="ctr"/>
            <a:lstStyle/>
            <a:p>
              <a:pPr algn="ctr"/>
              <a:endParaRPr lang="it-IT" kern="0">
                <a:solidFill>
                  <a:prstClr val="white"/>
                </a:solidFill>
                <a:latin typeface="Gill Sans MT"/>
              </a:endParaRPr>
            </a:p>
          </p:txBody>
        </p:sp>
        <p:sp>
          <p:nvSpPr>
            <p:cNvPr id="15" name="Rectangle 21"/>
            <p:cNvSpPr>
              <a:spLocks noChangeArrowheads="1"/>
            </p:cNvSpPr>
            <p:nvPr>
              <p:custDataLst>
                <p:tags r:id="rId1"/>
              </p:custDataLst>
            </p:nvPr>
          </p:nvSpPr>
          <p:spPr bwMode="auto">
            <a:xfrm>
              <a:off x="7021707" y="1826140"/>
              <a:ext cx="1872208" cy="830997"/>
            </a:xfrm>
            <a:prstGeom prst="rect">
              <a:avLst/>
            </a:prstGeom>
            <a:solidFill>
              <a:srgbClr val="9FB8CD">
                <a:lumMod val="40000"/>
                <a:lumOff val="60000"/>
              </a:srgbClr>
            </a:solidFill>
            <a:ln w="19050">
              <a:solidFill>
                <a:srgbClr val="727CA3"/>
              </a:solidFill>
            </a:ln>
            <a:effectLst>
              <a:outerShdw blurRad="50800" dist="38100" dir="2700000" algn="tl" rotWithShape="0">
                <a:prstClr val="black">
                  <a:alpha val="40000"/>
                </a:prstClr>
              </a:outerShdw>
            </a:effectLst>
            <a:extLst/>
          </p:spPr>
          <p:txBody>
            <a:bodyPr wrap="square" rtlCol="0">
              <a:spAutoFit/>
            </a:bodyPr>
            <a:lstStyle/>
            <a:p>
              <a:pPr algn="ctr"/>
              <a:r>
                <a:rPr lang="it-IT" sz="1600" kern="0" dirty="0">
                  <a:solidFill>
                    <a:prstClr val="black"/>
                  </a:solidFill>
                  <a:latin typeface="Calibri" panose="020F0502020204030204" pitchFamily="34" charset="0"/>
                </a:rPr>
                <a:t>BRRD - articolo 109</a:t>
              </a:r>
            </a:p>
            <a:p>
              <a:pPr algn="ctr"/>
              <a:r>
                <a:rPr lang="it-IT" sz="1600" b="1" kern="0" dirty="0">
                  <a:solidFill>
                    <a:srgbClr val="C00000"/>
                  </a:solidFill>
                  <a:latin typeface="Calibri" panose="020F0502020204030204" pitchFamily="34" charset="0"/>
                </a:rPr>
                <a:t>Uso dei DGS </a:t>
              </a:r>
            </a:p>
            <a:p>
              <a:pPr algn="ctr"/>
              <a:r>
                <a:rPr lang="it-IT" sz="1600" b="1" kern="0" dirty="0">
                  <a:solidFill>
                    <a:srgbClr val="C00000"/>
                  </a:solidFill>
                  <a:latin typeface="Calibri" panose="020F0502020204030204" pitchFamily="34" charset="0"/>
                </a:rPr>
                <a:t>in risoluzione</a:t>
              </a:r>
            </a:p>
          </p:txBody>
        </p:sp>
        <p:sp>
          <p:nvSpPr>
            <p:cNvPr id="17" name="CasellaDiTesto 16"/>
            <p:cNvSpPr txBox="1"/>
            <p:nvPr/>
          </p:nvSpPr>
          <p:spPr>
            <a:xfrm>
              <a:off x="5580113" y="2780928"/>
              <a:ext cx="3513608" cy="3554819"/>
            </a:xfrm>
            <a:prstGeom prst="rect">
              <a:avLst/>
            </a:prstGeom>
            <a:solidFill>
              <a:schemeClr val="bg1"/>
            </a:solidFill>
            <a:ln w="19050">
              <a:solidFill>
                <a:schemeClr val="accent2"/>
              </a:solidFill>
              <a:prstDash val="dash"/>
            </a:ln>
          </p:spPr>
          <p:txBody>
            <a:bodyPr wrap="square" rtlCol="0">
              <a:spAutoFit/>
            </a:bodyPr>
            <a:lstStyle/>
            <a:p>
              <a:pPr marL="268288" indent="-268288" algn="just">
                <a:spcBef>
                  <a:spcPts val="600"/>
                </a:spcBef>
                <a:buFont typeface="Courier New" panose="02070309020205020404" pitchFamily="49" charset="0"/>
                <a:buChar char="o"/>
                <a:defRPr/>
              </a:pPr>
              <a:r>
                <a:rPr lang="it-IT" sz="1400" i="1" dirty="0">
                  <a:latin typeface="Calibri" panose="020F0502020204030204" pitchFamily="34" charset="0"/>
                </a:rPr>
                <a:t>in caso di </a:t>
              </a:r>
              <a:r>
                <a:rPr lang="it-IT" sz="1400" i="1" dirty="0" err="1">
                  <a:latin typeface="Calibri" panose="020F0502020204030204" pitchFamily="34" charset="0"/>
                </a:rPr>
                <a:t>bail</a:t>
              </a:r>
              <a:r>
                <a:rPr lang="it-IT" sz="1400" i="1" dirty="0">
                  <a:latin typeface="Calibri" panose="020F0502020204030204" pitchFamily="34" charset="0"/>
                </a:rPr>
                <a:t>-in, versamento dell’ammontare per cui i depositanti</a:t>
              </a:r>
            </a:p>
            <a:p>
              <a:pPr marL="268288" algn="just">
                <a:spcBef>
                  <a:spcPts val="0"/>
                </a:spcBef>
                <a:defRPr/>
              </a:pPr>
              <a:r>
                <a:rPr lang="it-IT" sz="1400" i="1" dirty="0" smtClean="0">
                  <a:latin typeface="Calibri" panose="020F0502020204030204" pitchFamily="34" charset="0"/>
                </a:rPr>
                <a:t>garantiti sarebbero </a:t>
              </a:r>
              <a:r>
                <a:rPr lang="it-IT" sz="1400" i="1" dirty="0">
                  <a:latin typeface="Calibri" panose="020F0502020204030204" pitchFamily="34" charset="0"/>
                </a:rPr>
                <a:t>incisi qualora assoggettabili allo strumento, </a:t>
              </a:r>
              <a:r>
                <a:rPr lang="it-IT" sz="1400" i="1" dirty="0" smtClean="0">
                  <a:latin typeface="Calibri" panose="020F0502020204030204" pitchFamily="34" charset="0"/>
                </a:rPr>
                <a:t>secondo</a:t>
              </a:r>
              <a:endParaRPr lang="it-IT" sz="1400" i="1" dirty="0">
                <a:latin typeface="Calibri" panose="020F0502020204030204" pitchFamily="34" charset="0"/>
              </a:endParaRPr>
            </a:p>
            <a:p>
              <a:pPr marL="268288" algn="just">
                <a:spcBef>
                  <a:spcPts val="0"/>
                </a:spcBef>
                <a:defRPr/>
              </a:pPr>
              <a:r>
                <a:rPr lang="it-IT" sz="1400" i="1" dirty="0" smtClean="0">
                  <a:latin typeface="Calibri" panose="020F0502020204030204" pitchFamily="34" charset="0"/>
                </a:rPr>
                <a:t>l’ordine </a:t>
              </a:r>
              <a:r>
                <a:rPr lang="it-IT" sz="1400" i="1" dirty="0">
                  <a:latin typeface="Calibri" panose="020F0502020204030204" pitchFamily="34" charset="0"/>
                </a:rPr>
                <a:t>previsto dalle leggi fallimentari nazionali;</a:t>
              </a:r>
            </a:p>
            <a:p>
              <a:pPr marL="268288" indent="-268288" algn="just">
                <a:spcBef>
                  <a:spcPts val="600"/>
                </a:spcBef>
                <a:buFont typeface="Courier New" panose="02070309020205020404" pitchFamily="49" charset="0"/>
                <a:buChar char="o"/>
                <a:defRPr/>
              </a:pPr>
              <a:r>
                <a:rPr lang="it-IT" sz="1400" i="1" dirty="0">
                  <a:latin typeface="Calibri" panose="020F0502020204030204" pitchFamily="34" charset="0"/>
                </a:rPr>
                <a:t>in caso di applicazione di uno o più altri strumenti, </a:t>
              </a:r>
              <a:r>
                <a:rPr lang="it-IT" sz="1400" i="1" dirty="0" smtClean="0">
                  <a:latin typeface="Calibri" panose="020F0502020204030204" pitchFamily="34" charset="0"/>
                </a:rPr>
                <a:t>versamento di una somma pari</a:t>
              </a:r>
              <a:endParaRPr lang="it-IT" sz="1400" i="1" dirty="0">
                <a:latin typeface="Calibri" panose="020F0502020204030204" pitchFamily="34" charset="0"/>
              </a:endParaRPr>
            </a:p>
            <a:p>
              <a:pPr marL="268288" algn="just">
                <a:spcBef>
                  <a:spcPts val="0"/>
                </a:spcBef>
                <a:defRPr/>
              </a:pPr>
              <a:r>
                <a:rPr lang="it-IT" sz="1400" i="1" dirty="0" smtClean="0">
                  <a:latin typeface="Calibri" panose="020F0502020204030204" pitchFamily="34" charset="0"/>
                </a:rPr>
                <a:t>all’ammontare </a:t>
              </a:r>
              <a:r>
                <a:rPr lang="it-IT" sz="1400" i="1" dirty="0">
                  <a:latin typeface="Calibri" panose="020F0502020204030204" pitchFamily="34" charset="0"/>
                </a:rPr>
                <a:t>delle perdite cui sarebbero esposti i </a:t>
              </a:r>
              <a:r>
                <a:rPr lang="it-IT" sz="1400" i="1" dirty="0" smtClean="0">
                  <a:latin typeface="Calibri" panose="020F0502020204030204" pitchFamily="34" charset="0"/>
                </a:rPr>
                <a:t>depositanti garantiti</a:t>
              </a:r>
              <a:r>
                <a:rPr lang="it-IT" sz="1400" i="1" dirty="0">
                  <a:latin typeface="Calibri" panose="020F0502020204030204" pitchFamily="34" charset="0"/>
                </a:rPr>
                <a:t>, nell’ordine previsto dalle leggi fallimentari nazionali;</a:t>
              </a:r>
            </a:p>
            <a:p>
              <a:pPr marL="268288" indent="-268288" algn="just">
                <a:spcBef>
                  <a:spcPts val="600"/>
                </a:spcBef>
                <a:buFont typeface="Courier New" panose="02070309020205020404" pitchFamily="49" charset="0"/>
                <a:buChar char="o"/>
                <a:defRPr/>
              </a:pPr>
              <a:r>
                <a:rPr lang="it-IT" sz="1400" i="1" dirty="0">
                  <a:latin typeface="Calibri" panose="020F0502020204030204" pitchFamily="34" charset="0"/>
                </a:rPr>
                <a:t>contribuzione in contanti non oltre il 50% del </a:t>
              </a:r>
              <a:r>
                <a:rPr lang="it-IT" sz="1400" i="1" dirty="0" smtClean="0">
                  <a:latin typeface="Calibri" panose="020F0502020204030204" pitchFamily="34" charset="0"/>
                </a:rPr>
                <a:t>livello-obiettivo stabilito dalla </a:t>
              </a:r>
              <a:r>
                <a:rPr lang="it-IT" sz="1400" i="1" dirty="0">
                  <a:latin typeface="Calibri" panose="020F0502020204030204" pitchFamily="34" charset="0"/>
                </a:rPr>
                <a:t>DGSD; </a:t>
              </a:r>
            </a:p>
            <a:p>
              <a:pPr marL="268288" indent="-268288" algn="just">
                <a:spcBef>
                  <a:spcPts val="600"/>
                </a:spcBef>
                <a:buFont typeface="Courier New" panose="02070309020205020404" pitchFamily="49" charset="0"/>
                <a:buChar char="o"/>
                <a:defRPr/>
              </a:pPr>
              <a:r>
                <a:rPr lang="it-IT" sz="1400" i="1" dirty="0" err="1" smtClean="0">
                  <a:latin typeface="Calibri" panose="020F0502020204030204" pitchFamily="34" charset="0"/>
                </a:rPr>
                <a:t>Depositor</a:t>
              </a:r>
              <a:r>
                <a:rPr lang="it-IT" sz="1400" i="1" dirty="0" smtClean="0">
                  <a:latin typeface="Calibri" panose="020F0502020204030204" pitchFamily="34" charset="0"/>
                </a:rPr>
                <a:t> </a:t>
              </a:r>
              <a:r>
                <a:rPr lang="it-IT" sz="1400" i="1" dirty="0" err="1" smtClean="0">
                  <a:latin typeface="Calibri" panose="020F0502020204030204" pitchFamily="34" charset="0"/>
                </a:rPr>
                <a:t>preference</a:t>
              </a:r>
              <a:r>
                <a:rPr lang="it-IT" sz="1400" i="1" dirty="0" smtClean="0">
                  <a:latin typeface="Calibri" panose="020F0502020204030204" pitchFamily="34" charset="0"/>
                </a:rPr>
                <a:t> </a:t>
              </a:r>
              <a:r>
                <a:rPr lang="it-IT" sz="1400" i="1" dirty="0">
                  <a:latin typeface="Calibri" panose="020F0502020204030204" pitchFamily="34" charset="0"/>
                </a:rPr>
                <a:t>ai depositanti e al DGS </a:t>
              </a:r>
              <a:r>
                <a:rPr lang="it-IT" sz="1400" i="1" dirty="0" smtClean="0">
                  <a:latin typeface="Calibri" panose="020F0502020204030204" pitchFamily="34" charset="0"/>
                </a:rPr>
                <a:t>(</a:t>
              </a:r>
              <a:r>
                <a:rPr lang="it-IT" sz="1400" i="1" dirty="0">
                  <a:latin typeface="Calibri" panose="020F0502020204030204" pitchFamily="34" charset="0"/>
                </a:rPr>
                <a:t>art. </a:t>
              </a:r>
              <a:r>
                <a:rPr lang="it-IT" sz="1400" i="1" dirty="0" smtClean="0">
                  <a:latin typeface="Calibri" panose="020F0502020204030204" pitchFamily="34" charset="0"/>
                </a:rPr>
                <a:t>108 BRRD).</a:t>
              </a:r>
              <a:endParaRPr lang="it-IT" sz="1400" i="1" dirty="0"/>
            </a:p>
          </p:txBody>
        </p:sp>
        <p:sp>
          <p:nvSpPr>
            <p:cNvPr id="18" name="Freccia a destra 17"/>
            <p:cNvSpPr/>
            <p:nvPr/>
          </p:nvSpPr>
          <p:spPr>
            <a:xfrm rot="5400000">
              <a:off x="8749899" y="2493667"/>
              <a:ext cx="288032" cy="360040"/>
            </a:xfrm>
            <a:prstGeom prst="rightArrow">
              <a:avLst/>
            </a:prstGeom>
            <a:solidFill>
              <a:srgbClr val="727CA3"/>
            </a:solidFill>
            <a:ln w="25400" cap="flat" cmpd="sng" algn="ctr">
              <a:solidFill>
                <a:srgbClr val="727CA3">
                  <a:shade val="50000"/>
                </a:srgbClr>
              </a:solidFill>
              <a:prstDash val="solid"/>
            </a:ln>
            <a:effectLst>
              <a:glow rad="63500">
                <a:srgbClr val="9FB8C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latin typeface="Gill Sans MT"/>
                <a:ea typeface="+mn-ea"/>
                <a:cs typeface="+mn-cs"/>
              </a:endParaRPr>
            </a:p>
          </p:txBody>
        </p:sp>
      </p:grpSp>
    </p:spTree>
    <p:extLst>
      <p:ext uri="{BB962C8B-B14F-4D97-AF65-F5344CB8AC3E}">
        <p14:creationId xmlns:p14="http://schemas.microsoft.com/office/powerpoint/2010/main" val="3828682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58</a:t>
            </a:fld>
            <a:endParaRPr lang="en-US" dirty="0"/>
          </a:p>
        </p:txBody>
      </p:sp>
      <p:sp>
        <p:nvSpPr>
          <p:cNvPr id="8" name="Titolo 2"/>
          <p:cNvSpPr txBox="1">
            <a:spLocks/>
          </p:cNvSpPr>
          <p:nvPr/>
        </p:nvSpPr>
        <p:spPr>
          <a:xfrm>
            <a:off x="1204848" y="692696"/>
            <a:ext cx="7596336"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base">
              <a:lnSpc>
                <a:spcPct val="90000"/>
              </a:lnSpc>
              <a:spcAft>
                <a:spcPct val="0"/>
              </a:spcAft>
              <a:tabLst>
                <a:tab pos="542925" algn="l"/>
              </a:tabLst>
            </a:pPr>
            <a:r>
              <a:rPr lang="it-IT" altLang="it-IT" sz="2000" b="1" dirty="0" smtClean="0">
                <a:solidFill>
                  <a:srgbClr val="11488B"/>
                </a:solidFill>
                <a:effectLst/>
                <a:latin typeface="Calibri" pitchFamily="34" charset="0"/>
              </a:rPr>
              <a:t>La </a:t>
            </a:r>
            <a:r>
              <a:rPr lang="it-IT" altLang="it-IT" sz="2000" b="1" i="1" dirty="0" err="1" smtClean="0">
                <a:solidFill>
                  <a:srgbClr val="11488B"/>
                </a:solidFill>
                <a:effectLst/>
                <a:latin typeface="Calibri" pitchFamily="34" charset="0"/>
              </a:rPr>
              <a:t>depositor</a:t>
            </a:r>
            <a:r>
              <a:rPr lang="it-IT" altLang="it-IT" sz="2000" b="1" i="1" dirty="0" smtClean="0">
                <a:solidFill>
                  <a:srgbClr val="11488B"/>
                </a:solidFill>
                <a:effectLst/>
                <a:latin typeface="Calibri" pitchFamily="34" charset="0"/>
              </a:rPr>
              <a:t> </a:t>
            </a:r>
            <a:r>
              <a:rPr lang="it-IT" altLang="it-IT" sz="2000" b="1" i="1" dirty="0" err="1" smtClean="0">
                <a:solidFill>
                  <a:srgbClr val="11488B"/>
                </a:solidFill>
                <a:effectLst/>
                <a:latin typeface="Calibri" pitchFamily="34" charset="0"/>
              </a:rPr>
              <a:t>preference</a:t>
            </a:r>
            <a:r>
              <a:rPr lang="it-IT" altLang="it-IT" sz="2000" b="1" i="1" dirty="0" smtClean="0">
                <a:solidFill>
                  <a:srgbClr val="11488B"/>
                </a:solidFill>
                <a:effectLst/>
                <a:latin typeface="Calibri" pitchFamily="34" charset="0"/>
              </a:rPr>
              <a:t>: </a:t>
            </a:r>
            <a:r>
              <a:rPr lang="it-IT" altLang="it-IT" sz="2000" b="1" dirty="0" smtClean="0">
                <a:solidFill>
                  <a:srgbClr val="11488B"/>
                </a:solidFill>
                <a:effectLst/>
                <a:latin typeface="Calibri" pitchFamily="34" charset="0"/>
              </a:rPr>
              <a:t>come opera?</a:t>
            </a:r>
            <a:endParaRPr lang="it-IT" sz="2000" b="1" dirty="0">
              <a:solidFill>
                <a:srgbClr val="11488B"/>
              </a:solidFill>
              <a:effectLst/>
              <a:latin typeface="Calibri" pitchFamily="34" charset="0"/>
            </a:endParaRPr>
          </a:p>
        </p:txBody>
      </p:sp>
      <p:graphicFrame>
        <p:nvGraphicFramePr>
          <p:cNvPr id="9" name="Diagramma 8"/>
          <p:cNvGraphicFramePr/>
          <p:nvPr>
            <p:extLst>
              <p:ext uri="{D42A27DB-BD31-4B8C-83A1-F6EECF244321}">
                <p14:modId xmlns:p14="http://schemas.microsoft.com/office/powerpoint/2010/main" val="3132660026"/>
              </p:ext>
            </p:extLst>
          </p:nvPr>
        </p:nvGraphicFramePr>
        <p:xfrm>
          <a:off x="1331640" y="2420888"/>
          <a:ext cx="710994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ttangolo arrotondato 9"/>
          <p:cNvSpPr/>
          <p:nvPr/>
        </p:nvSpPr>
        <p:spPr>
          <a:xfrm>
            <a:off x="6372200" y="1412776"/>
            <a:ext cx="1824250" cy="571500"/>
          </a:xfrm>
          <a:prstGeom prst="roundRect">
            <a:avLst/>
          </a:prstGeom>
          <a:solidFill>
            <a:srgbClr val="9FB8CD">
              <a:lumMod val="40000"/>
              <a:lumOff val="60000"/>
            </a:srgbClr>
          </a:solidFill>
          <a:ln w="25400" cap="flat" cmpd="sng" algn="ctr">
            <a:solidFill>
              <a:srgbClr val="727CA3">
                <a:shade val="50000"/>
              </a:srgbClr>
            </a:solidFill>
            <a:prstDash val="solid"/>
          </a:ln>
          <a:effectLst>
            <a:glow rad="101600">
              <a:srgbClr val="9FB8C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smtClean="0">
                <a:ln>
                  <a:noFill/>
                </a:ln>
                <a:solidFill>
                  <a:srgbClr val="9FB8CD">
                    <a:lumMod val="50000"/>
                  </a:srgbClr>
                </a:solidFill>
                <a:effectLst/>
                <a:uLnTx/>
                <a:uFillTx/>
                <a:latin typeface="Calibri" panose="020F0502020204030204" pitchFamily="34" charset="0"/>
                <a:ea typeface="+mn-ea"/>
                <a:cs typeface="+mn-cs"/>
              </a:rPr>
              <a:t>Art. 108 BRRD</a:t>
            </a:r>
          </a:p>
        </p:txBody>
      </p:sp>
      <p:sp>
        <p:nvSpPr>
          <p:cNvPr id="11" name="CasellaDiTesto 10"/>
          <p:cNvSpPr txBox="1"/>
          <p:nvPr/>
        </p:nvSpPr>
        <p:spPr>
          <a:xfrm>
            <a:off x="1331640" y="1835696"/>
            <a:ext cx="4287969" cy="369332"/>
          </a:xfrm>
          <a:prstGeom prst="rect">
            <a:avLst/>
          </a:prstGeom>
          <a:noFill/>
        </p:spPr>
        <p:txBody>
          <a:bodyPr wrap="none" rtlCol="0">
            <a:spAutoFit/>
          </a:bodyPr>
          <a:lstStyle/>
          <a:p>
            <a:r>
              <a:rPr lang="it-IT" dirty="0" smtClean="0">
                <a:solidFill>
                  <a:prstClr val="black"/>
                </a:solidFill>
                <a:latin typeface="Calibri" panose="020F0502020204030204" pitchFamily="34" charset="0"/>
              </a:rPr>
              <a:t>Partecipazione alla copertura delle perdite</a:t>
            </a:r>
            <a:endParaRPr lang="it-IT" dirty="0">
              <a:solidFill>
                <a:prstClr val="black"/>
              </a:solidFill>
              <a:latin typeface="Calibri" panose="020F0502020204030204" pitchFamily="34" charset="0"/>
            </a:endParaRPr>
          </a:p>
        </p:txBody>
      </p:sp>
    </p:spTree>
    <p:extLst>
      <p:ext uri="{BB962C8B-B14F-4D97-AF65-F5344CB8AC3E}">
        <p14:creationId xmlns:p14="http://schemas.microsoft.com/office/powerpoint/2010/main" val="1295819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59</a:t>
            </a:fld>
            <a:endParaRPr lang="en-US" dirty="0"/>
          </a:p>
        </p:txBody>
      </p:sp>
      <p:sp>
        <p:nvSpPr>
          <p:cNvPr id="3" name="Titolo 2"/>
          <p:cNvSpPr>
            <a:spLocks noGrp="1"/>
          </p:cNvSpPr>
          <p:nvPr>
            <p:ph type="title" idx="4294967295"/>
          </p:nvPr>
        </p:nvSpPr>
        <p:spPr>
          <a:xfrm>
            <a:off x="1144588" y="523875"/>
            <a:ext cx="7999412" cy="1143000"/>
          </a:xfrm>
        </p:spPr>
        <p:txBody>
          <a:bodyPr>
            <a:normAutofit/>
          </a:bodyPr>
          <a:lstStyle/>
          <a:p>
            <a:r>
              <a:rPr lang="it-IT" sz="2000" dirty="0" smtClean="0"/>
              <a:t>La Comunicazione della Commissione europea del 2013 sugli aiuti di Stato</a:t>
            </a:r>
            <a:endParaRPr lang="it-IT" sz="2000" dirty="0"/>
          </a:p>
        </p:txBody>
      </p:sp>
      <p:grpSp>
        <p:nvGrpSpPr>
          <p:cNvPr id="4" name="Gruppo 3"/>
          <p:cNvGrpSpPr/>
          <p:nvPr/>
        </p:nvGrpSpPr>
        <p:grpSpPr>
          <a:xfrm>
            <a:off x="862921" y="1526868"/>
            <a:ext cx="7755598" cy="4876436"/>
            <a:chOff x="200778" y="692696"/>
            <a:chExt cx="9012574" cy="5832648"/>
          </a:xfrm>
        </p:grpSpPr>
        <p:sp>
          <p:nvSpPr>
            <p:cNvPr id="5" name="Rettangolo 4"/>
            <p:cNvSpPr/>
            <p:nvPr/>
          </p:nvSpPr>
          <p:spPr>
            <a:xfrm>
              <a:off x="200778" y="692696"/>
              <a:ext cx="9012574" cy="583264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uppo 5"/>
            <p:cNvGrpSpPr/>
            <p:nvPr/>
          </p:nvGrpSpPr>
          <p:grpSpPr>
            <a:xfrm>
              <a:off x="321493" y="4472194"/>
              <a:ext cx="8837390" cy="1961492"/>
              <a:chOff x="576685" y="4312699"/>
              <a:chExt cx="8837390" cy="1961492"/>
            </a:xfrm>
          </p:grpSpPr>
          <p:sp>
            <p:nvSpPr>
              <p:cNvPr id="30" name="Rettangolo 29"/>
              <p:cNvSpPr/>
              <p:nvPr/>
            </p:nvSpPr>
            <p:spPr>
              <a:xfrm>
                <a:off x="622128" y="4847855"/>
                <a:ext cx="5256584" cy="381345"/>
              </a:xfrm>
              <a:prstGeom prst="rect">
                <a:avLst/>
              </a:prstGeom>
              <a:ln>
                <a:solidFill>
                  <a:schemeClr val="accent1">
                    <a:lumMod val="50000"/>
                  </a:schemeClr>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ettangolo arrotondato 30"/>
              <p:cNvSpPr/>
              <p:nvPr/>
            </p:nvSpPr>
            <p:spPr>
              <a:xfrm>
                <a:off x="782912" y="4665043"/>
                <a:ext cx="4864318" cy="470846"/>
              </a:xfrm>
              <a:prstGeom prst="roundRect">
                <a:avLst/>
              </a:prstGeom>
              <a:solidFill>
                <a:schemeClr val="accent3">
                  <a:lumMod val="20000"/>
                  <a:lumOff val="8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ettangolo 31"/>
              <p:cNvSpPr/>
              <p:nvPr/>
            </p:nvSpPr>
            <p:spPr>
              <a:xfrm>
                <a:off x="827584" y="4702551"/>
                <a:ext cx="4567462" cy="417606"/>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it-IT" sz="1600" dirty="0" smtClean="0">
                    <a:solidFill>
                      <a:schemeClr val="tx2"/>
                    </a:solidFill>
                    <a:latin typeface="Calibri" panose="020F0502020204030204" pitchFamily="34" charset="0"/>
                  </a:rPr>
                  <a:t>Fornitura di liquidità dalla </a:t>
                </a:r>
                <a:r>
                  <a:rPr lang="it-IT" sz="1600" b="1" dirty="0" smtClean="0">
                    <a:solidFill>
                      <a:schemeClr val="tx2"/>
                    </a:solidFill>
                    <a:latin typeface="Calibri" panose="020F0502020204030204" pitchFamily="34" charset="0"/>
                  </a:rPr>
                  <a:t>banca centrale</a:t>
                </a:r>
                <a:endParaRPr lang="it-IT" sz="1600" b="1" dirty="0">
                  <a:solidFill>
                    <a:schemeClr val="tx2"/>
                  </a:solidFill>
                  <a:latin typeface="Calibri" panose="020F0502020204030204" pitchFamily="34" charset="0"/>
                </a:endParaRPr>
              </a:p>
            </p:txBody>
          </p:sp>
          <p:sp>
            <p:nvSpPr>
              <p:cNvPr id="33" name="Rettangolo 32"/>
              <p:cNvSpPr/>
              <p:nvPr/>
            </p:nvSpPr>
            <p:spPr>
              <a:xfrm>
                <a:off x="622128" y="5473292"/>
                <a:ext cx="5256584" cy="692011"/>
              </a:xfrm>
              <a:prstGeom prst="rect">
                <a:avLst/>
              </a:prstGeom>
              <a:ln>
                <a:solidFill>
                  <a:schemeClr val="accent1">
                    <a:lumMod val="50000"/>
                  </a:schemeClr>
                </a:solidFill>
                <a:prstDash val="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ettangolo arrotondato 33"/>
              <p:cNvSpPr/>
              <p:nvPr/>
            </p:nvSpPr>
            <p:spPr>
              <a:xfrm>
                <a:off x="802504" y="5333217"/>
                <a:ext cx="4871420" cy="616064"/>
              </a:xfrm>
              <a:prstGeom prst="roundRect">
                <a:avLst/>
              </a:prstGeom>
              <a:solidFill>
                <a:schemeClr val="accent3">
                  <a:lumMod val="20000"/>
                  <a:lumOff val="8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ttangolo 34"/>
              <p:cNvSpPr/>
              <p:nvPr/>
            </p:nvSpPr>
            <p:spPr>
              <a:xfrm>
                <a:off x="782912" y="5433918"/>
                <a:ext cx="4819645" cy="417606"/>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it-IT" sz="1600" dirty="0" smtClean="0">
                    <a:solidFill>
                      <a:schemeClr val="tx2"/>
                    </a:solidFill>
                    <a:latin typeface="Calibri" panose="020F0502020204030204" pitchFamily="34" charset="0"/>
                  </a:rPr>
                  <a:t>Interventi del sistema di </a:t>
                </a:r>
                <a:r>
                  <a:rPr lang="it-IT" sz="1600" b="1" dirty="0" smtClean="0">
                    <a:solidFill>
                      <a:schemeClr val="tx2"/>
                    </a:solidFill>
                    <a:latin typeface="Calibri" panose="020F0502020204030204" pitchFamily="34" charset="0"/>
                  </a:rPr>
                  <a:t>garanzia dei depositi </a:t>
                </a:r>
                <a:r>
                  <a:rPr lang="it-IT" sz="1600" dirty="0" smtClean="0">
                    <a:solidFill>
                      <a:schemeClr val="tx2"/>
                    </a:solidFill>
                    <a:latin typeface="Calibri" panose="020F0502020204030204" pitchFamily="34" charset="0"/>
                  </a:rPr>
                  <a:t>(diversi dal rimborso dei depositanti)</a:t>
                </a:r>
                <a:endParaRPr lang="it-IT" sz="1600" dirty="0">
                  <a:solidFill>
                    <a:schemeClr val="tx2"/>
                  </a:solidFill>
                  <a:latin typeface="Calibri" panose="020F0502020204030204" pitchFamily="34" charset="0"/>
                </a:endParaRPr>
              </a:p>
            </p:txBody>
          </p:sp>
          <p:sp>
            <p:nvSpPr>
              <p:cNvPr id="36" name="CasellaDiTesto 35"/>
              <p:cNvSpPr txBox="1"/>
              <p:nvPr/>
            </p:nvSpPr>
            <p:spPr>
              <a:xfrm>
                <a:off x="576685" y="4312699"/>
                <a:ext cx="6114114" cy="368128"/>
              </a:xfrm>
              <a:prstGeom prst="rect">
                <a:avLst/>
              </a:prstGeom>
              <a:noFill/>
            </p:spPr>
            <p:txBody>
              <a:bodyPr wrap="square" rtlCol="0">
                <a:spAutoFit/>
              </a:bodyPr>
              <a:lstStyle/>
              <a:p>
                <a:r>
                  <a:rPr lang="it-IT" sz="1400" i="1" dirty="0" smtClean="0">
                    <a:latin typeface="Calibri" panose="020F0502020204030204" pitchFamily="34" charset="0"/>
                  </a:rPr>
                  <a:t>Possono costituire aiuto di Stato, al ricorrere di condizioni:</a:t>
                </a:r>
                <a:endParaRPr lang="it-IT" sz="1400" i="1" dirty="0">
                  <a:latin typeface="Calibri" panose="020F0502020204030204" pitchFamily="34" charset="0"/>
                </a:endParaRPr>
              </a:p>
            </p:txBody>
          </p:sp>
          <p:sp>
            <p:nvSpPr>
              <p:cNvPr id="37" name="Freccia a destra 36"/>
              <p:cNvSpPr/>
              <p:nvPr/>
            </p:nvSpPr>
            <p:spPr>
              <a:xfrm>
                <a:off x="6012160" y="5610822"/>
                <a:ext cx="288032" cy="2088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p:cNvSpPr txBox="1"/>
              <p:nvPr/>
            </p:nvSpPr>
            <p:spPr>
              <a:xfrm>
                <a:off x="6456323" y="5132994"/>
                <a:ext cx="2957752" cy="1141197"/>
              </a:xfrm>
              <a:prstGeom prst="rect">
                <a:avLst/>
              </a:prstGeom>
              <a:noFill/>
            </p:spPr>
            <p:txBody>
              <a:bodyPr wrap="square" rtlCol="0">
                <a:spAutoFit/>
              </a:bodyPr>
              <a:lstStyle/>
              <a:p>
                <a:r>
                  <a:rPr lang="it-IT" sz="1400" i="1" dirty="0" smtClean="0">
                    <a:latin typeface="Calibri" panose="020F0502020204030204" pitchFamily="34" charset="0"/>
                  </a:rPr>
                  <a:t>Controllo dello Stato sul DGS e decisione relativa all’uso delle risorse, ancorché private, riconducibile allo Stato</a:t>
                </a:r>
                <a:endParaRPr lang="it-IT" sz="1400" i="1" dirty="0">
                  <a:latin typeface="Calibri" panose="020F0502020204030204" pitchFamily="34" charset="0"/>
                </a:endParaRPr>
              </a:p>
            </p:txBody>
          </p:sp>
        </p:grpSp>
        <p:grpSp>
          <p:nvGrpSpPr>
            <p:cNvPr id="7" name="Gruppo 6"/>
            <p:cNvGrpSpPr/>
            <p:nvPr/>
          </p:nvGrpSpPr>
          <p:grpSpPr>
            <a:xfrm>
              <a:off x="944547" y="911610"/>
              <a:ext cx="8085097" cy="3380802"/>
              <a:chOff x="827584" y="826546"/>
              <a:chExt cx="8085097" cy="3380802"/>
            </a:xfrm>
          </p:grpSpPr>
          <p:grpSp>
            <p:nvGrpSpPr>
              <p:cNvPr id="8" name="Gruppo 7"/>
              <p:cNvGrpSpPr/>
              <p:nvPr/>
            </p:nvGrpSpPr>
            <p:grpSpPr>
              <a:xfrm>
                <a:off x="827584" y="826546"/>
                <a:ext cx="5320726" cy="3380802"/>
                <a:chOff x="2121026" y="1412777"/>
                <a:chExt cx="5320726" cy="3380802"/>
              </a:xfrm>
            </p:grpSpPr>
            <p:grpSp>
              <p:nvGrpSpPr>
                <p:cNvPr id="12" name="Gruppo 11"/>
                <p:cNvGrpSpPr/>
                <p:nvPr/>
              </p:nvGrpSpPr>
              <p:grpSpPr>
                <a:xfrm>
                  <a:off x="2121026" y="1412777"/>
                  <a:ext cx="5320726" cy="2658835"/>
                  <a:chOff x="1915570" y="1806027"/>
                  <a:chExt cx="5320726" cy="2658835"/>
                </a:xfrm>
              </p:grpSpPr>
              <p:sp>
                <p:nvSpPr>
                  <p:cNvPr id="16" name="Rettangolo 15"/>
                  <p:cNvSpPr/>
                  <p:nvPr/>
                </p:nvSpPr>
                <p:spPr>
                  <a:xfrm>
                    <a:off x="1915570" y="3888798"/>
                    <a:ext cx="5256584" cy="576064"/>
                  </a:xfrm>
                  <a:prstGeom prst="rect">
                    <a:avLst/>
                  </a:prstGeom>
                  <a:ln>
                    <a:solidFill>
                      <a:schemeClr val="accent3">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7" name="Gruppo 16"/>
                  <p:cNvGrpSpPr/>
                  <p:nvPr/>
                </p:nvGrpSpPr>
                <p:grpSpPr>
                  <a:xfrm>
                    <a:off x="1979712" y="1806027"/>
                    <a:ext cx="5256584" cy="597329"/>
                    <a:chOff x="2051720" y="1806027"/>
                    <a:chExt cx="5256584" cy="597329"/>
                  </a:xfrm>
                </p:grpSpPr>
                <p:sp>
                  <p:nvSpPr>
                    <p:cNvPr id="26" name="Rettangolo 25"/>
                    <p:cNvSpPr/>
                    <p:nvPr/>
                  </p:nvSpPr>
                  <p:spPr>
                    <a:xfrm>
                      <a:off x="2051720" y="2010106"/>
                      <a:ext cx="5256584" cy="393250"/>
                    </a:xfrm>
                    <a:prstGeom prst="rect">
                      <a:avLst/>
                    </a:prstGeom>
                    <a:ln>
                      <a:solidFill>
                        <a:schemeClr val="accent3">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7" name="Gruppo 26"/>
                    <p:cNvGrpSpPr/>
                    <p:nvPr/>
                  </p:nvGrpSpPr>
                  <p:grpSpPr>
                    <a:xfrm>
                      <a:off x="2212504" y="1806027"/>
                      <a:ext cx="4587495" cy="470846"/>
                      <a:chOff x="304800" y="135604"/>
                      <a:chExt cx="4587495" cy="577902"/>
                    </a:xfrm>
                    <a:solidFill>
                      <a:schemeClr val="accent3">
                        <a:lumMod val="20000"/>
                        <a:lumOff val="80000"/>
                      </a:schemeClr>
                    </a:solidFill>
                  </p:grpSpPr>
                  <p:sp>
                    <p:nvSpPr>
                      <p:cNvPr id="28" name="Rettangolo arrotondato 27"/>
                      <p:cNvSpPr/>
                      <p:nvPr/>
                    </p:nvSpPr>
                    <p:spPr>
                      <a:xfrm>
                        <a:off x="304800" y="135604"/>
                        <a:ext cx="4587495" cy="577902"/>
                      </a:xfrm>
                      <a:prstGeom prst="roundRect">
                        <a:avLst/>
                      </a:prstGeom>
                      <a:grpFill/>
                      <a:ln>
                        <a:solidFill>
                          <a:schemeClr val="accent3">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ttangolo 28"/>
                      <p:cNvSpPr/>
                      <p:nvPr/>
                    </p:nvSpPr>
                    <p:spPr>
                      <a:xfrm>
                        <a:off x="349472" y="220792"/>
                        <a:ext cx="4177856" cy="3958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it-IT" dirty="0" smtClean="0">
                            <a:solidFill>
                              <a:schemeClr val="tx2"/>
                            </a:solidFill>
                            <a:latin typeface="Calibri" panose="020F0502020204030204" pitchFamily="34" charset="0"/>
                          </a:rPr>
                          <a:t>Ricapitalizzazion</a:t>
                        </a:r>
                        <a:r>
                          <a:rPr lang="it-IT" dirty="0">
                            <a:solidFill>
                              <a:schemeClr val="tx2"/>
                            </a:solidFill>
                            <a:latin typeface="Calibri" panose="020F0502020204030204" pitchFamily="34" charset="0"/>
                          </a:rPr>
                          <a:t>e</a:t>
                        </a:r>
                      </a:p>
                    </p:txBody>
                  </p:sp>
                </p:grpSp>
              </p:grpSp>
              <p:grpSp>
                <p:nvGrpSpPr>
                  <p:cNvPr id="18" name="Gruppo 17"/>
                  <p:cNvGrpSpPr/>
                  <p:nvPr/>
                </p:nvGrpSpPr>
                <p:grpSpPr>
                  <a:xfrm>
                    <a:off x="2122557" y="3446731"/>
                    <a:ext cx="4605434" cy="910739"/>
                    <a:chOff x="357749" y="-1430615"/>
                    <a:chExt cx="4605434" cy="1117821"/>
                  </a:xfrm>
                  <a:solidFill>
                    <a:schemeClr val="accent3">
                      <a:lumMod val="20000"/>
                      <a:lumOff val="80000"/>
                    </a:schemeClr>
                  </a:solidFill>
                </p:grpSpPr>
                <p:sp>
                  <p:nvSpPr>
                    <p:cNvPr id="24" name="Rettangolo arrotondato 23"/>
                    <p:cNvSpPr/>
                    <p:nvPr/>
                  </p:nvSpPr>
                  <p:spPr>
                    <a:xfrm>
                      <a:off x="357749" y="-1430615"/>
                      <a:ext cx="4605434" cy="1117821"/>
                    </a:xfrm>
                    <a:prstGeom prst="roundRect">
                      <a:avLst/>
                    </a:prstGeom>
                    <a:grpFill/>
                    <a:ln>
                      <a:solidFill>
                        <a:schemeClr val="accent3">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ttangolo 24"/>
                    <p:cNvSpPr/>
                    <p:nvPr/>
                  </p:nvSpPr>
                  <p:spPr>
                    <a:xfrm>
                      <a:off x="402420" y="-1287652"/>
                      <a:ext cx="4427316" cy="8257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it-IT" sz="1650" dirty="0" smtClean="0">
                          <a:solidFill>
                            <a:schemeClr val="tx2"/>
                          </a:solidFill>
                          <a:latin typeface="Calibri" panose="020F0502020204030204" pitchFamily="34" charset="0"/>
                        </a:rPr>
                        <a:t>Garanzie e sostegno diretto di liquidità a breve termine (diverse dalla fornitura di liquidità da parte della banca centrale)</a:t>
                      </a:r>
                      <a:endParaRPr lang="it-IT" sz="1650" dirty="0">
                        <a:solidFill>
                          <a:schemeClr val="tx2"/>
                        </a:solidFill>
                        <a:latin typeface="Calibri" panose="020F0502020204030204" pitchFamily="34" charset="0"/>
                      </a:endParaRPr>
                    </a:p>
                  </p:txBody>
                </p:sp>
              </p:grpSp>
              <p:grpSp>
                <p:nvGrpSpPr>
                  <p:cNvPr id="19" name="Gruppo 18"/>
                  <p:cNvGrpSpPr/>
                  <p:nvPr/>
                </p:nvGrpSpPr>
                <p:grpSpPr>
                  <a:xfrm>
                    <a:off x="1961772" y="2491901"/>
                    <a:ext cx="5256584" cy="842830"/>
                    <a:chOff x="2051720" y="1530680"/>
                    <a:chExt cx="5256584" cy="842830"/>
                  </a:xfrm>
                </p:grpSpPr>
                <p:sp>
                  <p:nvSpPr>
                    <p:cNvPr id="20" name="Rettangolo 19"/>
                    <p:cNvSpPr/>
                    <p:nvPr/>
                  </p:nvSpPr>
                  <p:spPr>
                    <a:xfrm>
                      <a:off x="2051720" y="1797446"/>
                      <a:ext cx="5256584" cy="576064"/>
                    </a:xfrm>
                    <a:prstGeom prst="rect">
                      <a:avLst/>
                    </a:prstGeom>
                    <a:ln>
                      <a:solidFill>
                        <a:schemeClr val="accent3">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1" name="Gruppo 20"/>
                    <p:cNvGrpSpPr/>
                    <p:nvPr/>
                  </p:nvGrpSpPr>
                  <p:grpSpPr>
                    <a:xfrm>
                      <a:off x="2212504" y="1530680"/>
                      <a:ext cx="4605435" cy="709194"/>
                      <a:chOff x="304800" y="-202356"/>
                      <a:chExt cx="4605435" cy="870446"/>
                    </a:xfrm>
                    <a:solidFill>
                      <a:schemeClr val="accent3">
                        <a:lumMod val="20000"/>
                        <a:lumOff val="80000"/>
                      </a:schemeClr>
                    </a:solidFill>
                  </p:grpSpPr>
                  <p:sp>
                    <p:nvSpPr>
                      <p:cNvPr id="22" name="Rettangolo arrotondato 21"/>
                      <p:cNvSpPr/>
                      <p:nvPr/>
                    </p:nvSpPr>
                    <p:spPr>
                      <a:xfrm>
                        <a:off x="304800" y="-202356"/>
                        <a:ext cx="4605435" cy="870446"/>
                      </a:xfrm>
                      <a:prstGeom prst="roundRect">
                        <a:avLst/>
                      </a:prstGeom>
                      <a:grpFill/>
                      <a:ln>
                        <a:solidFill>
                          <a:schemeClr val="accent3">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ttangolo 22"/>
                      <p:cNvSpPr/>
                      <p:nvPr/>
                    </p:nvSpPr>
                    <p:spPr>
                      <a:xfrm>
                        <a:off x="349472" y="-105483"/>
                        <a:ext cx="4177856" cy="6623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it-IT" dirty="0" smtClean="0">
                            <a:solidFill>
                              <a:schemeClr val="tx2"/>
                            </a:solidFill>
                            <a:latin typeface="Calibri" panose="020F0502020204030204" pitchFamily="34" charset="0"/>
                          </a:rPr>
                          <a:t>Misure di sostegno a fronte di attività deteriorate</a:t>
                        </a:r>
                        <a:endParaRPr lang="it-IT" dirty="0">
                          <a:solidFill>
                            <a:schemeClr val="tx2"/>
                          </a:solidFill>
                          <a:latin typeface="Calibri" panose="020F0502020204030204" pitchFamily="34" charset="0"/>
                        </a:endParaRPr>
                      </a:p>
                    </p:txBody>
                  </p:sp>
                </p:grpSp>
              </p:grpSp>
            </p:grpSp>
            <p:sp>
              <p:nvSpPr>
                <p:cNvPr id="13" name="Rettangolo 12"/>
                <p:cNvSpPr/>
                <p:nvPr/>
              </p:nvSpPr>
              <p:spPr>
                <a:xfrm>
                  <a:off x="2140534" y="4400329"/>
                  <a:ext cx="5256584" cy="393250"/>
                </a:xfrm>
                <a:prstGeom prst="rect">
                  <a:avLst/>
                </a:prstGeom>
                <a:ln>
                  <a:solidFill>
                    <a:schemeClr val="accent3">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ttangolo arrotondato 13"/>
                <p:cNvSpPr/>
                <p:nvPr/>
              </p:nvSpPr>
              <p:spPr>
                <a:xfrm>
                  <a:off x="2301318" y="4196250"/>
                  <a:ext cx="4632129" cy="470846"/>
                </a:xfrm>
                <a:prstGeom prst="roundRect">
                  <a:avLst/>
                </a:prstGeom>
                <a:solidFill>
                  <a:schemeClr val="accent3">
                    <a:lumMod val="20000"/>
                    <a:lumOff val="80000"/>
                  </a:schemeClr>
                </a:solidFill>
                <a:ln>
                  <a:solidFill>
                    <a:schemeClr val="accent3">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ttangolo 14"/>
                <p:cNvSpPr/>
                <p:nvPr/>
              </p:nvSpPr>
              <p:spPr>
                <a:xfrm>
                  <a:off x="2345990" y="4265657"/>
                  <a:ext cx="4177856" cy="322531"/>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it-IT" dirty="0" smtClean="0">
                      <a:solidFill>
                        <a:schemeClr val="tx2"/>
                      </a:solidFill>
                      <a:latin typeface="Calibri" panose="020F0502020204030204" pitchFamily="34" charset="0"/>
                    </a:rPr>
                    <a:t>Aiuti alla liquidazione</a:t>
                  </a:r>
                  <a:endParaRPr lang="it-IT" dirty="0">
                    <a:solidFill>
                      <a:schemeClr val="tx2"/>
                    </a:solidFill>
                    <a:latin typeface="Calibri" panose="020F0502020204030204" pitchFamily="34" charset="0"/>
                  </a:endParaRPr>
                </a:p>
              </p:txBody>
            </p:sp>
          </p:grpSp>
          <p:grpSp>
            <p:nvGrpSpPr>
              <p:cNvPr id="9" name="Gruppo 8"/>
              <p:cNvGrpSpPr/>
              <p:nvPr/>
            </p:nvGrpSpPr>
            <p:grpSpPr>
              <a:xfrm>
                <a:off x="6616636" y="1297392"/>
                <a:ext cx="2296045" cy="2783474"/>
                <a:chOff x="6573507" y="973720"/>
                <a:chExt cx="2462989" cy="3157955"/>
              </a:xfrm>
            </p:grpSpPr>
            <p:sp>
              <p:nvSpPr>
                <p:cNvPr id="10" name="Rettangolo arrotondato 9"/>
                <p:cNvSpPr/>
                <p:nvPr/>
              </p:nvSpPr>
              <p:spPr>
                <a:xfrm>
                  <a:off x="6573507" y="973720"/>
                  <a:ext cx="2462989" cy="3157955"/>
                </a:xfrm>
                <a:prstGeom prst="roundRect">
                  <a:avLst/>
                </a:prstGeom>
                <a:solidFill>
                  <a:schemeClr val="accent5">
                    <a:lumMod val="20000"/>
                    <a:lumOff val="80000"/>
                  </a:schemeClr>
                </a:solidFill>
                <a:ln>
                  <a:solidFill>
                    <a:schemeClr val="accent3">
                      <a:lumMod val="75000"/>
                    </a:schemeClr>
                  </a:solidFill>
                  <a:prstDash val="dash"/>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ttangolo 10"/>
                <p:cNvSpPr/>
                <p:nvPr/>
              </p:nvSpPr>
              <p:spPr>
                <a:xfrm>
                  <a:off x="6739382" y="1276018"/>
                  <a:ext cx="2117589" cy="2523373"/>
                </a:xfrm>
                <a:prstGeom prst="rect">
                  <a:avLst/>
                </a:prstGeom>
                <a:solidFill>
                  <a:schemeClr val="accent5">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ctr" defTabSz="1377950">
                    <a:lnSpc>
                      <a:spcPct val="90000"/>
                    </a:lnSpc>
                    <a:spcBef>
                      <a:spcPct val="0"/>
                    </a:spcBef>
                    <a:spcAft>
                      <a:spcPct val="35000"/>
                    </a:spcAft>
                  </a:pPr>
                  <a:r>
                    <a:rPr lang="it-IT" sz="1600" i="1" dirty="0" smtClean="0">
                      <a:solidFill>
                        <a:schemeClr val="tx2"/>
                      </a:solidFill>
                      <a:latin typeface="Calibri" panose="020F0502020204030204" pitchFamily="34" charset="0"/>
                    </a:rPr>
                    <a:t>Gli interventi del </a:t>
                  </a:r>
                  <a:r>
                    <a:rPr lang="it-IT" sz="1600" b="1" i="1" dirty="0" smtClean="0">
                      <a:solidFill>
                        <a:schemeClr val="tx2"/>
                      </a:solidFill>
                      <a:latin typeface="Calibri" panose="020F0502020204030204" pitchFamily="34" charset="0"/>
                    </a:rPr>
                    <a:t>Fondo di risoluzione </a:t>
                  </a:r>
                  <a:r>
                    <a:rPr lang="it-IT" sz="1600" i="1" dirty="0" smtClean="0">
                      <a:solidFill>
                        <a:schemeClr val="tx2"/>
                      </a:solidFill>
                      <a:latin typeface="Calibri" panose="020F0502020204030204" pitchFamily="34" charset="0"/>
                    </a:rPr>
                    <a:t>sono sempre valutati a norma della Comunicazione per valutarne la compatibilità con il Mercato interno</a:t>
                  </a:r>
                  <a:endParaRPr lang="it-IT" sz="1600" i="1" dirty="0">
                    <a:solidFill>
                      <a:schemeClr val="tx2"/>
                    </a:solidFill>
                    <a:latin typeface="Calibri" panose="020F0502020204030204" pitchFamily="34" charset="0"/>
                  </a:endParaRPr>
                </a:p>
              </p:txBody>
            </p:sp>
          </p:grpSp>
        </p:grpSp>
      </p:grpSp>
    </p:spTree>
    <p:extLst>
      <p:ext uri="{BB962C8B-B14F-4D97-AF65-F5344CB8AC3E}">
        <p14:creationId xmlns:p14="http://schemas.microsoft.com/office/powerpoint/2010/main" val="311452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2"/>
          <p:cNvSpPr txBox="1">
            <a:spLocks/>
          </p:cNvSpPr>
          <p:nvPr/>
        </p:nvSpPr>
        <p:spPr>
          <a:xfrm>
            <a:off x="1248450" y="692696"/>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Principi e regole della gestione delle crisi</a:t>
            </a:r>
            <a:endParaRPr lang="en-GB" altLang="it-IT" sz="2000" b="1" i="1" dirty="0">
              <a:effectLst/>
              <a:latin typeface="Calibri" pitchFamily="34" charset="0"/>
            </a:endParaRPr>
          </a:p>
        </p:txBody>
      </p:sp>
      <p:sp>
        <p:nvSpPr>
          <p:cNvPr id="3" name="Segnaposto numero diapositiva 2"/>
          <p:cNvSpPr>
            <a:spLocks noGrp="1"/>
          </p:cNvSpPr>
          <p:nvPr>
            <p:ph type="sldNum" sz="quarter" idx="12"/>
          </p:nvPr>
        </p:nvSpPr>
        <p:spPr/>
        <p:txBody>
          <a:bodyPr/>
          <a:lstStyle/>
          <a:p>
            <a:pPr>
              <a:defRPr/>
            </a:pPr>
            <a:fld id="{EF065379-D573-4EA2-8B1D-E411B236B083}" type="slidenum">
              <a:rPr lang="en-US" smtClean="0"/>
              <a:pPr>
                <a:defRPr/>
              </a:pPr>
              <a:t>6</a:t>
            </a:fld>
            <a:endParaRPr lang="en-US" dirty="0"/>
          </a:p>
        </p:txBody>
      </p:sp>
      <p:grpSp>
        <p:nvGrpSpPr>
          <p:cNvPr id="4" name="Gruppo 3"/>
          <p:cNvGrpSpPr/>
          <p:nvPr/>
        </p:nvGrpSpPr>
        <p:grpSpPr>
          <a:xfrm>
            <a:off x="1144833" y="1657907"/>
            <a:ext cx="7790438" cy="2548643"/>
            <a:chOff x="1248450" y="1988840"/>
            <a:chExt cx="7790438" cy="2548643"/>
          </a:xfrm>
        </p:grpSpPr>
        <p:sp>
          <p:nvSpPr>
            <p:cNvPr id="17" name="Rettangolo arrotondato 16"/>
            <p:cNvSpPr/>
            <p:nvPr/>
          </p:nvSpPr>
          <p:spPr>
            <a:xfrm>
              <a:off x="1691680" y="4051098"/>
              <a:ext cx="6696744" cy="486385"/>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latin typeface="Calibri" panose="020F0502020204030204" pitchFamily="34" charset="0"/>
              </a:endParaRPr>
            </a:p>
          </p:txBody>
        </p:sp>
        <p:sp>
          <p:nvSpPr>
            <p:cNvPr id="16" name="Rettangolo arrotondato 15"/>
            <p:cNvSpPr/>
            <p:nvPr/>
          </p:nvSpPr>
          <p:spPr>
            <a:xfrm>
              <a:off x="1695567" y="3179965"/>
              <a:ext cx="6696744" cy="759248"/>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latin typeface="Calibri" panose="020F0502020204030204" pitchFamily="34" charset="0"/>
              </a:endParaRPr>
            </a:p>
          </p:txBody>
        </p:sp>
        <p:sp>
          <p:nvSpPr>
            <p:cNvPr id="14" name="Rettangolo arrotondato 13"/>
            <p:cNvSpPr/>
            <p:nvPr/>
          </p:nvSpPr>
          <p:spPr>
            <a:xfrm>
              <a:off x="1691680" y="2510475"/>
              <a:ext cx="6696744" cy="568005"/>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latin typeface="Calibri" panose="020F0502020204030204" pitchFamily="34" charset="0"/>
              </a:endParaRPr>
            </a:p>
          </p:txBody>
        </p:sp>
        <p:grpSp>
          <p:nvGrpSpPr>
            <p:cNvPr id="2" name="Gruppo 1"/>
            <p:cNvGrpSpPr/>
            <p:nvPr/>
          </p:nvGrpSpPr>
          <p:grpSpPr>
            <a:xfrm>
              <a:off x="1248450" y="1988840"/>
              <a:ext cx="7790438" cy="2509115"/>
              <a:chOff x="825198" y="802542"/>
              <a:chExt cx="8473803" cy="2509115"/>
            </a:xfrm>
          </p:grpSpPr>
          <p:sp>
            <p:nvSpPr>
              <p:cNvPr id="549890" name="Text Box 2"/>
              <p:cNvSpPr txBox="1">
                <a:spLocks noChangeArrowheads="1"/>
              </p:cNvSpPr>
              <p:nvPr/>
            </p:nvSpPr>
            <p:spPr bwMode="auto">
              <a:xfrm>
                <a:off x="1379806" y="2092816"/>
                <a:ext cx="712752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81000" indent="-381000"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just" eaLnBrk="0" hangingPunct="0">
                  <a:lnSpc>
                    <a:spcPct val="80000"/>
                  </a:lnSpc>
                  <a:buSzPct val="50000"/>
                </a:pPr>
                <a:r>
                  <a:rPr lang="en-GB" altLang="it-IT" b="1" dirty="0" err="1">
                    <a:solidFill>
                      <a:schemeClr val="tx2"/>
                    </a:solidFill>
                    <a:latin typeface="Calibri" panose="020F0502020204030204" pitchFamily="34" charset="0"/>
                  </a:rPr>
                  <a:t>Metodi</a:t>
                </a:r>
                <a:r>
                  <a:rPr lang="en-GB" altLang="it-IT" b="1" dirty="0">
                    <a:solidFill>
                      <a:schemeClr val="tx2"/>
                    </a:solidFill>
                    <a:latin typeface="Calibri" panose="020F0502020204030204" pitchFamily="34" charset="0"/>
                  </a:rPr>
                  <a:t> </a:t>
                </a:r>
                <a:r>
                  <a:rPr lang="en-GB" altLang="it-IT" b="1" dirty="0" err="1">
                    <a:solidFill>
                      <a:schemeClr val="tx2"/>
                    </a:solidFill>
                    <a:latin typeface="Calibri" panose="020F0502020204030204" pitchFamily="34" charset="0"/>
                  </a:rPr>
                  <a:t>competitivi</a:t>
                </a:r>
                <a:r>
                  <a:rPr lang="en-GB" altLang="it-IT" b="1" dirty="0">
                    <a:solidFill>
                      <a:schemeClr val="tx2"/>
                    </a:solidFill>
                    <a:latin typeface="Calibri" panose="020F0502020204030204" pitchFamily="34" charset="0"/>
                  </a:rPr>
                  <a:t> di </a:t>
                </a:r>
                <a:r>
                  <a:rPr lang="en-GB" altLang="it-IT" b="1" dirty="0" err="1">
                    <a:solidFill>
                      <a:schemeClr val="tx2"/>
                    </a:solidFill>
                    <a:latin typeface="Calibri" panose="020F0502020204030204" pitchFamily="34" charset="0"/>
                  </a:rPr>
                  <a:t>selezione</a:t>
                </a:r>
                <a:r>
                  <a:rPr lang="en-GB" altLang="it-IT" b="1" dirty="0">
                    <a:solidFill>
                      <a:schemeClr val="tx2"/>
                    </a:solidFill>
                    <a:latin typeface="Calibri" panose="020F0502020204030204" pitchFamily="34" charset="0"/>
                  </a:rPr>
                  <a:t> </a:t>
                </a:r>
                <a:r>
                  <a:rPr lang="en-GB" altLang="it-IT" b="1" dirty="0" err="1">
                    <a:solidFill>
                      <a:schemeClr val="tx2"/>
                    </a:solidFill>
                    <a:latin typeface="Calibri" panose="020F0502020204030204" pitchFamily="34" charset="0"/>
                  </a:rPr>
                  <a:t>degli</a:t>
                </a:r>
                <a:r>
                  <a:rPr lang="en-GB" altLang="it-IT" b="1" dirty="0">
                    <a:solidFill>
                      <a:schemeClr val="tx2"/>
                    </a:solidFill>
                    <a:latin typeface="Calibri" panose="020F0502020204030204" pitchFamily="34" charset="0"/>
                  </a:rPr>
                  <a:t> </a:t>
                </a:r>
                <a:r>
                  <a:rPr lang="en-GB" altLang="it-IT" b="1" dirty="0" err="1">
                    <a:solidFill>
                      <a:schemeClr val="tx2"/>
                    </a:solidFill>
                    <a:latin typeface="Calibri" panose="020F0502020204030204" pitchFamily="34" charset="0"/>
                  </a:rPr>
                  <a:t>operatori</a:t>
                </a:r>
                <a:r>
                  <a:rPr lang="en-GB" altLang="it-IT" b="1" dirty="0">
                    <a:solidFill>
                      <a:schemeClr val="tx2"/>
                    </a:solidFill>
                    <a:latin typeface="Calibri" panose="020F0502020204030204" pitchFamily="34" charset="0"/>
                  </a:rPr>
                  <a:t> </a:t>
                </a:r>
                <a:r>
                  <a:rPr lang="en-GB" altLang="it-IT" b="1" dirty="0" err="1">
                    <a:solidFill>
                      <a:schemeClr val="tx2"/>
                    </a:solidFill>
                    <a:latin typeface="Calibri" panose="020F0502020204030204" pitchFamily="34" charset="0"/>
                  </a:rPr>
                  <a:t>interessati</a:t>
                </a:r>
                <a:r>
                  <a:rPr lang="en-GB" altLang="it-IT" b="1" dirty="0">
                    <a:solidFill>
                      <a:schemeClr val="tx2"/>
                    </a:solidFill>
                    <a:latin typeface="Calibri" panose="020F0502020204030204" pitchFamily="34" charset="0"/>
                  </a:rPr>
                  <a:t> a </a:t>
                </a:r>
                <a:r>
                  <a:rPr lang="en-GB" altLang="it-IT" b="1" dirty="0" err="1">
                    <a:solidFill>
                      <a:schemeClr val="tx2"/>
                    </a:solidFill>
                    <a:latin typeface="Calibri" panose="020F0502020204030204" pitchFamily="34" charset="0"/>
                  </a:rPr>
                  <a:t>intervenire</a:t>
                </a:r>
                <a:r>
                  <a:rPr lang="en-GB" altLang="it-IT" b="1" dirty="0">
                    <a:solidFill>
                      <a:schemeClr val="tx2"/>
                    </a:solidFill>
                    <a:latin typeface="Calibri" panose="020F0502020204030204" pitchFamily="34" charset="0"/>
                  </a:rPr>
                  <a:t> (</a:t>
                </a:r>
                <a:r>
                  <a:rPr lang="en-GB" altLang="it-IT" b="1" dirty="0" err="1">
                    <a:solidFill>
                      <a:schemeClr val="tx2"/>
                    </a:solidFill>
                    <a:latin typeface="Calibri" panose="020F0502020204030204" pitchFamily="34" charset="0"/>
                  </a:rPr>
                  <a:t>nelle</a:t>
                </a:r>
                <a:r>
                  <a:rPr lang="en-GB" altLang="it-IT" b="1" dirty="0">
                    <a:solidFill>
                      <a:schemeClr val="tx2"/>
                    </a:solidFill>
                    <a:latin typeface="Calibri" panose="020F0502020204030204" pitchFamily="34" charset="0"/>
                  </a:rPr>
                  <a:t> </a:t>
                </a:r>
                <a:r>
                  <a:rPr lang="en-GB" altLang="it-IT" b="1" dirty="0" err="1">
                    <a:solidFill>
                      <a:schemeClr val="tx2"/>
                    </a:solidFill>
                    <a:latin typeface="Calibri" panose="020F0502020204030204" pitchFamily="34" charset="0"/>
                  </a:rPr>
                  <a:t>ipotesi</a:t>
                </a:r>
                <a:r>
                  <a:rPr lang="en-GB" altLang="it-IT" b="1" dirty="0">
                    <a:solidFill>
                      <a:schemeClr val="tx2"/>
                    </a:solidFill>
                    <a:latin typeface="Calibri" panose="020F0502020204030204" pitchFamily="34" charset="0"/>
                  </a:rPr>
                  <a:t> di </a:t>
                </a:r>
                <a:r>
                  <a:rPr lang="en-GB" altLang="it-IT" b="1" dirty="0" err="1">
                    <a:solidFill>
                      <a:schemeClr val="tx2"/>
                    </a:solidFill>
                    <a:latin typeface="Calibri" panose="020F0502020204030204" pitchFamily="34" charset="0"/>
                  </a:rPr>
                  <a:t>concentrazione</a:t>
                </a:r>
                <a:r>
                  <a:rPr lang="en-GB" altLang="it-IT" b="1" dirty="0">
                    <a:solidFill>
                      <a:schemeClr val="tx2"/>
                    </a:solidFill>
                    <a:latin typeface="Calibri" panose="020F0502020204030204" pitchFamily="34" charset="0"/>
                  </a:rPr>
                  <a:t>)</a:t>
                </a:r>
              </a:p>
            </p:txBody>
          </p:sp>
          <p:sp>
            <p:nvSpPr>
              <p:cNvPr id="549891" name="Text Box 3"/>
              <p:cNvSpPr txBox="1">
                <a:spLocks noChangeArrowheads="1"/>
              </p:cNvSpPr>
              <p:nvPr/>
            </p:nvSpPr>
            <p:spPr bwMode="auto">
              <a:xfrm>
                <a:off x="825198" y="802542"/>
                <a:ext cx="847380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81000" indent="-381000"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just" eaLnBrk="0" hangingPunct="0">
                  <a:lnSpc>
                    <a:spcPct val="80000"/>
                  </a:lnSpc>
                </a:pPr>
                <a:r>
                  <a:rPr lang="en-GB" altLang="it-IT" sz="2400" i="1" dirty="0" err="1">
                    <a:solidFill>
                      <a:schemeClr val="accent2"/>
                    </a:solidFill>
                    <a:latin typeface="Calibri" panose="020F0502020204030204" pitchFamily="34" charset="0"/>
                  </a:rPr>
                  <a:t>Applicazione</a:t>
                </a:r>
                <a:r>
                  <a:rPr lang="en-GB" altLang="it-IT" sz="2400" i="1" dirty="0">
                    <a:solidFill>
                      <a:schemeClr val="accent2"/>
                    </a:solidFill>
                    <a:latin typeface="Calibri" panose="020F0502020204030204" pitchFamily="34" charset="0"/>
                  </a:rPr>
                  <a:t> </a:t>
                </a:r>
                <a:r>
                  <a:rPr lang="en-GB" altLang="it-IT" sz="2400" i="1" dirty="0" err="1">
                    <a:solidFill>
                      <a:schemeClr val="accent2"/>
                    </a:solidFill>
                    <a:latin typeface="Calibri" panose="020F0502020204030204" pitchFamily="34" charset="0"/>
                  </a:rPr>
                  <a:t>delle</a:t>
                </a:r>
                <a:r>
                  <a:rPr lang="en-GB" altLang="it-IT" sz="2400" i="1" dirty="0">
                    <a:solidFill>
                      <a:schemeClr val="accent2"/>
                    </a:solidFill>
                    <a:latin typeface="Calibri" panose="020F0502020204030204" pitchFamily="34" charset="0"/>
                  </a:rPr>
                  <a:t> </a:t>
                </a:r>
                <a:r>
                  <a:rPr lang="en-GB" altLang="it-IT" sz="2400" i="1" u="sng" dirty="0" err="1">
                    <a:solidFill>
                      <a:schemeClr val="accent2"/>
                    </a:solidFill>
                    <a:latin typeface="Calibri" panose="020F0502020204030204" pitchFamily="34" charset="0"/>
                  </a:rPr>
                  <a:t>regole</a:t>
                </a:r>
                <a:r>
                  <a:rPr lang="en-GB" altLang="it-IT" sz="2400" i="1" u="sng" dirty="0">
                    <a:solidFill>
                      <a:schemeClr val="accent2"/>
                    </a:solidFill>
                    <a:latin typeface="Calibri" panose="020F0502020204030204" pitchFamily="34" charset="0"/>
                  </a:rPr>
                  <a:t> di </a:t>
                </a:r>
                <a:r>
                  <a:rPr lang="en-GB" altLang="it-IT" sz="2400" i="1" u="sng" dirty="0" err="1" smtClean="0">
                    <a:solidFill>
                      <a:schemeClr val="accent2"/>
                    </a:solidFill>
                    <a:latin typeface="Calibri" panose="020F0502020204030204" pitchFamily="34" charset="0"/>
                  </a:rPr>
                  <a:t>mercato</a:t>
                </a:r>
                <a:endParaRPr lang="en-GB" altLang="it-IT" sz="2400" i="1" dirty="0">
                  <a:solidFill>
                    <a:schemeClr val="accent2"/>
                  </a:solidFill>
                  <a:latin typeface="Calibri" panose="020F0502020204030204" pitchFamily="34" charset="0"/>
                </a:endParaRPr>
              </a:p>
            </p:txBody>
          </p:sp>
          <p:sp>
            <p:nvSpPr>
              <p:cNvPr id="549892" name="Text Box 4"/>
              <p:cNvSpPr txBox="1">
                <a:spLocks noChangeArrowheads="1"/>
              </p:cNvSpPr>
              <p:nvPr/>
            </p:nvSpPr>
            <p:spPr bwMode="auto">
              <a:xfrm>
                <a:off x="1344840" y="1437362"/>
                <a:ext cx="743451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81000" indent="-381000"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just" eaLnBrk="0" hangingPunct="0">
                  <a:lnSpc>
                    <a:spcPct val="90000"/>
                  </a:lnSpc>
                  <a:buSzPct val="50000"/>
                </a:pPr>
                <a:r>
                  <a:rPr lang="en-GB" altLang="it-IT" b="1" dirty="0" err="1" smtClean="0">
                    <a:solidFill>
                      <a:schemeClr val="tx2"/>
                    </a:solidFill>
                    <a:latin typeface="Calibri" panose="020F0502020204030204" pitchFamily="34" charset="0"/>
                  </a:rPr>
                  <a:t>Assenza</a:t>
                </a:r>
                <a:r>
                  <a:rPr lang="en-GB" altLang="it-IT" b="1" dirty="0" smtClean="0">
                    <a:solidFill>
                      <a:schemeClr val="tx2"/>
                    </a:solidFill>
                    <a:latin typeface="Calibri" panose="020F0502020204030204" pitchFamily="34" charset="0"/>
                  </a:rPr>
                  <a:t> </a:t>
                </a:r>
                <a:r>
                  <a:rPr lang="en-GB" altLang="it-IT" b="1" dirty="0">
                    <a:solidFill>
                      <a:schemeClr val="tx2"/>
                    </a:solidFill>
                    <a:latin typeface="Calibri" panose="020F0502020204030204" pitchFamily="34" charset="0"/>
                  </a:rPr>
                  <a:t>di </a:t>
                </a:r>
                <a:r>
                  <a:rPr lang="en-GB" altLang="it-IT" b="1" dirty="0" err="1">
                    <a:solidFill>
                      <a:schemeClr val="tx2"/>
                    </a:solidFill>
                    <a:latin typeface="Calibri" panose="020F0502020204030204" pitchFamily="34" charset="0"/>
                  </a:rPr>
                  <a:t>barriere</a:t>
                </a:r>
                <a:r>
                  <a:rPr lang="en-GB" altLang="it-IT" b="1" dirty="0">
                    <a:solidFill>
                      <a:schemeClr val="tx2"/>
                    </a:solidFill>
                    <a:latin typeface="Calibri" panose="020F0502020204030204" pitchFamily="34" charset="0"/>
                  </a:rPr>
                  <a:t> </a:t>
                </a:r>
                <a:r>
                  <a:rPr lang="en-GB" altLang="it-IT" b="1" dirty="0" err="1">
                    <a:solidFill>
                      <a:schemeClr val="tx2"/>
                    </a:solidFill>
                    <a:latin typeface="Calibri" panose="020F0502020204030204" pitchFamily="34" charset="0"/>
                  </a:rPr>
                  <a:t>all’uscita</a:t>
                </a:r>
                <a:r>
                  <a:rPr lang="en-GB" altLang="it-IT" b="1" dirty="0">
                    <a:solidFill>
                      <a:schemeClr val="tx2"/>
                    </a:solidFill>
                    <a:latin typeface="Calibri" panose="020F0502020204030204" pitchFamily="34" charset="0"/>
                  </a:rPr>
                  <a:t> dal </a:t>
                </a:r>
                <a:r>
                  <a:rPr lang="en-GB" altLang="it-IT" b="1" dirty="0" err="1">
                    <a:solidFill>
                      <a:schemeClr val="tx2"/>
                    </a:solidFill>
                    <a:latin typeface="Calibri" panose="020F0502020204030204" pitchFamily="34" charset="0"/>
                  </a:rPr>
                  <a:t>mercato</a:t>
                </a:r>
                <a:endParaRPr lang="en-GB" altLang="it-IT" b="1" dirty="0">
                  <a:solidFill>
                    <a:schemeClr val="tx2"/>
                  </a:solidFill>
                  <a:latin typeface="Calibri" panose="020F0502020204030204" pitchFamily="34" charset="0"/>
                </a:endParaRPr>
              </a:p>
            </p:txBody>
          </p:sp>
          <p:sp>
            <p:nvSpPr>
              <p:cNvPr id="549894" name="Text Box 6"/>
              <p:cNvSpPr txBox="1">
                <a:spLocks noChangeArrowheads="1"/>
              </p:cNvSpPr>
              <p:nvPr/>
            </p:nvSpPr>
            <p:spPr bwMode="auto">
              <a:xfrm>
                <a:off x="1386526" y="2970025"/>
                <a:ext cx="6378833"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81000" indent="-381000"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just" eaLnBrk="0" hangingPunct="0">
                  <a:lnSpc>
                    <a:spcPct val="90000"/>
                  </a:lnSpc>
                  <a:buSzPct val="50000"/>
                </a:pPr>
                <a:r>
                  <a:rPr lang="en-GB" altLang="it-IT" b="1" dirty="0" err="1">
                    <a:solidFill>
                      <a:schemeClr val="tx2"/>
                    </a:solidFill>
                    <a:latin typeface="Calibri" panose="020F0502020204030204" pitchFamily="34" charset="0"/>
                  </a:rPr>
                  <a:t>Rispetto</a:t>
                </a:r>
                <a:r>
                  <a:rPr lang="en-GB" altLang="it-IT" b="1" dirty="0">
                    <a:solidFill>
                      <a:schemeClr val="tx2"/>
                    </a:solidFill>
                    <a:latin typeface="Calibri" panose="020F0502020204030204" pitchFamily="34" charset="0"/>
                  </a:rPr>
                  <a:t> </a:t>
                </a:r>
                <a:r>
                  <a:rPr lang="en-GB" altLang="it-IT" b="1" dirty="0" err="1">
                    <a:solidFill>
                      <a:schemeClr val="tx2"/>
                    </a:solidFill>
                    <a:latin typeface="Calibri" panose="020F0502020204030204" pitchFamily="34" charset="0"/>
                  </a:rPr>
                  <a:t>delle</a:t>
                </a:r>
                <a:r>
                  <a:rPr lang="en-GB" altLang="it-IT" b="1" dirty="0">
                    <a:solidFill>
                      <a:schemeClr val="tx2"/>
                    </a:solidFill>
                    <a:latin typeface="Calibri" panose="020F0502020204030204" pitchFamily="34" charset="0"/>
                  </a:rPr>
                  <a:t> </a:t>
                </a:r>
                <a:r>
                  <a:rPr lang="en-GB" altLang="it-IT" b="1" dirty="0" err="1">
                    <a:solidFill>
                      <a:schemeClr val="tx2"/>
                    </a:solidFill>
                    <a:latin typeface="Calibri" panose="020F0502020204030204" pitchFamily="34" charset="0"/>
                  </a:rPr>
                  <a:t>regole</a:t>
                </a:r>
                <a:r>
                  <a:rPr lang="en-GB" altLang="it-IT" b="1" dirty="0">
                    <a:solidFill>
                      <a:schemeClr val="tx2"/>
                    </a:solidFill>
                    <a:latin typeface="Calibri" panose="020F0502020204030204" pitchFamily="34" charset="0"/>
                  </a:rPr>
                  <a:t> antitrust </a:t>
                </a:r>
              </a:p>
            </p:txBody>
          </p:sp>
        </p:grpSp>
      </p:grpSp>
      <p:grpSp>
        <p:nvGrpSpPr>
          <p:cNvPr id="6" name="Gruppo 5"/>
          <p:cNvGrpSpPr/>
          <p:nvPr/>
        </p:nvGrpSpPr>
        <p:grpSpPr>
          <a:xfrm>
            <a:off x="1144833" y="4443787"/>
            <a:ext cx="7790438" cy="2040255"/>
            <a:chOff x="1144833" y="4624548"/>
            <a:chExt cx="7790438" cy="2040255"/>
          </a:xfrm>
        </p:grpSpPr>
        <p:sp>
          <p:nvSpPr>
            <p:cNvPr id="20" name="Rettangolo arrotondato 19"/>
            <p:cNvSpPr/>
            <p:nvPr/>
          </p:nvSpPr>
          <p:spPr>
            <a:xfrm>
              <a:off x="1591950" y="5157192"/>
              <a:ext cx="6696744" cy="720080"/>
            </a:xfrm>
            <a:prstGeom prst="roundRect">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latin typeface="Calibri" panose="020F0502020204030204" pitchFamily="34" charset="0"/>
              </a:endParaRPr>
            </a:p>
          </p:txBody>
        </p:sp>
        <p:sp>
          <p:nvSpPr>
            <p:cNvPr id="19" name="Text Box 6"/>
            <p:cNvSpPr txBox="1">
              <a:spLocks noChangeArrowheads="1"/>
            </p:cNvSpPr>
            <p:nvPr/>
          </p:nvSpPr>
          <p:spPr bwMode="auto">
            <a:xfrm>
              <a:off x="1750454" y="5216087"/>
              <a:ext cx="646234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81000" indent="-381000"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just" eaLnBrk="0" hangingPunct="0">
                <a:lnSpc>
                  <a:spcPct val="90000"/>
                </a:lnSpc>
                <a:buSzPct val="50000"/>
              </a:pPr>
              <a:r>
                <a:rPr lang="en-GB" altLang="it-IT" b="1" dirty="0" err="1" smtClean="0">
                  <a:solidFill>
                    <a:schemeClr val="tx2"/>
                  </a:solidFill>
                  <a:latin typeface="Calibri" panose="020F0502020204030204" pitchFamily="34" charset="0"/>
                </a:rPr>
                <a:t>Perdita</a:t>
              </a:r>
              <a:r>
                <a:rPr lang="en-GB" altLang="it-IT" b="1" dirty="0" smtClean="0">
                  <a:solidFill>
                    <a:schemeClr val="tx2"/>
                  </a:solidFill>
                  <a:latin typeface="Calibri" panose="020F0502020204030204" pitchFamily="34" charset="0"/>
                </a:rPr>
                <a:t> del </a:t>
              </a:r>
              <a:r>
                <a:rPr lang="en-GB" altLang="it-IT" b="1" dirty="0" err="1" smtClean="0">
                  <a:solidFill>
                    <a:schemeClr val="tx2"/>
                  </a:solidFill>
                  <a:latin typeface="Calibri" panose="020F0502020204030204" pitchFamily="34" charset="0"/>
                </a:rPr>
                <a:t>capitale</a:t>
              </a:r>
              <a:r>
                <a:rPr lang="en-GB" altLang="it-IT" b="1" dirty="0" smtClean="0">
                  <a:solidFill>
                    <a:schemeClr val="tx2"/>
                  </a:solidFill>
                  <a:latin typeface="Calibri" panose="020F0502020204030204" pitchFamily="34" charset="0"/>
                </a:rPr>
                <a:t> per </a:t>
              </a:r>
              <a:r>
                <a:rPr lang="en-GB" altLang="it-IT" b="1" dirty="0" err="1" smtClean="0">
                  <a:solidFill>
                    <a:schemeClr val="tx2"/>
                  </a:solidFill>
                  <a:latin typeface="Calibri" panose="020F0502020204030204" pitchFamily="34" charset="0"/>
                </a:rPr>
                <a:t>gli</a:t>
              </a:r>
              <a:r>
                <a:rPr lang="en-GB" altLang="it-IT" b="1" dirty="0" smtClean="0">
                  <a:solidFill>
                    <a:schemeClr val="tx2"/>
                  </a:solidFill>
                  <a:latin typeface="Calibri" panose="020F0502020204030204" pitchFamily="34" charset="0"/>
                </a:rPr>
                <a:t> </a:t>
              </a:r>
              <a:r>
                <a:rPr lang="en-GB" altLang="it-IT" b="1" dirty="0" err="1" smtClean="0">
                  <a:solidFill>
                    <a:schemeClr val="tx2"/>
                  </a:solidFill>
                  <a:latin typeface="Calibri" panose="020F0502020204030204" pitchFamily="34" charset="0"/>
                </a:rPr>
                <a:t>azionisti</a:t>
              </a:r>
              <a:r>
                <a:rPr lang="en-GB" altLang="it-IT" b="1" dirty="0" smtClean="0">
                  <a:solidFill>
                    <a:schemeClr val="tx2"/>
                  </a:solidFill>
                  <a:latin typeface="Calibri" panose="020F0502020204030204" pitchFamily="34" charset="0"/>
                </a:rPr>
                <a:t>; </a:t>
              </a:r>
              <a:r>
                <a:rPr lang="en-GB" altLang="it-IT" b="1" dirty="0" err="1" smtClean="0">
                  <a:solidFill>
                    <a:schemeClr val="tx2"/>
                  </a:solidFill>
                  <a:latin typeface="Calibri" panose="020F0502020204030204" pitchFamily="34" charset="0"/>
                </a:rPr>
                <a:t>responsabilità</a:t>
              </a:r>
              <a:r>
                <a:rPr lang="en-GB" altLang="it-IT" b="1" dirty="0" smtClean="0">
                  <a:solidFill>
                    <a:schemeClr val="tx2"/>
                  </a:solidFill>
                  <a:latin typeface="Calibri" panose="020F0502020204030204" pitchFamily="34" charset="0"/>
                </a:rPr>
                <a:t> </a:t>
              </a:r>
              <a:r>
                <a:rPr lang="en-GB" altLang="it-IT" b="1" dirty="0" err="1" smtClean="0">
                  <a:solidFill>
                    <a:schemeClr val="tx2"/>
                  </a:solidFill>
                  <a:latin typeface="Calibri" panose="020F0502020204030204" pitchFamily="34" charset="0"/>
                </a:rPr>
                <a:t>civile</a:t>
              </a:r>
              <a:r>
                <a:rPr lang="en-GB" altLang="it-IT" b="1" dirty="0" smtClean="0">
                  <a:solidFill>
                    <a:schemeClr val="tx2"/>
                  </a:solidFill>
                  <a:latin typeface="Calibri" panose="020F0502020204030204" pitchFamily="34" charset="0"/>
                </a:rPr>
                <a:t> e </a:t>
              </a:r>
              <a:r>
                <a:rPr lang="en-GB" altLang="it-IT" b="1" dirty="0" err="1" smtClean="0">
                  <a:solidFill>
                    <a:schemeClr val="tx2"/>
                  </a:solidFill>
                  <a:latin typeface="Calibri" panose="020F0502020204030204" pitchFamily="34" charset="0"/>
                </a:rPr>
                <a:t>penale</a:t>
              </a:r>
              <a:r>
                <a:rPr lang="en-GB" altLang="it-IT" b="1" dirty="0" smtClean="0">
                  <a:solidFill>
                    <a:schemeClr val="tx2"/>
                  </a:solidFill>
                  <a:latin typeface="Calibri" panose="020F0502020204030204" pitchFamily="34" charset="0"/>
                </a:rPr>
                <a:t> di </a:t>
              </a:r>
              <a:r>
                <a:rPr lang="en-GB" altLang="it-IT" b="1" dirty="0" err="1" smtClean="0">
                  <a:solidFill>
                    <a:schemeClr val="tx2"/>
                  </a:solidFill>
                  <a:latin typeface="Calibri" panose="020F0502020204030204" pitchFamily="34" charset="0"/>
                </a:rPr>
                <a:t>amministratori</a:t>
              </a:r>
              <a:r>
                <a:rPr lang="en-GB" altLang="it-IT" b="1" dirty="0" smtClean="0">
                  <a:solidFill>
                    <a:schemeClr val="tx2"/>
                  </a:solidFill>
                  <a:latin typeface="Calibri" panose="020F0502020204030204" pitchFamily="34" charset="0"/>
                </a:rPr>
                <a:t>, auditors e managers</a:t>
              </a:r>
              <a:endParaRPr lang="en-GB" altLang="it-IT" b="1" dirty="0">
                <a:solidFill>
                  <a:schemeClr val="tx2"/>
                </a:solidFill>
                <a:latin typeface="Calibri" panose="020F0502020204030204" pitchFamily="34" charset="0"/>
              </a:endParaRPr>
            </a:p>
          </p:txBody>
        </p:sp>
        <p:sp>
          <p:nvSpPr>
            <p:cNvPr id="21" name="Text Box 3"/>
            <p:cNvSpPr txBox="1">
              <a:spLocks noChangeArrowheads="1"/>
            </p:cNvSpPr>
            <p:nvPr/>
          </p:nvSpPr>
          <p:spPr bwMode="auto">
            <a:xfrm>
              <a:off x="1144833" y="4624548"/>
              <a:ext cx="7790438" cy="39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81000" indent="-381000"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just" eaLnBrk="0" hangingPunct="0">
                <a:lnSpc>
                  <a:spcPct val="80000"/>
                </a:lnSpc>
              </a:pPr>
              <a:r>
                <a:rPr lang="en-GB" altLang="it-IT" sz="2400" i="1" dirty="0" err="1" smtClean="0">
                  <a:solidFill>
                    <a:schemeClr val="accent2"/>
                  </a:solidFill>
                  <a:latin typeface="Calibri" panose="020F0502020204030204" pitchFamily="34" charset="0"/>
                </a:rPr>
                <a:t>Riduzione</a:t>
              </a:r>
              <a:r>
                <a:rPr lang="en-GB" altLang="it-IT" sz="2400" i="1" dirty="0" smtClean="0">
                  <a:solidFill>
                    <a:schemeClr val="accent2"/>
                  </a:solidFill>
                  <a:latin typeface="Calibri" panose="020F0502020204030204" pitchFamily="34" charset="0"/>
                </a:rPr>
                <a:t> del moral hazard</a:t>
              </a:r>
              <a:endParaRPr lang="en-GB" altLang="it-IT" sz="2400" i="1" dirty="0">
                <a:solidFill>
                  <a:schemeClr val="accent2"/>
                </a:solidFill>
                <a:latin typeface="Calibri" panose="020F0502020204030204" pitchFamily="34" charset="0"/>
              </a:endParaRPr>
            </a:p>
          </p:txBody>
        </p:sp>
        <p:sp>
          <p:nvSpPr>
            <p:cNvPr id="22" name="Rettangolo arrotondato 21"/>
            <p:cNvSpPr/>
            <p:nvPr/>
          </p:nvSpPr>
          <p:spPr>
            <a:xfrm>
              <a:off x="1591547" y="6021288"/>
              <a:ext cx="6697147" cy="643515"/>
            </a:xfrm>
            <a:prstGeom prst="roundRect">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latin typeface="Calibri" panose="020F0502020204030204" pitchFamily="34" charset="0"/>
              </a:endParaRPr>
            </a:p>
          </p:txBody>
        </p:sp>
        <p:sp>
          <p:nvSpPr>
            <p:cNvPr id="23" name="Text Box 6"/>
            <p:cNvSpPr txBox="1">
              <a:spLocks noChangeArrowheads="1"/>
            </p:cNvSpPr>
            <p:nvPr/>
          </p:nvSpPr>
          <p:spPr bwMode="auto">
            <a:xfrm>
              <a:off x="1664379" y="6052606"/>
              <a:ext cx="654842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81000" indent="-381000"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just" eaLnBrk="0" hangingPunct="0">
                <a:lnSpc>
                  <a:spcPct val="90000"/>
                </a:lnSpc>
                <a:buSzPct val="50000"/>
              </a:pPr>
              <a:r>
                <a:rPr lang="en-GB" altLang="it-IT" b="1" dirty="0" smtClean="0">
                  <a:solidFill>
                    <a:schemeClr val="tx2"/>
                  </a:solidFill>
                  <a:latin typeface="Calibri" panose="020F0502020204030204" pitchFamily="34" charset="0"/>
                </a:rPr>
                <a:t>Natura </a:t>
              </a:r>
              <a:r>
                <a:rPr lang="en-GB" altLang="it-IT" b="1" dirty="0" err="1" smtClean="0">
                  <a:solidFill>
                    <a:schemeClr val="tx2"/>
                  </a:solidFill>
                  <a:latin typeface="Calibri" panose="020F0502020204030204" pitchFamily="34" charset="0"/>
                </a:rPr>
                <a:t>discrezionale</a:t>
              </a:r>
              <a:r>
                <a:rPr lang="en-GB" altLang="it-IT" b="1" dirty="0" smtClean="0">
                  <a:solidFill>
                    <a:schemeClr val="tx2"/>
                  </a:solidFill>
                  <a:latin typeface="Calibri" panose="020F0502020204030204" pitchFamily="34" charset="0"/>
                </a:rPr>
                <a:t> </a:t>
              </a:r>
              <a:r>
                <a:rPr lang="en-GB" altLang="it-IT" b="1" dirty="0" err="1" smtClean="0">
                  <a:solidFill>
                    <a:schemeClr val="tx2"/>
                  </a:solidFill>
                  <a:latin typeface="Calibri" panose="020F0502020204030204" pitchFamily="34" charset="0"/>
                </a:rPr>
                <a:t>dell’intervento</a:t>
              </a:r>
              <a:r>
                <a:rPr lang="en-GB" altLang="it-IT" b="1" dirty="0" smtClean="0">
                  <a:solidFill>
                    <a:schemeClr val="tx2"/>
                  </a:solidFill>
                  <a:latin typeface="Calibri" panose="020F0502020204030204" pitchFamily="34" charset="0"/>
                </a:rPr>
                <a:t> </a:t>
              </a:r>
              <a:r>
                <a:rPr lang="en-GB" altLang="it-IT" b="1" dirty="0" err="1" smtClean="0">
                  <a:solidFill>
                    <a:schemeClr val="tx2"/>
                  </a:solidFill>
                  <a:latin typeface="Calibri" panose="020F0502020204030204" pitchFamily="34" charset="0"/>
                </a:rPr>
                <a:t>pubblico</a:t>
              </a:r>
              <a:r>
                <a:rPr lang="en-GB" altLang="it-IT" b="1" dirty="0" smtClean="0">
                  <a:solidFill>
                    <a:schemeClr val="tx2"/>
                  </a:solidFill>
                  <a:latin typeface="Calibri" panose="020F0502020204030204" pitchFamily="34" charset="0"/>
                </a:rPr>
                <a:t> (</a:t>
              </a:r>
              <a:r>
                <a:rPr lang="en-GB" altLang="it-IT" b="1" i="1" dirty="0" smtClean="0">
                  <a:solidFill>
                    <a:schemeClr val="tx2"/>
                  </a:solidFill>
                  <a:latin typeface="Calibri" panose="020F0502020204030204" pitchFamily="34" charset="0"/>
                </a:rPr>
                <a:t>constructive ambiguity</a:t>
              </a:r>
              <a:r>
                <a:rPr lang="en-GB" altLang="it-IT" b="1" dirty="0" smtClean="0">
                  <a:solidFill>
                    <a:schemeClr val="tx2"/>
                  </a:solidFill>
                  <a:latin typeface="Calibri" panose="020F0502020204030204" pitchFamily="34" charset="0"/>
                </a:rPr>
                <a:t>)</a:t>
              </a:r>
              <a:endParaRPr lang="en-GB" altLang="it-IT" b="1" dirty="0">
                <a:solidFill>
                  <a:schemeClr val="tx2"/>
                </a:solidFill>
                <a:latin typeface="Calibri" panose="020F0502020204030204" pitchFamily="34" charset="0"/>
              </a:endParaRPr>
            </a:p>
          </p:txBody>
        </p:sp>
      </p:grpSp>
    </p:spTree>
    <p:extLst>
      <p:ext uri="{BB962C8B-B14F-4D97-AF65-F5344CB8AC3E}">
        <p14:creationId xmlns:p14="http://schemas.microsoft.com/office/powerpoint/2010/main" val="2311083675"/>
      </p:ext>
    </p:extLst>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60</a:t>
            </a:fld>
            <a:endParaRPr lang="en-US" dirty="0"/>
          </a:p>
        </p:txBody>
      </p:sp>
      <p:sp>
        <p:nvSpPr>
          <p:cNvPr id="4" name="Titolo 2"/>
          <p:cNvSpPr txBox="1">
            <a:spLocks/>
          </p:cNvSpPr>
          <p:nvPr/>
        </p:nvSpPr>
        <p:spPr>
          <a:xfrm>
            <a:off x="1204848" y="692696"/>
            <a:ext cx="7596336"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base">
              <a:lnSpc>
                <a:spcPct val="90000"/>
              </a:lnSpc>
              <a:spcAft>
                <a:spcPct val="0"/>
              </a:spcAft>
              <a:tabLst>
                <a:tab pos="542925" algn="l"/>
              </a:tabLst>
            </a:pPr>
            <a:r>
              <a:rPr lang="it-IT" altLang="it-IT" sz="2000" b="1" dirty="0" smtClean="0">
                <a:solidFill>
                  <a:srgbClr val="11488B"/>
                </a:solidFill>
                <a:effectLst/>
                <a:latin typeface="Calibri" pitchFamily="34" charset="0"/>
              </a:rPr>
              <a:t>L’applicabilità ai DGS della normativa sugli aiuti di Stato</a:t>
            </a:r>
            <a:endParaRPr lang="it-IT" sz="2000" b="1" dirty="0">
              <a:solidFill>
                <a:srgbClr val="11488B"/>
              </a:solidFill>
              <a:effectLst/>
              <a:latin typeface="Calibri" pitchFamily="34" charset="0"/>
            </a:endParaRPr>
          </a:p>
        </p:txBody>
      </p:sp>
      <p:grpSp>
        <p:nvGrpSpPr>
          <p:cNvPr id="5" name="Gruppo 4"/>
          <p:cNvGrpSpPr/>
          <p:nvPr/>
        </p:nvGrpSpPr>
        <p:grpSpPr>
          <a:xfrm>
            <a:off x="940853" y="1683757"/>
            <a:ext cx="7983198" cy="4899304"/>
            <a:chOff x="940853" y="1683757"/>
            <a:chExt cx="7983198" cy="4899304"/>
          </a:xfrm>
        </p:grpSpPr>
        <p:grpSp>
          <p:nvGrpSpPr>
            <p:cNvPr id="6" name="Gruppo 5"/>
            <p:cNvGrpSpPr/>
            <p:nvPr/>
          </p:nvGrpSpPr>
          <p:grpSpPr>
            <a:xfrm>
              <a:off x="940853" y="1683757"/>
              <a:ext cx="7102823" cy="4899304"/>
              <a:chOff x="1429616" y="1661923"/>
              <a:chExt cx="7102823" cy="4899304"/>
            </a:xfrm>
          </p:grpSpPr>
          <p:grpSp>
            <p:nvGrpSpPr>
              <p:cNvPr id="11" name="Gruppo 10"/>
              <p:cNvGrpSpPr/>
              <p:nvPr/>
            </p:nvGrpSpPr>
            <p:grpSpPr>
              <a:xfrm>
                <a:off x="1429616" y="1661923"/>
                <a:ext cx="7102823" cy="4849290"/>
                <a:chOff x="1429616" y="1661923"/>
                <a:chExt cx="7102823" cy="4849290"/>
              </a:xfrm>
            </p:grpSpPr>
            <p:graphicFrame>
              <p:nvGraphicFramePr>
                <p:cNvPr id="13" name="Diagramma 12"/>
                <p:cNvGraphicFramePr/>
                <p:nvPr>
                  <p:extLst>
                    <p:ext uri="{D42A27DB-BD31-4B8C-83A1-F6EECF244321}">
                      <p14:modId xmlns:p14="http://schemas.microsoft.com/office/powerpoint/2010/main" val="3453923946"/>
                    </p:ext>
                  </p:extLst>
                </p:nvPr>
              </p:nvGraphicFramePr>
              <p:xfrm>
                <a:off x="1826259"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e 13"/>
                <p:cNvSpPr/>
                <p:nvPr/>
              </p:nvSpPr>
              <p:spPr>
                <a:xfrm>
                  <a:off x="1429616" y="1661923"/>
                  <a:ext cx="7102823" cy="484929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grpSp>
          <p:sp>
            <p:nvSpPr>
              <p:cNvPr id="12" name="CasellaDiTesto 11"/>
              <p:cNvSpPr txBox="1"/>
              <p:nvPr/>
            </p:nvSpPr>
            <p:spPr>
              <a:xfrm>
                <a:off x="5996867" y="5914896"/>
                <a:ext cx="2160240" cy="646331"/>
              </a:xfrm>
              <a:prstGeom prst="rect">
                <a:avLst/>
              </a:prstGeom>
              <a:solidFill>
                <a:schemeClr val="bg1"/>
              </a:solidFill>
              <a:ln w="12700">
                <a:solidFill>
                  <a:srgbClr val="C00000"/>
                </a:solidFill>
                <a:prstDash val="dash"/>
              </a:ln>
            </p:spPr>
            <p:txBody>
              <a:bodyPr wrap="square" rtlCol="0">
                <a:spAutoFit/>
              </a:bodyPr>
              <a:lstStyle/>
              <a:p>
                <a:pPr algn="ctr"/>
                <a:r>
                  <a:rPr lang="it-IT" dirty="0" smtClean="0">
                    <a:solidFill>
                      <a:prstClr val="black"/>
                    </a:solidFill>
                    <a:latin typeface="Calibri" panose="020F0502020204030204" pitchFamily="34" charset="0"/>
                  </a:rPr>
                  <a:t>Interventi dei DGS diversi dal </a:t>
                </a:r>
                <a:r>
                  <a:rPr lang="it-IT" i="1" dirty="0" err="1" smtClean="0">
                    <a:solidFill>
                      <a:prstClr val="black"/>
                    </a:solidFill>
                    <a:latin typeface="Calibri" panose="020F0502020204030204" pitchFamily="34" charset="0"/>
                  </a:rPr>
                  <a:t>payout</a:t>
                </a:r>
                <a:endParaRPr lang="it-IT" i="1" dirty="0">
                  <a:solidFill>
                    <a:prstClr val="black"/>
                  </a:solidFill>
                  <a:latin typeface="Calibri" panose="020F0502020204030204" pitchFamily="34" charset="0"/>
                </a:endParaRPr>
              </a:p>
            </p:txBody>
          </p:sp>
        </p:grpSp>
        <p:grpSp>
          <p:nvGrpSpPr>
            <p:cNvPr id="7" name="Gruppo 6"/>
            <p:cNvGrpSpPr/>
            <p:nvPr/>
          </p:nvGrpSpPr>
          <p:grpSpPr>
            <a:xfrm>
              <a:off x="6412637" y="4653136"/>
              <a:ext cx="2511414" cy="785125"/>
              <a:chOff x="4194953" y="1008111"/>
              <a:chExt cx="1862731" cy="1252497"/>
            </a:xfrm>
            <a:solidFill>
              <a:schemeClr val="accent3">
                <a:lumMod val="40000"/>
                <a:lumOff val="60000"/>
              </a:schemeClr>
            </a:solidFill>
          </p:grpSpPr>
          <p:sp>
            <p:nvSpPr>
              <p:cNvPr id="9" name="Rettangolo arrotondato 8"/>
              <p:cNvSpPr/>
              <p:nvPr/>
            </p:nvSpPr>
            <p:spPr>
              <a:xfrm>
                <a:off x="4194953" y="1008111"/>
                <a:ext cx="1862731" cy="1252497"/>
              </a:xfrm>
              <a:prstGeom prst="roundRect">
                <a:avLst>
                  <a:gd name="adj" fmla="val 10000"/>
                </a:avLst>
              </a:prstGeom>
              <a:solidFill>
                <a:schemeClr val="bg1"/>
              </a:solidFill>
              <a:ln>
                <a:solidFill>
                  <a:schemeClr val="accent3">
                    <a:lumMod val="75000"/>
                  </a:schemeClr>
                </a:solidFill>
              </a:ln>
              <a:effectLst>
                <a:glow rad="63500">
                  <a:schemeClr val="accent3">
                    <a:satMod val="175000"/>
                    <a:alpha val="40000"/>
                  </a:schemeClr>
                </a:glow>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10" name="Rettangolo 9"/>
              <p:cNvSpPr/>
              <p:nvPr/>
            </p:nvSpPr>
            <p:spPr>
              <a:xfrm>
                <a:off x="4231637" y="1044795"/>
                <a:ext cx="1789363" cy="1179129"/>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711200">
                  <a:lnSpc>
                    <a:spcPct val="90000"/>
                  </a:lnSpc>
                  <a:spcBef>
                    <a:spcPct val="0"/>
                  </a:spcBef>
                  <a:spcAft>
                    <a:spcPct val="35000"/>
                  </a:spcAft>
                </a:pPr>
                <a:r>
                  <a:rPr lang="it-IT" sz="1400" b="1" i="1" dirty="0">
                    <a:solidFill>
                      <a:srgbClr val="727CA3">
                        <a:lumMod val="50000"/>
                      </a:srgbClr>
                    </a:solidFill>
                    <a:latin typeface="Calibri" panose="020F0502020204030204" pitchFamily="34" charset="0"/>
                  </a:rPr>
                  <a:t>Controllo dello Stato sui Fondi.</a:t>
                </a:r>
              </a:p>
              <a:p>
                <a:pPr algn="ctr" defTabSz="711200">
                  <a:lnSpc>
                    <a:spcPct val="90000"/>
                  </a:lnSpc>
                  <a:spcBef>
                    <a:spcPct val="0"/>
                  </a:spcBef>
                  <a:spcAft>
                    <a:spcPct val="35000"/>
                  </a:spcAft>
                </a:pPr>
                <a:r>
                  <a:rPr lang="it-IT" sz="1400" b="1" i="1" dirty="0">
                    <a:solidFill>
                      <a:srgbClr val="727CA3">
                        <a:lumMod val="50000"/>
                      </a:srgbClr>
                    </a:solidFill>
                    <a:latin typeface="Calibri" panose="020F0502020204030204" pitchFamily="34" charset="0"/>
                  </a:rPr>
                  <a:t>Imputabilità allo Stato delle decisioni.</a:t>
                </a:r>
              </a:p>
            </p:txBody>
          </p:sp>
        </p:grpSp>
        <p:sp>
          <p:nvSpPr>
            <p:cNvPr id="8" name="Freccia circolare a sinistra 7"/>
            <p:cNvSpPr/>
            <p:nvPr/>
          </p:nvSpPr>
          <p:spPr>
            <a:xfrm rot="18002664">
              <a:off x="7808679" y="3356469"/>
              <a:ext cx="416823" cy="167917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black"/>
                </a:solidFill>
              </a:endParaRPr>
            </a:p>
          </p:txBody>
        </p:sp>
      </p:grpSp>
    </p:spTree>
    <p:extLst>
      <p:ext uri="{BB962C8B-B14F-4D97-AF65-F5344CB8AC3E}">
        <p14:creationId xmlns:p14="http://schemas.microsoft.com/office/powerpoint/2010/main" val="29799916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61</a:t>
            </a:fld>
            <a:endParaRPr lang="en-US" dirty="0"/>
          </a:p>
        </p:txBody>
      </p:sp>
      <p:grpSp>
        <p:nvGrpSpPr>
          <p:cNvPr id="14" name="Gruppo 13"/>
          <p:cNvGrpSpPr/>
          <p:nvPr/>
        </p:nvGrpSpPr>
        <p:grpSpPr>
          <a:xfrm>
            <a:off x="600151" y="1586505"/>
            <a:ext cx="8273699" cy="5077048"/>
            <a:chOff x="600151" y="1586505"/>
            <a:chExt cx="8273699" cy="5077048"/>
          </a:xfrm>
        </p:grpSpPr>
        <p:sp>
          <p:nvSpPr>
            <p:cNvPr id="15" name="Rettangolo arrotondato 14"/>
            <p:cNvSpPr/>
            <p:nvPr/>
          </p:nvSpPr>
          <p:spPr>
            <a:xfrm>
              <a:off x="600151" y="2700646"/>
              <a:ext cx="2880319" cy="3803928"/>
            </a:xfrm>
            <a:prstGeom prst="roundRect">
              <a:avLst/>
            </a:prstGeom>
            <a:solidFill>
              <a:srgbClr val="9FB8CD">
                <a:lumMod val="40000"/>
                <a:lumOff val="60000"/>
              </a:srgbClr>
            </a:solidFill>
            <a:ln w="25400" cap="flat" cmpd="sng" algn="ctr">
              <a:solidFill>
                <a:srgbClr val="727CA3">
                  <a:shade val="50000"/>
                </a:srgbClr>
              </a:solidFill>
              <a:prstDash val="solid"/>
            </a:ln>
            <a:effectLst>
              <a:glow rad="101600">
                <a:srgbClr val="9FB8C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0" i="1" u="none" strike="noStrike" kern="0" cap="none" spc="0" normalizeH="0" baseline="0" noProof="0" dirty="0" smtClean="0">
                  <a:ln>
                    <a:noFill/>
                  </a:ln>
                  <a:solidFill>
                    <a:srgbClr val="727CA3">
                      <a:lumMod val="50000"/>
                    </a:srgbClr>
                  </a:solidFill>
                  <a:effectLst/>
                  <a:uLnTx/>
                  <a:uFillTx/>
                  <a:latin typeface="Calibri" panose="020F0502020204030204" pitchFamily="34" charset="0"/>
                  <a:ea typeface="+mn-ea"/>
                  <a:cs typeface="+mn-cs"/>
                </a:rPr>
                <a:t>Alla luce dei costi economici complessivi del fallimento di un ente creditizio e degli effetti negativi sulla stabilità finanziaria e sulla fiducia dei depositanti, </a:t>
              </a:r>
              <a:r>
                <a:rPr kumimoji="0" lang="it-IT" sz="1400" b="0" i="1" u="none" strike="noStrike" kern="0" cap="none" spc="0" normalizeH="0" baseline="0" noProof="0" dirty="0" smtClean="0">
                  <a:ln>
                    <a:noFill/>
                  </a:ln>
                  <a:solidFill>
                    <a:srgbClr val="C00000"/>
                  </a:solidFill>
                  <a:effectLst/>
                  <a:uLnTx/>
                  <a:uFillTx/>
                  <a:latin typeface="Calibri" panose="020F0502020204030204" pitchFamily="34" charset="0"/>
                  <a:ea typeface="+mn-ea"/>
                  <a:cs typeface="+mn-cs"/>
                </a:rPr>
                <a:t>è auspicabile prevedere non solo la funzione di rimborso dei depositanti, ma anche la sufficiente flessibilità </a:t>
              </a:r>
              <a:r>
                <a:rPr kumimoji="0" lang="it-IT" sz="1400" b="0" i="1" u="none" strike="noStrike" kern="0" cap="none" spc="0" normalizeH="0" baseline="0" noProof="0" dirty="0" smtClean="0">
                  <a:ln>
                    <a:noFill/>
                  </a:ln>
                  <a:solidFill>
                    <a:srgbClr val="727CA3">
                      <a:lumMod val="50000"/>
                    </a:srgbClr>
                  </a:solidFill>
                  <a:effectLst/>
                  <a:uLnTx/>
                  <a:uFillTx/>
                  <a:latin typeface="Calibri" panose="020F0502020204030204" pitchFamily="34" charset="0"/>
                  <a:ea typeface="+mn-ea"/>
                  <a:cs typeface="+mn-cs"/>
                </a:rPr>
                <a:t>affinché gli Stati membri possano consentire agli SGD di attuare misure volte a ridurre la probabilità di future richieste di rimborso nei confronti di detti sistemi. Tali misure dovrebbero sempre </a:t>
              </a:r>
              <a:r>
                <a:rPr kumimoji="0" lang="it-IT" sz="1400" b="1" i="1" u="none" strike="noStrike" kern="0" cap="none" spc="0" normalizeH="0" baseline="0" noProof="0" dirty="0" smtClean="0">
                  <a:ln>
                    <a:noFill/>
                  </a:ln>
                  <a:solidFill>
                    <a:srgbClr val="727CA3">
                      <a:lumMod val="50000"/>
                    </a:srgbClr>
                  </a:solidFill>
                  <a:effectLst/>
                  <a:uLnTx/>
                  <a:uFillTx/>
                  <a:latin typeface="Calibri" panose="020F0502020204030204" pitchFamily="34" charset="0"/>
                  <a:ea typeface="+mn-ea"/>
                  <a:cs typeface="+mn-cs"/>
                </a:rPr>
                <a:t>rispettare le norme sugli aiuti di Stato</a:t>
              </a:r>
              <a:r>
                <a:rPr kumimoji="0" lang="it-IT" sz="1400" b="0" i="1" u="none" strike="noStrike" kern="0" cap="none" spc="0" normalizeH="0" baseline="0" noProof="0" dirty="0" smtClean="0">
                  <a:ln>
                    <a:noFill/>
                  </a:ln>
                  <a:solidFill>
                    <a:srgbClr val="727CA3">
                      <a:lumMod val="50000"/>
                    </a:srgbClr>
                  </a:solidFill>
                  <a:effectLst/>
                  <a:uLnTx/>
                  <a:uFillTx/>
                  <a:latin typeface="Calibri" panose="020F0502020204030204" pitchFamily="34" charset="0"/>
                  <a:ea typeface="+mn-ea"/>
                  <a:cs typeface="+mn-cs"/>
                </a:rPr>
                <a:t>. </a:t>
              </a:r>
              <a:endParaRPr kumimoji="0" lang="it-IT" sz="1400" b="1" i="1" u="none" strike="noStrike" kern="0" cap="none" spc="0" normalizeH="0" baseline="0" noProof="0" dirty="0" smtClean="0">
                <a:ln>
                  <a:noFill/>
                </a:ln>
                <a:solidFill>
                  <a:srgbClr val="727CA3">
                    <a:lumMod val="50000"/>
                  </a:srgbClr>
                </a:solidFill>
                <a:effectLst/>
                <a:uLnTx/>
                <a:uFillTx/>
                <a:latin typeface="Calibri" panose="020F0502020204030204" pitchFamily="34" charset="0"/>
                <a:ea typeface="+mn-ea"/>
                <a:cs typeface="+mn-cs"/>
              </a:endParaRPr>
            </a:p>
          </p:txBody>
        </p:sp>
        <p:sp>
          <p:nvSpPr>
            <p:cNvPr id="16" name="Rettangolo arrotondato 15"/>
            <p:cNvSpPr/>
            <p:nvPr/>
          </p:nvSpPr>
          <p:spPr>
            <a:xfrm>
              <a:off x="3766357" y="2415081"/>
              <a:ext cx="5107493" cy="4248472"/>
            </a:xfrm>
            <a:prstGeom prst="roundRect">
              <a:avLst/>
            </a:prstGeom>
            <a:solidFill>
              <a:srgbClr val="9FB8CD">
                <a:lumMod val="40000"/>
                <a:lumOff val="60000"/>
              </a:srgbClr>
            </a:solidFill>
            <a:ln w="25400" cap="flat" cmpd="sng" algn="ctr">
              <a:solidFill>
                <a:srgbClr val="727CA3">
                  <a:shade val="50000"/>
                </a:srgbClr>
              </a:solidFill>
              <a:prstDash val="solid"/>
            </a:ln>
            <a:effectLst>
              <a:glow rad="101600">
                <a:srgbClr val="9FB8C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50" b="0" i="1" u="none" strike="noStrike" kern="0" cap="none" spc="0" normalizeH="0" baseline="0" noProof="0" dirty="0" smtClean="0">
                <a:ln>
                  <a:noFill/>
                </a:ln>
                <a:solidFill>
                  <a:srgbClr val="9FB8CD">
                    <a:lumMod val="50000"/>
                  </a:srgbClr>
                </a:solidFill>
                <a:effectLst/>
                <a:uLnTx/>
                <a:uFillTx/>
                <a:latin typeface="Calibri" panose="020F050202020403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0" i="1" u="none" strike="noStrike" kern="0" cap="none" spc="0" normalizeH="0" baseline="0" noProof="0" dirty="0" smtClean="0">
                  <a:ln>
                    <a:noFill/>
                  </a:ln>
                  <a:solidFill>
                    <a:srgbClr val="9FB8CD">
                      <a:lumMod val="50000"/>
                    </a:srgbClr>
                  </a:solidFill>
                  <a:effectLst/>
                  <a:uLnTx/>
                  <a:uFillTx/>
                  <a:latin typeface="Calibri" panose="020F0502020204030204" pitchFamily="34" charset="0"/>
                  <a:ea typeface="+mn-ea"/>
                  <a:cs typeface="+mn-cs"/>
                </a:rPr>
                <a:t>Un SGD, ove consentito dal diritto nazionale, </a:t>
              </a:r>
              <a:r>
                <a:rPr kumimoji="0" lang="it-IT" sz="1400" b="0" i="1" u="none" strike="noStrike" kern="0" cap="none" spc="0" normalizeH="0" baseline="0" noProof="0" dirty="0" smtClean="0">
                  <a:ln>
                    <a:noFill/>
                  </a:ln>
                  <a:solidFill>
                    <a:srgbClr val="C00000"/>
                  </a:solidFill>
                  <a:effectLst/>
                  <a:uLnTx/>
                  <a:uFillTx/>
                  <a:latin typeface="Calibri" panose="020F0502020204030204" pitchFamily="34" charset="0"/>
                  <a:ea typeface="+mn-ea"/>
                  <a:cs typeface="+mn-cs"/>
                </a:rPr>
                <a:t>dovrebbe poter anche andare oltre la mera funzione di rimborso e utilizzare i mezzi finanziari disponibili per evitare il fallimento di un ente creditizio, onde evitare i costi di un rimborso dei depositanti e altri effetti negativi</a:t>
              </a:r>
              <a:r>
                <a:rPr kumimoji="0" lang="it-IT" sz="1400" b="0" i="1" u="none" strike="noStrike" kern="0" cap="none" spc="0" normalizeH="0" baseline="0" noProof="0" dirty="0" smtClean="0">
                  <a:ln>
                    <a:noFill/>
                  </a:ln>
                  <a:solidFill>
                    <a:srgbClr val="9FB8CD">
                      <a:lumMod val="50000"/>
                    </a:srgbClr>
                  </a:solidFill>
                  <a:effectLst/>
                  <a:uLnTx/>
                  <a:uFillTx/>
                  <a:latin typeface="Calibri" panose="020F0502020204030204" pitchFamily="34" charset="0"/>
                  <a:ea typeface="+mn-ea"/>
                  <a:cs typeface="+mn-cs"/>
                </a:rPr>
                <a:t>. Tali misure dovrebbero tuttavia essere realizzate nell’ambito di un quadro chiaramente definito e dovrebbero in ogni caso </a:t>
              </a:r>
              <a:r>
                <a:rPr kumimoji="0" lang="it-IT" sz="1400" b="1" i="1" u="none" strike="noStrike" kern="0" cap="none" spc="0" normalizeH="0" baseline="0" noProof="0" dirty="0" smtClean="0">
                  <a:ln>
                    <a:noFill/>
                  </a:ln>
                  <a:solidFill>
                    <a:srgbClr val="9FB8CD">
                      <a:lumMod val="50000"/>
                    </a:srgbClr>
                  </a:solidFill>
                  <a:effectLst/>
                  <a:uLnTx/>
                  <a:uFillTx/>
                  <a:latin typeface="Calibri" panose="020F0502020204030204" pitchFamily="34" charset="0"/>
                  <a:ea typeface="+mn-ea"/>
                  <a:cs typeface="+mn-cs"/>
                </a:rPr>
                <a:t>rispettare le norme sugli aiuti di Stato</a:t>
              </a:r>
              <a:r>
                <a:rPr kumimoji="0" lang="it-IT" sz="1400" b="0" i="1" u="none" strike="noStrike" kern="0" cap="none" spc="0" normalizeH="0" baseline="0" noProof="0" dirty="0" smtClean="0">
                  <a:ln>
                    <a:noFill/>
                  </a:ln>
                  <a:solidFill>
                    <a:srgbClr val="9FB8CD">
                      <a:lumMod val="50000"/>
                    </a:srgbClr>
                  </a:solidFill>
                  <a:effectLst/>
                  <a:uLnTx/>
                  <a:uFillTx/>
                  <a:latin typeface="Calibri" panose="020F0502020204030204" pitchFamily="34" charset="0"/>
                  <a:ea typeface="+mn-ea"/>
                  <a:cs typeface="+mn-cs"/>
                </a:rPr>
                <a:t>. Tra l’altro, gli SGD dovrebbero essere dotati di sistemi e procedure appropriati per la scelta e l’esecuzione di tali misure, nonché il monitoraggio dei rischi affiliati. L’esecuzione di dette misure dovrebbe essere soggetta all’imposizione di condizioni all’ente creditizio comprendenti almeno una vigilanza più rigorosa del rischio e più ampi diritti di controllo per gli SGD. I costi delle misure adottate per evitare il fallimento di un ente creditizio </a:t>
              </a:r>
              <a:r>
                <a:rPr kumimoji="0" lang="it-IT" sz="1400" b="0" i="1" u="none" strike="noStrike" kern="0" cap="none" spc="0" normalizeH="0" baseline="0" noProof="0" dirty="0" smtClean="0">
                  <a:ln>
                    <a:noFill/>
                  </a:ln>
                  <a:solidFill>
                    <a:srgbClr val="C00000"/>
                  </a:solidFill>
                  <a:effectLst/>
                  <a:uLnTx/>
                  <a:uFillTx/>
                  <a:latin typeface="Calibri" panose="020F0502020204030204" pitchFamily="34" charset="0"/>
                  <a:ea typeface="+mn-ea"/>
                  <a:cs typeface="+mn-cs"/>
                </a:rPr>
                <a:t>non dovrebbero superare i costi di adempimento dei mandati statutari o contrattuali </a:t>
              </a:r>
              <a:r>
                <a:rPr kumimoji="0" lang="it-IT" sz="1400" b="0" i="1" u="none" strike="noStrike" kern="0" cap="none" spc="0" normalizeH="0" baseline="0" noProof="0" dirty="0" smtClean="0">
                  <a:ln>
                    <a:noFill/>
                  </a:ln>
                  <a:solidFill>
                    <a:srgbClr val="9FB8CD">
                      <a:lumMod val="50000"/>
                    </a:srgbClr>
                  </a:solidFill>
                  <a:effectLst/>
                  <a:uLnTx/>
                  <a:uFillTx/>
                  <a:latin typeface="Calibri" panose="020F0502020204030204" pitchFamily="34" charset="0"/>
                  <a:ea typeface="+mn-ea"/>
                  <a:cs typeface="+mn-cs"/>
                </a:rPr>
                <a:t>del rispettivo SGD per quanto riguarda la protezione dei depositi coperti presso l’ente creditizio o l’ente stesso.</a:t>
              </a:r>
              <a:endParaRPr kumimoji="0" lang="it-IT" sz="1400" b="0" i="0" u="none" strike="noStrike" kern="0" cap="none" spc="0" normalizeH="0" baseline="0" noProof="0" dirty="0" smtClean="0">
                <a:ln>
                  <a:noFill/>
                </a:ln>
                <a:solidFill>
                  <a:srgbClr val="9FB8CD">
                    <a:lumMod val="50000"/>
                  </a:srgbClr>
                </a:solidFill>
                <a:effectLst/>
                <a:uLnTx/>
                <a:uFillTx/>
                <a:latin typeface="Calibri" panose="020F050202020403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noProof="0" dirty="0" smtClean="0">
                <a:ln>
                  <a:noFill/>
                </a:ln>
                <a:solidFill>
                  <a:srgbClr val="9FB8CD">
                    <a:lumMod val="50000"/>
                  </a:srgbClr>
                </a:solidFill>
                <a:effectLst/>
                <a:uLnTx/>
                <a:uFillTx/>
                <a:latin typeface="Calibri" panose="020F0502020204030204" pitchFamily="34" charset="0"/>
                <a:ea typeface="+mn-ea"/>
                <a:cs typeface="+mn-cs"/>
              </a:endParaRPr>
            </a:p>
          </p:txBody>
        </p:sp>
        <p:grpSp>
          <p:nvGrpSpPr>
            <p:cNvPr id="17" name="Gruppo 16"/>
            <p:cNvGrpSpPr/>
            <p:nvPr/>
          </p:nvGrpSpPr>
          <p:grpSpPr>
            <a:xfrm>
              <a:off x="1201293" y="1835696"/>
              <a:ext cx="2015975" cy="891048"/>
              <a:chOff x="38314" y="1188836"/>
              <a:chExt cx="2015975" cy="891048"/>
            </a:xfrm>
          </p:grpSpPr>
          <p:sp>
            <p:nvSpPr>
              <p:cNvPr id="21" name="Rettangolo arrotondato 20"/>
              <p:cNvSpPr/>
              <p:nvPr/>
            </p:nvSpPr>
            <p:spPr>
              <a:xfrm>
                <a:off x="38314" y="1188836"/>
                <a:ext cx="2015975" cy="891048"/>
              </a:xfrm>
              <a:prstGeom prst="roundRect">
                <a:avLst>
                  <a:gd name="adj" fmla="val 10000"/>
                </a:avLst>
              </a:prstGeo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a:glow rad="63500">
                  <a:srgbClr val="D2DA7A">
                    <a:satMod val="175000"/>
                    <a:alpha val="40000"/>
                  </a:srgbClr>
                </a:glow>
                <a:outerShdw blurRad="50800" dist="38100" dir="2700000" algn="tl" rotWithShape="0">
                  <a:prstClr val="black">
                    <a:alpha val="40000"/>
                  </a:prstClr>
                </a:outerShdw>
              </a:effectLst>
            </p:spPr>
          </p:sp>
          <p:sp>
            <p:nvSpPr>
              <p:cNvPr id="22" name="Rettangolo 21"/>
              <p:cNvSpPr/>
              <p:nvPr/>
            </p:nvSpPr>
            <p:spPr>
              <a:xfrm>
                <a:off x="64412" y="1214934"/>
                <a:ext cx="1963779" cy="838852"/>
              </a:xfrm>
              <a:prstGeom prst="rect">
                <a:avLst/>
              </a:prstGeom>
              <a:noFill/>
              <a:ln>
                <a:noFill/>
              </a:ln>
              <a:effectLst/>
            </p:spPr>
            <p:txBody>
              <a:bodyPr spcFirstLastPara="0" vert="horz" wrap="square" lIns="34290" tIns="34290" rIns="34290" bIns="3429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it-IT" sz="1800" b="1" i="0" u="none" strike="noStrike" kern="0" cap="none" spc="0" normalizeH="0" baseline="0" noProof="0" dirty="0" smtClean="0">
                    <a:ln>
                      <a:noFill/>
                    </a:ln>
                    <a:solidFill>
                      <a:prstClr val="white"/>
                    </a:solidFill>
                    <a:effectLst/>
                    <a:uLnTx/>
                    <a:uFillTx/>
                    <a:latin typeface="Calibri" panose="020F0502020204030204" pitchFamily="34" charset="0"/>
                    <a:ea typeface="+mn-ea"/>
                    <a:cs typeface="+mn-cs"/>
                  </a:rPr>
                  <a:t>DGSD  Considerando 3</a:t>
                </a:r>
              </a:p>
            </p:txBody>
          </p:sp>
        </p:grpSp>
        <p:grpSp>
          <p:nvGrpSpPr>
            <p:cNvPr id="18" name="Gruppo 17"/>
            <p:cNvGrpSpPr/>
            <p:nvPr/>
          </p:nvGrpSpPr>
          <p:grpSpPr>
            <a:xfrm>
              <a:off x="6641603" y="1586505"/>
              <a:ext cx="1888557" cy="927363"/>
              <a:chOff x="2187315" y="360032"/>
              <a:chExt cx="1888557" cy="927363"/>
            </a:xfrm>
          </p:grpSpPr>
          <p:sp>
            <p:nvSpPr>
              <p:cNvPr id="19" name="Rettangolo arrotondato 18"/>
              <p:cNvSpPr/>
              <p:nvPr/>
            </p:nvSpPr>
            <p:spPr>
              <a:xfrm>
                <a:off x="2187315" y="360032"/>
                <a:ext cx="1888557" cy="927363"/>
              </a:xfrm>
              <a:prstGeom prst="roundRect">
                <a:avLst>
                  <a:gd name="adj" fmla="val 10000"/>
                </a:avLst>
              </a:prstGeo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a:glow rad="63500">
                  <a:srgbClr val="D2DA7A">
                    <a:satMod val="175000"/>
                    <a:alpha val="40000"/>
                  </a:srgbClr>
                </a:glow>
                <a:outerShdw blurRad="50800" dist="38100" dir="2700000" algn="tl" rotWithShape="0">
                  <a:prstClr val="black">
                    <a:alpha val="40000"/>
                  </a:prstClr>
                </a:outerShdw>
              </a:effectLst>
            </p:spPr>
          </p:sp>
          <p:sp>
            <p:nvSpPr>
              <p:cNvPr id="20" name="Rettangolo 19"/>
              <p:cNvSpPr/>
              <p:nvPr/>
            </p:nvSpPr>
            <p:spPr>
              <a:xfrm>
                <a:off x="2214477" y="387194"/>
                <a:ext cx="1834233" cy="873039"/>
              </a:xfrm>
              <a:prstGeom prst="rect">
                <a:avLst/>
              </a:prstGeom>
              <a:noFill/>
              <a:ln>
                <a:noFill/>
              </a:ln>
              <a:effectLst/>
            </p:spPr>
            <p:txBody>
              <a:bodyPr spcFirstLastPara="0" vert="horz" wrap="square" lIns="34290" tIns="34290" rIns="34290" bIns="3429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it-IT" sz="1800" b="1" i="0" u="none" strike="noStrike" kern="0" cap="none" spc="0" normalizeH="0" baseline="0" noProof="0" dirty="0" smtClean="0">
                    <a:ln>
                      <a:noFill/>
                    </a:ln>
                    <a:solidFill>
                      <a:prstClr val="white"/>
                    </a:solidFill>
                    <a:effectLst/>
                    <a:uLnTx/>
                    <a:uFillTx/>
                    <a:latin typeface="Calibri" panose="020F0502020204030204" pitchFamily="34" charset="0"/>
                    <a:ea typeface="+mn-ea"/>
                    <a:cs typeface="+mn-cs"/>
                  </a:rPr>
                  <a:t>DGSD     Considerando 16  </a:t>
                </a:r>
              </a:p>
            </p:txBody>
          </p:sp>
        </p:grpSp>
      </p:grpSp>
      <p:sp>
        <p:nvSpPr>
          <p:cNvPr id="23" name="Titolo 2"/>
          <p:cNvSpPr txBox="1">
            <a:spLocks/>
          </p:cNvSpPr>
          <p:nvPr/>
        </p:nvSpPr>
        <p:spPr>
          <a:xfrm>
            <a:off x="1204848" y="692696"/>
            <a:ext cx="7596336"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base">
              <a:lnSpc>
                <a:spcPct val="90000"/>
              </a:lnSpc>
              <a:spcAft>
                <a:spcPct val="0"/>
              </a:spcAft>
              <a:tabLst>
                <a:tab pos="542925" algn="l"/>
              </a:tabLst>
            </a:pPr>
            <a:r>
              <a:rPr lang="it-IT" altLang="it-IT" sz="2000" b="1" dirty="0" smtClean="0">
                <a:solidFill>
                  <a:srgbClr val="11488B"/>
                </a:solidFill>
                <a:effectLst/>
                <a:latin typeface="Calibri" pitchFamily="34" charset="0"/>
              </a:rPr>
              <a:t>L’applicabilità ai DGS della normativa sugli aiuti di Stato</a:t>
            </a:r>
            <a:endParaRPr lang="it-IT" sz="2000" b="1" dirty="0">
              <a:solidFill>
                <a:srgbClr val="11488B"/>
              </a:solidFill>
              <a:effectLst/>
              <a:latin typeface="Calibri" pitchFamily="34" charset="0"/>
            </a:endParaRPr>
          </a:p>
        </p:txBody>
      </p:sp>
    </p:spTree>
    <p:extLst>
      <p:ext uri="{BB962C8B-B14F-4D97-AF65-F5344CB8AC3E}">
        <p14:creationId xmlns:p14="http://schemas.microsoft.com/office/powerpoint/2010/main" val="1854234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62</a:t>
            </a:fld>
            <a:endParaRPr lang="en-US" dirty="0"/>
          </a:p>
        </p:txBody>
      </p:sp>
      <p:grpSp>
        <p:nvGrpSpPr>
          <p:cNvPr id="4" name="Gruppo 3"/>
          <p:cNvGrpSpPr/>
          <p:nvPr/>
        </p:nvGrpSpPr>
        <p:grpSpPr>
          <a:xfrm>
            <a:off x="1450086" y="1723333"/>
            <a:ext cx="6938338" cy="4655825"/>
            <a:chOff x="1450086" y="1723333"/>
            <a:chExt cx="6938338" cy="4655825"/>
          </a:xfrm>
        </p:grpSpPr>
        <p:sp>
          <p:nvSpPr>
            <p:cNvPr id="5" name="Rettangolo arrotondato 4"/>
            <p:cNvSpPr/>
            <p:nvPr/>
          </p:nvSpPr>
          <p:spPr>
            <a:xfrm>
              <a:off x="1691680" y="2634742"/>
              <a:ext cx="6696744" cy="3744416"/>
            </a:xfrm>
            <a:prstGeom prst="roundRect">
              <a:avLst/>
            </a:prstGeom>
            <a:solidFill>
              <a:srgbClr val="9FB8CD">
                <a:lumMod val="40000"/>
                <a:lumOff val="60000"/>
              </a:srgbClr>
            </a:solidFill>
            <a:ln w="25400" cap="flat" cmpd="sng" algn="ctr">
              <a:solidFill>
                <a:srgbClr val="727CA3">
                  <a:shade val="50000"/>
                </a:srgbClr>
              </a:solidFill>
              <a:prstDash val="solid"/>
            </a:ln>
            <a:effectLst>
              <a:glow rad="101600">
                <a:srgbClr val="9FB8C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smtClean="0">
                  <a:ln>
                    <a:noFill/>
                  </a:ln>
                  <a:solidFill>
                    <a:srgbClr val="C00000"/>
                  </a:solidFill>
                  <a:effectLst/>
                  <a:uLnTx/>
                  <a:uFillTx/>
                  <a:latin typeface="Gill Sans MT"/>
                  <a:ea typeface="+mn-ea"/>
                  <a:cs typeface="+mn-cs"/>
                </a:rPr>
                <a:t>63</a:t>
              </a:r>
              <a:r>
                <a:rPr kumimoji="0" lang="it-IT" sz="1600" b="0" i="1" u="none" strike="noStrike" kern="0" cap="none" spc="0" normalizeH="0" baseline="0" noProof="0" dirty="0" smtClean="0">
                  <a:ln>
                    <a:noFill/>
                  </a:ln>
                  <a:solidFill>
                    <a:srgbClr val="9FB8CD">
                      <a:lumMod val="50000"/>
                    </a:srgbClr>
                  </a:solidFill>
                  <a:effectLst/>
                  <a:uLnTx/>
                  <a:uFillTx/>
                  <a:latin typeface="Gill Sans MT"/>
                  <a:ea typeface="+mn-ea"/>
                  <a:cs typeface="+mn-cs"/>
                </a:rPr>
                <a:t>. Gli interventi dei fondi di garanzia dei depositi per rimborsare i titolari dei conti in conformità con gli obblighi degli Stati membri a norma della direttiva 94/19/CE relativa ai sistemi di garanzia dei depositi non costituiscono aiuti di Stato. </a:t>
              </a:r>
              <a:r>
                <a:rPr kumimoji="0" lang="it-IT" sz="1600" b="1" i="1" u="none" strike="noStrike" kern="0" cap="none" spc="0" normalizeH="0" baseline="0" noProof="0" dirty="0" smtClean="0">
                  <a:ln>
                    <a:noFill/>
                  </a:ln>
                  <a:solidFill>
                    <a:srgbClr val="9FB8CD">
                      <a:lumMod val="50000"/>
                    </a:srgbClr>
                  </a:solidFill>
                  <a:effectLst/>
                  <a:uLnTx/>
                  <a:uFillTx/>
                  <a:latin typeface="Gill Sans MT"/>
                  <a:ea typeface="+mn-ea"/>
                  <a:cs typeface="+mn-cs"/>
                </a:rPr>
                <a:t>Il ricorso a tali fondi o a fondi simili per favorire la ristrutturazione degli enti creditizi può tuttavia costituire aiuto di Stato</a:t>
              </a:r>
              <a:r>
                <a:rPr kumimoji="0" lang="it-IT" sz="1600" b="0" i="1" u="none" strike="noStrike" kern="0" cap="none" spc="0" normalizeH="0" baseline="0" noProof="0" dirty="0" smtClean="0">
                  <a:ln>
                    <a:noFill/>
                  </a:ln>
                  <a:solidFill>
                    <a:srgbClr val="9FB8CD">
                      <a:lumMod val="50000"/>
                    </a:srgbClr>
                  </a:solidFill>
                  <a:effectLst/>
                  <a:uLnTx/>
                  <a:uFillTx/>
                  <a:latin typeface="Gill Sans MT"/>
                  <a:ea typeface="+mn-ea"/>
                  <a:cs typeface="+mn-cs"/>
                </a:rPr>
                <a:t>. Anche se i fondi in questione potrebbero provenire dal settore privato, essi possono costituire aiuti nella misura in cui sono soggetti al controllo dello Stato e la decisione relativa all'utilizzo dei fondi è imputabile allo Stato. La Commissione valuterà la compatibilità degli aiuti di Stato concessi sotto forma di interventi di questo tipo alla luce della presente comunicazione.</a:t>
              </a:r>
              <a:endParaRPr kumimoji="0" lang="it-IT" sz="1600" b="0" i="0" u="none" strike="noStrike" kern="0" cap="none" spc="0" normalizeH="0" baseline="0" noProof="0" dirty="0" smtClean="0">
                <a:ln>
                  <a:noFill/>
                </a:ln>
                <a:solidFill>
                  <a:srgbClr val="9FB8CD">
                    <a:lumMod val="50000"/>
                  </a:srgbClr>
                </a:solidFill>
                <a:effectLst/>
                <a:uLnTx/>
                <a:uFillTx/>
                <a:latin typeface="Gill Sans MT"/>
                <a:ea typeface="+mn-ea"/>
                <a:cs typeface="+mn-cs"/>
              </a:endParaRPr>
            </a:p>
            <a:p>
              <a:pPr marL="0" marR="0" lvl="0" indent="0" algn="ctr" defTabSz="914400" eaLnBrk="1" fontAlgn="auto" latinLnBrk="0" hangingPunct="1">
                <a:lnSpc>
                  <a:spcPct val="100000"/>
                </a:lnSpc>
                <a:spcBef>
                  <a:spcPts val="600"/>
                </a:spcBef>
                <a:spcAft>
                  <a:spcPts val="0"/>
                </a:spcAft>
                <a:buClrTx/>
                <a:buSzTx/>
                <a:buFontTx/>
                <a:buNone/>
                <a:tabLst/>
                <a:defRPr/>
              </a:pPr>
              <a:r>
                <a:rPr kumimoji="0" lang="it-IT" sz="1600" b="1" i="1" u="none" strike="noStrike" kern="0" cap="none" spc="0" normalizeH="0" baseline="0" noProof="0" dirty="0" smtClean="0">
                  <a:ln>
                    <a:noFill/>
                  </a:ln>
                  <a:solidFill>
                    <a:srgbClr val="C00000"/>
                  </a:solidFill>
                  <a:effectLst/>
                  <a:uLnTx/>
                  <a:uFillTx/>
                  <a:latin typeface="Gill Sans MT"/>
                  <a:ea typeface="+mn-ea"/>
                  <a:cs typeface="+mn-cs"/>
                </a:rPr>
                <a:t>64</a:t>
              </a:r>
              <a:r>
                <a:rPr kumimoji="0" lang="it-IT" sz="1600" b="0" i="1" u="none" strike="noStrike" kern="0" cap="none" spc="0" normalizeH="0" baseline="0" noProof="0" dirty="0" smtClean="0">
                  <a:ln>
                    <a:noFill/>
                  </a:ln>
                  <a:solidFill>
                    <a:srgbClr val="9FB8CD">
                      <a:lumMod val="50000"/>
                    </a:srgbClr>
                  </a:solidFill>
                  <a:effectLst/>
                  <a:uLnTx/>
                  <a:uFillTx/>
                  <a:latin typeface="Gill Sans MT"/>
                  <a:ea typeface="+mn-ea"/>
                  <a:cs typeface="+mn-cs"/>
                </a:rPr>
                <a:t>. Gli aiuti di Stato concessi sotto forma di interventi da parte di un fondo di risoluzione saranno esaminati a norma della presente comunicazione al fine di valutarne la compatibilità con il mercato interno.</a:t>
              </a:r>
              <a:endParaRPr kumimoji="0" lang="it-IT" sz="1400" b="1" i="0" u="none" strike="noStrike" kern="0" cap="none" spc="0" normalizeH="0" baseline="0" noProof="0" dirty="0" smtClean="0">
                <a:ln>
                  <a:noFill/>
                </a:ln>
                <a:solidFill>
                  <a:srgbClr val="9FB8CD">
                    <a:lumMod val="50000"/>
                  </a:srgbClr>
                </a:solidFill>
                <a:effectLst/>
                <a:uLnTx/>
                <a:uFillTx/>
                <a:latin typeface="Calibri" panose="020F0502020204030204" pitchFamily="34" charset="0"/>
                <a:ea typeface="+mn-ea"/>
                <a:cs typeface="+mn-cs"/>
              </a:endParaRPr>
            </a:p>
          </p:txBody>
        </p:sp>
        <p:grpSp>
          <p:nvGrpSpPr>
            <p:cNvPr id="6" name="Gruppo 5"/>
            <p:cNvGrpSpPr/>
            <p:nvPr/>
          </p:nvGrpSpPr>
          <p:grpSpPr>
            <a:xfrm>
              <a:off x="1450086" y="1723333"/>
              <a:ext cx="4130026" cy="1008112"/>
              <a:chOff x="4194953" y="1008111"/>
              <a:chExt cx="1862731" cy="1252497"/>
            </a:xfrm>
          </p:grpSpPr>
          <p:sp>
            <p:nvSpPr>
              <p:cNvPr id="7" name="Rettangolo arrotondato 6"/>
              <p:cNvSpPr/>
              <p:nvPr/>
            </p:nvSpPr>
            <p:spPr>
              <a:xfrm>
                <a:off x="4194953" y="1008111"/>
                <a:ext cx="1862731" cy="1252497"/>
              </a:xfrm>
              <a:prstGeom prst="roundRect">
                <a:avLst>
                  <a:gd name="adj" fmla="val 10000"/>
                </a:avLst>
              </a:prstGeom>
              <a:solidFill>
                <a:srgbClr val="727CA3">
                  <a:hueOff val="0"/>
                  <a:satOff val="0"/>
                  <a:lumOff val="0"/>
                  <a:alphaOff val="0"/>
                </a:srgbClr>
              </a:solidFill>
              <a:ln w="25400" cap="flat" cmpd="sng" algn="ctr">
                <a:solidFill>
                  <a:sysClr val="window" lastClr="FFFFFF">
                    <a:hueOff val="0"/>
                    <a:satOff val="0"/>
                    <a:lumOff val="0"/>
                    <a:alphaOff val="0"/>
                  </a:sysClr>
                </a:solidFill>
                <a:prstDash val="solid"/>
              </a:ln>
              <a:effectLst>
                <a:glow rad="63500">
                  <a:srgbClr val="D2DA7A">
                    <a:satMod val="175000"/>
                    <a:alpha val="40000"/>
                  </a:srgbClr>
                </a:glow>
                <a:outerShdw blurRad="50800" dist="38100" dir="2700000" algn="tl" rotWithShape="0">
                  <a:prstClr val="black">
                    <a:alpha val="40000"/>
                  </a:prstClr>
                </a:outerShdw>
              </a:effectLst>
            </p:spPr>
          </p:sp>
          <p:sp>
            <p:nvSpPr>
              <p:cNvPr id="8" name="Rettangolo 7"/>
              <p:cNvSpPr/>
              <p:nvPr/>
            </p:nvSpPr>
            <p:spPr>
              <a:xfrm>
                <a:off x="4231637" y="1044795"/>
                <a:ext cx="1789363" cy="1179129"/>
              </a:xfrm>
              <a:prstGeom prst="rect">
                <a:avLst/>
              </a:prstGeom>
              <a:noFill/>
              <a:ln>
                <a:noFill/>
              </a:ln>
              <a:effectLst/>
            </p:spPr>
            <p:txBody>
              <a:bodyPr spcFirstLastPara="0" vert="horz" wrap="square" lIns="30480" tIns="30480" rIns="30480" bIns="3048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it-IT" sz="1800" b="1" i="0" u="none" strike="noStrike" kern="0" cap="none" spc="0" normalizeH="0" baseline="0" noProof="0" dirty="0" smtClean="0">
                    <a:ln>
                      <a:noFill/>
                    </a:ln>
                    <a:solidFill>
                      <a:prstClr val="white"/>
                    </a:solidFill>
                    <a:effectLst/>
                    <a:uLnTx/>
                    <a:uFillTx/>
                    <a:latin typeface="Calibri" panose="020F0502020204030204" pitchFamily="34" charset="0"/>
                    <a:ea typeface="+mn-ea"/>
                    <a:cs typeface="+mn-cs"/>
                  </a:rPr>
                  <a:t>Comunicazione della Commissione Europea del 30 luglio 2013             (operativa dal 1° agosto 2013)</a:t>
                </a:r>
              </a:p>
            </p:txBody>
          </p:sp>
        </p:grpSp>
      </p:grpSp>
      <p:sp>
        <p:nvSpPr>
          <p:cNvPr id="9" name="Titolo 2"/>
          <p:cNvSpPr txBox="1">
            <a:spLocks/>
          </p:cNvSpPr>
          <p:nvPr/>
        </p:nvSpPr>
        <p:spPr>
          <a:xfrm>
            <a:off x="1204848" y="692696"/>
            <a:ext cx="7596336"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base">
              <a:lnSpc>
                <a:spcPct val="90000"/>
              </a:lnSpc>
              <a:spcAft>
                <a:spcPct val="0"/>
              </a:spcAft>
              <a:tabLst>
                <a:tab pos="542925" algn="l"/>
              </a:tabLst>
            </a:pPr>
            <a:r>
              <a:rPr lang="it-IT" altLang="it-IT" sz="2000" b="1" dirty="0" smtClean="0">
                <a:solidFill>
                  <a:srgbClr val="11488B"/>
                </a:solidFill>
                <a:effectLst/>
                <a:latin typeface="Calibri" pitchFamily="34" charset="0"/>
              </a:rPr>
              <a:t>L’applicabilità ai DGS della normativa sugli aiuti di Stato</a:t>
            </a:r>
            <a:endParaRPr lang="it-IT" sz="2000" b="1" dirty="0">
              <a:solidFill>
                <a:srgbClr val="11488B"/>
              </a:solidFill>
              <a:effectLst/>
              <a:latin typeface="Calibri" pitchFamily="34" charset="0"/>
            </a:endParaRPr>
          </a:p>
        </p:txBody>
      </p:sp>
    </p:spTree>
    <p:extLst>
      <p:ext uri="{BB962C8B-B14F-4D97-AF65-F5344CB8AC3E}">
        <p14:creationId xmlns:p14="http://schemas.microsoft.com/office/powerpoint/2010/main" val="220503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3" name="Rectangle 11"/>
          <p:cNvSpPr>
            <a:spLocks noChangeArrowheads="1"/>
          </p:cNvSpPr>
          <p:nvPr/>
        </p:nvSpPr>
        <p:spPr bwMode="auto">
          <a:xfrm>
            <a:off x="2015714" y="2193007"/>
            <a:ext cx="5774085" cy="868873"/>
          </a:xfrm>
          <a:prstGeom prst="rect">
            <a:avLst/>
          </a:prstGeom>
          <a:solidFill>
            <a:schemeClr val="accent5">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lnSpc>
                <a:spcPct val="130000"/>
              </a:lnSpc>
              <a:buFontTx/>
              <a:buChar char="•"/>
            </a:pPr>
            <a:r>
              <a:rPr lang="it-IT" altLang="it-IT" sz="2000" b="1" i="1" dirty="0">
                <a:solidFill>
                  <a:srgbClr val="1C1C78"/>
                </a:solidFill>
                <a:latin typeface="Calibri" panose="020F0502020204030204" pitchFamily="34" charset="0"/>
              </a:rPr>
              <a:t>Alterazione profonda degli equilibri</a:t>
            </a:r>
          </a:p>
          <a:p>
            <a:pPr algn="ctr" eaLnBrk="0" hangingPunct="0">
              <a:lnSpc>
                <a:spcPct val="80000"/>
              </a:lnSpc>
            </a:pPr>
            <a:r>
              <a:rPr lang="it-IT" altLang="it-IT" sz="2000" b="1" i="1" dirty="0">
                <a:solidFill>
                  <a:srgbClr val="1C1C78"/>
                </a:solidFill>
                <a:latin typeface="Calibri" panose="020F0502020204030204" pitchFamily="34" charset="0"/>
              </a:rPr>
              <a:t>  economici, finanziari e patrimoniali</a:t>
            </a:r>
          </a:p>
          <a:p>
            <a:pPr algn="ctr" eaLnBrk="0" hangingPunct="0">
              <a:lnSpc>
                <a:spcPct val="40000"/>
              </a:lnSpc>
              <a:buFont typeface="Webdings" pitchFamily="18" charset="2"/>
              <a:buChar char="4"/>
            </a:pPr>
            <a:endParaRPr lang="it-IT" altLang="it-IT" sz="2400" dirty="0">
              <a:latin typeface="Times New Roman" pitchFamily="18" charset="0"/>
            </a:endParaRPr>
          </a:p>
        </p:txBody>
      </p:sp>
      <p:sp>
        <p:nvSpPr>
          <p:cNvPr id="110604" name="Rectangle 12"/>
          <p:cNvSpPr>
            <a:spLocks noChangeArrowheads="1"/>
          </p:cNvSpPr>
          <p:nvPr/>
        </p:nvSpPr>
        <p:spPr bwMode="auto">
          <a:xfrm>
            <a:off x="1907702" y="3657600"/>
            <a:ext cx="5882097" cy="851520"/>
          </a:xfrm>
          <a:prstGeom prst="rect">
            <a:avLst/>
          </a:prstGeom>
          <a:solidFill>
            <a:schemeClr val="accent5">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lnSpc>
                <a:spcPct val="200000"/>
              </a:lnSpc>
              <a:buFontTx/>
              <a:buChar char="•"/>
            </a:pPr>
            <a:r>
              <a:rPr lang="it-IT" altLang="it-IT" sz="2000" b="1" i="1" dirty="0">
                <a:solidFill>
                  <a:srgbClr val="1C1C78"/>
                </a:solidFill>
                <a:latin typeface="Calibri" panose="020F0502020204030204" pitchFamily="34" charset="0"/>
              </a:rPr>
              <a:t>Misure appropriate in grado </a:t>
            </a:r>
          </a:p>
          <a:p>
            <a:pPr algn="ctr" eaLnBrk="0" hangingPunct="0">
              <a:lnSpc>
                <a:spcPct val="90000"/>
              </a:lnSpc>
            </a:pPr>
            <a:r>
              <a:rPr lang="it-IT" altLang="it-IT" sz="2000" b="1" i="1" dirty="0">
                <a:solidFill>
                  <a:srgbClr val="1C1C78"/>
                </a:solidFill>
                <a:latin typeface="Calibri" panose="020F0502020204030204" pitchFamily="34" charset="0"/>
              </a:rPr>
              <a:t>di incidere sulle cause della </a:t>
            </a:r>
            <a:r>
              <a:rPr lang="it-IT" altLang="it-IT" sz="2000" b="1" i="1" dirty="0" smtClean="0">
                <a:solidFill>
                  <a:srgbClr val="1C1C78"/>
                </a:solidFill>
                <a:latin typeface="Calibri" panose="020F0502020204030204" pitchFamily="34" charset="0"/>
              </a:rPr>
              <a:t>patologia</a:t>
            </a:r>
            <a:endParaRPr lang="it-IT" altLang="it-IT" sz="2000" b="1" i="1" dirty="0">
              <a:solidFill>
                <a:srgbClr val="1C1C78"/>
              </a:solidFill>
              <a:latin typeface="Calibri" panose="020F0502020204030204" pitchFamily="34" charset="0"/>
            </a:endParaRPr>
          </a:p>
          <a:p>
            <a:pPr algn="ctr" eaLnBrk="0" hangingPunct="0">
              <a:buFont typeface="Webdings" pitchFamily="18" charset="2"/>
              <a:buChar char="4"/>
            </a:pPr>
            <a:endParaRPr lang="it-IT" altLang="it-IT" sz="2400" dirty="0">
              <a:latin typeface="Times New Roman" pitchFamily="18" charset="0"/>
            </a:endParaRPr>
          </a:p>
        </p:txBody>
      </p:sp>
      <p:sp>
        <p:nvSpPr>
          <p:cNvPr id="110605" name="Rectangle 13"/>
          <p:cNvSpPr>
            <a:spLocks noChangeArrowheads="1"/>
          </p:cNvSpPr>
          <p:nvPr/>
        </p:nvSpPr>
        <p:spPr bwMode="auto">
          <a:xfrm>
            <a:off x="2054384" y="5301516"/>
            <a:ext cx="5438702" cy="1175484"/>
          </a:xfrm>
          <a:prstGeom prst="rect">
            <a:avLst/>
          </a:prstGeom>
          <a:solidFill>
            <a:schemeClr val="accent5">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lnSpc>
                <a:spcPct val="60000"/>
              </a:lnSpc>
              <a:spcBef>
                <a:spcPct val="50000"/>
              </a:spcBef>
              <a:buFontTx/>
              <a:buChar char="•"/>
            </a:pPr>
            <a:r>
              <a:rPr lang="it-IT" altLang="it-IT" sz="2000" b="1" i="1" dirty="0">
                <a:solidFill>
                  <a:srgbClr val="1C1C78"/>
                </a:solidFill>
                <a:latin typeface="Calibri" panose="020F0502020204030204" pitchFamily="34" charset="0"/>
              </a:rPr>
              <a:t>L’importanza del fattore tempo</a:t>
            </a:r>
          </a:p>
          <a:p>
            <a:pPr algn="ctr" eaLnBrk="0" hangingPunct="0">
              <a:lnSpc>
                <a:spcPct val="60000"/>
              </a:lnSpc>
              <a:spcBef>
                <a:spcPct val="50000"/>
              </a:spcBef>
            </a:pPr>
            <a:r>
              <a:rPr lang="it-IT" altLang="it-IT" sz="2000" b="1" i="1" dirty="0">
                <a:solidFill>
                  <a:srgbClr val="1C1C78"/>
                </a:solidFill>
                <a:latin typeface="Calibri" panose="020F0502020204030204" pitchFamily="34" charset="0"/>
              </a:rPr>
              <a:t> </a:t>
            </a:r>
            <a:r>
              <a:rPr lang="it-IT" altLang="it-IT" sz="2000" b="1" i="1" dirty="0" smtClean="0">
                <a:solidFill>
                  <a:srgbClr val="1C1C78"/>
                </a:solidFill>
                <a:latin typeface="Calibri" panose="020F0502020204030204" pitchFamily="34" charset="0"/>
              </a:rPr>
              <a:t>(nella </a:t>
            </a:r>
            <a:r>
              <a:rPr lang="it-IT" altLang="it-IT" sz="2000" b="1" i="1" dirty="0">
                <a:solidFill>
                  <a:srgbClr val="1C1C78"/>
                </a:solidFill>
                <a:latin typeface="Calibri" panose="020F0502020204030204" pitchFamily="34" charset="0"/>
              </a:rPr>
              <a:t>individuazione delle cause</a:t>
            </a:r>
          </a:p>
          <a:p>
            <a:pPr algn="ctr" eaLnBrk="0" hangingPunct="0">
              <a:lnSpc>
                <a:spcPct val="60000"/>
              </a:lnSpc>
              <a:spcBef>
                <a:spcPct val="50000"/>
              </a:spcBef>
            </a:pPr>
            <a:r>
              <a:rPr lang="it-IT" altLang="it-IT" sz="2000" b="1" i="1" dirty="0">
                <a:solidFill>
                  <a:srgbClr val="1C1C78"/>
                </a:solidFill>
                <a:latin typeface="Calibri" panose="020F0502020204030204" pitchFamily="34" charset="0"/>
              </a:rPr>
              <a:t> e degli interventi per la </a:t>
            </a:r>
            <a:r>
              <a:rPr lang="it-IT" altLang="it-IT" sz="2000" b="1" i="1" dirty="0" smtClean="0">
                <a:solidFill>
                  <a:srgbClr val="1C1C78"/>
                </a:solidFill>
                <a:latin typeface="Calibri" panose="020F0502020204030204" pitchFamily="34" charset="0"/>
              </a:rPr>
              <a:t>soluzione</a:t>
            </a:r>
            <a:r>
              <a:rPr lang="it-IT" altLang="it-IT" sz="2400" b="1" i="1" dirty="0" smtClean="0">
                <a:solidFill>
                  <a:srgbClr val="1C1C78"/>
                </a:solidFill>
                <a:latin typeface="Calibri" panose="020F0502020204030204" pitchFamily="34" charset="0"/>
              </a:rPr>
              <a:t>)</a:t>
            </a:r>
            <a:endParaRPr lang="it-IT" altLang="it-IT" sz="2400" b="1" i="1" dirty="0">
              <a:solidFill>
                <a:srgbClr val="1C1C78"/>
              </a:solidFill>
              <a:latin typeface="Calibri" panose="020F0502020204030204" pitchFamily="34" charset="0"/>
            </a:endParaRPr>
          </a:p>
          <a:p>
            <a:pPr algn="ctr" eaLnBrk="0" hangingPunct="0">
              <a:lnSpc>
                <a:spcPct val="0"/>
              </a:lnSpc>
              <a:buFont typeface="Webdings" pitchFamily="18" charset="2"/>
              <a:buChar char="4"/>
            </a:pPr>
            <a:endParaRPr lang="it-IT" altLang="it-IT" sz="2400" dirty="0">
              <a:latin typeface="Times New Roman" pitchFamily="18" charset="0"/>
            </a:endParaRPr>
          </a:p>
        </p:txBody>
      </p:sp>
      <p:sp>
        <p:nvSpPr>
          <p:cNvPr id="110606" name="Text Box 14"/>
          <p:cNvSpPr txBox="1">
            <a:spLocks noChangeArrowheads="1"/>
          </p:cNvSpPr>
          <p:nvPr/>
        </p:nvSpPr>
        <p:spPr bwMode="auto">
          <a:xfrm>
            <a:off x="3467461" y="3185854"/>
            <a:ext cx="1571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buFont typeface="Webdings" pitchFamily="18" charset="2"/>
              <a:buChar char="4"/>
            </a:pPr>
            <a:r>
              <a:rPr lang="it-IT" altLang="it-IT" b="1" dirty="0">
                <a:latin typeface="Calibri" panose="020F0502020204030204" pitchFamily="34" charset="0"/>
              </a:rPr>
              <a:t>che richiede</a:t>
            </a:r>
          </a:p>
        </p:txBody>
      </p:sp>
      <p:sp>
        <p:nvSpPr>
          <p:cNvPr id="110607" name="Text Box 15"/>
          <p:cNvSpPr txBox="1">
            <a:spLocks noChangeArrowheads="1"/>
          </p:cNvSpPr>
          <p:nvPr/>
        </p:nvSpPr>
        <p:spPr bwMode="auto">
          <a:xfrm>
            <a:off x="3875088" y="4114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buFont typeface="Webdings" pitchFamily="18" charset="2"/>
              <a:buChar char="4"/>
            </a:pPr>
            <a:endParaRPr lang="en-GB" altLang="it-IT" sz="2400" b="1">
              <a:latin typeface="Times New Roman" pitchFamily="18" charset="0"/>
            </a:endParaRPr>
          </a:p>
        </p:txBody>
      </p:sp>
      <p:sp>
        <p:nvSpPr>
          <p:cNvPr id="110608" name="AutoShape 16"/>
          <p:cNvSpPr>
            <a:spLocks noChangeArrowheads="1"/>
          </p:cNvSpPr>
          <p:nvPr/>
        </p:nvSpPr>
        <p:spPr bwMode="auto">
          <a:xfrm>
            <a:off x="4605862" y="4755782"/>
            <a:ext cx="485775" cy="381000"/>
          </a:xfrm>
          <a:prstGeom prst="downArrow">
            <a:avLst>
              <a:gd name="adj1" fmla="val 50000"/>
              <a:gd name="adj2" fmla="val 25000"/>
            </a:avLst>
          </a:prstGeom>
          <a:solidFill>
            <a:schemeClr val="tx2">
              <a:lumMod val="60000"/>
              <a:lumOff val="40000"/>
            </a:schemeClr>
          </a:solidFill>
          <a:ln w="9525">
            <a:solidFill>
              <a:schemeClr val="tx1"/>
            </a:solidFill>
            <a:miter lim="800000"/>
            <a:headEnd/>
            <a:tailEnd/>
          </a:ln>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buFont typeface="Webdings" pitchFamily="18" charset="2"/>
              <a:buChar char="4"/>
            </a:pPr>
            <a:endParaRPr lang="it-IT" altLang="it-IT" sz="2400">
              <a:latin typeface="Times New Roman" pitchFamily="18" charset="0"/>
            </a:endParaRPr>
          </a:p>
        </p:txBody>
      </p:sp>
      <p:sp>
        <p:nvSpPr>
          <p:cNvPr id="110610" name="Rectangle 18"/>
          <p:cNvSpPr>
            <a:spLocks noChangeArrowheads="1"/>
          </p:cNvSpPr>
          <p:nvPr/>
        </p:nvSpPr>
        <p:spPr bwMode="auto">
          <a:xfrm>
            <a:off x="1907702" y="1435852"/>
            <a:ext cx="5990111" cy="714623"/>
          </a:xfrm>
          <a:prstGeom prst="rect">
            <a:avLst/>
          </a:prstGeom>
          <a:solidFill>
            <a:schemeClr val="bg1"/>
          </a:solidFill>
          <a:ln w="9525">
            <a:solidFill>
              <a:schemeClr val="bg1"/>
            </a:solidFill>
            <a:miter lim="800000"/>
            <a:headEnd/>
            <a:tailEnd/>
          </a:ln>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ts val="600"/>
              </a:spcBef>
            </a:pPr>
            <a:r>
              <a:rPr lang="it-IT" altLang="it-IT" sz="2000" b="1" i="1" dirty="0">
                <a:solidFill>
                  <a:schemeClr val="accent2"/>
                </a:solidFill>
                <a:latin typeface="Calibri" panose="020F0502020204030204" pitchFamily="34" charset="0"/>
              </a:rPr>
              <a:t>Costituisce un fenomeno ‘fisiologico’ </a:t>
            </a:r>
          </a:p>
          <a:p>
            <a:pPr algn="ctr" eaLnBrk="0" hangingPunct="0"/>
            <a:r>
              <a:rPr lang="it-IT" altLang="it-IT" sz="2000" b="1" i="1" dirty="0">
                <a:solidFill>
                  <a:schemeClr val="accent2"/>
                </a:solidFill>
                <a:latin typeface="Calibri" panose="020F0502020204030204" pitchFamily="34" charset="0"/>
              </a:rPr>
              <a:t>in un’economia di mercato: la banca è un’impresa</a:t>
            </a:r>
          </a:p>
          <a:p>
            <a:pPr algn="ctr" eaLnBrk="0" hangingPunct="0">
              <a:lnSpc>
                <a:spcPct val="40000"/>
              </a:lnSpc>
              <a:buFont typeface="Webdings" pitchFamily="18" charset="2"/>
              <a:buChar char="4"/>
            </a:pPr>
            <a:endParaRPr lang="it-IT" altLang="it-IT" sz="2000" dirty="0">
              <a:latin typeface="Times New Roman" pitchFamily="18" charset="0"/>
            </a:endParaRPr>
          </a:p>
        </p:txBody>
      </p:sp>
      <p:sp>
        <p:nvSpPr>
          <p:cNvPr id="11" name="Titolo 2"/>
          <p:cNvSpPr txBox="1">
            <a:spLocks/>
          </p:cNvSpPr>
          <p:nvPr/>
        </p:nvSpPr>
        <p:spPr>
          <a:xfrm>
            <a:off x="1341962" y="864352"/>
            <a:ext cx="7499350" cy="1143000"/>
          </a:xfrm>
          <a:prstGeom prst="rect">
            <a:avLst/>
          </a:prstGeom>
        </p:spPr>
        <p:txBody>
          <a:bodyP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a:effectLst/>
                <a:latin typeface="Calibri" pitchFamily="34" charset="0"/>
              </a:rPr>
              <a:t>La crisi dell’impresa bancaria</a:t>
            </a:r>
          </a:p>
        </p:txBody>
      </p:sp>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7</a:t>
            </a:fld>
            <a:endParaRPr lang="en-US" dirty="0"/>
          </a:p>
        </p:txBody>
      </p:sp>
    </p:spTree>
    <p:extLst>
      <p:ext uri="{BB962C8B-B14F-4D97-AF65-F5344CB8AC3E}">
        <p14:creationId xmlns:p14="http://schemas.microsoft.com/office/powerpoint/2010/main" val="3206595204"/>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arrotondato 16"/>
          <p:cNvSpPr/>
          <p:nvPr/>
        </p:nvSpPr>
        <p:spPr>
          <a:xfrm>
            <a:off x="3395887" y="4465080"/>
            <a:ext cx="5435103" cy="128486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arrotondato 15"/>
          <p:cNvSpPr/>
          <p:nvPr/>
        </p:nvSpPr>
        <p:spPr>
          <a:xfrm>
            <a:off x="3391561" y="3494606"/>
            <a:ext cx="5439429" cy="88763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arrotondato 4"/>
          <p:cNvSpPr/>
          <p:nvPr/>
        </p:nvSpPr>
        <p:spPr>
          <a:xfrm>
            <a:off x="3381559" y="2487141"/>
            <a:ext cx="5449431" cy="88763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7795" name="AutoShape 3"/>
          <p:cNvSpPr>
            <a:spLocks noChangeArrowheads="1"/>
          </p:cNvSpPr>
          <p:nvPr/>
        </p:nvSpPr>
        <p:spPr bwMode="auto">
          <a:xfrm>
            <a:off x="611560" y="3676211"/>
            <a:ext cx="2667000" cy="993916"/>
          </a:xfrm>
          <a:prstGeom prst="rightArrow">
            <a:avLst>
              <a:gd name="adj1" fmla="val 53824"/>
              <a:gd name="adj2" fmla="val 45330"/>
            </a:avLst>
          </a:prstGeom>
          <a:solidFill>
            <a:srgbClr val="FFFFFF"/>
          </a:solidFill>
          <a:ln w="28575">
            <a:solidFill>
              <a:schemeClr val="tx2">
                <a:lumMod val="60000"/>
                <a:lumOff val="40000"/>
              </a:schemeClr>
            </a:solidFill>
            <a:miter lim="800000"/>
            <a:headEnd/>
            <a:tailEnd/>
          </a:ln>
          <a:effectLst>
            <a:glow rad="63500">
              <a:schemeClr val="accent5">
                <a:satMod val="175000"/>
                <a:alpha val="40000"/>
              </a:schemeClr>
            </a:glow>
            <a:outerShdw blurRad="50800" dist="38100" dir="2700000" algn="tl" rotWithShape="0">
              <a:prstClr val="black">
                <a:alpha val="40000"/>
              </a:prstClr>
            </a:outerShdw>
          </a:effectLst>
          <a:extLst/>
        </p:spPr>
        <p:txBody>
          <a:bodyPr anchor="ctr">
            <a:spAutoFit/>
          </a:bodyPr>
          <a:lstStyle>
            <a:lvl1pPr marL="374650" indent="-374650"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buFont typeface="Webdings" pitchFamily="18" charset="2"/>
              <a:buNone/>
            </a:pPr>
            <a:r>
              <a:rPr lang="it-IT" altLang="it-IT" sz="2800" dirty="0" smtClean="0">
                <a:solidFill>
                  <a:schemeClr val="tx2"/>
                </a:solidFill>
                <a:latin typeface="Calibri" panose="020F0502020204030204" pitchFamily="34" charset="0"/>
              </a:rPr>
              <a:t>Gestione</a:t>
            </a:r>
            <a:endParaRPr lang="it-IT" altLang="it-IT" sz="2800" dirty="0">
              <a:solidFill>
                <a:schemeClr val="tx2"/>
              </a:solidFill>
              <a:latin typeface="Calibri" panose="020F0502020204030204" pitchFamily="34" charset="0"/>
            </a:endParaRPr>
          </a:p>
        </p:txBody>
      </p:sp>
      <p:sp>
        <p:nvSpPr>
          <p:cNvPr id="77831" name="Text Box 6"/>
          <p:cNvSpPr txBox="1">
            <a:spLocks noChangeArrowheads="1"/>
          </p:cNvSpPr>
          <p:nvPr/>
        </p:nvSpPr>
        <p:spPr bwMode="auto">
          <a:xfrm>
            <a:off x="3381559" y="2487141"/>
            <a:ext cx="5582929"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lnSpc>
                <a:spcPct val="90000"/>
              </a:lnSpc>
              <a:spcBef>
                <a:spcPct val="50000"/>
              </a:spcBef>
            </a:pPr>
            <a:r>
              <a:rPr lang="en-GB" altLang="it-IT" sz="2600" dirty="0" err="1">
                <a:solidFill>
                  <a:schemeClr val="bg1"/>
                </a:solidFill>
                <a:latin typeface="Calibri" panose="020F0502020204030204" pitchFamily="34" charset="0"/>
              </a:rPr>
              <a:t>Accertamento</a:t>
            </a:r>
            <a:r>
              <a:rPr lang="en-GB" altLang="it-IT" sz="2600" dirty="0">
                <a:solidFill>
                  <a:schemeClr val="bg1"/>
                </a:solidFill>
                <a:latin typeface="Calibri" panose="020F0502020204030204" pitchFamily="34" charset="0"/>
              </a:rPr>
              <a:t> </a:t>
            </a:r>
            <a:r>
              <a:rPr lang="en-GB" altLang="it-IT" sz="2600" dirty="0" err="1">
                <a:solidFill>
                  <a:schemeClr val="bg1"/>
                </a:solidFill>
                <a:latin typeface="Calibri" panose="020F0502020204030204" pitchFamily="34" charset="0"/>
              </a:rPr>
              <a:t>tempestivo</a:t>
            </a:r>
            <a:r>
              <a:rPr lang="en-GB" altLang="it-IT" sz="2600" dirty="0">
                <a:solidFill>
                  <a:schemeClr val="bg1"/>
                </a:solidFill>
                <a:latin typeface="Calibri" panose="020F0502020204030204" pitchFamily="34" charset="0"/>
              </a:rPr>
              <a:t> </a:t>
            </a:r>
            <a:r>
              <a:rPr lang="en-GB" altLang="it-IT" sz="2600" dirty="0" err="1">
                <a:solidFill>
                  <a:schemeClr val="bg1"/>
                </a:solidFill>
                <a:latin typeface="Calibri" panose="020F0502020204030204" pitchFamily="34" charset="0"/>
              </a:rPr>
              <a:t>delle</a:t>
            </a:r>
            <a:r>
              <a:rPr lang="en-GB" altLang="it-IT" sz="2600" dirty="0">
                <a:solidFill>
                  <a:schemeClr val="bg1"/>
                </a:solidFill>
                <a:latin typeface="Calibri" panose="020F0502020204030204" pitchFamily="34" charset="0"/>
              </a:rPr>
              <a:t> cause </a:t>
            </a:r>
            <a:r>
              <a:rPr lang="en-GB" altLang="it-IT" sz="2600" dirty="0" err="1">
                <a:solidFill>
                  <a:schemeClr val="bg1"/>
                </a:solidFill>
                <a:latin typeface="Calibri" panose="020F0502020204030204" pitchFamily="34" charset="0"/>
              </a:rPr>
              <a:t>della</a:t>
            </a:r>
            <a:r>
              <a:rPr lang="en-GB" altLang="it-IT" sz="2600" dirty="0">
                <a:solidFill>
                  <a:schemeClr val="bg1"/>
                </a:solidFill>
                <a:latin typeface="Calibri" panose="020F0502020204030204" pitchFamily="34" charset="0"/>
              </a:rPr>
              <a:t> </a:t>
            </a:r>
            <a:r>
              <a:rPr lang="en-GB" altLang="it-IT" sz="2600" dirty="0" err="1">
                <a:solidFill>
                  <a:schemeClr val="bg1"/>
                </a:solidFill>
                <a:latin typeface="Calibri" panose="020F0502020204030204" pitchFamily="34" charset="0"/>
              </a:rPr>
              <a:t>crisi</a:t>
            </a:r>
            <a:r>
              <a:rPr lang="en-GB" altLang="it-IT" sz="2600" dirty="0">
                <a:solidFill>
                  <a:schemeClr val="bg1"/>
                </a:solidFill>
                <a:latin typeface="Calibri" panose="020F0502020204030204" pitchFamily="34" charset="0"/>
              </a:rPr>
              <a:t> </a:t>
            </a:r>
          </a:p>
        </p:txBody>
      </p:sp>
      <p:sp>
        <p:nvSpPr>
          <p:cNvPr id="77832" name="Text Box 7"/>
          <p:cNvSpPr txBox="1">
            <a:spLocks noChangeArrowheads="1"/>
          </p:cNvSpPr>
          <p:nvPr/>
        </p:nvSpPr>
        <p:spPr bwMode="auto">
          <a:xfrm>
            <a:off x="3383347" y="3430452"/>
            <a:ext cx="5447643" cy="97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r>
              <a:rPr lang="it-IT" altLang="it-IT" sz="2800" dirty="0" smtClean="0">
                <a:solidFill>
                  <a:schemeClr val="bg1"/>
                </a:solidFill>
                <a:latin typeface="Calibri" panose="020F0502020204030204" pitchFamily="34" charset="0"/>
              </a:rPr>
              <a:t>Tempestività </a:t>
            </a:r>
            <a:r>
              <a:rPr lang="it-IT" altLang="it-IT" sz="2800" dirty="0">
                <a:solidFill>
                  <a:schemeClr val="bg1"/>
                </a:solidFill>
                <a:latin typeface="Calibri" panose="020F0502020204030204" pitchFamily="34" charset="0"/>
              </a:rPr>
              <a:t>e adeguatezza degli interventi</a:t>
            </a:r>
          </a:p>
        </p:txBody>
      </p:sp>
      <p:sp>
        <p:nvSpPr>
          <p:cNvPr id="77833" name="Text Box 8"/>
          <p:cNvSpPr txBox="1">
            <a:spLocks noChangeArrowheads="1"/>
          </p:cNvSpPr>
          <p:nvPr/>
        </p:nvSpPr>
        <p:spPr bwMode="auto">
          <a:xfrm>
            <a:off x="3383347" y="4465080"/>
            <a:ext cx="544764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ctr" eaLnBrk="0" hangingPunct="0">
              <a:spcBef>
                <a:spcPct val="50000"/>
              </a:spcBef>
            </a:pPr>
            <a:r>
              <a:rPr lang="en-GB" altLang="it-IT" sz="2600" dirty="0" err="1">
                <a:solidFill>
                  <a:schemeClr val="bg1"/>
                </a:solidFill>
                <a:latin typeface="Calibri" panose="020F0502020204030204" pitchFamily="34" charset="0"/>
              </a:rPr>
              <a:t>Minimizzazione</a:t>
            </a:r>
            <a:r>
              <a:rPr lang="en-GB" altLang="it-IT" sz="2600" dirty="0">
                <a:solidFill>
                  <a:schemeClr val="bg1"/>
                </a:solidFill>
                <a:latin typeface="Calibri" panose="020F0502020204030204" pitchFamily="34" charset="0"/>
              </a:rPr>
              <a:t> </a:t>
            </a:r>
            <a:r>
              <a:rPr lang="en-GB" altLang="it-IT" sz="2600" dirty="0" err="1">
                <a:solidFill>
                  <a:schemeClr val="bg1"/>
                </a:solidFill>
                <a:latin typeface="Calibri" panose="020F0502020204030204" pitchFamily="34" charset="0"/>
              </a:rPr>
              <a:t>degli</a:t>
            </a:r>
            <a:r>
              <a:rPr lang="en-GB" altLang="it-IT" sz="2600" dirty="0">
                <a:solidFill>
                  <a:schemeClr val="bg1"/>
                </a:solidFill>
                <a:latin typeface="Calibri" panose="020F0502020204030204" pitchFamily="34" charset="0"/>
              </a:rPr>
              <a:t> </a:t>
            </a:r>
            <a:r>
              <a:rPr lang="en-GB" altLang="it-IT" sz="2600" dirty="0" err="1">
                <a:solidFill>
                  <a:schemeClr val="bg1"/>
                </a:solidFill>
                <a:latin typeface="Calibri" panose="020F0502020204030204" pitchFamily="34" charset="0"/>
              </a:rPr>
              <a:t>oneri</a:t>
            </a:r>
            <a:r>
              <a:rPr lang="en-GB" altLang="it-IT" sz="2600" dirty="0">
                <a:solidFill>
                  <a:schemeClr val="bg1"/>
                </a:solidFill>
                <a:latin typeface="Calibri" panose="020F0502020204030204" pitchFamily="34" charset="0"/>
              </a:rPr>
              <a:t> (per </a:t>
            </a:r>
            <a:r>
              <a:rPr lang="en-GB" altLang="it-IT" sz="2600" dirty="0" err="1">
                <a:solidFill>
                  <a:schemeClr val="bg1"/>
                </a:solidFill>
                <a:latin typeface="Calibri" panose="020F0502020204030204" pitchFamily="34" charset="0"/>
              </a:rPr>
              <a:t>il</a:t>
            </a:r>
            <a:r>
              <a:rPr lang="en-GB" altLang="it-IT" sz="2600" dirty="0">
                <a:solidFill>
                  <a:schemeClr val="bg1"/>
                </a:solidFill>
                <a:latin typeface="Calibri" panose="020F0502020204030204" pitchFamily="34" charset="0"/>
              </a:rPr>
              <a:t> </a:t>
            </a:r>
            <a:r>
              <a:rPr lang="en-GB" altLang="it-IT" sz="2600" dirty="0" err="1">
                <a:solidFill>
                  <a:schemeClr val="bg1"/>
                </a:solidFill>
                <a:latin typeface="Calibri" panose="020F0502020204030204" pitchFamily="34" charset="0"/>
              </a:rPr>
              <a:t>sistema</a:t>
            </a:r>
            <a:r>
              <a:rPr lang="en-GB" altLang="it-IT" sz="2600" dirty="0">
                <a:solidFill>
                  <a:schemeClr val="bg1"/>
                </a:solidFill>
                <a:latin typeface="Calibri" panose="020F0502020204030204" pitchFamily="34" charset="0"/>
              </a:rPr>
              <a:t> </a:t>
            </a:r>
            <a:r>
              <a:rPr lang="en-GB" altLang="it-IT" sz="2600" dirty="0" err="1">
                <a:solidFill>
                  <a:schemeClr val="bg1"/>
                </a:solidFill>
                <a:latin typeface="Calibri" panose="020F0502020204030204" pitchFamily="34" charset="0"/>
              </a:rPr>
              <a:t>finanziario</a:t>
            </a:r>
            <a:r>
              <a:rPr lang="en-GB" altLang="it-IT" sz="2600" dirty="0">
                <a:solidFill>
                  <a:schemeClr val="bg1"/>
                </a:solidFill>
                <a:latin typeface="Calibri" panose="020F0502020204030204" pitchFamily="34" charset="0"/>
              </a:rPr>
              <a:t>, </a:t>
            </a:r>
            <a:r>
              <a:rPr lang="en-GB" altLang="it-IT" sz="2600" dirty="0" err="1">
                <a:solidFill>
                  <a:schemeClr val="bg1"/>
                </a:solidFill>
                <a:latin typeface="Calibri" panose="020F0502020204030204" pitchFamily="34" charset="0"/>
              </a:rPr>
              <a:t>i</a:t>
            </a:r>
            <a:r>
              <a:rPr lang="en-GB" altLang="it-IT" sz="2600" dirty="0">
                <a:solidFill>
                  <a:schemeClr val="bg1"/>
                </a:solidFill>
                <a:latin typeface="Calibri" panose="020F0502020204030204" pitchFamily="34" charset="0"/>
              </a:rPr>
              <a:t> </a:t>
            </a:r>
            <a:r>
              <a:rPr lang="en-GB" altLang="it-IT" sz="2600" dirty="0" err="1">
                <a:solidFill>
                  <a:schemeClr val="bg1"/>
                </a:solidFill>
                <a:latin typeface="Calibri" panose="020F0502020204030204" pitchFamily="34" charset="0"/>
              </a:rPr>
              <a:t>depositanti</a:t>
            </a:r>
            <a:r>
              <a:rPr lang="en-GB" altLang="it-IT" sz="2600" dirty="0">
                <a:solidFill>
                  <a:schemeClr val="bg1"/>
                </a:solidFill>
                <a:latin typeface="Calibri" panose="020F0502020204030204" pitchFamily="34" charset="0"/>
              </a:rPr>
              <a:t>, </a:t>
            </a:r>
            <a:r>
              <a:rPr lang="en-GB" altLang="it-IT" sz="2600" dirty="0" err="1">
                <a:solidFill>
                  <a:schemeClr val="bg1"/>
                </a:solidFill>
                <a:latin typeface="Calibri" panose="020F0502020204030204" pitchFamily="34" charset="0"/>
              </a:rPr>
              <a:t>gli</a:t>
            </a:r>
            <a:r>
              <a:rPr lang="en-GB" altLang="it-IT" sz="2600" dirty="0">
                <a:solidFill>
                  <a:schemeClr val="bg1"/>
                </a:solidFill>
                <a:latin typeface="Calibri" panose="020F0502020204030204" pitchFamily="34" charset="0"/>
              </a:rPr>
              <a:t> </a:t>
            </a:r>
            <a:r>
              <a:rPr lang="en-GB" altLang="it-IT" sz="2600" dirty="0" err="1">
                <a:solidFill>
                  <a:schemeClr val="bg1"/>
                </a:solidFill>
                <a:latin typeface="Calibri" panose="020F0502020204030204" pitchFamily="34" charset="0"/>
              </a:rPr>
              <a:t>altri</a:t>
            </a:r>
            <a:r>
              <a:rPr lang="en-GB" altLang="it-IT" sz="2600" dirty="0">
                <a:solidFill>
                  <a:schemeClr val="bg1"/>
                </a:solidFill>
                <a:latin typeface="Calibri" panose="020F0502020204030204" pitchFamily="34" charset="0"/>
              </a:rPr>
              <a:t> stakeholders)</a:t>
            </a:r>
          </a:p>
        </p:txBody>
      </p:sp>
      <p:sp>
        <p:nvSpPr>
          <p:cNvPr id="417801" name="AutoShape 9"/>
          <p:cNvSpPr>
            <a:spLocks noChangeArrowheads="1"/>
          </p:cNvSpPr>
          <p:nvPr/>
        </p:nvSpPr>
        <p:spPr bwMode="auto">
          <a:xfrm>
            <a:off x="611560" y="2492896"/>
            <a:ext cx="2667000" cy="993916"/>
          </a:xfrm>
          <a:prstGeom prst="rightArrow">
            <a:avLst>
              <a:gd name="adj1" fmla="val 53824"/>
              <a:gd name="adj2" fmla="val 45330"/>
            </a:avLst>
          </a:prstGeom>
          <a:solidFill>
            <a:srgbClr val="FFFFFF"/>
          </a:solidFill>
          <a:ln w="28575">
            <a:solidFill>
              <a:schemeClr val="tx2">
                <a:lumMod val="60000"/>
                <a:lumOff val="40000"/>
              </a:schemeClr>
            </a:solidFill>
            <a:miter lim="800000"/>
            <a:headEnd/>
            <a:tailEnd/>
          </a:ln>
          <a:effectLst>
            <a:glow rad="63500">
              <a:schemeClr val="accent5">
                <a:satMod val="175000"/>
                <a:alpha val="40000"/>
              </a:schemeClr>
            </a:glow>
            <a:outerShdw blurRad="50800" dist="38100" dir="2700000" algn="tl" rotWithShape="0">
              <a:prstClr val="black">
                <a:alpha val="40000"/>
              </a:prstClr>
            </a:outerShdw>
          </a:effectLst>
          <a:extLst/>
        </p:spPr>
        <p:txBody>
          <a:bodyPr anchor="ctr">
            <a:spAutoFit/>
          </a:bodyPr>
          <a:lstStyle>
            <a:lvl1pPr marL="374650" indent="-374650"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buFont typeface="Webdings" pitchFamily="18" charset="2"/>
              <a:buNone/>
            </a:pPr>
            <a:r>
              <a:rPr lang="it-IT" altLang="it-IT" sz="2800" dirty="0" smtClean="0">
                <a:solidFill>
                  <a:schemeClr val="tx2"/>
                </a:solidFill>
                <a:latin typeface="Calibri" panose="020F0502020204030204" pitchFamily="34" charset="0"/>
              </a:rPr>
              <a:t>Prevenzione</a:t>
            </a:r>
            <a:endParaRPr lang="it-IT" altLang="it-IT" sz="2800" dirty="0">
              <a:solidFill>
                <a:schemeClr val="tx2"/>
              </a:solidFill>
              <a:latin typeface="Calibri" panose="020F0502020204030204" pitchFamily="34" charset="0"/>
            </a:endParaRPr>
          </a:p>
        </p:txBody>
      </p:sp>
      <p:sp>
        <p:nvSpPr>
          <p:cNvPr id="15" name="Titolo 2"/>
          <p:cNvSpPr txBox="1">
            <a:spLocks/>
          </p:cNvSpPr>
          <p:nvPr/>
        </p:nvSpPr>
        <p:spPr>
          <a:xfrm>
            <a:off x="1331640" y="764704"/>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La </a:t>
            </a:r>
            <a:r>
              <a:rPr lang="en-GB" altLang="it-IT" sz="2000" b="1" dirty="0" err="1" smtClean="0">
                <a:effectLst/>
                <a:latin typeface="Calibri" pitchFamily="34" charset="0"/>
              </a:rPr>
              <a:t>tempestività</a:t>
            </a:r>
            <a:r>
              <a:rPr lang="en-GB" altLang="it-IT" sz="2000" b="1" dirty="0" smtClean="0">
                <a:effectLst/>
                <a:latin typeface="Calibri" pitchFamily="34" charset="0"/>
              </a:rPr>
              <a:t> </a:t>
            </a:r>
            <a:r>
              <a:rPr lang="en-GB" altLang="it-IT" sz="2000" b="1" dirty="0" err="1">
                <a:effectLst/>
                <a:latin typeface="Calibri" pitchFamily="34" charset="0"/>
              </a:rPr>
              <a:t>dell’accertamento</a:t>
            </a:r>
            <a:r>
              <a:rPr lang="en-GB" altLang="it-IT" sz="2000" b="1" dirty="0">
                <a:effectLst/>
                <a:latin typeface="Calibri" pitchFamily="34" charset="0"/>
              </a:rPr>
              <a:t> e </a:t>
            </a:r>
            <a:r>
              <a:rPr lang="en-GB" altLang="it-IT" sz="2000" b="1" dirty="0" err="1">
                <a:effectLst/>
                <a:latin typeface="Calibri" pitchFamily="34" charset="0"/>
              </a:rPr>
              <a:t>dell’intervento</a:t>
            </a:r>
            <a:endParaRPr lang="en-GB" altLang="it-IT" sz="2000" b="1" dirty="0">
              <a:effectLst/>
              <a:latin typeface="Calibri" pitchFamily="34" charset="0"/>
            </a:endParaRPr>
          </a:p>
        </p:txBody>
      </p:sp>
      <p:sp>
        <p:nvSpPr>
          <p:cNvPr id="4" name="Segnaposto numero diapositiva 3"/>
          <p:cNvSpPr>
            <a:spLocks noGrp="1"/>
          </p:cNvSpPr>
          <p:nvPr>
            <p:ph type="sldNum" sz="quarter" idx="12"/>
          </p:nvPr>
        </p:nvSpPr>
        <p:spPr/>
        <p:txBody>
          <a:bodyPr/>
          <a:lstStyle/>
          <a:p>
            <a:pPr>
              <a:defRPr/>
            </a:pPr>
            <a:fld id="{EF065379-D573-4EA2-8B1D-E411B236B083}" type="slidenum">
              <a:rPr lang="en-US" smtClean="0"/>
              <a:pPr>
                <a:defRPr/>
              </a:pPr>
              <a:t>8</a:t>
            </a:fld>
            <a:endParaRPr lang="en-US" dirty="0"/>
          </a:p>
        </p:txBody>
      </p:sp>
    </p:spTree>
    <p:extLst>
      <p:ext uri="{BB962C8B-B14F-4D97-AF65-F5344CB8AC3E}">
        <p14:creationId xmlns:p14="http://schemas.microsoft.com/office/powerpoint/2010/main" val="1464620414"/>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9</a:t>
            </a:fld>
            <a:endParaRPr lang="en-US" dirty="0"/>
          </a:p>
        </p:txBody>
      </p:sp>
      <p:sp>
        <p:nvSpPr>
          <p:cNvPr id="4" name="Titolo 2"/>
          <p:cNvSpPr txBox="1">
            <a:spLocks noGrp="1"/>
          </p:cNvSpPr>
          <p:nvPr>
            <p:ph type="title" idx="4294967295"/>
          </p:nvPr>
        </p:nvSpPr>
        <p:spPr>
          <a:xfrm>
            <a:off x="1644650" y="523875"/>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2. Il modello italiano di gestione delle crisi</a:t>
            </a:r>
            <a:endParaRPr lang="en-GB" altLang="it-IT" sz="2000" b="1" i="1" dirty="0">
              <a:effectLst/>
              <a:latin typeface="Calibri" pitchFamily="34" charset="0"/>
            </a:endParaRPr>
          </a:p>
        </p:txBody>
      </p:sp>
      <p:sp>
        <p:nvSpPr>
          <p:cNvPr id="16" name="Text Box 7"/>
          <p:cNvSpPr txBox="1">
            <a:spLocks noChangeArrowheads="1"/>
          </p:cNvSpPr>
          <p:nvPr/>
        </p:nvSpPr>
        <p:spPr bwMode="auto">
          <a:xfrm>
            <a:off x="1104270" y="1484784"/>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it-IT" altLang="it-IT" b="1" i="1" dirty="0">
                <a:solidFill>
                  <a:schemeClr val="accent2"/>
                </a:solidFill>
                <a:latin typeface="Calibri" panose="020F0502020204030204" pitchFamily="34" charset="0"/>
              </a:rPr>
              <a:t>La gestione </a:t>
            </a:r>
            <a:r>
              <a:rPr lang="it-IT" altLang="it-IT" b="1" i="1" u="sng" dirty="0">
                <a:solidFill>
                  <a:schemeClr val="accent2"/>
                </a:solidFill>
                <a:latin typeface="Calibri" panose="020F0502020204030204" pitchFamily="34" charset="0"/>
              </a:rPr>
              <a:t>amministrativa </a:t>
            </a:r>
            <a:r>
              <a:rPr lang="it-IT" altLang="it-IT" b="1" i="1" dirty="0">
                <a:solidFill>
                  <a:schemeClr val="accent2"/>
                </a:solidFill>
                <a:latin typeface="Calibri" panose="020F0502020204030204" pitchFamily="34" charset="0"/>
              </a:rPr>
              <a:t>delle crisi bancarie</a:t>
            </a:r>
          </a:p>
        </p:txBody>
      </p:sp>
      <p:sp>
        <p:nvSpPr>
          <p:cNvPr id="18" name="Rettangolo 17"/>
          <p:cNvSpPr/>
          <p:nvPr/>
        </p:nvSpPr>
        <p:spPr>
          <a:xfrm>
            <a:off x="1331640" y="5589240"/>
            <a:ext cx="7240229" cy="715581"/>
          </a:xfrm>
          <a:prstGeom prst="rect">
            <a:avLst/>
          </a:prstGeom>
          <a:solidFill>
            <a:schemeClr val="bg1"/>
          </a:solidFill>
          <a:ln w="19050">
            <a:solidFill>
              <a:schemeClr val="accent2"/>
            </a:solidFill>
            <a:prstDash val="dash"/>
          </a:ln>
          <a:effectLst>
            <a:outerShdw blurRad="50800" dist="38100" dir="2700000" algn="tl" rotWithShape="0">
              <a:prstClr val="black">
                <a:alpha val="40000"/>
              </a:prstClr>
            </a:outerShdw>
          </a:effectLst>
        </p:spPr>
        <p:txBody>
          <a:bodyPr wrap="square">
            <a:spAutoFit/>
          </a:bodyPr>
          <a:lstStyle/>
          <a:p>
            <a:pPr algn="ctr" eaLnBrk="0" hangingPunct="0">
              <a:lnSpc>
                <a:spcPct val="90000"/>
              </a:lnSpc>
            </a:pPr>
            <a:r>
              <a:rPr lang="it-IT" altLang="it-IT" sz="1500" i="1" dirty="0" smtClean="0">
                <a:latin typeface="Calibri" panose="020F0502020204030204" pitchFamily="34" charset="0"/>
              </a:rPr>
              <a:t>Il lungo dibattito tra procedure giudiziarie e procedure amministrative.</a:t>
            </a:r>
          </a:p>
          <a:p>
            <a:pPr algn="ctr" eaLnBrk="0" hangingPunct="0">
              <a:lnSpc>
                <a:spcPct val="90000"/>
              </a:lnSpc>
            </a:pPr>
            <a:r>
              <a:rPr lang="it-IT" altLang="it-IT" sz="1500" i="1" dirty="0" smtClean="0">
                <a:latin typeface="Calibri" panose="020F0502020204030204" pitchFamily="34" charset="0"/>
              </a:rPr>
              <a:t>La lunga tradizione del regime speciale dalla legge bancaria del 1936-38.</a:t>
            </a:r>
          </a:p>
          <a:p>
            <a:pPr algn="ctr" eaLnBrk="0" hangingPunct="0">
              <a:lnSpc>
                <a:spcPct val="90000"/>
              </a:lnSpc>
            </a:pPr>
            <a:r>
              <a:rPr lang="it-IT" altLang="it-IT" sz="1500" i="1" dirty="0" smtClean="0">
                <a:latin typeface="Calibri" panose="020F0502020204030204" pitchFamily="34" charset="0"/>
              </a:rPr>
              <a:t>Un modello efficace.</a:t>
            </a:r>
            <a:endParaRPr lang="it-IT" altLang="it-IT" sz="1500" dirty="0">
              <a:latin typeface="Calibri" panose="020F0502020204030204" pitchFamily="34" charset="0"/>
            </a:endParaRPr>
          </a:p>
        </p:txBody>
      </p:sp>
      <p:grpSp>
        <p:nvGrpSpPr>
          <p:cNvPr id="6" name="Gruppo 5"/>
          <p:cNvGrpSpPr/>
          <p:nvPr/>
        </p:nvGrpSpPr>
        <p:grpSpPr>
          <a:xfrm>
            <a:off x="1694115" y="2182952"/>
            <a:ext cx="6480720" cy="3033265"/>
            <a:chOff x="1694115" y="2123927"/>
            <a:chExt cx="6480720" cy="3033265"/>
          </a:xfrm>
        </p:grpSpPr>
        <p:grpSp>
          <p:nvGrpSpPr>
            <p:cNvPr id="17" name="Gruppo 16"/>
            <p:cNvGrpSpPr/>
            <p:nvPr/>
          </p:nvGrpSpPr>
          <p:grpSpPr>
            <a:xfrm>
              <a:off x="1694115" y="2123927"/>
              <a:ext cx="6480720" cy="3033265"/>
              <a:chOff x="1625631" y="2650322"/>
              <a:chExt cx="6480720" cy="3033265"/>
            </a:xfrm>
          </p:grpSpPr>
          <p:grpSp>
            <p:nvGrpSpPr>
              <p:cNvPr id="12" name="Gruppo 11"/>
              <p:cNvGrpSpPr/>
              <p:nvPr/>
            </p:nvGrpSpPr>
            <p:grpSpPr>
              <a:xfrm>
                <a:off x="1625631" y="2650322"/>
                <a:ext cx="6434652" cy="1423258"/>
                <a:chOff x="1593732" y="2022975"/>
                <a:chExt cx="6434652" cy="1423258"/>
              </a:xfrm>
            </p:grpSpPr>
            <p:sp>
              <p:nvSpPr>
                <p:cNvPr id="7" name="Rettangolo arrotondato 6"/>
                <p:cNvSpPr/>
                <p:nvPr/>
              </p:nvSpPr>
              <p:spPr>
                <a:xfrm>
                  <a:off x="1593732" y="2788210"/>
                  <a:ext cx="2467777" cy="52757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Calibri" panose="020F0502020204030204" pitchFamily="34" charset="0"/>
                    </a:rPr>
                    <a:t>Procedure speciali</a:t>
                  </a:r>
                  <a:endParaRPr lang="it-IT" b="1" dirty="0">
                    <a:latin typeface="Calibri" panose="020F0502020204030204" pitchFamily="34" charset="0"/>
                  </a:endParaRPr>
                </a:p>
              </p:txBody>
            </p:sp>
            <p:sp>
              <p:nvSpPr>
                <p:cNvPr id="8" name="Rettangolo arrotondato 7"/>
                <p:cNvSpPr/>
                <p:nvPr/>
              </p:nvSpPr>
              <p:spPr>
                <a:xfrm>
                  <a:off x="5364088" y="2820053"/>
                  <a:ext cx="2664296" cy="626180"/>
                </a:xfrm>
                <a:prstGeom prst="roundRect">
                  <a:avLst/>
                </a:prstGeom>
                <a:solidFill>
                  <a:schemeClr val="accent1">
                    <a:lumMod val="20000"/>
                    <a:lumOff val="8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2"/>
                      </a:solidFill>
                      <a:latin typeface="Calibri" panose="020F0502020204030204" pitchFamily="34" charset="0"/>
                    </a:rPr>
                    <a:t>Liquidazione coatta amministrativa</a:t>
                  </a:r>
                  <a:endParaRPr lang="it-IT" dirty="0">
                    <a:solidFill>
                      <a:schemeClr val="tx2"/>
                    </a:solidFill>
                    <a:latin typeface="Calibri" panose="020F0502020204030204" pitchFamily="34" charset="0"/>
                  </a:endParaRPr>
                </a:p>
              </p:txBody>
            </p:sp>
            <p:sp>
              <p:nvSpPr>
                <p:cNvPr id="9" name="Rettangolo arrotondato 8"/>
                <p:cNvSpPr/>
                <p:nvPr/>
              </p:nvSpPr>
              <p:spPr>
                <a:xfrm>
                  <a:off x="5364088" y="2022975"/>
                  <a:ext cx="2664296" cy="659829"/>
                </a:xfrm>
                <a:prstGeom prst="roundRect">
                  <a:avLst/>
                </a:prstGeom>
                <a:solidFill>
                  <a:schemeClr val="accent1">
                    <a:lumMod val="20000"/>
                    <a:lumOff val="8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2"/>
                      </a:solidFill>
                      <a:latin typeface="Calibri" panose="020F0502020204030204" pitchFamily="34" charset="0"/>
                    </a:rPr>
                    <a:t>Amministrazione straordinaria</a:t>
                  </a:r>
                  <a:endParaRPr lang="it-IT" dirty="0">
                    <a:solidFill>
                      <a:schemeClr val="tx2"/>
                    </a:solidFill>
                    <a:latin typeface="Calibri" panose="020F0502020204030204" pitchFamily="34" charset="0"/>
                  </a:endParaRPr>
                </a:p>
              </p:txBody>
            </p:sp>
          </p:grpSp>
          <p:sp>
            <p:nvSpPr>
              <p:cNvPr id="15" name="Rettangolo 14"/>
              <p:cNvSpPr/>
              <p:nvPr/>
            </p:nvSpPr>
            <p:spPr>
              <a:xfrm>
                <a:off x="1625631" y="5251539"/>
                <a:ext cx="6480720" cy="43204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2"/>
                    </a:solidFill>
                    <a:latin typeface="Calibri" panose="020F0502020204030204" pitchFamily="34" charset="0"/>
                  </a:rPr>
                  <a:t>Sistemi di garanzia dei depositi</a:t>
                </a:r>
                <a:endParaRPr lang="it-IT" dirty="0">
                  <a:solidFill>
                    <a:schemeClr val="tx2"/>
                  </a:solidFill>
                  <a:latin typeface="Calibri" panose="020F0502020204030204" pitchFamily="34" charset="0"/>
                </a:endParaRPr>
              </a:p>
            </p:txBody>
          </p:sp>
        </p:grpSp>
        <p:sp>
          <p:nvSpPr>
            <p:cNvPr id="20" name="Rettangolo arrotondato 19"/>
            <p:cNvSpPr/>
            <p:nvPr/>
          </p:nvSpPr>
          <p:spPr>
            <a:xfrm>
              <a:off x="5464471" y="3699585"/>
              <a:ext cx="2664296" cy="626180"/>
            </a:xfrm>
            <a:prstGeom prst="roundRect">
              <a:avLst/>
            </a:prstGeom>
            <a:solidFill>
              <a:schemeClr val="accent1">
                <a:lumMod val="20000"/>
                <a:lumOff val="8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2"/>
                  </a:solidFill>
                  <a:latin typeface="Calibri" panose="020F0502020204030204" pitchFamily="34" charset="0"/>
                </a:rPr>
                <a:t>La disciplina della crisi dei gruppi bancari</a:t>
              </a:r>
              <a:endParaRPr lang="it-IT" dirty="0">
                <a:solidFill>
                  <a:schemeClr val="tx2"/>
                </a:solidFill>
                <a:latin typeface="Calibri" panose="020F0502020204030204" pitchFamily="34" charset="0"/>
              </a:endParaRPr>
            </a:p>
          </p:txBody>
        </p:sp>
      </p:grpSp>
      <p:sp>
        <p:nvSpPr>
          <p:cNvPr id="10" name="Parentesi graffa aperta 9"/>
          <p:cNvSpPr/>
          <p:nvPr/>
        </p:nvSpPr>
        <p:spPr>
          <a:xfrm>
            <a:off x="4710359" y="2126385"/>
            <a:ext cx="504056" cy="2201838"/>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4268101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3288</TotalTime>
  <Words>6867</Words>
  <Application>Microsoft Office PowerPoint</Application>
  <PresentationFormat>Presentazione su schermo (4:3)</PresentationFormat>
  <Paragraphs>807</Paragraphs>
  <Slides>62</Slides>
  <Notes>12</Notes>
  <HiddenSlides>0</HiddenSlides>
  <MMClips>0</MMClips>
  <ScaleCrop>false</ScaleCrop>
  <HeadingPairs>
    <vt:vector size="4" baseType="variant">
      <vt:variant>
        <vt:lpstr>Tema</vt:lpstr>
      </vt:variant>
      <vt:variant>
        <vt:i4>2</vt:i4>
      </vt:variant>
      <vt:variant>
        <vt:lpstr>Titoli diapositive</vt:lpstr>
      </vt:variant>
      <vt:variant>
        <vt:i4>62</vt:i4>
      </vt:variant>
    </vt:vector>
  </HeadingPairs>
  <TitlesOfParts>
    <vt:vector size="64" baseType="lpstr">
      <vt:lpstr>Personalizza struttura</vt:lpstr>
      <vt:lpstr>Tema2</vt:lpstr>
      <vt:lpstr>La gestione delle crisi bancarie in Italia e il nuovo quadro normativo europeo </vt:lpstr>
      <vt:lpstr>Agenda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2. Il modello italiano di gestione delle crisi</vt:lpstr>
      <vt:lpstr>Presentazione standard di PowerPoint</vt:lpstr>
      <vt:lpstr>L’amministrazione straordinaria e la liquidazione coatta amministrativa: caratteristiche peculiari delle condizioni di attivazione</vt:lpstr>
      <vt:lpstr>L’amministrazione straordinaria (art. 70 TUB)</vt:lpstr>
      <vt:lpstr>Presentazione standard di PowerPoint</vt:lpstr>
      <vt:lpstr>L’amministrazione straordinaria (artt. 70-77 TUB)</vt:lpstr>
      <vt:lpstr>L’amministrazione straordinaria </vt:lpstr>
      <vt:lpstr>La liquidazione coatta amministrativa (artt. 80-95 TUB)</vt:lpstr>
      <vt:lpstr>Presentazione standard di PowerPoint</vt:lpstr>
      <vt:lpstr>Presentazione standard di PowerPoint</vt:lpstr>
      <vt:lpstr>Presentazione standard di PowerPoint</vt:lpstr>
      <vt:lpstr>Quali sono le possibili configurazioni del mandato di un DGS?</vt:lpstr>
      <vt:lpstr>Presentazione standard di PowerPoint</vt:lpstr>
      <vt:lpstr>Presentazione standard di PowerPoint</vt:lpstr>
      <vt:lpstr>Presentazione standard di PowerPoint</vt:lpstr>
      <vt:lpstr>Presentazione standard di PowerPoint</vt:lpstr>
      <vt:lpstr>Presentazione standard di PowerPoint</vt:lpstr>
      <vt:lpstr>La riforma della regolamentazione finanziaria dopo la crisi finanziaria</vt:lpstr>
      <vt:lpstr>Presentazione standard di PowerPoint</vt:lpstr>
      <vt:lpstr>Presentazione standard di PowerPoint</vt:lpstr>
      <vt:lpstr>Il primo pilastro dell’Unione Bancaria: l’SSM</vt:lpstr>
      <vt:lpstr>Presentazione standard di PowerPoint</vt:lpstr>
      <vt:lpstr>Presentazione standard di PowerPoint</vt:lpstr>
      <vt:lpstr>Presentazione standard di PowerPoint</vt:lpstr>
      <vt:lpstr>Il SRM - Il Fondo unico di risoluzione (SRF)</vt:lpstr>
      <vt:lpstr>Presentazione standard di PowerPoint</vt:lpstr>
      <vt:lpstr>Presentazione standard di PowerPoint</vt:lpstr>
      <vt:lpstr>Presentazione standard di PowerPoint</vt:lpstr>
      <vt:lpstr>I recovery and resolution plans</vt:lpstr>
      <vt:lpstr>Presentazione standard di PowerPoint</vt:lpstr>
      <vt:lpstr>Presentazione standard di PowerPoint</vt:lpstr>
      <vt:lpstr>L’intervento precoce</vt:lpstr>
      <vt:lpstr>Il Temporary administrator</vt:lpstr>
      <vt:lpstr>La risoluzione</vt:lpstr>
      <vt:lpstr>Presentazione standard di PowerPoint</vt:lpstr>
      <vt:lpstr>Presentazione standard di PowerPoint</vt:lpstr>
      <vt:lpstr>Lo Special Manager</vt:lpstr>
      <vt:lpstr>Presentazione standard di PowerPoint</vt:lpstr>
      <vt:lpstr>La principale innovazione della BRRD: il bail-in</vt:lpstr>
      <vt:lpstr>Presentazione standard di PowerPoint</vt:lpstr>
      <vt:lpstr>Presentazione standard di PowerPoint</vt:lpstr>
      <vt:lpstr>Presentazione standard di PowerPoint</vt:lpstr>
      <vt:lpstr>Il Fondo di risoluzione delle crisi (BRF) nella BRRD</vt:lpstr>
      <vt:lpstr>Presentazione standard di PowerPoint</vt:lpstr>
      <vt:lpstr>Presentazione standard di PowerPoint</vt:lpstr>
      <vt:lpstr>La DGSD - Dall’armonizzazione minima a un network di sistemi armonizzati</vt:lpstr>
      <vt:lpstr>La DGSD - Dall’armonizzazione minima a un network di sistemi armonizzati</vt:lpstr>
      <vt:lpstr>Il funding dei sistemi di garanzia dei depositi</vt:lpstr>
      <vt:lpstr>Presentazione standard di PowerPoint</vt:lpstr>
      <vt:lpstr>Presentazione standard di PowerPoint</vt:lpstr>
      <vt:lpstr>La Comunicazione della Commissione europea del 2013 sugli aiuti di Stato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Manuela De Cesare</dc:creator>
  <cp:lastModifiedBy>Docente</cp:lastModifiedBy>
  <cp:revision>1446</cp:revision>
  <cp:lastPrinted>2015-04-28T12:48:23Z</cp:lastPrinted>
  <dcterms:created xsi:type="dcterms:W3CDTF">2014-03-19T11:10:12Z</dcterms:created>
  <dcterms:modified xsi:type="dcterms:W3CDTF">2015-04-30T11:10:01Z</dcterms:modified>
</cp:coreProperties>
</file>