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88" r:id="rId2"/>
    <p:sldId id="259" r:id="rId3"/>
    <p:sldId id="256" r:id="rId4"/>
    <p:sldId id="282" r:id="rId5"/>
    <p:sldId id="284" r:id="rId6"/>
    <p:sldId id="285" r:id="rId7"/>
    <p:sldId id="260" r:id="rId8"/>
    <p:sldId id="262" r:id="rId9"/>
    <p:sldId id="263" r:id="rId10"/>
    <p:sldId id="264" r:id="rId11"/>
    <p:sldId id="265" r:id="rId12"/>
    <p:sldId id="266" r:id="rId13"/>
    <p:sldId id="267" r:id="rId14"/>
    <p:sldId id="268" r:id="rId15"/>
    <p:sldId id="269" r:id="rId16"/>
    <p:sldId id="270" r:id="rId17"/>
    <p:sldId id="276" r:id="rId18"/>
    <p:sldId id="271" r:id="rId19"/>
    <p:sldId id="277" r:id="rId20"/>
    <p:sldId id="272" r:id="rId21"/>
    <p:sldId id="273" r:id="rId22"/>
    <p:sldId id="274" r:id="rId23"/>
    <p:sldId id="278" r:id="rId24"/>
    <p:sldId id="279" r:id="rId25"/>
    <p:sldId id="280" r:id="rId26"/>
    <p:sldId id="275" r:id="rId27"/>
    <p:sldId id="281" r:id="rId28"/>
    <p:sldId id="289" r:id="rId29"/>
    <p:sldId id="290" r:id="rId30"/>
    <p:sldId id="292" r:id="rId31"/>
    <p:sldId id="293" r:id="rId32"/>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276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0F165D-4462-4D76-817F-EE09C5C388C7}" type="doc">
      <dgm:prSet loTypeId="urn:microsoft.com/office/officeart/2005/8/layout/vList2" loCatId="list" qsTypeId="urn:microsoft.com/office/officeart/2005/8/quickstyle/simple5" qsCatId="simple" csTypeId="urn:microsoft.com/office/officeart/2005/8/colors/accent1_1" csCatId="accent1" phldr="1"/>
      <dgm:spPr/>
      <dgm:t>
        <a:bodyPr/>
        <a:lstStyle/>
        <a:p>
          <a:endParaRPr lang="it-IT"/>
        </a:p>
      </dgm:t>
    </dgm:pt>
    <dgm:pt modelId="{094C28E5-02A5-41C8-9026-BBCC26ABF25C}">
      <dgm:prSet phldrT="[Testo]" custT="1"/>
      <dgm:spPr/>
      <dgm:t>
        <a:bodyPr/>
        <a:lstStyle/>
        <a:p>
          <a:pPr algn="just"/>
          <a:r>
            <a:rPr lang="it-IT" sz="1800" b="1" dirty="0" smtClean="0"/>
            <a:t>ENTI PUBBLICI </a:t>
          </a:r>
          <a:r>
            <a:rPr lang="it-IT" sz="1800" dirty="0" smtClean="0"/>
            <a:t>dotati di adeguati requisiti d’indipendenza e professionalità determinati dal regolamento ministeriale (iscrivibili nel registro previa valutazione di tali requisiti)</a:t>
          </a:r>
          <a:endParaRPr lang="it-IT" sz="1800" dirty="0"/>
        </a:p>
      </dgm:t>
    </dgm:pt>
    <dgm:pt modelId="{104E228C-E6C1-40B3-BD11-EE54C89131B2}" type="parTrans" cxnId="{F4729F70-F16E-4E65-AFE2-B5FE27B504F9}">
      <dgm:prSet/>
      <dgm:spPr/>
      <dgm:t>
        <a:bodyPr/>
        <a:lstStyle/>
        <a:p>
          <a:endParaRPr lang="it-IT" sz="1800"/>
        </a:p>
      </dgm:t>
    </dgm:pt>
    <dgm:pt modelId="{4F99E59D-2823-43DE-9382-614B8B9DA8A6}" type="sibTrans" cxnId="{F4729F70-F16E-4E65-AFE2-B5FE27B504F9}">
      <dgm:prSet/>
      <dgm:spPr/>
      <dgm:t>
        <a:bodyPr/>
        <a:lstStyle/>
        <a:p>
          <a:endParaRPr lang="it-IT" sz="1800"/>
        </a:p>
      </dgm:t>
    </dgm:pt>
    <dgm:pt modelId="{A5D878AA-71C6-45DD-9F94-612C12F3C5D5}">
      <dgm:prSet phldrT="[Testo]" custT="1"/>
      <dgm:spPr/>
      <dgm:t>
        <a:bodyPr/>
        <a:lstStyle/>
        <a:p>
          <a:pPr algn="just"/>
          <a:r>
            <a:rPr lang="it-IT" sz="1800" b="1" dirty="0" smtClean="0"/>
            <a:t>ORGANISMI </a:t>
          </a:r>
          <a:r>
            <a:rPr lang="it-IT" sz="1800" b="1" dirty="0" err="1" smtClean="0"/>
            <a:t>DI</a:t>
          </a:r>
          <a:r>
            <a:rPr lang="it-IT" sz="1800" b="1" dirty="0" smtClean="0"/>
            <a:t> CONCILIAZIONE </a:t>
          </a:r>
          <a:r>
            <a:rPr lang="it-IT" sz="1800" dirty="0" smtClean="0"/>
            <a:t>costituiti presso la camera di commercio, industria, artigianato e agricoltura (iscritti “di diritto” nel registro)</a:t>
          </a:r>
          <a:endParaRPr lang="it-IT" sz="1800" dirty="0"/>
        </a:p>
      </dgm:t>
    </dgm:pt>
    <dgm:pt modelId="{E3D77060-F9B7-47B9-A10A-A324C2FA16D3}" type="parTrans" cxnId="{E4531BA9-3491-4F86-BFA0-031E904934F0}">
      <dgm:prSet/>
      <dgm:spPr/>
      <dgm:t>
        <a:bodyPr/>
        <a:lstStyle/>
        <a:p>
          <a:endParaRPr lang="it-IT" sz="1800"/>
        </a:p>
      </dgm:t>
    </dgm:pt>
    <dgm:pt modelId="{4B673292-DA36-4841-9EF8-2469A724FFDD}" type="sibTrans" cxnId="{E4531BA9-3491-4F86-BFA0-031E904934F0}">
      <dgm:prSet/>
      <dgm:spPr/>
      <dgm:t>
        <a:bodyPr/>
        <a:lstStyle/>
        <a:p>
          <a:endParaRPr lang="it-IT" sz="1800"/>
        </a:p>
      </dgm:t>
    </dgm:pt>
    <dgm:pt modelId="{47AF6E3D-C1FE-496D-B88D-7F5795D433E6}">
      <dgm:prSet phldrT="[Testo]" custT="1"/>
      <dgm:spPr/>
      <dgm:t>
        <a:bodyPr/>
        <a:lstStyle/>
        <a:p>
          <a:pPr algn="just"/>
          <a:r>
            <a:rPr lang="it-IT" sz="1800" b="1" dirty="0" smtClean="0"/>
            <a:t>SEGRETARIATO SOCIALE </a:t>
          </a:r>
          <a:r>
            <a:rPr lang="it-IT" sz="1800" dirty="0" smtClean="0"/>
            <a:t>costituito ex art.22, comma 4, lett. A, L.328/2000 (iscritti “di diritto”)</a:t>
          </a:r>
          <a:endParaRPr lang="it-IT" sz="1800" dirty="0"/>
        </a:p>
      </dgm:t>
    </dgm:pt>
    <dgm:pt modelId="{18BDCCC1-5C59-4A31-90C7-E9FB2FA3D0F1}" type="parTrans" cxnId="{ACCC4773-262F-48C1-BF1C-440E351C763B}">
      <dgm:prSet/>
      <dgm:spPr/>
      <dgm:t>
        <a:bodyPr/>
        <a:lstStyle/>
        <a:p>
          <a:endParaRPr lang="it-IT" sz="1800"/>
        </a:p>
      </dgm:t>
    </dgm:pt>
    <dgm:pt modelId="{A8B8A64F-648E-4AD2-A194-72EDA944E662}" type="sibTrans" cxnId="{ACCC4773-262F-48C1-BF1C-440E351C763B}">
      <dgm:prSet/>
      <dgm:spPr/>
      <dgm:t>
        <a:bodyPr/>
        <a:lstStyle/>
        <a:p>
          <a:endParaRPr lang="it-IT" sz="1800"/>
        </a:p>
      </dgm:t>
    </dgm:pt>
    <dgm:pt modelId="{FDD2C557-71DB-45FA-B63C-AF509D6628AF}">
      <dgm:prSet phldrT="[Testo]" custT="1"/>
      <dgm:spPr/>
      <dgm:t>
        <a:bodyPr/>
        <a:lstStyle/>
        <a:p>
          <a:pPr algn="just"/>
          <a:r>
            <a:rPr lang="it-IT" sz="1800" b="1" dirty="0" smtClean="0"/>
            <a:t>ORDINI PROFESSIONALI </a:t>
          </a:r>
          <a:r>
            <a:rPr lang="it-IT" sz="1800" dirty="0" smtClean="0"/>
            <a:t>degli avvocati, commercialisti, esperti contabili e notai (iscritti “di diritto”)</a:t>
          </a:r>
          <a:endParaRPr lang="it-IT" sz="1800" dirty="0"/>
        </a:p>
      </dgm:t>
    </dgm:pt>
    <dgm:pt modelId="{8152767A-7864-416A-986B-9AC449E79204}" type="parTrans" cxnId="{AA49A370-C963-4DC2-AE26-6959C59ABE0A}">
      <dgm:prSet/>
      <dgm:spPr/>
      <dgm:t>
        <a:bodyPr/>
        <a:lstStyle/>
        <a:p>
          <a:endParaRPr lang="it-IT" sz="1800"/>
        </a:p>
      </dgm:t>
    </dgm:pt>
    <dgm:pt modelId="{ED9FF9BC-FD9A-42AC-AE2E-B3104837DA43}" type="sibTrans" cxnId="{AA49A370-C963-4DC2-AE26-6959C59ABE0A}">
      <dgm:prSet/>
      <dgm:spPr/>
      <dgm:t>
        <a:bodyPr/>
        <a:lstStyle/>
        <a:p>
          <a:endParaRPr lang="it-IT" sz="1800"/>
        </a:p>
      </dgm:t>
    </dgm:pt>
    <dgm:pt modelId="{5DEF86B2-4CFB-41A5-9A43-43B23DCD4A2D}">
      <dgm:prSet phldrT="[Testo]" custT="1"/>
      <dgm:spPr/>
      <dgm:t>
        <a:bodyPr/>
        <a:lstStyle/>
        <a:p>
          <a:pPr algn="just"/>
          <a:r>
            <a:rPr lang="it-IT" sz="1800" b="1" dirty="0" smtClean="0"/>
            <a:t>SOGGETTI PRIVATI </a:t>
          </a:r>
          <a:r>
            <a:rPr lang="it-IT" sz="1800" dirty="0" smtClean="0"/>
            <a:t>professionisti in possesso dei requisiti previsti dall’art</a:t>
          </a:r>
          <a:r>
            <a:rPr lang="it-IT" sz="1800" dirty="0" err="1" smtClean="0"/>
            <a:t>.28 L.F</a:t>
          </a:r>
          <a:r>
            <a:rPr lang="it-IT" sz="1800" dirty="0" smtClean="0"/>
            <a:t>. per la nomina a curatori o notai  (unici soggetti sino ad oggi operativi, in quanto non richiesta per loro l’iscrizione nel registro)</a:t>
          </a:r>
          <a:endParaRPr lang="it-IT" sz="1800" dirty="0"/>
        </a:p>
      </dgm:t>
    </dgm:pt>
    <dgm:pt modelId="{EEEF5D33-57C9-4148-BF13-69EAECE781A7}" type="parTrans" cxnId="{3AA519E5-4B8D-42E2-B22C-0EAB3A85E109}">
      <dgm:prSet/>
      <dgm:spPr/>
      <dgm:t>
        <a:bodyPr/>
        <a:lstStyle/>
        <a:p>
          <a:endParaRPr lang="it-IT" sz="1800"/>
        </a:p>
      </dgm:t>
    </dgm:pt>
    <dgm:pt modelId="{8380ACEA-CDE1-4332-815B-EF72162E9397}" type="sibTrans" cxnId="{3AA519E5-4B8D-42E2-B22C-0EAB3A85E109}">
      <dgm:prSet/>
      <dgm:spPr/>
      <dgm:t>
        <a:bodyPr/>
        <a:lstStyle/>
        <a:p>
          <a:endParaRPr lang="it-IT" sz="1800"/>
        </a:p>
      </dgm:t>
    </dgm:pt>
    <dgm:pt modelId="{C8E3C3AF-779D-488D-A2BB-3316DA4F8092}" type="pres">
      <dgm:prSet presAssocID="{750F165D-4462-4D76-817F-EE09C5C388C7}" presName="linear" presStyleCnt="0">
        <dgm:presLayoutVars>
          <dgm:animLvl val="lvl"/>
          <dgm:resizeHandles val="exact"/>
        </dgm:presLayoutVars>
      </dgm:prSet>
      <dgm:spPr/>
      <dgm:t>
        <a:bodyPr/>
        <a:lstStyle/>
        <a:p>
          <a:endParaRPr lang="it-IT"/>
        </a:p>
      </dgm:t>
    </dgm:pt>
    <dgm:pt modelId="{9D03833C-772F-4213-BCB4-3E9EB9B9F74B}" type="pres">
      <dgm:prSet presAssocID="{094C28E5-02A5-41C8-9026-BBCC26ABF25C}" presName="parentText" presStyleLbl="node1" presStyleIdx="0" presStyleCnt="5">
        <dgm:presLayoutVars>
          <dgm:chMax val="0"/>
          <dgm:bulletEnabled val="1"/>
        </dgm:presLayoutVars>
      </dgm:prSet>
      <dgm:spPr/>
      <dgm:t>
        <a:bodyPr/>
        <a:lstStyle/>
        <a:p>
          <a:endParaRPr lang="it-IT"/>
        </a:p>
      </dgm:t>
    </dgm:pt>
    <dgm:pt modelId="{14374D12-4882-41F1-862A-B832A7BA1047}" type="pres">
      <dgm:prSet presAssocID="{4F99E59D-2823-43DE-9382-614B8B9DA8A6}" presName="spacer" presStyleCnt="0"/>
      <dgm:spPr/>
    </dgm:pt>
    <dgm:pt modelId="{7C8919CB-DA00-48A3-96DF-FE6EF682934D}" type="pres">
      <dgm:prSet presAssocID="{A5D878AA-71C6-45DD-9F94-612C12F3C5D5}" presName="parentText" presStyleLbl="node1" presStyleIdx="1" presStyleCnt="5">
        <dgm:presLayoutVars>
          <dgm:chMax val="0"/>
          <dgm:bulletEnabled val="1"/>
        </dgm:presLayoutVars>
      </dgm:prSet>
      <dgm:spPr/>
      <dgm:t>
        <a:bodyPr/>
        <a:lstStyle/>
        <a:p>
          <a:endParaRPr lang="it-IT"/>
        </a:p>
      </dgm:t>
    </dgm:pt>
    <dgm:pt modelId="{A58B79F8-9B55-47C6-AD3E-A3734D7FE1A0}" type="pres">
      <dgm:prSet presAssocID="{4B673292-DA36-4841-9EF8-2469A724FFDD}" presName="spacer" presStyleCnt="0"/>
      <dgm:spPr/>
    </dgm:pt>
    <dgm:pt modelId="{4812BF6C-D9D3-4DC7-AAF1-75F067E7A57F}" type="pres">
      <dgm:prSet presAssocID="{47AF6E3D-C1FE-496D-B88D-7F5795D433E6}" presName="parentText" presStyleLbl="node1" presStyleIdx="2" presStyleCnt="5">
        <dgm:presLayoutVars>
          <dgm:chMax val="0"/>
          <dgm:bulletEnabled val="1"/>
        </dgm:presLayoutVars>
      </dgm:prSet>
      <dgm:spPr/>
      <dgm:t>
        <a:bodyPr/>
        <a:lstStyle/>
        <a:p>
          <a:endParaRPr lang="it-IT"/>
        </a:p>
      </dgm:t>
    </dgm:pt>
    <dgm:pt modelId="{4361DB02-3E74-4EB8-84F7-D70072097A51}" type="pres">
      <dgm:prSet presAssocID="{A8B8A64F-648E-4AD2-A194-72EDA944E662}" presName="spacer" presStyleCnt="0"/>
      <dgm:spPr/>
    </dgm:pt>
    <dgm:pt modelId="{8F1881F5-E8C1-47EC-923A-3BA3C45D5B64}" type="pres">
      <dgm:prSet presAssocID="{FDD2C557-71DB-45FA-B63C-AF509D6628AF}" presName="parentText" presStyleLbl="node1" presStyleIdx="3" presStyleCnt="5">
        <dgm:presLayoutVars>
          <dgm:chMax val="0"/>
          <dgm:bulletEnabled val="1"/>
        </dgm:presLayoutVars>
      </dgm:prSet>
      <dgm:spPr/>
      <dgm:t>
        <a:bodyPr/>
        <a:lstStyle/>
        <a:p>
          <a:endParaRPr lang="it-IT"/>
        </a:p>
      </dgm:t>
    </dgm:pt>
    <dgm:pt modelId="{CDD65EFA-EBDB-4283-B914-9C1543A9C473}" type="pres">
      <dgm:prSet presAssocID="{ED9FF9BC-FD9A-42AC-AE2E-B3104837DA43}" presName="spacer" presStyleCnt="0"/>
      <dgm:spPr/>
    </dgm:pt>
    <dgm:pt modelId="{02A97BE4-9420-4AFE-9E7A-013D32E2FE49}" type="pres">
      <dgm:prSet presAssocID="{5DEF86B2-4CFB-41A5-9A43-43B23DCD4A2D}" presName="parentText" presStyleLbl="node1" presStyleIdx="4" presStyleCnt="5">
        <dgm:presLayoutVars>
          <dgm:chMax val="0"/>
          <dgm:bulletEnabled val="1"/>
        </dgm:presLayoutVars>
      </dgm:prSet>
      <dgm:spPr/>
      <dgm:t>
        <a:bodyPr/>
        <a:lstStyle/>
        <a:p>
          <a:endParaRPr lang="it-IT"/>
        </a:p>
      </dgm:t>
    </dgm:pt>
  </dgm:ptLst>
  <dgm:cxnLst>
    <dgm:cxn modelId="{AA49A370-C963-4DC2-AE26-6959C59ABE0A}" srcId="{750F165D-4462-4D76-817F-EE09C5C388C7}" destId="{FDD2C557-71DB-45FA-B63C-AF509D6628AF}" srcOrd="3" destOrd="0" parTransId="{8152767A-7864-416A-986B-9AC449E79204}" sibTransId="{ED9FF9BC-FD9A-42AC-AE2E-B3104837DA43}"/>
    <dgm:cxn modelId="{EA137FD2-A9B6-4B96-A082-6DD557FDF1EF}" type="presOf" srcId="{A5D878AA-71C6-45DD-9F94-612C12F3C5D5}" destId="{7C8919CB-DA00-48A3-96DF-FE6EF682934D}" srcOrd="0" destOrd="0" presId="urn:microsoft.com/office/officeart/2005/8/layout/vList2"/>
    <dgm:cxn modelId="{4F74E11A-2816-4C81-AE63-F304BA9A0956}" type="presOf" srcId="{FDD2C557-71DB-45FA-B63C-AF509D6628AF}" destId="{8F1881F5-E8C1-47EC-923A-3BA3C45D5B64}" srcOrd="0" destOrd="0" presId="urn:microsoft.com/office/officeart/2005/8/layout/vList2"/>
    <dgm:cxn modelId="{ACCC4773-262F-48C1-BF1C-440E351C763B}" srcId="{750F165D-4462-4D76-817F-EE09C5C388C7}" destId="{47AF6E3D-C1FE-496D-B88D-7F5795D433E6}" srcOrd="2" destOrd="0" parTransId="{18BDCCC1-5C59-4A31-90C7-E9FB2FA3D0F1}" sibTransId="{A8B8A64F-648E-4AD2-A194-72EDA944E662}"/>
    <dgm:cxn modelId="{F4729F70-F16E-4E65-AFE2-B5FE27B504F9}" srcId="{750F165D-4462-4D76-817F-EE09C5C388C7}" destId="{094C28E5-02A5-41C8-9026-BBCC26ABF25C}" srcOrd="0" destOrd="0" parTransId="{104E228C-E6C1-40B3-BD11-EE54C89131B2}" sibTransId="{4F99E59D-2823-43DE-9382-614B8B9DA8A6}"/>
    <dgm:cxn modelId="{7B87AD4E-1166-41B7-ACBB-AAE66288C296}" type="presOf" srcId="{47AF6E3D-C1FE-496D-B88D-7F5795D433E6}" destId="{4812BF6C-D9D3-4DC7-AAF1-75F067E7A57F}" srcOrd="0" destOrd="0" presId="urn:microsoft.com/office/officeart/2005/8/layout/vList2"/>
    <dgm:cxn modelId="{3AA519E5-4B8D-42E2-B22C-0EAB3A85E109}" srcId="{750F165D-4462-4D76-817F-EE09C5C388C7}" destId="{5DEF86B2-4CFB-41A5-9A43-43B23DCD4A2D}" srcOrd="4" destOrd="0" parTransId="{EEEF5D33-57C9-4148-BF13-69EAECE781A7}" sibTransId="{8380ACEA-CDE1-4332-815B-EF72162E9397}"/>
    <dgm:cxn modelId="{8DF6D456-223F-4CCC-BF3A-716376A23AAD}" type="presOf" srcId="{094C28E5-02A5-41C8-9026-BBCC26ABF25C}" destId="{9D03833C-772F-4213-BCB4-3E9EB9B9F74B}" srcOrd="0" destOrd="0" presId="urn:microsoft.com/office/officeart/2005/8/layout/vList2"/>
    <dgm:cxn modelId="{46BF7291-EE38-486E-AE2D-07B13CA8049F}" type="presOf" srcId="{750F165D-4462-4D76-817F-EE09C5C388C7}" destId="{C8E3C3AF-779D-488D-A2BB-3316DA4F8092}" srcOrd="0" destOrd="0" presId="urn:microsoft.com/office/officeart/2005/8/layout/vList2"/>
    <dgm:cxn modelId="{E59621DB-C83C-4559-A8AF-03D0B76EDFA0}" type="presOf" srcId="{5DEF86B2-4CFB-41A5-9A43-43B23DCD4A2D}" destId="{02A97BE4-9420-4AFE-9E7A-013D32E2FE49}" srcOrd="0" destOrd="0" presId="urn:microsoft.com/office/officeart/2005/8/layout/vList2"/>
    <dgm:cxn modelId="{E4531BA9-3491-4F86-BFA0-031E904934F0}" srcId="{750F165D-4462-4D76-817F-EE09C5C388C7}" destId="{A5D878AA-71C6-45DD-9F94-612C12F3C5D5}" srcOrd="1" destOrd="0" parTransId="{E3D77060-F9B7-47B9-A10A-A324C2FA16D3}" sibTransId="{4B673292-DA36-4841-9EF8-2469A724FFDD}"/>
    <dgm:cxn modelId="{E35E676A-A4D7-4D99-BC53-E21D5B335328}" type="presParOf" srcId="{C8E3C3AF-779D-488D-A2BB-3316DA4F8092}" destId="{9D03833C-772F-4213-BCB4-3E9EB9B9F74B}" srcOrd="0" destOrd="0" presId="urn:microsoft.com/office/officeart/2005/8/layout/vList2"/>
    <dgm:cxn modelId="{A8BD51D7-6F2A-4B46-9B0D-7E0B6BCB5321}" type="presParOf" srcId="{C8E3C3AF-779D-488D-A2BB-3316DA4F8092}" destId="{14374D12-4882-41F1-862A-B832A7BA1047}" srcOrd="1" destOrd="0" presId="urn:microsoft.com/office/officeart/2005/8/layout/vList2"/>
    <dgm:cxn modelId="{93870098-4891-4AD9-8AC6-E0FEFDCD109C}" type="presParOf" srcId="{C8E3C3AF-779D-488D-A2BB-3316DA4F8092}" destId="{7C8919CB-DA00-48A3-96DF-FE6EF682934D}" srcOrd="2" destOrd="0" presId="urn:microsoft.com/office/officeart/2005/8/layout/vList2"/>
    <dgm:cxn modelId="{33AEC73B-0D5A-4673-A128-963166FA3E68}" type="presParOf" srcId="{C8E3C3AF-779D-488D-A2BB-3316DA4F8092}" destId="{A58B79F8-9B55-47C6-AD3E-A3734D7FE1A0}" srcOrd="3" destOrd="0" presId="urn:microsoft.com/office/officeart/2005/8/layout/vList2"/>
    <dgm:cxn modelId="{6D594AA5-EABB-4994-AB8F-FDD1AE6DD0E0}" type="presParOf" srcId="{C8E3C3AF-779D-488D-A2BB-3316DA4F8092}" destId="{4812BF6C-D9D3-4DC7-AAF1-75F067E7A57F}" srcOrd="4" destOrd="0" presId="urn:microsoft.com/office/officeart/2005/8/layout/vList2"/>
    <dgm:cxn modelId="{E4AEB9AC-2116-4C23-94AB-16BBCA518D80}" type="presParOf" srcId="{C8E3C3AF-779D-488D-A2BB-3316DA4F8092}" destId="{4361DB02-3E74-4EB8-84F7-D70072097A51}" srcOrd="5" destOrd="0" presId="urn:microsoft.com/office/officeart/2005/8/layout/vList2"/>
    <dgm:cxn modelId="{FB1F2EAA-73D9-4707-93B0-461319730A62}" type="presParOf" srcId="{C8E3C3AF-779D-488D-A2BB-3316DA4F8092}" destId="{8F1881F5-E8C1-47EC-923A-3BA3C45D5B64}" srcOrd="6" destOrd="0" presId="urn:microsoft.com/office/officeart/2005/8/layout/vList2"/>
    <dgm:cxn modelId="{41606EDD-4EA6-4B62-822A-25E34F7ADE80}" type="presParOf" srcId="{C8E3C3AF-779D-488D-A2BB-3316DA4F8092}" destId="{CDD65EFA-EBDB-4283-B914-9C1543A9C473}" srcOrd="7" destOrd="0" presId="urn:microsoft.com/office/officeart/2005/8/layout/vList2"/>
    <dgm:cxn modelId="{F9A56655-D3EF-421E-8048-A4D1D62A0CEA}" type="presParOf" srcId="{C8E3C3AF-779D-488D-A2BB-3316DA4F8092}" destId="{02A97BE4-9420-4AFE-9E7A-013D32E2FE49}"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982D08-6439-41F8-9ABC-4902860FB0E1}" type="doc">
      <dgm:prSet loTypeId="urn:microsoft.com/office/officeart/2005/8/layout/vList2" loCatId="list" qsTypeId="urn:microsoft.com/office/officeart/2005/8/quickstyle/simple4" qsCatId="simple" csTypeId="urn:microsoft.com/office/officeart/2005/8/colors/accent0_2" csCatId="mainScheme" phldr="1"/>
      <dgm:spPr/>
      <dgm:t>
        <a:bodyPr/>
        <a:lstStyle/>
        <a:p>
          <a:endParaRPr lang="it-IT"/>
        </a:p>
      </dgm:t>
    </dgm:pt>
    <dgm:pt modelId="{B4779857-A422-4299-801A-E50B4DED085A}">
      <dgm:prSet phldrT="[Testo]" custT="1"/>
      <dgm:spPr/>
      <dgm:t>
        <a:bodyPr/>
        <a:lstStyle/>
        <a:p>
          <a:pPr algn="just"/>
          <a:r>
            <a:rPr lang="it-IT" sz="1600" b="1" dirty="0" smtClean="0">
              <a:solidFill>
                <a:schemeClr val="tx1"/>
              </a:solidFill>
            </a:rPr>
            <a:t>AUSILIO DEL DEBITORE </a:t>
          </a:r>
          <a:r>
            <a:rPr lang="it-IT" sz="1600" dirty="0" smtClean="0">
              <a:solidFill>
                <a:schemeClr val="tx1"/>
              </a:solidFill>
            </a:rPr>
            <a:t>nella predisposizione dell’accordo di ristrutturazione o del piano del consumatore (art.7) con assunzione di ogni opportuna iniziativa funzionale a tale attività</a:t>
          </a:r>
          <a:endParaRPr lang="it-IT" sz="1600" dirty="0">
            <a:solidFill>
              <a:schemeClr val="tx1"/>
            </a:solidFill>
          </a:endParaRPr>
        </a:p>
      </dgm:t>
    </dgm:pt>
    <dgm:pt modelId="{8BB63FB6-D6D7-42A6-9FF6-B354F453D8E9}" type="parTrans" cxnId="{64EF7FC1-AC6E-4261-AFE7-BDC7BD9AF03F}">
      <dgm:prSet/>
      <dgm:spPr/>
      <dgm:t>
        <a:bodyPr/>
        <a:lstStyle/>
        <a:p>
          <a:endParaRPr lang="it-IT" sz="1600">
            <a:solidFill>
              <a:schemeClr val="tx1"/>
            </a:solidFill>
          </a:endParaRPr>
        </a:p>
      </dgm:t>
    </dgm:pt>
    <dgm:pt modelId="{9190F7D9-9C69-4EFD-B0CD-21640F2B1583}" type="sibTrans" cxnId="{64EF7FC1-AC6E-4261-AFE7-BDC7BD9AF03F}">
      <dgm:prSet/>
      <dgm:spPr/>
      <dgm:t>
        <a:bodyPr/>
        <a:lstStyle/>
        <a:p>
          <a:endParaRPr lang="it-IT" sz="1600">
            <a:solidFill>
              <a:schemeClr val="tx1"/>
            </a:solidFill>
          </a:endParaRPr>
        </a:p>
      </dgm:t>
    </dgm:pt>
    <dgm:pt modelId="{7CD28AF2-F7AD-46D0-9B7C-269AD61A7BB9}">
      <dgm:prSet phldrT="[Testo]" custT="1"/>
      <dgm:spPr/>
      <dgm:t>
        <a:bodyPr/>
        <a:lstStyle/>
        <a:p>
          <a:r>
            <a:rPr lang="it-IT" sz="1600" b="1" smtClean="0">
              <a:solidFill>
                <a:schemeClr val="tx1"/>
              </a:solidFill>
            </a:rPr>
            <a:t>VIGILANZA</a:t>
          </a:r>
          <a:r>
            <a:rPr lang="it-IT" sz="1600" smtClean="0">
              <a:solidFill>
                <a:schemeClr val="tx1"/>
              </a:solidFill>
            </a:rPr>
            <a:t> sull’esatto adempimento dell’accordo</a:t>
          </a:r>
          <a:endParaRPr lang="it-IT" sz="1600" dirty="0">
            <a:solidFill>
              <a:schemeClr val="tx1"/>
            </a:solidFill>
          </a:endParaRPr>
        </a:p>
      </dgm:t>
    </dgm:pt>
    <dgm:pt modelId="{265BF8F3-EC34-4553-B2B9-F6C18C1BBB00}" type="parTrans" cxnId="{BBDD8224-6904-487A-BE10-ACF93D0C63D5}">
      <dgm:prSet/>
      <dgm:spPr/>
      <dgm:t>
        <a:bodyPr/>
        <a:lstStyle/>
        <a:p>
          <a:endParaRPr lang="it-IT" sz="1600">
            <a:solidFill>
              <a:schemeClr val="tx1"/>
            </a:solidFill>
          </a:endParaRPr>
        </a:p>
      </dgm:t>
    </dgm:pt>
    <dgm:pt modelId="{A2F31EBD-4A60-40DC-B886-E87D764299CB}" type="sibTrans" cxnId="{BBDD8224-6904-487A-BE10-ACF93D0C63D5}">
      <dgm:prSet/>
      <dgm:spPr/>
      <dgm:t>
        <a:bodyPr/>
        <a:lstStyle/>
        <a:p>
          <a:endParaRPr lang="it-IT" sz="1600">
            <a:solidFill>
              <a:schemeClr val="tx1"/>
            </a:solidFill>
          </a:endParaRPr>
        </a:p>
      </dgm:t>
    </dgm:pt>
    <dgm:pt modelId="{DBE51055-A1F5-4055-869F-8E26E1344254}">
      <dgm:prSet phldrT="[Testo]" custT="1"/>
      <dgm:spPr/>
      <dgm:t>
        <a:bodyPr/>
        <a:lstStyle/>
        <a:p>
          <a:pPr algn="just"/>
          <a:r>
            <a:rPr lang="it-IT" sz="1600" b="1" dirty="0" smtClean="0">
              <a:solidFill>
                <a:schemeClr val="tx1"/>
              </a:solidFill>
            </a:rPr>
            <a:t>RISOLUZIONE DELLE DIFFICOLTA’ </a:t>
          </a:r>
          <a:r>
            <a:rPr lang="it-IT" sz="1600" dirty="0" smtClean="0">
              <a:solidFill>
                <a:schemeClr val="tx1"/>
              </a:solidFill>
            </a:rPr>
            <a:t>insorte nell’esecuzione dell’accordo (escluse le contestazioni attinenti a diritti soggettivi, rimesse alla valutazione del giudice)</a:t>
          </a:r>
          <a:endParaRPr lang="it-IT" sz="1600" dirty="0">
            <a:solidFill>
              <a:schemeClr val="tx1"/>
            </a:solidFill>
          </a:endParaRPr>
        </a:p>
      </dgm:t>
    </dgm:pt>
    <dgm:pt modelId="{6062BD5D-C450-421E-9B10-B4DCEA217CBE}" type="parTrans" cxnId="{CB8C30B1-3A89-4BDC-9C82-C6B2354FD648}">
      <dgm:prSet/>
      <dgm:spPr/>
      <dgm:t>
        <a:bodyPr/>
        <a:lstStyle/>
        <a:p>
          <a:endParaRPr lang="it-IT" sz="1600">
            <a:solidFill>
              <a:schemeClr val="tx1"/>
            </a:solidFill>
          </a:endParaRPr>
        </a:p>
      </dgm:t>
    </dgm:pt>
    <dgm:pt modelId="{C1F68B5D-0A04-4180-8578-26E604CFBCF5}" type="sibTrans" cxnId="{CB8C30B1-3A89-4BDC-9C82-C6B2354FD648}">
      <dgm:prSet/>
      <dgm:spPr/>
      <dgm:t>
        <a:bodyPr/>
        <a:lstStyle/>
        <a:p>
          <a:endParaRPr lang="it-IT" sz="1600">
            <a:solidFill>
              <a:schemeClr val="tx1"/>
            </a:solidFill>
          </a:endParaRPr>
        </a:p>
      </dgm:t>
    </dgm:pt>
    <dgm:pt modelId="{114BDD1F-21C2-4DCE-AD00-845022288F6E}">
      <dgm:prSet phldrT="[Testo]" custT="1"/>
      <dgm:spPr/>
      <dgm:t>
        <a:bodyPr/>
        <a:lstStyle/>
        <a:p>
          <a:pPr algn="just"/>
          <a:r>
            <a:rPr lang="it-IT" sz="1600" b="1" dirty="0" smtClean="0">
              <a:solidFill>
                <a:schemeClr val="tx1"/>
              </a:solidFill>
            </a:rPr>
            <a:t>ADEMPIMENTI PROCEDURALI </a:t>
          </a:r>
          <a:r>
            <a:rPr lang="it-IT" sz="1600" dirty="0" smtClean="0">
              <a:solidFill>
                <a:schemeClr val="tx1"/>
              </a:solidFill>
            </a:rPr>
            <a:t>(ricezione delle adesioni dei creditori, relazione sull’esito delle votazioni, pubblicità e comunicazioni disposte dal giudice nell’ambito dei procedimenti)</a:t>
          </a:r>
          <a:endParaRPr lang="it-IT" sz="1600" dirty="0">
            <a:solidFill>
              <a:schemeClr val="tx1"/>
            </a:solidFill>
          </a:endParaRPr>
        </a:p>
      </dgm:t>
    </dgm:pt>
    <dgm:pt modelId="{7C0698DF-B4A1-476B-BA57-8B61171BB4E7}" type="parTrans" cxnId="{581034EE-9A5C-4BDC-805E-A33BC73423D4}">
      <dgm:prSet/>
      <dgm:spPr/>
      <dgm:t>
        <a:bodyPr/>
        <a:lstStyle/>
        <a:p>
          <a:endParaRPr lang="it-IT" sz="1600">
            <a:solidFill>
              <a:schemeClr val="tx1"/>
            </a:solidFill>
          </a:endParaRPr>
        </a:p>
      </dgm:t>
    </dgm:pt>
    <dgm:pt modelId="{666E9A00-2036-4808-9510-B59743E72180}" type="sibTrans" cxnId="{581034EE-9A5C-4BDC-805E-A33BC73423D4}">
      <dgm:prSet/>
      <dgm:spPr/>
      <dgm:t>
        <a:bodyPr/>
        <a:lstStyle/>
        <a:p>
          <a:endParaRPr lang="it-IT" sz="1600">
            <a:solidFill>
              <a:schemeClr val="tx1"/>
            </a:solidFill>
          </a:endParaRPr>
        </a:p>
      </dgm:t>
    </dgm:pt>
    <dgm:pt modelId="{AE36B844-9B92-4003-98F8-B2E315D812DB}">
      <dgm:prSet phldrT="[Testo]" custT="1"/>
      <dgm:spPr/>
      <dgm:t>
        <a:bodyPr/>
        <a:lstStyle/>
        <a:p>
          <a:pPr algn="just"/>
          <a:r>
            <a:rPr lang="it-IT" sz="1600" b="1" dirty="0" smtClean="0">
              <a:solidFill>
                <a:schemeClr val="tx1"/>
              </a:solidFill>
            </a:rPr>
            <a:t>SVOLGIMENTO DELLE FUNZIONI </a:t>
          </a:r>
          <a:r>
            <a:rPr lang="it-IT" sz="1600" b="1" dirty="0" err="1" smtClean="0">
              <a:solidFill>
                <a:schemeClr val="tx1"/>
              </a:solidFill>
            </a:rPr>
            <a:t>DI</a:t>
          </a:r>
          <a:r>
            <a:rPr lang="it-IT" sz="1600" b="1" dirty="0" smtClean="0">
              <a:solidFill>
                <a:schemeClr val="tx1"/>
              </a:solidFill>
            </a:rPr>
            <a:t> GESTORE PER LA LIQUIDAZIONE OVVERO </a:t>
          </a:r>
          <a:r>
            <a:rPr lang="it-IT" sz="1600" b="1" dirty="0" err="1" smtClean="0">
              <a:solidFill>
                <a:schemeClr val="tx1"/>
              </a:solidFill>
            </a:rPr>
            <a:t>DI</a:t>
          </a:r>
          <a:r>
            <a:rPr lang="it-IT" sz="1600" b="1" dirty="0" smtClean="0">
              <a:solidFill>
                <a:schemeClr val="tx1"/>
              </a:solidFill>
            </a:rPr>
            <a:t> LIQUIDATORE </a:t>
          </a:r>
          <a:r>
            <a:rPr lang="it-IT" sz="1600" dirty="0" smtClean="0">
              <a:solidFill>
                <a:schemeClr val="tx1"/>
              </a:solidFill>
            </a:rPr>
            <a:t>(in sede di esecuzione dell’accordo o del piano del consumatore, ovvero nell’autonoma procedura di liquidazione del patrimonio disciplinata nella sezione  II della legge)</a:t>
          </a:r>
          <a:endParaRPr lang="it-IT" sz="1600" dirty="0">
            <a:solidFill>
              <a:schemeClr val="tx1"/>
            </a:solidFill>
          </a:endParaRPr>
        </a:p>
      </dgm:t>
    </dgm:pt>
    <dgm:pt modelId="{1B6B0F57-7C02-4D74-B3C9-45B0C5A9E4F5}" type="parTrans" cxnId="{CFD6EF47-70F8-4BE9-A547-289326DD3D5A}">
      <dgm:prSet/>
      <dgm:spPr/>
      <dgm:t>
        <a:bodyPr/>
        <a:lstStyle/>
        <a:p>
          <a:endParaRPr lang="it-IT" sz="1600">
            <a:solidFill>
              <a:schemeClr val="tx1"/>
            </a:solidFill>
          </a:endParaRPr>
        </a:p>
      </dgm:t>
    </dgm:pt>
    <dgm:pt modelId="{3CEF4EA0-4BEE-4C1D-85AB-3DBCA77354E3}" type="sibTrans" cxnId="{CFD6EF47-70F8-4BE9-A547-289326DD3D5A}">
      <dgm:prSet/>
      <dgm:spPr/>
      <dgm:t>
        <a:bodyPr/>
        <a:lstStyle/>
        <a:p>
          <a:endParaRPr lang="it-IT" sz="1600">
            <a:solidFill>
              <a:schemeClr val="tx1"/>
            </a:solidFill>
          </a:endParaRPr>
        </a:p>
      </dgm:t>
    </dgm:pt>
    <dgm:pt modelId="{A7F864E8-56EE-4642-B9A2-BE4E27164957}">
      <dgm:prSet phldrT="[Testo]" custT="1"/>
      <dgm:spPr/>
      <dgm:t>
        <a:bodyPr/>
        <a:lstStyle/>
        <a:p>
          <a:pPr algn="just"/>
          <a:r>
            <a:rPr lang="it-IT" sz="1600" b="1" dirty="0" smtClean="0">
              <a:solidFill>
                <a:schemeClr val="tx1"/>
              </a:solidFill>
            </a:rPr>
            <a:t>ATTESTAZIONI</a:t>
          </a:r>
          <a:r>
            <a:rPr lang="it-IT" sz="1600" dirty="0" smtClean="0">
              <a:solidFill>
                <a:schemeClr val="tx1"/>
              </a:solidFill>
            </a:rPr>
            <a:t> di vario contenuto (sulla veridicità dei dati, sulla fattibilità dell’accordo, sulla sua convenienza rispetto all’alternativa </a:t>
          </a:r>
          <a:r>
            <a:rPr lang="it-IT" sz="1600" dirty="0" err="1" smtClean="0">
              <a:solidFill>
                <a:schemeClr val="tx1"/>
              </a:solidFill>
            </a:rPr>
            <a:t>liquidatoria</a:t>
          </a:r>
          <a:r>
            <a:rPr lang="it-IT" sz="1600" dirty="0" smtClean="0">
              <a:solidFill>
                <a:schemeClr val="tx1"/>
              </a:solidFill>
            </a:rPr>
            <a:t>,  sui presupposti di </a:t>
          </a:r>
          <a:r>
            <a:rPr lang="it-IT" sz="1600" dirty="0" err="1" smtClean="0">
              <a:solidFill>
                <a:schemeClr val="tx1"/>
              </a:solidFill>
            </a:rPr>
            <a:t>meritevolezza</a:t>
          </a:r>
          <a:r>
            <a:rPr lang="it-IT" sz="1600" dirty="0" smtClean="0">
              <a:solidFill>
                <a:schemeClr val="tx1"/>
              </a:solidFill>
            </a:rPr>
            <a:t> per l’omologa del piano del consumatore, ecc.)</a:t>
          </a:r>
          <a:endParaRPr lang="it-IT" sz="1600" dirty="0">
            <a:solidFill>
              <a:schemeClr val="tx1"/>
            </a:solidFill>
          </a:endParaRPr>
        </a:p>
      </dgm:t>
    </dgm:pt>
    <dgm:pt modelId="{4D8A763F-21BD-49EC-ABA6-AF8D710C7A3B}" type="parTrans" cxnId="{211116A4-6954-47C8-A4A1-A8905A164E3E}">
      <dgm:prSet/>
      <dgm:spPr/>
      <dgm:t>
        <a:bodyPr/>
        <a:lstStyle/>
        <a:p>
          <a:endParaRPr lang="it-IT" sz="1600">
            <a:solidFill>
              <a:schemeClr val="tx1"/>
            </a:solidFill>
          </a:endParaRPr>
        </a:p>
      </dgm:t>
    </dgm:pt>
    <dgm:pt modelId="{F9B5D435-DC2B-40EB-8403-6ABB653799B2}" type="sibTrans" cxnId="{211116A4-6954-47C8-A4A1-A8905A164E3E}">
      <dgm:prSet/>
      <dgm:spPr/>
      <dgm:t>
        <a:bodyPr/>
        <a:lstStyle/>
        <a:p>
          <a:endParaRPr lang="it-IT" sz="1600">
            <a:solidFill>
              <a:schemeClr val="tx1"/>
            </a:solidFill>
          </a:endParaRPr>
        </a:p>
      </dgm:t>
    </dgm:pt>
    <dgm:pt modelId="{246B8A3A-E410-4710-9830-3D0B26973D78}" type="pres">
      <dgm:prSet presAssocID="{62982D08-6439-41F8-9ABC-4902860FB0E1}" presName="linear" presStyleCnt="0">
        <dgm:presLayoutVars>
          <dgm:animLvl val="lvl"/>
          <dgm:resizeHandles val="exact"/>
        </dgm:presLayoutVars>
      </dgm:prSet>
      <dgm:spPr/>
      <dgm:t>
        <a:bodyPr/>
        <a:lstStyle/>
        <a:p>
          <a:endParaRPr lang="it-IT"/>
        </a:p>
      </dgm:t>
    </dgm:pt>
    <dgm:pt modelId="{22363F2C-449F-4AE3-BBC8-5C30828F9427}" type="pres">
      <dgm:prSet presAssocID="{B4779857-A422-4299-801A-E50B4DED085A}" presName="parentText" presStyleLbl="node1" presStyleIdx="0" presStyleCnt="6" custScaleY="97988" custLinFactY="-151177" custLinFactNeighborY="-200000">
        <dgm:presLayoutVars>
          <dgm:chMax val="0"/>
          <dgm:bulletEnabled val="1"/>
        </dgm:presLayoutVars>
      </dgm:prSet>
      <dgm:spPr/>
      <dgm:t>
        <a:bodyPr/>
        <a:lstStyle/>
        <a:p>
          <a:endParaRPr lang="it-IT"/>
        </a:p>
      </dgm:t>
    </dgm:pt>
    <dgm:pt modelId="{9151F8E0-14D4-48F4-8276-80C348F52BE5}" type="pres">
      <dgm:prSet presAssocID="{9190F7D9-9C69-4EFD-B0CD-21640F2B1583}" presName="spacer" presStyleCnt="0"/>
      <dgm:spPr/>
    </dgm:pt>
    <dgm:pt modelId="{82BE98E5-DA5B-4CC7-B374-A87BF93D961C}" type="pres">
      <dgm:prSet presAssocID="{A7F864E8-56EE-4642-B9A2-BE4E27164957}" presName="parentText" presStyleLbl="node1" presStyleIdx="1" presStyleCnt="6">
        <dgm:presLayoutVars>
          <dgm:chMax val="0"/>
          <dgm:bulletEnabled val="1"/>
        </dgm:presLayoutVars>
      </dgm:prSet>
      <dgm:spPr/>
      <dgm:t>
        <a:bodyPr/>
        <a:lstStyle/>
        <a:p>
          <a:endParaRPr lang="it-IT"/>
        </a:p>
      </dgm:t>
    </dgm:pt>
    <dgm:pt modelId="{D76DD38F-A354-41F1-9F66-9F50759F2833}" type="pres">
      <dgm:prSet presAssocID="{F9B5D435-DC2B-40EB-8403-6ABB653799B2}" presName="spacer" presStyleCnt="0"/>
      <dgm:spPr/>
    </dgm:pt>
    <dgm:pt modelId="{4F4ABA06-9A0B-4731-812D-A18613377D28}" type="pres">
      <dgm:prSet presAssocID="{7CD28AF2-F7AD-46D0-9B7C-269AD61A7BB9}" presName="parentText" presStyleLbl="node1" presStyleIdx="2" presStyleCnt="6" custScaleY="74518" custLinFactNeighborY="-1303">
        <dgm:presLayoutVars>
          <dgm:chMax val="0"/>
          <dgm:bulletEnabled val="1"/>
        </dgm:presLayoutVars>
      </dgm:prSet>
      <dgm:spPr/>
      <dgm:t>
        <a:bodyPr/>
        <a:lstStyle/>
        <a:p>
          <a:endParaRPr lang="it-IT"/>
        </a:p>
      </dgm:t>
    </dgm:pt>
    <dgm:pt modelId="{442BDFD1-5F23-4949-8B25-0A4899F5BDE4}" type="pres">
      <dgm:prSet presAssocID="{A2F31EBD-4A60-40DC-B886-E87D764299CB}" presName="spacer" presStyleCnt="0"/>
      <dgm:spPr/>
    </dgm:pt>
    <dgm:pt modelId="{302FB591-6BA1-4337-BCCE-123B3D83E027}" type="pres">
      <dgm:prSet presAssocID="{DBE51055-A1F5-4055-869F-8E26E1344254}" presName="parentText" presStyleLbl="node1" presStyleIdx="3" presStyleCnt="6">
        <dgm:presLayoutVars>
          <dgm:chMax val="0"/>
          <dgm:bulletEnabled val="1"/>
        </dgm:presLayoutVars>
      </dgm:prSet>
      <dgm:spPr/>
      <dgm:t>
        <a:bodyPr/>
        <a:lstStyle/>
        <a:p>
          <a:endParaRPr lang="it-IT"/>
        </a:p>
      </dgm:t>
    </dgm:pt>
    <dgm:pt modelId="{94063D8D-D6FE-4E2F-99FE-E0C385FB2A94}" type="pres">
      <dgm:prSet presAssocID="{C1F68B5D-0A04-4180-8578-26E604CFBCF5}" presName="spacer" presStyleCnt="0"/>
      <dgm:spPr/>
    </dgm:pt>
    <dgm:pt modelId="{6A7806C3-CAB0-43FD-82A7-DBA38DB4CCF5}" type="pres">
      <dgm:prSet presAssocID="{114BDD1F-21C2-4DCE-AD00-845022288F6E}" presName="parentText" presStyleLbl="node1" presStyleIdx="4" presStyleCnt="6">
        <dgm:presLayoutVars>
          <dgm:chMax val="0"/>
          <dgm:bulletEnabled val="1"/>
        </dgm:presLayoutVars>
      </dgm:prSet>
      <dgm:spPr/>
      <dgm:t>
        <a:bodyPr/>
        <a:lstStyle/>
        <a:p>
          <a:endParaRPr lang="it-IT"/>
        </a:p>
      </dgm:t>
    </dgm:pt>
    <dgm:pt modelId="{DD18E38A-5134-4678-9798-4672431B832D}" type="pres">
      <dgm:prSet presAssocID="{666E9A00-2036-4808-9510-B59743E72180}" presName="spacer" presStyleCnt="0"/>
      <dgm:spPr/>
    </dgm:pt>
    <dgm:pt modelId="{2C0DE350-34A5-445B-B4EC-8277F814978B}" type="pres">
      <dgm:prSet presAssocID="{AE36B844-9B92-4003-98F8-B2E315D812DB}" presName="parentText" presStyleLbl="node1" presStyleIdx="5" presStyleCnt="6">
        <dgm:presLayoutVars>
          <dgm:chMax val="0"/>
          <dgm:bulletEnabled val="1"/>
        </dgm:presLayoutVars>
      </dgm:prSet>
      <dgm:spPr/>
      <dgm:t>
        <a:bodyPr/>
        <a:lstStyle/>
        <a:p>
          <a:endParaRPr lang="it-IT"/>
        </a:p>
      </dgm:t>
    </dgm:pt>
  </dgm:ptLst>
  <dgm:cxnLst>
    <dgm:cxn modelId="{CB8C30B1-3A89-4BDC-9C82-C6B2354FD648}" srcId="{62982D08-6439-41F8-9ABC-4902860FB0E1}" destId="{DBE51055-A1F5-4055-869F-8E26E1344254}" srcOrd="3" destOrd="0" parTransId="{6062BD5D-C450-421E-9B10-B4DCEA217CBE}" sibTransId="{C1F68B5D-0A04-4180-8578-26E604CFBCF5}"/>
    <dgm:cxn modelId="{64EF7FC1-AC6E-4261-AFE7-BDC7BD9AF03F}" srcId="{62982D08-6439-41F8-9ABC-4902860FB0E1}" destId="{B4779857-A422-4299-801A-E50B4DED085A}" srcOrd="0" destOrd="0" parTransId="{8BB63FB6-D6D7-42A6-9FF6-B354F453D8E9}" sibTransId="{9190F7D9-9C69-4EFD-B0CD-21640F2B1583}"/>
    <dgm:cxn modelId="{581034EE-9A5C-4BDC-805E-A33BC73423D4}" srcId="{62982D08-6439-41F8-9ABC-4902860FB0E1}" destId="{114BDD1F-21C2-4DCE-AD00-845022288F6E}" srcOrd="4" destOrd="0" parTransId="{7C0698DF-B4A1-476B-BA57-8B61171BB4E7}" sibTransId="{666E9A00-2036-4808-9510-B59743E72180}"/>
    <dgm:cxn modelId="{211116A4-6954-47C8-A4A1-A8905A164E3E}" srcId="{62982D08-6439-41F8-9ABC-4902860FB0E1}" destId="{A7F864E8-56EE-4642-B9A2-BE4E27164957}" srcOrd="1" destOrd="0" parTransId="{4D8A763F-21BD-49EC-ABA6-AF8D710C7A3B}" sibTransId="{F9B5D435-DC2B-40EB-8403-6ABB653799B2}"/>
    <dgm:cxn modelId="{974C859D-8CA8-4FE0-BBD9-8158AF00964E}" type="presOf" srcId="{7CD28AF2-F7AD-46D0-9B7C-269AD61A7BB9}" destId="{4F4ABA06-9A0B-4731-812D-A18613377D28}" srcOrd="0" destOrd="0" presId="urn:microsoft.com/office/officeart/2005/8/layout/vList2"/>
    <dgm:cxn modelId="{BBDD8224-6904-487A-BE10-ACF93D0C63D5}" srcId="{62982D08-6439-41F8-9ABC-4902860FB0E1}" destId="{7CD28AF2-F7AD-46D0-9B7C-269AD61A7BB9}" srcOrd="2" destOrd="0" parTransId="{265BF8F3-EC34-4553-B2B9-F6C18C1BBB00}" sibTransId="{A2F31EBD-4A60-40DC-B886-E87D764299CB}"/>
    <dgm:cxn modelId="{E9CF9875-A53F-4C8F-95FC-FA1CAD2B4676}" type="presOf" srcId="{62982D08-6439-41F8-9ABC-4902860FB0E1}" destId="{246B8A3A-E410-4710-9830-3D0B26973D78}" srcOrd="0" destOrd="0" presId="urn:microsoft.com/office/officeart/2005/8/layout/vList2"/>
    <dgm:cxn modelId="{5565C6BB-F3D4-4008-A6DC-28753C78EF13}" type="presOf" srcId="{DBE51055-A1F5-4055-869F-8E26E1344254}" destId="{302FB591-6BA1-4337-BCCE-123B3D83E027}" srcOrd="0" destOrd="0" presId="urn:microsoft.com/office/officeart/2005/8/layout/vList2"/>
    <dgm:cxn modelId="{880614BE-9A4A-480A-8113-272D4DDE188A}" type="presOf" srcId="{AE36B844-9B92-4003-98F8-B2E315D812DB}" destId="{2C0DE350-34A5-445B-B4EC-8277F814978B}" srcOrd="0" destOrd="0" presId="urn:microsoft.com/office/officeart/2005/8/layout/vList2"/>
    <dgm:cxn modelId="{E2E65D20-3032-4C06-84D9-26E0920CEAD4}" type="presOf" srcId="{114BDD1F-21C2-4DCE-AD00-845022288F6E}" destId="{6A7806C3-CAB0-43FD-82A7-DBA38DB4CCF5}" srcOrd="0" destOrd="0" presId="urn:microsoft.com/office/officeart/2005/8/layout/vList2"/>
    <dgm:cxn modelId="{81403187-C14B-49A2-BE9E-2B8DE683AC60}" type="presOf" srcId="{B4779857-A422-4299-801A-E50B4DED085A}" destId="{22363F2C-449F-4AE3-BBC8-5C30828F9427}" srcOrd="0" destOrd="0" presId="urn:microsoft.com/office/officeart/2005/8/layout/vList2"/>
    <dgm:cxn modelId="{50674033-63B1-4BB5-AB16-A774985B900C}" type="presOf" srcId="{A7F864E8-56EE-4642-B9A2-BE4E27164957}" destId="{82BE98E5-DA5B-4CC7-B374-A87BF93D961C}" srcOrd="0" destOrd="0" presId="urn:microsoft.com/office/officeart/2005/8/layout/vList2"/>
    <dgm:cxn modelId="{CFD6EF47-70F8-4BE9-A547-289326DD3D5A}" srcId="{62982D08-6439-41F8-9ABC-4902860FB0E1}" destId="{AE36B844-9B92-4003-98F8-B2E315D812DB}" srcOrd="5" destOrd="0" parTransId="{1B6B0F57-7C02-4D74-B3C9-45B0C5A9E4F5}" sibTransId="{3CEF4EA0-4BEE-4C1D-85AB-3DBCA77354E3}"/>
    <dgm:cxn modelId="{30DB0E31-E7FB-4822-9D4A-602D00CA0AEB}" type="presParOf" srcId="{246B8A3A-E410-4710-9830-3D0B26973D78}" destId="{22363F2C-449F-4AE3-BBC8-5C30828F9427}" srcOrd="0" destOrd="0" presId="urn:microsoft.com/office/officeart/2005/8/layout/vList2"/>
    <dgm:cxn modelId="{07C8216A-8AE9-437D-AA49-1273B46BF238}" type="presParOf" srcId="{246B8A3A-E410-4710-9830-3D0B26973D78}" destId="{9151F8E0-14D4-48F4-8276-80C348F52BE5}" srcOrd="1" destOrd="0" presId="urn:microsoft.com/office/officeart/2005/8/layout/vList2"/>
    <dgm:cxn modelId="{16798004-A6E1-4FD7-990D-FC7AA03EE107}" type="presParOf" srcId="{246B8A3A-E410-4710-9830-3D0B26973D78}" destId="{82BE98E5-DA5B-4CC7-B374-A87BF93D961C}" srcOrd="2" destOrd="0" presId="urn:microsoft.com/office/officeart/2005/8/layout/vList2"/>
    <dgm:cxn modelId="{F17B0D2F-B748-416D-AC5A-5B93F81EE7B0}" type="presParOf" srcId="{246B8A3A-E410-4710-9830-3D0B26973D78}" destId="{D76DD38F-A354-41F1-9F66-9F50759F2833}" srcOrd="3" destOrd="0" presId="urn:microsoft.com/office/officeart/2005/8/layout/vList2"/>
    <dgm:cxn modelId="{05F8B539-8FF2-4DDC-9C0D-AD6FC0F66DED}" type="presParOf" srcId="{246B8A3A-E410-4710-9830-3D0B26973D78}" destId="{4F4ABA06-9A0B-4731-812D-A18613377D28}" srcOrd="4" destOrd="0" presId="urn:microsoft.com/office/officeart/2005/8/layout/vList2"/>
    <dgm:cxn modelId="{0F6B20F3-65F4-4F29-B5C0-FFBCB6D1771F}" type="presParOf" srcId="{246B8A3A-E410-4710-9830-3D0B26973D78}" destId="{442BDFD1-5F23-4949-8B25-0A4899F5BDE4}" srcOrd="5" destOrd="0" presId="urn:microsoft.com/office/officeart/2005/8/layout/vList2"/>
    <dgm:cxn modelId="{741BB376-3C1A-4506-A9CA-E14F41DEEC6E}" type="presParOf" srcId="{246B8A3A-E410-4710-9830-3D0B26973D78}" destId="{302FB591-6BA1-4337-BCCE-123B3D83E027}" srcOrd="6" destOrd="0" presId="urn:microsoft.com/office/officeart/2005/8/layout/vList2"/>
    <dgm:cxn modelId="{EB5CF766-46F4-42CC-B431-D5B202270643}" type="presParOf" srcId="{246B8A3A-E410-4710-9830-3D0B26973D78}" destId="{94063D8D-D6FE-4E2F-99FE-E0C385FB2A94}" srcOrd="7" destOrd="0" presId="urn:microsoft.com/office/officeart/2005/8/layout/vList2"/>
    <dgm:cxn modelId="{085203A0-1D6A-4D13-9735-264C82B1ABD4}" type="presParOf" srcId="{246B8A3A-E410-4710-9830-3D0B26973D78}" destId="{6A7806C3-CAB0-43FD-82A7-DBA38DB4CCF5}" srcOrd="8" destOrd="0" presId="urn:microsoft.com/office/officeart/2005/8/layout/vList2"/>
    <dgm:cxn modelId="{5114B6F8-6EB9-4EA3-9084-1E58F612D636}" type="presParOf" srcId="{246B8A3A-E410-4710-9830-3D0B26973D78}" destId="{DD18E38A-5134-4678-9798-4672431B832D}" srcOrd="9" destOrd="0" presId="urn:microsoft.com/office/officeart/2005/8/layout/vList2"/>
    <dgm:cxn modelId="{B3325BC1-70A4-4E45-9450-B76DD9B29D52}" type="presParOf" srcId="{246B8A3A-E410-4710-9830-3D0B26973D78}" destId="{2C0DE350-34A5-445B-B4EC-8277F814978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0F165D-4462-4D76-817F-EE09C5C388C7}" type="doc">
      <dgm:prSet loTypeId="urn:microsoft.com/office/officeart/2005/8/layout/vList2" loCatId="list" qsTypeId="urn:microsoft.com/office/officeart/2005/8/quickstyle/simple5" qsCatId="simple" csTypeId="urn:microsoft.com/office/officeart/2005/8/colors/accent1_1" csCatId="accent1" phldr="1"/>
      <dgm:spPr/>
      <dgm:t>
        <a:bodyPr/>
        <a:lstStyle/>
        <a:p>
          <a:endParaRPr lang="it-IT"/>
        </a:p>
      </dgm:t>
    </dgm:pt>
    <dgm:pt modelId="{094C28E5-02A5-41C8-9026-BBCC26ABF25C}">
      <dgm:prSet phldrT="[Testo]" custT="1"/>
      <dgm:spPr/>
      <dgm:t>
        <a:bodyPr/>
        <a:lstStyle/>
        <a:p>
          <a:pPr algn="just"/>
          <a:r>
            <a:rPr lang="it-IT" sz="1800" b="1" dirty="0" smtClean="0"/>
            <a:t>REGISTRO DEGLI ORGANISMI </a:t>
          </a:r>
          <a:r>
            <a:rPr lang="it-IT" sz="1800" dirty="0" smtClean="0"/>
            <a:t>istituito presso il Ministero di Giustizia e articolato in due sezioni (sez. A per gli organismi </a:t>
          </a:r>
          <a:r>
            <a:rPr lang="it-IT" sz="1800" b="1" dirty="0" smtClean="0"/>
            <a:t>iscritti di diritto</a:t>
          </a:r>
          <a:r>
            <a:rPr lang="it-IT" sz="1800" b="0" dirty="0" smtClean="0"/>
            <a:t>; sez. B per gli organismi, </a:t>
          </a:r>
          <a:r>
            <a:rPr lang="it-IT" sz="1800" b="1" dirty="0" smtClean="0"/>
            <a:t>iscritti a domanda</a:t>
          </a:r>
          <a:r>
            <a:rPr lang="it-IT" sz="1800" b="0" dirty="0" smtClean="0"/>
            <a:t>, costituiti da Comuni, Province, città metropolitane, Regioni e Università pubbliche)</a:t>
          </a:r>
          <a:endParaRPr lang="it-IT" sz="1800" b="0" dirty="0"/>
        </a:p>
      </dgm:t>
    </dgm:pt>
    <dgm:pt modelId="{104E228C-E6C1-40B3-BD11-EE54C89131B2}" type="parTrans" cxnId="{F4729F70-F16E-4E65-AFE2-B5FE27B504F9}">
      <dgm:prSet/>
      <dgm:spPr/>
      <dgm:t>
        <a:bodyPr/>
        <a:lstStyle/>
        <a:p>
          <a:endParaRPr lang="it-IT" sz="1800"/>
        </a:p>
      </dgm:t>
    </dgm:pt>
    <dgm:pt modelId="{4F99E59D-2823-43DE-9382-614B8B9DA8A6}" type="sibTrans" cxnId="{F4729F70-F16E-4E65-AFE2-B5FE27B504F9}">
      <dgm:prSet/>
      <dgm:spPr/>
      <dgm:t>
        <a:bodyPr/>
        <a:lstStyle/>
        <a:p>
          <a:endParaRPr lang="it-IT" sz="1800"/>
        </a:p>
      </dgm:t>
    </dgm:pt>
    <dgm:pt modelId="{A5D878AA-71C6-45DD-9F94-612C12F3C5D5}">
      <dgm:prSet phldrT="[Testo]" custT="1"/>
      <dgm:spPr/>
      <dgm:t>
        <a:bodyPr/>
        <a:lstStyle/>
        <a:p>
          <a:pPr algn="just"/>
          <a:r>
            <a:rPr lang="it-IT" sz="1800" b="0" dirty="0" smtClean="0"/>
            <a:t>Il </a:t>
          </a:r>
          <a:r>
            <a:rPr lang="it-IT" sz="1800" b="1" dirty="0" smtClean="0"/>
            <a:t>RESPONSABILE DEL REGISTRO</a:t>
          </a:r>
          <a:r>
            <a:rPr lang="it-IT" sz="1800" dirty="0" smtClean="0"/>
            <a:t> valuta, ai fini dell’iscrizione dell’organismo, la sussistenza dei requisiti richiesti dal regolamento</a:t>
          </a:r>
          <a:endParaRPr lang="it-IT" sz="1800" dirty="0"/>
        </a:p>
      </dgm:t>
    </dgm:pt>
    <dgm:pt modelId="{E3D77060-F9B7-47B9-A10A-A324C2FA16D3}" type="parTrans" cxnId="{E4531BA9-3491-4F86-BFA0-031E904934F0}">
      <dgm:prSet/>
      <dgm:spPr/>
      <dgm:t>
        <a:bodyPr/>
        <a:lstStyle/>
        <a:p>
          <a:endParaRPr lang="it-IT" sz="1800"/>
        </a:p>
      </dgm:t>
    </dgm:pt>
    <dgm:pt modelId="{4B673292-DA36-4841-9EF8-2469A724FFDD}" type="sibTrans" cxnId="{E4531BA9-3491-4F86-BFA0-031E904934F0}">
      <dgm:prSet/>
      <dgm:spPr/>
      <dgm:t>
        <a:bodyPr/>
        <a:lstStyle/>
        <a:p>
          <a:endParaRPr lang="it-IT" sz="1800"/>
        </a:p>
      </dgm:t>
    </dgm:pt>
    <dgm:pt modelId="{47AF6E3D-C1FE-496D-B88D-7F5795D433E6}">
      <dgm:prSet phldrT="[Testo]" custT="1"/>
      <dgm:spPr/>
      <dgm:t>
        <a:bodyPr/>
        <a:lstStyle/>
        <a:p>
          <a:pPr algn="just"/>
          <a:r>
            <a:rPr lang="it-IT" sz="1800" b="0" dirty="0" smtClean="0"/>
            <a:t>Il responsabile del registro </a:t>
          </a:r>
          <a:r>
            <a:rPr lang="it-IT" sz="1800" dirty="0" smtClean="0"/>
            <a:t>verifica inoltre la sussistenza in capo ai </a:t>
          </a:r>
          <a:r>
            <a:rPr lang="it-IT" sz="1800" b="1" dirty="0" smtClean="0"/>
            <a:t>GESTORI DELLA CRISI </a:t>
          </a:r>
          <a:r>
            <a:rPr lang="it-IT" sz="1800" b="0" dirty="0" smtClean="0"/>
            <a:t>– iscritti in appositi elenchi contenuti in entrambe le sezioni - dei requisiti di </a:t>
          </a:r>
          <a:r>
            <a:rPr lang="it-IT" sz="1800" b="1" dirty="0" smtClean="0"/>
            <a:t>qualificazione professionale </a:t>
          </a:r>
          <a:r>
            <a:rPr lang="it-IT" sz="1800" b="0" dirty="0" smtClean="0"/>
            <a:t>e di </a:t>
          </a:r>
          <a:r>
            <a:rPr lang="it-IT" sz="1800" b="1" dirty="0" smtClean="0"/>
            <a:t>onorabilità</a:t>
          </a:r>
          <a:r>
            <a:rPr lang="it-IT" sz="1800" b="0" dirty="0" smtClean="0"/>
            <a:t> previsti dal regolamento</a:t>
          </a:r>
          <a:endParaRPr lang="it-IT" sz="1800" dirty="0"/>
        </a:p>
      </dgm:t>
    </dgm:pt>
    <dgm:pt modelId="{18BDCCC1-5C59-4A31-90C7-E9FB2FA3D0F1}" type="parTrans" cxnId="{ACCC4773-262F-48C1-BF1C-440E351C763B}">
      <dgm:prSet/>
      <dgm:spPr/>
      <dgm:t>
        <a:bodyPr/>
        <a:lstStyle/>
        <a:p>
          <a:endParaRPr lang="it-IT" sz="1800"/>
        </a:p>
      </dgm:t>
    </dgm:pt>
    <dgm:pt modelId="{A8B8A64F-648E-4AD2-A194-72EDA944E662}" type="sibTrans" cxnId="{ACCC4773-262F-48C1-BF1C-440E351C763B}">
      <dgm:prSet/>
      <dgm:spPr/>
      <dgm:t>
        <a:bodyPr/>
        <a:lstStyle/>
        <a:p>
          <a:endParaRPr lang="it-IT" sz="1800"/>
        </a:p>
      </dgm:t>
    </dgm:pt>
    <dgm:pt modelId="{FDD2C557-71DB-45FA-B63C-AF509D6628AF}">
      <dgm:prSet phldrT="[Testo]" custT="1"/>
      <dgm:spPr/>
      <dgm:t>
        <a:bodyPr/>
        <a:lstStyle/>
        <a:p>
          <a:pPr algn="just"/>
          <a:r>
            <a:rPr lang="it-IT" sz="1800" b="0" dirty="0" smtClean="0"/>
            <a:t>Il </a:t>
          </a:r>
          <a:r>
            <a:rPr lang="it-IT" sz="1800" b="1" dirty="0" smtClean="0"/>
            <a:t>REFERENTE </a:t>
          </a:r>
          <a:r>
            <a:rPr lang="it-IT" sz="1800" dirty="0" smtClean="0"/>
            <a:t>dell’organismo procede, nell’ambito dell’elenco istituito al suo interno, alla </a:t>
          </a:r>
          <a:r>
            <a:rPr lang="it-IT" sz="1800" b="1" dirty="0" smtClean="0"/>
            <a:t>nomina</a:t>
          </a:r>
          <a:r>
            <a:rPr lang="it-IT" sz="1800" dirty="0" smtClean="0"/>
            <a:t> del gestore della crisi</a:t>
          </a:r>
          <a:endParaRPr lang="it-IT" sz="1800" dirty="0"/>
        </a:p>
      </dgm:t>
    </dgm:pt>
    <dgm:pt modelId="{8152767A-7864-416A-986B-9AC449E79204}" type="parTrans" cxnId="{AA49A370-C963-4DC2-AE26-6959C59ABE0A}">
      <dgm:prSet/>
      <dgm:spPr/>
      <dgm:t>
        <a:bodyPr/>
        <a:lstStyle/>
        <a:p>
          <a:endParaRPr lang="it-IT" sz="1800"/>
        </a:p>
      </dgm:t>
    </dgm:pt>
    <dgm:pt modelId="{ED9FF9BC-FD9A-42AC-AE2E-B3104837DA43}" type="sibTrans" cxnId="{AA49A370-C963-4DC2-AE26-6959C59ABE0A}">
      <dgm:prSet/>
      <dgm:spPr/>
      <dgm:t>
        <a:bodyPr/>
        <a:lstStyle/>
        <a:p>
          <a:endParaRPr lang="it-IT" sz="1800"/>
        </a:p>
      </dgm:t>
    </dgm:pt>
    <dgm:pt modelId="{5DEF86B2-4CFB-41A5-9A43-43B23DCD4A2D}">
      <dgm:prSet phldrT="[Testo]" custT="1"/>
      <dgm:spPr/>
      <dgm:t>
        <a:bodyPr/>
        <a:lstStyle/>
        <a:p>
          <a:pPr algn="just"/>
          <a:r>
            <a:rPr lang="it-IT" sz="1800" dirty="0" smtClean="0"/>
            <a:t>Il referente deve attestare </a:t>
          </a:r>
          <a:r>
            <a:rPr lang="it-IT" sz="1800" b="1" dirty="0" smtClean="0"/>
            <a:t> </a:t>
          </a:r>
          <a:r>
            <a:rPr lang="it-IT" sz="1800" b="0" dirty="0" smtClean="0"/>
            <a:t>l’</a:t>
          </a:r>
          <a:r>
            <a:rPr lang="it-IT" sz="1800" b="1" dirty="0" smtClean="0"/>
            <a:t>insussistenza di un conflitto di interessi </a:t>
          </a:r>
          <a:r>
            <a:rPr lang="it-IT" sz="1800" dirty="0" smtClean="0"/>
            <a:t>tra organismo e procedura</a:t>
          </a:r>
          <a:endParaRPr lang="it-IT" sz="1800" dirty="0"/>
        </a:p>
      </dgm:t>
    </dgm:pt>
    <dgm:pt modelId="{EEEF5D33-57C9-4148-BF13-69EAECE781A7}" type="parTrans" cxnId="{3AA519E5-4B8D-42E2-B22C-0EAB3A85E109}">
      <dgm:prSet/>
      <dgm:spPr/>
      <dgm:t>
        <a:bodyPr/>
        <a:lstStyle/>
        <a:p>
          <a:endParaRPr lang="it-IT" sz="1800"/>
        </a:p>
      </dgm:t>
    </dgm:pt>
    <dgm:pt modelId="{8380ACEA-CDE1-4332-815B-EF72162E9397}" type="sibTrans" cxnId="{3AA519E5-4B8D-42E2-B22C-0EAB3A85E109}">
      <dgm:prSet/>
      <dgm:spPr/>
      <dgm:t>
        <a:bodyPr/>
        <a:lstStyle/>
        <a:p>
          <a:endParaRPr lang="it-IT" sz="1800"/>
        </a:p>
      </dgm:t>
    </dgm:pt>
    <dgm:pt modelId="{C8E3C3AF-779D-488D-A2BB-3316DA4F8092}" type="pres">
      <dgm:prSet presAssocID="{750F165D-4462-4D76-817F-EE09C5C388C7}" presName="linear" presStyleCnt="0">
        <dgm:presLayoutVars>
          <dgm:animLvl val="lvl"/>
          <dgm:resizeHandles val="exact"/>
        </dgm:presLayoutVars>
      </dgm:prSet>
      <dgm:spPr/>
      <dgm:t>
        <a:bodyPr/>
        <a:lstStyle/>
        <a:p>
          <a:endParaRPr lang="it-IT"/>
        </a:p>
      </dgm:t>
    </dgm:pt>
    <dgm:pt modelId="{9D03833C-772F-4213-BCB4-3E9EB9B9F74B}" type="pres">
      <dgm:prSet presAssocID="{094C28E5-02A5-41C8-9026-BBCC26ABF25C}" presName="parentText" presStyleLbl="node1" presStyleIdx="0" presStyleCnt="5">
        <dgm:presLayoutVars>
          <dgm:chMax val="0"/>
          <dgm:bulletEnabled val="1"/>
        </dgm:presLayoutVars>
      </dgm:prSet>
      <dgm:spPr/>
      <dgm:t>
        <a:bodyPr/>
        <a:lstStyle/>
        <a:p>
          <a:endParaRPr lang="it-IT"/>
        </a:p>
      </dgm:t>
    </dgm:pt>
    <dgm:pt modelId="{14374D12-4882-41F1-862A-B832A7BA1047}" type="pres">
      <dgm:prSet presAssocID="{4F99E59D-2823-43DE-9382-614B8B9DA8A6}" presName="spacer" presStyleCnt="0"/>
      <dgm:spPr/>
    </dgm:pt>
    <dgm:pt modelId="{7C8919CB-DA00-48A3-96DF-FE6EF682934D}" type="pres">
      <dgm:prSet presAssocID="{A5D878AA-71C6-45DD-9F94-612C12F3C5D5}" presName="parentText" presStyleLbl="node1" presStyleIdx="1" presStyleCnt="5">
        <dgm:presLayoutVars>
          <dgm:chMax val="0"/>
          <dgm:bulletEnabled val="1"/>
        </dgm:presLayoutVars>
      </dgm:prSet>
      <dgm:spPr/>
      <dgm:t>
        <a:bodyPr/>
        <a:lstStyle/>
        <a:p>
          <a:endParaRPr lang="it-IT"/>
        </a:p>
      </dgm:t>
    </dgm:pt>
    <dgm:pt modelId="{A58B79F8-9B55-47C6-AD3E-A3734D7FE1A0}" type="pres">
      <dgm:prSet presAssocID="{4B673292-DA36-4841-9EF8-2469A724FFDD}" presName="spacer" presStyleCnt="0"/>
      <dgm:spPr/>
    </dgm:pt>
    <dgm:pt modelId="{4812BF6C-D9D3-4DC7-AAF1-75F067E7A57F}" type="pres">
      <dgm:prSet presAssocID="{47AF6E3D-C1FE-496D-B88D-7F5795D433E6}" presName="parentText" presStyleLbl="node1" presStyleIdx="2" presStyleCnt="5">
        <dgm:presLayoutVars>
          <dgm:chMax val="0"/>
          <dgm:bulletEnabled val="1"/>
        </dgm:presLayoutVars>
      </dgm:prSet>
      <dgm:spPr/>
      <dgm:t>
        <a:bodyPr/>
        <a:lstStyle/>
        <a:p>
          <a:endParaRPr lang="it-IT"/>
        </a:p>
      </dgm:t>
    </dgm:pt>
    <dgm:pt modelId="{4361DB02-3E74-4EB8-84F7-D70072097A51}" type="pres">
      <dgm:prSet presAssocID="{A8B8A64F-648E-4AD2-A194-72EDA944E662}" presName="spacer" presStyleCnt="0"/>
      <dgm:spPr/>
    </dgm:pt>
    <dgm:pt modelId="{8F1881F5-E8C1-47EC-923A-3BA3C45D5B64}" type="pres">
      <dgm:prSet presAssocID="{FDD2C557-71DB-45FA-B63C-AF509D6628AF}" presName="parentText" presStyleLbl="node1" presStyleIdx="3" presStyleCnt="5">
        <dgm:presLayoutVars>
          <dgm:chMax val="0"/>
          <dgm:bulletEnabled val="1"/>
        </dgm:presLayoutVars>
      </dgm:prSet>
      <dgm:spPr/>
      <dgm:t>
        <a:bodyPr/>
        <a:lstStyle/>
        <a:p>
          <a:endParaRPr lang="it-IT"/>
        </a:p>
      </dgm:t>
    </dgm:pt>
    <dgm:pt modelId="{CDD65EFA-EBDB-4283-B914-9C1543A9C473}" type="pres">
      <dgm:prSet presAssocID="{ED9FF9BC-FD9A-42AC-AE2E-B3104837DA43}" presName="spacer" presStyleCnt="0"/>
      <dgm:spPr/>
    </dgm:pt>
    <dgm:pt modelId="{02A97BE4-9420-4AFE-9E7A-013D32E2FE49}" type="pres">
      <dgm:prSet presAssocID="{5DEF86B2-4CFB-41A5-9A43-43B23DCD4A2D}" presName="parentText" presStyleLbl="node1" presStyleIdx="4" presStyleCnt="5">
        <dgm:presLayoutVars>
          <dgm:chMax val="0"/>
          <dgm:bulletEnabled val="1"/>
        </dgm:presLayoutVars>
      </dgm:prSet>
      <dgm:spPr/>
      <dgm:t>
        <a:bodyPr/>
        <a:lstStyle/>
        <a:p>
          <a:endParaRPr lang="it-IT"/>
        </a:p>
      </dgm:t>
    </dgm:pt>
  </dgm:ptLst>
  <dgm:cxnLst>
    <dgm:cxn modelId="{AA49A370-C963-4DC2-AE26-6959C59ABE0A}" srcId="{750F165D-4462-4D76-817F-EE09C5C388C7}" destId="{FDD2C557-71DB-45FA-B63C-AF509D6628AF}" srcOrd="3" destOrd="0" parTransId="{8152767A-7864-416A-986B-9AC449E79204}" sibTransId="{ED9FF9BC-FD9A-42AC-AE2E-B3104837DA43}"/>
    <dgm:cxn modelId="{63C1EF24-FB71-484A-BD22-D9F13BE92335}" type="presOf" srcId="{750F165D-4462-4D76-817F-EE09C5C388C7}" destId="{C8E3C3AF-779D-488D-A2BB-3316DA4F8092}" srcOrd="0" destOrd="0" presId="urn:microsoft.com/office/officeart/2005/8/layout/vList2"/>
    <dgm:cxn modelId="{ACCC4773-262F-48C1-BF1C-440E351C763B}" srcId="{750F165D-4462-4D76-817F-EE09C5C388C7}" destId="{47AF6E3D-C1FE-496D-B88D-7F5795D433E6}" srcOrd="2" destOrd="0" parTransId="{18BDCCC1-5C59-4A31-90C7-E9FB2FA3D0F1}" sibTransId="{A8B8A64F-648E-4AD2-A194-72EDA944E662}"/>
    <dgm:cxn modelId="{F4729F70-F16E-4E65-AFE2-B5FE27B504F9}" srcId="{750F165D-4462-4D76-817F-EE09C5C388C7}" destId="{094C28E5-02A5-41C8-9026-BBCC26ABF25C}" srcOrd="0" destOrd="0" parTransId="{104E228C-E6C1-40B3-BD11-EE54C89131B2}" sibTransId="{4F99E59D-2823-43DE-9382-614B8B9DA8A6}"/>
    <dgm:cxn modelId="{4219AB90-A928-48C1-9E69-A3DCB13DFC82}" type="presOf" srcId="{5DEF86B2-4CFB-41A5-9A43-43B23DCD4A2D}" destId="{02A97BE4-9420-4AFE-9E7A-013D32E2FE49}" srcOrd="0" destOrd="0" presId="urn:microsoft.com/office/officeart/2005/8/layout/vList2"/>
    <dgm:cxn modelId="{2B7FC57C-EAE2-40B3-880B-928D7BE53323}" type="presOf" srcId="{FDD2C557-71DB-45FA-B63C-AF509D6628AF}" destId="{8F1881F5-E8C1-47EC-923A-3BA3C45D5B64}" srcOrd="0" destOrd="0" presId="urn:microsoft.com/office/officeart/2005/8/layout/vList2"/>
    <dgm:cxn modelId="{12DCCC2E-A356-4A35-B1AA-3889FDC34EAF}" type="presOf" srcId="{47AF6E3D-C1FE-496D-B88D-7F5795D433E6}" destId="{4812BF6C-D9D3-4DC7-AAF1-75F067E7A57F}" srcOrd="0" destOrd="0" presId="urn:microsoft.com/office/officeart/2005/8/layout/vList2"/>
    <dgm:cxn modelId="{3AA519E5-4B8D-42E2-B22C-0EAB3A85E109}" srcId="{750F165D-4462-4D76-817F-EE09C5C388C7}" destId="{5DEF86B2-4CFB-41A5-9A43-43B23DCD4A2D}" srcOrd="4" destOrd="0" parTransId="{EEEF5D33-57C9-4148-BF13-69EAECE781A7}" sibTransId="{8380ACEA-CDE1-4332-815B-EF72162E9397}"/>
    <dgm:cxn modelId="{E6169BA6-ADDD-4AFE-9335-855DD2AFB99F}" type="presOf" srcId="{A5D878AA-71C6-45DD-9F94-612C12F3C5D5}" destId="{7C8919CB-DA00-48A3-96DF-FE6EF682934D}" srcOrd="0" destOrd="0" presId="urn:microsoft.com/office/officeart/2005/8/layout/vList2"/>
    <dgm:cxn modelId="{09ED5268-BBC4-4272-A9D7-724D2A428D6C}" type="presOf" srcId="{094C28E5-02A5-41C8-9026-BBCC26ABF25C}" destId="{9D03833C-772F-4213-BCB4-3E9EB9B9F74B}" srcOrd="0" destOrd="0" presId="urn:microsoft.com/office/officeart/2005/8/layout/vList2"/>
    <dgm:cxn modelId="{E4531BA9-3491-4F86-BFA0-031E904934F0}" srcId="{750F165D-4462-4D76-817F-EE09C5C388C7}" destId="{A5D878AA-71C6-45DD-9F94-612C12F3C5D5}" srcOrd="1" destOrd="0" parTransId="{E3D77060-F9B7-47B9-A10A-A324C2FA16D3}" sibTransId="{4B673292-DA36-4841-9EF8-2469A724FFDD}"/>
    <dgm:cxn modelId="{3E90766E-FC44-49F6-8765-A67ED282BE45}" type="presParOf" srcId="{C8E3C3AF-779D-488D-A2BB-3316DA4F8092}" destId="{9D03833C-772F-4213-BCB4-3E9EB9B9F74B}" srcOrd="0" destOrd="0" presId="urn:microsoft.com/office/officeart/2005/8/layout/vList2"/>
    <dgm:cxn modelId="{A3AFBCFD-182D-453A-B82C-C4FC3B28FB84}" type="presParOf" srcId="{C8E3C3AF-779D-488D-A2BB-3316DA4F8092}" destId="{14374D12-4882-41F1-862A-B832A7BA1047}" srcOrd="1" destOrd="0" presId="urn:microsoft.com/office/officeart/2005/8/layout/vList2"/>
    <dgm:cxn modelId="{FF735E15-B6C9-41D2-8D8E-56CB30254FDD}" type="presParOf" srcId="{C8E3C3AF-779D-488D-A2BB-3316DA4F8092}" destId="{7C8919CB-DA00-48A3-96DF-FE6EF682934D}" srcOrd="2" destOrd="0" presId="urn:microsoft.com/office/officeart/2005/8/layout/vList2"/>
    <dgm:cxn modelId="{184C1E9F-1A80-409E-A554-C73A218BECED}" type="presParOf" srcId="{C8E3C3AF-779D-488D-A2BB-3316DA4F8092}" destId="{A58B79F8-9B55-47C6-AD3E-A3734D7FE1A0}" srcOrd="3" destOrd="0" presId="urn:microsoft.com/office/officeart/2005/8/layout/vList2"/>
    <dgm:cxn modelId="{FE252967-1751-44B2-B35B-7CFD50C39EA8}" type="presParOf" srcId="{C8E3C3AF-779D-488D-A2BB-3316DA4F8092}" destId="{4812BF6C-D9D3-4DC7-AAF1-75F067E7A57F}" srcOrd="4" destOrd="0" presId="urn:microsoft.com/office/officeart/2005/8/layout/vList2"/>
    <dgm:cxn modelId="{0C9A0F95-4D48-4D8E-86C0-BC0E494CCEA6}" type="presParOf" srcId="{C8E3C3AF-779D-488D-A2BB-3316DA4F8092}" destId="{4361DB02-3E74-4EB8-84F7-D70072097A51}" srcOrd="5" destOrd="0" presId="urn:microsoft.com/office/officeart/2005/8/layout/vList2"/>
    <dgm:cxn modelId="{CECAB6A6-F746-4417-A17D-9FF6D5F59DC3}" type="presParOf" srcId="{C8E3C3AF-779D-488D-A2BB-3316DA4F8092}" destId="{8F1881F5-E8C1-47EC-923A-3BA3C45D5B64}" srcOrd="6" destOrd="0" presId="urn:microsoft.com/office/officeart/2005/8/layout/vList2"/>
    <dgm:cxn modelId="{FAD65739-3535-49B9-8DA6-265B0460D6B3}" type="presParOf" srcId="{C8E3C3AF-779D-488D-A2BB-3316DA4F8092}" destId="{CDD65EFA-EBDB-4283-B914-9C1543A9C473}" srcOrd="7" destOrd="0" presId="urn:microsoft.com/office/officeart/2005/8/layout/vList2"/>
    <dgm:cxn modelId="{318F9B1D-A3C0-425C-82A1-B55E065157E8}" type="presParOf" srcId="{C8E3C3AF-779D-488D-A2BB-3316DA4F8092}" destId="{02A97BE4-9420-4AFE-9E7A-013D32E2FE49}"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0F165D-4462-4D76-817F-EE09C5C388C7}" type="doc">
      <dgm:prSet loTypeId="urn:microsoft.com/office/officeart/2005/8/layout/vList2" loCatId="list" qsTypeId="urn:microsoft.com/office/officeart/2005/8/quickstyle/simple5" qsCatId="simple" csTypeId="urn:microsoft.com/office/officeart/2005/8/colors/accent1_1" csCatId="accent1" phldr="1"/>
      <dgm:spPr/>
      <dgm:t>
        <a:bodyPr/>
        <a:lstStyle/>
        <a:p>
          <a:endParaRPr lang="it-IT"/>
        </a:p>
      </dgm:t>
    </dgm:pt>
    <dgm:pt modelId="{094C28E5-02A5-41C8-9026-BBCC26ABF25C}">
      <dgm:prSet phldrT="[Testo]" custT="1"/>
      <dgm:spPr/>
      <dgm:t>
        <a:bodyPr/>
        <a:lstStyle/>
        <a:p>
          <a:pPr algn="just"/>
          <a:r>
            <a:rPr lang="it-IT" sz="1800" b="0" dirty="0" smtClean="0"/>
            <a:t>Il gestore  della  crisi  è  tenuto  all’</a:t>
          </a:r>
          <a:r>
            <a:rPr lang="it-IT" sz="1800" b="1" dirty="0" smtClean="0"/>
            <a:t>obbligo di riservatezza </a:t>
          </a:r>
          <a:r>
            <a:rPr lang="it-IT" sz="1800" b="0" dirty="0" smtClean="0"/>
            <a:t>ed alla sottoscrizione di una </a:t>
          </a:r>
          <a:r>
            <a:rPr lang="it-IT" sz="1800" b="1" dirty="0" smtClean="0"/>
            <a:t>dichiarazione di indipendenza</a:t>
          </a:r>
          <a:endParaRPr lang="it-IT" sz="1800" b="0" dirty="0"/>
        </a:p>
      </dgm:t>
    </dgm:pt>
    <dgm:pt modelId="{104E228C-E6C1-40B3-BD11-EE54C89131B2}" type="parTrans" cxnId="{F4729F70-F16E-4E65-AFE2-B5FE27B504F9}">
      <dgm:prSet/>
      <dgm:spPr/>
      <dgm:t>
        <a:bodyPr/>
        <a:lstStyle/>
        <a:p>
          <a:pPr algn="just"/>
          <a:endParaRPr lang="it-IT" sz="1800"/>
        </a:p>
      </dgm:t>
    </dgm:pt>
    <dgm:pt modelId="{4F99E59D-2823-43DE-9382-614B8B9DA8A6}" type="sibTrans" cxnId="{F4729F70-F16E-4E65-AFE2-B5FE27B504F9}">
      <dgm:prSet/>
      <dgm:spPr/>
      <dgm:t>
        <a:bodyPr/>
        <a:lstStyle/>
        <a:p>
          <a:pPr algn="just"/>
          <a:endParaRPr lang="it-IT" sz="1800"/>
        </a:p>
      </dgm:t>
    </dgm:pt>
    <dgm:pt modelId="{A5D878AA-71C6-45DD-9F94-612C12F3C5D5}">
      <dgm:prSet phldrT="[Testo]" custT="1"/>
      <dgm:spPr/>
      <dgm:t>
        <a:bodyPr/>
        <a:lstStyle/>
        <a:p>
          <a:pPr algn="just"/>
          <a:r>
            <a:rPr lang="it-IT" sz="1800" b="0" dirty="0" smtClean="0"/>
            <a:t>Il  </a:t>
          </a:r>
          <a:r>
            <a:rPr lang="it-IT" sz="1800" b="1" dirty="0" smtClean="0"/>
            <a:t>compenso</a:t>
          </a:r>
          <a:r>
            <a:rPr lang="it-IT" sz="1800" dirty="0" smtClean="0"/>
            <a:t> spettante all’organismo – nel caso in cui l’incarico provenga dal debitore – è innanzitutto rimesso all’</a:t>
          </a:r>
          <a:r>
            <a:rPr lang="it-IT" sz="1800" b="1" dirty="0" smtClean="0"/>
            <a:t>accordo </a:t>
          </a:r>
          <a:r>
            <a:rPr lang="it-IT" sz="1800" dirty="0" smtClean="0"/>
            <a:t>con lo stesso debitore</a:t>
          </a:r>
        </a:p>
      </dgm:t>
    </dgm:pt>
    <dgm:pt modelId="{E3D77060-F9B7-47B9-A10A-A324C2FA16D3}" type="parTrans" cxnId="{E4531BA9-3491-4F86-BFA0-031E904934F0}">
      <dgm:prSet/>
      <dgm:spPr/>
      <dgm:t>
        <a:bodyPr/>
        <a:lstStyle/>
        <a:p>
          <a:pPr algn="just"/>
          <a:endParaRPr lang="it-IT" sz="1800"/>
        </a:p>
      </dgm:t>
    </dgm:pt>
    <dgm:pt modelId="{4B673292-DA36-4841-9EF8-2469A724FFDD}" type="sibTrans" cxnId="{E4531BA9-3491-4F86-BFA0-031E904934F0}">
      <dgm:prSet/>
      <dgm:spPr/>
      <dgm:t>
        <a:bodyPr/>
        <a:lstStyle/>
        <a:p>
          <a:pPr algn="just"/>
          <a:endParaRPr lang="it-IT" sz="1800"/>
        </a:p>
      </dgm:t>
    </dgm:pt>
    <dgm:pt modelId="{47AF6E3D-C1FE-496D-B88D-7F5795D433E6}">
      <dgm:prSet phldrT="[Testo]" custT="1"/>
      <dgm:spPr/>
      <dgm:t>
        <a:bodyPr/>
        <a:lstStyle/>
        <a:p>
          <a:pPr algn="just"/>
          <a:r>
            <a:rPr lang="it-IT" sz="1800" dirty="0" smtClean="0"/>
            <a:t>In mancanza di accordo, e nei casi di </a:t>
          </a:r>
          <a:r>
            <a:rPr lang="it-IT" sz="1800" b="1" dirty="0" smtClean="0"/>
            <a:t>nomina giudiziale</a:t>
          </a:r>
          <a:r>
            <a:rPr lang="it-IT" sz="1800" dirty="0" smtClean="0"/>
            <a:t>  </a:t>
          </a:r>
          <a:r>
            <a:rPr lang="it-IT" sz="1800" b="0" dirty="0" smtClean="0"/>
            <a:t>dell’organismo, si</a:t>
          </a:r>
          <a:r>
            <a:rPr lang="it-IT" sz="1800" dirty="0" smtClean="0"/>
            <a:t> applica la nuova disciplina regolamentare</a:t>
          </a:r>
        </a:p>
      </dgm:t>
    </dgm:pt>
    <dgm:pt modelId="{18BDCCC1-5C59-4A31-90C7-E9FB2FA3D0F1}" type="parTrans" cxnId="{ACCC4773-262F-48C1-BF1C-440E351C763B}">
      <dgm:prSet/>
      <dgm:spPr/>
      <dgm:t>
        <a:bodyPr/>
        <a:lstStyle/>
        <a:p>
          <a:pPr algn="just"/>
          <a:endParaRPr lang="it-IT" sz="1800"/>
        </a:p>
      </dgm:t>
    </dgm:pt>
    <dgm:pt modelId="{A8B8A64F-648E-4AD2-A194-72EDA944E662}" type="sibTrans" cxnId="{ACCC4773-262F-48C1-BF1C-440E351C763B}">
      <dgm:prSet/>
      <dgm:spPr/>
      <dgm:t>
        <a:bodyPr/>
        <a:lstStyle/>
        <a:p>
          <a:pPr algn="just"/>
          <a:endParaRPr lang="it-IT" sz="1800"/>
        </a:p>
      </dgm:t>
    </dgm:pt>
    <dgm:pt modelId="{FDD2C557-71DB-45FA-B63C-AF509D6628AF}">
      <dgm:prSet phldrT="[Testo]" custT="1"/>
      <dgm:spPr/>
      <dgm:t>
        <a:bodyPr/>
        <a:lstStyle/>
        <a:p>
          <a:pPr algn="just"/>
          <a:r>
            <a:rPr lang="it-IT" sz="1800" dirty="0" smtClean="0"/>
            <a:t>Si richiamano nella sostanza i criteri di calcolo previsti dal </a:t>
          </a:r>
          <a:r>
            <a:rPr lang="it-IT" sz="1800" b="1" dirty="0" smtClean="0"/>
            <a:t>D.M. 25/01/2012 n.30</a:t>
          </a:r>
          <a:r>
            <a:rPr lang="it-IT" sz="1800" dirty="0" smtClean="0"/>
            <a:t>, con una </a:t>
          </a:r>
          <a:r>
            <a:rPr lang="it-IT" sz="1800" b="1" dirty="0" smtClean="0"/>
            <a:t>riduzione</a:t>
          </a:r>
          <a:r>
            <a:rPr lang="it-IT" sz="1800" dirty="0" smtClean="0"/>
            <a:t> in misura compresa tra il 15% e il 40% e la previsione comunque di un </a:t>
          </a:r>
          <a:r>
            <a:rPr lang="it-IT" sz="1800" b="1" dirty="0" smtClean="0"/>
            <a:t>limite massimo </a:t>
          </a:r>
          <a:r>
            <a:rPr lang="it-IT" sz="1800" dirty="0" smtClean="0"/>
            <a:t>(calcolato percentualmente sull’ammontare complessivo di quanto attribuito ai creditori)</a:t>
          </a:r>
          <a:endParaRPr lang="it-IT" sz="1800" dirty="0"/>
        </a:p>
      </dgm:t>
    </dgm:pt>
    <dgm:pt modelId="{8152767A-7864-416A-986B-9AC449E79204}" type="parTrans" cxnId="{AA49A370-C963-4DC2-AE26-6959C59ABE0A}">
      <dgm:prSet/>
      <dgm:spPr/>
      <dgm:t>
        <a:bodyPr/>
        <a:lstStyle/>
        <a:p>
          <a:pPr algn="just"/>
          <a:endParaRPr lang="it-IT" sz="1800"/>
        </a:p>
      </dgm:t>
    </dgm:pt>
    <dgm:pt modelId="{ED9FF9BC-FD9A-42AC-AE2E-B3104837DA43}" type="sibTrans" cxnId="{AA49A370-C963-4DC2-AE26-6959C59ABE0A}">
      <dgm:prSet/>
      <dgm:spPr/>
      <dgm:t>
        <a:bodyPr/>
        <a:lstStyle/>
        <a:p>
          <a:pPr algn="just"/>
          <a:endParaRPr lang="it-IT" sz="1800"/>
        </a:p>
      </dgm:t>
    </dgm:pt>
    <dgm:pt modelId="{C8E3C3AF-779D-488D-A2BB-3316DA4F8092}" type="pres">
      <dgm:prSet presAssocID="{750F165D-4462-4D76-817F-EE09C5C388C7}" presName="linear" presStyleCnt="0">
        <dgm:presLayoutVars>
          <dgm:animLvl val="lvl"/>
          <dgm:resizeHandles val="exact"/>
        </dgm:presLayoutVars>
      </dgm:prSet>
      <dgm:spPr/>
      <dgm:t>
        <a:bodyPr/>
        <a:lstStyle/>
        <a:p>
          <a:endParaRPr lang="it-IT"/>
        </a:p>
      </dgm:t>
    </dgm:pt>
    <dgm:pt modelId="{9D03833C-772F-4213-BCB4-3E9EB9B9F74B}" type="pres">
      <dgm:prSet presAssocID="{094C28E5-02A5-41C8-9026-BBCC26ABF25C}" presName="parentText" presStyleLbl="node1" presStyleIdx="0" presStyleCnt="4">
        <dgm:presLayoutVars>
          <dgm:chMax val="0"/>
          <dgm:bulletEnabled val="1"/>
        </dgm:presLayoutVars>
      </dgm:prSet>
      <dgm:spPr/>
      <dgm:t>
        <a:bodyPr/>
        <a:lstStyle/>
        <a:p>
          <a:endParaRPr lang="it-IT"/>
        </a:p>
      </dgm:t>
    </dgm:pt>
    <dgm:pt modelId="{14374D12-4882-41F1-862A-B832A7BA1047}" type="pres">
      <dgm:prSet presAssocID="{4F99E59D-2823-43DE-9382-614B8B9DA8A6}" presName="spacer" presStyleCnt="0"/>
      <dgm:spPr/>
    </dgm:pt>
    <dgm:pt modelId="{7C8919CB-DA00-48A3-96DF-FE6EF682934D}" type="pres">
      <dgm:prSet presAssocID="{A5D878AA-71C6-45DD-9F94-612C12F3C5D5}" presName="parentText" presStyleLbl="node1" presStyleIdx="1" presStyleCnt="4">
        <dgm:presLayoutVars>
          <dgm:chMax val="0"/>
          <dgm:bulletEnabled val="1"/>
        </dgm:presLayoutVars>
      </dgm:prSet>
      <dgm:spPr/>
      <dgm:t>
        <a:bodyPr/>
        <a:lstStyle/>
        <a:p>
          <a:endParaRPr lang="it-IT"/>
        </a:p>
      </dgm:t>
    </dgm:pt>
    <dgm:pt modelId="{A58B79F8-9B55-47C6-AD3E-A3734D7FE1A0}" type="pres">
      <dgm:prSet presAssocID="{4B673292-DA36-4841-9EF8-2469A724FFDD}" presName="spacer" presStyleCnt="0"/>
      <dgm:spPr/>
    </dgm:pt>
    <dgm:pt modelId="{4812BF6C-D9D3-4DC7-AAF1-75F067E7A57F}" type="pres">
      <dgm:prSet presAssocID="{47AF6E3D-C1FE-496D-B88D-7F5795D433E6}" presName="parentText" presStyleLbl="node1" presStyleIdx="2" presStyleCnt="4">
        <dgm:presLayoutVars>
          <dgm:chMax val="0"/>
          <dgm:bulletEnabled val="1"/>
        </dgm:presLayoutVars>
      </dgm:prSet>
      <dgm:spPr/>
      <dgm:t>
        <a:bodyPr/>
        <a:lstStyle/>
        <a:p>
          <a:endParaRPr lang="it-IT"/>
        </a:p>
      </dgm:t>
    </dgm:pt>
    <dgm:pt modelId="{4361DB02-3E74-4EB8-84F7-D70072097A51}" type="pres">
      <dgm:prSet presAssocID="{A8B8A64F-648E-4AD2-A194-72EDA944E662}" presName="spacer" presStyleCnt="0"/>
      <dgm:spPr/>
    </dgm:pt>
    <dgm:pt modelId="{8F1881F5-E8C1-47EC-923A-3BA3C45D5B64}" type="pres">
      <dgm:prSet presAssocID="{FDD2C557-71DB-45FA-B63C-AF509D6628AF}" presName="parentText" presStyleLbl="node1" presStyleIdx="3" presStyleCnt="4" custLinFactY="-1481" custLinFactNeighborX="2041" custLinFactNeighborY="-100000">
        <dgm:presLayoutVars>
          <dgm:chMax val="0"/>
          <dgm:bulletEnabled val="1"/>
        </dgm:presLayoutVars>
      </dgm:prSet>
      <dgm:spPr/>
      <dgm:t>
        <a:bodyPr/>
        <a:lstStyle/>
        <a:p>
          <a:endParaRPr lang="it-IT"/>
        </a:p>
      </dgm:t>
    </dgm:pt>
  </dgm:ptLst>
  <dgm:cxnLst>
    <dgm:cxn modelId="{F4729F70-F16E-4E65-AFE2-B5FE27B504F9}" srcId="{750F165D-4462-4D76-817F-EE09C5C388C7}" destId="{094C28E5-02A5-41C8-9026-BBCC26ABF25C}" srcOrd="0" destOrd="0" parTransId="{104E228C-E6C1-40B3-BD11-EE54C89131B2}" sibTransId="{4F99E59D-2823-43DE-9382-614B8B9DA8A6}"/>
    <dgm:cxn modelId="{EA1748EF-AAE2-43EF-9988-25E60CFA17E5}" type="presOf" srcId="{47AF6E3D-C1FE-496D-B88D-7F5795D433E6}" destId="{4812BF6C-D9D3-4DC7-AAF1-75F067E7A57F}" srcOrd="0" destOrd="0" presId="urn:microsoft.com/office/officeart/2005/8/layout/vList2"/>
    <dgm:cxn modelId="{ACCC4773-262F-48C1-BF1C-440E351C763B}" srcId="{750F165D-4462-4D76-817F-EE09C5C388C7}" destId="{47AF6E3D-C1FE-496D-B88D-7F5795D433E6}" srcOrd="2" destOrd="0" parTransId="{18BDCCC1-5C59-4A31-90C7-E9FB2FA3D0F1}" sibTransId="{A8B8A64F-648E-4AD2-A194-72EDA944E662}"/>
    <dgm:cxn modelId="{18F5D215-5DB6-4754-8747-FDBF7A7AE36C}" type="presOf" srcId="{FDD2C557-71DB-45FA-B63C-AF509D6628AF}" destId="{8F1881F5-E8C1-47EC-923A-3BA3C45D5B64}" srcOrd="0" destOrd="0" presId="urn:microsoft.com/office/officeart/2005/8/layout/vList2"/>
    <dgm:cxn modelId="{7FD8B01C-21F6-48F2-AE80-2B2A5C58F88B}" type="presOf" srcId="{750F165D-4462-4D76-817F-EE09C5C388C7}" destId="{C8E3C3AF-779D-488D-A2BB-3316DA4F8092}" srcOrd="0" destOrd="0" presId="urn:microsoft.com/office/officeart/2005/8/layout/vList2"/>
    <dgm:cxn modelId="{3F1ADA40-79F6-4586-99F8-658C77AFAD52}" type="presOf" srcId="{A5D878AA-71C6-45DD-9F94-612C12F3C5D5}" destId="{7C8919CB-DA00-48A3-96DF-FE6EF682934D}" srcOrd="0" destOrd="0" presId="urn:microsoft.com/office/officeart/2005/8/layout/vList2"/>
    <dgm:cxn modelId="{AA49A370-C963-4DC2-AE26-6959C59ABE0A}" srcId="{750F165D-4462-4D76-817F-EE09C5C388C7}" destId="{FDD2C557-71DB-45FA-B63C-AF509D6628AF}" srcOrd="3" destOrd="0" parTransId="{8152767A-7864-416A-986B-9AC449E79204}" sibTransId="{ED9FF9BC-FD9A-42AC-AE2E-B3104837DA43}"/>
    <dgm:cxn modelId="{B53DF778-710D-4DCF-B6D1-74C7DAA464F5}" type="presOf" srcId="{094C28E5-02A5-41C8-9026-BBCC26ABF25C}" destId="{9D03833C-772F-4213-BCB4-3E9EB9B9F74B}" srcOrd="0" destOrd="0" presId="urn:microsoft.com/office/officeart/2005/8/layout/vList2"/>
    <dgm:cxn modelId="{E4531BA9-3491-4F86-BFA0-031E904934F0}" srcId="{750F165D-4462-4D76-817F-EE09C5C388C7}" destId="{A5D878AA-71C6-45DD-9F94-612C12F3C5D5}" srcOrd="1" destOrd="0" parTransId="{E3D77060-F9B7-47B9-A10A-A324C2FA16D3}" sibTransId="{4B673292-DA36-4841-9EF8-2469A724FFDD}"/>
    <dgm:cxn modelId="{7940D228-4B24-4866-A2AF-8AF5FE7BFB91}" type="presParOf" srcId="{C8E3C3AF-779D-488D-A2BB-3316DA4F8092}" destId="{9D03833C-772F-4213-BCB4-3E9EB9B9F74B}" srcOrd="0" destOrd="0" presId="urn:microsoft.com/office/officeart/2005/8/layout/vList2"/>
    <dgm:cxn modelId="{8F588C8E-91E7-4B87-9409-03E2739559F6}" type="presParOf" srcId="{C8E3C3AF-779D-488D-A2BB-3316DA4F8092}" destId="{14374D12-4882-41F1-862A-B832A7BA1047}" srcOrd="1" destOrd="0" presId="urn:microsoft.com/office/officeart/2005/8/layout/vList2"/>
    <dgm:cxn modelId="{50758B66-8642-4B41-9FFA-BC7B5E3F17A4}" type="presParOf" srcId="{C8E3C3AF-779D-488D-A2BB-3316DA4F8092}" destId="{7C8919CB-DA00-48A3-96DF-FE6EF682934D}" srcOrd="2" destOrd="0" presId="urn:microsoft.com/office/officeart/2005/8/layout/vList2"/>
    <dgm:cxn modelId="{F69D405E-6A90-4B8E-8237-F7AF33FA142C}" type="presParOf" srcId="{C8E3C3AF-779D-488D-A2BB-3316DA4F8092}" destId="{A58B79F8-9B55-47C6-AD3E-A3734D7FE1A0}" srcOrd="3" destOrd="0" presId="urn:microsoft.com/office/officeart/2005/8/layout/vList2"/>
    <dgm:cxn modelId="{97E8BF3E-6EAE-4967-B94A-7D7DA7EA847C}" type="presParOf" srcId="{C8E3C3AF-779D-488D-A2BB-3316DA4F8092}" destId="{4812BF6C-D9D3-4DC7-AAF1-75F067E7A57F}" srcOrd="4" destOrd="0" presId="urn:microsoft.com/office/officeart/2005/8/layout/vList2"/>
    <dgm:cxn modelId="{4E1ADD02-371E-4C0E-A309-DFC011E5CC91}" type="presParOf" srcId="{C8E3C3AF-779D-488D-A2BB-3316DA4F8092}" destId="{4361DB02-3E74-4EB8-84F7-D70072097A51}" srcOrd="5" destOrd="0" presId="urn:microsoft.com/office/officeart/2005/8/layout/vList2"/>
    <dgm:cxn modelId="{2D9DBBFF-8B34-4859-AD53-FF198EE6D3F4}" type="presParOf" srcId="{C8E3C3AF-779D-488D-A2BB-3316DA4F8092}" destId="{8F1881F5-E8C1-47EC-923A-3BA3C45D5B6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A3DC104-696C-43F3-AF83-5C0CA6B7E534}" type="doc">
      <dgm:prSet loTypeId="urn:microsoft.com/office/officeart/2005/8/layout/vList2" loCatId="list" qsTypeId="urn:microsoft.com/office/officeart/2005/8/quickstyle/simple3" qsCatId="simple" csTypeId="urn:microsoft.com/office/officeart/2005/8/colors/accent0_2" csCatId="mainScheme" phldr="1"/>
      <dgm:spPr/>
      <dgm:t>
        <a:bodyPr/>
        <a:lstStyle/>
        <a:p>
          <a:endParaRPr lang="it-IT"/>
        </a:p>
      </dgm:t>
    </dgm:pt>
    <dgm:pt modelId="{12965492-8B0B-46E4-BD23-552B936DF094}">
      <dgm:prSet phldrT="[Testo]" custT="1"/>
      <dgm:spPr>
        <a:solidFill>
          <a:schemeClr val="bg1">
            <a:lumMod val="85000"/>
          </a:schemeClr>
        </a:solidFill>
      </dgm:spPr>
      <dgm:t>
        <a:bodyPr/>
        <a:lstStyle/>
        <a:p>
          <a:pPr algn="just"/>
          <a:r>
            <a:rPr lang="it-IT" sz="1600" dirty="0" smtClean="0">
              <a:solidFill>
                <a:schemeClr val="tx1"/>
              </a:solidFill>
            </a:rPr>
            <a:t>IL CONSENSO DEI CREDITORI ALLA PROPOSTA DEVE GIUNGERE ALL’O.C.C. </a:t>
          </a:r>
          <a:r>
            <a:rPr lang="it-IT" sz="1600" b="1" dirty="0" smtClean="0">
              <a:solidFill>
                <a:schemeClr val="tx1"/>
              </a:solidFill>
            </a:rPr>
            <a:t>ALMENO 10 </a:t>
          </a:r>
          <a:r>
            <a:rPr lang="it-IT" sz="1600" b="1" dirty="0" err="1" smtClean="0">
              <a:solidFill>
                <a:schemeClr val="tx1"/>
              </a:solidFill>
            </a:rPr>
            <a:t>GG</a:t>
          </a:r>
          <a:r>
            <a:rPr lang="it-IT" sz="1600" b="1" dirty="0" smtClean="0">
              <a:solidFill>
                <a:schemeClr val="tx1"/>
              </a:solidFill>
            </a:rPr>
            <a:t>. PRIMA DELL’UDIENZA</a:t>
          </a:r>
          <a:r>
            <a:rPr lang="it-IT" sz="1600" dirty="0" smtClean="0">
              <a:solidFill>
                <a:schemeClr val="tx1"/>
              </a:solidFill>
            </a:rPr>
            <a:t> FISSATA EX ART. 10 E PROVENIRE DAI CREDITORI CHE RAPPRESENTINO ALMENO IL </a:t>
          </a:r>
          <a:r>
            <a:rPr lang="it-IT" sz="1600" b="1" dirty="0" smtClean="0">
              <a:solidFill>
                <a:schemeClr val="tx1"/>
              </a:solidFill>
            </a:rPr>
            <a:t>SESSANTA PER CENTO</a:t>
          </a:r>
          <a:r>
            <a:rPr lang="it-IT" sz="1600" dirty="0" smtClean="0">
              <a:solidFill>
                <a:schemeClr val="tx1"/>
              </a:solidFill>
            </a:rPr>
            <a:t> DELL’AMMONTARE COMPLESSIVO DELLA DEBITORIA (PERCENTUALE ANALOGA A QUELLA PREVISTA PER L’OMOLOGA DELL’ACCORDO </a:t>
          </a:r>
          <a:r>
            <a:rPr lang="it-IT" sz="1600" dirty="0" err="1" smtClean="0">
              <a:solidFill>
                <a:schemeClr val="tx1"/>
              </a:solidFill>
            </a:rPr>
            <a:t>DI</a:t>
          </a:r>
          <a:r>
            <a:rPr lang="it-IT" sz="1600" dirty="0" smtClean="0">
              <a:solidFill>
                <a:schemeClr val="tx1"/>
              </a:solidFill>
            </a:rPr>
            <a:t> RISTRUTTURAZIONE EX ART. 182 BIS)</a:t>
          </a:r>
          <a:endParaRPr lang="it-IT" sz="1600" dirty="0">
            <a:solidFill>
              <a:schemeClr val="tx1"/>
            </a:solidFill>
          </a:endParaRPr>
        </a:p>
      </dgm:t>
    </dgm:pt>
    <dgm:pt modelId="{31F4D6FD-A83F-49A5-9300-6C3DFF0BB11F}" type="parTrans" cxnId="{DF147D61-C005-4C43-8DD2-033182D1E0AA}">
      <dgm:prSet/>
      <dgm:spPr/>
      <dgm:t>
        <a:bodyPr/>
        <a:lstStyle/>
        <a:p>
          <a:endParaRPr lang="it-IT">
            <a:solidFill>
              <a:schemeClr val="tx1"/>
            </a:solidFill>
          </a:endParaRPr>
        </a:p>
      </dgm:t>
    </dgm:pt>
    <dgm:pt modelId="{AA128CED-FE97-4DF3-A57E-580ACD800A51}" type="sibTrans" cxnId="{DF147D61-C005-4C43-8DD2-033182D1E0AA}">
      <dgm:prSet/>
      <dgm:spPr/>
      <dgm:t>
        <a:bodyPr/>
        <a:lstStyle/>
        <a:p>
          <a:endParaRPr lang="it-IT">
            <a:solidFill>
              <a:schemeClr val="tx1"/>
            </a:solidFill>
          </a:endParaRPr>
        </a:p>
      </dgm:t>
    </dgm:pt>
    <dgm:pt modelId="{022CD51D-B7B1-41DA-864D-9AF7404F3E22}">
      <dgm:prSet custT="1"/>
      <dgm:spPr>
        <a:solidFill>
          <a:schemeClr val="accent1">
            <a:lumMod val="40000"/>
            <a:lumOff val="60000"/>
          </a:schemeClr>
        </a:solidFill>
      </dgm:spPr>
      <dgm:t>
        <a:bodyPr/>
        <a:lstStyle/>
        <a:p>
          <a:r>
            <a:rPr lang="it-IT" sz="1600" dirty="0" smtClean="0">
              <a:solidFill>
                <a:schemeClr val="tx1"/>
              </a:solidFill>
            </a:rPr>
            <a:t>VIGE </a:t>
          </a:r>
          <a:r>
            <a:rPr lang="it-IT" sz="1600" smtClean="0">
              <a:solidFill>
                <a:schemeClr val="tx1"/>
              </a:solidFill>
            </a:rPr>
            <a:t>IL MECCANISMO DI VOTO DEL </a:t>
          </a:r>
          <a:r>
            <a:rPr lang="it-IT" sz="1600" b="1" smtClean="0">
              <a:solidFill>
                <a:schemeClr val="tx1"/>
              </a:solidFill>
            </a:rPr>
            <a:t>SILENZIO ASSENSO </a:t>
          </a:r>
          <a:r>
            <a:rPr lang="it-IT" sz="1600" smtClean="0">
              <a:solidFill>
                <a:schemeClr val="tx1"/>
              </a:solidFill>
            </a:rPr>
            <a:t>(INVECE ABROGATO CON IL D. L. 83/2015 NELLE PROCEDURE DI CONCORDATO PREVENTIVO PER  LE IMPRESE FALLIBILI)</a:t>
          </a:r>
          <a:endParaRPr lang="it-IT" sz="1600" dirty="0">
            <a:solidFill>
              <a:schemeClr val="tx1"/>
            </a:solidFill>
          </a:endParaRPr>
        </a:p>
      </dgm:t>
    </dgm:pt>
    <dgm:pt modelId="{CF0AB493-D5A4-4A69-9204-9207BCEECB05}" type="parTrans" cxnId="{2DD1AF7F-4CE7-4DED-8EE7-79DE3AD83AE0}">
      <dgm:prSet/>
      <dgm:spPr/>
      <dgm:t>
        <a:bodyPr/>
        <a:lstStyle/>
        <a:p>
          <a:endParaRPr lang="it-IT">
            <a:solidFill>
              <a:schemeClr val="tx1"/>
            </a:solidFill>
          </a:endParaRPr>
        </a:p>
      </dgm:t>
    </dgm:pt>
    <dgm:pt modelId="{FFEB4087-3ABC-4AF6-8D4D-A70BF2E8BA52}" type="sibTrans" cxnId="{2DD1AF7F-4CE7-4DED-8EE7-79DE3AD83AE0}">
      <dgm:prSet/>
      <dgm:spPr/>
      <dgm:t>
        <a:bodyPr/>
        <a:lstStyle/>
        <a:p>
          <a:endParaRPr lang="it-IT">
            <a:solidFill>
              <a:schemeClr val="tx1"/>
            </a:solidFill>
          </a:endParaRPr>
        </a:p>
      </dgm:t>
    </dgm:pt>
    <dgm:pt modelId="{7F1EDCED-BFCD-46A4-9505-E3ED2073A335}">
      <dgm:prSet custT="1"/>
      <dgm:spPr>
        <a:solidFill>
          <a:schemeClr val="bg1">
            <a:lumMod val="95000"/>
          </a:schemeClr>
        </a:solidFill>
      </dgm:spPr>
      <dgm:t>
        <a:bodyPr/>
        <a:lstStyle/>
        <a:p>
          <a:pPr algn="just"/>
          <a:r>
            <a:rPr lang="it-IT" sz="1600" dirty="0" smtClean="0">
              <a:solidFill>
                <a:schemeClr val="tx1"/>
              </a:solidFill>
            </a:rPr>
            <a:t>I CREDITORI PRELATIZI (</a:t>
          </a:r>
          <a:r>
            <a:rPr lang="it-IT" sz="1600" dirty="0" err="1" smtClean="0">
              <a:solidFill>
                <a:schemeClr val="tx1"/>
              </a:solidFill>
            </a:rPr>
            <a:t>DI</a:t>
          </a:r>
          <a:r>
            <a:rPr lang="it-IT" sz="1600" dirty="0" smtClean="0">
              <a:solidFill>
                <a:schemeClr val="tx1"/>
              </a:solidFill>
            </a:rPr>
            <a:t> CUI SIA PREVISTO L’INTEGRALE PAGAMENTO) NON SONO COMPUTATI PER IL CALCOLO DELLA MAGGIORANZA E NON VOTANO, SALVO RINUNZIA ALLA PRELAZIONE</a:t>
          </a:r>
          <a:endParaRPr lang="it-IT" sz="1600" dirty="0">
            <a:solidFill>
              <a:schemeClr val="tx1"/>
            </a:solidFill>
          </a:endParaRPr>
        </a:p>
      </dgm:t>
    </dgm:pt>
    <dgm:pt modelId="{879939CC-AEF0-42E4-92BD-846973EBA41C}" type="parTrans" cxnId="{C47333A6-C68B-4F6E-8E22-52689C848B27}">
      <dgm:prSet/>
      <dgm:spPr/>
      <dgm:t>
        <a:bodyPr/>
        <a:lstStyle/>
        <a:p>
          <a:endParaRPr lang="it-IT">
            <a:solidFill>
              <a:schemeClr val="tx1"/>
            </a:solidFill>
          </a:endParaRPr>
        </a:p>
      </dgm:t>
    </dgm:pt>
    <dgm:pt modelId="{B0D5488E-D984-40CA-91C7-B0FB42C62087}" type="sibTrans" cxnId="{C47333A6-C68B-4F6E-8E22-52689C848B27}">
      <dgm:prSet/>
      <dgm:spPr/>
      <dgm:t>
        <a:bodyPr/>
        <a:lstStyle/>
        <a:p>
          <a:endParaRPr lang="it-IT">
            <a:solidFill>
              <a:schemeClr val="tx1"/>
            </a:solidFill>
          </a:endParaRPr>
        </a:p>
      </dgm:t>
    </dgm:pt>
    <dgm:pt modelId="{A758C0F8-C6A4-4347-92A3-04D4AA961FE7}">
      <dgm:prSet custT="1"/>
      <dgm:spPr>
        <a:solidFill>
          <a:schemeClr val="accent1">
            <a:lumMod val="20000"/>
            <a:lumOff val="80000"/>
          </a:schemeClr>
        </a:solidFill>
      </dgm:spPr>
      <dgm:t>
        <a:bodyPr/>
        <a:lstStyle/>
        <a:p>
          <a:pPr algn="just"/>
          <a:r>
            <a:rPr lang="it-IT" sz="1600" dirty="0" smtClean="0">
              <a:solidFill>
                <a:schemeClr val="tx1"/>
              </a:solidFill>
            </a:rPr>
            <a:t>L’ACCORDO </a:t>
          </a:r>
          <a:r>
            <a:rPr lang="it-IT" sz="1600" b="1" dirty="0" smtClean="0">
              <a:solidFill>
                <a:schemeClr val="tx1"/>
              </a:solidFill>
            </a:rPr>
            <a:t>PERDE EFFICACIA </a:t>
          </a:r>
          <a:r>
            <a:rPr lang="it-IT" sz="1600" b="1" dirty="0" err="1" smtClean="0">
              <a:solidFill>
                <a:schemeClr val="tx1"/>
              </a:solidFill>
            </a:rPr>
            <a:t>DI</a:t>
          </a:r>
          <a:r>
            <a:rPr lang="it-IT" sz="1600" b="1" dirty="0" smtClean="0">
              <a:solidFill>
                <a:schemeClr val="tx1"/>
              </a:solidFill>
            </a:rPr>
            <a:t> DIRITTO</a:t>
          </a:r>
          <a:r>
            <a:rPr lang="it-IT" sz="1600" dirty="0" smtClean="0">
              <a:solidFill>
                <a:schemeClr val="tx1"/>
              </a:solidFill>
            </a:rPr>
            <a:t> SE NON AVVIENE ENTRO NOVANTA GIORNI DALLE SCADENZE PREVISTE NEL PIANO </a:t>
          </a:r>
          <a:r>
            <a:rPr lang="it-IT" sz="1600" b="1" dirty="0" smtClean="0">
              <a:solidFill>
                <a:schemeClr val="tx1"/>
              </a:solidFill>
            </a:rPr>
            <a:t>IL PAGAMENTO DELLE PUBBLICHE AMMINISTRAZIONI (COMPRESO OVVIAMENTE IL FISCO) E DEGLI ENTI PREVIDENZIALI</a:t>
          </a:r>
          <a:r>
            <a:rPr lang="it-IT" sz="1600" dirty="0" smtClean="0">
              <a:solidFill>
                <a:schemeClr val="tx1"/>
              </a:solidFill>
            </a:rPr>
            <a:t> </a:t>
          </a:r>
          <a:endParaRPr lang="it-IT" sz="1600" dirty="0">
            <a:solidFill>
              <a:schemeClr val="tx1"/>
            </a:solidFill>
          </a:endParaRPr>
        </a:p>
      </dgm:t>
    </dgm:pt>
    <dgm:pt modelId="{D76280F4-51CC-45CE-BD64-D3E82F6B8373}" type="parTrans" cxnId="{FB346E53-51B6-4252-8B93-276D99C88216}">
      <dgm:prSet/>
      <dgm:spPr/>
      <dgm:t>
        <a:bodyPr/>
        <a:lstStyle/>
        <a:p>
          <a:endParaRPr lang="it-IT">
            <a:solidFill>
              <a:schemeClr val="tx1"/>
            </a:solidFill>
          </a:endParaRPr>
        </a:p>
      </dgm:t>
    </dgm:pt>
    <dgm:pt modelId="{9515B778-C5AB-4AC7-A153-4187E7047E44}" type="sibTrans" cxnId="{FB346E53-51B6-4252-8B93-276D99C88216}">
      <dgm:prSet/>
      <dgm:spPr/>
      <dgm:t>
        <a:bodyPr/>
        <a:lstStyle/>
        <a:p>
          <a:endParaRPr lang="it-IT">
            <a:solidFill>
              <a:schemeClr val="tx1"/>
            </a:solidFill>
          </a:endParaRPr>
        </a:p>
      </dgm:t>
    </dgm:pt>
    <dgm:pt modelId="{596B8642-8DB6-4F61-A851-DD3A02CA2D3F}">
      <dgm:prSet custT="1"/>
      <dgm:spPr>
        <a:solidFill>
          <a:schemeClr val="bg1">
            <a:lumMod val="85000"/>
          </a:schemeClr>
        </a:solidFill>
      </dgm:spPr>
      <dgm:t>
        <a:bodyPr/>
        <a:lstStyle/>
        <a:p>
          <a:pPr algn="just"/>
          <a:r>
            <a:rPr lang="it-IT" sz="1600" dirty="0" smtClean="0">
              <a:solidFill>
                <a:schemeClr val="tx1"/>
              </a:solidFill>
            </a:rPr>
            <a:t>L’ACCORDO E’ INOLTRE </a:t>
          </a:r>
          <a:r>
            <a:rPr lang="it-IT" sz="1600" b="1" dirty="0" smtClean="0">
              <a:solidFill>
                <a:schemeClr val="tx1"/>
              </a:solidFill>
            </a:rPr>
            <a:t>REVOCATO</a:t>
          </a:r>
          <a:r>
            <a:rPr lang="it-IT" sz="1600" dirty="0" smtClean="0">
              <a:solidFill>
                <a:schemeClr val="tx1"/>
              </a:solidFill>
            </a:rPr>
            <a:t> SE DURANTE LA PROCEDURA RISULTANO COMPIUTI </a:t>
          </a:r>
          <a:r>
            <a:rPr lang="it-IT" sz="1600" b="1" dirty="0" smtClean="0">
              <a:solidFill>
                <a:schemeClr val="tx1"/>
              </a:solidFill>
            </a:rPr>
            <a:t>ATTI IN FRODE </a:t>
          </a:r>
          <a:r>
            <a:rPr lang="it-IT" sz="1600" dirty="0" smtClean="0">
              <a:solidFill>
                <a:schemeClr val="tx1"/>
              </a:solidFill>
            </a:rPr>
            <a:t>AI CREDITORI (IL GIUDICE PRONUNZIA DECRETO RECLAMABILE</a:t>
          </a:r>
          <a:r>
            <a:rPr lang="it-IT" sz="1600" b="1" dirty="0" smtClean="0">
              <a:solidFill>
                <a:schemeClr val="tx1"/>
              </a:solidFill>
            </a:rPr>
            <a:t> </a:t>
          </a:r>
          <a:r>
            <a:rPr lang="it-IT" sz="1600" dirty="0" smtClean="0">
              <a:solidFill>
                <a:schemeClr val="tx1"/>
              </a:solidFill>
            </a:rPr>
            <a:t>AVANTI AL TRIBUNALE IN COMPOSIZIONE COLLEGIALE)</a:t>
          </a:r>
          <a:endParaRPr lang="it-IT" sz="1600" dirty="0">
            <a:solidFill>
              <a:schemeClr val="tx1"/>
            </a:solidFill>
          </a:endParaRPr>
        </a:p>
      </dgm:t>
    </dgm:pt>
    <dgm:pt modelId="{5399145B-4D89-48B8-B8B9-468204AE092C}" type="parTrans" cxnId="{EFC9A305-32C3-41E8-97EE-1BF3DD5D9B11}">
      <dgm:prSet/>
      <dgm:spPr/>
      <dgm:t>
        <a:bodyPr/>
        <a:lstStyle/>
        <a:p>
          <a:endParaRPr lang="it-IT">
            <a:solidFill>
              <a:schemeClr val="tx1"/>
            </a:solidFill>
          </a:endParaRPr>
        </a:p>
      </dgm:t>
    </dgm:pt>
    <dgm:pt modelId="{70CF025F-5BAB-4EAF-A045-11B1AA518AA3}" type="sibTrans" cxnId="{EFC9A305-32C3-41E8-97EE-1BF3DD5D9B11}">
      <dgm:prSet/>
      <dgm:spPr/>
      <dgm:t>
        <a:bodyPr/>
        <a:lstStyle/>
        <a:p>
          <a:endParaRPr lang="it-IT">
            <a:solidFill>
              <a:schemeClr val="tx1"/>
            </a:solidFill>
          </a:endParaRPr>
        </a:p>
      </dgm:t>
    </dgm:pt>
    <dgm:pt modelId="{FB680B78-1EBD-4135-ABDA-6A61D3682786}" type="pres">
      <dgm:prSet presAssocID="{BA3DC104-696C-43F3-AF83-5C0CA6B7E534}" presName="linear" presStyleCnt="0">
        <dgm:presLayoutVars>
          <dgm:animLvl val="lvl"/>
          <dgm:resizeHandles val="exact"/>
        </dgm:presLayoutVars>
      </dgm:prSet>
      <dgm:spPr/>
      <dgm:t>
        <a:bodyPr/>
        <a:lstStyle/>
        <a:p>
          <a:endParaRPr lang="it-IT"/>
        </a:p>
      </dgm:t>
    </dgm:pt>
    <dgm:pt modelId="{EB2320C5-1584-48EA-ADC5-BB2BD4FBB46D}" type="pres">
      <dgm:prSet presAssocID="{12965492-8B0B-46E4-BD23-552B936DF094}" presName="parentText" presStyleLbl="node1" presStyleIdx="0" presStyleCnt="5" custScaleY="165276">
        <dgm:presLayoutVars>
          <dgm:chMax val="0"/>
          <dgm:bulletEnabled val="1"/>
        </dgm:presLayoutVars>
      </dgm:prSet>
      <dgm:spPr/>
      <dgm:t>
        <a:bodyPr/>
        <a:lstStyle/>
        <a:p>
          <a:endParaRPr lang="it-IT"/>
        </a:p>
      </dgm:t>
    </dgm:pt>
    <dgm:pt modelId="{C4AE399C-1DC4-4B20-B138-9F5DD33BC5AB}" type="pres">
      <dgm:prSet presAssocID="{AA128CED-FE97-4DF3-A57E-580ACD800A51}" presName="spacer" presStyleCnt="0"/>
      <dgm:spPr/>
    </dgm:pt>
    <dgm:pt modelId="{47A30C95-0075-4915-B72A-FD79D600E70F}" type="pres">
      <dgm:prSet presAssocID="{022CD51D-B7B1-41DA-864D-9AF7404F3E22}" presName="parentText" presStyleLbl="node1" presStyleIdx="1" presStyleCnt="5" custScaleY="73001">
        <dgm:presLayoutVars>
          <dgm:chMax val="0"/>
          <dgm:bulletEnabled val="1"/>
        </dgm:presLayoutVars>
      </dgm:prSet>
      <dgm:spPr/>
      <dgm:t>
        <a:bodyPr/>
        <a:lstStyle/>
        <a:p>
          <a:endParaRPr lang="it-IT"/>
        </a:p>
      </dgm:t>
    </dgm:pt>
    <dgm:pt modelId="{01470EB6-35A5-41A8-8FB6-EB563986FC6E}" type="pres">
      <dgm:prSet presAssocID="{FFEB4087-3ABC-4AF6-8D4D-A70BF2E8BA52}" presName="spacer" presStyleCnt="0"/>
      <dgm:spPr/>
    </dgm:pt>
    <dgm:pt modelId="{F6B17CFB-15FB-48C5-A871-CAE2AC0453B1}" type="pres">
      <dgm:prSet presAssocID="{7F1EDCED-BFCD-46A4-9505-E3ED2073A335}" presName="parentText" presStyleLbl="node1" presStyleIdx="2" presStyleCnt="5">
        <dgm:presLayoutVars>
          <dgm:chMax val="0"/>
          <dgm:bulletEnabled val="1"/>
        </dgm:presLayoutVars>
      </dgm:prSet>
      <dgm:spPr/>
      <dgm:t>
        <a:bodyPr/>
        <a:lstStyle/>
        <a:p>
          <a:endParaRPr lang="it-IT"/>
        </a:p>
      </dgm:t>
    </dgm:pt>
    <dgm:pt modelId="{D565B1D9-9420-40DA-B090-7C34693923F4}" type="pres">
      <dgm:prSet presAssocID="{B0D5488E-D984-40CA-91C7-B0FB42C62087}" presName="spacer" presStyleCnt="0"/>
      <dgm:spPr/>
    </dgm:pt>
    <dgm:pt modelId="{676E531B-23CC-4269-82E7-05CF13263E3E}" type="pres">
      <dgm:prSet presAssocID="{A758C0F8-C6A4-4347-92A3-04D4AA961FE7}" presName="parentText" presStyleLbl="node1" presStyleIdx="3" presStyleCnt="5">
        <dgm:presLayoutVars>
          <dgm:chMax val="0"/>
          <dgm:bulletEnabled val="1"/>
        </dgm:presLayoutVars>
      </dgm:prSet>
      <dgm:spPr/>
      <dgm:t>
        <a:bodyPr/>
        <a:lstStyle/>
        <a:p>
          <a:endParaRPr lang="it-IT"/>
        </a:p>
      </dgm:t>
    </dgm:pt>
    <dgm:pt modelId="{76993F7D-3983-4476-97CE-22FC3246FF67}" type="pres">
      <dgm:prSet presAssocID="{9515B778-C5AB-4AC7-A153-4187E7047E44}" presName="spacer" presStyleCnt="0"/>
      <dgm:spPr/>
    </dgm:pt>
    <dgm:pt modelId="{97516D39-0B18-4BBE-BE77-F38B3AA2BA29}" type="pres">
      <dgm:prSet presAssocID="{596B8642-8DB6-4F61-A851-DD3A02CA2D3F}" presName="parentText" presStyleLbl="node1" presStyleIdx="4" presStyleCnt="5">
        <dgm:presLayoutVars>
          <dgm:chMax val="0"/>
          <dgm:bulletEnabled val="1"/>
        </dgm:presLayoutVars>
      </dgm:prSet>
      <dgm:spPr/>
      <dgm:t>
        <a:bodyPr/>
        <a:lstStyle/>
        <a:p>
          <a:endParaRPr lang="it-IT"/>
        </a:p>
      </dgm:t>
    </dgm:pt>
  </dgm:ptLst>
  <dgm:cxnLst>
    <dgm:cxn modelId="{9B2B539B-401A-4C13-BF5B-1975EDA87798}" type="presOf" srcId="{12965492-8B0B-46E4-BD23-552B936DF094}" destId="{EB2320C5-1584-48EA-ADC5-BB2BD4FBB46D}" srcOrd="0" destOrd="0" presId="urn:microsoft.com/office/officeart/2005/8/layout/vList2"/>
    <dgm:cxn modelId="{07FE66A9-18E5-4EE3-B90B-C076D4205559}" type="presOf" srcId="{A758C0F8-C6A4-4347-92A3-04D4AA961FE7}" destId="{676E531B-23CC-4269-82E7-05CF13263E3E}" srcOrd="0" destOrd="0" presId="urn:microsoft.com/office/officeart/2005/8/layout/vList2"/>
    <dgm:cxn modelId="{EFC9A305-32C3-41E8-97EE-1BF3DD5D9B11}" srcId="{BA3DC104-696C-43F3-AF83-5C0CA6B7E534}" destId="{596B8642-8DB6-4F61-A851-DD3A02CA2D3F}" srcOrd="4" destOrd="0" parTransId="{5399145B-4D89-48B8-B8B9-468204AE092C}" sibTransId="{70CF025F-5BAB-4EAF-A045-11B1AA518AA3}"/>
    <dgm:cxn modelId="{C47333A6-C68B-4F6E-8E22-52689C848B27}" srcId="{BA3DC104-696C-43F3-AF83-5C0CA6B7E534}" destId="{7F1EDCED-BFCD-46A4-9505-E3ED2073A335}" srcOrd="2" destOrd="0" parTransId="{879939CC-AEF0-42E4-92BD-846973EBA41C}" sibTransId="{B0D5488E-D984-40CA-91C7-B0FB42C62087}"/>
    <dgm:cxn modelId="{74C4967D-DB10-4471-96A9-9BBB0C079F18}" type="presOf" srcId="{596B8642-8DB6-4F61-A851-DD3A02CA2D3F}" destId="{97516D39-0B18-4BBE-BE77-F38B3AA2BA29}" srcOrd="0" destOrd="0" presId="urn:microsoft.com/office/officeart/2005/8/layout/vList2"/>
    <dgm:cxn modelId="{9C6D3761-118F-425F-ABE0-9D1CBE72D385}" type="presOf" srcId="{022CD51D-B7B1-41DA-864D-9AF7404F3E22}" destId="{47A30C95-0075-4915-B72A-FD79D600E70F}" srcOrd="0" destOrd="0" presId="urn:microsoft.com/office/officeart/2005/8/layout/vList2"/>
    <dgm:cxn modelId="{2DD1AF7F-4CE7-4DED-8EE7-79DE3AD83AE0}" srcId="{BA3DC104-696C-43F3-AF83-5C0CA6B7E534}" destId="{022CD51D-B7B1-41DA-864D-9AF7404F3E22}" srcOrd="1" destOrd="0" parTransId="{CF0AB493-D5A4-4A69-9204-9207BCEECB05}" sibTransId="{FFEB4087-3ABC-4AF6-8D4D-A70BF2E8BA52}"/>
    <dgm:cxn modelId="{FE9696E5-3772-4524-874A-7916E1431A24}" type="presOf" srcId="{BA3DC104-696C-43F3-AF83-5C0CA6B7E534}" destId="{FB680B78-1EBD-4135-ABDA-6A61D3682786}" srcOrd="0" destOrd="0" presId="urn:microsoft.com/office/officeart/2005/8/layout/vList2"/>
    <dgm:cxn modelId="{FB346E53-51B6-4252-8B93-276D99C88216}" srcId="{BA3DC104-696C-43F3-AF83-5C0CA6B7E534}" destId="{A758C0F8-C6A4-4347-92A3-04D4AA961FE7}" srcOrd="3" destOrd="0" parTransId="{D76280F4-51CC-45CE-BD64-D3E82F6B8373}" sibTransId="{9515B778-C5AB-4AC7-A153-4187E7047E44}"/>
    <dgm:cxn modelId="{DF147D61-C005-4C43-8DD2-033182D1E0AA}" srcId="{BA3DC104-696C-43F3-AF83-5C0CA6B7E534}" destId="{12965492-8B0B-46E4-BD23-552B936DF094}" srcOrd="0" destOrd="0" parTransId="{31F4D6FD-A83F-49A5-9300-6C3DFF0BB11F}" sibTransId="{AA128CED-FE97-4DF3-A57E-580ACD800A51}"/>
    <dgm:cxn modelId="{80645C7B-8EE5-4A18-A77A-CDC9146820F7}" type="presOf" srcId="{7F1EDCED-BFCD-46A4-9505-E3ED2073A335}" destId="{F6B17CFB-15FB-48C5-A871-CAE2AC0453B1}" srcOrd="0" destOrd="0" presId="urn:microsoft.com/office/officeart/2005/8/layout/vList2"/>
    <dgm:cxn modelId="{951C1C8B-FD8F-4FCF-8F29-11A0D05665C2}" type="presParOf" srcId="{FB680B78-1EBD-4135-ABDA-6A61D3682786}" destId="{EB2320C5-1584-48EA-ADC5-BB2BD4FBB46D}" srcOrd="0" destOrd="0" presId="urn:microsoft.com/office/officeart/2005/8/layout/vList2"/>
    <dgm:cxn modelId="{8D3C033C-82D7-432D-9BCB-6370ADC503F4}" type="presParOf" srcId="{FB680B78-1EBD-4135-ABDA-6A61D3682786}" destId="{C4AE399C-1DC4-4B20-B138-9F5DD33BC5AB}" srcOrd="1" destOrd="0" presId="urn:microsoft.com/office/officeart/2005/8/layout/vList2"/>
    <dgm:cxn modelId="{7585200A-6456-4045-AE6C-2B6F6AD4E72A}" type="presParOf" srcId="{FB680B78-1EBD-4135-ABDA-6A61D3682786}" destId="{47A30C95-0075-4915-B72A-FD79D600E70F}" srcOrd="2" destOrd="0" presId="urn:microsoft.com/office/officeart/2005/8/layout/vList2"/>
    <dgm:cxn modelId="{37CA705D-49D5-491F-A87E-485C7A1E044F}" type="presParOf" srcId="{FB680B78-1EBD-4135-ABDA-6A61D3682786}" destId="{01470EB6-35A5-41A8-8FB6-EB563986FC6E}" srcOrd="3" destOrd="0" presId="urn:microsoft.com/office/officeart/2005/8/layout/vList2"/>
    <dgm:cxn modelId="{81B2AB34-520F-4C2D-B889-A693E9ED65B5}" type="presParOf" srcId="{FB680B78-1EBD-4135-ABDA-6A61D3682786}" destId="{F6B17CFB-15FB-48C5-A871-CAE2AC0453B1}" srcOrd="4" destOrd="0" presId="urn:microsoft.com/office/officeart/2005/8/layout/vList2"/>
    <dgm:cxn modelId="{D08C6115-BF1F-428A-B52D-FC034BB05B40}" type="presParOf" srcId="{FB680B78-1EBD-4135-ABDA-6A61D3682786}" destId="{D565B1D9-9420-40DA-B090-7C34693923F4}" srcOrd="5" destOrd="0" presId="urn:microsoft.com/office/officeart/2005/8/layout/vList2"/>
    <dgm:cxn modelId="{4013AD08-0318-4DBB-9631-E9B2CDFE778E}" type="presParOf" srcId="{FB680B78-1EBD-4135-ABDA-6A61D3682786}" destId="{676E531B-23CC-4269-82E7-05CF13263E3E}" srcOrd="6" destOrd="0" presId="urn:microsoft.com/office/officeart/2005/8/layout/vList2"/>
    <dgm:cxn modelId="{CE4F2CF2-8D73-4CFF-BFD7-C301566F79E7}" type="presParOf" srcId="{FB680B78-1EBD-4135-ABDA-6A61D3682786}" destId="{76993F7D-3983-4476-97CE-22FC3246FF67}" srcOrd="7" destOrd="0" presId="urn:microsoft.com/office/officeart/2005/8/layout/vList2"/>
    <dgm:cxn modelId="{8BFFB6B3-BBCD-4956-BF1E-20D91762DE2C}" type="presParOf" srcId="{FB680B78-1EBD-4135-ABDA-6A61D3682786}" destId="{97516D39-0B18-4BBE-BE77-F38B3AA2BA2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3DC104-696C-43F3-AF83-5C0CA6B7E534}" type="doc">
      <dgm:prSet loTypeId="urn:microsoft.com/office/officeart/2005/8/layout/vList2" loCatId="list" qsTypeId="urn:microsoft.com/office/officeart/2005/8/quickstyle/simple3" qsCatId="simple" csTypeId="urn:microsoft.com/office/officeart/2005/8/colors/accent0_2" csCatId="mainScheme" phldr="1"/>
      <dgm:spPr/>
      <dgm:t>
        <a:bodyPr/>
        <a:lstStyle/>
        <a:p>
          <a:endParaRPr lang="it-IT"/>
        </a:p>
      </dgm:t>
    </dgm:pt>
    <dgm:pt modelId="{596B8642-8DB6-4F61-A851-DD3A02CA2D3F}">
      <dgm:prSet custT="1"/>
      <dgm:spPr>
        <a:solidFill>
          <a:schemeClr val="bg1">
            <a:lumMod val="85000"/>
          </a:schemeClr>
        </a:solidFill>
      </dgm:spPr>
      <dgm:t>
        <a:bodyPr/>
        <a:lstStyle/>
        <a:p>
          <a:pPr algn="just"/>
          <a:r>
            <a:rPr lang="it-IT" dirty="0" smtClean="0">
              <a:solidFill>
                <a:schemeClr val="tx1"/>
              </a:solidFill>
            </a:rPr>
            <a:t>L’O.C.C. TRASMETTE A TUTTI I CREDITORI UNA </a:t>
          </a:r>
          <a:r>
            <a:rPr lang="it-IT" b="1" dirty="0" smtClean="0">
              <a:solidFill>
                <a:schemeClr val="tx1"/>
              </a:solidFill>
            </a:rPr>
            <a:t>RELAZIONE</a:t>
          </a:r>
          <a:r>
            <a:rPr lang="it-IT" dirty="0" smtClean="0">
              <a:solidFill>
                <a:schemeClr val="tx1"/>
              </a:solidFill>
            </a:rPr>
            <a:t> SUI CONSENSI ESPRESSI E SUL RAGGIUNGIMENTO DELLA PERCENTUALE, ALLEGANDO IL TESTO DELL’ACCORDO (RECTIUS DELLA PROPOSTA);</a:t>
          </a:r>
          <a:endParaRPr lang="it-IT" sz="1600" dirty="0">
            <a:solidFill>
              <a:schemeClr val="tx1"/>
            </a:solidFill>
          </a:endParaRPr>
        </a:p>
      </dgm:t>
    </dgm:pt>
    <dgm:pt modelId="{5399145B-4D89-48B8-B8B9-468204AE092C}" type="parTrans" cxnId="{EFC9A305-32C3-41E8-97EE-1BF3DD5D9B11}">
      <dgm:prSet/>
      <dgm:spPr/>
      <dgm:t>
        <a:bodyPr/>
        <a:lstStyle/>
        <a:p>
          <a:pPr algn="just"/>
          <a:endParaRPr lang="it-IT">
            <a:solidFill>
              <a:schemeClr val="tx1"/>
            </a:solidFill>
          </a:endParaRPr>
        </a:p>
      </dgm:t>
    </dgm:pt>
    <dgm:pt modelId="{70CF025F-5BAB-4EAF-A045-11B1AA518AA3}" type="sibTrans" cxnId="{EFC9A305-32C3-41E8-97EE-1BF3DD5D9B11}">
      <dgm:prSet/>
      <dgm:spPr/>
      <dgm:t>
        <a:bodyPr/>
        <a:lstStyle/>
        <a:p>
          <a:pPr algn="just"/>
          <a:endParaRPr lang="it-IT">
            <a:solidFill>
              <a:schemeClr val="tx1"/>
            </a:solidFill>
          </a:endParaRPr>
        </a:p>
      </dgm:t>
    </dgm:pt>
    <dgm:pt modelId="{E980A0B2-EE23-4E0E-8D7F-72E9DAE1C9B5}">
      <dgm:prSet custT="1"/>
      <dgm:spPr>
        <a:solidFill>
          <a:schemeClr val="accent5">
            <a:lumMod val="20000"/>
            <a:lumOff val="80000"/>
          </a:schemeClr>
        </a:solidFill>
      </dgm:spPr>
      <dgm:t>
        <a:bodyPr/>
        <a:lstStyle/>
        <a:p>
          <a:pPr algn="just"/>
          <a:r>
            <a:rPr lang="it-IT" dirty="0" smtClean="0">
              <a:solidFill>
                <a:schemeClr val="tx1"/>
              </a:solidFill>
            </a:rPr>
            <a:t>SONO POSSIBILI </a:t>
          </a:r>
          <a:r>
            <a:rPr lang="it-IT" b="1" dirty="0" smtClean="0">
              <a:solidFill>
                <a:schemeClr val="tx1"/>
              </a:solidFill>
            </a:rPr>
            <a:t>CONTESTAZIONI</a:t>
          </a:r>
          <a:r>
            <a:rPr lang="it-IT" dirty="0" smtClean="0">
              <a:solidFill>
                <a:schemeClr val="tx1"/>
              </a:solidFill>
            </a:rPr>
            <a:t> DEI CREDITORI ENTRO I DIECI GIORNI SUCCESSIVI;</a:t>
          </a:r>
          <a:endParaRPr lang="it-IT" sz="1600" dirty="0">
            <a:solidFill>
              <a:schemeClr val="tx1"/>
            </a:solidFill>
          </a:endParaRPr>
        </a:p>
      </dgm:t>
    </dgm:pt>
    <dgm:pt modelId="{0E49E13A-76B0-4586-AAC5-ED1692DB724F}" type="parTrans" cxnId="{5CEE7A1A-461D-4F95-BCED-1F4D7A5F6B41}">
      <dgm:prSet/>
      <dgm:spPr/>
      <dgm:t>
        <a:bodyPr/>
        <a:lstStyle/>
        <a:p>
          <a:pPr algn="just"/>
          <a:endParaRPr lang="it-IT">
            <a:solidFill>
              <a:schemeClr val="tx1"/>
            </a:solidFill>
          </a:endParaRPr>
        </a:p>
      </dgm:t>
    </dgm:pt>
    <dgm:pt modelId="{799BBBED-D356-4277-B58E-52EB2347E55D}" type="sibTrans" cxnId="{5CEE7A1A-461D-4F95-BCED-1F4D7A5F6B41}">
      <dgm:prSet/>
      <dgm:spPr/>
      <dgm:t>
        <a:bodyPr/>
        <a:lstStyle/>
        <a:p>
          <a:pPr algn="just"/>
          <a:endParaRPr lang="it-IT">
            <a:solidFill>
              <a:schemeClr val="tx1"/>
            </a:solidFill>
          </a:endParaRPr>
        </a:p>
      </dgm:t>
    </dgm:pt>
    <dgm:pt modelId="{D78DC641-93BB-4461-ADCE-7D0A8F7995D8}">
      <dgm:prSet custT="1"/>
      <dgm:spPr>
        <a:solidFill>
          <a:schemeClr val="accent3">
            <a:lumMod val="40000"/>
            <a:lumOff val="60000"/>
          </a:schemeClr>
        </a:solidFill>
      </dgm:spPr>
      <dgm:t>
        <a:bodyPr/>
        <a:lstStyle/>
        <a:p>
          <a:pPr algn="just"/>
          <a:r>
            <a:rPr lang="it-IT" dirty="0" smtClean="0">
              <a:solidFill>
                <a:schemeClr val="tx1"/>
              </a:solidFill>
            </a:rPr>
            <a:t>L’</a:t>
          </a:r>
          <a:r>
            <a:rPr lang="it-IT" dirty="0" err="1" smtClean="0">
              <a:solidFill>
                <a:schemeClr val="tx1"/>
              </a:solidFill>
            </a:rPr>
            <a:t>O.G.C.</a:t>
          </a:r>
          <a:r>
            <a:rPr lang="it-IT" dirty="0" smtClean="0">
              <a:solidFill>
                <a:schemeClr val="tx1"/>
              </a:solidFill>
            </a:rPr>
            <a:t> TRASMETTE LA RELAZIONE E LE EVENTUALI CONTESTAZIONI AL GIUDICE, CON L’</a:t>
          </a:r>
          <a:r>
            <a:rPr lang="it-IT" b="1" dirty="0" smtClean="0">
              <a:solidFill>
                <a:schemeClr val="tx1"/>
              </a:solidFill>
            </a:rPr>
            <a:t>ATTESTAZIONE DEFINITIVA </a:t>
          </a:r>
          <a:r>
            <a:rPr lang="it-IT" dirty="0" smtClean="0">
              <a:solidFill>
                <a:schemeClr val="tx1"/>
              </a:solidFill>
            </a:rPr>
            <a:t>SULLA FATTIBILITA’ DEL PIANO;</a:t>
          </a:r>
          <a:endParaRPr lang="it-IT" sz="1600" dirty="0">
            <a:solidFill>
              <a:schemeClr val="tx1"/>
            </a:solidFill>
          </a:endParaRPr>
        </a:p>
      </dgm:t>
    </dgm:pt>
    <dgm:pt modelId="{C15F5E05-651E-4522-916A-D546792093A8}" type="parTrans" cxnId="{D3B39B44-5649-4791-AA7E-0AEA5A6931E1}">
      <dgm:prSet/>
      <dgm:spPr/>
      <dgm:t>
        <a:bodyPr/>
        <a:lstStyle/>
        <a:p>
          <a:pPr algn="just"/>
          <a:endParaRPr lang="it-IT">
            <a:solidFill>
              <a:schemeClr val="tx1"/>
            </a:solidFill>
          </a:endParaRPr>
        </a:p>
      </dgm:t>
    </dgm:pt>
    <dgm:pt modelId="{18F9C04A-5CDD-4B03-A7AB-AF8D9E9E7704}" type="sibTrans" cxnId="{D3B39B44-5649-4791-AA7E-0AEA5A6931E1}">
      <dgm:prSet/>
      <dgm:spPr/>
      <dgm:t>
        <a:bodyPr/>
        <a:lstStyle/>
        <a:p>
          <a:pPr algn="just"/>
          <a:endParaRPr lang="it-IT">
            <a:solidFill>
              <a:schemeClr val="tx1"/>
            </a:solidFill>
          </a:endParaRPr>
        </a:p>
      </dgm:t>
    </dgm:pt>
    <dgm:pt modelId="{962D4BAC-02B3-4171-9C47-1E9FC39BE720}">
      <dgm:prSet custT="1"/>
      <dgm:spPr>
        <a:solidFill>
          <a:schemeClr val="bg1">
            <a:lumMod val="85000"/>
          </a:schemeClr>
        </a:solidFill>
      </dgm:spPr>
      <dgm:t>
        <a:bodyPr/>
        <a:lstStyle/>
        <a:p>
          <a:pPr algn="just"/>
          <a:r>
            <a:rPr lang="it-IT" dirty="0" smtClean="0">
              <a:solidFill>
                <a:schemeClr val="tx1"/>
              </a:solidFill>
            </a:rPr>
            <a:t>IL GIUDICE RISOLVE LE CONTESTAZIONI E DECIDE SULL’OMOLOGA, IN CASO POSITIVO DISPONENDO LA </a:t>
          </a:r>
          <a:r>
            <a:rPr lang="it-IT" b="1" dirty="0" smtClean="0">
              <a:solidFill>
                <a:schemeClr val="tx1"/>
              </a:solidFill>
            </a:rPr>
            <a:t>PUBBLICAZIONE DELL’ACCORDO</a:t>
          </a:r>
          <a:r>
            <a:rPr lang="it-IT" dirty="0" smtClean="0">
              <a:solidFill>
                <a:schemeClr val="tx1"/>
              </a:solidFill>
            </a:rPr>
            <a:t>;</a:t>
          </a:r>
          <a:endParaRPr lang="it-IT" sz="1600" dirty="0">
            <a:solidFill>
              <a:schemeClr val="tx1"/>
            </a:solidFill>
          </a:endParaRPr>
        </a:p>
      </dgm:t>
    </dgm:pt>
    <dgm:pt modelId="{7E80A47A-6453-44DB-9D9A-55492B35F7FA}" type="parTrans" cxnId="{D0916676-014C-45FC-8503-11A16134E451}">
      <dgm:prSet/>
      <dgm:spPr/>
      <dgm:t>
        <a:bodyPr/>
        <a:lstStyle/>
        <a:p>
          <a:pPr algn="just"/>
          <a:endParaRPr lang="it-IT">
            <a:solidFill>
              <a:schemeClr val="tx1"/>
            </a:solidFill>
          </a:endParaRPr>
        </a:p>
      </dgm:t>
    </dgm:pt>
    <dgm:pt modelId="{AC2FF939-5FC1-4DD8-AA88-7C99F7CA0BB3}" type="sibTrans" cxnId="{D0916676-014C-45FC-8503-11A16134E451}">
      <dgm:prSet/>
      <dgm:spPr/>
      <dgm:t>
        <a:bodyPr/>
        <a:lstStyle/>
        <a:p>
          <a:pPr algn="just"/>
          <a:endParaRPr lang="it-IT">
            <a:solidFill>
              <a:schemeClr val="tx1"/>
            </a:solidFill>
          </a:endParaRPr>
        </a:p>
      </dgm:t>
    </dgm:pt>
    <dgm:pt modelId="{356A2B7C-26EB-497C-9C08-85EC3CA1E78E}">
      <dgm:prSet custT="1"/>
      <dgm:spPr>
        <a:solidFill>
          <a:schemeClr val="accent3">
            <a:lumMod val="40000"/>
            <a:lumOff val="60000"/>
          </a:schemeClr>
        </a:solidFill>
      </dgm:spPr>
      <dgm:t>
        <a:bodyPr/>
        <a:lstStyle/>
        <a:p>
          <a:pPr algn="just"/>
          <a:r>
            <a:rPr lang="it-IT" dirty="0" smtClean="0">
              <a:solidFill>
                <a:schemeClr val="tx1"/>
              </a:solidFill>
            </a:rPr>
            <a:t>IL PROVVEDIMENTO </a:t>
          </a:r>
          <a:r>
            <a:rPr lang="it-IT" dirty="0" err="1" smtClean="0">
              <a:solidFill>
                <a:schemeClr val="tx1"/>
              </a:solidFill>
            </a:rPr>
            <a:t>DI</a:t>
          </a:r>
          <a:r>
            <a:rPr lang="it-IT" dirty="0" smtClean="0">
              <a:solidFill>
                <a:schemeClr val="tx1"/>
              </a:solidFill>
            </a:rPr>
            <a:t> OMOLOGA (CHE DEVE INTERVENIRE </a:t>
          </a:r>
          <a:r>
            <a:rPr lang="it-IT" b="1" dirty="0" smtClean="0">
              <a:solidFill>
                <a:schemeClr val="tx1"/>
              </a:solidFill>
            </a:rPr>
            <a:t>ENTRO SEI MESI</a:t>
          </a:r>
          <a:r>
            <a:rPr lang="it-IT" dirty="0" smtClean="0">
              <a:solidFill>
                <a:schemeClr val="tx1"/>
              </a:solidFill>
            </a:rPr>
            <a:t> DAL DEPOSITO DELLA PROPOSTA) E QUELLO </a:t>
          </a:r>
          <a:r>
            <a:rPr lang="it-IT" dirty="0" err="1" smtClean="0">
              <a:solidFill>
                <a:schemeClr val="tx1"/>
              </a:solidFill>
            </a:rPr>
            <a:t>DI</a:t>
          </a:r>
          <a:r>
            <a:rPr lang="it-IT" dirty="0" smtClean="0">
              <a:solidFill>
                <a:schemeClr val="tx1"/>
              </a:solidFill>
            </a:rPr>
            <a:t> RIGETTO SONO INFINE RECLAMABILI AVANTI AL TRIBUNALE IN COMPOSIZIONE COLLEGIALE.</a:t>
          </a:r>
          <a:endParaRPr lang="it-IT" sz="1600" dirty="0">
            <a:solidFill>
              <a:schemeClr val="tx1"/>
            </a:solidFill>
          </a:endParaRPr>
        </a:p>
      </dgm:t>
    </dgm:pt>
    <dgm:pt modelId="{D21C5961-C17D-49B5-BBF5-8191B66B9B09}" type="parTrans" cxnId="{1CCE7524-0D90-4A22-AC87-A4924484653A}">
      <dgm:prSet/>
      <dgm:spPr/>
      <dgm:t>
        <a:bodyPr/>
        <a:lstStyle/>
        <a:p>
          <a:pPr algn="just"/>
          <a:endParaRPr lang="it-IT">
            <a:solidFill>
              <a:schemeClr val="tx1"/>
            </a:solidFill>
          </a:endParaRPr>
        </a:p>
      </dgm:t>
    </dgm:pt>
    <dgm:pt modelId="{49D2225B-C156-4C3D-B3D4-F6AFFA4CD54C}" type="sibTrans" cxnId="{1CCE7524-0D90-4A22-AC87-A4924484653A}">
      <dgm:prSet/>
      <dgm:spPr/>
      <dgm:t>
        <a:bodyPr/>
        <a:lstStyle/>
        <a:p>
          <a:pPr algn="just"/>
          <a:endParaRPr lang="it-IT">
            <a:solidFill>
              <a:schemeClr val="tx1"/>
            </a:solidFill>
          </a:endParaRPr>
        </a:p>
      </dgm:t>
    </dgm:pt>
    <dgm:pt modelId="{8F89D155-3B96-4545-9DCF-1511433C6638}">
      <dgm:prSet custT="1"/>
      <dgm:spPr>
        <a:solidFill>
          <a:schemeClr val="accent5">
            <a:lumMod val="20000"/>
            <a:lumOff val="80000"/>
          </a:schemeClr>
        </a:solidFill>
      </dgm:spPr>
      <dgm:t>
        <a:bodyPr/>
        <a:lstStyle/>
        <a:p>
          <a:pPr algn="just"/>
          <a:r>
            <a:rPr lang="it-IT" sz="1600" dirty="0" smtClean="0">
              <a:solidFill>
                <a:schemeClr val="tx1"/>
              </a:solidFill>
            </a:rPr>
            <a:t>SE LA CONTESTAZIONE DEI CREDITORI DISSENZIENTI O ESCLUSI</a:t>
          </a:r>
          <a:r>
            <a:rPr lang="it-IT" sz="1600" b="1" dirty="0" smtClean="0">
              <a:solidFill>
                <a:schemeClr val="tx1"/>
              </a:solidFill>
            </a:rPr>
            <a:t> </a:t>
          </a:r>
          <a:r>
            <a:rPr lang="it-IT" sz="1600" dirty="0" smtClean="0">
              <a:solidFill>
                <a:schemeClr val="tx1"/>
              </a:solidFill>
            </a:rPr>
            <a:t>INVESTE LA </a:t>
          </a:r>
          <a:r>
            <a:rPr lang="it-IT" sz="1600" b="1" dirty="0" smtClean="0">
              <a:solidFill>
                <a:schemeClr val="tx1"/>
              </a:solidFill>
            </a:rPr>
            <a:t>CONVENIENZA DELL’ACCORDO, </a:t>
          </a:r>
          <a:r>
            <a:rPr lang="it-IT" sz="1600" dirty="0" smtClean="0">
              <a:solidFill>
                <a:schemeClr val="tx1"/>
              </a:solidFill>
            </a:rPr>
            <a:t> IL GIUDICE LO PUO’ COMUNQUE OMOLOGARE “SE RITIENE CHE IL CREDITO PUO’ ESSERE SODDISFATTO DALL’ESECUZIONE DELLO STESSO IN MISURA NON INFERIORE ALL’ALTERNATIVA LIQUIDATORIA DISCIPLINATA DALLA SEZIONE SECONDA”;</a:t>
          </a:r>
          <a:endParaRPr lang="it-IT" sz="1600" dirty="0">
            <a:solidFill>
              <a:schemeClr val="tx1"/>
            </a:solidFill>
          </a:endParaRPr>
        </a:p>
      </dgm:t>
    </dgm:pt>
    <dgm:pt modelId="{F1B7984B-7656-4DAD-AFC7-464577DB1026}" type="parTrans" cxnId="{A3289151-617D-401D-88D2-2683612E0825}">
      <dgm:prSet/>
      <dgm:spPr/>
      <dgm:t>
        <a:bodyPr/>
        <a:lstStyle/>
        <a:p>
          <a:pPr algn="just"/>
          <a:endParaRPr lang="it-IT">
            <a:solidFill>
              <a:schemeClr val="tx1"/>
            </a:solidFill>
          </a:endParaRPr>
        </a:p>
      </dgm:t>
    </dgm:pt>
    <dgm:pt modelId="{55CDD435-8E3A-4D41-A681-6C2171FCAA29}" type="sibTrans" cxnId="{A3289151-617D-401D-88D2-2683612E0825}">
      <dgm:prSet/>
      <dgm:spPr/>
      <dgm:t>
        <a:bodyPr/>
        <a:lstStyle/>
        <a:p>
          <a:pPr algn="just"/>
          <a:endParaRPr lang="it-IT">
            <a:solidFill>
              <a:schemeClr val="tx1"/>
            </a:solidFill>
          </a:endParaRPr>
        </a:p>
      </dgm:t>
    </dgm:pt>
    <dgm:pt modelId="{FB680B78-1EBD-4135-ABDA-6A61D3682786}" type="pres">
      <dgm:prSet presAssocID="{BA3DC104-696C-43F3-AF83-5C0CA6B7E534}" presName="linear" presStyleCnt="0">
        <dgm:presLayoutVars>
          <dgm:animLvl val="lvl"/>
          <dgm:resizeHandles val="exact"/>
        </dgm:presLayoutVars>
      </dgm:prSet>
      <dgm:spPr/>
      <dgm:t>
        <a:bodyPr/>
        <a:lstStyle/>
        <a:p>
          <a:endParaRPr lang="it-IT"/>
        </a:p>
      </dgm:t>
    </dgm:pt>
    <dgm:pt modelId="{97516D39-0B18-4BBE-BE77-F38B3AA2BA29}" type="pres">
      <dgm:prSet presAssocID="{596B8642-8DB6-4F61-A851-DD3A02CA2D3F}" presName="parentText" presStyleLbl="node1" presStyleIdx="0" presStyleCnt="6" custScaleY="82360">
        <dgm:presLayoutVars>
          <dgm:chMax val="0"/>
          <dgm:bulletEnabled val="1"/>
        </dgm:presLayoutVars>
      </dgm:prSet>
      <dgm:spPr/>
      <dgm:t>
        <a:bodyPr/>
        <a:lstStyle/>
        <a:p>
          <a:endParaRPr lang="it-IT"/>
        </a:p>
      </dgm:t>
    </dgm:pt>
    <dgm:pt modelId="{D6F1057A-6EAC-468B-AAF0-46DD5C653817}" type="pres">
      <dgm:prSet presAssocID="{70CF025F-5BAB-4EAF-A045-11B1AA518AA3}" presName="spacer" presStyleCnt="0"/>
      <dgm:spPr/>
    </dgm:pt>
    <dgm:pt modelId="{DF6A49F5-5430-49AA-B121-A842DD54F450}" type="pres">
      <dgm:prSet presAssocID="{E980A0B2-EE23-4E0E-8D7F-72E9DAE1C9B5}" presName="parentText" presStyleLbl="node1" presStyleIdx="1" presStyleCnt="6" custScaleY="29349">
        <dgm:presLayoutVars>
          <dgm:chMax val="0"/>
          <dgm:bulletEnabled val="1"/>
        </dgm:presLayoutVars>
      </dgm:prSet>
      <dgm:spPr/>
      <dgm:t>
        <a:bodyPr/>
        <a:lstStyle/>
        <a:p>
          <a:endParaRPr lang="it-IT"/>
        </a:p>
      </dgm:t>
    </dgm:pt>
    <dgm:pt modelId="{F4503877-F080-4510-8842-C0937D397AE8}" type="pres">
      <dgm:prSet presAssocID="{799BBBED-D356-4277-B58E-52EB2347E55D}" presName="spacer" presStyleCnt="0"/>
      <dgm:spPr/>
    </dgm:pt>
    <dgm:pt modelId="{E70B554A-3305-42EA-9F28-63759FB92083}" type="pres">
      <dgm:prSet presAssocID="{D78DC641-93BB-4461-ADCE-7D0A8F7995D8}" presName="parentText" presStyleLbl="node1" presStyleIdx="2" presStyleCnt="6" custScaleY="64539">
        <dgm:presLayoutVars>
          <dgm:chMax val="0"/>
          <dgm:bulletEnabled val="1"/>
        </dgm:presLayoutVars>
      </dgm:prSet>
      <dgm:spPr/>
      <dgm:t>
        <a:bodyPr/>
        <a:lstStyle/>
        <a:p>
          <a:endParaRPr lang="it-IT"/>
        </a:p>
      </dgm:t>
    </dgm:pt>
    <dgm:pt modelId="{056EE946-E414-45CC-B97F-C64AE769DDD7}" type="pres">
      <dgm:prSet presAssocID="{18F9C04A-5CDD-4B03-A7AB-AF8D9E9E7704}" presName="spacer" presStyleCnt="0"/>
      <dgm:spPr/>
    </dgm:pt>
    <dgm:pt modelId="{1E6C708B-5C77-47CD-87D4-F87224B9E32B}" type="pres">
      <dgm:prSet presAssocID="{962D4BAC-02B3-4171-9C47-1E9FC39BE720}" presName="parentText" presStyleLbl="node1" presStyleIdx="3" presStyleCnt="6" custScaleY="56721">
        <dgm:presLayoutVars>
          <dgm:chMax val="0"/>
          <dgm:bulletEnabled val="1"/>
        </dgm:presLayoutVars>
      </dgm:prSet>
      <dgm:spPr/>
      <dgm:t>
        <a:bodyPr/>
        <a:lstStyle/>
        <a:p>
          <a:endParaRPr lang="it-IT"/>
        </a:p>
      </dgm:t>
    </dgm:pt>
    <dgm:pt modelId="{0103277C-70EE-429B-893C-1EDE0189D3A7}" type="pres">
      <dgm:prSet presAssocID="{AC2FF939-5FC1-4DD8-AA88-7C99F7CA0BB3}" presName="spacer" presStyleCnt="0"/>
      <dgm:spPr/>
    </dgm:pt>
    <dgm:pt modelId="{FE2558DD-B667-4CA6-BA68-9F60C57D355A}" type="pres">
      <dgm:prSet presAssocID="{8F89D155-3B96-4545-9DCF-1511433C6638}" presName="parentText" presStyleLbl="node1" presStyleIdx="4" presStyleCnt="6">
        <dgm:presLayoutVars>
          <dgm:chMax val="0"/>
          <dgm:bulletEnabled val="1"/>
        </dgm:presLayoutVars>
      </dgm:prSet>
      <dgm:spPr/>
      <dgm:t>
        <a:bodyPr/>
        <a:lstStyle/>
        <a:p>
          <a:endParaRPr lang="it-IT"/>
        </a:p>
      </dgm:t>
    </dgm:pt>
    <dgm:pt modelId="{55A944C9-4E4C-4B34-BDFB-B3A3C860FFD6}" type="pres">
      <dgm:prSet presAssocID="{55CDD435-8E3A-4D41-A681-6C2171FCAA29}" presName="spacer" presStyleCnt="0"/>
      <dgm:spPr/>
    </dgm:pt>
    <dgm:pt modelId="{0A728969-D875-4B2A-8E46-A211766987A8}" type="pres">
      <dgm:prSet presAssocID="{356A2B7C-26EB-497C-9C08-85EC3CA1E78E}" presName="parentText" presStyleLbl="node1" presStyleIdx="5" presStyleCnt="6">
        <dgm:presLayoutVars>
          <dgm:chMax val="0"/>
          <dgm:bulletEnabled val="1"/>
        </dgm:presLayoutVars>
      </dgm:prSet>
      <dgm:spPr/>
      <dgm:t>
        <a:bodyPr/>
        <a:lstStyle/>
        <a:p>
          <a:endParaRPr lang="it-IT"/>
        </a:p>
      </dgm:t>
    </dgm:pt>
  </dgm:ptLst>
  <dgm:cxnLst>
    <dgm:cxn modelId="{6390A82C-679D-44C7-AE0E-6B2E2857AE9B}" type="presOf" srcId="{E980A0B2-EE23-4E0E-8D7F-72E9DAE1C9B5}" destId="{DF6A49F5-5430-49AA-B121-A842DD54F450}" srcOrd="0" destOrd="0" presId="urn:microsoft.com/office/officeart/2005/8/layout/vList2"/>
    <dgm:cxn modelId="{6EFA6A3C-890A-424D-A014-2D227344B20A}" type="presOf" srcId="{356A2B7C-26EB-497C-9C08-85EC3CA1E78E}" destId="{0A728969-D875-4B2A-8E46-A211766987A8}" srcOrd="0" destOrd="0" presId="urn:microsoft.com/office/officeart/2005/8/layout/vList2"/>
    <dgm:cxn modelId="{1F7E46F3-F00B-435D-B2A6-84012B473410}" type="presOf" srcId="{962D4BAC-02B3-4171-9C47-1E9FC39BE720}" destId="{1E6C708B-5C77-47CD-87D4-F87224B9E32B}" srcOrd="0" destOrd="0" presId="urn:microsoft.com/office/officeart/2005/8/layout/vList2"/>
    <dgm:cxn modelId="{1CCE7524-0D90-4A22-AC87-A4924484653A}" srcId="{BA3DC104-696C-43F3-AF83-5C0CA6B7E534}" destId="{356A2B7C-26EB-497C-9C08-85EC3CA1E78E}" srcOrd="5" destOrd="0" parTransId="{D21C5961-C17D-49B5-BBF5-8191B66B9B09}" sibTransId="{49D2225B-C156-4C3D-B3D4-F6AFFA4CD54C}"/>
    <dgm:cxn modelId="{6A29D02C-4031-46ED-8377-A6EE0AC5DA49}" type="presOf" srcId="{D78DC641-93BB-4461-ADCE-7D0A8F7995D8}" destId="{E70B554A-3305-42EA-9F28-63759FB92083}" srcOrd="0" destOrd="0" presId="urn:microsoft.com/office/officeart/2005/8/layout/vList2"/>
    <dgm:cxn modelId="{904C1506-AA56-4A31-A52A-C52AF615CDA5}" type="presOf" srcId="{BA3DC104-696C-43F3-AF83-5C0CA6B7E534}" destId="{FB680B78-1EBD-4135-ABDA-6A61D3682786}" srcOrd="0" destOrd="0" presId="urn:microsoft.com/office/officeart/2005/8/layout/vList2"/>
    <dgm:cxn modelId="{A3289151-617D-401D-88D2-2683612E0825}" srcId="{BA3DC104-696C-43F3-AF83-5C0CA6B7E534}" destId="{8F89D155-3B96-4545-9DCF-1511433C6638}" srcOrd="4" destOrd="0" parTransId="{F1B7984B-7656-4DAD-AFC7-464577DB1026}" sibTransId="{55CDD435-8E3A-4D41-A681-6C2171FCAA29}"/>
    <dgm:cxn modelId="{E0A051DC-F989-409C-8AF0-74D44C1E152D}" type="presOf" srcId="{596B8642-8DB6-4F61-A851-DD3A02CA2D3F}" destId="{97516D39-0B18-4BBE-BE77-F38B3AA2BA29}" srcOrd="0" destOrd="0" presId="urn:microsoft.com/office/officeart/2005/8/layout/vList2"/>
    <dgm:cxn modelId="{EFC9A305-32C3-41E8-97EE-1BF3DD5D9B11}" srcId="{BA3DC104-696C-43F3-AF83-5C0CA6B7E534}" destId="{596B8642-8DB6-4F61-A851-DD3A02CA2D3F}" srcOrd="0" destOrd="0" parTransId="{5399145B-4D89-48B8-B8B9-468204AE092C}" sibTransId="{70CF025F-5BAB-4EAF-A045-11B1AA518AA3}"/>
    <dgm:cxn modelId="{D3B39B44-5649-4791-AA7E-0AEA5A6931E1}" srcId="{BA3DC104-696C-43F3-AF83-5C0CA6B7E534}" destId="{D78DC641-93BB-4461-ADCE-7D0A8F7995D8}" srcOrd="2" destOrd="0" parTransId="{C15F5E05-651E-4522-916A-D546792093A8}" sibTransId="{18F9C04A-5CDD-4B03-A7AB-AF8D9E9E7704}"/>
    <dgm:cxn modelId="{D07D1F38-BC84-4CA3-A29A-9F8339441E1C}" type="presOf" srcId="{8F89D155-3B96-4545-9DCF-1511433C6638}" destId="{FE2558DD-B667-4CA6-BA68-9F60C57D355A}" srcOrd="0" destOrd="0" presId="urn:microsoft.com/office/officeart/2005/8/layout/vList2"/>
    <dgm:cxn modelId="{D0916676-014C-45FC-8503-11A16134E451}" srcId="{BA3DC104-696C-43F3-AF83-5C0CA6B7E534}" destId="{962D4BAC-02B3-4171-9C47-1E9FC39BE720}" srcOrd="3" destOrd="0" parTransId="{7E80A47A-6453-44DB-9D9A-55492B35F7FA}" sibTransId="{AC2FF939-5FC1-4DD8-AA88-7C99F7CA0BB3}"/>
    <dgm:cxn modelId="{5CEE7A1A-461D-4F95-BCED-1F4D7A5F6B41}" srcId="{BA3DC104-696C-43F3-AF83-5C0CA6B7E534}" destId="{E980A0B2-EE23-4E0E-8D7F-72E9DAE1C9B5}" srcOrd="1" destOrd="0" parTransId="{0E49E13A-76B0-4586-AAC5-ED1692DB724F}" sibTransId="{799BBBED-D356-4277-B58E-52EB2347E55D}"/>
    <dgm:cxn modelId="{A2912B04-28A5-45D0-98F6-8E5D5B9681B0}" type="presParOf" srcId="{FB680B78-1EBD-4135-ABDA-6A61D3682786}" destId="{97516D39-0B18-4BBE-BE77-F38B3AA2BA29}" srcOrd="0" destOrd="0" presId="urn:microsoft.com/office/officeart/2005/8/layout/vList2"/>
    <dgm:cxn modelId="{8D8F9F6F-7036-4B15-A69B-0B61F1F28421}" type="presParOf" srcId="{FB680B78-1EBD-4135-ABDA-6A61D3682786}" destId="{D6F1057A-6EAC-468B-AAF0-46DD5C653817}" srcOrd="1" destOrd="0" presId="urn:microsoft.com/office/officeart/2005/8/layout/vList2"/>
    <dgm:cxn modelId="{33DBE3C7-A059-43AD-8CDE-FFF24EE70DF3}" type="presParOf" srcId="{FB680B78-1EBD-4135-ABDA-6A61D3682786}" destId="{DF6A49F5-5430-49AA-B121-A842DD54F450}" srcOrd="2" destOrd="0" presId="urn:microsoft.com/office/officeart/2005/8/layout/vList2"/>
    <dgm:cxn modelId="{31E9F95B-987A-4C0C-B013-727DE3743C5E}" type="presParOf" srcId="{FB680B78-1EBD-4135-ABDA-6A61D3682786}" destId="{F4503877-F080-4510-8842-C0937D397AE8}" srcOrd="3" destOrd="0" presId="urn:microsoft.com/office/officeart/2005/8/layout/vList2"/>
    <dgm:cxn modelId="{EBDA4201-71FF-4E9A-9A28-65B155097DA4}" type="presParOf" srcId="{FB680B78-1EBD-4135-ABDA-6A61D3682786}" destId="{E70B554A-3305-42EA-9F28-63759FB92083}" srcOrd="4" destOrd="0" presId="urn:microsoft.com/office/officeart/2005/8/layout/vList2"/>
    <dgm:cxn modelId="{70EB5D8E-5AFF-4E8E-AFC3-51112F7D59E0}" type="presParOf" srcId="{FB680B78-1EBD-4135-ABDA-6A61D3682786}" destId="{056EE946-E414-45CC-B97F-C64AE769DDD7}" srcOrd="5" destOrd="0" presId="urn:microsoft.com/office/officeart/2005/8/layout/vList2"/>
    <dgm:cxn modelId="{4CA439AE-A947-4775-A34C-15B1C52E49AA}" type="presParOf" srcId="{FB680B78-1EBD-4135-ABDA-6A61D3682786}" destId="{1E6C708B-5C77-47CD-87D4-F87224B9E32B}" srcOrd="6" destOrd="0" presId="urn:microsoft.com/office/officeart/2005/8/layout/vList2"/>
    <dgm:cxn modelId="{8596D4F8-595A-4EE2-AA02-F8A378CB0CD2}" type="presParOf" srcId="{FB680B78-1EBD-4135-ABDA-6A61D3682786}" destId="{0103277C-70EE-429B-893C-1EDE0189D3A7}" srcOrd="7" destOrd="0" presId="urn:microsoft.com/office/officeart/2005/8/layout/vList2"/>
    <dgm:cxn modelId="{C320492D-14B9-4E08-81C0-0CA6503F9A79}" type="presParOf" srcId="{FB680B78-1EBD-4135-ABDA-6A61D3682786}" destId="{FE2558DD-B667-4CA6-BA68-9F60C57D355A}" srcOrd="8" destOrd="0" presId="urn:microsoft.com/office/officeart/2005/8/layout/vList2"/>
    <dgm:cxn modelId="{D3FB0708-6C82-481D-8744-E782A96143C5}" type="presParOf" srcId="{FB680B78-1EBD-4135-ABDA-6A61D3682786}" destId="{55A944C9-4E4C-4B34-BDFB-B3A3C860FFD6}" srcOrd="9" destOrd="0" presId="urn:microsoft.com/office/officeart/2005/8/layout/vList2"/>
    <dgm:cxn modelId="{3A31F81D-AFD5-4EB6-B283-2CDCC375F4D2}" type="presParOf" srcId="{FB680B78-1EBD-4135-ABDA-6A61D3682786}" destId="{0A728969-D875-4B2A-8E46-A211766987A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4A0E9C-224D-44DE-85CC-ACC816B3F4B6}" type="doc">
      <dgm:prSet loTypeId="urn:microsoft.com/office/officeart/2005/8/layout/hList1" loCatId="list" qsTypeId="urn:microsoft.com/office/officeart/2005/8/quickstyle/simple1#1" qsCatId="simple" csTypeId="urn:microsoft.com/office/officeart/2005/8/colors/accent1_2#1" csCatId="accent1" phldr="1"/>
      <dgm:spPr/>
      <dgm:t>
        <a:bodyPr/>
        <a:lstStyle/>
        <a:p>
          <a:endParaRPr lang="it-IT"/>
        </a:p>
      </dgm:t>
    </dgm:pt>
    <dgm:pt modelId="{6E915579-6B4A-4C35-8764-3F26CC894A28}">
      <dgm:prSet phldrT="[Testo]" custT="1"/>
      <dgm:spPr/>
      <dgm:t>
        <a:bodyPr/>
        <a:lstStyle/>
        <a:p>
          <a:r>
            <a:rPr lang="it-IT" sz="1800" b="1" dirty="0" smtClean="0"/>
            <a:t>ANNULLAMENTO</a:t>
          </a:r>
          <a:endParaRPr lang="it-IT" sz="1800" b="1" dirty="0"/>
        </a:p>
      </dgm:t>
    </dgm:pt>
    <dgm:pt modelId="{D005F08E-2375-4BF3-ACA4-751B118E041C}" type="parTrans" cxnId="{A77022E1-2432-49CB-9F70-012DFCA9C501}">
      <dgm:prSet/>
      <dgm:spPr/>
      <dgm:t>
        <a:bodyPr/>
        <a:lstStyle/>
        <a:p>
          <a:endParaRPr lang="it-IT"/>
        </a:p>
      </dgm:t>
    </dgm:pt>
    <dgm:pt modelId="{E1721E04-57B1-4874-9473-65BD35329312}" type="sibTrans" cxnId="{A77022E1-2432-49CB-9F70-012DFCA9C501}">
      <dgm:prSet/>
      <dgm:spPr/>
      <dgm:t>
        <a:bodyPr/>
        <a:lstStyle/>
        <a:p>
          <a:endParaRPr lang="it-IT"/>
        </a:p>
      </dgm:t>
    </dgm:pt>
    <dgm:pt modelId="{67FFF953-5405-4405-99A4-E526CBEBEE64}">
      <dgm:prSet phldrT="[Testo]"/>
      <dgm:spPr/>
      <dgm:t>
        <a:bodyPr/>
        <a:lstStyle/>
        <a:p>
          <a:pPr algn="just" rtl="0"/>
          <a:r>
            <a:rPr kumimoji="0" lang="it-IT" b="0" i="0" u="none" strike="noStrike" cap="none" normalizeH="0" baseline="0" dirty="0" smtClean="0">
              <a:ln>
                <a:noFill/>
              </a:ln>
              <a:solidFill>
                <a:schemeClr val="tx1"/>
              </a:solidFill>
              <a:effectLst/>
              <a:ea typeface="Times New Roman" pitchFamily="18" charset="0"/>
              <a:cs typeface="Arial" pitchFamily="34" charset="0"/>
            </a:rPr>
            <a:t>LA DISCIPLINA EX ART. 14 SULL’</a:t>
          </a:r>
          <a:r>
            <a:rPr kumimoji="0" lang="it-IT" b="1" i="0" u="none" strike="noStrike" cap="none" normalizeH="0" baseline="0" dirty="0" smtClean="0">
              <a:ln>
                <a:noFill/>
              </a:ln>
              <a:solidFill>
                <a:schemeClr val="tx1"/>
              </a:solidFill>
              <a:effectLst/>
              <a:ea typeface="Times New Roman" pitchFamily="18" charset="0"/>
              <a:cs typeface="Arial" pitchFamily="34" charset="0"/>
            </a:rPr>
            <a:t>ANNULLAMENTO</a:t>
          </a:r>
          <a:r>
            <a:rPr kumimoji="0" lang="it-IT" b="0" i="0" u="none" strike="noStrike" cap="none" normalizeH="0" baseline="0" dirty="0" smtClean="0">
              <a:ln>
                <a:noFill/>
              </a:ln>
              <a:solidFill>
                <a:schemeClr val="tx1"/>
              </a:solidFill>
              <a:effectLst/>
              <a:ea typeface="Times New Roman" pitchFamily="18" charset="0"/>
              <a:cs typeface="Arial" pitchFamily="34" charset="0"/>
            </a:rPr>
            <a:t> RICALCA QUELLA DELL’ART. 138 L. F. IN MATERIA </a:t>
          </a:r>
          <a:r>
            <a:rPr kumimoji="0" lang="it-IT" b="0" i="0" u="none" strike="noStrike" cap="none" normalizeH="0" baseline="0" dirty="0" err="1" smtClean="0">
              <a:ln>
                <a:noFill/>
              </a:ln>
              <a:solidFill>
                <a:schemeClr val="tx1"/>
              </a:solidFill>
              <a:effectLst/>
              <a:ea typeface="Times New Roman" pitchFamily="18" charset="0"/>
              <a:cs typeface="Arial" pitchFamily="34" charset="0"/>
            </a:rPr>
            <a:t>DI</a:t>
          </a:r>
          <a:r>
            <a:rPr kumimoji="0" lang="it-IT" b="0" i="0" u="none" strike="noStrike" cap="none" normalizeH="0" baseline="0" dirty="0" smtClean="0">
              <a:ln>
                <a:noFill/>
              </a:ln>
              <a:solidFill>
                <a:schemeClr val="tx1"/>
              </a:solidFill>
              <a:effectLst/>
              <a:ea typeface="Times New Roman" pitchFamily="18" charset="0"/>
              <a:cs typeface="Arial" pitchFamily="34" charset="0"/>
            </a:rPr>
            <a:t> CONCORDATO FALLIMENTARE (RICHIAMATA ANCHE PER IL CONCORDATO PREVENTIVO)</a:t>
          </a:r>
          <a:endParaRPr lang="it-IT" dirty="0"/>
        </a:p>
      </dgm:t>
    </dgm:pt>
    <dgm:pt modelId="{15BE66CE-DDB2-4D07-959C-AB82A28445B9}" type="parTrans" cxnId="{68D0934D-8C4E-44E6-8672-EB93C4A2732D}">
      <dgm:prSet/>
      <dgm:spPr/>
      <dgm:t>
        <a:bodyPr/>
        <a:lstStyle/>
        <a:p>
          <a:endParaRPr lang="it-IT"/>
        </a:p>
      </dgm:t>
    </dgm:pt>
    <dgm:pt modelId="{C42FEBCD-FB0C-40E7-9AF7-096576703304}" type="sibTrans" cxnId="{68D0934D-8C4E-44E6-8672-EB93C4A2732D}">
      <dgm:prSet/>
      <dgm:spPr/>
      <dgm:t>
        <a:bodyPr/>
        <a:lstStyle/>
        <a:p>
          <a:endParaRPr lang="it-IT"/>
        </a:p>
      </dgm:t>
    </dgm:pt>
    <dgm:pt modelId="{179534ED-8861-4A3A-BEF8-7040EC54A391}">
      <dgm:prSet phldrT="[Testo]"/>
      <dgm:spPr/>
      <dgm:t>
        <a:bodyPr/>
        <a:lstStyle/>
        <a:p>
          <a:pPr algn="just" rtl="0"/>
          <a:r>
            <a:rPr kumimoji="0" lang="it-IT" b="0" i="0" u="none" strike="noStrike" cap="none" normalizeH="0" baseline="0" dirty="0" smtClean="0">
              <a:ln>
                <a:noFill/>
              </a:ln>
              <a:solidFill>
                <a:schemeClr val="tx1"/>
              </a:solidFill>
              <a:effectLst/>
              <a:ea typeface="Times New Roman" pitchFamily="18" charset="0"/>
              <a:cs typeface="Arial" pitchFamily="34" charset="0"/>
            </a:rPr>
            <a:t>L’AZIONE E’ PREVISTA SOLO NELL’</a:t>
          </a:r>
          <a:r>
            <a:rPr kumimoji="0" lang="it-IT" b="1" i="0" u="none" strike="noStrike" cap="none" normalizeH="0" baseline="0" dirty="0" smtClean="0">
              <a:ln>
                <a:noFill/>
              </a:ln>
              <a:solidFill>
                <a:schemeClr val="tx1"/>
              </a:solidFill>
              <a:effectLst/>
              <a:ea typeface="Times New Roman" pitchFamily="18" charset="0"/>
              <a:cs typeface="Arial" pitchFamily="34" charset="0"/>
            </a:rPr>
            <a:t>IPOTESI TASSATIVA </a:t>
          </a:r>
          <a:r>
            <a:rPr kumimoji="0" lang="it-IT" b="0" i="0" u="none" strike="noStrike" cap="none" normalizeH="0" baseline="0" dirty="0" smtClean="0">
              <a:ln>
                <a:noFill/>
              </a:ln>
              <a:solidFill>
                <a:schemeClr val="tx1"/>
              </a:solidFill>
              <a:effectLst/>
              <a:ea typeface="Times New Roman" pitchFamily="18" charset="0"/>
              <a:cs typeface="Arial" pitchFamily="34" charset="0"/>
            </a:rPr>
            <a:t>IN CUI SIA “STATO DOLOSAMENTE O CON COLPA GRAVE AUMENTATO O DIMINUITO IL PASSIVO, OVVERO SOTTRATTA O DISSIMULATA UNA PARTE RILEVANTE DELL’ATTIVO OVVERO SIMULATE ATTIVITA’ INESISTENTI”</a:t>
          </a:r>
          <a:endParaRPr lang="it-IT" dirty="0"/>
        </a:p>
      </dgm:t>
    </dgm:pt>
    <dgm:pt modelId="{29810982-7889-4568-8C0D-17A3400C7E92}" type="parTrans" cxnId="{38DCF7F4-F805-44A1-96C7-636A5F925E2E}">
      <dgm:prSet/>
      <dgm:spPr/>
      <dgm:t>
        <a:bodyPr/>
        <a:lstStyle/>
        <a:p>
          <a:endParaRPr lang="it-IT"/>
        </a:p>
      </dgm:t>
    </dgm:pt>
    <dgm:pt modelId="{1F677013-F395-4E1F-8861-E96E76A94900}" type="sibTrans" cxnId="{38DCF7F4-F805-44A1-96C7-636A5F925E2E}">
      <dgm:prSet/>
      <dgm:spPr/>
      <dgm:t>
        <a:bodyPr/>
        <a:lstStyle/>
        <a:p>
          <a:endParaRPr lang="it-IT"/>
        </a:p>
      </dgm:t>
    </dgm:pt>
    <dgm:pt modelId="{3AA2A0CA-6E22-44B3-8154-96C41B084F5A}">
      <dgm:prSet phldrT="[Testo]" custT="1"/>
      <dgm:spPr/>
      <dgm:t>
        <a:bodyPr/>
        <a:lstStyle/>
        <a:p>
          <a:r>
            <a:rPr lang="it-IT" sz="1800" b="1" dirty="0" smtClean="0"/>
            <a:t>RISOLUZIONE</a:t>
          </a:r>
          <a:endParaRPr lang="it-IT" sz="1800" b="1" dirty="0"/>
        </a:p>
      </dgm:t>
    </dgm:pt>
    <dgm:pt modelId="{C4737BBC-A66D-4781-AAEC-088AE8CFB096}" type="parTrans" cxnId="{EEAF50DC-7374-4EA4-A903-F539BF9DEE1F}">
      <dgm:prSet/>
      <dgm:spPr/>
      <dgm:t>
        <a:bodyPr/>
        <a:lstStyle/>
        <a:p>
          <a:endParaRPr lang="it-IT"/>
        </a:p>
      </dgm:t>
    </dgm:pt>
    <dgm:pt modelId="{F0FAB963-BDA3-47B4-8738-05FBB98CB4D4}" type="sibTrans" cxnId="{EEAF50DC-7374-4EA4-A903-F539BF9DEE1F}">
      <dgm:prSet/>
      <dgm:spPr/>
      <dgm:t>
        <a:bodyPr/>
        <a:lstStyle/>
        <a:p>
          <a:endParaRPr lang="it-IT"/>
        </a:p>
      </dgm:t>
    </dgm:pt>
    <dgm:pt modelId="{1159053D-6B9D-44BF-A4BC-6605A6DBFD3F}">
      <dgm:prSet phldrT="[Testo]"/>
      <dgm:spPr/>
      <dgm:t>
        <a:bodyPr/>
        <a:lstStyle/>
        <a:p>
          <a:pPr algn="just" rtl="0"/>
          <a:r>
            <a:rPr kumimoji="0" lang="it-IT" b="0" i="0" u="none" strike="noStrike" cap="none" normalizeH="0" baseline="0" dirty="0" smtClean="0">
              <a:ln>
                <a:noFill/>
              </a:ln>
              <a:solidFill>
                <a:schemeClr val="tx1"/>
              </a:solidFill>
              <a:effectLst/>
              <a:ea typeface="Times New Roman" pitchFamily="18" charset="0"/>
              <a:cs typeface="Arial" pitchFamily="34" charset="0"/>
            </a:rPr>
            <a:t>ANCHE LA LEGITTIMAZIONE PER LA </a:t>
          </a:r>
          <a:r>
            <a:rPr kumimoji="0" lang="it-IT" b="1" i="0" u="none" strike="noStrike" cap="none" normalizeH="0" baseline="0" dirty="0" smtClean="0">
              <a:ln>
                <a:noFill/>
              </a:ln>
              <a:solidFill>
                <a:schemeClr val="tx1"/>
              </a:solidFill>
              <a:effectLst/>
              <a:ea typeface="Times New Roman" pitchFamily="18" charset="0"/>
              <a:cs typeface="Arial" pitchFamily="34" charset="0"/>
            </a:rPr>
            <a:t>RISOLUZIONE</a:t>
          </a:r>
          <a:r>
            <a:rPr kumimoji="0" lang="it-IT" b="0" i="0" u="none" strike="noStrike" cap="none" normalizeH="0" baseline="0" dirty="0" smtClean="0">
              <a:ln>
                <a:noFill/>
              </a:ln>
              <a:solidFill>
                <a:schemeClr val="tx1"/>
              </a:solidFill>
              <a:effectLst/>
              <a:ea typeface="Times New Roman" pitchFamily="18" charset="0"/>
              <a:cs typeface="Arial" pitchFamily="34" charset="0"/>
            </a:rPr>
            <a:t> SPETTA AD OGNI CREDITORE.</a:t>
          </a:r>
          <a:endParaRPr lang="it-IT" dirty="0"/>
        </a:p>
      </dgm:t>
    </dgm:pt>
    <dgm:pt modelId="{F66327D7-2EFE-46A1-8FC0-8E3F0D799E57}" type="parTrans" cxnId="{93769FFD-0D48-4C98-AB63-8419E4974032}">
      <dgm:prSet/>
      <dgm:spPr/>
      <dgm:t>
        <a:bodyPr/>
        <a:lstStyle/>
        <a:p>
          <a:endParaRPr lang="it-IT"/>
        </a:p>
      </dgm:t>
    </dgm:pt>
    <dgm:pt modelId="{D5519E70-A679-4869-816B-CE372A38517D}" type="sibTrans" cxnId="{93769FFD-0D48-4C98-AB63-8419E4974032}">
      <dgm:prSet/>
      <dgm:spPr/>
      <dgm:t>
        <a:bodyPr/>
        <a:lstStyle/>
        <a:p>
          <a:endParaRPr lang="it-IT"/>
        </a:p>
      </dgm:t>
    </dgm:pt>
    <dgm:pt modelId="{525836E5-417B-4E59-B8AC-D8C4E17FA20C}">
      <dgm:prSet phldrT="[Testo]"/>
      <dgm:spPr/>
      <dgm:t>
        <a:bodyPr/>
        <a:lstStyle/>
        <a:p>
          <a:pPr algn="just" rtl="0"/>
          <a:r>
            <a:rPr kumimoji="0" lang="it-IT" b="0" i="0" u="none" strike="noStrike" cap="none" normalizeH="0" baseline="0" dirty="0" smtClean="0">
              <a:ln>
                <a:noFill/>
              </a:ln>
              <a:solidFill>
                <a:schemeClr val="tx1"/>
              </a:solidFill>
              <a:effectLst/>
              <a:ea typeface="Times New Roman" pitchFamily="18" charset="0"/>
              <a:cs typeface="Arial" pitchFamily="34" charset="0"/>
            </a:rPr>
            <a:t>PRESUPPONE L’</a:t>
          </a:r>
          <a:r>
            <a:rPr kumimoji="0" lang="it-IT" b="1" i="0" u="none" strike="noStrike" cap="none" normalizeH="0" baseline="0" dirty="0" smtClean="0">
              <a:ln>
                <a:noFill/>
              </a:ln>
              <a:solidFill>
                <a:schemeClr val="tx1"/>
              </a:solidFill>
              <a:effectLst/>
              <a:ea typeface="Times New Roman" pitchFamily="18" charset="0"/>
              <a:cs typeface="Arial" pitchFamily="34" charset="0"/>
            </a:rPr>
            <a:t>INADEMPIMENTO</a:t>
          </a:r>
          <a:r>
            <a:rPr kumimoji="0" lang="it-IT" b="0" i="0" u="none" strike="noStrike" cap="none" normalizeH="0" baseline="0" dirty="0" smtClean="0">
              <a:ln>
                <a:noFill/>
              </a:ln>
              <a:solidFill>
                <a:schemeClr val="tx1"/>
              </a:solidFill>
              <a:effectLst/>
              <a:ea typeface="Times New Roman" pitchFamily="18" charset="0"/>
              <a:cs typeface="Arial" pitchFamily="34" charset="0"/>
            </a:rPr>
            <a:t> AGLI OBBLIGHI DERIVANTI DALL’ ACCORDO O LA MANCATA COSTITUZIONE DELLE GARANZIE PROMESSE (CHE RAPPRESENTA IN REALTA’ UN’IPOTESI SPECIFICA </a:t>
          </a:r>
          <a:r>
            <a:rPr kumimoji="0" lang="it-IT" b="0" i="0" u="none" strike="noStrike" cap="none" normalizeH="0" baseline="0" dirty="0" err="1" smtClean="0">
              <a:ln>
                <a:noFill/>
              </a:ln>
              <a:solidFill>
                <a:schemeClr val="tx1"/>
              </a:solidFill>
              <a:effectLst/>
              <a:ea typeface="Times New Roman" pitchFamily="18" charset="0"/>
              <a:cs typeface="Arial" pitchFamily="34" charset="0"/>
            </a:rPr>
            <a:t>D’INADEMPIMENTO</a:t>
          </a:r>
          <a:r>
            <a:rPr kumimoji="0" lang="it-IT" b="0" i="0" u="none" strike="noStrike" cap="none" normalizeH="0" baseline="0" dirty="0" smtClean="0">
              <a:ln>
                <a:noFill/>
              </a:ln>
              <a:solidFill>
                <a:schemeClr val="tx1"/>
              </a:solidFill>
              <a:effectLst/>
              <a:ea typeface="Times New Roman" pitchFamily="18" charset="0"/>
              <a:cs typeface="Arial" pitchFamily="34" charset="0"/>
            </a:rPr>
            <a:t>) OVVERO L’IMPOSSIBILITA’ </a:t>
          </a:r>
          <a:r>
            <a:rPr kumimoji="0" lang="it-IT" b="0" i="0" u="none" strike="noStrike" cap="none" normalizeH="0" baseline="0" dirty="0" err="1" smtClean="0">
              <a:ln>
                <a:noFill/>
              </a:ln>
              <a:solidFill>
                <a:schemeClr val="tx1"/>
              </a:solidFill>
              <a:effectLst/>
              <a:ea typeface="Times New Roman" pitchFamily="18" charset="0"/>
              <a:cs typeface="Arial" pitchFamily="34" charset="0"/>
            </a:rPr>
            <a:t>DI</a:t>
          </a:r>
          <a:r>
            <a:rPr kumimoji="0" lang="it-IT" b="0" i="0" u="none" strike="noStrike" cap="none" normalizeH="0" baseline="0" dirty="0" smtClean="0">
              <a:ln>
                <a:noFill/>
              </a:ln>
              <a:solidFill>
                <a:schemeClr val="tx1"/>
              </a:solidFill>
              <a:effectLst/>
              <a:ea typeface="Times New Roman" pitchFamily="18" charset="0"/>
              <a:cs typeface="Arial" pitchFamily="34" charset="0"/>
            </a:rPr>
            <a:t> ESECUZIONE DELL’ACCORDO PER RAGIONI NON IMPUTABILI AL DEBITORE (E DUNQUE NON CONFIGURANTI INADEMPIMENTO IN SENSO STRETTO).</a:t>
          </a:r>
          <a:endParaRPr lang="it-IT" dirty="0"/>
        </a:p>
      </dgm:t>
    </dgm:pt>
    <dgm:pt modelId="{79C14CC1-D2C0-4662-87FB-8C4FEA39C07D}" type="parTrans" cxnId="{08048143-B399-46F5-9AB8-AFE526CC8EF9}">
      <dgm:prSet/>
      <dgm:spPr/>
      <dgm:t>
        <a:bodyPr/>
        <a:lstStyle/>
        <a:p>
          <a:endParaRPr lang="it-IT"/>
        </a:p>
      </dgm:t>
    </dgm:pt>
    <dgm:pt modelId="{A1F26D52-547D-4BAD-8635-3DA78DFFC2E3}" type="sibTrans" cxnId="{08048143-B399-46F5-9AB8-AFE526CC8EF9}">
      <dgm:prSet/>
      <dgm:spPr/>
      <dgm:t>
        <a:bodyPr/>
        <a:lstStyle/>
        <a:p>
          <a:endParaRPr lang="it-IT"/>
        </a:p>
      </dgm:t>
    </dgm:pt>
    <dgm:pt modelId="{15BFC38A-3604-4856-848E-32D36FB162F0}">
      <dgm:prSet phldrT="[Testo]"/>
      <dgm:spPr/>
      <dgm:t>
        <a:bodyPr/>
        <a:lstStyle/>
        <a:p>
          <a:pPr algn="just" rtl="0"/>
          <a:r>
            <a:rPr kumimoji="0" lang="it-IT" b="0" i="0" u="none" strike="noStrike" cap="none" normalizeH="0" baseline="0" dirty="0" smtClean="0">
              <a:ln>
                <a:noFill/>
              </a:ln>
              <a:solidFill>
                <a:schemeClr val="tx1"/>
              </a:solidFill>
              <a:effectLst/>
              <a:ea typeface="Times New Roman" pitchFamily="18" charset="0"/>
              <a:cs typeface="Arial" pitchFamily="34" charset="0"/>
            </a:rPr>
            <a:t>VIENE PREVISTO UN TERMINE DECADENZIALE</a:t>
          </a:r>
          <a:r>
            <a:rPr kumimoji="0" lang="it-IT" b="1" i="0" u="none" strike="noStrike" cap="none" normalizeH="0" baseline="0" dirty="0" smtClean="0">
              <a:ln>
                <a:noFill/>
              </a:ln>
              <a:solidFill>
                <a:schemeClr val="tx1"/>
              </a:solidFill>
              <a:effectLst/>
              <a:ea typeface="Times New Roman" pitchFamily="18" charset="0"/>
              <a:cs typeface="Arial" pitchFamily="34" charset="0"/>
            </a:rPr>
            <a:t> </a:t>
          </a:r>
          <a:r>
            <a:rPr kumimoji="0" lang="it-IT" b="0" i="0" u="none" strike="noStrike" cap="none" normalizeH="0" baseline="0" dirty="0" err="1" smtClean="0">
              <a:ln>
                <a:noFill/>
              </a:ln>
              <a:solidFill>
                <a:schemeClr val="tx1"/>
              </a:solidFill>
              <a:effectLst/>
              <a:ea typeface="Times New Roman" pitchFamily="18" charset="0"/>
              <a:cs typeface="Arial" pitchFamily="34" charset="0"/>
            </a:rPr>
            <a:t>DI</a:t>
          </a:r>
          <a:r>
            <a:rPr kumimoji="0" lang="it-IT" b="0" i="0" u="none" strike="noStrike" cap="none" normalizeH="0" baseline="0" dirty="0" smtClean="0">
              <a:ln>
                <a:noFill/>
              </a:ln>
              <a:solidFill>
                <a:schemeClr val="tx1"/>
              </a:solidFill>
              <a:effectLst/>
              <a:ea typeface="Times New Roman" pitchFamily="18" charset="0"/>
              <a:cs typeface="Arial" pitchFamily="34" charset="0"/>
            </a:rPr>
            <a:t> </a:t>
          </a:r>
          <a:r>
            <a:rPr kumimoji="0" lang="it-IT" b="1" i="0" u="none" strike="noStrike" cap="none" normalizeH="0" baseline="0" dirty="0" smtClean="0">
              <a:ln>
                <a:noFill/>
              </a:ln>
              <a:solidFill>
                <a:schemeClr val="tx1"/>
              </a:solidFill>
              <a:effectLst/>
              <a:ea typeface="Times New Roman" pitchFamily="18" charset="0"/>
              <a:cs typeface="Arial" pitchFamily="34" charset="0"/>
            </a:rPr>
            <a:t>SEI MESI DALLA SCOPERTA </a:t>
          </a:r>
          <a:r>
            <a:rPr kumimoji="0" lang="it-IT" b="0" i="0" u="none" strike="noStrike" cap="none" normalizeH="0" baseline="0" dirty="0" smtClean="0">
              <a:ln>
                <a:noFill/>
              </a:ln>
              <a:solidFill>
                <a:schemeClr val="tx1"/>
              </a:solidFill>
              <a:effectLst/>
              <a:ea typeface="Times New Roman" pitchFamily="18" charset="0"/>
              <a:cs typeface="Arial" pitchFamily="34" charset="0"/>
            </a:rPr>
            <a:t>E IN OGNI CASO </a:t>
          </a:r>
          <a:r>
            <a:rPr kumimoji="0" lang="it-IT" b="0" i="0" u="none" strike="noStrike" cap="none" normalizeH="0" baseline="0" dirty="0" err="1" smtClean="0">
              <a:ln>
                <a:noFill/>
              </a:ln>
              <a:solidFill>
                <a:schemeClr val="tx1"/>
              </a:solidFill>
              <a:effectLst/>
              <a:ea typeface="Times New Roman" pitchFamily="18" charset="0"/>
              <a:cs typeface="Arial" pitchFamily="34" charset="0"/>
            </a:rPr>
            <a:t>DI</a:t>
          </a:r>
          <a:r>
            <a:rPr kumimoji="0" lang="it-IT" b="0" i="0" u="none" strike="noStrike" cap="none" normalizeH="0" baseline="0" dirty="0" smtClean="0">
              <a:ln>
                <a:noFill/>
              </a:ln>
              <a:solidFill>
                <a:schemeClr val="tx1"/>
              </a:solidFill>
              <a:effectLst/>
              <a:ea typeface="Times New Roman" pitchFamily="18" charset="0"/>
              <a:cs typeface="Arial" pitchFamily="34" charset="0"/>
            </a:rPr>
            <a:t> </a:t>
          </a:r>
          <a:r>
            <a:rPr kumimoji="0" lang="it-IT" b="1" i="0" u="none" strike="noStrike" cap="none" normalizeH="0" baseline="0" dirty="0" smtClean="0">
              <a:ln>
                <a:noFill/>
              </a:ln>
              <a:solidFill>
                <a:schemeClr val="tx1"/>
              </a:solidFill>
              <a:effectLst/>
              <a:ea typeface="Times New Roman" pitchFamily="18" charset="0"/>
              <a:cs typeface="Arial" pitchFamily="34" charset="0"/>
            </a:rPr>
            <a:t>DUE ANNI </a:t>
          </a:r>
          <a:r>
            <a:rPr kumimoji="0" lang="it-IT" b="0" i="0" u="none" strike="noStrike" cap="none" normalizeH="0" baseline="0" dirty="0" smtClean="0">
              <a:ln>
                <a:noFill/>
              </a:ln>
              <a:solidFill>
                <a:schemeClr val="tx1"/>
              </a:solidFill>
              <a:effectLst/>
              <a:ea typeface="Times New Roman" pitchFamily="18" charset="0"/>
              <a:cs typeface="Arial" pitchFamily="34" charset="0"/>
            </a:rPr>
            <a:t>DALLA SCADENZA DEL TERMINE FISSATO PER L’ULTIMO ADEMPIMENTO</a:t>
          </a:r>
          <a:endParaRPr lang="it-IT" dirty="0"/>
        </a:p>
      </dgm:t>
    </dgm:pt>
    <dgm:pt modelId="{93EF0C2A-3E9F-47F7-AFD2-2EF02CCC504E}" type="parTrans" cxnId="{021A591A-2DD1-4A8A-B9DB-F3AB2EDEA957}">
      <dgm:prSet/>
      <dgm:spPr/>
      <dgm:t>
        <a:bodyPr/>
        <a:lstStyle/>
        <a:p>
          <a:endParaRPr lang="it-IT"/>
        </a:p>
      </dgm:t>
    </dgm:pt>
    <dgm:pt modelId="{D9D9BEE4-FC3C-441D-B38F-EB88BC8B0883}" type="sibTrans" cxnId="{021A591A-2DD1-4A8A-B9DB-F3AB2EDEA957}">
      <dgm:prSet/>
      <dgm:spPr/>
      <dgm:t>
        <a:bodyPr/>
        <a:lstStyle/>
        <a:p>
          <a:endParaRPr lang="it-IT"/>
        </a:p>
      </dgm:t>
    </dgm:pt>
    <dgm:pt modelId="{BA8712C0-0A82-47B2-A632-04945959AC52}">
      <dgm:prSet phldrT="[Testo]"/>
      <dgm:spPr/>
      <dgm:t>
        <a:bodyPr/>
        <a:lstStyle/>
        <a:p>
          <a:pPr algn="just" rtl="0"/>
          <a:r>
            <a:rPr kumimoji="0" lang="it-IT" b="0" i="0" u="none" strike="noStrike" cap="none" normalizeH="0" baseline="0" dirty="0" smtClean="0">
              <a:ln>
                <a:noFill/>
              </a:ln>
              <a:solidFill>
                <a:schemeClr val="tx1"/>
              </a:solidFill>
              <a:effectLst/>
              <a:ea typeface="Times New Roman" pitchFamily="18" charset="0"/>
              <a:cs typeface="Arial" pitchFamily="34" charset="0"/>
            </a:rPr>
            <a:t>E’ UGUALMENTE PREVISTO UN TERMINE DECADENZIALE</a:t>
          </a:r>
          <a:r>
            <a:rPr kumimoji="0" lang="it-IT" b="1" i="0" u="none" strike="noStrike" cap="none" normalizeH="0" baseline="0" dirty="0" smtClean="0">
              <a:ln>
                <a:noFill/>
              </a:ln>
              <a:solidFill>
                <a:schemeClr val="tx1"/>
              </a:solidFill>
              <a:effectLst/>
              <a:ea typeface="Times New Roman" pitchFamily="18" charset="0"/>
              <a:cs typeface="Arial" pitchFamily="34" charset="0"/>
            </a:rPr>
            <a:t> </a:t>
          </a:r>
          <a:r>
            <a:rPr kumimoji="0" lang="it-IT" b="0" i="0" u="none" strike="noStrike" cap="none" normalizeH="0" baseline="0" dirty="0" err="1" smtClean="0">
              <a:ln>
                <a:noFill/>
              </a:ln>
              <a:solidFill>
                <a:schemeClr val="tx1"/>
              </a:solidFill>
              <a:effectLst/>
              <a:ea typeface="Times New Roman" pitchFamily="18" charset="0"/>
              <a:cs typeface="Arial" pitchFamily="34" charset="0"/>
            </a:rPr>
            <a:t>DI</a:t>
          </a:r>
          <a:r>
            <a:rPr kumimoji="0" lang="it-IT" b="0" i="0" u="none" strike="noStrike" cap="none" normalizeH="0" baseline="0" dirty="0" smtClean="0">
              <a:ln>
                <a:noFill/>
              </a:ln>
              <a:solidFill>
                <a:schemeClr val="tx1"/>
              </a:solidFill>
              <a:effectLst/>
              <a:ea typeface="Times New Roman" pitchFamily="18" charset="0"/>
              <a:cs typeface="Arial" pitchFamily="34" charset="0"/>
            </a:rPr>
            <a:t> </a:t>
          </a:r>
          <a:r>
            <a:rPr kumimoji="0" lang="it-IT" b="1" i="0" u="none" strike="noStrike" cap="none" normalizeH="0" baseline="0" dirty="0" smtClean="0">
              <a:ln>
                <a:noFill/>
              </a:ln>
              <a:solidFill>
                <a:schemeClr val="tx1"/>
              </a:solidFill>
              <a:effectLst/>
              <a:ea typeface="Times New Roman" pitchFamily="18" charset="0"/>
              <a:cs typeface="Arial" pitchFamily="34" charset="0"/>
            </a:rPr>
            <a:t>SEI MESI DALLA SCOPERTA </a:t>
          </a:r>
          <a:r>
            <a:rPr kumimoji="0" lang="it-IT" b="0" i="0" u="none" strike="noStrike" cap="none" normalizeH="0" baseline="0" dirty="0" smtClean="0">
              <a:ln>
                <a:noFill/>
              </a:ln>
              <a:solidFill>
                <a:schemeClr val="tx1"/>
              </a:solidFill>
              <a:effectLst/>
              <a:ea typeface="Times New Roman" pitchFamily="18" charset="0"/>
              <a:cs typeface="Arial" pitchFamily="34" charset="0"/>
            </a:rPr>
            <a:t>E IN OGNI CASO </a:t>
          </a:r>
          <a:r>
            <a:rPr kumimoji="0" lang="it-IT" b="0" i="0" u="none" strike="noStrike" cap="none" normalizeH="0" baseline="0" dirty="0" err="1" smtClean="0">
              <a:ln>
                <a:noFill/>
              </a:ln>
              <a:solidFill>
                <a:schemeClr val="tx1"/>
              </a:solidFill>
              <a:effectLst/>
              <a:ea typeface="Times New Roman" pitchFamily="18" charset="0"/>
              <a:cs typeface="Arial" pitchFamily="34" charset="0"/>
            </a:rPr>
            <a:t>DI</a:t>
          </a:r>
          <a:r>
            <a:rPr kumimoji="0" lang="it-IT" b="0" i="0" u="none" strike="noStrike" cap="none" normalizeH="0" baseline="0" dirty="0" smtClean="0">
              <a:ln>
                <a:noFill/>
              </a:ln>
              <a:solidFill>
                <a:schemeClr val="tx1"/>
              </a:solidFill>
              <a:effectLst/>
              <a:ea typeface="Times New Roman" pitchFamily="18" charset="0"/>
              <a:cs typeface="Arial" pitchFamily="34" charset="0"/>
            </a:rPr>
            <a:t> </a:t>
          </a:r>
          <a:r>
            <a:rPr kumimoji="0" lang="it-IT" b="1" i="0" u="none" strike="noStrike" cap="none" normalizeH="0" baseline="0" dirty="0" smtClean="0">
              <a:ln>
                <a:noFill/>
              </a:ln>
              <a:solidFill>
                <a:schemeClr val="tx1"/>
              </a:solidFill>
              <a:effectLst/>
              <a:ea typeface="Times New Roman" pitchFamily="18" charset="0"/>
              <a:cs typeface="Arial" pitchFamily="34" charset="0"/>
            </a:rPr>
            <a:t>UN ANNO </a:t>
          </a:r>
          <a:r>
            <a:rPr kumimoji="0" lang="it-IT" b="0" i="0" u="none" strike="noStrike" cap="none" normalizeH="0" baseline="0" dirty="0" smtClean="0">
              <a:ln>
                <a:noFill/>
              </a:ln>
              <a:solidFill>
                <a:schemeClr val="tx1"/>
              </a:solidFill>
              <a:effectLst/>
              <a:ea typeface="Times New Roman" pitchFamily="18" charset="0"/>
              <a:cs typeface="Arial" pitchFamily="34" charset="0"/>
            </a:rPr>
            <a:t>DALLA SCADENZA DEL TERMINE FISSATO PER L’ULTIMO ADEMPIMENTO.</a:t>
          </a:r>
          <a:endParaRPr lang="it-IT" dirty="0"/>
        </a:p>
      </dgm:t>
    </dgm:pt>
    <dgm:pt modelId="{E3AEF429-9CC1-4ECB-B961-5378B62154A7}" type="parTrans" cxnId="{3AB26957-C64B-4772-908C-AE64ADD5C520}">
      <dgm:prSet/>
      <dgm:spPr/>
      <dgm:t>
        <a:bodyPr/>
        <a:lstStyle/>
        <a:p>
          <a:endParaRPr lang="it-IT"/>
        </a:p>
      </dgm:t>
    </dgm:pt>
    <dgm:pt modelId="{5CCD7A18-A2C1-4EED-93D6-906730C621FE}" type="sibTrans" cxnId="{3AB26957-C64B-4772-908C-AE64ADD5C520}">
      <dgm:prSet/>
      <dgm:spPr/>
      <dgm:t>
        <a:bodyPr/>
        <a:lstStyle/>
        <a:p>
          <a:endParaRPr lang="it-IT"/>
        </a:p>
      </dgm:t>
    </dgm:pt>
    <dgm:pt modelId="{1B2F242A-7A61-4978-B150-F8A9C932C816}">
      <dgm:prSet phldrT="[Testo]"/>
      <dgm:spPr/>
      <dgm:t>
        <a:bodyPr/>
        <a:lstStyle/>
        <a:p>
          <a:pPr algn="just" rtl="0"/>
          <a:r>
            <a:rPr kumimoji="0" lang="it-IT" b="0" i="0" u="none" strike="noStrike" cap="none" normalizeH="0" baseline="0" dirty="0" smtClean="0">
              <a:ln>
                <a:noFill/>
              </a:ln>
              <a:solidFill>
                <a:schemeClr val="tx1"/>
              </a:solidFill>
              <a:effectLst/>
              <a:ea typeface="Times New Roman" pitchFamily="18" charset="0"/>
              <a:cs typeface="Arial" pitchFamily="34" charset="0"/>
            </a:rPr>
            <a:t>LA LEGITTIMAZIONE SPETTA AD OGNI CREDITORE (SIA ESSO CHIROGRAFARIO O PRIVILEGIATO)</a:t>
          </a:r>
          <a:endParaRPr lang="it-IT" dirty="0"/>
        </a:p>
      </dgm:t>
    </dgm:pt>
    <dgm:pt modelId="{CF7CFBA0-0F53-4DBF-9B7B-E4AAC1B14708}" type="parTrans" cxnId="{1BF3579C-50EA-4884-BAC6-A2CA2543C7B2}">
      <dgm:prSet/>
      <dgm:spPr/>
      <dgm:t>
        <a:bodyPr/>
        <a:lstStyle/>
        <a:p>
          <a:endParaRPr lang="it-IT"/>
        </a:p>
      </dgm:t>
    </dgm:pt>
    <dgm:pt modelId="{916285E4-7496-43D9-AAF4-B637AD211386}" type="sibTrans" cxnId="{1BF3579C-50EA-4884-BAC6-A2CA2543C7B2}">
      <dgm:prSet/>
      <dgm:spPr/>
      <dgm:t>
        <a:bodyPr/>
        <a:lstStyle/>
        <a:p>
          <a:endParaRPr lang="it-IT"/>
        </a:p>
      </dgm:t>
    </dgm:pt>
    <dgm:pt modelId="{18B87516-EA72-4CF9-912D-465416781069}" type="pres">
      <dgm:prSet presAssocID="{C64A0E9C-224D-44DE-85CC-ACC816B3F4B6}" presName="Name0" presStyleCnt="0">
        <dgm:presLayoutVars>
          <dgm:dir/>
          <dgm:animLvl val="lvl"/>
          <dgm:resizeHandles val="exact"/>
        </dgm:presLayoutVars>
      </dgm:prSet>
      <dgm:spPr/>
      <dgm:t>
        <a:bodyPr/>
        <a:lstStyle/>
        <a:p>
          <a:endParaRPr lang="it-IT"/>
        </a:p>
      </dgm:t>
    </dgm:pt>
    <dgm:pt modelId="{CE1FFC34-7955-4CBD-95D1-4E74ACFDE86F}" type="pres">
      <dgm:prSet presAssocID="{6E915579-6B4A-4C35-8764-3F26CC894A28}" presName="composite" presStyleCnt="0"/>
      <dgm:spPr/>
    </dgm:pt>
    <dgm:pt modelId="{DED29619-2256-4F14-81AE-6E873C9D32A4}" type="pres">
      <dgm:prSet presAssocID="{6E915579-6B4A-4C35-8764-3F26CC894A28}" presName="parTx" presStyleLbl="alignNode1" presStyleIdx="0" presStyleCnt="2">
        <dgm:presLayoutVars>
          <dgm:chMax val="0"/>
          <dgm:chPref val="0"/>
          <dgm:bulletEnabled val="1"/>
        </dgm:presLayoutVars>
      </dgm:prSet>
      <dgm:spPr/>
      <dgm:t>
        <a:bodyPr/>
        <a:lstStyle/>
        <a:p>
          <a:endParaRPr lang="it-IT"/>
        </a:p>
      </dgm:t>
    </dgm:pt>
    <dgm:pt modelId="{F0424864-FCF4-4C39-933B-1B06FFD5181E}" type="pres">
      <dgm:prSet presAssocID="{6E915579-6B4A-4C35-8764-3F26CC894A28}" presName="desTx" presStyleLbl="alignAccFollowNode1" presStyleIdx="0" presStyleCnt="2">
        <dgm:presLayoutVars>
          <dgm:bulletEnabled val="1"/>
        </dgm:presLayoutVars>
      </dgm:prSet>
      <dgm:spPr/>
      <dgm:t>
        <a:bodyPr/>
        <a:lstStyle/>
        <a:p>
          <a:endParaRPr lang="it-IT"/>
        </a:p>
      </dgm:t>
    </dgm:pt>
    <dgm:pt modelId="{70A44D51-28EF-404C-91C3-D24CD3754FC2}" type="pres">
      <dgm:prSet presAssocID="{E1721E04-57B1-4874-9473-65BD35329312}" presName="space" presStyleCnt="0"/>
      <dgm:spPr/>
    </dgm:pt>
    <dgm:pt modelId="{FF7B5B6E-B376-4B28-90D8-0D3DF4DF7960}" type="pres">
      <dgm:prSet presAssocID="{3AA2A0CA-6E22-44B3-8154-96C41B084F5A}" presName="composite" presStyleCnt="0"/>
      <dgm:spPr/>
    </dgm:pt>
    <dgm:pt modelId="{F4F22F2A-F30E-414E-AAA2-1E5C7610A22C}" type="pres">
      <dgm:prSet presAssocID="{3AA2A0CA-6E22-44B3-8154-96C41B084F5A}" presName="parTx" presStyleLbl="alignNode1" presStyleIdx="1" presStyleCnt="2">
        <dgm:presLayoutVars>
          <dgm:chMax val="0"/>
          <dgm:chPref val="0"/>
          <dgm:bulletEnabled val="1"/>
        </dgm:presLayoutVars>
      </dgm:prSet>
      <dgm:spPr/>
      <dgm:t>
        <a:bodyPr/>
        <a:lstStyle/>
        <a:p>
          <a:endParaRPr lang="it-IT"/>
        </a:p>
      </dgm:t>
    </dgm:pt>
    <dgm:pt modelId="{2A5A7AD9-A5CE-490E-9DB9-9BACC56BC9FB}" type="pres">
      <dgm:prSet presAssocID="{3AA2A0CA-6E22-44B3-8154-96C41B084F5A}" presName="desTx" presStyleLbl="alignAccFollowNode1" presStyleIdx="1" presStyleCnt="2">
        <dgm:presLayoutVars>
          <dgm:bulletEnabled val="1"/>
        </dgm:presLayoutVars>
      </dgm:prSet>
      <dgm:spPr/>
      <dgm:t>
        <a:bodyPr/>
        <a:lstStyle/>
        <a:p>
          <a:endParaRPr lang="it-IT"/>
        </a:p>
      </dgm:t>
    </dgm:pt>
  </dgm:ptLst>
  <dgm:cxnLst>
    <dgm:cxn modelId="{A77022E1-2432-49CB-9F70-012DFCA9C501}" srcId="{C64A0E9C-224D-44DE-85CC-ACC816B3F4B6}" destId="{6E915579-6B4A-4C35-8764-3F26CC894A28}" srcOrd="0" destOrd="0" parTransId="{D005F08E-2375-4BF3-ACA4-751B118E041C}" sibTransId="{E1721E04-57B1-4874-9473-65BD35329312}"/>
    <dgm:cxn modelId="{3C7864F5-0B5C-40CD-B13B-DCFBC17E60B3}" type="presOf" srcId="{BA8712C0-0A82-47B2-A632-04945959AC52}" destId="{2A5A7AD9-A5CE-490E-9DB9-9BACC56BC9FB}" srcOrd="0" destOrd="2" presId="urn:microsoft.com/office/officeart/2005/8/layout/hList1"/>
    <dgm:cxn modelId="{93769FFD-0D48-4C98-AB63-8419E4974032}" srcId="{3AA2A0CA-6E22-44B3-8154-96C41B084F5A}" destId="{1159053D-6B9D-44BF-A4BC-6605A6DBFD3F}" srcOrd="0" destOrd="0" parTransId="{F66327D7-2EFE-46A1-8FC0-8E3F0D799E57}" sibTransId="{D5519E70-A679-4869-816B-CE372A38517D}"/>
    <dgm:cxn modelId="{5B2D5958-B2EF-45D8-B9D3-4B0E2C5B0823}" type="presOf" srcId="{15BFC38A-3604-4856-848E-32D36FB162F0}" destId="{F0424864-FCF4-4C39-933B-1B06FFD5181E}" srcOrd="0" destOrd="3" presId="urn:microsoft.com/office/officeart/2005/8/layout/hList1"/>
    <dgm:cxn modelId="{1BF3579C-50EA-4884-BAC6-A2CA2543C7B2}" srcId="{6E915579-6B4A-4C35-8764-3F26CC894A28}" destId="{1B2F242A-7A61-4978-B150-F8A9C932C816}" srcOrd="1" destOrd="0" parTransId="{CF7CFBA0-0F53-4DBF-9B7B-E4AAC1B14708}" sibTransId="{916285E4-7496-43D9-AAF4-B637AD211386}"/>
    <dgm:cxn modelId="{38DCF7F4-F805-44A1-96C7-636A5F925E2E}" srcId="{6E915579-6B4A-4C35-8764-3F26CC894A28}" destId="{179534ED-8861-4A3A-BEF8-7040EC54A391}" srcOrd="2" destOrd="0" parTransId="{29810982-7889-4568-8C0D-17A3400C7E92}" sibTransId="{1F677013-F395-4E1F-8861-E96E76A94900}"/>
    <dgm:cxn modelId="{FDD75207-2DFB-425C-AA76-4E73BFE4AE3D}" type="presOf" srcId="{C64A0E9C-224D-44DE-85CC-ACC816B3F4B6}" destId="{18B87516-EA72-4CF9-912D-465416781069}" srcOrd="0" destOrd="0" presId="urn:microsoft.com/office/officeart/2005/8/layout/hList1"/>
    <dgm:cxn modelId="{7EA704EB-A395-4AAF-9D13-044243013AB4}" type="presOf" srcId="{525836E5-417B-4E59-B8AC-D8C4E17FA20C}" destId="{2A5A7AD9-A5CE-490E-9DB9-9BACC56BC9FB}" srcOrd="0" destOrd="1" presId="urn:microsoft.com/office/officeart/2005/8/layout/hList1"/>
    <dgm:cxn modelId="{EEAF50DC-7374-4EA4-A903-F539BF9DEE1F}" srcId="{C64A0E9C-224D-44DE-85CC-ACC816B3F4B6}" destId="{3AA2A0CA-6E22-44B3-8154-96C41B084F5A}" srcOrd="1" destOrd="0" parTransId="{C4737BBC-A66D-4781-AAEC-088AE8CFB096}" sibTransId="{F0FAB963-BDA3-47B4-8738-05FBB98CB4D4}"/>
    <dgm:cxn modelId="{08048143-B399-46F5-9AB8-AFE526CC8EF9}" srcId="{3AA2A0CA-6E22-44B3-8154-96C41B084F5A}" destId="{525836E5-417B-4E59-B8AC-D8C4E17FA20C}" srcOrd="1" destOrd="0" parTransId="{79C14CC1-D2C0-4662-87FB-8C4FEA39C07D}" sibTransId="{A1F26D52-547D-4BAD-8635-3DA78DFFC2E3}"/>
    <dgm:cxn modelId="{5EF2426C-0B6C-4669-A062-20FA306C11B1}" type="presOf" srcId="{3AA2A0CA-6E22-44B3-8154-96C41B084F5A}" destId="{F4F22F2A-F30E-414E-AAA2-1E5C7610A22C}" srcOrd="0" destOrd="0" presId="urn:microsoft.com/office/officeart/2005/8/layout/hList1"/>
    <dgm:cxn modelId="{021A591A-2DD1-4A8A-B9DB-F3AB2EDEA957}" srcId="{6E915579-6B4A-4C35-8764-3F26CC894A28}" destId="{15BFC38A-3604-4856-848E-32D36FB162F0}" srcOrd="3" destOrd="0" parTransId="{93EF0C2A-3E9F-47F7-AFD2-2EF02CCC504E}" sibTransId="{D9D9BEE4-FC3C-441D-B38F-EB88BC8B0883}"/>
    <dgm:cxn modelId="{F3BF6F8E-1813-469C-97E5-4A7FD5EB3801}" type="presOf" srcId="{1B2F242A-7A61-4978-B150-F8A9C932C816}" destId="{F0424864-FCF4-4C39-933B-1B06FFD5181E}" srcOrd="0" destOrd="1" presId="urn:microsoft.com/office/officeart/2005/8/layout/hList1"/>
    <dgm:cxn modelId="{E529D008-8B95-4D59-ACAF-5D886F03063D}" type="presOf" srcId="{1159053D-6B9D-44BF-A4BC-6605A6DBFD3F}" destId="{2A5A7AD9-A5CE-490E-9DB9-9BACC56BC9FB}" srcOrd="0" destOrd="0" presId="urn:microsoft.com/office/officeart/2005/8/layout/hList1"/>
    <dgm:cxn modelId="{FF32ED99-038A-4785-B8F8-5A6530AE025E}" type="presOf" srcId="{67FFF953-5405-4405-99A4-E526CBEBEE64}" destId="{F0424864-FCF4-4C39-933B-1B06FFD5181E}" srcOrd="0" destOrd="0" presId="urn:microsoft.com/office/officeart/2005/8/layout/hList1"/>
    <dgm:cxn modelId="{636656CA-EA40-47FC-8A64-9663FFA13925}" type="presOf" srcId="{179534ED-8861-4A3A-BEF8-7040EC54A391}" destId="{F0424864-FCF4-4C39-933B-1B06FFD5181E}" srcOrd="0" destOrd="2" presId="urn:microsoft.com/office/officeart/2005/8/layout/hList1"/>
    <dgm:cxn modelId="{3AB26957-C64B-4772-908C-AE64ADD5C520}" srcId="{3AA2A0CA-6E22-44B3-8154-96C41B084F5A}" destId="{BA8712C0-0A82-47B2-A632-04945959AC52}" srcOrd="2" destOrd="0" parTransId="{E3AEF429-9CC1-4ECB-B961-5378B62154A7}" sibTransId="{5CCD7A18-A2C1-4EED-93D6-906730C621FE}"/>
    <dgm:cxn modelId="{68D0934D-8C4E-44E6-8672-EB93C4A2732D}" srcId="{6E915579-6B4A-4C35-8764-3F26CC894A28}" destId="{67FFF953-5405-4405-99A4-E526CBEBEE64}" srcOrd="0" destOrd="0" parTransId="{15BE66CE-DDB2-4D07-959C-AB82A28445B9}" sibTransId="{C42FEBCD-FB0C-40E7-9AF7-096576703304}"/>
    <dgm:cxn modelId="{E524BEDA-8413-4161-9CD7-C453067D07E2}" type="presOf" srcId="{6E915579-6B4A-4C35-8764-3F26CC894A28}" destId="{DED29619-2256-4F14-81AE-6E873C9D32A4}" srcOrd="0" destOrd="0" presId="urn:microsoft.com/office/officeart/2005/8/layout/hList1"/>
    <dgm:cxn modelId="{1C78B53A-209A-4102-891A-50897D2DC096}" type="presParOf" srcId="{18B87516-EA72-4CF9-912D-465416781069}" destId="{CE1FFC34-7955-4CBD-95D1-4E74ACFDE86F}" srcOrd="0" destOrd="0" presId="urn:microsoft.com/office/officeart/2005/8/layout/hList1"/>
    <dgm:cxn modelId="{5AB7A42D-A853-459E-B4D2-18D4B468E570}" type="presParOf" srcId="{CE1FFC34-7955-4CBD-95D1-4E74ACFDE86F}" destId="{DED29619-2256-4F14-81AE-6E873C9D32A4}" srcOrd="0" destOrd="0" presId="urn:microsoft.com/office/officeart/2005/8/layout/hList1"/>
    <dgm:cxn modelId="{9D493C50-02F8-4A9E-A1C0-D265056CA997}" type="presParOf" srcId="{CE1FFC34-7955-4CBD-95D1-4E74ACFDE86F}" destId="{F0424864-FCF4-4C39-933B-1B06FFD5181E}" srcOrd="1" destOrd="0" presId="urn:microsoft.com/office/officeart/2005/8/layout/hList1"/>
    <dgm:cxn modelId="{214B2E71-2B86-4A02-ADF1-89127F130C5C}" type="presParOf" srcId="{18B87516-EA72-4CF9-912D-465416781069}" destId="{70A44D51-28EF-404C-91C3-D24CD3754FC2}" srcOrd="1" destOrd="0" presId="urn:microsoft.com/office/officeart/2005/8/layout/hList1"/>
    <dgm:cxn modelId="{11F90F60-401F-41A9-B2A2-A946DB85FFEA}" type="presParOf" srcId="{18B87516-EA72-4CF9-912D-465416781069}" destId="{FF7B5B6E-B376-4B28-90D8-0D3DF4DF7960}" srcOrd="2" destOrd="0" presId="urn:microsoft.com/office/officeart/2005/8/layout/hList1"/>
    <dgm:cxn modelId="{7693074B-90C0-41C7-BFEF-D755761F418F}" type="presParOf" srcId="{FF7B5B6E-B376-4B28-90D8-0D3DF4DF7960}" destId="{F4F22F2A-F30E-414E-AAA2-1E5C7610A22C}" srcOrd="0" destOrd="0" presId="urn:microsoft.com/office/officeart/2005/8/layout/hList1"/>
    <dgm:cxn modelId="{18817EED-33FA-4765-AA7C-A934A9C81227}" type="presParOf" srcId="{FF7B5B6E-B376-4B28-90D8-0D3DF4DF7960}" destId="{2A5A7AD9-A5CE-490E-9DB9-9BACC56BC9F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B9E35F0-0816-49C7-9D86-87AD4D44AC73}" type="doc">
      <dgm:prSet loTypeId="urn:microsoft.com/office/officeart/2005/8/layout/vList2" loCatId="list" qsTypeId="urn:microsoft.com/office/officeart/2005/8/quickstyle/simple1#2" qsCatId="simple" csTypeId="urn:microsoft.com/office/officeart/2005/8/colors/accent5_4" csCatId="accent5" phldr="1"/>
      <dgm:spPr/>
      <dgm:t>
        <a:bodyPr/>
        <a:lstStyle/>
        <a:p>
          <a:endParaRPr lang="it-IT"/>
        </a:p>
      </dgm:t>
    </dgm:pt>
    <dgm:pt modelId="{27FE641D-C9BD-4A13-8784-EC214CE801E9}">
      <dgm:prSet phldrT="[Testo]" custT="1"/>
      <dgm:spPr/>
      <dgm:t>
        <a:bodyPr/>
        <a:lstStyle/>
        <a:p>
          <a:r>
            <a:rPr lang="it-IT" sz="1800" b="1" u="sng" dirty="0" smtClean="0"/>
            <a:t>6 FATTISPECIE</a:t>
          </a:r>
          <a:r>
            <a:rPr lang="it-IT" sz="1800" b="1" u="none" dirty="0" smtClean="0"/>
            <a:t> </a:t>
          </a:r>
          <a:r>
            <a:rPr lang="it-IT" sz="1800" b="1" dirty="0" smtClean="0"/>
            <a:t>DELITTUOSE A CARICO DEL DEBITORE</a:t>
          </a:r>
          <a:endParaRPr lang="it-IT" sz="1800" b="1" dirty="0"/>
        </a:p>
      </dgm:t>
    </dgm:pt>
    <dgm:pt modelId="{CCB02D7B-E6A9-484C-A234-E3F5427670AF}" type="parTrans" cxnId="{008E3E25-E241-455D-B95A-860BC0E68920}">
      <dgm:prSet/>
      <dgm:spPr/>
      <dgm:t>
        <a:bodyPr/>
        <a:lstStyle/>
        <a:p>
          <a:endParaRPr lang="it-IT" sz="1800" b="1"/>
        </a:p>
      </dgm:t>
    </dgm:pt>
    <dgm:pt modelId="{88CFA176-799D-41DF-8B0A-3EBF80CDA2AB}" type="sibTrans" cxnId="{008E3E25-E241-455D-B95A-860BC0E68920}">
      <dgm:prSet/>
      <dgm:spPr/>
      <dgm:t>
        <a:bodyPr/>
        <a:lstStyle/>
        <a:p>
          <a:endParaRPr lang="it-IT" sz="1800" b="1"/>
        </a:p>
      </dgm:t>
    </dgm:pt>
    <dgm:pt modelId="{A2F01544-CB19-4422-8BE7-8CA88E30B898}">
      <dgm:prSet phldrT="[Testo]" custT="1"/>
      <dgm:spPr/>
      <dgm:t>
        <a:bodyPr/>
        <a:lstStyle/>
        <a:p>
          <a:r>
            <a:rPr lang="it-IT" sz="1800" b="1" u="sng" dirty="0" smtClean="0"/>
            <a:t>2 FATTISPECIE</a:t>
          </a:r>
          <a:r>
            <a:rPr lang="it-IT" sz="1800" b="1" u="none" dirty="0" smtClean="0"/>
            <a:t> </a:t>
          </a:r>
          <a:r>
            <a:rPr lang="it-IT" sz="1800" b="1" dirty="0" smtClean="0"/>
            <a:t>DELITTUOSE A CARICO DEL COMPONENTE DELL’O.C.C. E DEL PROFESSIONISTA CHE NE SVOLGE LE FUNZIONI</a:t>
          </a:r>
          <a:endParaRPr lang="it-IT" sz="1800" b="1" dirty="0"/>
        </a:p>
      </dgm:t>
    </dgm:pt>
    <dgm:pt modelId="{F8796898-A61F-473F-AA35-02D777CFACDB}" type="parTrans" cxnId="{A634E3AC-8A52-4EC1-82FF-04A09B6BB359}">
      <dgm:prSet/>
      <dgm:spPr/>
      <dgm:t>
        <a:bodyPr/>
        <a:lstStyle/>
        <a:p>
          <a:endParaRPr lang="it-IT" sz="1800" b="1"/>
        </a:p>
      </dgm:t>
    </dgm:pt>
    <dgm:pt modelId="{206E721C-E6F8-446B-A8BA-95C94D727B8A}" type="sibTrans" cxnId="{A634E3AC-8A52-4EC1-82FF-04A09B6BB359}">
      <dgm:prSet/>
      <dgm:spPr/>
      <dgm:t>
        <a:bodyPr/>
        <a:lstStyle/>
        <a:p>
          <a:endParaRPr lang="it-IT" sz="1800" b="1"/>
        </a:p>
      </dgm:t>
    </dgm:pt>
    <dgm:pt modelId="{4340DC47-7492-4580-A25D-74E26FE08363}">
      <dgm:prSet phldrT="[Testo]" custT="1"/>
      <dgm:spPr/>
      <dgm:t>
        <a:bodyPr/>
        <a:lstStyle/>
        <a:p>
          <a:r>
            <a:rPr lang="it-IT" sz="1800" b="1" dirty="0" smtClean="0"/>
            <a:t>REATI PERSEGUIBILI D’UFFICIO</a:t>
          </a:r>
          <a:endParaRPr lang="it-IT" sz="1800" b="1" dirty="0"/>
        </a:p>
      </dgm:t>
    </dgm:pt>
    <dgm:pt modelId="{8A8E85F7-E24C-46B4-A69A-37F39D093ED1}" type="parTrans" cxnId="{991402B8-9282-4685-8D49-6133390E0A00}">
      <dgm:prSet/>
      <dgm:spPr/>
      <dgm:t>
        <a:bodyPr/>
        <a:lstStyle/>
        <a:p>
          <a:endParaRPr lang="it-IT" sz="1800" b="1"/>
        </a:p>
      </dgm:t>
    </dgm:pt>
    <dgm:pt modelId="{C3D4801C-FC7B-4397-9A69-150294540F91}" type="sibTrans" cxnId="{991402B8-9282-4685-8D49-6133390E0A00}">
      <dgm:prSet/>
      <dgm:spPr/>
      <dgm:t>
        <a:bodyPr/>
        <a:lstStyle/>
        <a:p>
          <a:endParaRPr lang="it-IT" sz="1800" b="1"/>
        </a:p>
      </dgm:t>
    </dgm:pt>
    <dgm:pt modelId="{BF88C879-8C13-4E56-A0CF-B5D7CC135B07}">
      <dgm:prSet phldrT="[Testo]" custT="1"/>
      <dgm:spPr/>
      <dgm:t>
        <a:bodyPr/>
        <a:lstStyle/>
        <a:p>
          <a:r>
            <a:rPr lang="it-IT" sz="1800" b="1" dirty="0" smtClean="0"/>
            <a:t>TUTTE IPOTESI DI REATI </a:t>
          </a:r>
          <a:r>
            <a:rPr lang="it-IT" sz="1800" b="1" u="sng" dirty="0" smtClean="0"/>
            <a:t>DOLOSI</a:t>
          </a:r>
          <a:r>
            <a:rPr lang="it-IT" sz="1800" b="1" u="none" dirty="0" smtClean="0"/>
            <a:t> </a:t>
          </a:r>
          <a:r>
            <a:rPr lang="it-IT" sz="1800" b="1" dirty="0" smtClean="0"/>
            <a:t>(NON PREVISTE FATTISPECIE SOLO COLPOSE)</a:t>
          </a:r>
          <a:endParaRPr lang="it-IT" sz="1800" b="1" dirty="0"/>
        </a:p>
      </dgm:t>
    </dgm:pt>
    <dgm:pt modelId="{B570469D-FE19-4571-9B29-CD31B1065DEA}" type="parTrans" cxnId="{4B48C994-14CB-4C3D-9119-DB9BD013CC8A}">
      <dgm:prSet/>
      <dgm:spPr/>
      <dgm:t>
        <a:bodyPr/>
        <a:lstStyle/>
        <a:p>
          <a:endParaRPr lang="it-IT" sz="1800" b="1"/>
        </a:p>
      </dgm:t>
    </dgm:pt>
    <dgm:pt modelId="{3355451D-686D-4495-B5DB-CA21990655F8}" type="sibTrans" cxnId="{4B48C994-14CB-4C3D-9119-DB9BD013CC8A}">
      <dgm:prSet/>
      <dgm:spPr/>
      <dgm:t>
        <a:bodyPr/>
        <a:lstStyle/>
        <a:p>
          <a:endParaRPr lang="it-IT" sz="1800" b="1"/>
        </a:p>
      </dgm:t>
    </dgm:pt>
    <dgm:pt modelId="{252A9DB4-D4C7-41A4-82D9-C4B2B4D23E78}">
      <dgm:prSet phldrT="[Testo]" custT="1"/>
      <dgm:spPr/>
      <dgm:t>
        <a:bodyPr/>
        <a:lstStyle/>
        <a:p>
          <a:r>
            <a:rPr lang="it-IT" sz="1800" b="1" dirty="0" smtClean="0"/>
            <a:t>PRESCRIZIONE DI 6 ANNI (SALVO INTERRUZIONE)</a:t>
          </a:r>
          <a:endParaRPr lang="it-IT" sz="1800" b="1" dirty="0"/>
        </a:p>
      </dgm:t>
    </dgm:pt>
    <dgm:pt modelId="{83FD1D0D-7265-433D-ACE1-4281D41D5E14}" type="parTrans" cxnId="{070AABF4-9558-4818-BE28-6E43C8E365BD}">
      <dgm:prSet/>
      <dgm:spPr/>
      <dgm:t>
        <a:bodyPr/>
        <a:lstStyle/>
        <a:p>
          <a:endParaRPr lang="it-IT" sz="1800" b="1"/>
        </a:p>
      </dgm:t>
    </dgm:pt>
    <dgm:pt modelId="{3B3237A3-673A-4A14-B583-E502C9A45C13}" type="sibTrans" cxnId="{070AABF4-9558-4818-BE28-6E43C8E365BD}">
      <dgm:prSet/>
      <dgm:spPr/>
      <dgm:t>
        <a:bodyPr/>
        <a:lstStyle/>
        <a:p>
          <a:endParaRPr lang="it-IT" sz="1800" b="1"/>
        </a:p>
      </dgm:t>
    </dgm:pt>
    <dgm:pt modelId="{84D8F76E-8644-46B7-87A0-A23B2640B8B2}" type="pres">
      <dgm:prSet presAssocID="{FB9E35F0-0816-49C7-9D86-87AD4D44AC73}" presName="linear" presStyleCnt="0">
        <dgm:presLayoutVars>
          <dgm:animLvl val="lvl"/>
          <dgm:resizeHandles val="exact"/>
        </dgm:presLayoutVars>
      </dgm:prSet>
      <dgm:spPr/>
      <dgm:t>
        <a:bodyPr/>
        <a:lstStyle/>
        <a:p>
          <a:endParaRPr lang="it-IT"/>
        </a:p>
      </dgm:t>
    </dgm:pt>
    <dgm:pt modelId="{3ED7CA42-602F-4467-839F-B9C5A8EB6CFB}" type="pres">
      <dgm:prSet presAssocID="{27FE641D-C9BD-4A13-8784-EC214CE801E9}" presName="parentText" presStyleLbl="node1" presStyleIdx="0" presStyleCnt="5">
        <dgm:presLayoutVars>
          <dgm:chMax val="0"/>
          <dgm:bulletEnabled val="1"/>
        </dgm:presLayoutVars>
      </dgm:prSet>
      <dgm:spPr/>
      <dgm:t>
        <a:bodyPr/>
        <a:lstStyle/>
        <a:p>
          <a:endParaRPr lang="it-IT"/>
        </a:p>
      </dgm:t>
    </dgm:pt>
    <dgm:pt modelId="{0027913D-C838-47E8-AF67-A25745FFB39C}" type="pres">
      <dgm:prSet presAssocID="{88CFA176-799D-41DF-8B0A-3EBF80CDA2AB}" presName="spacer" presStyleCnt="0"/>
      <dgm:spPr/>
    </dgm:pt>
    <dgm:pt modelId="{95C54CAD-1761-4EAF-892D-CF7631E274A8}" type="pres">
      <dgm:prSet presAssocID="{A2F01544-CB19-4422-8BE7-8CA88E30B898}" presName="parentText" presStyleLbl="node1" presStyleIdx="1" presStyleCnt="5">
        <dgm:presLayoutVars>
          <dgm:chMax val="0"/>
          <dgm:bulletEnabled val="1"/>
        </dgm:presLayoutVars>
      </dgm:prSet>
      <dgm:spPr/>
      <dgm:t>
        <a:bodyPr/>
        <a:lstStyle/>
        <a:p>
          <a:endParaRPr lang="it-IT"/>
        </a:p>
      </dgm:t>
    </dgm:pt>
    <dgm:pt modelId="{971B20CD-98D1-4020-B887-0B7ACE6F5C65}" type="pres">
      <dgm:prSet presAssocID="{206E721C-E6F8-446B-A8BA-95C94D727B8A}" presName="spacer" presStyleCnt="0"/>
      <dgm:spPr/>
    </dgm:pt>
    <dgm:pt modelId="{77FDF4A5-DBED-4CCB-AA09-58C4EBFBDE43}" type="pres">
      <dgm:prSet presAssocID="{4340DC47-7492-4580-A25D-74E26FE08363}" presName="parentText" presStyleLbl="node1" presStyleIdx="2" presStyleCnt="5">
        <dgm:presLayoutVars>
          <dgm:chMax val="0"/>
          <dgm:bulletEnabled val="1"/>
        </dgm:presLayoutVars>
      </dgm:prSet>
      <dgm:spPr/>
      <dgm:t>
        <a:bodyPr/>
        <a:lstStyle/>
        <a:p>
          <a:endParaRPr lang="it-IT"/>
        </a:p>
      </dgm:t>
    </dgm:pt>
    <dgm:pt modelId="{90D0514A-7AB1-42ED-ADEA-7428790EC049}" type="pres">
      <dgm:prSet presAssocID="{C3D4801C-FC7B-4397-9A69-150294540F91}" presName="spacer" presStyleCnt="0"/>
      <dgm:spPr/>
    </dgm:pt>
    <dgm:pt modelId="{0AE5CA6D-D0C3-41EE-A279-C347B1D6CBD8}" type="pres">
      <dgm:prSet presAssocID="{BF88C879-8C13-4E56-A0CF-B5D7CC135B07}" presName="parentText" presStyleLbl="node1" presStyleIdx="3" presStyleCnt="5">
        <dgm:presLayoutVars>
          <dgm:chMax val="0"/>
          <dgm:bulletEnabled val="1"/>
        </dgm:presLayoutVars>
      </dgm:prSet>
      <dgm:spPr/>
      <dgm:t>
        <a:bodyPr/>
        <a:lstStyle/>
        <a:p>
          <a:endParaRPr lang="it-IT"/>
        </a:p>
      </dgm:t>
    </dgm:pt>
    <dgm:pt modelId="{DA8E1957-65D6-43C5-942A-8139F3004D3D}" type="pres">
      <dgm:prSet presAssocID="{3355451D-686D-4495-B5DB-CA21990655F8}" presName="spacer" presStyleCnt="0"/>
      <dgm:spPr/>
    </dgm:pt>
    <dgm:pt modelId="{F8EA4D3A-4669-49EF-8997-0C908108D3EF}" type="pres">
      <dgm:prSet presAssocID="{252A9DB4-D4C7-41A4-82D9-C4B2B4D23E78}" presName="parentText" presStyleLbl="node1" presStyleIdx="4" presStyleCnt="5">
        <dgm:presLayoutVars>
          <dgm:chMax val="0"/>
          <dgm:bulletEnabled val="1"/>
        </dgm:presLayoutVars>
      </dgm:prSet>
      <dgm:spPr/>
      <dgm:t>
        <a:bodyPr/>
        <a:lstStyle/>
        <a:p>
          <a:endParaRPr lang="it-IT"/>
        </a:p>
      </dgm:t>
    </dgm:pt>
  </dgm:ptLst>
  <dgm:cxnLst>
    <dgm:cxn modelId="{E7FF8E80-1267-4FB4-87BA-1CE81F993787}" type="presOf" srcId="{FB9E35F0-0816-49C7-9D86-87AD4D44AC73}" destId="{84D8F76E-8644-46B7-87A0-A23B2640B8B2}" srcOrd="0" destOrd="0" presId="urn:microsoft.com/office/officeart/2005/8/layout/vList2"/>
    <dgm:cxn modelId="{008E3E25-E241-455D-B95A-860BC0E68920}" srcId="{FB9E35F0-0816-49C7-9D86-87AD4D44AC73}" destId="{27FE641D-C9BD-4A13-8784-EC214CE801E9}" srcOrd="0" destOrd="0" parTransId="{CCB02D7B-E6A9-484C-A234-E3F5427670AF}" sibTransId="{88CFA176-799D-41DF-8B0A-3EBF80CDA2AB}"/>
    <dgm:cxn modelId="{070AABF4-9558-4818-BE28-6E43C8E365BD}" srcId="{FB9E35F0-0816-49C7-9D86-87AD4D44AC73}" destId="{252A9DB4-D4C7-41A4-82D9-C4B2B4D23E78}" srcOrd="4" destOrd="0" parTransId="{83FD1D0D-7265-433D-ACE1-4281D41D5E14}" sibTransId="{3B3237A3-673A-4A14-B583-E502C9A45C13}"/>
    <dgm:cxn modelId="{A634E3AC-8A52-4EC1-82FF-04A09B6BB359}" srcId="{FB9E35F0-0816-49C7-9D86-87AD4D44AC73}" destId="{A2F01544-CB19-4422-8BE7-8CA88E30B898}" srcOrd="1" destOrd="0" parTransId="{F8796898-A61F-473F-AA35-02D777CFACDB}" sibTransId="{206E721C-E6F8-446B-A8BA-95C94D727B8A}"/>
    <dgm:cxn modelId="{403041FF-99DC-41FC-91BB-C9F9488035DC}" type="presOf" srcId="{4340DC47-7492-4580-A25D-74E26FE08363}" destId="{77FDF4A5-DBED-4CCB-AA09-58C4EBFBDE43}" srcOrd="0" destOrd="0" presId="urn:microsoft.com/office/officeart/2005/8/layout/vList2"/>
    <dgm:cxn modelId="{991402B8-9282-4685-8D49-6133390E0A00}" srcId="{FB9E35F0-0816-49C7-9D86-87AD4D44AC73}" destId="{4340DC47-7492-4580-A25D-74E26FE08363}" srcOrd="2" destOrd="0" parTransId="{8A8E85F7-E24C-46B4-A69A-37F39D093ED1}" sibTransId="{C3D4801C-FC7B-4397-9A69-150294540F91}"/>
    <dgm:cxn modelId="{54BA5148-4104-4AEB-A3BE-F118840FAA8E}" type="presOf" srcId="{252A9DB4-D4C7-41A4-82D9-C4B2B4D23E78}" destId="{F8EA4D3A-4669-49EF-8997-0C908108D3EF}" srcOrd="0" destOrd="0" presId="urn:microsoft.com/office/officeart/2005/8/layout/vList2"/>
    <dgm:cxn modelId="{C5C74705-8F4A-48AB-8FC2-1F0AC0B5E217}" type="presOf" srcId="{A2F01544-CB19-4422-8BE7-8CA88E30B898}" destId="{95C54CAD-1761-4EAF-892D-CF7631E274A8}" srcOrd="0" destOrd="0" presId="urn:microsoft.com/office/officeart/2005/8/layout/vList2"/>
    <dgm:cxn modelId="{4B48C994-14CB-4C3D-9119-DB9BD013CC8A}" srcId="{FB9E35F0-0816-49C7-9D86-87AD4D44AC73}" destId="{BF88C879-8C13-4E56-A0CF-B5D7CC135B07}" srcOrd="3" destOrd="0" parTransId="{B570469D-FE19-4571-9B29-CD31B1065DEA}" sibTransId="{3355451D-686D-4495-B5DB-CA21990655F8}"/>
    <dgm:cxn modelId="{9C33D255-00BF-4FAB-BD7B-30FD6F8873B1}" type="presOf" srcId="{BF88C879-8C13-4E56-A0CF-B5D7CC135B07}" destId="{0AE5CA6D-D0C3-41EE-A279-C347B1D6CBD8}" srcOrd="0" destOrd="0" presId="urn:microsoft.com/office/officeart/2005/8/layout/vList2"/>
    <dgm:cxn modelId="{046DAE72-428E-4F2A-851B-77674BCF497D}" type="presOf" srcId="{27FE641D-C9BD-4A13-8784-EC214CE801E9}" destId="{3ED7CA42-602F-4467-839F-B9C5A8EB6CFB}" srcOrd="0" destOrd="0" presId="urn:microsoft.com/office/officeart/2005/8/layout/vList2"/>
    <dgm:cxn modelId="{16614980-EAF1-4D1C-A3DC-DC79EBDF6231}" type="presParOf" srcId="{84D8F76E-8644-46B7-87A0-A23B2640B8B2}" destId="{3ED7CA42-602F-4467-839F-B9C5A8EB6CFB}" srcOrd="0" destOrd="0" presId="urn:microsoft.com/office/officeart/2005/8/layout/vList2"/>
    <dgm:cxn modelId="{A87C902E-4018-4DA4-BA49-EDA562286BF6}" type="presParOf" srcId="{84D8F76E-8644-46B7-87A0-A23B2640B8B2}" destId="{0027913D-C838-47E8-AF67-A25745FFB39C}" srcOrd="1" destOrd="0" presId="urn:microsoft.com/office/officeart/2005/8/layout/vList2"/>
    <dgm:cxn modelId="{62909574-E149-49D9-91C7-010CA2F31822}" type="presParOf" srcId="{84D8F76E-8644-46B7-87A0-A23B2640B8B2}" destId="{95C54CAD-1761-4EAF-892D-CF7631E274A8}" srcOrd="2" destOrd="0" presId="urn:microsoft.com/office/officeart/2005/8/layout/vList2"/>
    <dgm:cxn modelId="{2DDE8D8A-0663-4BDA-B62C-74835E4785F3}" type="presParOf" srcId="{84D8F76E-8644-46B7-87A0-A23B2640B8B2}" destId="{971B20CD-98D1-4020-B887-0B7ACE6F5C65}" srcOrd="3" destOrd="0" presId="urn:microsoft.com/office/officeart/2005/8/layout/vList2"/>
    <dgm:cxn modelId="{3DFFFCB8-67BF-43B0-AA04-4FC03A2360B8}" type="presParOf" srcId="{84D8F76E-8644-46B7-87A0-A23B2640B8B2}" destId="{77FDF4A5-DBED-4CCB-AA09-58C4EBFBDE43}" srcOrd="4" destOrd="0" presId="urn:microsoft.com/office/officeart/2005/8/layout/vList2"/>
    <dgm:cxn modelId="{4E871834-9E3E-46E3-85F0-FB0274DCB15E}" type="presParOf" srcId="{84D8F76E-8644-46B7-87A0-A23B2640B8B2}" destId="{90D0514A-7AB1-42ED-ADEA-7428790EC049}" srcOrd="5" destOrd="0" presId="urn:microsoft.com/office/officeart/2005/8/layout/vList2"/>
    <dgm:cxn modelId="{0C8D201B-7234-4EB9-B3DC-618216C8051D}" type="presParOf" srcId="{84D8F76E-8644-46B7-87A0-A23B2640B8B2}" destId="{0AE5CA6D-D0C3-41EE-A279-C347B1D6CBD8}" srcOrd="6" destOrd="0" presId="urn:microsoft.com/office/officeart/2005/8/layout/vList2"/>
    <dgm:cxn modelId="{74577CBC-31F7-4160-8184-1A6DCCA10F81}" type="presParOf" srcId="{84D8F76E-8644-46B7-87A0-A23B2640B8B2}" destId="{DA8E1957-65D6-43C5-942A-8139F3004D3D}" srcOrd="7" destOrd="0" presId="urn:microsoft.com/office/officeart/2005/8/layout/vList2"/>
    <dgm:cxn modelId="{7627CFEC-128F-49A8-BC8C-8F8C87572023}" type="presParOf" srcId="{84D8F76E-8644-46B7-87A0-A23B2640B8B2}" destId="{F8EA4D3A-4669-49EF-8997-0C908108D3E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3833C-772F-4213-BCB4-3E9EB9B9F74B}">
      <dsp:nvSpPr>
        <dsp:cNvPr id="0" name=""/>
        <dsp:cNvSpPr/>
      </dsp:nvSpPr>
      <dsp:spPr>
        <a:xfrm>
          <a:off x="0" y="29834"/>
          <a:ext cx="7056784" cy="98982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t>ENTI PUBBLICI </a:t>
          </a:r>
          <a:r>
            <a:rPr lang="it-IT" sz="1800" kern="1200" dirty="0" smtClean="0"/>
            <a:t>dotati di adeguati requisiti d’indipendenza e professionalità determinati dal regolamento ministeriale (iscrivibili nel registro previa valutazione di tali requisiti)</a:t>
          </a:r>
          <a:endParaRPr lang="it-IT" sz="1800" kern="1200" dirty="0"/>
        </a:p>
      </dsp:txBody>
      <dsp:txXfrm>
        <a:off x="48319" y="78153"/>
        <a:ext cx="6960146" cy="893182"/>
      </dsp:txXfrm>
    </dsp:sp>
    <dsp:sp modelId="{7C8919CB-DA00-48A3-96DF-FE6EF682934D}">
      <dsp:nvSpPr>
        <dsp:cNvPr id="0" name=""/>
        <dsp:cNvSpPr/>
      </dsp:nvSpPr>
      <dsp:spPr>
        <a:xfrm>
          <a:off x="0" y="1071494"/>
          <a:ext cx="7056784" cy="98982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t>ORGANISMI </a:t>
          </a:r>
          <a:r>
            <a:rPr lang="it-IT" sz="1800" b="1" kern="1200" dirty="0" err="1" smtClean="0"/>
            <a:t>DI</a:t>
          </a:r>
          <a:r>
            <a:rPr lang="it-IT" sz="1800" b="1" kern="1200" dirty="0" smtClean="0"/>
            <a:t> CONCILIAZIONE </a:t>
          </a:r>
          <a:r>
            <a:rPr lang="it-IT" sz="1800" kern="1200" dirty="0" smtClean="0"/>
            <a:t>costituiti presso la camera di commercio, industria, artigianato e agricoltura (iscritti “di diritto” nel registro)</a:t>
          </a:r>
          <a:endParaRPr lang="it-IT" sz="1800" kern="1200" dirty="0"/>
        </a:p>
      </dsp:txBody>
      <dsp:txXfrm>
        <a:off x="48319" y="1119813"/>
        <a:ext cx="6960146" cy="893182"/>
      </dsp:txXfrm>
    </dsp:sp>
    <dsp:sp modelId="{4812BF6C-D9D3-4DC7-AAF1-75F067E7A57F}">
      <dsp:nvSpPr>
        <dsp:cNvPr id="0" name=""/>
        <dsp:cNvSpPr/>
      </dsp:nvSpPr>
      <dsp:spPr>
        <a:xfrm>
          <a:off x="0" y="2113153"/>
          <a:ext cx="7056784" cy="98982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t>SEGRETARIATO SOCIALE </a:t>
          </a:r>
          <a:r>
            <a:rPr lang="it-IT" sz="1800" kern="1200" dirty="0" smtClean="0"/>
            <a:t>costituito ex art.22, comma 4, lett. A, L.328/2000 (iscritti “di diritto”)</a:t>
          </a:r>
          <a:endParaRPr lang="it-IT" sz="1800" kern="1200" dirty="0"/>
        </a:p>
      </dsp:txBody>
      <dsp:txXfrm>
        <a:off x="48319" y="2161472"/>
        <a:ext cx="6960146" cy="893182"/>
      </dsp:txXfrm>
    </dsp:sp>
    <dsp:sp modelId="{8F1881F5-E8C1-47EC-923A-3BA3C45D5B64}">
      <dsp:nvSpPr>
        <dsp:cNvPr id="0" name=""/>
        <dsp:cNvSpPr/>
      </dsp:nvSpPr>
      <dsp:spPr>
        <a:xfrm>
          <a:off x="0" y="3154813"/>
          <a:ext cx="7056784" cy="98982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t>ORDINI PROFESSIONALI </a:t>
          </a:r>
          <a:r>
            <a:rPr lang="it-IT" sz="1800" kern="1200" dirty="0" smtClean="0"/>
            <a:t>degli avvocati, commercialisti, esperti contabili e notai (iscritti “di diritto”)</a:t>
          </a:r>
          <a:endParaRPr lang="it-IT" sz="1800" kern="1200" dirty="0"/>
        </a:p>
      </dsp:txBody>
      <dsp:txXfrm>
        <a:off x="48319" y="3203132"/>
        <a:ext cx="6960146" cy="893182"/>
      </dsp:txXfrm>
    </dsp:sp>
    <dsp:sp modelId="{02A97BE4-9420-4AFE-9E7A-013D32E2FE49}">
      <dsp:nvSpPr>
        <dsp:cNvPr id="0" name=""/>
        <dsp:cNvSpPr/>
      </dsp:nvSpPr>
      <dsp:spPr>
        <a:xfrm>
          <a:off x="0" y="4196473"/>
          <a:ext cx="7056784" cy="98982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t>SOGGETTI PRIVATI </a:t>
          </a:r>
          <a:r>
            <a:rPr lang="it-IT" sz="1800" kern="1200" dirty="0" smtClean="0"/>
            <a:t>professionisti in possesso dei requisiti previsti dall’art</a:t>
          </a:r>
          <a:r>
            <a:rPr lang="it-IT" sz="1800" kern="1200" dirty="0" err="1" smtClean="0"/>
            <a:t>.28 L.F</a:t>
          </a:r>
          <a:r>
            <a:rPr lang="it-IT" sz="1800" kern="1200" dirty="0" smtClean="0"/>
            <a:t>. per la nomina a curatori o notai  (unici soggetti sino ad oggi operativi, in quanto non richiesta per loro l’iscrizione nel registro)</a:t>
          </a:r>
          <a:endParaRPr lang="it-IT" sz="1800" kern="1200" dirty="0"/>
        </a:p>
      </dsp:txBody>
      <dsp:txXfrm>
        <a:off x="48319" y="4244792"/>
        <a:ext cx="6960146" cy="8931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63F2C-449F-4AE3-BBC8-5C30828F9427}">
      <dsp:nvSpPr>
        <dsp:cNvPr id="0" name=""/>
        <dsp:cNvSpPr/>
      </dsp:nvSpPr>
      <dsp:spPr>
        <a:xfrm>
          <a:off x="0" y="0"/>
          <a:ext cx="8280920" cy="860704"/>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b="1" kern="1200" dirty="0" smtClean="0">
              <a:solidFill>
                <a:schemeClr val="tx1"/>
              </a:solidFill>
            </a:rPr>
            <a:t>AUSILIO DEL DEBITORE </a:t>
          </a:r>
          <a:r>
            <a:rPr lang="it-IT" sz="1600" kern="1200" dirty="0" smtClean="0">
              <a:solidFill>
                <a:schemeClr val="tx1"/>
              </a:solidFill>
            </a:rPr>
            <a:t>nella predisposizione dell’accordo di ristrutturazione o del piano del consumatore (art.7) con assunzione di ogni opportuna iniziativa funzionale a tale attività</a:t>
          </a:r>
          <a:endParaRPr lang="it-IT" sz="1600" kern="1200" dirty="0">
            <a:solidFill>
              <a:schemeClr val="tx1"/>
            </a:solidFill>
          </a:endParaRPr>
        </a:p>
      </dsp:txBody>
      <dsp:txXfrm>
        <a:off x="42016" y="42016"/>
        <a:ext cx="8196888" cy="776672"/>
      </dsp:txXfrm>
    </dsp:sp>
    <dsp:sp modelId="{82BE98E5-DA5B-4CC7-B374-A87BF93D961C}">
      <dsp:nvSpPr>
        <dsp:cNvPr id="0" name=""/>
        <dsp:cNvSpPr/>
      </dsp:nvSpPr>
      <dsp:spPr>
        <a:xfrm>
          <a:off x="0" y="908370"/>
          <a:ext cx="8280920" cy="878377"/>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b="1" kern="1200" dirty="0" smtClean="0">
              <a:solidFill>
                <a:schemeClr val="tx1"/>
              </a:solidFill>
            </a:rPr>
            <a:t>ATTESTAZIONI</a:t>
          </a:r>
          <a:r>
            <a:rPr lang="it-IT" sz="1600" kern="1200" dirty="0" smtClean="0">
              <a:solidFill>
                <a:schemeClr val="tx1"/>
              </a:solidFill>
            </a:rPr>
            <a:t> di vario contenuto (sulla veridicità dei dati, sulla fattibilità dell’accordo, sulla sua convenienza rispetto all’alternativa </a:t>
          </a:r>
          <a:r>
            <a:rPr lang="it-IT" sz="1600" kern="1200" dirty="0" err="1" smtClean="0">
              <a:solidFill>
                <a:schemeClr val="tx1"/>
              </a:solidFill>
            </a:rPr>
            <a:t>liquidatoria</a:t>
          </a:r>
          <a:r>
            <a:rPr lang="it-IT" sz="1600" kern="1200" dirty="0" smtClean="0">
              <a:solidFill>
                <a:schemeClr val="tx1"/>
              </a:solidFill>
            </a:rPr>
            <a:t>,  sui presupposti di </a:t>
          </a:r>
          <a:r>
            <a:rPr lang="it-IT" sz="1600" kern="1200" dirty="0" err="1" smtClean="0">
              <a:solidFill>
                <a:schemeClr val="tx1"/>
              </a:solidFill>
            </a:rPr>
            <a:t>meritevolezza</a:t>
          </a:r>
          <a:r>
            <a:rPr lang="it-IT" sz="1600" kern="1200" dirty="0" smtClean="0">
              <a:solidFill>
                <a:schemeClr val="tx1"/>
              </a:solidFill>
            </a:rPr>
            <a:t> per l’omologa del piano del consumatore, ecc.)</a:t>
          </a:r>
          <a:endParaRPr lang="it-IT" sz="1600" kern="1200" dirty="0">
            <a:solidFill>
              <a:schemeClr val="tx1"/>
            </a:solidFill>
          </a:endParaRPr>
        </a:p>
      </dsp:txBody>
      <dsp:txXfrm>
        <a:off x="42879" y="951249"/>
        <a:ext cx="8195162" cy="792619"/>
      </dsp:txXfrm>
    </dsp:sp>
    <dsp:sp modelId="{4F4ABA06-9A0B-4731-812D-A18613377D28}">
      <dsp:nvSpPr>
        <dsp:cNvPr id="0" name=""/>
        <dsp:cNvSpPr/>
      </dsp:nvSpPr>
      <dsp:spPr>
        <a:xfrm>
          <a:off x="0" y="1806645"/>
          <a:ext cx="8280920" cy="65454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it-IT" sz="1600" b="1" kern="1200" smtClean="0">
              <a:solidFill>
                <a:schemeClr val="tx1"/>
              </a:solidFill>
            </a:rPr>
            <a:t>VIGILANZA</a:t>
          </a:r>
          <a:r>
            <a:rPr lang="it-IT" sz="1600" kern="1200" smtClean="0">
              <a:solidFill>
                <a:schemeClr val="tx1"/>
              </a:solidFill>
            </a:rPr>
            <a:t> sull’esatto adempimento dell’accordo</a:t>
          </a:r>
          <a:endParaRPr lang="it-IT" sz="1600" kern="1200" dirty="0">
            <a:solidFill>
              <a:schemeClr val="tx1"/>
            </a:solidFill>
          </a:endParaRPr>
        </a:p>
      </dsp:txBody>
      <dsp:txXfrm>
        <a:off x="31952" y="1838597"/>
        <a:ext cx="8217016" cy="590645"/>
      </dsp:txXfrm>
    </dsp:sp>
    <dsp:sp modelId="{302FB591-6BA1-4337-BCCE-123B3D83E027}">
      <dsp:nvSpPr>
        <dsp:cNvPr id="0" name=""/>
        <dsp:cNvSpPr/>
      </dsp:nvSpPr>
      <dsp:spPr>
        <a:xfrm>
          <a:off x="0" y="2481617"/>
          <a:ext cx="8280920" cy="878377"/>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b="1" kern="1200" dirty="0" smtClean="0">
              <a:solidFill>
                <a:schemeClr val="tx1"/>
              </a:solidFill>
            </a:rPr>
            <a:t>RISOLUZIONE DELLE DIFFICOLTA’ </a:t>
          </a:r>
          <a:r>
            <a:rPr lang="it-IT" sz="1600" kern="1200" dirty="0" smtClean="0">
              <a:solidFill>
                <a:schemeClr val="tx1"/>
              </a:solidFill>
            </a:rPr>
            <a:t>insorte nell’esecuzione dell’accordo (escluse le contestazioni attinenti a diritti soggettivi, rimesse alla valutazione del giudice)</a:t>
          </a:r>
          <a:endParaRPr lang="it-IT" sz="1600" kern="1200" dirty="0">
            <a:solidFill>
              <a:schemeClr val="tx1"/>
            </a:solidFill>
          </a:endParaRPr>
        </a:p>
      </dsp:txBody>
      <dsp:txXfrm>
        <a:off x="42879" y="2524496"/>
        <a:ext cx="8195162" cy="792619"/>
      </dsp:txXfrm>
    </dsp:sp>
    <dsp:sp modelId="{6A7806C3-CAB0-43FD-82A7-DBA38DB4CCF5}">
      <dsp:nvSpPr>
        <dsp:cNvPr id="0" name=""/>
        <dsp:cNvSpPr/>
      </dsp:nvSpPr>
      <dsp:spPr>
        <a:xfrm>
          <a:off x="0" y="3380154"/>
          <a:ext cx="8280920" cy="878377"/>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b="1" kern="1200" dirty="0" smtClean="0">
              <a:solidFill>
                <a:schemeClr val="tx1"/>
              </a:solidFill>
            </a:rPr>
            <a:t>ADEMPIMENTI PROCEDURALI </a:t>
          </a:r>
          <a:r>
            <a:rPr lang="it-IT" sz="1600" kern="1200" dirty="0" smtClean="0">
              <a:solidFill>
                <a:schemeClr val="tx1"/>
              </a:solidFill>
            </a:rPr>
            <a:t>(ricezione delle adesioni dei creditori, relazione sull’esito delle votazioni, pubblicità e comunicazioni disposte dal giudice nell’ambito dei procedimenti)</a:t>
          </a:r>
          <a:endParaRPr lang="it-IT" sz="1600" kern="1200" dirty="0">
            <a:solidFill>
              <a:schemeClr val="tx1"/>
            </a:solidFill>
          </a:endParaRPr>
        </a:p>
      </dsp:txBody>
      <dsp:txXfrm>
        <a:off x="42879" y="3423033"/>
        <a:ext cx="8195162" cy="792619"/>
      </dsp:txXfrm>
    </dsp:sp>
    <dsp:sp modelId="{2C0DE350-34A5-445B-B4EC-8277F814978B}">
      <dsp:nvSpPr>
        <dsp:cNvPr id="0" name=""/>
        <dsp:cNvSpPr/>
      </dsp:nvSpPr>
      <dsp:spPr>
        <a:xfrm>
          <a:off x="0" y="4278692"/>
          <a:ext cx="8280920" cy="878377"/>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b="1" kern="1200" dirty="0" smtClean="0">
              <a:solidFill>
                <a:schemeClr val="tx1"/>
              </a:solidFill>
            </a:rPr>
            <a:t>SVOLGIMENTO DELLE FUNZIONI </a:t>
          </a:r>
          <a:r>
            <a:rPr lang="it-IT" sz="1600" b="1" kern="1200" dirty="0" err="1" smtClean="0">
              <a:solidFill>
                <a:schemeClr val="tx1"/>
              </a:solidFill>
            </a:rPr>
            <a:t>DI</a:t>
          </a:r>
          <a:r>
            <a:rPr lang="it-IT" sz="1600" b="1" kern="1200" dirty="0" smtClean="0">
              <a:solidFill>
                <a:schemeClr val="tx1"/>
              </a:solidFill>
            </a:rPr>
            <a:t> GESTORE PER LA LIQUIDAZIONE OVVERO </a:t>
          </a:r>
          <a:r>
            <a:rPr lang="it-IT" sz="1600" b="1" kern="1200" dirty="0" err="1" smtClean="0">
              <a:solidFill>
                <a:schemeClr val="tx1"/>
              </a:solidFill>
            </a:rPr>
            <a:t>DI</a:t>
          </a:r>
          <a:r>
            <a:rPr lang="it-IT" sz="1600" b="1" kern="1200" dirty="0" smtClean="0">
              <a:solidFill>
                <a:schemeClr val="tx1"/>
              </a:solidFill>
            </a:rPr>
            <a:t> LIQUIDATORE </a:t>
          </a:r>
          <a:r>
            <a:rPr lang="it-IT" sz="1600" kern="1200" dirty="0" smtClean="0">
              <a:solidFill>
                <a:schemeClr val="tx1"/>
              </a:solidFill>
            </a:rPr>
            <a:t>(in sede di esecuzione dell’accordo o del piano del consumatore, ovvero nell’autonoma procedura di liquidazione del patrimonio disciplinata nella sezione  II della legge)</a:t>
          </a:r>
          <a:endParaRPr lang="it-IT" sz="1600" kern="1200" dirty="0">
            <a:solidFill>
              <a:schemeClr val="tx1"/>
            </a:solidFill>
          </a:endParaRPr>
        </a:p>
      </dsp:txBody>
      <dsp:txXfrm>
        <a:off x="42879" y="4321571"/>
        <a:ext cx="8195162" cy="7926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3833C-772F-4213-BCB4-3E9EB9B9F74B}">
      <dsp:nvSpPr>
        <dsp:cNvPr id="0" name=""/>
        <dsp:cNvSpPr/>
      </dsp:nvSpPr>
      <dsp:spPr>
        <a:xfrm>
          <a:off x="0" y="2147"/>
          <a:ext cx="7056784" cy="103311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t>REGISTRO DEGLI ORGANISMI </a:t>
          </a:r>
          <a:r>
            <a:rPr lang="it-IT" sz="1800" kern="1200" dirty="0" smtClean="0"/>
            <a:t>istituito presso il Ministero di Giustizia e articolato in due sezioni (sez. A per gli organismi </a:t>
          </a:r>
          <a:r>
            <a:rPr lang="it-IT" sz="1800" b="1" kern="1200" dirty="0" smtClean="0"/>
            <a:t>iscritti di diritto</a:t>
          </a:r>
          <a:r>
            <a:rPr lang="it-IT" sz="1800" b="0" kern="1200" dirty="0" smtClean="0"/>
            <a:t>; sez. B per gli organismi, </a:t>
          </a:r>
          <a:r>
            <a:rPr lang="it-IT" sz="1800" b="1" kern="1200" dirty="0" smtClean="0"/>
            <a:t>iscritti a domanda</a:t>
          </a:r>
          <a:r>
            <a:rPr lang="it-IT" sz="1800" b="0" kern="1200" dirty="0" smtClean="0"/>
            <a:t>, costituiti da Comuni, Province, città metropolitane, Regioni e Università pubbliche)</a:t>
          </a:r>
          <a:endParaRPr lang="it-IT" sz="1800" b="0" kern="1200" dirty="0"/>
        </a:p>
      </dsp:txBody>
      <dsp:txXfrm>
        <a:off x="50433" y="52580"/>
        <a:ext cx="6955918" cy="932253"/>
      </dsp:txXfrm>
    </dsp:sp>
    <dsp:sp modelId="{7C8919CB-DA00-48A3-96DF-FE6EF682934D}">
      <dsp:nvSpPr>
        <dsp:cNvPr id="0" name=""/>
        <dsp:cNvSpPr/>
      </dsp:nvSpPr>
      <dsp:spPr>
        <a:xfrm>
          <a:off x="0" y="1046825"/>
          <a:ext cx="7056784" cy="103311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0" kern="1200" dirty="0" smtClean="0"/>
            <a:t>Il </a:t>
          </a:r>
          <a:r>
            <a:rPr lang="it-IT" sz="1800" b="1" kern="1200" dirty="0" smtClean="0"/>
            <a:t>RESPONSABILE DEL REGISTRO</a:t>
          </a:r>
          <a:r>
            <a:rPr lang="it-IT" sz="1800" kern="1200" dirty="0" smtClean="0"/>
            <a:t> valuta, ai fini dell’iscrizione dell’organismo, la sussistenza dei requisiti richiesti dal regolamento</a:t>
          </a:r>
          <a:endParaRPr lang="it-IT" sz="1800" kern="1200" dirty="0"/>
        </a:p>
      </dsp:txBody>
      <dsp:txXfrm>
        <a:off x="50433" y="1097258"/>
        <a:ext cx="6955918" cy="932253"/>
      </dsp:txXfrm>
    </dsp:sp>
    <dsp:sp modelId="{4812BF6C-D9D3-4DC7-AAF1-75F067E7A57F}">
      <dsp:nvSpPr>
        <dsp:cNvPr id="0" name=""/>
        <dsp:cNvSpPr/>
      </dsp:nvSpPr>
      <dsp:spPr>
        <a:xfrm>
          <a:off x="0" y="2091504"/>
          <a:ext cx="7056784" cy="103311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0" kern="1200" dirty="0" smtClean="0"/>
            <a:t>Il responsabile del registro </a:t>
          </a:r>
          <a:r>
            <a:rPr lang="it-IT" sz="1800" kern="1200" dirty="0" smtClean="0"/>
            <a:t>verifica inoltre la sussistenza in capo ai </a:t>
          </a:r>
          <a:r>
            <a:rPr lang="it-IT" sz="1800" b="1" kern="1200" dirty="0" smtClean="0"/>
            <a:t>GESTORI DELLA CRISI </a:t>
          </a:r>
          <a:r>
            <a:rPr lang="it-IT" sz="1800" b="0" kern="1200" dirty="0" smtClean="0"/>
            <a:t>– iscritti in appositi elenchi contenuti in entrambe le sezioni - dei requisiti di </a:t>
          </a:r>
          <a:r>
            <a:rPr lang="it-IT" sz="1800" b="1" kern="1200" dirty="0" smtClean="0"/>
            <a:t>qualificazione professionale </a:t>
          </a:r>
          <a:r>
            <a:rPr lang="it-IT" sz="1800" b="0" kern="1200" dirty="0" smtClean="0"/>
            <a:t>e di </a:t>
          </a:r>
          <a:r>
            <a:rPr lang="it-IT" sz="1800" b="1" kern="1200" dirty="0" smtClean="0"/>
            <a:t>onorabilità</a:t>
          </a:r>
          <a:r>
            <a:rPr lang="it-IT" sz="1800" b="0" kern="1200" dirty="0" smtClean="0"/>
            <a:t> previsti dal regolamento</a:t>
          </a:r>
          <a:endParaRPr lang="it-IT" sz="1800" kern="1200" dirty="0"/>
        </a:p>
      </dsp:txBody>
      <dsp:txXfrm>
        <a:off x="50433" y="2141937"/>
        <a:ext cx="6955918" cy="932253"/>
      </dsp:txXfrm>
    </dsp:sp>
    <dsp:sp modelId="{8F1881F5-E8C1-47EC-923A-3BA3C45D5B64}">
      <dsp:nvSpPr>
        <dsp:cNvPr id="0" name=""/>
        <dsp:cNvSpPr/>
      </dsp:nvSpPr>
      <dsp:spPr>
        <a:xfrm>
          <a:off x="0" y="3136182"/>
          <a:ext cx="7056784" cy="103311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0" kern="1200" dirty="0" smtClean="0"/>
            <a:t>Il </a:t>
          </a:r>
          <a:r>
            <a:rPr lang="it-IT" sz="1800" b="1" kern="1200" dirty="0" smtClean="0"/>
            <a:t>REFERENTE </a:t>
          </a:r>
          <a:r>
            <a:rPr lang="it-IT" sz="1800" kern="1200" dirty="0" smtClean="0"/>
            <a:t>dell’organismo procede, nell’ambito dell’elenco istituito al suo interno, alla </a:t>
          </a:r>
          <a:r>
            <a:rPr lang="it-IT" sz="1800" b="1" kern="1200" dirty="0" smtClean="0"/>
            <a:t>nomina</a:t>
          </a:r>
          <a:r>
            <a:rPr lang="it-IT" sz="1800" kern="1200" dirty="0" smtClean="0"/>
            <a:t> del gestore della crisi</a:t>
          </a:r>
          <a:endParaRPr lang="it-IT" sz="1800" kern="1200" dirty="0"/>
        </a:p>
      </dsp:txBody>
      <dsp:txXfrm>
        <a:off x="50433" y="3186615"/>
        <a:ext cx="6955918" cy="932253"/>
      </dsp:txXfrm>
    </dsp:sp>
    <dsp:sp modelId="{02A97BE4-9420-4AFE-9E7A-013D32E2FE49}">
      <dsp:nvSpPr>
        <dsp:cNvPr id="0" name=""/>
        <dsp:cNvSpPr/>
      </dsp:nvSpPr>
      <dsp:spPr>
        <a:xfrm>
          <a:off x="0" y="4180861"/>
          <a:ext cx="7056784" cy="103311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kern="1200" dirty="0" smtClean="0"/>
            <a:t>Il referente deve attestare </a:t>
          </a:r>
          <a:r>
            <a:rPr lang="it-IT" sz="1800" b="1" kern="1200" dirty="0" smtClean="0"/>
            <a:t> </a:t>
          </a:r>
          <a:r>
            <a:rPr lang="it-IT" sz="1800" b="0" kern="1200" dirty="0" smtClean="0"/>
            <a:t>l’</a:t>
          </a:r>
          <a:r>
            <a:rPr lang="it-IT" sz="1800" b="1" kern="1200" dirty="0" smtClean="0"/>
            <a:t>insussistenza di un conflitto di interessi </a:t>
          </a:r>
          <a:r>
            <a:rPr lang="it-IT" sz="1800" kern="1200" dirty="0" smtClean="0"/>
            <a:t>tra organismo e procedura</a:t>
          </a:r>
          <a:endParaRPr lang="it-IT" sz="1800" kern="1200" dirty="0"/>
        </a:p>
      </dsp:txBody>
      <dsp:txXfrm>
        <a:off x="50433" y="4231294"/>
        <a:ext cx="6955918" cy="9322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3833C-772F-4213-BCB4-3E9EB9B9F74B}">
      <dsp:nvSpPr>
        <dsp:cNvPr id="0" name=""/>
        <dsp:cNvSpPr/>
      </dsp:nvSpPr>
      <dsp:spPr>
        <a:xfrm>
          <a:off x="0" y="1337"/>
          <a:ext cx="7056784" cy="1294408"/>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0" kern="1200" dirty="0" smtClean="0"/>
            <a:t>Il gestore  della  crisi  è  tenuto  all’</a:t>
          </a:r>
          <a:r>
            <a:rPr lang="it-IT" sz="1800" b="1" kern="1200" dirty="0" smtClean="0"/>
            <a:t>obbligo di riservatezza </a:t>
          </a:r>
          <a:r>
            <a:rPr lang="it-IT" sz="1800" b="0" kern="1200" dirty="0" smtClean="0"/>
            <a:t>ed alla sottoscrizione di una </a:t>
          </a:r>
          <a:r>
            <a:rPr lang="it-IT" sz="1800" b="1" kern="1200" dirty="0" smtClean="0"/>
            <a:t>dichiarazione di indipendenza</a:t>
          </a:r>
          <a:endParaRPr lang="it-IT" sz="1800" b="0" kern="1200" dirty="0"/>
        </a:p>
      </dsp:txBody>
      <dsp:txXfrm>
        <a:off x="63188" y="64525"/>
        <a:ext cx="6930408" cy="1168032"/>
      </dsp:txXfrm>
    </dsp:sp>
    <dsp:sp modelId="{7C8919CB-DA00-48A3-96DF-FE6EF682934D}">
      <dsp:nvSpPr>
        <dsp:cNvPr id="0" name=""/>
        <dsp:cNvSpPr/>
      </dsp:nvSpPr>
      <dsp:spPr>
        <a:xfrm>
          <a:off x="0" y="1307685"/>
          <a:ext cx="7056784" cy="1294408"/>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0" kern="1200" dirty="0" smtClean="0"/>
            <a:t>Il  </a:t>
          </a:r>
          <a:r>
            <a:rPr lang="it-IT" sz="1800" b="1" kern="1200" dirty="0" smtClean="0"/>
            <a:t>compenso</a:t>
          </a:r>
          <a:r>
            <a:rPr lang="it-IT" sz="1800" kern="1200" dirty="0" smtClean="0"/>
            <a:t> spettante all’organismo – nel caso in cui l’incarico provenga dal debitore – è innanzitutto rimesso all’</a:t>
          </a:r>
          <a:r>
            <a:rPr lang="it-IT" sz="1800" b="1" kern="1200" dirty="0" smtClean="0"/>
            <a:t>accordo </a:t>
          </a:r>
          <a:r>
            <a:rPr lang="it-IT" sz="1800" kern="1200" dirty="0" smtClean="0"/>
            <a:t>con lo stesso debitore</a:t>
          </a:r>
        </a:p>
      </dsp:txBody>
      <dsp:txXfrm>
        <a:off x="63188" y="1370873"/>
        <a:ext cx="6930408" cy="1168032"/>
      </dsp:txXfrm>
    </dsp:sp>
    <dsp:sp modelId="{4812BF6C-D9D3-4DC7-AAF1-75F067E7A57F}">
      <dsp:nvSpPr>
        <dsp:cNvPr id="0" name=""/>
        <dsp:cNvSpPr/>
      </dsp:nvSpPr>
      <dsp:spPr>
        <a:xfrm>
          <a:off x="0" y="2614033"/>
          <a:ext cx="7056784" cy="1294408"/>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kern="1200" dirty="0" smtClean="0"/>
            <a:t>In mancanza di accordo, e nei casi di </a:t>
          </a:r>
          <a:r>
            <a:rPr lang="it-IT" sz="1800" b="1" kern="1200" dirty="0" smtClean="0"/>
            <a:t>nomina giudiziale</a:t>
          </a:r>
          <a:r>
            <a:rPr lang="it-IT" sz="1800" kern="1200" dirty="0" smtClean="0"/>
            <a:t>  </a:t>
          </a:r>
          <a:r>
            <a:rPr lang="it-IT" sz="1800" b="0" kern="1200" dirty="0" smtClean="0"/>
            <a:t>dell’organismo, si</a:t>
          </a:r>
          <a:r>
            <a:rPr lang="it-IT" sz="1800" kern="1200" dirty="0" smtClean="0"/>
            <a:t> applica la nuova disciplina regolamentare</a:t>
          </a:r>
        </a:p>
      </dsp:txBody>
      <dsp:txXfrm>
        <a:off x="63188" y="2677221"/>
        <a:ext cx="6930408" cy="1168032"/>
      </dsp:txXfrm>
    </dsp:sp>
    <dsp:sp modelId="{8F1881F5-E8C1-47EC-923A-3BA3C45D5B64}">
      <dsp:nvSpPr>
        <dsp:cNvPr id="0" name=""/>
        <dsp:cNvSpPr/>
      </dsp:nvSpPr>
      <dsp:spPr>
        <a:xfrm>
          <a:off x="0" y="3889272"/>
          <a:ext cx="7056784" cy="1294408"/>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kern="1200" dirty="0" smtClean="0"/>
            <a:t>Si richiamano nella sostanza i criteri di calcolo previsti dal </a:t>
          </a:r>
          <a:r>
            <a:rPr lang="it-IT" sz="1800" b="1" kern="1200" dirty="0" smtClean="0"/>
            <a:t>D.M. 25/01/2012 n.30</a:t>
          </a:r>
          <a:r>
            <a:rPr lang="it-IT" sz="1800" kern="1200" dirty="0" smtClean="0"/>
            <a:t>, con una </a:t>
          </a:r>
          <a:r>
            <a:rPr lang="it-IT" sz="1800" b="1" kern="1200" dirty="0" smtClean="0"/>
            <a:t>riduzione</a:t>
          </a:r>
          <a:r>
            <a:rPr lang="it-IT" sz="1800" kern="1200" dirty="0" smtClean="0"/>
            <a:t> in misura compresa tra il 15% e il 40% e la previsione comunque di un </a:t>
          </a:r>
          <a:r>
            <a:rPr lang="it-IT" sz="1800" b="1" kern="1200" dirty="0" smtClean="0"/>
            <a:t>limite massimo </a:t>
          </a:r>
          <a:r>
            <a:rPr lang="it-IT" sz="1800" kern="1200" dirty="0" smtClean="0"/>
            <a:t>(calcolato percentualmente sull’ammontare complessivo di quanto attribuito ai creditori)</a:t>
          </a:r>
          <a:endParaRPr lang="it-IT" sz="1800" kern="1200" dirty="0"/>
        </a:p>
      </dsp:txBody>
      <dsp:txXfrm>
        <a:off x="63188" y="3952460"/>
        <a:ext cx="6930408" cy="11680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320C5-1584-48EA-ADC5-BB2BD4FBB46D}">
      <dsp:nvSpPr>
        <dsp:cNvPr id="0" name=""/>
        <dsp:cNvSpPr/>
      </dsp:nvSpPr>
      <dsp:spPr>
        <a:xfrm>
          <a:off x="0" y="3036"/>
          <a:ext cx="7560840" cy="1603080"/>
        </a:xfrm>
        <a:prstGeom prst="round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kern="1200" dirty="0" smtClean="0">
              <a:solidFill>
                <a:schemeClr val="tx1"/>
              </a:solidFill>
            </a:rPr>
            <a:t>IL CONSENSO DEI CREDITORI ALLA PROPOSTA DEVE GIUNGERE ALL’O.C.C. </a:t>
          </a:r>
          <a:r>
            <a:rPr lang="it-IT" sz="1600" b="1" kern="1200" dirty="0" smtClean="0">
              <a:solidFill>
                <a:schemeClr val="tx1"/>
              </a:solidFill>
            </a:rPr>
            <a:t>ALMENO 10 </a:t>
          </a:r>
          <a:r>
            <a:rPr lang="it-IT" sz="1600" b="1" kern="1200" dirty="0" err="1" smtClean="0">
              <a:solidFill>
                <a:schemeClr val="tx1"/>
              </a:solidFill>
            </a:rPr>
            <a:t>GG</a:t>
          </a:r>
          <a:r>
            <a:rPr lang="it-IT" sz="1600" b="1" kern="1200" dirty="0" smtClean="0">
              <a:solidFill>
                <a:schemeClr val="tx1"/>
              </a:solidFill>
            </a:rPr>
            <a:t>. PRIMA DELL’UDIENZA</a:t>
          </a:r>
          <a:r>
            <a:rPr lang="it-IT" sz="1600" kern="1200" dirty="0" smtClean="0">
              <a:solidFill>
                <a:schemeClr val="tx1"/>
              </a:solidFill>
            </a:rPr>
            <a:t> FISSATA EX ART. 10 E PROVENIRE DAI CREDITORI CHE RAPPRESENTINO ALMENO IL </a:t>
          </a:r>
          <a:r>
            <a:rPr lang="it-IT" sz="1600" b="1" kern="1200" dirty="0" smtClean="0">
              <a:solidFill>
                <a:schemeClr val="tx1"/>
              </a:solidFill>
            </a:rPr>
            <a:t>SESSANTA PER CENTO</a:t>
          </a:r>
          <a:r>
            <a:rPr lang="it-IT" sz="1600" kern="1200" dirty="0" smtClean="0">
              <a:solidFill>
                <a:schemeClr val="tx1"/>
              </a:solidFill>
            </a:rPr>
            <a:t> DELL’AMMONTARE COMPLESSIVO DELLA DEBITORIA (PERCENTUALE ANALOGA A QUELLA PREVISTA PER L’OMOLOGA DELL’ACCORDO </a:t>
          </a:r>
          <a:r>
            <a:rPr lang="it-IT" sz="1600" kern="1200" dirty="0" err="1" smtClean="0">
              <a:solidFill>
                <a:schemeClr val="tx1"/>
              </a:solidFill>
            </a:rPr>
            <a:t>DI</a:t>
          </a:r>
          <a:r>
            <a:rPr lang="it-IT" sz="1600" kern="1200" dirty="0" smtClean="0">
              <a:solidFill>
                <a:schemeClr val="tx1"/>
              </a:solidFill>
            </a:rPr>
            <a:t> RISTRUTTURAZIONE EX ART. 182 BIS)</a:t>
          </a:r>
          <a:endParaRPr lang="it-IT" sz="1600" kern="1200" dirty="0">
            <a:solidFill>
              <a:schemeClr val="tx1"/>
            </a:solidFill>
          </a:endParaRPr>
        </a:p>
      </dsp:txBody>
      <dsp:txXfrm>
        <a:off x="78256" y="81292"/>
        <a:ext cx="7404328" cy="1446568"/>
      </dsp:txXfrm>
    </dsp:sp>
    <dsp:sp modelId="{47A30C95-0075-4915-B72A-FD79D600E70F}">
      <dsp:nvSpPr>
        <dsp:cNvPr id="0" name=""/>
        <dsp:cNvSpPr/>
      </dsp:nvSpPr>
      <dsp:spPr>
        <a:xfrm>
          <a:off x="0" y="1613501"/>
          <a:ext cx="7560840" cy="708066"/>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it-IT" sz="1600" kern="1200" dirty="0" smtClean="0">
              <a:solidFill>
                <a:schemeClr val="tx1"/>
              </a:solidFill>
            </a:rPr>
            <a:t>VIGE </a:t>
          </a:r>
          <a:r>
            <a:rPr lang="it-IT" sz="1600" kern="1200" smtClean="0">
              <a:solidFill>
                <a:schemeClr val="tx1"/>
              </a:solidFill>
            </a:rPr>
            <a:t>IL MECCANISMO DI VOTO DEL </a:t>
          </a:r>
          <a:r>
            <a:rPr lang="it-IT" sz="1600" b="1" kern="1200" smtClean="0">
              <a:solidFill>
                <a:schemeClr val="tx1"/>
              </a:solidFill>
            </a:rPr>
            <a:t>SILENZIO ASSENSO </a:t>
          </a:r>
          <a:r>
            <a:rPr lang="it-IT" sz="1600" kern="1200" smtClean="0">
              <a:solidFill>
                <a:schemeClr val="tx1"/>
              </a:solidFill>
            </a:rPr>
            <a:t>(INVECE ABROGATO CON IL D. L. 83/2015 NELLE PROCEDURE DI CONCORDATO PREVENTIVO PER  LE IMPRESE FALLIBILI)</a:t>
          </a:r>
          <a:endParaRPr lang="it-IT" sz="1600" kern="1200" dirty="0">
            <a:solidFill>
              <a:schemeClr val="tx1"/>
            </a:solidFill>
          </a:endParaRPr>
        </a:p>
      </dsp:txBody>
      <dsp:txXfrm>
        <a:off x="34565" y="1648066"/>
        <a:ext cx="7491710" cy="638936"/>
      </dsp:txXfrm>
    </dsp:sp>
    <dsp:sp modelId="{F6B17CFB-15FB-48C5-A871-CAE2AC0453B1}">
      <dsp:nvSpPr>
        <dsp:cNvPr id="0" name=""/>
        <dsp:cNvSpPr/>
      </dsp:nvSpPr>
      <dsp:spPr>
        <a:xfrm>
          <a:off x="0" y="2328953"/>
          <a:ext cx="7560840" cy="969941"/>
        </a:xfrm>
        <a:prstGeom prst="roundRect">
          <a:avLst/>
        </a:prstGeom>
        <a:solidFill>
          <a:schemeClr val="bg1">
            <a:lumMod val="9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kern="1200" dirty="0" smtClean="0">
              <a:solidFill>
                <a:schemeClr val="tx1"/>
              </a:solidFill>
            </a:rPr>
            <a:t>I CREDITORI PRELATIZI (</a:t>
          </a:r>
          <a:r>
            <a:rPr lang="it-IT" sz="1600" kern="1200" dirty="0" err="1" smtClean="0">
              <a:solidFill>
                <a:schemeClr val="tx1"/>
              </a:solidFill>
            </a:rPr>
            <a:t>DI</a:t>
          </a:r>
          <a:r>
            <a:rPr lang="it-IT" sz="1600" kern="1200" dirty="0" smtClean="0">
              <a:solidFill>
                <a:schemeClr val="tx1"/>
              </a:solidFill>
            </a:rPr>
            <a:t> CUI SIA PREVISTO L’INTEGRALE PAGAMENTO) NON SONO COMPUTATI PER IL CALCOLO DELLA MAGGIORANZA E NON VOTANO, SALVO RINUNZIA ALLA PRELAZIONE</a:t>
          </a:r>
          <a:endParaRPr lang="it-IT" sz="1600" kern="1200" dirty="0">
            <a:solidFill>
              <a:schemeClr val="tx1"/>
            </a:solidFill>
          </a:endParaRPr>
        </a:p>
      </dsp:txBody>
      <dsp:txXfrm>
        <a:off x="47349" y="2376302"/>
        <a:ext cx="7466142" cy="875243"/>
      </dsp:txXfrm>
    </dsp:sp>
    <dsp:sp modelId="{676E531B-23CC-4269-82E7-05CF13263E3E}">
      <dsp:nvSpPr>
        <dsp:cNvPr id="0" name=""/>
        <dsp:cNvSpPr/>
      </dsp:nvSpPr>
      <dsp:spPr>
        <a:xfrm>
          <a:off x="0" y="3306280"/>
          <a:ext cx="7560840" cy="969941"/>
        </a:xfrm>
        <a:prstGeom prst="roundRect">
          <a:avLst/>
        </a:prstGeom>
        <a:solidFill>
          <a:schemeClr val="accent1">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kern="1200" dirty="0" smtClean="0">
              <a:solidFill>
                <a:schemeClr val="tx1"/>
              </a:solidFill>
            </a:rPr>
            <a:t>L’ACCORDO </a:t>
          </a:r>
          <a:r>
            <a:rPr lang="it-IT" sz="1600" b="1" kern="1200" dirty="0" smtClean="0">
              <a:solidFill>
                <a:schemeClr val="tx1"/>
              </a:solidFill>
            </a:rPr>
            <a:t>PERDE EFFICACIA </a:t>
          </a:r>
          <a:r>
            <a:rPr lang="it-IT" sz="1600" b="1" kern="1200" dirty="0" err="1" smtClean="0">
              <a:solidFill>
                <a:schemeClr val="tx1"/>
              </a:solidFill>
            </a:rPr>
            <a:t>DI</a:t>
          </a:r>
          <a:r>
            <a:rPr lang="it-IT" sz="1600" b="1" kern="1200" dirty="0" smtClean="0">
              <a:solidFill>
                <a:schemeClr val="tx1"/>
              </a:solidFill>
            </a:rPr>
            <a:t> DIRITTO</a:t>
          </a:r>
          <a:r>
            <a:rPr lang="it-IT" sz="1600" kern="1200" dirty="0" smtClean="0">
              <a:solidFill>
                <a:schemeClr val="tx1"/>
              </a:solidFill>
            </a:rPr>
            <a:t> SE NON AVVIENE ENTRO NOVANTA GIORNI DALLE SCADENZE PREVISTE NEL PIANO </a:t>
          </a:r>
          <a:r>
            <a:rPr lang="it-IT" sz="1600" b="1" kern="1200" dirty="0" smtClean="0">
              <a:solidFill>
                <a:schemeClr val="tx1"/>
              </a:solidFill>
            </a:rPr>
            <a:t>IL PAGAMENTO DELLE PUBBLICHE AMMINISTRAZIONI (COMPRESO OVVIAMENTE IL FISCO) E DEGLI ENTI PREVIDENZIALI</a:t>
          </a:r>
          <a:r>
            <a:rPr lang="it-IT" sz="1600" kern="1200" dirty="0" smtClean="0">
              <a:solidFill>
                <a:schemeClr val="tx1"/>
              </a:solidFill>
            </a:rPr>
            <a:t> </a:t>
          </a:r>
          <a:endParaRPr lang="it-IT" sz="1600" kern="1200" dirty="0">
            <a:solidFill>
              <a:schemeClr val="tx1"/>
            </a:solidFill>
          </a:endParaRPr>
        </a:p>
      </dsp:txBody>
      <dsp:txXfrm>
        <a:off x="47349" y="3353629"/>
        <a:ext cx="7466142" cy="875243"/>
      </dsp:txXfrm>
    </dsp:sp>
    <dsp:sp modelId="{97516D39-0B18-4BBE-BE77-F38B3AA2BA29}">
      <dsp:nvSpPr>
        <dsp:cNvPr id="0" name=""/>
        <dsp:cNvSpPr/>
      </dsp:nvSpPr>
      <dsp:spPr>
        <a:xfrm>
          <a:off x="0" y="4283606"/>
          <a:ext cx="7560840" cy="969941"/>
        </a:xfrm>
        <a:prstGeom prst="round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kern="1200" dirty="0" smtClean="0">
              <a:solidFill>
                <a:schemeClr val="tx1"/>
              </a:solidFill>
            </a:rPr>
            <a:t>L’ACCORDO E’ INOLTRE </a:t>
          </a:r>
          <a:r>
            <a:rPr lang="it-IT" sz="1600" b="1" kern="1200" dirty="0" smtClean="0">
              <a:solidFill>
                <a:schemeClr val="tx1"/>
              </a:solidFill>
            </a:rPr>
            <a:t>REVOCATO</a:t>
          </a:r>
          <a:r>
            <a:rPr lang="it-IT" sz="1600" kern="1200" dirty="0" smtClean="0">
              <a:solidFill>
                <a:schemeClr val="tx1"/>
              </a:solidFill>
            </a:rPr>
            <a:t> SE DURANTE LA PROCEDURA RISULTANO COMPIUTI </a:t>
          </a:r>
          <a:r>
            <a:rPr lang="it-IT" sz="1600" b="1" kern="1200" dirty="0" smtClean="0">
              <a:solidFill>
                <a:schemeClr val="tx1"/>
              </a:solidFill>
            </a:rPr>
            <a:t>ATTI IN FRODE </a:t>
          </a:r>
          <a:r>
            <a:rPr lang="it-IT" sz="1600" kern="1200" dirty="0" smtClean="0">
              <a:solidFill>
                <a:schemeClr val="tx1"/>
              </a:solidFill>
            </a:rPr>
            <a:t>AI CREDITORI (IL GIUDICE PRONUNZIA DECRETO RECLAMABILE</a:t>
          </a:r>
          <a:r>
            <a:rPr lang="it-IT" sz="1600" b="1" kern="1200" dirty="0" smtClean="0">
              <a:solidFill>
                <a:schemeClr val="tx1"/>
              </a:solidFill>
            </a:rPr>
            <a:t> </a:t>
          </a:r>
          <a:r>
            <a:rPr lang="it-IT" sz="1600" kern="1200" dirty="0" smtClean="0">
              <a:solidFill>
                <a:schemeClr val="tx1"/>
              </a:solidFill>
            </a:rPr>
            <a:t>AVANTI AL TRIBUNALE IN COMPOSIZIONE COLLEGIALE)</a:t>
          </a:r>
          <a:endParaRPr lang="it-IT" sz="1600" kern="1200" dirty="0">
            <a:solidFill>
              <a:schemeClr val="tx1"/>
            </a:solidFill>
          </a:endParaRPr>
        </a:p>
      </dsp:txBody>
      <dsp:txXfrm>
        <a:off x="47349" y="4330955"/>
        <a:ext cx="7466142" cy="8752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5B15EC5-B4C9-414A-88F9-153206C0C916}" type="datetimeFigureOut">
              <a:rPr lang="it-IT"/>
              <a:pPr>
                <a:defRPr/>
              </a:pPr>
              <a:t>10/05/2017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785FFAE-84A4-498E-9BCE-15EE666FE3AE}" type="slidenum">
              <a:rPr lang="it-IT"/>
              <a:pPr>
                <a:defRPr/>
              </a:pPr>
              <a:t>‹N›</a:t>
            </a:fld>
            <a:endParaRPr lang="it-IT"/>
          </a:p>
        </p:txBody>
      </p:sp>
    </p:spTree>
    <p:extLst>
      <p:ext uri="{BB962C8B-B14F-4D97-AF65-F5344CB8AC3E}">
        <p14:creationId xmlns:p14="http://schemas.microsoft.com/office/powerpoint/2010/main" val="6934305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4C474DD-23B4-4AD1-A77F-5E2FC09D1642}" type="datetimeFigureOut">
              <a:rPr lang="it-IT"/>
              <a:pPr>
                <a:defRPr/>
              </a:pPr>
              <a:t>10/05/2017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824E807-E9FF-42C9-9FA8-825CED6681FE}" type="slidenum">
              <a:rPr lang="it-IT"/>
              <a:pPr>
                <a:defRPr/>
              </a:pPr>
              <a:t>‹N›</a:t>
            </a:fld>
            <a:endParaRPr lang="it-IT"/>
          </a:p>
        </p:txBody>
      </p:sp>
    </p:spTree>
    <p:extLst>
      <p:ext uri="{BB962C8B-B14F-4D97-AF65-F5344CB8AC3E}">
        <p14:creationId xmlns:p14="http://schemas.microsoft.com/office/powerpoint/2010/main" val="162402404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immagine diapositiva 1"/>
          <p:cNvSpPr>
            <a:spLocks noGrp="1" noRot="1" noChangeAspect="1"/>
          </p:cNvSpPr>
          <p:nvPr>
            <p:ph type="sldImg"/>
          </p:nvPr>
        </p:nvSpPr>
        <p:spPr bwMode="auto">
          <a:noFill/>
          <a:ln>
            <a:solidFill>
              <a:srgbClr val="000000"/>
            </a:solidFill>
            <a:miter lim="800000"/>
            <a:headEnd/>
            <a:tailEnd/>
          </a:ln>
        </p:spPr>
      </p:sp>
      <p:sp>
        <p:nvSpPr>
          <p:cNvPr id="1843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048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2D9B7E-40D1-453D-81A4-9E3118D8B7F6}" type="slidenum">
              <a:rPr lang="it-IT"/>
              <a:pPr fontAlgn="base">
                <a:spcBef>
                  <a:spcPct val="0"/>
                </a:spcBef>
                <a:spcAft>
                  <a:spcPct val="0"/>
                </a:spcAft>
                <a:defRPr/>
              </a:pPr>
              <a:t>3</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immagine diapositiva 1"/>
          <p:cNvSpPr>
            <a:spLocks noGrp="1" noRot="1" noChangeAspect="1"/>
          </p:cNvSpPr>
          <p:nvPr>
            <p:ph type="sldImg"/>
          </p:nvPr>
        </p:nvSpPr>
        <p:spPr bwMode="auto">
          <a:noFill/>
          <a:ln>
            <a:solidFill>
              <a:srgbClr val="000000"/>
            </a:solidFill>
            <a:miter lim="800000"/>
            <a:headEnd/>
            <a:tailEnd/>
          </a:ln>
        </p:spPr>
      </p:sp>
      <p:sp>
        <p:nvSpPr>
          <p:cNvPr id="2150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3555"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D27D07-CF2F-46B9-BDF6-D5B8913242FA}" type="slidenum">
              <a:rPr lang="it-IT"/>
              <a:pPr fontAlgn="base">
                <a:spcBef>
                  <a:spcPct val="0"/>
                </a:spcBef>
                <a:spcAft>
                  <a:spcPct val="0"/>
                </a:spcAft>
                <a:defRPr/>
              </a:pPr>
              <a:t>5</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egnaposto immagine diapositiva 1"/>
          <p:cNvSpPr>
            <a:spLocks noGrp="1" noRot="1" noChangeAspect="1"/>
          </p:cNvSpPr>
          <p:nvPr>
            <p:ph type="sldImg"/>
          </p:nvPr>
        </p:nvSpPr>
        <p:spPr bwMode="auto">
          <a:noFill/>
          <a:ln>
            <a:solidFill>
              <a:srgbClr val="000000"/>
            </a:solidFill>
            <a:miter lim="800000"/>
            <a:headEnd/>
            <a:tailEnd/>
          </a:ln>
        </p:spPr>
      </p:sp>
      <p:sp>
        <p:nvSpPr>
          <p:cNvPr id="2355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560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A6B21D-8C21-4995-8F2F-C7A463657893}" type="slidenum">
              <a:rPr lang="it-IT"/>
              <a:pPr fontAlgn="base">
                <a:spcBef>
                  <a:spcPct val="0"/>
                </a:spcBef>
                <a:spcAft>
                  <a:spcPct val="0"/>
                </a:spcAft>
                <a:defRPr/>
              </a:pPr>
              <a:t>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E3DE489A-1407-495B-83E4-BE069960E0DE}" type="datetime1">
              <a:rPr lang="it-IT"/>
              <a:pPr>
                <a:defRPr/>
              </a:pPr>
              <a:t>10/05/2017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495FC87-279F-46CD-87C1-95E3117F0E0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E0F3DAA-17EA-4EC9-BE1D-6999B5982572}" type="datetime1">
              <a:rPr lang="it-IT"/>
              <a:pPr>
                <a:defRPr/>
              </a:pPr>
              <a:t>10/05/2017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C31ABD2-6421-42D5-8313-C6AA1990FEE4}"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6BEF19D-9D29-4401-B479-C4C73F3618C8}" type="datetime1">
              <a:rPr lang="it-IT"/>
              <a:pPr>
                <a:defRPr/>
              </a:pPr>
              <a:t>10/05/2017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0493A04-2AC3-4999-AB6D-9F9ED8CD68C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1DF6B09F-EBBD-4CE3-8E84-06A850B6E296}" type="datetime1">
              <a:rPr lang="it-IT"/>
              <a:pPr>
                <a:defRPr/>
              </a:pPr>
              <a:t>10/05/2017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D825E8B-9ACE-4DCB-9C96-6647E364E02A}"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DCEF7D23-D92A-418A-819F-793C09850261}" type="datetime1">
              <a:rPr lang="it-IT"/>
              <a:pPr>
                <a:defRPr/>
              </a:pPr>
              <a:t>10/05/2017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BE649FD-2F3C-4E55-AF63-CEB480E3F708}"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64FF5202-FC8B-491F-B6E2-4115BB8B64AC}" type="datetime1">
              <a:rPr lang="it-IT"/>
              <a:pPr>
                <a:defRPr/>
              </a:pPr>
              <a:t>10/05/2017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4CA9305-5697-4FB1-BA99-A90B093C66EA}"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81E40E9D-F85D-4CAE-A51F-B2906D8F345E}" type="datetime1">
              <a:rPr lang="it-IT"/>
              <a:pPr>
                <a:defRPr/>
              </a:pPr>
              <a:t>10/05/2017</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27DA767-4ED9-42F9-8D50-2BB0741B75F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56A470B1-0E48-4ADF-BCB3-3EF40FCB4B42}" type="datetime1">
              <a:rPr lang="it-IT"/>
              <a:pPr>
                <a:defRPr/>
              </a:pPr>
              <a:t>10/05/2017</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5116B954-D204-451B-9E9D-1E8E5902E029}"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0EDB679F-27D9-408A-949E-2F5680266158}" type="datetime1">
              <a:rPr lang="it-IT"/>
              <a:pPr>
                <a:defRPr/>
              </a:pPr>
              <a:t>10/05/2017</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D9B9BA97-8A2F-4F1E-8486-0494ACA299DD}"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07F00EE-C954-4547-A546-9C18D06F80A0}" type="datetime1">
              <a:rPr lang="it-IT"/>
              <a:pPr>
                <a:defRPr/>
              </a:pPr>
              <a:t>10/05/2017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99D93F5-C45F-46A3-B37D-FD66EF4F7A5D}"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390FEEF-A646-4878-8E4C-69D4D4532D59}" type="datetime1">
              <a:rPr lang="it-IT"/>
              <a:pPr>
                <a:defRPr/>
              </a:pPr>
              <a:t>10/05/2017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B5F4DCF9-ED82-4F42-B736-C0C44D1D4D0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BFE9C0D-0F32-4F78-B6C9-EE22C0B650EE}" type="datetime1">
              <a:rPr lang="it-IT"/>
              <a:pPr>
                <a:defRPr/>
              </a:pPr>
              <a:t>10/05/2017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72851B6-E3C8-4AD5-B0CB-6443E775A775}"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804902" y="2033122"/>
            <a:ext cx="7568131" cy="238411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it-IT"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LA COMPOSIZIONE</a:t>
            </a:r>
          </a:p>
          <a:p>
            <a:pPr algn="ctr" fontAlgn="auto">
              <a:spcBef>
                <a:spcPts val="0"/>
              </a:spcBef>
              <a:spcAft>
                <a:spcPts val="0"/>
              </a:spcAft>
              <a:defRPr/>
            </a:pPr>
            <a:r>
              <a:rPr lang="it-IT"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DELLA CRISI</a:t>
            </a:r>
          </a:p>
          <a:p>
            <a:pPr algn="ctr" fontAlgn="auto">
              <a:spcBef>
                <a:spcPts val="0"/>
              </a:spcBef>
              <a:spcAft>
                <a:spcPts val="0"/>
              </a:spcAft>
              <a:defRPr/>
            </a:pPr>
            <a:r>
              <a:rPr lang="it-IT"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DA SOVRAINDEBITAMENTO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8B8837F0-0409-48FA-90EF-6F9A5DA9A424}" type="slidenum">
              <a:rPr lang="it-IT">
                <a:solidFill>
                  <a:schemeClr val="tx1">
                    <a:tint val="75000"/>
                  </a:schemeClr>
                </a:solidFill>
                <a:latin typeface="+mn-lt"/>
              </a:rPr>
              <a:pPr fontAlgn="auto">
                <a:spcBef>
                  <a:spcPts val="0"/>
                </a:spcBef>
                <a:spcAft>
                  <a:spcPts val="0"/>
                </a:spcAft>
                <a:defRPr/>
              </a:pPr>
              <a:t>10</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CONDIZIONI </a:t>
            </a:r>
            <a:r>
              <a:rPr lang="it-IT" sz="3200" b="1" dirty="0" err="1">
                <a:solidFill>
                  <a:schemeClr val="accent1">
                    <a:lumMod val="75000"/>
                  </a:schemeClr>
                </a:solidFill>
                <a:latin typeface="+mj-lt"/>
                <a:ea typeface="+mj-ea"/>
                <a:cs typeface="+mj-cs"/>
              </a:rPr>
              <a:t>D’AMMISSIBILITA</a:t>
            </a:r>
            <a:r>
              <a:rPr lang="it-IT" sz="3200" b="1" dirty="0">
                <a:solidFill>
                  <a:schemeClr val="accent1">
                    <a:lumMod val="75000"/>
                  </a:schemeClr>
                </a:solidFill>
                <a:latin typeface="+mj-lt"/>
                <a:ea typeface="+mj-ea"/>
                <a:cs typeface="+mj-cs"/>
              </a:rPr>
              <a:t>’</a:t>
            </a:r>
          </a:p>
        </p:txBody>
      </p:sp>
      <p:sp>
        <p:nvSpPr>
          <p:cNvPr id="16" name="Rettangolo arrotondato 15"/>
          <p:cNvSpPr/>
          <p:nvPr/>
        </p:nvSpPr>
        <p:spPr>
          <a:xfrm>
            <a:off x="2916238" y="1341438"/>
            <a:ext cx="3240087" cy="1079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dirty="0"/>
              <a:t>CONDIZIONI OSTATIVE</a:t>
            </a:r>
          </a:p>
        </p:txBody>
      </p:sp>
      <p:sp>
        <p:nvSpPr>
          <p:cNvPr id="19" name="Rettangolo 18"/>
          <p:cNvSpPr/>
          <p:nvPr/>
        </p:nvSpPr>
        <p:spPr>
          <a:xfrm>
            <a:off x="684213" y="2565400"/>
            <a:ext cx="8064500" cy="38163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just" fontAlgn="auto">
              <a:spcBef>
                <a:spcPts val="0"/>
              </a:spcBef>
              <a:spcAft>
                <a:spcPts val="0"/>
              </a:spcAft>
              <a:buClr>
                <a:schemeClr val="tx2"/>
              </a:buClr>
              <a:defRPr/>
            </a:pPr>
            <a:endParaRPr lang="it-IT" dirty="0"/>
          </a:p>
          <a:p>
            <a:pPr marL="269875" indent="-179388" algn="just" fontAlgn="auto">
              <a:spcBef>
                <a:spcPts val="600"/>
              </a:spcBef>
              <a:spcAft>
                <a:spcPts val="0"/>
              </a:spcAft>
              <a:buClr>
                <a:schemeClr val="tx2"/>
              </a:buClr>
              <a:buFont typeface="Arial" pitchFamily="34" charset="0"/>
              <a:buChar char="•"/>
              <a:defRPr/>
            </a:pPr>
            <a:r>
              <a:rPr lang="it-IT" dirty="0"/>
              <a:t>RICORSO NEI PRECEDENTI CINQUE ANNI AD ANALOGHE PROCEDURE </a:t>
            </a:r>
            <a:r>
              <a:rPr lang="it-IT" dirty="0" err="1"/>
              <a:t>DI</a:t>
            </a:r>
            <a:r>
              <a:rPr lang="it-IT" dirty="0"/>
              <a:t> COMPOSIZIONE DELLA CRISI DA SOVRAINDEBITAMENTO</a:t>
            </a:r>
          </a:p>
          <a:p>
            <a:pPr marL="269875" indent="-179388" algn="just" fontAlgn="auto">
              <a:spcBef>
                <a:spcPts val="600"/>
              </a:spcBef>
              <a:spcAft>
                <a:spcPts val="0"/>
              </a:spcAft>
              <a:buClr>
                <a:schemeClr val="tx2"/>
              </a:buClr>
              <a:buFont typeface="Arial" pitchFamily="34" charset="0"/>
              <a:buChar char="•"/>
              <a:defRPr/>
            </a:pPr>
            <a:r>
              <a:rPr lang="it-IT" dirty="0"/>
              <a:t>PRECEDENTE PRONUNZIA </a:t>
            </a:r>
            <a:r>
              <a:rPr lang="it-IT" dirty="0" err="1"/>
              <a:t>DI</a:t>
            </a:r>
            <a:r>
              <a:rPr lang="it-IT" dirty="0"/>
              <a:t> ANNULLAMENTO O RISOLUZIONE DELL’ACCORDO, OVVERO REVOCA O CESSAZIONE DEGLI EFFETTI DELL’OMOLOGA DEL PIANO DEL CONSUMATORE, </a:t>
            </a:r>
            <a:r>
              <a:rPr lang="it-IT" b="1" dirty="0"/>
              <a:t>PER CAUSE IMPUTABILI AL DEBITORE</a:t>
            </a:r>
          </a:p>
          <a:p>
            <a:pPr marL="269875" indent="-179388" algn="just" fontAlgn="auto">
              <a:spcBef>
                <a:spcPts val="600"/>
              </a:spcBef>
              <a:spcAft>
                <a:spcPts val="0"/>
              </a:spcAft>
              <a:buClr>
                <a:schemeClr val="tx2"/>
              </a:buClr>
              <a:buFont typeface="Arial" pitchFamily="34" charset="0"/>
              <a:buChar char="•"/>
              <a:defRPr/>
            </a:pPr>
            <a:r>
              <a:rPr lang="it-IT" dirty="0"/>
              <a:t>DOCUMENTAZIONE PRODOTTA TALE DA NON CONSENTIRE UNA COMPIUTA RICOSTRUZIONE DELLA SITUAZIONE ECONOMICO PATRIMONIALE DEL DEBITORE</a:t>
            </a:r>
          </a:p>
          <a:p>
            <a:pPr marL="269875" indent="-179388" algn="just" fontAlgn="auto">
              <a:spcBef>
                <a:spcPts val="600"/>
              </a:spcBef>
              <a:spcAft>
                <a:spcPts val="0"/>
              </a:spcAft>
              <a:buClr>
                <a:schemeClr val="tx2"/>
              </a:buClr>
              <a:buFont typeface="Arial" pitchFamily="34" charset="0"/>
              <a:buChar char="•"/>
              <a:defRPr/>
            </a:pPr>
            <a:r>
              <a:rPr lang="it-IT" dirty="0"/>
              <a:t>PIANO NON RISPETTOSO DEI </a:t>
            </a:r>
            <a:r>
              <a:rPr lang="it-IT" b="1" dirty="0"/>
              <a:t>REQUISITI INDEROGABILI PREVISTI DALL’ART.7  </a:t>
            </a:r>
            <a:r>
              <a:rPr lang="it-IT" dirty="0"/>
              <a:t>(regolare pagamento dei titolari dei crediti impignorabili; pagamento dei creditori privilegiati in misura non inferiore al valore dei beni su cui insiste la prelazione, indicazione delle scadenze e delle modalità dei pagamenti a favore dei creditori; eventuale dilazione, e non falcidia, per crediti IVA e ritenute)   </a:t>
            </a:r>
          </a:p>
          <a:p>
            <a:pPr marL="269875" indent="-179388" algn="just" fontAlgn="auto">
              <a:spcBef>
                <a:spcPts val="0"/>
              </a:spcBef>
              <a:spcAft>
                <a:spcPts val="0"/>
              </a:spcAft>
              <a:buClr>
                <a:schemeClr val="tx2"/>
              </a:buClr>
              <a:buFont typeface="Arial" pitchFamily="34" charset="0"/>
              <a:buChar char="•"/>
              <a:defRPr/>
            </a:pP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6D836494-0F27-436F-A590-40C12BF4A421}" type="slidenum">
              <a:rPr lang="it-IT">
                <a:solidFill>
                  <a:schemeClr val="tx1">
                    <a:tint val="75000"/>
                  </a:schemeClr>
                </a:solidFill>
                <a:latin typeface="+mn-lt"/>
              </a:rPr>
              <a:pPr fontAlgn="auto">
                <a:spcBef>
                  <a:spcPts val="0"/>
                </a:spcBef>
                <a:spcAft>
                  <a:spcPts val="0"/>
                </a:spcAft>
                <a:defRPr/>
              </a:pPr>
              <a:t>11</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CONTENUTO DELLA PROPOSTA</a:t>
            </a:r>
          </a:p>
        </p:txBody>
      </p:sp>
      <p:sp>
        <p:nvSpPr>
          <p:cNvPr id="16" name="Rettangolo arrotondato 15"/>
          <p:cNvSpPr/>
          <p:nvPr/>
        </p:nvSpPr>
        <p:spPr>
          <a:xfrm>
            <a:off x="2376488" y="1341438"/>
            <a:ext cx="4391025" cy="79216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dirty="0">
                <a:solidFill>
                  <a:schemeClr val="tx1"/>
                </a:solidFill>
              </a:rPr>
              <a:t>PRINCIPIO </a:t>
            </a:r>
            <a:r>
              <a:rPr lang="it-IT" sz="3200" dirty="0" err="1">
                <a:solidFill>
                  <a:schemeClr val="tx1"/>
                </a:solidFill>
              </a:rPr>
              <a:t>DI</a:t>
            </a:r>
            <a:r>
              <a:rPr lang="it-IT" sz="3200" dirty="0">
                <a:solidFill>
                  <a:schemeClr val="tx1"/>
                </a:solidFill>
              </a:rPr>
              <a:t> ATIPICITA’</a:t>
            </a:r>
          </a:p>
        </p:txBody>
      </p:sp>
      <p:sp>
        <p:nvSpPr>
          <p:cNvPr id="28676" name="Rectangle 2"/>
          <p:cNvSpPr>
            <a:spLocks noChangeArrowheads="1"/>
          </p:cNvSpPr>
          <p:nvPr/>
        </p:nvSpPr>
        <p:spPr bwMode="auto">
          <a:xfrm>
            <a:off x="755650" y="4005263"/>
            <a:ext cx="7632700" cy="2308225"/>
          </a:xfrm>
          <a:prstGeom prst="rect">
            <a:avLst/>
          </a:prstGeom>
          <a:noFill/>
          <a:ln w="9525">
            <a:noFill/>
            <a:miter lim="800000"/>
            <a:headEnd/>
            <a:tailEnd/>
          </a:ln>
        </p:spPr>
        <p:txBody>
          <a:bodyPr anchor="ctr">
            <a:spAutoFit/>
          </a:bodyPr>
          <a:lstStyle/>
          <a:p>
            <a:pPr algn="just"/>
            <a:r>
              <a:rPr lang="it-IT">
                <a:latin typeface="Calibri" pitchFamily="34" charset="0"/>
                <a:ea typeface="Times New Roman" pitchFamily="18" charset="0"/>
                <a:cs typeface="Arial" charset="0"/>
              </a:rPr>
              <a:t>LA FORMULAZIONE DEL </a:t>
            </a:r>
            <a:r>
              <a:rPr lang="it-IT" b="1">
                <a:latin typeface="Calibri" pitchFamily="34" charset="0"/>
                <a:ea typeface="Times New Roman" pitchFamily="18" charset="0"/>
                <a:cs typeface="Arial" charset="0"/>
              </a:rPr>
              <a:t>PIANO </a:t>
            </a:r>
            <a:r>
              <a:rPr lang="it-IT">
                <a:latin typeface="Calibri" pitchFamily="34" charset="0"/>
                <a:ea typeface="Times New Roman" pitchFamily="18" charset="0"/>
                <a:cs typeface="Arial" charset="0"/>
              </a:rPr>
              <a:t>(FERMO IL RISPETTO DEI</a:t>
            </a:r>
            <a:r>
              <a:rPr lang="it-IT" b="1">
                <a:latin typeface="Calibri" pitchFamily="34" charset="0"/>
                <a:ea typeface="Times New Roman" pitchFamily="18" charset="0"/>
                <a:cs typeface="Arial" charset="0"/>
              </a:rPr>
              <a:t> </a:t>
            </a:r>
            <a:r>
              <a:rPr lang="it-IT">
                <a:latin typeface="Calibri" pitchFamily="34" charset="0"/>
                <a:ea typeface="Times New Roman" pitchFamily="18" charset="0"/>
                <a:cs typeface="Arial" charset="0"/>
              </a:rPr>
              <a:t>REQUISITI INDEROGABILI PREVISTI DALL’ART. 7) PUO’ INOLTRE PREVEDERE</a:t>
            </a:r>
            <a:r>
              <a:rPr lang="it-IT" b="1">
                <a:latin typeface="Calibri" pitchFamily="34" charset="0"/>
                <a:ea typeface="Times New Roman" pitchFamily="18" charset="0"/>
                <a:cs typeface="Arial" charset="0"/>
              </a:rPr>
              <a:t> </a:t>
            </a:r>
            <a:r>
              <a:rPr lang="it-IT">
                <a:latin typeface="Calibri" pitchFamily="34" charset="0"/>
                <a:ea typeface="Times New Roman" pitchFamily="18" charset="0"/>
                <a:cs typeface="Arial" charset="0"/>
              </a:rPr>
              <a:t>UNA SUDDIVISIONE DEI CREDITORI IN </a:t>
            </a:r>
            <a:r>
              <a:rPr lang="it-IT" b="1">
                <a:latin typeface="Calibri" pitchFamily="34" charset="0"/>
                <a:ea typeface="Times New Roman" pitchFamily="18" charset="0"/>
                <a:cs typeface="Arial" charset="0"/>
              </a:rPr>
              <a:t>CLASSI</a:t>
            </a:r>
            <a:r>
              <a:rPr lang="it-IT">
                <a:latin typeface="Calibri" pitchFamily="34" charset="0"/>
                <a:ea typeface="Times New Roman" pitchFamily="18" charset="0"/>
                <a:cs typeface="Arial" charset="0"/>
              </a:rPr>
              <a:t>, LA COSTITUZIONE DI EVENTUALI GARANZIE, LA </a:t>
            </a:r>
            <a:r>
              <a:rPr lang="it-IT" b="1">
                <a:latin typeface="Calibri" pitchFamily="34" charset="0"/>
                <a:ea typeface="Times New Roman" pitchFamily="18" charset="0"/>
                <a:cs typeface="Arial" charset="0"/>
              </a:rPr>
              <a:t>MORATORIA FINO AD UN ANNO</a:t>
            </a:r>
            <a:r>
              <a:rPr lang="it-IT">
                <a:latin typeface="Calibri" pitchFamily="34" charset="0"/>
                <a:ea typeface="Times New Roman" pitchFamily="18" charset="0"/>
                <a:cs typeface="Arial" charset="0"/>
              </a:rPr>
              <a:t> PER IL PAGAMENTO DEI CREDITORI PRELATIZI </a:t>
            </a:r>
            <a:r>
              <a:rPr lang="it-IT" b="1">
                <a:latin typeface="Calibri" pitchFamily="34" charset="0"/>
                <a:ea typeface="Times New Roman" pitchFamily="18" charset="0"/>
                <a:cs typeface="Arial" charset="0"/>
              </a:rPr>
              <a:t>IN CASO DI PROSECUZIONE DELL’ATTIVITA’ </a:t>
            </a:r>
            <a:r>
              <a:rPr lang="it-IT">
                <a:latin typeface="Calibri" pitchFamily="34" charset="0"/>
                <a:ea typeface="Times New Roman" pitchFamily="18" charset="0"/>
                <a:cs typeface="Arial" charset="0"/>
              </a:rPr>
              <a:t> (SE NON PREVISTA LA LIQUIDAZIONE DEI BENI OGGETTO DELLA GARANZIA), NONCHE’ L’AFFIDAMENTO DEL PATRIMONIO AD UN </a:t>
            </a:r>
            <a:r>
              <a:rPr lang="it-IT" b="1">
                <a:latin typeface="Calibri" pitchFamily="34" charset="0"/>
                <a:ea typeface="Times New Roman" pitchFamily="18" charset="0"/>
                <a:cs typeface="Arial" charset="0"/>
              </a:rPr>
              <a:t>GESTORE</a:t>
            </a:r>
            <a:r>
              <a:rPr lang="it-IT">
                <a:latin typeface="Calibri" pitchFamily="34" charset="0"/>
                <a:ea typeface="Times New Roman" pitchFamily="18" charset="0"/>
                <a:cs typeface="Arial" charset="0"/>
              </a:rPr>
              <a:t> NOMINATO DAL GIUDICE PER LA CUSTODIA, LIQUIDAZIONE E DISTRIBUZIONE DEL RICAVATO.</a:t>
            </a:r>
          </a:p>
        </p:txBody>
      </p:sp>
      <p:sp>
        <p:nvSpPr>
          <p:cNvPr id="9" name="Rettangolo arrotondato 8"/>
          <p:cNvSpPr/>
          <p:nvPr/>
        </p:nvSpPr>
        <p:spPr>
          <a:xfrm>
            <a:off x="1403350" y="2997200"/>
            <a:ext cx="6337300" cy="792163"/>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dirty="0">
                <a:solidFill>
                  <a:schemeClr val="tx1"/>
                </a:solidFill>
              </a:rPr>
              <a:t>La ristrutturazione dei debiti e la connessa soddisfazione dei crediti può avvenire attraverso qualsiasi modalità</a:t>
            </a:r>
          </a:p>
        </p:txBody>
      </p:sp>
      <p:sp>
        <p:nvSpPr>
          <p:cNvPr id="10" name="Freccia in giù 9"/>
          <p:cNvSpPr/>
          <p:nvPr/>
        </p:nvSpPr>
        <p:spPr>
          <a:xfrm>
            <a:off x="4248150" y="2349500"/>
            <a:ext cx="647700" cy="431800"/>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465C72EC-FD67-45D0-BDB3-FC04296C12E7}" type="slidenum">
              <a:rPr lang="it-IT">
                <a:solidFill>
                  <a:schemeClr val="tx1">
                    <a:tint val="75000"/>
                  </a:schemeClr>
                </a:solidFill>
                <a:latin typeface="+mn-lt"/>
              </a:rPr>
              <a:pPr fontAlgn="auto">
                <a:spcBef>
                  <a:spcPts val="0"/>
                </a:spcBef>
                <a:spcAft>
                  <a:spcPts val="0"/>
                </a:spcAft>
                <a:defRPr/>
              </a:pPr>
              <a:t>12</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APERTURA DEL PROCEDIMENTO</a:t>
            </a:r>
          </a:p>
        </p:txBody>
      </p:sp>
      <p:sp>
        <p:nvSpPr>
          <p:cNvPr id="16" name="Rettangolo arrotondato 15"/>
          <p:cNvSpPr/>
          <p:nvPr/>
        </p:nvSpPr>
        <p:spPr>
          <a:xfrm>
            <a:off x="395288" y="1412875"/>
            <a:ext cx="3960812" cy="1728788"/>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b="1" u="sng" dirty="0">
                <a:solidFill>
                  <a:schemeClr val="tx1"/>
                </a:solidFill>
              </a:rPr>
              <a:t>DEPOSITO DELLA PROPOSTA </a:t>
            </a:r>
            <a:r>
              <a:rPr lang="it-IT" sz="2000" dirty="0">
                <a:solidFill>
                  <a:schemeClr val="tx1"/>
                </a:solidFill>
              </a:rPr>
              <a:t>(MEDIANTE RICORSO) PRESSO IL TRIBUNALE DEL LUOGO </a:t>
            </a:r>
            <a:r>
              <a:rPr lang="it-IT" sz="2000" dirty="0" err="1">
                <a:solidFill>
                  <a:schemeClr val="tx1"/>
                </a:solidFill>
              </a:rPr>
              <a:t>DI</a:t>
            </a:r>
            <a:r>
              <a:rPr lang="it-IT" sz="2000" dirty="0">
                <a:solidFill>
                  <a:schemeClr val="tx1"/>
                </a:solidFill>
              </a:rPr>
              <a:t> RESIDENZA O SEDE PRINCIPALE DEL DEBITORE</a:t>
            </a:r>
          </a:p>
        </p:txBody>
      </p:sp>
      <p:sp>
        <p:nvSpPr>
          <p:cNvPr id="9" name="Rettangolo arrotondato 8"/>
          <p:cNvSpPr/>
          <p:nvPr/>
        </p:nvSpPr>
        <p:spPr>
          <a:xfrm>
            <a:off x="5076825" y="1268413"/>
            <a:ext cx="3816350" cy="20891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dirty="0">
                <a:solidFill>
                  <a:schemeClr val="tx1"/>
                </a:solidFill>
              </a:rPr>
              <a:t>il deposito comporta la </a:t>
            </a:r>
            <a:r>
              <a:rPr lang="it-IT" sz="2000" b="1" dirty="0">
                <a:solidFill>
                  <a:schemeClr val="tx1"/>
                </a:solidFill>
              </a:rPr>
              <a:t>sospensione del corso degli interessi legali e convenzionali </a:t>
            </a:r>
            <a:r>
              <a:rPr lang="it-IT" sz="2000" dirty="0">
                <a:solidFill>
                  <a:schemeClr val="tx1"/>
                </a:solidFill>
              </a:rPr>
              <a:t>(salva l’ipotesi di crediti assistiti da garanzie reali)</a:t>
            </a:r>
          </a:p>
        </p:txBody>
      </p:sp>
      <p:sp>
        <p:nvSpPr>
          <p:cNvPr id="10" name="Freccia in giù 9"/>
          <p:cNvSpPr/>
          <p:nvPr/>
        </p:nvSpPr>
        <p:spPr>
          <a:xfrm rot="16200000">
            <a:off x="4391819" y="2024857"/>
            <a:ext cx="649287" cy="431800"/>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9702" name="Rectangle 1"/>
          <p:cNvSpPr>
            <a:spLocks noChangeArrowheads="1"/>
          </p:cNvSpPr>
          <p:nvPr/>
        </p:nvSpPr>
        <p:spPr bwMode="auto">
          <a:xfrm>
            <a:off x="900113" y="3624263"/>
            <a:ext cx="7343775" cy="2600325"/>
          </a:xfrm>
          <a:prstGeom prst="rect">
            <a:avLst/>
          </a:prstGeom>
          <a:noFill/>
          <a:ln w="9525">
            <a:noFill/>
            <a:miter lim="800000"/>
            <a:headEnd/>
            <a:tailEnd/>
          </a:ln>
        </p:spPr>
        <p:txBody>
          <a:bodyPr anchor="ctr">
            <a:spAutoFit/>
          </a:bodyPr>
          <a:lstStyle/>
          <a:p>
            <a:pPr algn="just">
              <a:spcBef>
                <a:spcPts val="600"/>
              </a:spcBef>
            </a:pPr>
            <a:r>
              <a:rPr lang="it-IT" sz="1600">
                <a:latin typeface="Calibri" pitchFamily="34" charset="0"/>
                <a:ea typeface="Times New Roman" pitchFamily="18" charset="0"/>
                <a:cs typeface="Arial" charset="0"/>
              </a:rPr>
              <a:t>UNITAMENTE ALLA PROPOSTA VENGONO DEPOSITATI : </a:t>
            </a:r>
          </a:p>
          <a:p>
            <a:pPr algn="just" eaLnBrk="0" hangingPunct="0">
              <a:spcBef>
                <a:spcPts val="600"/>
              </a:spcBef>
              <a:buClr>
                <a:schemeClr val="tx2"/>
              </a:buClr>
              <a:buFontTx/>
              <a:buChar char="•"/>
            </a:pPr>
            <a:r>
              <a:rPr lang="it-IT" sz="1600">
                <a:latin typeface="Calibri" pitchFamily="34" charset="0"/>
                <a:ea typeface="Times New Roman" pitchFamily="18" charset="0"/>
                <a:cs typeface="Arial" charset="0"/>
              </a:rPr>
              <a:t>L’ELENCO CREDITORI</a:t>
            </a:r>
          </a:p>
          <a:p>
            <a:pPr algn="just" eaLnBrk="0" hangingPunct="0">
              <a:spcBef>
                <a:spcPts val="600"/>
              </a:spcBef>
              <a:buClr>
                <a:schemeClr val="tx2"/>
              </a:buClr>
              <a:buFontTx/>
              <a:buChar char="•"/>
            </a:pPr>
            <a:r>
              <a:rPr lang="it-IT" sz="1600">
                <a:latin typeface="Calibri" pitchFamily="34" charset="0"/>
                <a:ea typeface="Times New Roman" pitchFamily="18" charset="0"/>
                <a:cs typeface="Arial" charset="0"/>
              </a:rPr>
              <a:t>L’AMMONTARE DEI DEBITI</a:t>
            </a:r>
          </a:p>
          <a:p>
            <a:pPr algn="just" eaLnBrk="0" hangingPunct="0">
              <a:spcBef>
                <a:spcPts val="600"/>
              </a:spcBef>
              <a:buClr>
                <a:schemeClr val="tx2"/>
              </a:buClr>
              <a:buFontTx/>
              <a:buChar char="•"/>
            </a:pPr>
            <a:r>
              <a:rPr lang="it-IT" sz="1600">
                <a:latin typeface="Calibri" pitchFamily="34" charset="0"/>
                <a:ea typeface="Times New Roman" pitchFamily="18" charset="0"/>
                <a:cs typeface="Arial" charset="0"/>
              </a:rPr>
              <a:t>L’INDICAZIONE DEL PATRIMONIO DEL DEBITORE</a:t>
            </a:r>
          </a:p>
          <a:p>
            <a:pPr algn="just" eaLnBrk="0" hangingPunct="0">
              <a:spcBef>
                <a:spcPts val="600"/>
              </a:spcBef>
              <a:buClr>
                <a:schemeClr val="tx2"/>
              </a:buClr>
              <a:buFontTx/>
              <a:buChar char="•"/>
            </a:pPr>
            <a:r>
              <a:rPr lang="it-IT" sz="1600">
                <a:latin typeface="Calibri" pitchFamily="34" charset="0"/>
                <a:ea typeface="Times New Roman" pitchFamily="18" charset="0"/>
                <a:cs typeface="Arial" charset="0"/>
              </a:rPr>
              <a:t>L’INDICAZIONE DEGLI ATTI DI DISPOSIZIONE NELL’ULTIMO QUINQUENNIO</a:t>
            </a:r>
          </a:p>
          <a:p>
            <a:pPr algn="just" eaLnBrk="0" hangingPunct="0">
              <a:spcBef>
                <a:spcPts val="600"/>
              </a:spcBef>
              <a:buClr>
                <a:schemeClr val="tx2"/>
              </a:buClr>
              <a:buFontTx/>
              <a:buChar char="•"/>
            </a:pPr>
            <a:r>
              <a:rPr lang="it-IT" sz="1600">
                <a:latin typeface="Calibri" pitchFamily="34" charset="0"/>
                <a:ea typeface="Times New Roman" pitchFamily="18" charset="0"/>
                <a:cs typeface="Arial" charset="0"/>
              </a:rPr>
              <a:t>LA DICHIARAZIONE DEI REDDITI E LE SCRITTURE CONTABILI DELL’ULTIMO TRIENNIO</a:t>
            </a:r>
          </a:p>
          <a:p>
            <a:pPr eaLnBrk="0" hangingPunct="0">
              <a:spcBef>
                <a:spcPts val="600"/>
              </a:spcBef>
              <a:buClr>
                <a:schemeClr val="tx2"/>
              </a:buClr>
              <a:buFontTx/>
              <a:buChar char="•"/>
            </a:pPr>
            <a:r>
              <a:rPr lang="it-IT" sz="1600" b="1">
                <a:latin typeface="Calibri" pitchFamily="34" charset="0"/>
                <a:ea typeface="Times New Roman" pitchFamily="18" charset="0"/>
                <a:cs typeface="Arial" charset="0"/>
              </a:rPr>
              <a:t>L’ATTESTAZIONE REDATTA DALL’O.C.C. SULLA  FATTIBILITA’ DEL PIANO</a:t>
            </a:r>
            <a:endParaRPr lang="it-IT" sz="1600">
              <a:latin typeface="Calibri" pitchFamily="34" charset="0"/>
              <a:ea typeface="Times New Roman" pitchFamily="18" charset="0"/>
              <a:cs typeface="Arial" charset="0"/>
            </a:endParaRPr>
          </a:p>
          <a:p>
            <a:pPr algn="just" eaLnBrk="0" hangingPunct="0">
              <a:spcBef>
                <a:spcPts val="600"/>
              </a:spcBef>
              <a:buClr>
                <a:schemeClr val="tx2"/>
              </a:buClr>
              <a:buFontTx/>
              <a:buChar char="•"/>
            </a:pPr>
            <a:r>
              <a:rPr lang="it-IT" sz="1600">
                <a:latin typeface="Calibri" pitchFamily="34" charset="0"/>
                <a:ea typeface="Times New Roman" pitchFamily="18" charset="0"/>
                <a:cs typeface="Arial" charset="0"/>
              </a:rPr>
              <a:t>L’ELENCO DELLE SPESE CORRENTI PER IL SOSTENTAMENTO FAMILIARE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4FD6DBE4-8D66-47A5-AD1D-C39E23EB0506}" type="slidenum">
              <a:rPr lang="it-IT">
                <a:solidFill>
                  <a:schemeClr val="tx1">
                    <a:tint val="75000"/>
                  </a:schemeClr>
                </a:solidFill>
                <a:latin typeface="+mn-lt"/>
              </a:rPr>
              <a:pPr fontAlgn="auto">
                <a:spcBef>
                  <a:spcPts val="0"/>
                </a:spcBef>
                <a:spcAft>
                  <a:spcPts val="0"/>
                </a:spcAft>
                <a:defRPr/>
              </a:pPr>
              <a:t>13</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AMMISSIONE ALLA PROCEDURA</a:t>
            </a:r>
          </a:p>
        </p:txBody>
      </p:sp>
      <p:sp>
        <p:nvSpPr>
          <p:cNvPr id="30723" name="Rectangle 1"/>
          <p:cNvSpPr>
            <a:spLocks noChangeArrowheads="1"/>
          </p:cNvSpPr>
          <p:nvPr/>
        </p:nvSpPr>
        <p:spPr bwMode="auto">
          <a:xfrm>
            <a:off x="539750" y="1268413"/>
            <a:ext cx="8027988" cy="3602037"/>
          </a:xfrm>
          <a:prstGeom prst="rect">
            <a:avLst/>
          </a:prstGeom>
          <a:noFill/>
          <a:ln w="9525">
            <a:noFill/>
            <a:miter lim="800000"/>
            <a:headEnd/>
            <a:tailEnd/>
          </a:ln>
        </p:spPr>
        <p:txBody>
          <a:bodyPr anchor="ctr">
            <a:spAutoFit/>
          </a:bodyPr>
          <a:lstStyle/>
          <a:p>
            <a:pPr marL="360363" indent="-360363" algn="just">
              <a:spcBef>
                <a:spcPts val="1200"/>
              </a:spcBef>
              <a:buClr>
                <a:srgbClr val="C00000"/>
              </a:buClr>
            </a:pPr>
            <a:r>
              <a:rPr lang="it-IT">
                <a:latin typeface="Calibri" pitchFamily="34" charset="0"/>
                <a:ea typeface="Times New Roman" pitchFamily="18" charset="0"/>
                <a:cs typeface="Arial" charset="0"/>
              </a:rPr>
              <a:t>IL GIUDICE</a:t>
            </a:r>
          </a:p>
          <a:p>
            <a:pPr marL="360363" indent="-360363" algn="just">
              <a:spcBef>
                <a:spcPts val="1200"/>
              </a:spcBef>
              <a:buClr>
                <a:srgbClr val="C00000"/>
              </a:buClr>
              <a:buFont typeface="Wingdings" pitchFamily="2" charset="2"/>
              <a:buChar char="Ø"/>
            </a:pPr>
            <a:r>
              <a:rPr lang="it-IT">
                <a:latin typeface="Calibri" pitchFamily="34" charset="0"/>
                <a:ea typeface="Times New Roman" pitchFamily="18" charset="0"/>
                <a:cs typeface="Arial" charset="0"/>
              </a:rPr>
              <a:t>VERIFICA LE CONDIZIONI PREVISTE DAGLI ARTT. 7, 8 E 9;</a:t>
            </a:r>
          </a:p>
          <a:p>
            <a:pPr marL="360363" indent="-360363" algn="just" eaLnBrk="0" hangingPunct="0">
              <a:spcBef>
                <a:spcPts val="1200"/>
              </a:spcBef>
              <a:buClr>
                <a:srgbClr val="C00000"/>
              </a:buClr>
              <a:buFont typeface="Wingdings" pitchFamily="2" charset="2"/>
              <a:buChar char="Ø"/>
            </a:pPr>
            <a:r>
              <a:rPr lang="it-IT">
                <a:latin typeface="Calibri" pitchFamily="34" charset="0"/>
                <a:ea typeface="Times New Roman" pitchFamily="18" charset="0"/>
                <a:cs typeface="Arial" charset="0"/>
              </a:rPr>
              <a:t>CONCEDE (FACOLTATIVAMENTE) UN TERMINE PERENTORIO NON SUPERIORE A 15 GG PER EVENTUALI INTEGRAZIONI ALLA PROPOSTA E PRODUZIONI DOCUMENTALI;</a:t>
            </a:r>
          </a:p>
          <a:p>
            <a:pPr marL="360363" indent="-360363" algn="just" eaLnBrk="0" hangingPunct="0">
              <a:spcBef>
                <a:spcPts val="1200"/>
              </a:spcBef>
              <a:buClr>
                <a:srgbClr val="C00000"/>
              </a:buClr>
              <a:buFont typeface="Wingdings" pitchFamily="2" charset="2"/>
              <a:buChar char="Ø"/>
            </a:pPr>
            <a:r>
              <a:rPr lang="it-IT">
                <a:latin typeface="Calibri" pitchFamily="34" charset="0"/>
                <a:ea typeface="Times New Roman" pitchFamily="18" charset="0"/>
                <a:cs typeface="Arial" charset="0"/>
              </a:rPr>
              <a:t>PRONUNZIA IL </a:t>
            </a:r>
            <a:r>
              <a:rPr lang="it-IT" b="1">
                <a:latin typeface="Calibri" pitchFamily="34" charset="0"/>
                <a:ea typeface="Times New Roman" pitchFamily="18" charset="0"/>
                <a:cs typeface="Arial" charset="0"/>
              </a:rPr>
              <a:t>DECRETO D’AMMISSIONE</a:t>
            </a:r>
            <a:r>
              <a:rPr lang="it-IT">
                <a:latin typeface="Calibri" pitchFamily="34" charset="0"/>
                <a:ea typeface="Times New Roman" pitchFamily="18" charset="0"/>
                <a:cs typeface="Arial" charset="0"/>
              </a:rPr>
              <a:t> CONTENENTE FRA L’ALTRO LA FISSAZIONE DELL’UDIENZA, LE MODALITA’ DI COMUNICAZIONE AI CREDITORI E LE FORME DI PUBBLICITA’ DELLA PROPOSTA E DEL DECRETO, NONCHE’ IL </a:t>
            </a:r>
            <a:r>
              <a:rPr lang="it-IT" b="1">
                <a:latin typeface="Calibri" pitchFamily="34" charset="0"/>
                <a:ea typeface="Times New Roman" pitchFamily="18" charset="0"/>
                <a:cs typeface="Arial" charset="0"/>
              </a:rPr>
              <a:t>DIVIETO PER I CREDITORI ANTERIORI DI  PROPORRE AZIONI ESECUTIVE INDIVIDUALI E SEQUESTRI CONSERVATIVI NONCHE’ DI ACQUISIRE PRELAZIONI SINO ALLA DEFINITIVITA’ DELL’OMOLOGA.</a:t>
            </a:r>
            <a:endParaRPr lang="it-IT">
              <a:latin typeface="Calibri" pitchFamily="34" charset="0"/>
              <a:ea typeface="Times New Roman" pitchFamily="18" charset="0"/>
              <a:cs typeface="Arial" charset="0"/>
            </a:endParaRPr>
          </a:p>
        </p:txBody>
      </p:sp>
      <p:sp>
        <p:nvSpPr>
          <p:cNvPr id="11" name="Rettangolo 10"/>
          <p:cNvSpPr/>
          <p:nvPr/>
        </p:nvSpPr>
        <p:spPr>
          <a:xfrm>
            <a:off x="395288" y="5229225"/>
            <a:ext cx="8280400" cy="923925"/>
          </a:xfrm>
          <a:prstGeom prst="rect">
            <a:avLst/>
          </a:prstGeom>
          <a:solidFill>
            <a:schemeClr val="bg1">
              <a:lumMod val="85000"/>
            </a:schemeClr>
          </a:solidFill>
        </p:spPr>
        <p:txBody>
          <a:bodyPr>
            <a:spAutoFit/>
          </a:bodyPr>
          <a:lstStyle/>
          <a:p>
            <a:pPr marL="90488" algn="just" eaLnBrk="0" hangingPunct="0">
              <a:spcBef>
                <a:spcPts val="1200"/>
              </a:spcBef>
              <a:buClr>
                <a:srgbClr val="C00000"/>
              </a:buClr>
              <a:defRPr/>
            </a:pPr>
            <a:r>
              <a:rPr lang="it-IT">
                <a:latin typeface="Calibri" pitchFamily="34" charset="0"/>
                <a:ea typeface="Times New Roman" pitchFamily="18" charset="0"/>
                <a:cs typeface="Arial" charset="0"/>
              </a:rPr>
              <a:t>VIENE PREVISTA UN’AUTORIZZAZIONE GIUDIZIALE – FRA AMMISSIONE ED OMOLOGA – PER GLI </a:t>
            </a:r>
            <a:r>
              <a:rPr lang="it-IT" b="1">
                <a:latin typeface="Calibri" pitchFamily="34" charset="0"/>
                <a:ea typeface="Times New Roman" pitchFamily="18" charset="0"/>
                <a:cs typeface="Arial" charset="0"/>
              </a:rPr>
              <a:t>ATTI DI STRAORDINARIA AMMINISTRAZIONE </a:t>
            </a:r>
            <a:r>
              <a:rPr lang="it-IT">
                <a:latin typeface="Calibri" pitchFamily="34" charset="0"/>
                <a:ea typeface="Times New Roman" pitchFamily="18" charset="0"/>
                <a:cs typeface="Arial" charset="0"/>
              </a:rPr>
              <a:t>(DA INDIVIDUARE CON RIFERIMENTO ALL’ART. 167 L. F.), PENA LA LORO INEFFICACIA.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33D71C86-AD5C-4C0E-AD00-35352CBAFDF5}" type="slidenum">
              <a:rPr lang="it-IT">
                <a:solidFill>
                  <a:schemeClr val="tx1">
                    <a:tint val="75000"/>
                  </a:schemeClr>
                </a:solidFill>
                <a:latin typeface="+mn-lt"/>
              </a:rPr>
              <a:pPr fontAlgn="auto">
                <a:spcBef>
                  <a:spcPts val="0"/>
                </a:spcBef>
                <a:spcAft>
                  <a:spcPts val="0"/>
                </a:spcAft>
                <a:defRPr/>
              </a:pPr>
              <a:t>14</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RAGGIUNGIMENTO DELL’ACCORDO</a:t>
            </a:r>
          </a:p>
        </p:txBody>
      </p:sp>
      <p:graphicFrame>
        <p:nvGraphicFramePr>
          <p:cNvPr id="7" name="Diagramma 6"/>
          <p:cNvGraphicFramePr/>
          <p:nvPr/>
        </p:nvGraphicFramePr>
        <p:xfrm>
          <a:off x="791580" y="1052736"/>
          <a:ext cx="756084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BEEF5409-B42F-4DA0-B1C6-37A04380D86F}" type="slidenum">
              <a:rPr lang="it-IT">
                <a:solidFill>
                  <a:schemeClr val="tx1">
                    <a:tint val="75000"/>
                  </a:schemeClr>
                </a:solidFill>
                <a:latin typeface="+mn-lt"/>
              </a:rPr>
              <a:pPr fontAlgn="auto">
                <a:spcBef>
                  <a:spcPts val="0"/>
                </a:spcBef>
                <a:spcAft>
                  <a:spcPts val="0"/>
                </a:spcAft>
                <a:defRPr/>
              </a:pPr>
              <a:t>15</a:t>
            </a:fld>
            <a:endParaRPr lang="it-IT" dirty="0">
              <a:solidFill>
                <a:schemeClr val="tx1">
                  <a:tint val="75000"/>
                </a:schemeClr>
              </a:solidFill>
              <a:latin typeface="+mn-lt"/>
            </a:endParaRPr>
          </a:p>
        </p:txBody>
      </p:sp>
      <p:sp>
        <p:nvSpPr>
          <p:cNvPr id="3" name="Titolo 1"/>
          <p:cNvSpPr txBox="1">
            <a:spLocks/>
          </p:cNvSpPr>
          <p:nvPr/>
        </p:nvSpPr>
        <p:spPr>
          <a:xfrm>
            <a:off x="250825" y="0"/>
            <a:ext cx="8713788"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OMOLOGAZIONE DELL’ACCORDO</a:t>
            </a:r>
          </a:p>
        </p:txBody>
      </p:sp>
      <p:graphicFrame>
        <p:nvGraphicFramePr>
          <p:cNvPr id="7" name="Diagramma 6"/>
          <p:cNvGraphicFramePr/>
          <p:nvPr/>
        </p:nvGraphicFramePr>
        <p:xfrm>
          <a:off x="359532" y="1052736"/>
          <a:ext cx="8424936"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reccia a destra 7"/>
          <p:cNvSpPr/>
          <p:nvPr/>
        </p:nvSpPr>
        <p:spPr>
          <a:xfrm>
            <a:off x="971550" y="5661025"/>
            <a:ext cx="720725" cy="792163"/>
          </a:xfrm>
          <a:prstGeom prst="rightArrow">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sz="1400" b="1" dirty="0"/>
          </a:p>
        </p:txBody>
      </p:sp>
      <p:sp>
        <p:nvSpPr>
          <p:cNvPr id="32773" name="Rectangle 1"/>
          <p:cNvSpPr>
            <a:spLocks noChangeArrowheads="1"/>
          </p:cNvSpPr>
          <p:nvPr/>
        </p:nvSpPr>
        <p:spPr bwMode="auto">
          <a:xfrm>
            <a:off x="1835150" y="5591175"/>
            <a:ext cx="7092950" cy="1076325"/>
          </a:xfrm>
          <a:prstGeom prst="rect">
            <a:avLst/>
          </a:prstGeom>
          <a:solidFill>
            <a:srgbClr val="FFFF99"/>
          </a:solidFill>
          <a:ln w="9525">
            <a:noFill/>
            <a:miter lim="800000"/>
            <a:headEnd/>
            <a:tailEnd/>
          </a:ln>
        </p:spPr>
        <p:txBody>
          <a:bodyPr anchor="ctr">
            <a:spAutoFit/>
          </a:bodyPr>
          <a:lstStyle/>
          <a:p>
            <a:pPr marL="179388" indent="-179388" algn="just" eaLnBrk="0" hangingPunct="0">
              <a:buFontTx/>
              <a:buChar char="•"/>
            </a:pPr>
            <a:r>
              <a:rPr lang="it-IT" sz="1600" b="1">
                <a:solidFill>
                  <a:srgbClr val="17375E"/>
                </a:solidFill>
                <a:latin typeface="Calibri" pitchFamily="34" charset="0"/>
                <a:ea typeface="Times New Roman" pitchFamily="18" charset="0"/>
                <a:cs typeface="Arial" charset="0"/>
              </a:rPr>
              <a:t>OBBLIGATORIETA’ DELL’ACCORDO PER TUTTI I CREDITORI ANTERIORI </a:t>
            </a:r>
            <a:r>
              <a:rPr lang="it-IT" sz="1600">
                <a:solidFill>
                  <a:srgbClr val="17375E"/>
                </a:solidFill>
                <a:latin typeface="Calibri" pitchFamily="34" charset="0"/>
                <a:ea typeface="Times New Roman" pitchFamily="18" charset="0"/>
                <a:cs typeface="Arial" charset="0"/>
              </a:rPr>
              <a:t>ALLA PUBBLICITA’ ESEGUITA EX ART. 10;</a:t>
            </a:r>
          </a:p>
          <a:p>
            <a:pPr marL="179388" indent="-179388" algn="just" eaLnBrk="0" hangingPunct="0">
              <a:buFontTx/>
              <a:buChar char="•"/>
            </a:pPr>
            <a:r>
              <a:rPr lang="it-IT" sz="1600" b="1">
                <a:solidFill>
                  <a:srgbClr val="17375E"/>
                </a:solidFill>
                <a:latin typeface="Calibri" pitchFamily="34" charset="0"/>
                <a:ea typeface="Times New Roman" pitchFamily="18" charset="0"/>
                <a:cs typeface="Arial" charset="0"/>
              </a:rPr>
              <a:t>ESENZIONE DEI BENI OGGETTO DEL PIANO</a:t>
            </a:r>
            <a:r>
              <a:rPr lang="it-IT" sz="1600">
                <a:solidFill>
                  <a:srgbClr val="17375E"/>
                </a:solidFill>
                <a:latin typeface="Calibri" pitchFamily="34" charset="0"/>
                <a:ea typeface="Times New Roman" pitchFamily="18" charset="0"/>
                <a:cs typeface="Arial" charset="0"/>
              </a:rPr>
              <a:t> DA AZIONI ESECUTIVE AD OPERA DI CREDITORI CON CAUSA O TITOLO</a:t>
            </a:r>
            <a:r>
              <a:rPr lang="it-IT" sz="1600" b="1">
                <a:solidFill>
                  <a:srgbClr val="17375E"/>
                </a:solidFill>
                <a:latin typeface="Calibri" pitchFamily="34" charset="0"/>
                <a:ea typeface="Times New Roman" pitchFamily="18" charset="0"/>
                <a:cs typeface="Arial" charset="0"/>
              </a:rPr>
              <a:t> POSTERIORE</a:t>
            </a:r>
            <a:r>
              <a:rPr lang="it-IT" sz="1600">
                <a:solidFill>
                  <a:srgbClr val="17375E"/>
                </a:solidFill>
                <a:latin typeface="Calibri" pitchFamily="34" charset="0"/>
                <a:ea typeface="Times New Roman" pitchFamily="18" charset="0"/>
                <a:cs typeface="Arial" charset="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825" y="260350"/>
            <a:ext cx="8713788" cy="1143000"/>
          </a:xfrm>
          <a:solidFill>
            <a:schemeClr val="bg1">
              <a:lumMod val="85000"/>
            </a:schemeClr>
          </a:solidFill>
        </p:spPr>
        <p:txBody>
          <a:bodyPr rtlCol="0">
            <a:normAutofit/>
          </a:bodyPr>
          <a:lstStyle/>
          <a:p>
            <a:pPr eaLnBrk="1" fontAlgn="auto" hangingPunct="1">
              <a:spcAft>
                <a:spcPts val="0"/>
              </a:spcAft>
              <a:defRPr/>
            </a:pPr>
            <a:r>
              <a:rPr lang="it-IT" sz="3200" b="1" dirty="0" smtClean="0"/>
              <a:t>PIANO DEL CONSUMATORE</a:t>
            </a:r>
            <a:endParaRPr lang="it-IT" sz="3200" b="1" dirty="0"/>
          </a:p>
        </p:txBody>
      </p:sp>
      <p:grpSp>
        <p:nvGrpSpPr>
          <p:cNvPr id="33794" name="Gruppo 5"/>
          <p:cNvGrpSpPr>
            <a:grpSpLocks/>
          </p:cNvGrpSpPr>
          <p:nvPr/>
        </p:nvGrpSpPr>
        <p:grpSpPr bwMode="auto">
          <a:xfrm>
            <a:off x="449263" y="1628775"/>
            <a:ext cx="8262937" cy="5040313"/>
            <a:chOff x="611560" y="1628800"/>
            <a:chExt cx="8262156" cy="5040560"/>
          </a:xfrm>
        </p:grpSpPr>
        <p:sp>
          <p:nvSpPr>
            <p:cNvPr id="10" name="Rettangolo arrotondato 9"/>
            <p:cNvSpPr/>
            <p:nvPr/>
          </p:nvSpPr>
          <p:spPr>
            <a:xfrm>
              <a:off x="1835406" y="1628800"/>
              <a:ext cx="5544614" cy="863642"/>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000" b="1" dirty="0">
                  <a:solidFill>
                    <a:schemeClr val="tx1"/>
                  </a:solidFill>
                  <a:ea typeface="Times New Roman" pitchFamily="18" charset="0"/>
                  <a:cs typeface="Arial" pitchFamily="34" charset="0"/>
                </a:rPr>
                <a:t>PROCEDURA ALTERNATIVA E SEMPLIFICATA RISERVATA AL SOLO CONSUMATORE</a:t>
              </a:r>
              <a:endParaRPr lang="it-IT" sz="2000" dirty="0">
                <a:solidFill>
                  <a:schemeClr val="tx1"/>
                </a:solidFill>
                <a:ea typeface="Times New Roman" pitchFamily="18" charset="0"/>
                <a:cs typeface="Arial" pitchFamily="34" charset="0"/>
              </a:endParaRPr>
            </a:p>
          </p:txBody>
        </p:sp>
        <p:sp>
          <p:nvSpPr>
            <p:cNvPr id="14" name="Rettangolo 13"/>
            <p:cNvSpPr/>
            <p:nvPr/>
          </p:nvSpPr>
          <p:spPr>
            <a:xfrm>
              <a:off x="611560" y="2636912"/>
              <a:ext cx="792088" cy="403244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it-IT" sz="2000" b="1" dirty="0"/>
                <a:t>CONFRONTO CON L’ACCORDO:</a:t>
              </a:r>
            </a:p>
            <a:p>
              <a:pPr algn="ctr" fontAlgn="auto">
                <a:spcBef>
                  <a:spcPts val="0"/>
                </a:spcBef>
                <a:spcAft>
                  <a:spcPts val="0"/>
                </a:spcAft>
                <a:defRPr/>
              </a:pPr>
              <a:r>
                <a:rPr lang="it-IT" sz="2000" b="1" dirty="0"/>
                <a:t>ANALOGIE</a:t>
              </a:r>
            </a:p>
          </p:txBody>
        </p:sp>
        <p:sp>
          <p:nvSpPr>
            <p:cNvPr id="33797" name="Rectangle 1"/>
            <p:cNvSpPr>
              <a:spLocks noChangeArrowheads="1"/>
            </p:cNvSpPr>
            <p:nvPr/>
          </p:nvSpPr>
          <p:spPr bwMode="auto">
            <a:xfrm>
              <a:off x="1565412" y="2636912"/>
              <a:ext cx="7308304" cy="4001095"/>
            </a:xfrm>
            <a:prstGeom prst="rect">
              <a:avLst/>
            </a:prstGeom>
            <a:noFill/>
            <a:ln w="9525">
              <a:noFill/>
              <a:miter lim="800000"/>
              <a:headEnd/>
              <a:tailEnd/>
            </a:ln>
          </p:spPr>
          <p:txBody>
            <a:bodyPr anchor="ctr">
              <a:spAutoFit/>
            </a:bodyPr>
            <a:lstStyle/>
            <a:p>
              <a:pPr marL="269875" indent="-269875" algn="just" eaLnBrk="0" hangingPunct="0">
                <a:spcBef>
                  <a:spcPts val="600"/>
                </a:spcBef>
                <a:buClr>
                  <a:schemeClr val="tx2"/>
                </a:buClr>
                <a:buFont typeface="Wingdings" pitchFamily="2" charset="2"/>
                <a:buChar char="Ø"/>
              </a:pPr>
              <a:r>
                <a:rPr lang="it-IT" b="1">
                  <a:latin typeface="Calibri" pitchFamily="34" charset="0"/>
                  <a:ea typeface="Times New Roman" pitchFamily="18" charset="0"/>
                  <a:cs typeface="Arial" charset="0"/>
                </a:rPr>
                <a:t>PROPOSTA AI CREDITORI </a:t>
              </a:r>
              <a:r>
                <a:rPr lang="it-IT">
                  <a:latin typeface="Calibri" pitchFamily="34" charset="0"/>
                  <a:ea typeface="Times New Roman" pitchFamily="18" charset="0"/>
                  <a:cs typeface="Arial" charset="0"/>
                </a:rPr>
                <a:t>E </a:t>
              </a:r>
              <a:r>
                <a:rPr lang="it-IT" b="1">
                  <a:latin typeface="Calibri" pitchFamily="34" charset="0"/>
                  <a:ea typeface="Times New Roman" pitchFamily="18" charset="0"/>
                  <a:cs typeface="Arial" charset="0"/>
                </a:rPr>
                <a:t>PIANO </a:t>
              </a:r>
              <a:r>
                <a:rPr lang="it-IT">
                  <a:latin typeface="Calibri" pitchFamily="34" charset="0"/>
                  <a:ea typeface="Times New Roman" pitchFamily="18" charset="0"/>
                  <a:cs typeface="Arial" charset="0"/>
                </a:rPr>
                <a:t>PER STABILIRE COME SI INTENDE ADEMPIERE ALLA PROPOSTA;</a:t>
              </a:r>
            </a:p>
            <a:p>
              <a:pPr marL="269875" indent="-269875" algn="just" eaLnBrk="0" hangingPunct="0">
                <a:spcBef>
                  <a:spcPts val="600"/>
                </a:spcBef>
                <a:buClr>
                  <a:schemeClr val="tx2"/>
                </a:buClr>
                <a:buFont typeface="Wingdings" pitchFamily="2" charset="2"/>
                <a:buChar char="Ø"/>
              </a:pPr>
              <a:r>
                <a:rPr lang="it-IT" b="1">
                  <a:latin typeface="Calibri" pitchFamily="34" charset="0"/>
                  <a:ea typeface="Times New Roman" pitchFamily="18" charset="0"/>
                  <a:cs typeface="Arial" charset="0"/>
                </a:rPr>
                <a:t>PRESUPPOSTO OGGETTIVO </a:t>
              </a:r>
              <a:r>
                <a:rPr lang="it-IT">
                  <a:latin typeface="Calibri" pitchFamily="34" charset="0"/>
                  <a:ea typeface="Times New Roman" pitchFamily="18" charset="0"/>
                  <a:cs typeface="Arial" charset="0"/>
                </a:rPr>
                <a:t>E’ IL </a:t>
              </a:r>
              <a:r>
                <a:rPr lang="it-IT" b="1">
                  <a:latin typeface="Calibri" pitchFamily="34" charset="0"/>
                  <a:ea typeface="Times New Roman" pitchFamily="18" charset="0"/>
                  <a:cs typeface="Arial" charset="0"/>
                </a:rPr>
                <a:t>SOVRAINDEBITAMENTO.</a:t>
              </a:r>
              <a:endParaRPr lang="it-IT">
                <a:latin typeface="Calibri" pitchFamily="34" charset="0"/>
                <a:ea typeface="Times New Roman" pitchFamily="18" charset="0"/>
                <a:cs typeface="Arial" charset="0"/>
              </a:endParaRPr>
            </a:p>
            <a:p>
              <a:pPr marL="269875" indent="-269875" algn="just" eaLnBrk="0" hangingPunct="0">
                <a:spcBef>
                  <a:spcPts val="600"/>
                </a:spcBef>
                <a:buClr>
                  <a:schemeClr val="tx2"/>
                </a:buClr>
                <a:buFont typeface="Wingdings" pitchFamily="2" charset="2"/>
                <a:buChar char="Ø"/>
              </a:pPr>
              <a:r>
                <a:rPr lang="it-IT" b="1">
                  <a:latin typeface="Calibri" pitchFamily="34" charset="0"/>
                  <a:ea typeface="Times New Roman" pitchFamily="18" charset="0"/>
                  <a:cs typeface="Arial" charset="0"/>
                </a:rPr>
                <a:t>CONDIZIONI OSTATIVE  </a:t>
              </a:r>
              <a:r>
                <a:rPr lang="it-IT">
                  <a:latin typeface="Calibri" pitchFamily="34" charset="0"/>
                  <a:ea typeface="Times New Roman" pitchFamily="18" charset="0"/>
                  <a:cs typeface="Arial" charset="0"/>
                </a:rPr>
                <a:t>ANALOGHE </a:t>
              </a:r>
            </a:p>
            <a:p>
              <a:pPr marL="269875" indent="-269875" algn="just" eaLnBrk="0" hangingPunct="0">
                <a:spcBef>
                  <a:spcPts val="600"/>
                </a:spcBef>
                <a:buClr>
                  <a:schemeClr val="tx2"/>
                </a:buClr>
                <a:buFont typeface="Wingdings" pitchFamily="2" charset="2"/>
                <a:buChar char="Ø"/>
              </a:pPr>
              <a:r>
                <a:rPr lang="it-IT" b="1">
                  <a:latin typeface="Calibri" pitchFamily="34" charset="0"/>
                  <a:ea typeface="Times New Roman" pitchFamily="18" charset="0"/>
                  <a:cs typeface="Arial" charset="0"/>
                </a:rPr>
                <a:t>CONTENUTO DELLA PROPOSTA ATIPICO</a:t>
              </a:r>
              <a:r>
                <a:rPr lang="it-IT">
                  <a:latin typeface="Calibri" pitchFamily="34" charset="0"/>
                  <a:ea typeface="Times New Roman" pitchFamily="18" charset="0"/>
                  <a:cs typeface="Arial" charset="0"/>
                </a:rPr>
                <a:t> CHE PUO’ FACOLTATIVAMENTE PREVEDERE: LA </a:t>
              </a:r>
              <a:r>
                <a:rPr lang="it-IT" i="1">
                  <a:latin typeface="Calibri" pitchFamily="34" charset="0"/>
                  <a:ea typeface="Times New Roman" pitchFamily="18" charset="0"/>
                  <a:cs typeface="Arial" charset="0"/>
                </a:rPr>
                <a:t>FORMAZIONE DI CLASSI</a:t>
              </a:r>
              <a:r>
                <a:rPr lang="it-IT">
                  <a:latin typeface="Calibri" pitchFamily="34" charset="0"/>
                  <a:ea typeface="Times New Roman" pitchFamily="18" charset="0"/>
                  <a:cs typeface="Arial" charset="0"/>
                </a:rPr>
                <a:t> (CON TRATTAMENTI DIFFERENZIATI), LA </a:t>
              </a:r>
              <a:r>
                <a:rPr lang="it-IT" i="1">
                  <a:latin typeface="Calibri" pitchFamily="34" charset="0"/>
                  <a:ea typeface="Times New Roman" pitchFamily="18" charset="0"/>
                  <a:cs typeface="Arial" charset="0"/>
                </a:rPr>
                <a:t>COSTITUZIONE DI GARANZIE</a:t>
              </a:r>
              <a:r>
                <a:rPr lang="it-IT">
                  <a:latin typeface="Calibri" pitchFamily="34" charset="0"/>
                  <a:ea typeface="Times New Roman" pitchFamily="18" charset="0"/>
                  <a:cs typeface="Arial" charset="0"/>
                </a:rPr>
                <a:t>, LA </a:t>
              </a:r>
              <a:r>
                <a:rPr lang="it-IT" i="1">
                  <a:latin typeface="Calibri" pitchFamily="34" charset="0"/>
                  <a:ea typeface="Times New Roman" pitchFamily="18" charset="0"/>
                  <a:cs typeface="Arial" charset="0"/>
                </a:rPr>
                <a:t>MORATORIA FINO AD UN ANNO </a:t>
              </a:r>
              <a:r>
                <a:rPr lang="it-IT">
                  <a:latin typeface="Calibri" pitchFamily="34" charset="0"/>
                  <a:ea typeface="Times New Roman" pitchFamily="18" charset="0"/>
                  <a:cs typeface="Arial" charset="0"/>
                </a:rPr>
                <a:t>DALL’OMOLOGA PER IL PAGAMENTO DEI CREDITORI PRELATIZI.</a:t>
              </a:r>
            </a:p>
            <a:p>
              <a:pPr marL="269875" indent="-269875" algn="just" eaLnBrk="0" hangingPunct="0">
                <a:spcBef>
                  <a:spcPts val="600"/>
                </a:spcBef>
                <a:buClr>
                  <a:schemeClr val="tx2"/>
                </a:buClr>
                <a:buFont typeface="Wingdings" pitchFamily="2" charset="2"/>
                <a:buChar char="Ø"/>
              </a:pPr>
              <a:r>
                <a:rPr lang="it-IT" b="1">
                  <a:latin typeface="Calibri" pitchFamily="34" charset="0"/>
                  <a:ea typeface="Times New Roman" pitchFamily="18" charset="0"/>
                  <a:cs typeface="Arial" charset="0"/>
                </a:rPr>
                <a:t>FORMALITA’ PER IL DEPOSITO DELLA PROPOSTA </a:t>
              </a:r>
              <a:r>
                <a:rPr lang="it-IT">
                  <a:latin typeface="Calibri" pitchFamily="34" charset="0"/>
                  <a:ea typeface="Times New Roman" pitchFamily="18" charset="0"/>
                  <a:cs typeface="Arial" charset="0"/>
                </a:rPr>
                <a:t>SONO LE MEDESIME, CON L’AGGIUNTA DI UNA </a:t>
              </a:r>
              <a:r>
                <a:rPr lang="it-IT" i="1">
                  <a:latin typeface="Calibri" pitchFamily="34" charset="0"/>
                  <a:ea typeface="Times New Roman" pitchFamily="18" charset="0"/>
                  <a:cs typeface="Arial" charset="0"/>
                </a:rPr>
                <a:t>RELAZIONE PARTICOLAREGGIATA DELL’O.C.C.</a:t>
              </a:r>
              <a:r>
                <a:rPr lang="it-IT" u="sng">
                  <a:latin typeface="Calibri" pitchFamily="34" charset="0"/>
                  <a:ea typeface="Times New Roman" pitchFamily="18" charset="0"/>
                  <a:cs typeface="Arial" charset="0"/>
                </a:rPr>
                <a:t>  </a:t>
              </a:r>
              <a:r>
                <a:rPr lang="it-IT" i="1">
                  <a:latin typeface="Calibri" pitchFamily="34" charset="0"/>
                  <a:ea typeface="Times New Roman" pitchFamily="18" charset="0"/>
                  <a:cs typeface="Arial" charset="0"/>
                </a:rPr>
                <a:t>CONTENENTE I DATI PREVISTI DALL’ART. 9, COMMA 3 BIS</a:t>
              </a:r>
              <a:r>
                <a:rPr lang="it-IT">
                  <a:latin typeface="Calibri" pitchFamily="34" charset="0"/>
                  <a:ea typeface="Times New Roman" pitchFamily="18" charset="0"/>
                  <a:cs typeface="Arial" charset="0"/>
                </a:rPr>
                <a:t> E DUNQUE FINALIZZATA AL SUCCESSIVO GIUDIZIO DI MERITEVOLEZZA AI FINI DELL’OMOLOGA PREVISTO DALL’ ART. 12 BIS, COMMA 3.</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rtlCol="0"/>
          <a:lstStyle/>
          <a:p>
            <a:pPr fontAlgn="auto">
              <a:spcBef>
                <a:spcPts val="0"/>
              </a:spcBef>
              <a:spcAft>
                <a:spcPts val="0"/>
              </a:spcAft>
              <a:defRPr/>
            </a:pPr>
            <a:fld id="{0AB6CF88-51C8-415C-A53C-0578EFF21BDA}" type="slidenum">
              <a:rPr lang="it-IT">
                <a:solidFill>
                  <a:schemeClr val="tx1">
                    <a:tint val="75000"/>
                  </a:schemeClr>
                </a:solidFill>
                <a:latin typeface="+mn-lt"/>
              </a:rPr>
              <a:pPr fontAlgn="auto">
                <a:spcBef>
                  <a:spcPts val="0"/>
                </a:spcBef>
                <a:spcAft>
                  <a:spcPts val="0"/>
                </a:spcAft>
                <a:defRPr/>
              </a:pPr>
              <a:t>17</a:t>
            </a:fld>
            <a:endParaRPr lang="it-IT" dirty="0">
              <a:solidFill>
                <a:schemeClr val="tx1">
                  <a:tint val="75000"/>
                </a:schemeClr>
              </a:solidFill>
              <a:latin typeface="+mn-lt"/>
            </a:endParaRPr>
          </a:p>
        </p:txBody>
      </p:sp>
      <p:grpSp>
        <p:nvGrpSpPr>
          <p:cNvPr id="34818" name="Gruppo 4"/>
          <p:cNvGrpSpPr>
            <a:grpSpLocks/>
          </p:cNvGrpSpPr>
          <p:nvPr/>
        </p:nvGrpSpPr>
        <p:grpSpPr bwMode="auto">
          <a:xfrm>
            <a:off x="792163" y="596900"/>
            <a:ext cx="7559675" cy="5711825"/>
            <a:chOff x="755576" y="597456"/>
            <a:chExt cx="7560840" cy="5711864"/>
          </a:xfrm>
        </p:grpSpPr>
        <p:sp>
          <p:nvSpPr>
            <p:cNvPr id="14" name="Rettangolo 13"/>
            <p:cNvSpPr/>
            <p:nvPr/>
          </p:nvSpPr>
          <p:spPr>
            <a:xfrm>
              <a:off x="755576" y="836712"/>
              <a:ext cx="792088" cy="54726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it-IT" sz="2000" b="1" dirty="0"/>
                <a:t>CONFRONTO CON L’ACCORDO:</a:t>
              </a:r>
            </a:p>
            <a:p>
              <a:pPr algn="ctr" fontAlgn="auto">
                <a:spcBef>
                  <a:spcPts val="0"/>
                </a:spcBef>
                <a:spcAft>
                  <a:spcPts val="0"/>
                </a:spcAft>
                <a:defRPr/>
              </a:pPr>
              <a:r>
                <a:rPr lang="it-IT" sz="2000" b="1" dirty="0"/>
                <a:t>DIFFERENZE</a:t>
              </a:r>
            </a:p>
          </p:txBody>
        </p:sp>
        <p:sp>
          <p:nvSpPr>
            <p:cNvPr id="7" name="Rectangle 1"/>
            <p:cNvSpPr>
              <a:spLocks noChangeArrowheads="1"/>
            </p:cNvSpPr>
            <p:nvPr/>
          </p:nvSpPr>
          <p:spPr bwMode="auto">
            <a:xfrm>
              <a:off x="1619309" y="597456"/>
              <a:ext cx="6697107" cy="5662652"/>
            </a:xfrm>
            <a:prstGeom prst="rect">
              <a:avLst/>
            </a:prstGeom>
            <a:noFill/>
            <a:ln w="9525">
              <a:noFill/>
              <a:miter lim="800000"/>
              <a:headEnd/>
              <a:tailEnd/>
            </a:ln>
            <a:effectLst/>
          </p:spPr>
          <p:txBody>
            <a:bodyPr anchor="ctr">
              <a:spAutoFit/>
            </a:bodyPr>
            <a:lstStyle/>
            <a:p>
              <a:pPr algn="just">
                <a:buClr>
                  <a:schemeClr val="tx2"/>
                </a:buClr>
                <a:buFont typeface="Wingdings" pitchFamily="2" charset="2"/>
                <a:buChar char="Ø"/>
                <a:defRPr/>
              </a:pPr>
              <a:endParaRPr lang="it-IT" dirty="0">
                <a:latin typeface="+mn-lt"/>
                <a:cs typeface="Arial" pitchFamily="34" charset="0"/>
              </a:endParaRPr>
            </a:p>
            <a:p>
              <a:pPr marL="360363" indent="-269875" algn="just" fontAlgn="auto">
                <a:spcBef>
                  <a:spcPts val="600"/>
                </a:spcBef>
                <a:spcAft>
                  <a:spcPts val="0"/>
                </a:spcAft>
                <a:buClr>
                  <a:schemeClr val="tx2"/>
                </a:buClr>
                <a:buFont typeface="Wingdings" pitchFamily="2" charset="2"/>
                <a:buChar char="Ø"/>
                <a:defRPr/>
              </a:pPr>
              <a:r>
                <a:rPr lang="it-IT" b="1" dirty="0">
                  <a:latin typeface="+mn-lt"/>
                </a:rPr>
                <a:t>MANCANZA </a:t>
              </a:r>
              <a:r>
                <a:rPr lang="it-IT" b="1" dirty="0" err="1">
                  <a:latin typeface="+mn-lt"/>
                </a:rPr>
                <a:t>DI</a:t>
              </a:r>
              <a:r>
                <a:rPr lang="it-IT" b="1" dirty="0">
                  <a:latin typeface="+mn-lt"/>
                </a:rPr>
                <a:t> VOTAZIONE </a:t>
              </a:r>
              <a:r>
                <a:rPr lang="it-IT" dirty="0">
                  <a:latin typeface="+mn-lt"/>
                </a:rPr>
                <a:t>E</a:t>
              </a:r>
              <a:r>
                <a:rPr lang="it-IT" b="1" dirty="0">
                  <a:latin typeface="+mn-lt"/>
                </a:rPr>
                <a:t> </a:t>
              </a:r>
              <a:r>
                <a:rPr lang="it-IT" dirty="0">
                  <a:latin typeface="+mn-lt"/>
                </a:rPr>
                <a:t>CONSEGUENTE MAGGIORANZA AI FINI DELL’OMOLOGA</a:t>
              </a:r>
              <a:r>
                <a:rPr lang="it-IT" b="1" dirty="0">
                  <a:latin typeface="+mn-lt"/>
                </a:rPr>
                <a:t> </a:t>
              </a:r>
              <a:r>
                <a:rPr lang="it-IT" dirty="0">
                  <a:latin typeface="+mn-lt"/>
                </a:rPr>
                <a:t>(COME ACCADE NELLA </a:t>
              </a:r>
              <a:r>
                <a:rPr lang="it-IT" dirty="0" err="1">
                  <a:latin typeface="+mn-lt"/>
                </a:rPr>
                <a:t>L.C.A.</a:t>
              </a:r>
              <a:r>
                <a:rPr lang="it-IT" dirty="0">
                  <a:latin typeface="+mn-lt"/>
                </a:rPr>
                <a:t> PER IL CONCORDATO “COATTIVO” EX ART. 214 L. F. A TUTELA </a:t>
              </a:r>
              <a:r>
                <a:rPr lang="it-IT" dirty="0" err="1">
                  <a:latin typeface="+mn-lt"/>
                </a:rPr>
                <a:t>DI</a:t>
              </a:r>
              <a:r>
                <a:rPr lang="it-IT" dirty="0">
                  <a:latin typeface="+mn-lt"/>
                </a:rPr>
                <a:t> PREVALENTI INTERESSI PUBBLICISTICI)</a:t>
              </a:r>
            </a:p>
            <a:p>
              <a:pPr marL="360363" indent="-269875" algn="just" fontAlgn="auto">
                <a:spcBef>
                  <a:spcPts val="600"/>
                </a:spcBef>
                <a:spcAft>
                  <a:spcPts val="0"/>
                </a:spcAft>
                <a:buClr>
                  <a:schemeClr val="tx2"/>
                </a:buClr>
                <a:buFont typeface="Wingdings" pitchFamily="2" charset="2"/>
                <a:buChar char="Ø"/>
                <a:defRPr/>
              </a:pPr>
              <a:r>
                <a:rPr lang="it-IT" dirty="0">
                  <a:latin typeface="+mn-lt"/>
                </a:rPr>
                <a:t>ESPRESSA PREVISIONE </a:t>
              </a:r>
              <a:r>
                <a:rPr lang="it-IT" dirty="0" err="1">
                  <a:latin typeface="+mn-lt"/>
                </a:rPr>
                <a:t>DI</a:t>
              </a:r>
              <a:r>
                <a:rPr lang="it-IT" dirty="0">
                  <a:latin typeface="+mn-lt"/>
                </a:rPr>
                <a:t> UNA </a:t>
              </a:r>
              <a:r>
                <a:rPr lang="it-IT" b="1" dirty="0">
                  <a:latin typeface="+mn-lt"/>
                </a:rPr>
                <a:t>DIRETTA VERIFICA GIUDIZIALE</a:t>
              </a:r>
              <a:r>
                <a:rPr lang="it-IT" dirty="0">
                  <a:latin typeface="+mn-lt"/>
                </a:rPr>
                <a:t> </a:t>
              </a:r>
              <a:r>
                <a:rPr lang="it-IT" b="1" dirty="0">
                  <a:latin typeface="+mn-lt"/>
                </a:rPr>
                <a:t>SUL PROFILO DELLA FATTIBILITA’DEL PIANO,</a:t>
              </a:r>
              <a:r>
                <a:rPr lang="it-IT" dirty="0">
                  <a:latin typeface="+mn-lt"/>
                </a:rPr>
                <a:t> OLTRE CHE DELLA SUA IDONEITA’ AD ASSICURARE IL PAGAMENTO DEI CREDITI IMPIGNORABILI</a:t>
              </a:r>
              <a:r>
                <a:rPr lang="it-IT" b="1" dirty="0">
                  <a:latin typeface="+mn-lt"/>
                </a:rPr>
                <a:t>  </a:t>
              </a:r>
              <a:r>
                <a:rPr lang="it-IT" dirty="0">
                  <a:latin typeface="+mn-lt"/>
                </a:rPr>
                <a:t>(ART. 12 BIS, COMMA 3)</a:t>
              </a:r>
            </a:p>
            <a:p>
              <a:pPr marL="360363" indent="-269875" algn="just" fontAlgn="auto">
                <a:spcBef>
                  <a:spcPts val="600"/>
                </a:spcBef>
                <a:spcAft>
                  <a:spcPts val="0"/>
                </a:spcAft>
                <a:buClr>
                  <a:schemeClr val="tx2"/>
                </a:buClr>
                <a:buFont typeface="Wingdings" pitchFamily="2" charset="2"/>
                <a:buChar char="Ø"/>
                <a:defRPr/>
              </a:pPr>
              <a:r>
                <a:rPr lang="it-IT" b="1" dirty="0">
                  <a:latin typeface="+mn-lt"/>
                </a:rPr>
                <a:t>SOSPENSIONE SOLO EVENTUALE </a:t>
              </a:r>
              <a:r>
                <a:rPr lang="it-IT" b="1" dirty="0" err="1">
                  <a:latin typeface="+mn-lt"/>
                </a:rPr>
                <a:t>DI</a:t>
              </a:r>
              <a:r>
                <a:rPr lang="it-IT" dirty="0">
                  <a:latin typeface="+mn-lt"/>
                </a:rPr>
                <a:t> “</a:t>
              </a:r>
              <a:r>
                <a:rPr lang="it-IT" b="1" dirty="0">
                  <a:latin typeface="+mn-lt"/>
                </a:rPr>
                <a:t>SPECIFICI PROCEDIMENTI </a:t>
              </a:r>
              <a:r>
                <a:rPr lang="it-IT" b="1" dirty="0" err="1">
                  <a:latin typeface="+mn-lt"/>
                </a:rPr>
                <a:t>DI</a:t>
              </a:r>
              <a:r>
                <a:rPr lang="it-IT" b="1" dirty="0">
                  <a:latin typeface="+mn-lt"/>
                </a:rPr>
                <a:t> ESECUZIONE FORZATA”</a:t>
              </a:r>
              <a:r>
                <a:rPr lang="it-IT" dirty="0">
                  <a:latin typeface="+mn-lt"/>
                </a:rPr>
                <a:t> (DISPOSTA COL DECRETO </a:t>
              </a:r>
              <a:r>
                <a:rPr lang="it-IT" dirty="0" err="1">
                  <a:latin typeface="+mn-lt"/>
                </a:rPr>
                <a:t>DI</a:t>
              </a:r>
              <a:r>
                <a:rPr lang="it-IT" dirty="0">
                  <a:latin typeface="+mn-lt"/>
                </a:rPr>
                <a:t> FISSAZIONE DELL’UDIENZA NEL CASO IN CUI LA PROSECUZIONE </a:t>
              </a:r>
              <a:r>
                <a:rPr lang="it-IT" dirty="0" err="1">
                  <a:latin typeface="+mn-lt"/>
                </a:rPr>
                <a:t>DI</a:t>
              </a:r>
              <a:r>
                <a:rPr lang="it-IT" dirty="0">
                  <a:latin typeface="+mn-lt"/>
                </a:rPr>
                <a:t> TALI PROCEDIMENTI POTREBBE PREGIUDICARE LA FATTIBILITA’ DEL PIANO)</a:t>
              </a:r>
            </a:p>
            <a:p>
              <a:pPr marL="360363" indent="-269875" algn="just" fontAlgn="auto">
                <a:spcBef>
                  <a:spcPts val="600"/>
                </a:spcBef>
                <a:spcAft>
                  <a:spcPts val="0"/>
                </a:spcAft>
                <a:buClr>
                  <a:schemeClr val="tx2"/>
                </a:buClr>
                <a:buFont typeface="Wingdings" pitchFamily="2" charset="2"/>
                <a:buChar char="Ø"/>
                <a:defRPr/>
              </a:pPr>
              <a:r>
                <a:rPr lang="it-IT" b="1" dirty="0">
                  <a:latin typeface="+mn-lt"/>
                </a:rPr>
                <a:t>GIUDIZIO </a:t>
              </a:r>
              <a:r>
                <a:rPr lang="it-IT" b="1" dirty="0" err="1">
                  <a:latin typeface="+mn-lt"/>
                </a:rPr>
                <a:t>DI</a:t>
              </a:r>
              <a:r>
                <a:rPr lang="it-IT" dirty="0">
                  <a:latin typeface="+mn-lt"/>
                </a:rPr>
                <a:t> </a:t>
              </a:r>
              <a:r>
                <a:rPr lang="it-IT" b="1" dirty="0">
                  <a:latin typeface="+mn-lt"/>
                </a:rPr>
                <a:t>MERITEVOLEZZA </a:t>
              </a:r>
              <a:r>
                <a:rPr lang="it-IT" dirty="0">
                  <a:latin typeface="+mn-lt"/>
                </a:rPr>
                <a:t>AI FINI DELL’OMOLOGA (VERIFICA SE IL DEBITORE ABBIA ASSUNTO </a:t>
              </a:r>
              <a:r>
                <a:rPr lang="it-IT" b="1" dirty="0">
                  <a:latin typeface="+mn-lt"/>
                </a:rPr>
                <a:t>IMPRUDENTEMENTE</a:t>
              </a:r>
              <a:r>
                <a:rPr lang="it-IT" dirty="0">
                  <a:latin typeface="+mn-lt"/>
                </a:rPr>
                <a:t> OBBLIGAZIONI SENZA LA RAGIONEVOLE PROSPETTIVA </a:t>
              </a:r>
              <a:r>
                <a:rPr lang="it-IT" dirty="0" err="1">
                  <a:latin typeface="+mn-lt"/>
                </a:rPr>
                <a:t>DI</a:t>
              </a:r>
              <a:r>
                <a:rPr lang="it-IT" dirty="0">
                  <a:latin typeface="+mn-lt"/>
                </a:rPr>
                <a:t> POTERLE ADEMPIERE OVVERO SE ABBIA </a:t>
              </a:r>
              <a:r>
                <a:rPr lang="it-IT" b="1" dirty="0">
                  <a:latin typeface="+mn-lt"/>
                </a:rPr>
                <a:t>COLPOSAMENTE </a:t>
              </a:r>
              <a:r>
                <a:rPr lang="it-IT" dirty="0">
                  <a:latin typeface="+mn-lt"/>
                </a:rPr>
                <a:t>DETERMINATO IL SOVRAINDEBITAMENTO)</a:t>
              </a:r>
              <a:endParaRPr lang="it-IT" dirty="0">
                <a:latin typeface="+mn-lt"/>
                <a:cs typeface="Arial" pitchFamily="34" charset="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900" y="404813"/>
            <a:ext cx="8712200" cy="1143000"/>
          </a:xfrm>
          <a:solidFill>
            <a:schemeClr val="bg1">
              <a:lumMod val="85000"/>
            </a:schemeClr>
          </a:solidFill>
        </p:spPr>
        <p:txBody>
          <a:bodyPr rtlCol="0">
            <a:normAutofit/>
          </a:bodyPr>
          <a:lstStyle/>
          <a:p>
            <a:pPr eaLnBrk="1" fontAlgn="auto" hangingPunct="1">
              <a:spcAft>
                <a:spcPts val="0"/>
              </a:spcAft>
              <a:defRPr/>
            </a:pPr>
            <a:r>
              <a:rPr lang="it-IT" sz="3200" b="1" dirty="0" smtClean="0"/>
              <a:t>ESECUZIONE DELL’ACCORDO E DEL PIANO DEL CONSUMATORE</a:t>
            </a:r>
            <a:endParaRPr lang="it-IT" sz="3200" b="1" dirty="0"/>
          </a:p>
        </p:txBody>
      </p:sp>
      <p:sp>
        <p:nvSpPr>
          <p:cNvPr id="4" name="Segnaposto piè di pagina 3"/>
          <p:cNvSpPr>
            <a:spLocks noGrp="1"/>
          </p:cNvSpPr>
          <p:nvPr>
            <p:ph type="ftr" sz="quarter" idx="11"/>
          </p:nvPr>
        </p:nvSpPr>
        <p:spPr/>
        <p:txBody>
          <a:bodyPr rtlCol="0"/>
          <a:lstStyle/>
          <a:p>
            <a:pPr fontAlgn="auto">
              <a:spcBef>
                <a:spcPts val="0"/>
              </a:spcBef>
              <a:spcAft>
                <a:spcPts val="0"/>
              </a:spcAft>
              <a:defRPr/>
            </a:pPr>
            <a:fld id="{84DA2623-DF18-477B-AD79-7E1E42F3EDA2}" type="slidenum">
              <a:rPr lang="it-IT">
                <a:solidFill>
                  <a:schemeClr val="tx1">
                    <a:tint val="75000"/>
                  </a:schemeClr>
                </a:solidFill>
                <a:latin typeface="+mn-lt"/>
              </a:rPr>
              <a:pPr fontAlgn="auto">
                <a:spcBef>
                  <a:spcPts val="0"/>
                </a:spcBef>
                <a:spcAft>
                  <a:spcPts val="0"/>
                </a:spcAft>
                <a:defRPr/>
              </a:pPr>
              <a:t>18</a:t>
            </a:fld>
            <a:endParaRPr lang="it-IT" dirty="0">
              <a:solidFill>
                <a:schemeClr val="tx1">
                  <a:tint val="75000"/>
                </a:schemeClr>
              </a:solidFill>
              <a:latin typeface="+mn-lt"/>
            </a:endParaRPr>
          </a:p>
        </p:txBody>
      </p:sp>
      <p:sp>
        <p:nvSpPr>
          <p:cNvPr id="35843" name="CasellaDiTesto 8"/>
          <p:cNvSpPr txBox="1">
            <a:spLocks noChangeArrowheads="1"/>
          </p:cNvSpPr>
          <p:nvPr/>
        </p:nvSpPr>
        <p:spPr bwMode="auto">
          <a:xfrm>
            <a:off x="792163" y="5300663"/>
            <a:ext cx="7559675" cy="923925"/>
          </a:xfrm>
          <a:prstGeom prst="rect">
            <a:avLst/>
          </a:prstGeom>
          <a:noFill/>
          <a:ln w="28575">
            <a:solidFill>
              <a:schemeClr val="tx2"/>
            </a:solidFill>
            <a:prstDash val="sysDot"/>
            <a:miter lim="800000"/>
            <a:headEnd/>
            <a:tailEnd/>
          </a:ln>
        </p:spPr>
        <p:txBody>
          <a:bodyPr>
            <a:spAutoFit/>
          </a:bodyPr>
          <a:lstStyle/>
          <a:p>
            <a:pPr algn="just" eaLnBrk="0" hangingPunct="0"/>
            <a:r>
              <a:rPr lang="it-IT">
                <a:latin typeface="Calibri" pitchFamily="34" charset="0"/>
                <a:ea typeface="Times New Roman" pitchFamily="18" charset="0"/>
                <a:cs typeface="Arial" charset="0"/>
              </a:rPr>
              <a:t>IN ALTERNATIVA (OVE NON SIA OBBLIGATORIA LA NOMINA DEL LIQUIDATORE) IL PATRIMONIO PUO’ ESSERE AFFIDATO AD UN </a:t>
            </a:r>
            <a:r>
              <a:rPr lang="it-IT" b="1">
                <a:latin typeface="Calibri" pitchFamily="34" charset="0"/>
                <a:ea typeface="Times New Roman" pitchFamily="18" charset="0"/>
                <a:cs typeface="Arial" charset="0"/>
              </a:rPr>
              <a:t>GESTORE </a:t>
            </a:r>
            <a:r>
              <a:rPr lang="it-IT">
                <a:latin typeface="Calibri" pitchFamily="34" charset="0"/>
                <a:ea typeface="Times New Roman" pitchFamily="18" charset="0"/>
                <a:cs typeface="Arial" charset="0"/>
              </a:rPr>
              <a:t>NOMINATO DAL GIUDICE, PER LA LIQUIDAZIONE, CUSTODIA E DISTRIBUZIONE DEL RICAVATO.</a:t>
            </a:r>
          </a:p>
        </p:txBody>
      </p:sp>
      <p:grpSp>
        <p:nvGrpSpPr>
          <p:cNvPr id="35844" name="Gruppo 14"/>
          <p:cNvGrpSpPr>
            <a:grpSpLocks/>
          </p:cNvGrpSpPr>
          <p:nvPr/>
        </p:nvGrpSpPr>
        <p:grpSpPr bwMode="auto">
          <a:xfrm>
            <a:off x="1763713" y="1844675"/>
            <a:ext cx="5616575" cy="2949575"/>
            <a:chOff x="611560" y="1844824"/>
            <a:chExt cx="5616624" cy="2949426"/>
          </a:xfrm>
        </p:grpSpPr>
        <p:sp>
          <p:nvSpPr>
            <p:cNvPr id="35845" name="CasellaDiTesto 6"/>
            <p:cNvSpPr txBox="1">
              <a:spLocks noChangeArrowheads="1"/>
            </p:cNvSpPr>
            <p:nvPr/>
          </p:nvSpPr>
          <p:spPr bwMode="auto">
            <a:xfrm>
              <a:off x="611560" y="1844824"/>
              <a:ext cx="5616624" cy="1200329"/>
            </a:xfrm>
            <a:prstGeom prst="rect">
              <a:avLst/>
            </a:prstGeom>
            <a:noFill/>
            <a:ln w="28575">
              <a:noFill/>
              <a:prstDash val="sysDot"/>
              <a:miter lim="800000"/>
              <a:headEnd/>
              <a:tailEnd/>
            </a:ln>
          </p:spPr>
          <p:txBody>
            <a:bodyPr>
              <a:spAutoFit/>
            </a:bodyPr>
            <a:lstStyle/>
            <a:p>
              <a:pPr algn="just"/>
              <a:r>
                <a:rPr lang="it-IT">
                  <a:latin typeface="Calibri" pitchFamily="34" charset="0"/>
                  <a:ea typeface="Times New Roman" pitchFamily="18" charset="0"/>
                  <a:cs typeface="Arial" charset="0"/>
                </a:rPr>
                <a:t>L’ART. 13 PREVEDE CHE SU PROPOSTA DELL’O.C.C.,</a:t>
              </a:r>
              <a:r>
                <a:rPr lang="it-IT" b="1">
                  <a:latin typeface="Calibri" pitchFamily="34" charset="0"/>
                  <a:ea typeface="Times New Roman" pitchFamily="18" charset="0"/>
                  <a:cs typeface="Arial" charset="0"/>
                </a:rPr>
                <a:t> </a:t>
              </a:r>
              <a:r>
                <a:rPr lang="it-IT">
                  <a:latin typeface="Calibri" pitchFamily="34" charset="0"/>
                  <a:ea typeface="Times New Roman" pitchFamily="18" charset="0"/>
                  <a:cs typeface="Arial" charset="0"/>
                </a:rPr>
                <a:t>IL GIUDICE PUO’ NOMINARE UN </a:t>
              </a:r>
              <a:r>
                <a:rPr lang="it-IT" b="1">
                  <a:latin typeface="Calibri" pitchFamily="34" charset="0"/>
                  <a:ea typeface="Times New Roman" pitchFamily="18" charset="0"/>
                  <a:cs typeface="Arial" charset="0"/>
                </a:rPr>
                <a:t>LIQUIDATORE </a:t>
              </a:r>
              <a:r>
                <a:rPr lang="it-IT">
                  <a:latin typeface="Calibri" pitchFamily="34" charset="0"/>
                  <a:ea typeface="Times New Roman" pitchFamily="18" charset="0"/>
                  <a:cs typeface="Arial" charset="0"/>
                </a:rPr>
                <a:t>(SE PREVISTO NEL PIANO O SE PER LA SODDISFAZIONE DEI CREDITI SIANO UTILIZZATI BENI SOTTOPOSTI A PIGNORAMENTO)</a:t>
              </a:r>
            </a:p>
          </p:txBody>
        </p:sp>
        <p:sp>
          <p:nvSpPr>
            <p:cNvPr id="8" name="CasellaDiTesto 7"/>
            <p:cNvSpPr txBox="1"/>
            <p:nvPr/>
          </p:nvSpPr>
          <p:spPr>
            <a:xfrm>
              <a:off x="1727582" y="3716392"/>
              <a:ext cx="3384580" cy="1077858"/>
            </a:xfrm>
            <a:prstGeom prst="rect">
              <a:avLst/>
            </a:prstGeom>
            <a:solidFill>
              <a:schemeClr val="accent5">
                <a:lumMod val="20000"/>
                <a:lumOff val="80000"/>
              </a:schemeClr>
            </a:solidFill>
          </p:spPr>
          <p:txBody>
            <a:bodyPr>
              <a:spAutoFit/>
            </a:bodyPr>
            <a:lstStyle/>
            <a:p>
              <a:pPr algn="ctr">
                <a:defRPr/>
              </a:pPr>
              <a:r>
                <a:rPr lang="it-IT" sz="1600" b="1">
                  <a:latin typeface="Calibri" pitchFamily="34" charset="0"/>
                  <a:ea typeface="Times New Roman" pitchFamily="18" charset="0"/>
                  <a:cs typeface="Arial" charset="0"/>
                </a:rPr>
                <a:t>SPOSSESSAMENTO DEL DEBITORE </a:t>
              </a:r>
            </a:p>
            <a:p>
              <a:pPr algn="just">
                <a:defRPr/>
              </a:pPr>
              <a:r>
                <a:rPr lang="it-IT" sz="1600">
                  <a:latin typeface="Calibri" pitchFamily="34" charset="0"/>
                  <a:ea typeface="Times New Roman" pitchFamily="18" charset="0"/>
                  <a:cs typeface="Arial" charset="0"/>
                </a:rPr>
                <a:t>(IL LIQUIDATORE DISPONE IN VIA ESCLUSIVA DEI BENI E DELLE SOMME RISCOSSE DALLA LIQUIDAZIONE)</a:t>
              </a:r>
            </a:p>
          </p:txBody>
        </p:sp>
        <p:sp>
          <p:nvSpPr>
            <p:cNvPr id="14" name="Freccia in giù 13"/>
            <p:cNvSpPr/>
            <p:nvPr/>
          </p:nvSpPr>
          <p:spPr>
            <a:xfrm>
              <a:off x="3203970" y="3284614"/>
              <a:ext cx="431804" cy="2889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rtlCol="0"/>
          <a:lstStyle/>
          <a:p>
            <a:pPr fontAlgn="auto">
              <a:spcBef>
                <a:spcPts val="0"/>
              </a:spcBef>
              <a:spcAft>
                <a:spcPts val="0"/>
              </a:spcAft>
              <a:defRPr/>
            </a:pPr>
            <a:fld id="{87E5D143-1117-4B6F-BE23-D244D025258A}" type="slidenum">
              <a:rPr lang="it-IT">
                <a:solidFill>
                  <a:schemeClr val="tx1">
                    <a:tint val="75000"/>
                  </a:schemeClr>
                </a:solidFill>
                <a:latin typeface="+mn-lt"/>
              </a:rPr>
              <a:pPr fontAlgn="auto">
                <a:spcBef>
                  <a:spcPts val="0"/>
                </a:spcBef>
                <a:spcAft>
                  <a:spcPts val="0"/>
                </a:spcAft>
                <a:defRPr/>
              </a:pPr>
              <a:t>19</a:t>
            </a:fld>
            <a:endParaRPr lang="it-IT" dirty="0">
              <a:solidFill>
                <a:schemeClr val="tx1">
                  <a:tint val="75000"/>
                </a:schemeClr>
              </a:solidFill>
              <a:latin typeface="+mn-lt"/>
            </a:endParaRPr>
          </a:p>
        </p:txBody>
      </p:sp>
      <p:sp>
        <p:nvSpPr>
          <p:cNvPr id="8" name="CasellaDiTesto 7"/>
          <p:cNvSpPr txBox="1"/>
          <p:nvPr/>
        </p:nvSpPr>
        <p:spPr>
          <a:xfrm>
            <a:off x="647700" y="620713"/>
            <a:ext cx="7848600" cy="923925"/>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b="1" dirty="0">
                <a:latin typeface="+mn-lt"/>
              </a:rPr>
              <a:t>L’O.C.C. VIGILA </a:t>
            </a:r>
            <a:r>
              <a:rPr lang="it-IT" dirty="0">
                <a:latin typeface="+mn-lt"/>
              </a:rPr>
              <a:t>SULL’ESATTO ADEMPIMENTO DELL’ ACCORDO E RISOLVE LE DIFFICOLTA’ INSORTE NELLA SUA ESECUZIONE (TENTANDO EVENTUALMENTE L’AMICHEVOLE COMPOSIZIONE DELLE CONTROVERSIE)</a:t>
            </a:r>
          </a:p>
        </p:txBody>
      </p:sp>
      <p:sp>
        <p:nvSpPr>
          <p:cNvPr id="10" name="CasellaDiTesto 9"/>
          <p:cNvSpPr txBox="1"/>
          <p:nvPr/>
        </p:nvSpPr>
        <p:spPr>
          <a:xfrm>
            <a:off x="684213" y="1700213"/>
            <a:ext cx="7848600" cy="3416300"/>
          </a:xfrm>
          <a:prstGeom prst="rect">
            <a:avLst/>
          </a:prstGeom>
          <a:solidFill>
            <a:schemeClr val="accent5">
              <a:lumMod val="20000"/>
              <a:lumOff val="80000"/>
            </a:schemeClr>
          </a:solidFill>
          <a:ln w="28575">
            <a:noFill/>
            <a:prstDash val="sysDot"/>
          </a:ln>
        </p:spPr>
        <p:txBody>
          <a:bodyPr>
            <a:spAutoFit/>
          </a:bodyPr>
          <a:lstStyle/>
          <a:p>
            <a:pPr fontAlgn="auto">
              <a:spcBef>
                <a:spcPts val="0"/>
              </a:spcBef>
              <a:spcAft>
                <a:spcPts val="0"/>
              </a:spcAft>
              <a:defRPr/>
            </a:pPr>
            <a:r>
              <a:rPr lang="it-IT" dirty="0">
                <a:latin typeface="+mn-lt"/>
              </a:rPr>
              <a:t>AL GIUDICE RESIDUANO LE SEGUENTI COMPETENZE:</a:t>
            </a:r>
          </a:p>
          <a:p>
            <a:pPr marL="269875" indent="-269875" algn="just" fontAlgn="auto">
              <a:spcBef>
                <a:spcPts val="0"/>
              </a:spcBef>
              <a:spcAft>
                <a:spcPts val="0"/>
              </a:spcAft>
              <a:buFont typeface="Symbol" pitchFamily="18" charset="2"/>
              <a:buChar char=""/>
              <a:defRPr/>
            </a:pPr>
            <a:r>
              <a:rPr lang="it-IT" dirty="0">
                <a:latin typeface="+mn-lt"/>
              </a:rPr>
              <a:t>DECIDE SULLE SOLE CONTESTAZIONI AVENTI AD OGGETTO LA VIOLAZIONE </a:t>
            </a:r>
            <a:r>
              <a:rPr lang="it-IT" dirty="0" err="1">
                <a:latin typeface="+mn-lt"/>
              </a:rPr>
              <a:t>DI</a:t>
            </a:r>
            <a:r>
              <a:rPr lang="it-IT" dirty="0">
                <a:latin typeface="+mn-lt"/>
              </a:rPr>
              <a:t> DIRITTI SOGGETTIVI</a:t>
            </a:r>
          </a:p>
          <a:p>
            <a:pPr marL="269875" indent="-269875" algn="just" fontAlgn="auto">
              <a:spcBef>
                <a:spcPts val="0"/>
              </a:spcBef>
              <a:spcAft>
                <a:spcPts val="0"/>
              </a:spcAft>
              <a:buFont typeface="Symbol" pitchFamily="18" charset="2"/>
              <a:buChar char=""/>
              <a:defRPr/>
            </a:pPr>
            <a:r>
              <a:rPr lang="it-IT" dirty="0">
                <a:latin typeface="+mn-lt"/>
              </a:rPr>
              <a:t>AUTORIZZA LO SVINCOLO DELLE SOMME</a:t>
            </a:r>
          </a:p>
          <a:p>
            <a:pPr marL="269875" indent="-269875" algn="just" fontAlgn="auto">
              <a:spcBef>
                <a:spcPts val="0"/>
              </a:spcBef>
              <a:spcAft>
                <a:spcPts val="0"/>
              </a:spcAft>
              <a:buFont typeface="Symbol" pitchFamily="18" charset="2"/>
              <a:buChar char=""/>
              <a:defRPr/>
            </a:pPr>
            <a:r>
              <a:rPr lang="it-IT" dirty="0">
                <a:latin typeface="+mn-lt"/>
              </a:rPr>
              <a:t>ORDINA LA CANCELLAZIONE DELLA TRASCRIZIONE DEI PIGNORAMENTI, DELLE ISCRIZIONI IPOTECARIE E </a:t>
            </a:r>
            <a:r>
              <a:rPr lang="it-IT" dirty="0" err="1">
                <a:latin typeface="+mn-lt"/>
              </a:rPr>
              <a:t>DI</a:t>
            </a:r>
            <a:r>
              <a:rPr lang="it-IT" dirty="0">
                <a:latin typeface="+mn-lt"/>
              </a:rPr>
              <a:t> OGNI ALTRO VINCOLO QUANDO L’ATTO DISPOSITIVO SIA CONFORME ALL’ACCORDO O AL PIANO DEL CONSUMATORE</a:t>
            </a:r>
          </a:p>
          <a:p>
            <a:pPr marL="269875" indent="-269875" algn="just" fontAlgn="auto">
              <a:spcBef>
                <a:spcPts val="0"/>
              </a:spcBef>
              <a:spcAft>
                <a:spcPts val="0"/>
              </a:spcAft>
              <a:buFont typeface="Symbol" pitchFamily="18" charset="2"/>
              <a:buChar char=""/>
              <a:defRPr/>
            </a:pPr>
            <a:r>
              <a:rPr lang="it-IT" b="1" dirty="0">
                <a:latin typeface="+mn-lt"/>
              </a:rPr>
              <a:t>SOSPENDE </a:t>
            </a:r>
            <a:r>
              <a:rPr lang="it-IT" dirty="0">
                <a:latin typeface="+mn-lt"/>
              </a:rPr>
              <a:t>ANCHE </a:t>
            </a:r>
            <a:r>
              <a:rPr lang="it-IT" dirty="0" err="1">
                <a:latin typeface="+mn-lt"/>
              </a:rPr>
              <a:t>D’UFFICIO</a:t>
            </a:r>
            <a:r>
              <a:rPr lang="it-IT" b="1" dirty="0">
                <a:latin typeface="+mn-lt"/>
              </a:rPr>
              <a:t> </a:t>
            </a:r>
            <a:r>
              <a:rPr lang="it-IT" dirty="0">
                <a:latin typeface="+mn-lt"/>
              </a:rPr>
              <a:t>GLI ATTI </a:t>
            </a:r>
            <a:r>
              <a:rPr lang="it-IT" dirty="0" err="1">
                <a:latin typeface="+mn-lt"/>
              </a:rPr>
              <a:t>DI</a:t>
            </a:r>
            <a:r>
              <a:rPr lang="it-IT" dirty="0">
                <a:latin typeface="+mn-lt"/>
              </a:rPr>
              <a:t> ESECUZIONE DELL’ACCORDO QUANDO RICORRONO GRAVI E GIUSTIFICATI MOTIVI (RICONOSCIUTO COSI’ UN </a:t>
            </a:r>
            <a:r>
              <a:rPr lang="it-IT" b="1" dirty="0">
                <a:latin typeface="+mn-lt"/>
              </a:rPr>
              <a:t>POTERE </a:t>
            </a:r>
            <a:r>
              <a:rPr lang="it-IT" b="1" dirty="0" err="1">
                <a:latin typeface="+mn-lt"/>
              </a:rPr>
              <a:t>DI</a:t>
            </a:r>
            <a:r>
              <a:rPr lang="it-IT" b="1" dirty="0">
                <a:latin typeface="+mn-lt"/>
              </a:rPr>
              <a:t> VIGILANZA </a:t>
            </a:r>
            <a:r>
              <a:rPr lang="it-IT" dirty="0">
                <a:latin typeface="+mn-lt"/>
              </a:rPr>
              <a:t>DEL GIUDICE NELLA FASE ESECUTIVA)</a:t>
            </a:r>
          </a:p>
          <a:p>
            <a:pPr marL="269875" indent="-269875" algn="just" fontAlgn="auto">
              <a:spcBef>
                <a:spcPts val="0"/>
              </a:spcBef>
              <a:spcAft>
                <a:spcPts val="0"/>
              </a:spcAft>
              <a:buFont typeface="Symbol" pitchFamily="18" charset="2"/>
              <a:buChar char=""/>
              <a:defRPr/>
            </a:pPr>
            <a:r>
              <a:rPr lang="it-IT" dirty="0">
                <a:latin typeface="+mn-lt"/>
              </a:rPr>
              <a:t>DECIDE SULL’EVENTUALE </a:t>
            </a:r>
            <a:r>
              <a:rPr lang="it-IT" b="1" dirty="0">
                <a:latin typeface="+mn-lt"/>
              </a:rPr>
              <a:t>SOSTITUZIONE DEL LIQUIDATORE </a:t>
            </a:r>
            <a:r>
              <a:rPr lang="it-IT" dirty="0">
                <a:latin typeface="+mn-lt"/>
              </a:rPr>
              <a:t>PER GIUSTIFICATI MOTIVI</a:t>
            </a:r>
          </a:p>
        </p:txBody>
      </p:sp>
      <p:sp>
        <p:nvSpPr>
          <p:cNvPr id="36868" name="CasellaDiTesto 11"/>
          <p:cNvSpPr txBox="1">
            <a:spLocks noChangeArrowheads="1"/>
          </p:cNvSpPr>
          <p:nvPr/>
        </p:nvSpPr>
        <p:spPr bwMode="auto">
          <a:xfrm>
            <a:off x="684213" y="5300663"/>
            <a:ext cx="7848600" cy="923925"/>
          </a:xfrm>
          <a:prstGeom prst="rect">
            <a:avLst/>
          </a:prstGeom>
          <a:solidFill>
            <a:srgbClr val="FFFFCC"/>
          </a:solidFill>
          <a:ln w="28575">
            <a:noFill/>
            <a:prstDash val="sysDot"/>
            <a:miter lim="800000"/>
            <a:headEnd/>
            <a:tailEnd/>
          </a:ln>
        </p:spPr>
        <p:txBody>
          <a:bodyPr>
            <a:spAutoFit/>
          </a:bodyPr>
          <a:lstStyle/>
          <a:p>
            <a:pPr algn="just"/>
            <a:r>
              <a:rPr lang="it-IT">
                <a:latin typeface="Calibri" pitchFamily="34" charset="0"/>
              </a:rPr>
              <a:t>VIENE PREVISTA LA POSSIBILE </a:t>
            </a:r>
            <a:r>
              <a:rPr lang="it-IT" b="1">
                <a:latin typeface="Calibri" pitchFamily="34" charset="0"/>
              </a:rPr>
              <a:t>MODIFICA DELLA PROPOSTA,</a:t>
            </a:r>
            <a:r>
              <a:rPr lang="it-IT">
                <a:latin typeface="Calibri" pitchFamily="34" charset="0"/>
              </a:rPr>
              <a:t> CON L’AUSILIO DELL’O.G.C., QUANDO L’ESECUZIONE DELL’ACCORDO O DEL PIANO DIVENTI </a:t>
            </a:r>
            <a:r>
              <a:rPr lang="it-IT" b="1">
                <a:latin typeface="Calibri" pitchFamily="34" charset="0"/>
              </a:rPr>
              <a:t>IMPOSSIBILE PER CAUSE NON IMPUTABILI AL DEBITORE.</a:t>
            </a:r>
            <a:endParaRPr lang="it-IT">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0D31D363-2305-48E9-898A-705E99EF31BA}" type="slidenum">
              <a:rPr lang="it-IT">
                <a:solidFill>
                  <a:schemeClr val="tx1">
                    <a:tint val="75000"/>
                  </a:schemeClr>
                </a:solidFill>
                <a:latin typeface="+mn-lt"/>
              </a:rPr>
              <a:pPr fontAlgn="auto">
                <a:spcBef>
                  <a:spcPts val="0"/>
                </a:spcBef>
                <a:spcAft>
                  <a:spcPts val="0"/>
                </a:spcAft>
                <a:defRPr/>
              </a:pPr>
              <a:t>2</a:t>
            </a:fld>
            <a:endParaRPr lang="it-IT" dirty="0">
              <a:solidFill>
                <a:schemeClr val="tx1">
                  <a:tint val="75000"/>
                </a:schemeClr>
              </a:solidFill>
              <a:latin typeface="+mn-lt"/>
            </a:endParaRPr>
          </a:p>
        </p:txBody>
      </p:sp>
      <p:sp>
        <p:nvSpPr>
          <p:cNvPr id="3" name="CasellaDiTesto 2"/>
          <p:cNvSpPr txBox="1"/>
          <p:nvPr/>
        </p:nvSpPr>
        <p:spPr>
          <a:xfrm>
            <a:off x="395288" y="1700213"/>
            <a:ext cx="8353425" cy="400050"/>
          </a:xfrm>
          <a:prstGeom prst="rect">
            <a:avLst/>
          </a:prstGeom>
          <a:noFill/>
        </p:spPr>
        <p:txBody>
          <a:bodyPr>
            <a:spAutoFit/>
          </a:bodyPr>
          <a:lstStyle/>
          <a:p>
            <a:pPr marL="90488" algn="just" fontAlgn="auto">
              <a:spcBef>
                <a:spcPts val="600"/>
              </a:spcBef>
              <a:spcAft>
                <a:spcPts val="0"/>
              </a:spcAft>
              <a:buClr>
                <a:schemeClr val="tx2">
                  <a:lumMod val="75000"/>
                </a:schemeClr>
              </a:buClr>
              <a:defRPr/>
            </a:pPr>
            <a:r>
              <a:rPr lang="it-IT" sz="2000" dirty="0">
                <a:latin typeface="+mn-lt"/>
              </a:rPr>
              <a:t> </a:t>
            </a:r>
          </a:p>
        </p:txBody>
      </p:sp>
      <p:sp>
        <p:nvSpPr>
          <p:cNvPr id="7" name="Titolo 1"/>
          <p:cNvSpPr txBox="1">
            <a:spLocks/>
          </p:cNvSpPr>
          <p:nvPr/>
        </p:nvSpPr>
        <p:spPr>
          <a:xfrm>
            <a:off x="215900" y="404813"/>
            <a:ext cx="8712200" cy="1143000"/>
          </a:xfrm>
          <a:prstGeom prst="rect">
            <a:avLst/>
          </a:prstGeom>
          <a:solidFill>
            <a:schemeClr val="bg1">
              <a:lumMod val="85000"/>
            </a:schemeClr>
          </a:solidFill>
        </p:spPr>
        <p:txBody>
          <a:bodyPr anchor="ctr">
            <a:normAutofit/>
          </a:bodyPr>
          <a:lstStyle/>
          <a:p>
            <a:pPr algn="ctr" fontAlgn="auto">
              <a:spcAft>
                <a:spcPts val="0"/>
              </a:spcAft>
              <a:defRPr/>
            </a:pPr>
            <a:r>
              <a:rPr lang="it-IT" sz="3200" b="1" dirty="0">
                <a:latin typeface="+mj-lt"/>
                <a:ea typeface="+mj-ea"/>
                <a:cs typeface="+mj-cs"/>
              </a:rPr>
              <a:t>GLI ORGANISMI </a:t>
            </a:r>
            <a:r>
              <a:rPr lang="it-IT" sz="3200" b="1" dirty="0" err="1">
                <a:latin typeface="+mj-lt"/>
                <a:ea typeface="+mj-ea"/>
                <a:cs typeface="+mj-cs"/>
              </a:rPr>
              <a:t>DI</a:t>
            </a:r>
            <a:r>
              <a:rPr lang="it-IT" sz="3200" b="1" dirty="0">
                <a:latin typeface="+mj-lt"/>
                <a:ea typeface="+mj-ea"/>
                <a:cs typeface="+mj-cs"/>
              </a:rPr>
              <a:t> COMPOSIZIONE DELLA CRISI</a:t>
            </a:r>
          </a:p>
        </p:txBody>
      </p:sp>
      <p:sp>
        <p:nvSpPr>
          <p:cNvPr id="6" name="Rettangolo arrotondato 5"/>
          <p:cNvSpPr/>
          <p:nvPr/>
        </p:nvSpPr>
        <p:spPr>
          <a:xfrm>
            <a:off x="395288" y="1700213"/>
            <a:ext cx="3529012" cy="1657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b="1" dirty="0"/>
              <a:t>LA LEGGE CONFERISCE LORO UN RUOLO ASSOLUTAMENTE CENTRALE NELLE PROCEDURE</a:t>
            </a:r>
          </a:p>
        </p:txBody>
      </p:sp>
      <p:sp>
        <p:nvSpPr>
          <p:cNvPr id="8" name="Rettangolo arrotondato 7"/>
          <p:cNvSpPr/>
          <p:nvPr/>
        </p:nvSpPr>
        <p:spPr>
          <a:xfrm>
            <a:off x="4067175" y="2924175"/>
            <a:ext cx="4826000" cy="17287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algn="ctr" fontAlgn="auto">
              <a:spcBef>
                <a:spcPts val="600"/>
              </a:spcBef>
              <a:spcAft>
                <a:spcPts val="0"/>
              </a:spcAft>
              <a:buClr>
                <a:schemeClr val="tx2">
                  <a:lumMod val="75000"/>
                </a:schemeClr>
              </a:buClr>
              <a:defRPr/>
            </a:pPr>
            <a:r>
              <a:rPr lang="it-IT" sz="2000" b="1" dirty="0"/>
              <a:t>SOLO IN DATA 27.01.2015 E’ STATO PUBBLICATO IL DECRETO MINISTERIALE N.202/2014 CHE STABILISCE MODALITA’ E CONDIZIONI IN BASE A CUI GLI O.C.C. POTRANNO LEGITTIMAMENTE OPERARE</a:t>
            </a:r>
          </a:p>
        </p:txBody>
      </p:sp>
      <p:sp>
        <p:nvSpPr>
          <p:cNvPr id="9" name="Rettangolo arrotondato 8"/>
          <p:cNvSpPr/>
          <p:nvPr/>
        </p:nvSpPr>
        <p:spPr>
          <a:xfrm>
            <a:off x="539750" y="4581525"/>
            <a:ext cx="3527425" cy="16557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b="1" dirty="0"/>
              <a:t>GLI O.C.C. DEVONO ESSERE ISCRITTI IN APPOSITO REGISTRO TENUTO PRESSO IL MINISTERO DELLA GIUSTIZIA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900" y="260350"/>
            <a:ext cx="8712200" cy="1143000"/>
          </a:xfrm>
          <a:solidFill>
            <a:schemeClr val="bg1">
              <a:lumMod val="85000"/>
            </a:schemeClr>
          </a:solidFill>
        </p:spPr>
        <p:txBody>
          <a:bodyPr rtlCol="0">
            <a:normAutofit/>
          </a:bodyPr>
          <a:lstStyle/>
          <a:p>
            <a:pPr eaLnBrk="1" fontAlgn="auto" hangingPunct="1">
              <a:spcAft>
                <a:spcPts val="0"/>
              </a:spcAft>
              <a:defRPr/>
            </a:pPr>
            <a:r>
              <a:rPr lang="it-IT" sz="3200" b="1" dirty="0" smtClean="0"/>
              <a:t>ANNULLAMENTO E RISOLUZIONE DELL’ACCORDO</a:t>
            </a:r>
            <a:endParaRPr lang="it-IT" sz="3200" b="1" dirty="0"/>
          </a:p>
        </p:txBody>
      </p:sp>
      <p:sp>
        <p:nvSpPr>
          <p:cNvPr id="4" name="Segnaposto piè di pagina 3"/>
          <p:cNvSpPr>
            <a:spLocks noGrp="1"/>
          </p:cNvSpPr>
          <p:nvPr>
            <p:ph type="ftr" sz="quarter" idx="11"/>
          </p:nvPr>
        </p:nvSpPr>
        <p:spPr/>
        <p:txBody>
          <a:bodyPr rtlCol="0"/>
          <a:lstStyle/>
          <a:p>
            <a:pPr fontAlgn="auto">
              <a:spcBef>
                <a:spcPts val="0"/>
              </a:spcBef>
              <a:spcAft>
                <a:spcPts val="0"/>
              </a:spcAft>
              <a:defRPr/>
            </a:pPr>
            <a:fld id="{9F9F257C-EC12-4554-A7BC-0F4C1BB62664}" type="slidenum">
              <a:rPr lang="it-IT">
                <a:solidFill>
                  <a:schemeClr val="tx1">
                    <a:tint val="75000"/>
                  </a:schemeClr>
                </a:solidFill>
                <a:latin typeface="+mn-lt"/>
              </a:rPr>
              <a:pPr fontAlgn="auto">
                <a:spcBef>
                  <a:spcPts val="0"/>
                </a:spcBef>
                <a:spcAft>
                  <a:spcPts val="0"/>
                </a:spcAft>
                <a:defRPr/>
              </a:pPr>
              <a:t>20</a:t>
            </a:fld>
            <a:endParaRPr lang="it-IT" dirty="0">
              <a:solidFill>
                <a:schemeClr val="tx1">
                  <a:tint val="75000"/>
                </a:schemeClr>
              </a:solidFill>
              <a:latin typeface="+mn-lt"/>
            </a:endParaRPr>
          </a:p>
        </p:txBody>
      </p:sp>
      <p:sp>
        <p:nvSpPr>
          <p:cNvPr id="37891" name="Rectangle 1"/>
          <p:cNvSpPr>
            <a:spLocks noChangeArrowheads="1"/>
          </p:cNvSpPr>
          <p:nvPr/>
        </p:nvSpPr>
        <p:spPr bwMode="auto">
          <a:xfrm>
            <a:off x="269875" y="5589588"/>
            <a:ext cx="8604250" cy="815975"/>
          </a:xfrm>
          <a:prstGeom prst="rect">
            <a:avLst/>
          </a:prstGeom>
          <a:noFill/>
          <a:ln w="12700">
            <a:solidFill>
              <a:schemeClr val="accent1"/>
            </a:solidFill>
            <a:miter lim="800000"/>
            <a:headEnd/>
            <a:tailEnd/>
          </a:ln>
        </p:spPr>
        <p:txBody>
          <a:bodyPr anchor="ctr">
            <a:spAutoFit/>
          </a:bodyPr>
          <a:lstStyle/>
          <a:p>
            <a:pPr marL="360363" indent="-360363" algn="just" eaLnBrk="0" hangingPunct="0">
              <a:spcBef>
                <a:spcPts val="600"/>
              </a:spcBef>
              <a:buClr>
                <a:srgbClr val="C00000"/>
              </a:buClr>
              <a:buFont typeface="Wingdings" pitchFamily="2" charset="2"/>
              <a:buChar char="Ø"/>
            </a:pPr>
            <a:r>
              <a:rPr lang="it-IT" sz="1400">
                <a:latin typeface="Calibri" pitchFamily="34" charset="0"/>
                <a:ea typeface="Times New Roman" pitchFamily="18" charset="0"/>
                <a:cs typeface="Arial" charset="0"/>
              </a:rPr>
              <a:t>IN ENTRAMBE LE IPOTESI SI INSTAURA UN GIUDIZIO CAMERALE AVANTI AL TRIBUNALE IN COMPOSIZIONE MONOCRATICA NEL CONTRADDITTORIO COL DEBITORE.</a:t>
            </a:r>
          </a:p>
          <a:p>
            <a:pPr marL="360363" indent="-360363" algn="just" eaLnBrk="0" hangingPunct="0">
              <a:spcBef>
                <a:spcPts val="600"/>
              </a:spcBef>
              <a:buClr>
                <a:srgbClr val="C00000"/>
              </a:buClr>
              <a:buFont typeface="Wingdings" pitchFamily="2" charset="2"/>
              <a:buChar char="Ø"/>
            </a:pPr>
            <a:r>
              <a:rPr lang="it-IT" sz="1400">
                <a:latin typeface="Calibri" pitchFamily="34" charset="0"/>
                <a:ea typeface="Times New Roman" pitchFamily="18" charset="0"/>
                <a:cs typeface="Arial" charset="0"/>
              </a:rPr>
              <a:t>E’ ESPERIBILE UN RECLAMO AVANTI AL TRIBUNALE IN COMPOSIZIONE COLLEGIALE.</a:t>
            </a:r>
          </a:p>
        </p:txBody>
      </p:sp>
      <p:graphicFrame>
        <p:nvGraphicFramePr>
          <p:cNvPr id="6" name="Diagramma 5"/>
          <p:cNvGraphicFramePr/>
          <p:nvPr/>
        </p:nvGraphicFramePr>
        <p:xfrm>
          <a:off x="251520" y="1340768"/>
          <a:ext cx="8640960"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900" y="404813"/>
            <a:ext cx="8712200" cy="1143000"/>
          </a:xfrm>
          <a:solidFill>
            <a:schemeClr val="bg1">
              <a:lumMod val="85000"/>
            </a:schemeClr>
          </a:solidFill>
        </p:spPr>
        <p:txBody>
          <a:bodyPr rtlCol="0">
            <a:normAutofit fontScale="90000"/>
          </a:bodyPr>
          <a:lstStyle/>
          <a:p>
            <a:pPr eaLnBrk="1" fontAlgn="auto" hangingPunct="1">
              <a:spcAft>
                <a:spcPts val="0"/>
              </a:spcAft>
              <a:defRPr/>
            </a:pPr>
            <a:r>
              <a:rPr lang="it-IT" sz="3200" b="1" dirty="0" smtClean="0"/>
              <a:t>CESSAZIONE E REVOCA DEGLI EFFETTI DELL’OMOLOGAZIONE DEL PIANO DEL CONSUMATORE</a:t>
            </a:r>
            <a:endParaRPr lang="it-IT" sz="3200" b="1" dirty="0"/>
          </a:p>
        </p:txBody>
      </p:sp>
      <p:sp>
        <p:nvSpPr>
          <p:cNvPr id="4" name="Segnaposto piè di pagina 3"/>
          <p:cNvSpPr>
            <a:spLocks noGrp="1"/>
          </p:cNvSpPr>
          <p:nvPr>
            <p:ph type="ftr" sz="quarter" idx="11"/>
          </p:nvPr>
        </p:nvSpPr>
        <p:spPr/>
        <p:txBody>
          <a:bodyPr rtlCol="0"/>
          <a:lstStyle/>
          <a:p>
            <a:pPr fontAlgn="auto">
              <a:spcBef>
                <a:spcPts val="0"/>
              </a:spcBef>
              <a:spcAft>
                <a:spcPts val="0"/>
              </a:spcAft>
              <a:defRPr/>
            </a:pPr>
            <a:fld id="{2546D837-6B3C-441E-822F-B17850A02602}" type="slidenum">
              <a:rPr lang="it-IT">
                <a:solidFill>
                  <a:schemeClr val="tx1">
                    <a:tint val="75000"/>
                  </a:schemeClr>
                </a:solidFill>
                <a:latin typeface="+mn-lt"/>
              </a:rPr>
              <a:pPr fontAlgn="auto">
                <a:spcBef>
                  <a:spcPts val="0"/>
                </a:spcBef>
                <a:spcAft>
                  <a:spcPts val="0"/>
                </a:spcAft>
                <a:defRPr/>
              </a:pPr>
              <a:t>21</a:t>
            </a:fld>
            <a:endParaRPr lang="it-IT" dirty="0">
              <a:solidFill>
                <a:schemeClr val="tx1">
                  <a:tint val="75000"/>
                </a:schemeClr>
              </a:solidFill>
              <a:latin typeface="+mn-lt"/>
            </a:endParaRPr>
          </a:p>
        </p:txBody>
      </p:sp>
      <p:sp>
        <p:nvSpPr>
          <p:cNvPr id="38915" name="Rectangle 1"/>
          <p:cNvSpPr>
            <a:spLocks noChangeArrowheads="1"/>
          </p:cNvSpPr>
          <p:nvPr/>
        </p:nvSpPr>
        <p:spPr bwMode="auto">
          <a:xfrm>
            <a:off x="468313" y="2162175"/>
            <a:ext cx="8170862" cy="3754438"/>
          </a:xfrm>
          <a:prstGeom prst="rect">
            <a:avLst/>
          </a:prstGeom>
          <a:noFill/>
          <a:ln w="9525">
            <a:noFill/>
            <a:miter lim="800000"/>
            <a:headEnd/>
            <a:tailEnd/>
          </a:ln>
        </p:spPr>
        <p:txBody>
          <a:bodyPr anchor="ctr">
            <a:spAutoFit/>
          </a:bodyPr>
          <a:lstStyle/>
          <a:p>
            <a:pPr marL="269875" indent="-269875" algn="just">
              <a:spcBef>
                <a:spcPts val="1200"/>
              </a:spcBef>
              <a:buClr>
                <a:srgbClr val="C00000"/>
              </a:buClr>
              <a:buFont typeface="Wingdings" pitchFamily="2" charset="2"/>
              <a:buChar char="Ø"/>
            </a:pPr>
            <a:r>
              <a:rPr lang="it-IT" sz="1600">
                <a:latin typeface="Calibri" pitchFamily="34" charset="0"/>
                <a:ea typeface="Times New Roman" pitchFamily="18" charset="0"/>
                <a:cs typeface="Arial" charset="0"/>
              </a:rPr>
              <a:t>LA </a:t>
            </a:r>
            <a:r>
              <a:rPr lang="it-IT" sz="1600" b="1">
                <a:latin typeface="Calibri" pitchFamily="34" charset="0"/>
                <a:ea typeface="Times New Roman" pitchFamily="18" charset="0"/>
                <a:cs typeface="Arial" charset="0"/>
              </a:rPr>
              <a:t>CESSAZIONE DEGLI EFFETTI</a:t>
            </a:r>
            <a:r>
              <a:rPr lang="it-IT" sz="1600">
                <a:latin typeface="Calibri" pitchFamily="34" charset="0"/>
                <a:ea typeface="Times New Roman" pitchFamily="18" charset="0"/>
                <a:cs typeface="Arial" charset="0"/>
              </a:rPr>
              <a:t> </a:t>
            </a:r>
            <a:r>
              <a:rPr lang="it-IT" sz="1600" b="1">
                <a:latin typeface="Calibri" pitchFamily="34" charset="0"/>
                <a:ea typeface="Times New Roman" pitchFamily="18" charset="0"/>
                <a:cs typeface="Arial" charset="0"/>
              </a:rPr>
              <a:t>“DI DIRITTO”</a:t>
            </a:r>
            <a:r>
              <a:rPr lang="it-IT" sz="1600">
                <a:latin typeface="Calibri" pitchFamily="34" charset="0"/>
                <a:ea typeface="Times New Roman" pitchFamily="18" charset="0"/>
                <a:cs typeface="Arial" charset="0"/>
              </a:rPr>
              <a:t> E’ PREVISTA EX ART. 14 BIS NEI CASI IN CUI IL DEBITORE NON ADEMPIA INTEGRALMENTE, ENTRO NOVANTA GIORNI DALLE SCADENZE PREVISTE, AI PAGAMENTI DOVUTI ALLE PUBBLICHE AMMINISTRAZIONI ED AGLI ENTI PREVIDENZIALI (ART. 11, COMMA 5, PRIMO PERIODO).</a:t>
            </a:r>
          </a:p>
          <a:p>
            <a:pPr marL="269875" indent="-269875" algn="just" eaLnBrk="0" hangingPunct="0">
              <a:spcBef>
                <a:spcPts val="1200"/>
              </a:spcBef>
              <a:buClr>
                <a:srgbClr val="C00000"/>
              </a:buClr>
              <a:buFont typeface="Wingdings" pitchFamily="2" charset="2"/>
              <a:buChar char="Ø"/>
            </a:pPr>
            <a:r>
              <a:rPr lang="it-IT" sz="1600">
                <a:latin typeface="Calibri" pitchFamily="34" charset="0"/>
                <a:ea typeface="Times New Roman" pitchFamily="18" charset="0"/>
                <a:cs typeface="Arial" charset="0"/>
              </a:rPr>
              <a:t>LA </a:t>
            </a:r>
            <a:r>
              <a:rPr lang="it-IT" sz="1600" b="1">
                <a:latin typeface="Calibri" pitchFamily="34" charset="0"/>
                <a:ea typeface="Times New Roman" pitchFamily="18" charset="0"/>
                <a:cs typeface="Arial" charset="0"/>
              </a:rPr>
              <a:t>REVOCA</a:t>
            </a:r>
            <a:r>
              <a:rPr lang="it-IT" sz="1600">
                <a:latin typeface="Calibri" pitchFamily="34" charset="0"/>
                <a:ea typeface="Times New Roman" pitchFamily="18" charset="0"/>
                <a:cs typeface="Arial" charset="0"/>
              </a:rPr>
              <a:t> </a:t>
            </a:r>
            <a:r>
              <a:rPr lang="it-IT" sz="1600" b="1">
                <a:latin typeface="Calibri" pitchFamily="34" charset="0"/>
                <a:ea typeface="Times New Roman" pitchFamily="18" charset="0"/>
                <a:cs typeface="Arial" charset="0"/>
              </a:rPr>
              <a:t>DEGLI EFFETTI</a:t>
            </a:r>
            <a:r>
              <a:rPr lang="it-IT" sz="1600">
                <a:latin typeface="Calibri" pitchFamily="34" charset="0"/>
                <a:ea typeface="Times New Roman" pitchFamily="18" charset="0"/>
                <a:cs typeface="Arial" charset="0"/>
              </a:rPr>
              <a:t> E’ INVECE PREVISTA NEL CASO DI COMPIMENTO DI ATTI IN FRODE AI CREDITORI COMPIUTI DAL DEBITORE NEL CORSO DELLA PROCEDURA (ART. 11, COMMA 5, SECONDO PERIODO).</a:t>
            </a:r>
          </a:p>
          <a:p>
            <a:pPr marL="269875" indent="-269875" algn="just" eaLnBrk="0" hangingPunct="0">
              <a:spcBef>
                <a:spcPts val="1200"/>
              </a:spcBef>
              <a:buClr>
                <a:srgbClr val="C00000"/>
              </a:buClr>
              <a:buFont typeface="Wingdings" pitchFamily="2" charset="2"/>
              <a:buChar char="Ø"/>
            </a:pPr>
            <a:r>
              <a:rPr lang="it-IT" sz="1600">
                <a:latin typeface="Calibri" pitchFamily="34" charset="0"/>
                <a:ea typeface="Times New Roman" pitchFamily="18" charset="0"/>
                <a:cs typeface="Arial" charset="0"/>
              </a:rPr>
              <a:t>LA </a:t>
            </a:r>
            <a:r>
              <a:rPr lang="it-IT" sz="1600" b="1">
                <a:latin typeface="Calibri" pitchFamily="34" charset="0"/>
                <a:ea typeface="Times New Roman" pitchFamily="18" charset="0"/>
                <a:cs typeface="Arial" charset="0"/>
              </a:rPr>
              <a:t>CESSAZIONE DEGLI EFFETTI</a:t>
            </a:r>
            <a:r>
              <a:rPr lang="it-IT" sz="1600">
                <a:latin typeface="Calibri" pitchFamily="34" charset="0"/>
                <a:ea typeface="Times New Roman" pitchFamily="18" charset="0"/>
                <a:cs typeface="Arial" charset="0"/>
              </a:rPr>
              <a:t> </a:t>
            </a:r>
            <a:r>
              <a:rPr lang="it-IT" sz="1600" b="1">
                <a:latin typeface="Calibri" pitchFamily="34" charset="0"/>
                <a:ea typeface="Times New Roman" pitchFamily="18" charset="0"/>
                <a:cs typeface="Arial" charset="0"/>
              </a:rPr>
              <a:t>SU ISTANZA DEI CREDITORI </a:t>
            </a:r>
            <a:r>
              <a:rPr lang="it-IT" sz="1600">
                <a:latin typeface="Calibri" pitchFamily="34" charset="0"/>
                <a:ea typeface="Times New Roman" pitchFamily="18" charset="0"/>
                <a:cs typeface="Arial" charset="0"/>
              </a:rPr>
              <a:t>E’ INFINE PREVISTA NEI CASI CONTEMPLATI DALL’ART. 14 BIS, COMMA 2</a:t>
            </a:r>
            <a:r>
              <a:rPr lang="it-IT" sz="1600" b="1">
                <a:latin typeface="Calibri" pitchFamily="34" charset="0"/>
                <a:ea typeface="Times New Roman" pitchFamily="18" charset="0"/>
                <a:cs typeface="Arial" charset="0"/>
              </a:rPr>
              <a:t> </a:t>
            </a:r>
            <a:r>
              <a:rPr lang="it-IT" sz="1600">
                <a:latin typeface="Calibri" pitchFamily="34" charset="0"/>
                <a:ea typeface="Times New Roman" pitchFamily="18" charset="0"/>
                <a:cs typeface="Arial" charset="0"/>
              </a:rPr>
              <a:t>(IDENTICI A QUELLI PREVISTI DALL’ART. 14 PER L’ANNULLAMENTO E LA RISOLUZIONE DELL’ACCORDO).</a:t>
            </a:r>
          </a:p>
          <a:p>
            <a:pPr marL="269875" indent="-269875" algn="just" eaLnBrk="0" hangingPunct="0">
              <a:spcBef>
                <a:spcPts val="1200"/>
              </a:spcBef>
              <a:buClr>
                <a:srgbClr val="C00000"/>
              </a:buClr>
              <a:buFont typeface="Wingdings" pitchFamily="2" charset="2"/>
              <a:buChar char="Ø"/>
            </a:pPr>
            <a:r>
              <a:rPr lang="it-IT" sz="1600">
                <a:latin typeface="Calibri" pitchFamily="34" charset="0"/>
                <a:ea typeface="Times New Roman" pitchFamily="18" charset="0"/>
                <a:cs typeface="Arial" charset="0"/>
              </a:rPr>
              <a:t>SI INSTAURA ANCHE IN QUESTI CASI UN IDENTICO GIUDIZIO CAMERALE AVANTI AL TRIBUNALE IN COMPOSIZIONE MONOCRATICA, NEL CONTRADDITTORIO COL DEBITORE, CON EVENTUALE RECLAMO AVANTI AL TRIBUNALE IN COMPOSIZIONE COLLEGIALE.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900" y="404813"/>
            <a:ext cx="8712200" cy="1143000"/>
          </a:xfrm>
          <a:solidFill>
            <a:schemeClr val="bg1">
              <a:lumMod val="85000"/>
            </a:schemeClr>
          </a:solidFill>
        </p:spPr>
        <p:txBody>
          <a:bodyPr rtlCol="0">
            <a:normAutofit/>
          </a:bodyPr>
          <a:lstStyle/>
          <a:p>
            <a:pPr eaLnBrk="1" fontAlgn="auto" hangingPunct="1">
              <a:spcAft>
                <a:spcPts val="0"/>
              </a:spcAft>
              <a:defRPr/>
            </a:pPr>
            <a:r>
              <a:rPr lang="it-IT" sz="3200" b="1" dirty="0" smtClean="0"/>
              <a:t>PROCEDIMENTO </a:t>
            </a:r>
            <a:r>
              <a:rPr lang="it-IT" sz="3200" b="1" dirty="0" err="1" smtClean="0"/>
              <a:t>DI</a:t>
            </a:r>
            <a:r>
              <a:rPr lang="it-IT" sz="3200" b="1" dirty="0" smtClean="0"/>
              <a:t> LIQUIDAZIONE</a:t>
            </a:r>
            <a:endParaRPr lang="it-IT" sz="3200" b="1" dirty="0"/>
          </a:p>
        </p:txBody>
      </p:sp>
      <p:sp>
        <p:nvSpPr>
          <p:cNvPr id="4" name="Segnaposto piè di pagina 3"/>
          <p:cNvSpPr>
            <a:spLocks noGrp="1"/>
          </p:cNvSpPr>
          <p:nvPr>
            <p:ph type="ftr" sz="quarter" idx="11"/>
          </p:nvPr>
        </p:nvSpPr>
        <p:spPr/>
        <p:txBody>
          <a:bodyPr rtlCol="0"/>
          <a:lstStyle/>
          <a:p>
            <a:pPr fontAlgn="auto">
              <a:spcBef>
                <a:spcPts val="0"/>
              </a:spcBef>
              <a:spcAft>
                <a:spcPts val="0"/>
              </a:spcAft>
              <a:defRPr/>
            </a:pPr>
            <a:fld id="{B94BEDCC-258F-4D03-AF52-F649B2694939}" type="slidenum">
              <a:rPr lang="it-IT">
                <a:solidFill>
                  <a:schemeClr val="tx1">
                    <a:tint val="75000"/>
                  </a:schemeClr>
                </a:solidFill>
                <a:latin typeface="+mn-lt"/>
              </a:rPr>
              <a:pPr fontAlgn="auto">
                <a:spcBef>
                  <a:spcPts val="0"/>
                </a:spcBef>
                <a:spcAft>
                  <a:spcPts val="0"/>
                </a:spcAft>
                <a:defRPr/>
              </a:pPr>
              <a:t>22</a:t>
            </a:fld>
            <a:endParaRPr lang="it-IT" dirty="0">
              <a:solidFill>
                <a:schemeClr val="tx1">
                  <a:tint val="75000"/>
                </a:schemeClr>
              </a:solidFill>
              <a:latin typeface="+mn-lt"/>
            </a:endParaRPr>
          </a:p>
        </p:txBody>
      </p:sp>
      <p:sp>
        <p:nvSpPr>
          <p:cNvPr id="6" name="Rettangolo arrotondato 5"/>
          <p:cNvSpPr/>
          <p:nvPr/>
        </p:nvSpPr>
        <p:spPr>
          <a:xfrm>
            <a:off x="1835150" y="1844675"/>
            <a:ext cx="5545138" cy="10795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000" b="1" dirty="0">
                <a:solidFill>
                  <a:schemeClr val="tx1"/>
                </a:solidFill>
                <a:ea typeface="Times New Roman" pitchFamily="18" charset="0"/>
                <a:cs typeface="Arial" pitchFamily="34" charset="0"/>
              </a:rPr>
              <a:t>ULTERIORE STRUMENTO A DISPOSIZIONE DEL SOGGETTO IN STATO </a:t>
            </a:r>
            <a:r>
              <a:rPr lang="it-IT" sz="2000" b="1" dirty="0" err="1">
                <a:solidFill>
                  <a:schemeClr val="tx1"/>
                </a:solidFill>
                <a:ea typeface="Times New Roman" pitchFamily="18" charset="0"/>
                <a:cs typeface="Arial" pitchFamily="34" charset="0"/>
              </a:rPr>
              <a:t>DI</a:t>
            </a:r>
            <a:r>
              <a:rPr lang="it-IT" sz="2000" b="1" dirty="0">
                <a:solidFill>
                  <a:schemeClr val="tx1"/>
                </a:solidFill>
                <a:ea typeface="Times New Roman" pitchFamily="18" charset="0"/>
                <a:cs typeface="Arial" pitchFamily="34" charset="0"/>
              </a:rPr>
              <a:t> SOVRAINDEBITAMENTO PER LA SOLUZIONE DELLA CRISI</a:t>
            </a:r>
            <a:endParaRPr lang="it-IT" sz="2000" dirty="0">
              <a:solidFill>
                <a:schemeClr val="tx1"/>
              </a:solidFill>
              <a:ea typeface="Times New Roman" pitchFamily="18" charset="0"/>
              <a:cs typeface="Arial" pitchFamily="34" charset="0"/>
            </a:endParaRPr>
          </a:p>
        </p:txBody>
      </p:sp>
      <p:sp>
        <p:nvSpPr>
          <p:cNvPr id="7" name="Rectangle 1"/>
          <p:cNvSpPr>
            <a:spLocks noChangeArrowheads="1"/>
          </p:cNvSpPr>
          <p:nvPr/>
        </p:nvSpPr>
        <p:spPr bwMode="auto">
          <a:xfrm>
            <a:off x="827088" y="2852738"/>
            <a:ext cx="7489825" cy="3478212"/>
          </a:xfrm>
          <a:prstGeom prst="rect">
            <a:avLst/>
          </a:prstGeom>
          <a:noFill/>
          <a:ln w="9525">
            <a:noFill/>
            <a:miter lim="800000"/>
            <a:headEnd/>
            <a:tailEnd/>
          </a:ln>
          <a:effectLst/>
        </p:spPr>
        <p:txBody>
          <a:bodyPr anchor="ctr">
            <a:spAutoFit/>
          </a:bodyPr>
          <a:lstStyle/>
          <a:p>
            <a:pPr algn="just">
              <a:spcBef>
                <a:spcPts val="1200"/>
              </a:spcBef>
              <a:buClr>
                <a:schemeClr val="tx2"/>
              </a:buClr>
              <a:buFont typeface="Wingdings" pitchFamily="2" charset="2"/>
              <a:buChar char="Ø"/>
              <a:defRPr/>
            </a:pPr>
            <a:endParaRPr lang="it-IT" dirty="0">
              <a:latin typeface="+mn-lt"/>
              <a:cs typeface="Arial" pitchFamily="34" charset="0"/>
            </a:endParaRPr>
          </a:p>
          <a:p>
            <a:pPr marL="269875" indent="-269875" algn="just" fontAlgn="auto">
              <a:spcBef>
                <a:spcPts val="1200"/>
              </a:spcBef>
              <a:spcAft>
                <a:spcPts val="0"/>
              </a:spcAft>
              <a:buClr>
                <a:schemeClr val="tx2"/>
              </a:buClr>
              <a:buFont typeface="Wingdings" pitchFamily="2" charset="2"/>
              <a:buChar char="Ø"/>
              <a:defRPr/>
            </a:pPr>
            <a:r>
              <a:rPr lang="it-IT" dirty="0">
                <a:latin typeface="+mn-lt"/>
              </a:rPr>
              <a:t>E’ UN PROCEDIMENTO ESECUTIVO CONCORSUALE A </a:t>
            </a:r>
            <a:r>
              <a:rPr lang="it-IT" b="1" dirty="0">
                <a:latin typeface="+mn-lt"/>
              </a:rPr>
              <a:t>CARATTERE</a:t>
            </a:r>
            <a:r>
              <a:rPr lang="it-IT" dirty="0">
                <a:latin typeface="+mn-lt"/>
              </a:rPr>
              <a:t> </a:t>
            </a:r>
            <a:r>
              <a:rPr lang="it-IT" b="1" dirty="0">
                <a:latin typeface="+mn-lt"/>
              </a:rPr>
              <a:t>TENDENZIALMENTE VOLONTARIO</a:t>
            </a:r>
            <a:r>
              <a:rPr lang="it-IT" dirty="0">
                <a:latin typeface="+mn-lt"/>
              </a:rPr>
              <a:t>, SALVE LE </a:t>
            </a:r>
            <a:r>
              <a:rPr lang="it-IT" b="1" dirty="0">
                <a:latin typeface="+mn-lt"/>
              </a:rPr>
              <a:t>IPOTESI </a:t>
            </a:r>
            <a:r>
              <a:rPr lang="it-IT" b="1" dirty="0" err="1">
                <a:latin typeface="+mn-lt"/>
              </a:rPr>
              <a:t>DI</a:t>
            </a:r>
            <a:r>
              <a:rPr lang="it-IT" b="1" dirty="0">
                <a:latin typeface="+mn-lt"/>
              </a:rPr>
              <a:t> CONVERSIONE</a:t>
            </a:r>
            <a:r>
              <a:rPr lang="it-IT" dirty="0">
                <a:latin typeface="+mn-lt"/>
              </a:rPr>
              <a:t> DELLA PROCEDURA </a:t>
            </a:r>
            <a:r>
              <a:rPr lang="it-IT" dirty="0" err="1">
                <a:latin typeface="+mn-lt"/>
              </a:rPr>
              <a:t>DI</a:t>
            </a:r>
            <a:r>
              <a:rPr lang="it-IT" dirty="0">
                <a:latin typeface="+mn-lt"/>
              </a:rPr>
              <a:t> COMPOSIZIONE DELLA CRISI EX ART. 14 QUATER.</a:t>
            </a:r>
          </a:p>
          <a:p>
            <a:pPr marL="269875" indent="-269875" algn="just" fontAlgn="auto">
              <a:spcBef>
                <a:spcPts val="1200"/>
              </a:spcBef>
              <a:spcAft>
                <a:spcPts val="0"/>
              </a:spcAft>
              <a:buClr>
                <a:schemeClr val="tx2"/>
              </a:buClr>
              <a:buFont typeface="Wingdings" pitchFamily="2" charset="2"/>
              <a:buChar char="Ø"/>
              <a:defRPr/>
            </a:pPr>
            <a:r>
              <a:rPr lang="it-IT" dirty="0">
                <a:latin typeface="+mn-lt"/>
              </a:rPr>
              <a:t>RIGUARDA NECESSARIAMENTE </a:t>
            </a:r>
            <a:r>
              <a:rPr lang="it-IT" b="1" dirty="0">
                <a:latin typeface="+mn-lt"/>
              </a:rPr>
              <a:t>TUTTO IL PATRIMONIO DEL DEBITORE.</a:t>
            </a:r>
            <a:endParaRPr lang="it-IT" dirty="0">
              <a:latin typeface="+mn-lt"/>
            </a:endParaRPr>
          </a:p>
          <a:p>
            <a:pPr marL="269875" indent="-269875" algn="just" fontAlgn="auto">
              <a:spcBef>
                <a:spcPts val="1200"/>
              </a:spcBef>
              <a:spcAft>
                <a:spcPts val="0"/>
              </a:spcAft>
              <a:buClr>
                <a:schemeClr val="tx2"/>
              </a:buClr>
              <a:buFont typeface="Wingdings" pitchFamily="2" charset="2"/>
              <a:buChar char="Ø"/>
              <a:defRPr/>
            </a:pPr>
            <a:r>
              <a:rPr lang="it-IT" dirty="0">
                <a:latin typeface="+mn-lt"/>
              </a:rPr>
              <a:t>LA DISCIPLINA LEGALE PREVEDE TRE FASI</a:t>
            </a:r>
            <a:r>
              <a:rPr lang="it-IT" b="1" dirty="0">
                <a:latin typeface="+mn-lt"/>
              </a:rPr>
              <a:t>: APERTURA, ACCERTAMENTO DEL  PASSIVO E LIQUIDAZIONE DELL’ATTIVO, </a:t>
            </a:r>
            <a:r>
              <a:rPr lang="it-IT" dirty="0">
                <a:latin typeface="+mn-lt"/>
              </a:rPr>
              <a:t>CUI DEVE AGGIUNGERSI ANCHE QUELLA </a:t>
            </a:r>
            <a:r>
              <a:rPr lang="it-IT" dirty="0" err="1">
                <a:latin typeface="+mn-lt"/>
              </a:rPr>
              <a:t>DI</a:t>
            </a:r>
            <a:r>
              <a:rPr lang="it-IT" dirty="0">
                <a:latin typeface="+mn-lt"/>
              </a:rPr>
              <a:t> </a:t>
            </a:r>
            <a:r>
              <a:rPr lang="it-IT" b="1" dirty="0">
                <a:latin typeface="+mn-lt"/>
              </a:rPr>
              <a:t>RIPARTO DELL’ATTIVO</a:t>
            </a:r>
            <a:r>
              <a:rPr lang="it-IT" dirty="0">
                <a:latin typeface="+mn-lt"/>
              </a:rPr>
              <a:t> (NON ESPRESSAMENTE DISCIPLINATA MA COMUNQUE NECESSARIA).</a:t>
            </a:r>
          </a:p>
          <a:p>
            <a:pPr marL="269875" indent="-269875" algn="just" eaLnBrk="0" hangingPunct="0">
              <a:spcBef>
                <a:spcPts val="1200"/>
              </a:spcBef>
              <a:buClr>
                <a:schemeClr val="tx2"/>
              </a:buClr>
              <a:buFont typeface="Wingdings" pitchFamily="2" charset="2"/>
              <a:buChar char="Ø"/>
              <a:defRPr/>
            </a:pPr>
            <a:endParaRPr lang="it-IT" dirty="0">
              <a:latin typeface="+mn-lt"/>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5C15C018-0D6E-4D2D-BB14-BFFF387877C8}" type="slidenum">
              <a:rPr lang="it-IT">
                <a:solidFill>
                  <a:schemeClr val="tx1">
                    <a:tint val="75000"/>
                  </a:schemeClr>
                </a:solidFill>
                <a:latin typeface="+mn-lt"/>
              </a:rPr>
              <a:pPr fontAlgn="auto">
                <a:spcBef>
                  <a:spcPts val="0"/>
                </a:spcBef>
                <a:spcAft>
                  <a:spcPts val="0"/>
                </a:spcAft>
                <a:defRPr/>
              </a:pPr>
              <a:t>23</a:t>
            </a:fld>
            <a:endParaRPr lang="it-IT" dirty="0">
              <a:solidFill>
                <a:schemeClr val="tx1">
                  <a:tint val="75000"/>
                </a:schemeClr>
              </a:solidFill>
              <a:latin typeface="+mn-lt"/>
            </a:endParaRPr>
          </a:p>
        </p:txBody>
      </p:sp>
      <p:sp>
        <p:nvSpPr>
          <p:cNvPr id="3" name="Titolo 1"/>
          <p:cNvSpPr txBox="1">
            <a:spLocks/>
          </p:cNvSpPr>
          <p:nvPr/>
        </p:nvSpPr>
        <p:spPr>
          <a:xfrm>
            <a:off x="215900" y="0"/>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APERTURA</a:t>
            </a:r>
          </a:p>
        </p:txBody>
      </p:sp>
      <p:sp>
        <p:nvSpPr>
          <p:cNvPr id="40963" name="Rectangle 1"/>
          <p:cNvSpPr>
            <a:spLocks noChangeArrowheads="1"/>
          </p:cNvSpPr>
          <p:nvPr/>
        </p:nvSpPr>
        <p:spPr bwMode="auto">
          <a:xfrm>
            <a:off x="250825" y="977900"/>
            <a:ext cx="8605838" cy="5402263"/>
          </a:xfrm>
          <a:prstGeom prst="rect">
            <a:avLst/>
          </a:prstGeom>
          <a:noFill/>
          <a:ln w="9525">
            <a:noFill/>
            <a:miter lim="800000"/>
            <a:headEnd/>
            <a:tailEnd/>
          </a:ln>
        </p:spPr>
        <p:txBody>
          <a:bodyPr anchor="ctr">
            <a:spAutoFit/>
          </a:bodyPr>
          <a:lstStyle/>
          <a:p>
            <a:pPr marL="269875" indent="-269875" algn="just">
              <a:spcBef>
                <a:spcPts val="600"/>
              </a:spcBef>
              <a:buClr>
                <a:srgbClr val="C00000"/>
              </a:buClr>
              <a:buFont typeface="Wingdings" pitchFamily="2" charset="2"/>
              <a:buChar char="Ø"/>
            </a:pPr>
            <a:r>
              <a:rPr lang="it-IT" sz="1500">
                <a:latin typeface="Calibri" pitchFamily="34" charset="0"/>
                <a:ea typeface="Times New Roman" pitchFamily="18" charset="0"/>
                <a:cs typeface="Arial" charset="0"/>
              </a:rPr>
              <a:t>LA </a:t>
            </a:r>
            <a:r>
              <a:rPr lang="it-IT" sz="1500" b="1">
                <a:latin typeface="Calibri" pitchFamily="34" charset="0"/>
                <a:ea typeface="Times New Roman" pitchFamily="18" charset="0"/>
                <a:cs typeface="Arial" charset="0"/>
              </a:rPr>
              <a:t>LEGITTIMAZIONE PER L’ACCESSO VOLONTARIO</a:t>
            </a:r>
            <a:r>
              <a:rPr lang="it-IT" sz="1500">
                <a:latin typeface="Calibri" pitchFamily="34" charset="0"/>
                <a:ea typeface="Times New Roman" pitchFamily="18" charset="0"/>
                <a:cs typeface="Arial" charset="0"/>
              </a:rPr>
              <a:t> ALLA PROCEDURA SPETTA AGLI STESSI DEBITORI CHE ABBIANO ACCESSO ALLE ALTRE DUE PROCEDURE SOPRA ANALIZZATE E DUNQUE </a:t>
            </a:r>
            <a:r>
              <a:rPr lang="it-IT" sz="1500" b="1">
                <a:latin typeface="Calibri" pitchFamily="34" charset="0"/>
                <a:ea typeface="Times New Roman" pitchFamily="18" charset="0"/>
                <a:cs typeface="Arial" charset="0"/>
              </a:rPr>
              <a:t>ANCHE AL CONSUMATORE</a:t>
            </a:r>
            <a:r>
              <a:rPr lang="it-IT" sz="1500">
                <a:latin typeface="Calibri" pitchFamily="34" charset="0"/>
                <a:ea typeface="Times New Roman" pitchFamily="18" charset="0"/>
                <a:cs typeface="Arial" charset="0"/>
              </a:rPr>
              <a:t>.</a:t>
            </a:r>
          </a:p>
          <a:p>
            <a:pPr marL="269875" indent="-269875" algn="just" eaLnBrk="0" hangingPunct="0">
              <a:spcBef>
                <a:spcPts val="600"/>
              </a:spcBef>
              <a:buClr>
                <a:srgbClr val="C00000"/>
              </a:buClr>
              <a:buFont typeface="Wingdings" pitchFamily="2" charset="2"/>
              <a:buChar char="Ø"/>
            </a:pPr>
            <a:r>
              <a:rPr lang="it-IT" sz="1500">
                <a:latin typeface="Calibri" pitchFamily="34" charset="0"/>
                <a:ea typeface="Times New Roman" pitchFamily="18" charset="0"/>
                <a:cs typeface="Arial" charset="0"/>
              </a:rPr>
              <a:t>LA </a:t>
            </a:r>
            <a:r>
              <a:rPr lang="it-IT" sz="1500" b="1">
                <a:latin typeface="Calibri" pitchFamily="34" charset="0"/>
                <a:ea typeface="Times New Roman" pitchFamily="18" charset="0"/>
                <a:cs typeface="Arial" charset="0"/>
              </a:rPr>
              <a:t>LEGITTIMAZIONE PER OTTENERE LA CONVERSIONE </a:t>
            </a:r>
            <a:r>
              <a:rPr lang="it-IT" sz="1500">
                <a:latin typeface="Calibri" pitchFamily="34" charset="0"/>
                <a:ea typeface="Times New Roman" pitchFamily="18" charset="0"/>
                <a:cs typeface="Arial" charset="0"/>
              </a:rPr>
              <a:t>SPETTA INVECE ALLO</a:t>
            </a:r>
            <a:r>
              <a:rPr lang="it-IT" sz="1500" u="sng">
                <a:latin typeface="Calibri" pitchFamily="34" charset="0"/>
                <a:ea typeface="Times New Roman" pitchFamily="18" charset="0"/>
                <a:cs typeface="Arial" charset="0"/>
              </a:rPr>
              <a:t> </a:t>
            </a:r>
            <a:r>
              <a:rPr lang="it-IT" sz="1500">
                <a:latin typeface="Calibri" pitchFamily="34" charset="0"/>
                <a:ea typeface="Times New Roman" pitchFamily="18" charset="0"/>
                <a:cs typeface="Arial" charset="0"/>
              </a:rPr>
              <a:t>STESSO DEBITORE ED AI CREDITORI NELLE MOLTEPLICI IPOTESI DI CADUCAZIONE DELL’ACCORDO E DEL PIANO (ANNULLAMENTO, RISOLUZIONE, REVOCA O CESSAZIONE DEGLI EFFETTI) PREVISTI DALLA MEDESIMA LEGGE.</a:t>
            </a:r>
          </a:p>
          <a:p>
            <a:pPr marL="269875" indent="-269875" algn="just" eaLnBrk="0" hangingPunct="0">
              <a:spcBef>
                <a:spcPts val="600"/>
              </a:spcBef>
              <a:buClr>
                <a:srgbClr val="C00000"/>
              </a:buClr>
              <a:buFont typeface="Wingdings" pitchFamily="2" charset="2"/>
              <a:buChar char="Ø"/>
            </a:pPr>
            <a:r>
              <a:rPr lang="it-IT" sz="1500">
                <a:latin typeface="Calibri" pitchFamily="34" charset="0"/>
                <a:ea typeface="Times New Roman" pitchFamily="18" charset="0"/>
                <a:cs typeface="Arial" charset="0"/>
              </a:rPr>
              <a:t>L’ART. 14 TER</a:t>
            </a:r>
            <a:r>
              <a:rPr lang="it-IT" sz="1500" b="1">
                <a:latin typeface="Calibri" pitchFamily="34" charset="0"/>
                <a:ea typeface="Times New Roman" pitchFamily="18" charset="0"/>
                <a:cs typeface="Arial" charset="0"/>
              </a:rPr>
              <a:t> </a:t>
            </a:r>
            <a:r>
              <a:rPr lang="it-IT" sz="1500">
                <a:latin typeface="Calibri" pitchFamily="34" charset="0"/>
                <a:ea typeface="Times New Roman" pitchFamily="18" charset="0"/>
                <a:cs typeface="Arial" charset="0"/>
              </a:rPr>
              <a:t>PREVEDE LA DOCUMENTAZIONE DA ALLEGARE AL RICORSO (FRA CUI SI SEGNALANO  L’</a:t>
            </a:r>
            <a:r>
              <a:rPr lang="it-IT" sz="1500" b="1">
                <a:latin typeface="Calibri" pitchFamily="34" charset="0"/>
                <a:ea typeface="Times New Roman" pitchFamily="18" charset="0"/>
                <a:cs typeface="Arial" charset="0"/>
              </a:rPr>
              <a:t>INVENTARIO </a:t>
            </a:r>
            <a:r>
              <a:rPr lang="it-IT" sz="1500">
                <a:latin typeface="Calibri" pitchFamily="34" charset="0"/>
                <a:ea typeface="Times New Roman" pitchFamily="18" charset="0"/>
                <a:cs typeface="Arial" charset="0"/>
              </a:rPr>
              <a:t>E LA </a:t>
            </a:r>
            <a:r>
              <a:rPr lang="it-IT" sz="1500" b="1">
                <a:latin typeface="Calibri" pitchFamily="34" charset="0"/>
                <a:ea typeface="Times New Roman" pitchFamily="18" charset="0"/>
                <a:cs typeface="Arial" charset="0"/>
              </a:rPr>
              <a:t>RELAZIONE PARTICOLAREGGIATA DELL’O.C.C. </a:t>
            </a:r>
            <a:r>
              <a:rPr lang="it-IT" sz="1500">
                <a:latin typeface="Calibri" pitchFamily="34" charset="0"/>
                <a:ea typeface="Times New Roman" pitchFamily="18" charset="0"/>
                <a:cs typeface="Arial" charset="0"/>
              </a:rPr>
              <a:t>CONTENENTE UNA SERIE DI INFORMAZIONI SULL’INDEBITAMENTO), PREVEDENDONE L’INAMMISSIBILITA’ QUANDO LA DOCUMENTAZIONE PRODOTTA NON CONSENTE DI RICOSTRUIRE COMPIUTAMENTE LA SITUAZIONE ECONOMICA E PATRIMONIALE DEL DEBITORE</a:t>
            </a:r>
            <a:r>
              <a:rPr lang="it-IT" sz="1500" b="1">
                <a:latin typeface="Calibri" pitchFamily="34" charset="0"/>
                <a:ea typeface="Times New Roman" pitchFamily="18" charset="0"/>
                <a:cs typeface="Arial" charset="0"/>
              </a:rPr>
              <a:t>.</a:t>
            </a:r>
            <a:endParaRPr lang="it-IT" sz="1500">
              <a:latin typeface="Calibri" pitchFamily="34" charset="0"/>
              <a:ea typeface="Times New Roman" pitchFamily="18" charset="0"/>
              <a:cs typeface="Arial" charset="0"/>
            </a:endParaRPr>
          </a:p>
          <a:p>
            <a:pPr marL="269875" indent="-269875" algn="just" eaLnBrk="0" hangingPunct="0">
              <a:spcBef>
                <a:spcPts val="600"/>
              </a:spcBef>
              <a:buClr>
                <a:srgbClr val="C00000"/>
              </a:buClr>
              <a:buFont typeface="Wingdings" pitchFamily="2" charset="2"/>
              <a:buChar char="Ø"/>
            </a:pPr>
            <a:r>
              <a:rPr lang="it-IT" sz="1500">
                <a:latin typeface="Calibri" pitchFamily="34" charset="0"/>
                <a:ea typeface="Times New Roman" pitchFamily="18" charset="0"/>
                <a:cs typeface="Arial" charset="0"/>
              </a:rPr>
              <a:t>E’ PREVISTO ANCHE IN QUESTO CASO CHE IL DEPOSITO DELLA DOMANDA COMPORTA LA </a:t>
            </a:r>
            <a:r>
              <a:rPr lang="it-IT" sz="1500" b="1">
                <a:latin typeface="Calibri" pitchFamily="34" charset="0"/>
                <a:ea typeface="Times New Roman" pitchFamily="18" charset="0"/>
                <a:cs typeface="Arial" charset="0"/>
              </a:rPr>
              <a:t>SOSPENSIONE DEL CORSO DEGLI INTERESSI CONVENZIONALI O LEGALI </a:t>
            </a:r>
            <a:r>
              <a:rPr lang="it-IT" sz="1500">
                <a:latin typeface="Calibri" pitchFamily="34" charset="0"/>
                <a:ea typeface="Times New Roman" pitchFamily="18" charset="0"/>
                <a:cs typeface="Arial" charset="0"/>
              </a:rPr>
              <a:t>FINO ALLA CHIUSURA DELLA PROCEDURA.</a:t>
            </a:r>
          </a:p>
          <a:p>
            <a:pPr marL="269875" indent="-269875" algn="just" eaLnBrk="0" hangingPunct="0">
              <a:spcBef>
                <a:spcPts val="600"/>
              </a:spcBef>
              <a:buClr>
                <a:srgbClr val="C00000"/>
              </a:buClr>
              <a:buFont typeface="Wingdings" pitchFamily="2" charset="2"/>
              <a:buChar char="Ø"/>
            </a:pPr>
            <a:r>
              <a:rPr lang="it-IT" sz="1500">
                <a:latin typeface="Calibri" pitchFamily="34" charset="0"/>
                <a:ea typeface="Times New Roman" pitchFamily="18" charset="0"/>
                <a:cs typeface="Arial" charset="0"/>
              </a:rPr>
              <a:t>IL PROCEDIMENTO E’ SEMPRE CAMERALE E VIENE DEFINITO CON DECRETO MONOCRATICO RECLAMABILE AVANTI AL COLLEGIO.</a:t>
            </a:r>
          </a:p>
          <a:p>
            <a:pPr marL="269875" indent="-269875" algn="just" eaLnBrk="0" hangingPunct="0">
              <a:spcBef>
                <a:spcPts val="600"/>
              </a:spcBef>
              <a:buClr>
                <a:srgbClr val="C00000"/>
              </a:buClr>
              <a:buFont typeface="Wingdings" pitchFamily="2" charset="2"/>
              <a:buChar char="Ø"/>
            </a:pPr>
            <a:r>
              <a:rPr lang="it-IT" sz="1500">
                <a:latin typeface="Calibri" pitchFamily="34" charset="0"/>
                <a:ea typeface="Times New Roman" pitchFamily="18" charset="0"/>
                <a:cs typeface="Arial" charset="0"/>
              </a:rPr>
              <a:t>L’APERTURA DELLA PROCEDURA COMPORTA LA CONSEGUENTE ED INEVITABILE NOMINA GIUDIZIALE DI UN </a:t>
            </a:r>
            <a:r>
              <a:rPr lang="it-IT" sz="1500" b="1">
                <a:latin typeface="Calibri" pitchFamily="34" charset="0"/>
                <a:ea typeface="Times New Roman" pitchFamily="18" charset="0"/>
                <a:cs typeface="Arial" charset="0"/>
              </a:rPr>
              <a:t>LIQUIDATORE.</a:t>
            </a:r>
            <a:endParaRPr lang="it-IT" sz="1500">
              <a:latin typeface="Calibri" pitchFamily="34" charset="0"/>
              <a:ea typeface="Times New Roman" pitchFamily="18" charset="0"/>
              <a:cs typeface="Arial" charset="0"/>
            </a:endParaRPr>
          </a:p>
          <a:p>
            <a:pPr marL="269875" indent="-269875" algn="just" eaLnBrk="0" hangingPunct="0">
              <a:spcBef>
                <a:spcPts val="600"/>
              </a:spcBef>
              <a:buClr>
                <a:srgbClr val="C00000"/>
              </a:buClr>
              <a:buFont typeface="Wingdings" pitchFamily="2" charset="2"/>
              <a:buChar char="Ø"/>
            </a:pPr>
            <a:r>
              <a:rPr lang="it-IT" sz="1500">
                <a:latin typeface="Calibri" pitchFamily="34" charset="0"/>
                <a:ea typeface="Times New Roman" pitchFamily="18" charset="0"/>
                <a:cs typeface="Arial" charset="0"/>
              </a:rPr>
              <a:t>IL GIUDICE DISPONE INOLTRE IL </a:t>
            </a:r>
            <a:r>
              <a:rPr lang="it-IT" sz="1500" b="1">
                <a:latin typeface="Calibri" pitchFamily="34" charset="0"/>
                <a:ea typeface="Times New Roman" pitchFamily="18" charset="0"/>
                <a:cs typeface="Arial" charset="0"/>
              </a:rPr>
              <a:t>DIVIETO PER I CREDITORI ANTERIORI DI PROPORRE AZIONI ESECUTIVE INDIVIDUALI ED AZIONI CAUTELARI NONCHE’ DI ACQUISIRE PRELAZIONI SUL PATRIMONIO DEL DEBITORE SINO ALLA DEFINITIVITA’ DEL DECRETO DI CHIUSURA DELLA LIQUIDAZIONE </a:t>
            </a:r>
            <a:r>
              <a:rPr lang="it-IT" sz="1500">
                <a:latin typeface="Calibri" pitchFamily="34" charset="0"/>
                <a:ea typeface="Times New Roman" pitchFamily="18" charset="0"/>
                <a:cs typeface="Arial" charset="0"/>
              </a:rPr>
              <a:t>(LA LEGGE PARLA ERRONEAMENTE DI OMOLOGA, IN QUESTA PROCEDURA INESISTENTE).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3CB55443-F5C5-46EB-BA84-5FFFC81A61B7}" type="slidenum">
              <a:rPr lang="it-IT">
                <a:solidFill>
                  <a:schemeClr val="tx1">
                    <a:tint val="75000"/>
                  </a:schemeClr>
                </a:solidFill>
                <a:latin typeface="+mn-lt"/>
              </a:rPr>
              <a:pPr fontAlgn="auto">
                <a:spcBef>
                  <a:spcPts val="0"/>
                </a:spcBef>
                <a:spcAft>
                  <a:spcPts val="0"/>
                </a:spcAft>
                <a:defRPr/>
              </a:pPr>
              <a:t>24</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ACCERTAMENTO DEL PASSIVO</a:t>
            </a:r>
          </a:p>
        </p:txBody>
      </p:sp>
      <p:sp>
        <p:nvSpPr>
          <p:cNvPr id="37889" name="Rectangle 1"/>
          <p:cNvSpPr>
            <a:spLocks noChangeArrowheads="1"/>
          </p:cNvSpPr>
          <p:nvPr/>
        </p:nvSpPr>
        <p:spPr bwMode="auto">
          <a:xfrm>
            <a:off x="250825" y="1325563"/>
            <a:ext cx="8605838" cy="4708525"/>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it-IT" sz="1500" dirty="0">
                <a:latin typeface="+mn-lt"/>
              </a:rPr>
              <a:t> </a:t>
            </a:r>
          </a:p>
          <a:p>
            <a:pPr marL="269875" indent="-269875" algn="just">
              <a:spcBef>
                <a:spcPts val="1200"/>
              </a:spcBef>
              <a:buClr>
                <a:srgbClr val="C00000"/>
              </a:buClr>
              <a:buFont typeface="Wingdings" pitchFamily="2" charset="2"/>
              <a:buChar char="Ø"/>
              <a:defRPr/>
            </a:pPr>
            <a:r>
              <a:rPr lang="it-IT" sz="1500" dirty="0">
                <a:latin typeface="+mn-lt"/>
              </a:rPr>
              <a:t>IL LIQUIDATORE EFFETTUA UNA COMUNICAZIONE AI CREDITORI PER LA PRESENTAZIONE DELLE DOMANDE ENTRO UN </a:t>
            </a:r>
            <a:r>
              <a:rPr lang="it-IT" sz="1500" b="1" dirty="0">
                <a:latin typeface="+mn-lt"/>
              </a:rPr>
              <a:t>TERMINE NON PREDETERMINATO</a:t>
            </a:r>
            <a:r>
              <a:rPr lang="it-IT" sz="1500" dirty="0">
                <a:latin typeface="+mn-lt"/>
              </a:rPr>
              <a:t> DALLA LEGGE E INDICATO DALLO</a:t>
            </a:r>
            <a:r>
              <a:rPr lang="it-IT" sz="1500" b="1" dirty="0">
                <a:latin typeface="+mn-lt"/>
              </a:rPr>
              <a:t> </a:t>
            </a:r>
            <a:r>
              <a:rPr lang="it-IT" sz="1500" dirty="0">
                <a:latin typeface="+mn-lt"/>
              </a:rPr>
              <a:t>STESSO LIQUIDATORE. </a:t>
            </a:r>
          </a:p>
          <a:p>
            <a:pPr marL="269875" indent="-269875" algn="just">
              <a:spcBef>
                <a:spcPts val="1200"/>
              </a:spcBef>
              <a:buClr>
                <a:srgbClr val="C00000"/>
              </a:buClr>
              <a:buFont typeface="Wingdings" pitchFamily="2" charset="2"/>
              <a:buChar char="Ø"/>
              <a:defRPr/>
            </a:pPr>
            <a:r>
              <a:rPr lang="it-IT" sz="1500" dirty="0">
                <a:latin typeface="+mn-lt"/>
              </a:rPr>
              <a:t>LA DOMANDA </a:t>
            </a:r>
            <a:r>
              <a:rPr lang="it-IT" sz="1500" dirty="0" err="1">
                <a:latin typeface="+mn-lt"/>
              </a:rPr>
              <a:t>DI</a:t>
            </a:r>
            <a:r>
              <a:rPr lang="it-IT" sz="1500" dirty="0">
                <a:latin typeface="+mn-lt"/>
              </a:rPr>
              <a:t> PARTECIPAZIONE SI EFFETTUA MEDIANTE RICORSO E SENZA NECESSITA’ </a:t>
            </a:r>
            <a:r>
              <a:rPr lang="it-IT" sz="1500" dirty="0" err="1">
                <a:latin typeface="+mn-lt"/>
              </a:rPr>
              <a:t>DI</a:t>
            </a:r>
            <a:r>
              <a:rPr lang="it-IT" sz="1500" dirty="0">
                <a:latin typeface="+mn-lt"/>
              </a:rPr>
              <a:t> UNA DIFESA TECNICA.</a:t>
            </a:r>
          </a:p>
          <a:p>
            <a:pPr marL="269875" indent="-269875" algn="just">
              <a:spcBef>
                <a:spcPts val="1200"/>
              </a:spcBef>
              <a:buClr>
                <a:srgbClr val="C00000"/>
              </a:buClr>
              <a:buFont typeface="Wingdings" pitchFamily="2" charset="2"/>
              <a:buChar char="Ø"/>
              <a:defRPr/>
            </a:pPr>
            <a:r>
              <a:rPr lang="it-IT" sz="1500" dirty="0">
                <a:latin typeface="+mn-lt"/>
              </a:rPr>
              <a:t>IL LIQUIDATORE DEPOSITA QUINDI LO </a:t>
            </a:r>
            <a:r>
              <a:rPr lang="it-IT" sz="1500" b="1" dirty="0">
                <a:latin typeface="+mn-lt"/>
              </a:rPr>
              <a:t>STATO PASSIVO</a:t>
            </a:r>
            <a:r>
              <a:rPr lang="it-IT" sz="1500" dirty="0">
                <a:latin typeface="+mn-lt"/>
              </a:rPr>
              <a:t>. </a:t>
            </a:r>
          </a:p>
          <a:p>
            <a:pPr marL="269875" indent="-269875" algn="just">
              <a:spcBef>
                <a:spcPts val="1200"/>
              </a:spcBef>
              <a:buClr>
                <a:srgbClr val="C00000"/>
              </a:buClr>
              <a:buFont typeface="Wingdings" pitchFamily="2" charset="2"/>
              <a:buChar char="Ø"/>
              <a:defRPr/>
            </a:pPr>
            <a:r>
              <a:rPr lang="it-IT" sz="1500" dirty="0">
                <a:latin typeface="+mn-lt"/>
              </a:rPr>
              <a:t>NE CONSEGUE LA RELATIVA </a:t>
            </a:r>
            <a:r>
              <a:rPr lang="it-IT" sz="1500" b="1" dirty="0">
                <a:latin typeface="+mn-lt"/>
              </a:rPr>
              <a:t>APPROVAZIONE</a:t>
            </a:r>
            <a:r>
              <a:rPr lang="it-IT" sz="1500" dirty="0">
                <a:latin typeface="+mn-lt"/>
              </a:rPr>
              <a:t>, CHE PUO’ AVVENIRE </a:t>
            </a:r>
            <a:r>
              <a:rPr lang="it-IT" sz="1500" b="1" dirty="0">
                <a:latin typeface="+mn-lt"/>
              </a:rPr>
              <a:t>DE PLANO</a:t>
            </a:r>
            <a:r>
              <a:rPr lang="it-IT" sz="1500" dirty="0">
                <a:latin typeface="+mn-lt"/>
              </a:rPr>
              <a:t> AD OPERA DELLO STESSO LIQUIDATORE OVE MANCHINO CONTESTAZIONI, OVVERO A SEGUITO </a:t>
            </a:r>
            <a:r>
              <a:rPr lang="it-IT" sz="1500" dirty="0" err="1">
                <a:latin typeface="+mn-lt"/>
              </a:rPr>
              <a:t>DI</a:t>
            </a:r>
            <a:r>
              <a:rPr lang="it-IT" sz="1500" dirty="0">
                <a:latin typeface="+mn-lt"/>
              </a:rPr>
              <a:t> UNO SCAMBIO </a:t>
            </a:r>
            <a:r>
              <a:rPr lang="it-IT" sz="1500" dirty="0" err="1">
                <a:latin typeface="+mn-lt"/>
              </a:rPr>
              <a:t>DI</a:t>
            </a:r>
            <a:r>
              <a:rPr lang="it-IT" sz="1500" dirty="0">
                <a:latin typeface="+mn-lt"/>
              </a:rPr>
              <a:t> ATTI TRA LIQUIDATORE E CREDITORI </a:t>
            </a:r>
            <a:r>
              <a:rPr lang="it-IT" sz="1500" b="1" dirty="0">
                <a:latin typeface="+mn-lt"/>
              </a:rPr>
              <a:t>IN CASO </a:t>
            </a:r>
            <a:r>
              <a:rPr lang="it-IT" sz="1500" b="1" dirty="0" err="1">
                <a:latin typeface="+mn-lt"/>
              </a:rPr>
              <a:t>DI</a:t>
            </a:r>
            <a:r>
              <a:rPr lang="it-IT" sz="1500" b="1" dirty="0">
                <a:latin typeface="+mn-lt"/>
              </a:rPr>
              <a:t> CONTESTAZIONI;</a:t>
            </a:r>
            <a:r>
              <a:rPr lang="it-IT" sz="1500" dirty="0">
                <a:latin typeface="+mn-lt"/>
              </a:rPr>
              <a:t> </a:t>
            </a:r>
          </a:p>
          <a:p>
            <a:pPr marL="269875" indent="-269875" algn="just">
              <a:spcBef>
                <a:spcPts val="1200"/>
              </a:spcBef>
              <a:buClr>
                <a:srgbClr val="C00000"/>
              </a:buClr>
              <a:buFont typeface="Wingdings" pitchFamily="2" charset="2"/>
              <a:buChar char="Ø"/>
              <a:defRPr/>
            </a:pPr>
            <a:r>
              <a:rPr lang="it-IT" sz="1500" dirty="0">
                <a:latin typeface="+mn-lt"/>
              </a:rPr>
              <a:t>NEL CASO </a:t>
            </a:r>
            <a:r>
              <a:rPr lang="it-IT" sz="1500" dirty="0" err="1">
                <a:latin typeface="+mn-lt"/>
              </a:rPr>
              <a:t>DI</a:t>
            </a:r>
            <a:r>
              <a:rPr lang="it-IT" sz="1500" dirty="0">
                <a:latin typeface="+mn-lt"/>
              </a:rPr>
              <a:t> CONTESTAZIONI O IL LIQUIDATORE SI CONFORMA A QUESTE ULTIME O INVESTE IL GIUDICE PER RISOLVERLE E PROVVEDERE COSI’ ALLA </a:t>
            </a:r>
            <a:r>
              <a:rPr lang="it-IT" sz="1500" b="1" dirty="0">
                <a:latin typeface="+mn-lt"/>
              </a:rPr>
              <a:t>FORMAZIONE DEFINITIVA DELLO STATO PASSIVO</a:t>
            </a:r>
            <a:r>
              <a:rPr lang="it-IT" sz="1500" dirty="0">
                <a:latin typeface="+mn-lt"/>
              </a:rPr>
              <a:t> </a:t>
            </a:r>
            <a:r>
              <a:rPr lang="it-IT" sz="1500" b="1" dirty="0">
                <a:latin typeface="+mn-lt"/>
              </a:rPr>
              <a:t>MEDIANTE UN PROCEDIMENTO CONTENZIOSO</a:t>
            </a:r>
            <a:r>
              <a:rPr lang="it-IT" sz="1500" dirty="0">
                <a:latin typeface="+mn-lt"/>
              </a:rPr>
              <a:t> </a:t>
            </a:r>
            <a:r>
              <a:rPr lang="it-IT" sz="1500" dirty="0" err="1">
                <a:latin typeface="+mn-lt"/>
              </a:rPr>
              <a:t>DI</a:t>
            </a:r>
            <a:r>
              <a:rPr lang="it-IT" sz="1500" dirty="0">
                <a:latin typeface="+mn-lt"/>
              </a:rPr>
              <a:t> TIPO CAMERALE IN CUI NECESSITA L’ASSISTENZA LEGALE DELLA PARTE E CHE VIENE DEFINITO CON DECRETO RECLAMABILE AVANTI AL COLLEGIO.</a:t>
            </a:r>
          </a:p>
          <a:p>
            <a:pPr fontAlgn="auto">
              <a:spcBef>
                <a:spcPts val="0"/>
              </a:spcBef>
              <a:spcAft>
                <a:spcPts val="0"/>
              </a:spcAft>
              <a:defRPr/>
            </a:pPr>
            <a:endParaRPr lang="it-IT" sz="1500" dirty="0">
              <a:latin typeface="+mn-lt"/>
            </a:endParaRPr>
          </a:p>
          <a:p>
            <a:pPr marL="269875" indent="-269875" algn="just">
              <a:spcBef>
                <a:spcPts val="1200"/>
              </a:spcBef>
              <a:buClr>
                <a:srgbClr val="C00000"/>
              </a:buClr>
              <a:buFont typeface="Wingdings" pitchFamily="2" charset="2"/>
              <a:buChar char="Ø"/>
              <a:defRPr/>
            </a:pPr>
            <a:endParaRPr lang="it-IT" sz="1500" dirty="0">
              <a:latin typeface="+mn-lt"/>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490ED0CB-69B6-4BB2-8E23-36D25743AC8C}" type="slidenum">
              <a:rPr lang="it-IT">
                <a:solidFill>
                  <a:schemeClr val="tx1">
                    <a:tint val="75000"/>
                  </a:schemeClr>
                </a:solidFill>
                <a:latin typeface="+mn-lt"/>
              </a:rPr>
              <a:pPr fontAlgn="auto">
                <a:spcBef>
                  <a:spcPts val="0"/>
                </a:spcBef>
                <a:spcAft>
                  <a:spcPts val="0"/>
                </a:spcAft>
                <a:defRPr/>
              </a:pPr>
              <a:t>25</a:t>
            </a:fld>
            <a:endParaRPr lang="it-IT" dirty="0">
              <a:solidFill>
                <a:schemeClr val="tx1">
                  <a:tint val="75000"/>
                </a:schemeClr>
              </a:solidFill>
              <a:latin typeface="+mn-lt"/>
            </a:endParaRPr>
          </a:p>
        </p:txBody>
      </p:sp>
      <p:sp>
        <p:nvSpPr>
          <p:cNvPr id="3" name="Titolo 1"/>
          <p:cNvSpPr txBox="1">
            <a:spLocks/>
          </p:cNvSpPr>
          <p:nvPr/>
        </p:nvSpPr>
        <p:spPr>
          <a:xfrm>
            <a:off x="215900" y="0"/>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LIQUIDAZIONE DELL’ATTIVO</a:t>
            </a:r>
          </a:p>
        </p:txBody>
      </p:sp>
      <p:sp>
        <p:nvSpPr>
          <p:cNvPr id="43011" name="Rectangle 1"/>
          <p:cNvSpPr>
            <a:spLocks noChangeArrowheads="1"/>
          </p:cNvSpPr>
          <p:nvPr/>
        </p:nvSpPr>
        <p:spPr bwMode="auto">
          <a:xfrm>
            <a:off x="250825" y="908050"/>
            <a:ext cx="8605838" cy="5740400"/>
          </a:xfrm>
          <a:prstGeom prst="rect">
            <a:avLst/>
          </a:prstGeom>
          <a:noFill/>
          <a:ln w="9525">
            <a:noFill/>
            <a:miter lim="800000"/>
            <a:headEnd/>
            <a:tailEnd/>
          </a:ln>
        </p:spPr>
        <p:txBody>
          <a:bodyPr anchor="ctr">
            <a:spAutoFit/>
          </a:bodyPr>
          <a:lstStyle/>
          <a:p>
            <a:pPr marL="269875" indent="-269875" algn="just">
              <a:spcBef>
                <a:spcPts val="600"/>
              </a:spcBef>
              <a:buClr>
                <a:srgbClr val="C00000"/>
              </a:buClr>
              <a:buFont typeface="Wingdings" pitchFamily="2" charset="2"/>
              <a:buChar char="Ø"/>
            </a:pPr>
            <a:r>
              <a:rPr lang="it-IT" sz="1400">
                <a:latin typeface="Calibri" pitchFamily="34" charset="0"/>
              </a:rPr>
              <a:t>IL LIQUIDATORE DEVE REDIGERE UN </a:t>
            </a:r>
            <a:r>
              <a:rPr lang="it-IT" sz="1400" b="1">
                <a:latin typeface="Calibri" pitchFamily="34" charset="0"/>
              </a:rPr>
              <a:t>PROGRAMMA </a:t>
            </a:r>
            <a:r>
              <a:rPr lang="it-IT" sz="1400">
                <a:latin typeface="Calibri" pitchFamily="34" charset="0"/>
              </a:rPr>
              <a:t>COSTITUENTE L’ATTO DI PIANIFICAZIONE E INDIRIZZO DELLE ATTIVITA’ LIQUIDATORIE ED AVENTE CONTESTUALE FUNZIONE INFORMATIVA PER CREDITORI E GIUDICE SULLE RELATIVE SCELTE.</a:t>
            </a:r>
          </a:p>
          <a:p>
            <a:pPr marL="269875" indent="-269875" algn="just">
              <a:spcBef>
                <a:spcPts val="600"/>
              </a:spcBef>
              <a:buClr>
                <a:srgbClr val="C00000"/>
              </a:buClr>
              <a:buFont typeface="Wingdings" pitchFamily="2" charset="2"/>
              <a:buChar char="Ø"/>
            </a:pPr>
            <a:r>
              <a:rPr lang="it-IT" sz="1400">
                <a:latin typeface="Calibri" pitchFamily="34" charset="0"/>
              </a:rPr>
              <a:t>IL PROGRAMMA DEVE ESSERE DEPOSITATO ENTRO </a:t>
            </a:r>
            <a:r>
              <a:rPr lang="it-IT" sz="1400" b="1">
                <a:latin typeface="Calibri" pitchFamily="34" charset="0"/>
              </a:rPr>
              <a:t>TRENTA GIORNI </a:t>
            </a:r>
            <a:r>
              <a:rPr lang="it-IT" sz="1400">
                <a:latin typeface="Calibri" pitchFamily="34" charset="0"/>
              </a:rPr>
              <a:t>DALLA FORMAZIONE DELL’INVENTARIO, DEVE ASSICURARE </a:t>
            </a:r>
            <a:r>
              <a:rPr lang="it-IT" sz="1400" b="1">
                <a:latin typeface="Calibri" pitchFamily="34" charset="0"/>
              </a:rPr>
              <a:t>LA RAGIONEVOLE DURATA DELLA PROCEDURA (</a:t>
            </a:r>
            <a:r>
              <a:rPr lang="it-IT" sz="1400">
                <a:latin typeface="Calibri" pitchFamily="34" charset="0"/>
              </a:rPr>
              <a:t>DA CUI L’</a:t>
            </a:r>
            <a:r>
              <a:rPr lang="it-IT" sz="1400" b="1">
                <a:latin typeface="Calibri" pitchFamily="34" charset="0"/>
              </a:rPr>
              <a:t>OBBLIGO DI CESSIONE DEI CREDITI</a:t>
            </a:r>
            <a:r>
              <a:rPr lang="it-IT" sz="1400">
                <a:latin typeface="Calibri" pitchFamily="34" charset="0"/>
              </a:rPr>
              <a:t> NON INCASSABILI NEI QUATTRO ANNI SUCCESSIVI AL DEPOSITO DELLA DOMANDA).</a:t>
            </a:r>
          </a:p>
          <a:p>
            <a:pPr marL="269875" indent="-269875" algn="just">
              <a:spcBef>
                <a:spcPts val="600"/>
              </a:spcBef>
              <a:buClr>
                <a:srgbClr val="C00000"/>
              </a:buClr>
              <a:buFont typeface="Wingdings" pitchFamily="2" charset="2"/>
              <a:buChar char="Ø"/>
            </a:pPr>
            <a:r>
              <a:rPr lang="it-IT" sz="1400">
                <a:latin typeface="Calibri" pitchFamily="34" charset="0"/>
              </a:rPr>
              <a:t>VIENE IMPOSTO UN SUO MINOR CONTENUTO RISPETTO ALL’ANALOGO ATTO CHE IL CURATORE DEVE REDIGERE PER LA LIQUIDAZIONE FALLIMENTARE (EX 104 TER L. F.), PREVEDENDOSI SOLO LE INDICAZIONI DELLE MODALITA’ DI VENDITA DEI SINGOLI CESPITI E DELLE AZIONI DA INTRAPRENDERE PER CONSEGUIRE LA DISPONIBILITA’ DEI BENI ED IL RECUPERO DEI CREDITI.</a:t>
            </a:r>
          </a:p>
          <a:p>
            <a:pPr marL="269875" indent="-269875" algn="just">
              <a:spcBef>
                <a:spcPts val="600"/>
              </a:spcBef>
              <a:buClr>
                <a:srgbClr val="C00000"/>
              </a:buClr>
              <a:buFont typeface="Wingdings" pitchFamily="2" charset="2"/>
              <a:buChar char="Ø"/>
            </a:pPr>
            <a:r>
              <a:rPr lang="it-IT" sz="1400">
                <a:latin typeface="Calibri" pitchFamily="34" charset="0"/>
              </a:rPr>
              <a:t>E’ NECESSARIO COMUNQUE IL RISPETTO DEI </a:t>
            </a:r>
            <a:r>
              <a:rPr lang="it-IT" sz="1400" b="1">
                <a:latin typeface="Calibri" pitchFamily="34" charset="0"/>
              </a:rPr>
              <a:t>PRINCIPI INDEROGABILI IN MATERIA DI VENDITE</a:t>
            </a:r>
            <a:r>
              <a:rPr lang="it-IT" sz="1400">
                <a:latin typeface="Calibri" pitchFamily="34" charset="0"/>
              </a:rPr>
              <a:t> (STIMA, PUBBLICITA’, GARA COMPETITIVA).</a:t>
            </a:r>
          </a:p>
          <a:p>
            <a:pPr marL="269875" indent="-269875" algn="just">
              <a:spcBef>
                <a:spcPts val="600"/>
              </a:spcBef>
              <a:buClr>
                <a:srgbClr val="C00000"/>
              </a:buClr>
              <a:buFont typeface="Wingdings" pitchFamily="2" charset="2"/>
              <a:buChar char="Ø"/>
            </a:pPr>
            <a:r>
              <a:rPr lang="it-IT" sz="1400">
                <a:latin typeface="Calibri" pitchFamily="34" charset="0"/>
              </a:rPr>
              <a:t>E’ POSSIBILE IL SUBENTRO DEL LIQUIDATORE NELLE PROCEDURE ESECUTIVE.</a:t>
            </a:r>
          </a:p>
          <a:p>
            <a:pPr marL="269875" indent="-269875" algn="just">
              <a:spcBef>
                <a:spcPts val="600"/>
              </a:spcBef>
              <a:buClr>
                <a:srgbClr val="C00000"/>
              </a:buClr>
              <a:buFont typeface="Wingdings" pitchFamily="2" charset="2"/>
              <a:buChar char="Ø"/>
            </a:pPr>
            <a:r>
              <a:rPr lang="it-IT" sz="1400">
                <a:latin typeface="Calibri" pitchFamily="34" charset="0"/>
              </a:rPr>
              <a:t>E’ INFINE POSSIBILE L’INTEGRAZIONE DELL’INVENTARIO, E QUINDI DEL PROGRAMMA, IN CASO DI ATTIVITA’ SOPRAVVENUTE NEI QUATTRO ANNI SUCCESSIVI AL DEPOSITO DELLA DOMANDA.</a:t>
            </a:r>
          </a:p>
          <a:p>
            <a:pPr marL="269875" indent="-269875" algn="just">
              <a:spcBef>
                <a:spcPts val="600"/>
              </a:spcBef>
              <a:buClr>
                <a:srgbClr val="C00000"/>
              </a:buClr>
              <a:buFont typeface="Wingdings" pitchFamily="2" charset="2"/>
              <a:buChar char="Ø"/>
            </a:pPr>
            <a:r>
              <a:rPr lang="it-IT" sz="1400">
                <a:latin typeface="Calibri" pitchFamily="34" charset="0"/>
              </a:rPr>
              <a:t>IL LIQUIDATORE HA IL POTERE DI AMMINISTRAZIONE E DISPOSIZIONE DEI BENI CHE COMPONGONO IL PATRIMONO DI LIQUIDAZIONE (LEGITTIMAZIONE ESCLUSIVA PER L’INTERA DURATA DELLA PROCEDURA).</a:t>
            </a:r>
          </a:p>
          <a:p>
            <a:pPr marL="269875" indent="-269875" algn="just">
              <a:spcBef>
                <a:spcPts val="600"/>
              </a:spcBef>
              <a:buClr>
                <a:srgbClr val="C00000"/>
              </a:buClr>
              <a:buFont typeface="Wingdings" pitchFamily="2" charset="2"/>
              <a:buChar char="Ø"/>
            </a:pPr>
            <a:r>
              <a:rPr lang="it-IT" sz="1400">
                <a:latin typeface="Calibri" pitchFamily="34" charset="0"/>
              </a:rPr>
              <a:t>IL GIUDICE ACCERTA LA COMPLETA ESECUZIONE DEL PROGRAMMA E, NON PRIMA CHE SIANO DECORSI </a:t>
            </a:r>
            <a:r>
              <a:rPr lang="it-IT" sz="1400" b="1">
                <a:latin typeface="Calibri" pitchFamily="34" charset="0"/>
              </a:rPr>
              <a:t>QUATTRO ANNI</a:t>
            </a:r>
            <a:r>
              <a:rPr lang="it-IT" sz="1400">
                <a:latin typeface="Calibri" pitchFamily="34" charset="0"/>
              </a:rPr>
              <a:t> DAL DEPOSITO DELLA DOMANDA, DICHIARA CON DECRETO LA </a:t>
            </a:r>
            <a:r>
              <a:rPr lang="it-IT" sz="1400" b="1">
                <a:latin typeface="Calibri" pitchFamily="34" charset="0"/>
              </a:rPr>
              <a:t>CHIUSURA DELLA PROCEDURA</a:t>
            </a:r>
            <a:r>
              <a:rPr lang="it-IT" sz="1400">
                <a:latin typeface="Calibri" pitchFamily="34" charset="0"/>
              </a:rPr>
              <a:t> (CON LA POSSIBILITA’ PER IL DEBITORE, ENTRO L’ANNO SUCCESSIVO, DI CHIEDERE L’</a:t>
            </a:r>
            <a:r>
              <a:rPr lang="it-IT" sz="1400" b="1">
                <a:latin typeface="Calibri" pitchFamily="34" charset="0"/>
              </a:rPr>
              <a:t>ESDEBITAZIONE</a:t>
            </a:r>
            <a:r>
              <a:rPr lang="it-IT" sz="1400">
                <a:latin typeface="Calibri" pitchFamily="34" charset="0"/>
              </a:rPr>
              <a:t>).</a:t>
            </a:r>
          </a:p>
          <a:p>
            <a:pPr marL="269875" indent="-269875" algn="just">
              <a:spcBef>
                <a:spcPts val="600"/>
              </a:spcBef>
              <a:buClr>
                <a:srgbClr val="C00000"/>
              </a:buClr>
              <a:buFont typeface="Wingdings" pitchFamily="2" charset="2"/>
              <a:buChar char="Ø"/>
            </a:pPr>
            <a:r>
              <a:rPr lang="it-IT" sz="1400">
                <a:latin typeface="Calibri" pitchFamily="34" charset="0"/>
              </a:rPr>
              <a:t>LA CHIUSURA IMPLICA OVVIAMENTE LA COMPLETA LIQUIDAZIONE DEI BENI (ANCHE NELLE MORE PERVENUTI) E NON ANCHE LA INTEGRALE SODDISFAZIONE DEI CREDITORI.</a:t>
            </a:r>
          </a:p>
          <a:p>
            <a:pPr marL="269875" indent="-269875" algn="just">
              <a:spcBef>
                <a:spcPts val="600"/>
              </a:spcBef>
              <a:buClr>
                <a:srgbClr val="C00000"/>
              </a:buClr>
              <a:buFont typeface="Wingdings" pitchFamily="2" charset="2"/>
              <a:buChar char="Ø"/>
            </a:pPr>
            <a:endParaRPr lang="it-IT" sz="1400">
              <a:latin typeface="Calibri" pitchFamily="34"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825" y="188913"/>
            <a:ext cx="8713788" cy="1143000"/>
          </a:xfrm>
          <a:solidFill>
            <a:schemeClr val="bg1">
              <a:lumMod val="85000"/>
            </a:schemeClr>
          </a:solidFill>
        </p:spPr>
        <p:txBody>
          <a:bodyPr rtlCol="0">
            <a:normAutofit/>
          </a:bodyPr>
          <a:lstStyle/>
          <a:p>
            <a:pPr eaLnBrk="1" fontAlgn="auto" hangingPunct="1">
              <a:spcAft>
                <a:spcPts val="0"/>
              </a:spcAft>
              <a:defRPr/>
            </a:pPr>
            <a:r>
              <a:rPr lang="it-IT" sz="3200" b="1" dirty="0" smtClean="0"/>
              <a:t>ESDEBITAZIONE</a:t>
            </a:r>
            <a:endParaRPr lang="it-IT" sz="3200" b="1" dirty="0"/>
          </a:p>
        </p:txBody>
      </p:sp>
      <p:sp>
        <p:nvSpPr>
          <p:cNvPr id="6" name="Rettangolo arrotondato 5"/>
          <p:cNvSpPr/>
          <p:nvPr/>
        </p:nvSpPr>
        <p:spPr>
          <a:xfrm>
            <a:off x="287338" y="1557338"/>
            <a:ext cx="8569325" cy="15113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it-IT" b="1">
                <a:solidFill>
                  <a:schemeClr val="tx1"/>
                </a:solidFill>
                <a:ea typeface="Times New Roman" pitchFamily="18" charset="0"/>
                <a:cs typeface="Arial" charset="0"/>
              </a:rPr>
              <a:t>PREVISTA SOLO PER LA PERSONA FISICA CON LO SCOPO DI CONSENTIRE AL DEBITORE, ALL’ESITO DELLA PROCEDURA DI LIQUIDAZIONE DEL SUO PATRIMONIO, DI LIBERARSI DAI DEBITI CONCORSUALI NON SODDISFATTI INTEGRALMENTE NELL’AMBITO DI TALE PROCEDURA </a:t>
            </a:r>
            <a:r>
              <a:rPr lang="it-IT">
                <a:solidFill>
                  <a:schemeClr val="tx1"/>
                </a:solidFill>
                <a:ea typeface="Times New Roman" pitchFamily="18" charset="0"/>
                <a:cs typeface="Arial" charset="0"/>
              </a:rPr>
              <a:t>(ISTITUTO CHE RICALCA QUELLO PREVISTO DALL’ART. 142 L. F., AVENTE </a:t>
            </a:r>
            <a:r>
              <a:rPr lang="it-IT" b="1">
                <a:solidFill>
                  <a:schemeClr val="tx1"/>
                </a:solidFill>
                <a:ea typeface="Times New Roman" pitchFamily="18" charset="0"/>
                <a:cs typeface="Arial" charset="0"/>
              </a:rPr>
              <a:t>FUNZIONE PREMIALE </a:t>
            </a:r>
            <a:r>
              <a:rPr lang="it-IT">
                <a:solidFill>
                  <a:schemeClr val="tx1"/>
                </a:solidFill>
                <a:ea typeface="Times New Roman" pitchFamily="18" charset="0"/>
                <a:cs typeface="Arial" charset="0"/>
              </a:rPr>
              <a:t>ATTIVABILE  MEDIANTE RICORSO DALLO STESSO DEBITORE)</a:t>
            </a:r>
          </a:p>
        </p:txBody>
      </p:sp>
      <p:grpSp>
        <p:nvGrpSpPr>
          <p:cNvPr id="44035" name="Gruppo 8"/>
          <p:cNvGrpSpPr>
            <a:grpSpLocks/>
          </p:cNvGrpSpPr>
          <p:nvPr/>
        </p:nvGrpSpPr>
        <p:grpSpPr bwMode="auto">
          <a:xfrm>
            <a:off x="296863" y="3213100"/>
            <a:ext cx="8550275" cy="3455988"/>
            <a:chOff x="323528" y="3212976"/>
            <a:chExt cx="8550188" cy="3456384"/>
          </a:xfrm>
        </p:grpSpPr>
        <p:sp>
          <p:nvSpPr>
            <p:cNvPr id="7" name="Rettangolo 6"/>
            <p:cNvSpPr/>
            <p:nvPr/>
          </p:nvSpPr>
          <p:spPr>
            <a:xfrm>
              <a:off x="323528" y="3212976"/>
              <a:ext cx="1080120" cy="3456384"/>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it-IT" sz="2000" b="1" dirty="0"/>
                <a:t>CONFRONTO CON L’ISTITUTO</a:t>
              </a:r>
            </a:p>
            <a:p>
              <a:pPr algn="ctr" fontAlgn="auto">
                <a:spcBef>
                  <a:spcPts val="0"/>
                </a:spcBef>
                <a:spcAft>
                  <a:spcPts val="0"/>
                </a:spcAft>
                <a:defRPr/>
              </a:pPr>
              <a:r>
                <a:rPr lang="it-IT" sz="2000" b="1" dirty="0"/>
                <a:t> PREVISTO DALL’ART.142  L.F.:</a:t>
              </a:r>
            </a:p>
            <a:p>
              <a:pPr algn="ctr" fontAlgn="auto">
                <a:spcBef>
                  <a:spcPts val="0"/>
                </a:spcBef>
                <a:spcAft>
                  <a:spcPts val="0"/>
                </a:spcAft>
                <a:defRPr/>
              </a:pPr>
              <a:r>
                <a:rPr lang="it-IT" sz="2000" b="1" dirty="0"/>
                <a:t>ANALOGIE</a:t>
              </a:r>
            </a:p>
          </p:txBody>
        </p:sp>
        <p:sp>
          <p:nvSpPr>
            <p:cNvPr id="44038" name="Rectangle 1"/>
            <p:cNvSpPr>
              <a:spLocks noChangeArrowheads="1"/>
            </p:cNvSpPr>
            <p:nvPr/>
          </p:nvSpPr>
          <p:spPr bwMode="auto">
            <a:xfrm>
              <a:off x="1493404" y="3284984"/>
              <a:ext cx="7380312" cy="3370153"/>
            </a:xfrm>
            <a:prstGeom prst="rect">
              <a:avLst/>
            </a:prstGeom>
            <a:noFill/>
            <a:ln w="9525">
              <a:noFill/>
              <a:miter lim="800000"/>
              <a:headEnd/>
              <a:tailEnd/>
            </a:ln>
          </p:spPr>
          <p:txBody>
            <a:bodyPr anchor="ctr">
              <a:spAutoFit/>
            </a:bodyPr>
            <a:lstStyle/>
            <a:p>
              <a:pPr marL="269875" indent="-269875" algn="just" eaLnBrk="0" hangingPunct="0">
                <a:spcBef>
                  <a:spcPts val="600"/>
                </a:spcBef>
                <a:buClr>
                  <a:schemeClr val="tx2"/>
                </a:buClr>
                <a:buFont typeface="Wingdings" pitchFamily="2" charset="2"/>
                <a:buChar char="Ø"/>
              </a:pPr>
              <a:r>
                <a:rPr lang="it-IT" sz="1600" b="1">
                  <a:latin typeface="Calibri" pitchFamily="34" charset="0"/>
                </a:rPr>
                <a:t>LE CONDIZIONI DI AMMISSIBILITA’ </a:t>
              </a:r>
              <a:r>
                <a:rPr lang="it-IT" sz="1600">
                  <a:latin typeface="Calibri" pitchFamily="34" charset="0"/>
                </a:rPr>
                <a:t>PREVISTE DAL PRIMO COMMA E </a:t>
              </a:r>
              <a:r>
                <a:rPr lang="it-IT" sz="1600" b="1">
                  <a:latin typeface="Calibri" pitchFamily="34" charset="0"/>
                </a:rPr>
                <a:t>LE CAUSE D’ESCLUSIONE </a:t>
              </a:r>
              <a:r>
                <a:rPr lang="it-IT" sz="1600">
                  <a:latin typeface="Calibri" pitchFamily="34" charset="0"/>
                </a:rPr>
                <a:t>PREVISTE DAL SECONDO COMMA COINCIDONO IN BUONA PARTE CON QUELLE DELL’ ANALOGO ISTITUTO FALLIMENTARE E SI ISPIRANO SOPRATTUTTO AD UN’ESIGENZA DI </a:t>
              </a:r>
              <a:r>
                <a:rPr lang="it-IT" sz="1600" b="1">
                  <a:latin typeface="Calibri" pitchFamily="34" charset="0"/>
                </a:rPr>
                <a:t>MERITEVOLEZZA</a:t>
              </a:r>
              <a:r>
                <a:rPr lang="it-IT" sz="1600">
                  <a:latin typeface="Calibri" pitchFamily="34" charset="0"/>
                </a:rPr>
                <a:t> IDONEA A GIUSTIFICARE LA CONCESSIONE DEL BENEFICIO (CON LA NECESSITA’ FRA L’ALTRO DI UNA VERA E PROPRIA </a:t>
              </a:r>
              <a:r>
                <a:rPr lang="it-IT" sz="1600" b="1">
                  <a:latin typeface="Calibri" pitchFamily="34" charset="0"/>
                </a:rPr>
                <a:t>COOPERAZIONE</a:t>
              </a:r>
              <a:r>
                <a:rPr lang="it-IT" sz="1600">
                  <a:latin typeface="Calibri" pitchFamily="34" charset="0"/>
                </a:rPr>
                <a:t> </a:t>
              </a:r>
              <a:r>
                <a:rPr lang="it-IT" sz="1600" b="1">
                  <a:latin typeface="Calibri" pitchFamily="34" charset="0"/>
                </a:rPr>
                <a:t>DEL DEBITORE</a:t>
              </a:r>
              <a:r>
                <a:rPr lang="it-IT" sz="1600">
                  <a:latin typeface="Calibri" pitchFamily="34" charset="0"/>
                </a:rPr>
                <a:t> </a:t>
              </a:r>
              <a:r>
                <a:rPr lang="it-IT" sz="1600" b="1">
                  <a:latin typeface="Calibri" pitchFamily="34" charset="0"/>
                </a:rPr>
                <a:t>AL REGOLARE ED EFFICACE SVOLGIMENTO DELLA PROCEDURA LIQUIDATORIA</a:t>
              </a:r>
              <a:r>
                <a:rPr lang="it-IT" sz="1600">
                  <a:latin typeface="Calibri" pitchFamily="34" charset="0"/>
                </a:rPr>
                <a:t>) SALVO COMUNQUE L’IMPRESCINDIBILE PRESUPPOSTO OGGETTIVO DELLA </a:t>
              </a:r>
              <a:r>
                <a:rPr lang="it-IT" sz="1600" b="1">
                  <a:latin typeface="Calibri" pitchFamily="34" charset="0"/>
                </a:rPr>
                <a:t>SODDISFAZIONE ALMENO PARZIALE DEI CREDITORI CONCORSUALI. </a:t>
              </a:r>
            </a:p>
            <a:p>
              <a:pPr marL="269875" indent="-269875" algn="just" eaLnBrk="0" hangingPunct="0">
                <a:spcBef>
                  <a:spcPts val="600"/>
                </a:spcBef>
                <a:buClr>
                  <a:schemeClr val="tx2"/>
                </a:buClr>
                <a:buFont typeface="Wingdings" pitchFamily="2" charset="2"/>
                <a:buChar char="Ø"/>
              </a:pPr>
              <a:r>
                <a:rPr lang="it-IT" sz="1600">
                  <a:latin typeface="Calibri" pitchFamily="34" charset="0"/>
                </a:rPr>
                <a:t>SONO PREVISTI NEL TERZO COMMA</a:t>
              </a:r>
              <a:r>
                <a:rPr lang="it-IT" sz="1600" b="1">
                  <a:latin typeface="Calibri" pitchFamily="34" charset="0"/>
                </a:rPr>
                <a:t> DEBITI INEVITABILMENTE</a:t>
              </a:r>
              <a:r>
                <a:rPr lang="it-IT" sz="1600">
                  <a:latin typeface="Calibri" pitchFamily="34" charset="0"/>
                </a:rPr>
                <a:t> </a:t>
              </a:r>
              <a:r>
                <a:rPr lang="it-IT" sz="1600" b="1">
                  <a:latin typeface="Calibri" pitchFamily="34" charset="0"/>
                </a:rPr>
                <a:t>ESCLUSI DALLA LIBERAZIONE</a:t>
              </a:r>
              <a:r>
                <a:rPr lang="it-IT" sz="1600">
                  <a:latin typeface="Calibri" pitchFamily="34" charset="0"/>
                </a:rPr>
                <a:t> A CAUSA DELLA LORO NATURA (IN QUANTO DERIVANTI DA OBBLIGHI DI MANTENIMENTO O ALIMENTARI, DA RISARCIMENTO PER ILLECITO EXTRACONTRATTUALE, DA TITOLI FISCALI).</a:t>
              </a:r>
            </a:p>
          </p:txBody>
        </p:sp>
      </p:grpSp>
      <p:sp>
        <p:nvSpPr>
          <p:cNvPr id="8" name="Segnaposto piè di pagina 1"/>
          <p:cNvSpPr>
            <a:spLocks noGrp="1"/>
          </p:cNvSpPr>
          <p:nvPr>
            <p:ph type="ftr" sz="quarter" idx="11"/>
          </p:nvPr>
        </p:nvSpPr>
        <p:spPr>
          <a:xfrm>
            <a:off x="3124200" y="6472238"/>
            <a:ext cx="2895600" cy="365125"/>
          </a:xfrm>
        </p:spPr>
        <p:txBody>
          <a:bodyPr rtlCol="0"/>
          <a:lstStyle/>
          <a:p>
            <a:pPr fontAlgn="auto">
              <a:spcBef>
                <a:spcPts val="0"/>
              </a:spcBef>
              <a:spcAft>
                <a:spcPts val="0"/>
              </a:spcAft>
              <a:defRPr/>
            </a:pPr>
            <a:fld id="{B2DA00DB-111B-48E6-86DB-EB8FEB503152}" type="slidenum">
              <a:rPr lang="it-IT">
                <a:solidFill>
                  <a:schemeClr val="tx1">
                    <a:tint val="75000"/>
                  </a:schemeClr>
                </a:solidFill>
                <a:latin typeface="+mn-lt"/>
              </a:rPr>
              <a:pPr fontAlgn="auto">
                <a:spcBef>
                  <a:spcPts val="0"/>
                </a:spcBef>
                <a:spcAft>
                  <a:spcPts val="0"/>
                </a:spcAft>
                <a:defRPr/>
              </a:pPr>
              <a:t>26</a:t>
            </a:fld>
            <a:endParaRPr lang="it-IT" dirty="0">
              <a:solidFill>
                <a:schemeClr val="tx1">
                  <a:tint val="75000"/>
                </a:schemeClr>
              </a:solidFill>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58B38CB8-2A69-4CBE-A404-7CEFD9FF584B}" type="slidenum">
              <a:rPr lang="it-IT">
                <a:solidFill>
                  <a:schemeClr val="tx1">
                    <a:tint val="75000"/>
                  </a:schemeClr>
                </a:solidFill>
                <a:latin typeface="+mn-lt"/>
              </a:rPr>
              <a:pPr fontAlgn="auto">
                <a:spcBef>
                  <a:spcPts val="0"/>
                </a:spcBef>
                <a:spcAft>
                  <a:spcPts val="0"/>
                </a:spcAft>
                <a:defRPr/>
              </a:pPr>
              <a:t>27</a:t>
            </a:fld>
            <a:endParaRPr lang="it-IT" dirty="0">
              <a:solidFill>
                <a:schemeClr val="tx1">
                  <a:tint val="75000"/>
                </a:schemeClr>
              </a:solidFill>
              <a:latin typeface="+mn-lt"/>
            </a:endParaRPr>
          </a:p>
        </p:txBody>
      </p:sp>
      <p:grpSp>
        <p:nvGrpSpPr>
          <p:cNvPr id="45058" name="Gruppo 4"/>
          <p:cNvGrpSpPr>
            <a:grpSpLocks/>
          </p:cNvGrpSpPr>
          <p:nvPr/>
        </p:nvGrpSpPr>
        <p:grpSpPr bwMode="auto">
          <a:xfrm>
            <a:off x="395288" y="1125538"/>
            <a:ext cx="8353425" cy="4606925"/>
            <a:chOff x="467544" y="980728"/>
            <a:chExt cx="8352928" cy="4608512"/>
          </a:xfrm>
        </p:grpSpPr>
        <p:sp>
          <p:nvSpPr>
            <p:cNvPr id="3" name="Rettangolo 2"/>
            <p:cNvSpPr/>
            <p:nvPr/>
          </p:nvSpPr>
          <p:spPr>
            <a:xfrm>
              <a:off x="467544" y="980728"/>
              <a:ext cx="1080120" cy="4608512"/>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it-IT" sz="2000" b="1" dirty="0"/>
                <a:t>CONFRONTO CON L’ISTITUTO </a:t>
              </a:r>
            </a:p>
            <a:p>
              <a:pPr algn="ctr" fontAlgn="auto">
                <a:spcBef>
                  <a:spcPts val="0"/>
                </a:spcBef>
                <a:spcAft>
                  <a:spcPts val="0"/>
                </a:spcAft>
                <a:defRPr/>
              </a:pPr>
              <a:r>
                <a:rPr lang="it-IT" sz="2000" b="1" dirty="0"/>
                <a:t>PREVISTO DALL’ART.142  L.F.:</a:t>
              </a:r>
            </a:p>
            <a:p>
              <a:pPr algn="ctr" fontAlgn="auto">
                <a:spcBef>
                  <a:spcPts val="0"/>
                </a:spcBef>
                <a:spcAft>
                  <a:spcPts val="0"/>
                </a:spcAft>
                <a:defRPr/>
              </a:pPr>
              <a:r>
                <a:rPr lang="it-IT" sz="2000" b="1" dirty="0"/>
                <a:t>DIFFERENZE</a:t>
              </a:r>
            </a:p>
          </p:txBody>
        </p:sp>
        <p:sp>
          <p:nvSpPr>
            <p:cNvPr id="45060" name="Rectangle 1"/>
            <p:cNvSpPr>
              <a:spLocks noChangeArrowheads="1"/>
            </p:cNvSpPr>
            <p:nvPr/>
          </p:nvSpPr>
          <p:spPr bwMode="auto">
            <a:xfrm>
              <a:off x="1763688" y="991506"/>
              <a:ext cx="7056784" cy="4493538"/>
            </a:xfrm>
            <a:prstGeom prst="rect">
              <a:avLst/>
            </a:prstGeom>
            <a:noFill/>
            <a:ln w="9525">
              <a:noFill/>
              <a:miter lim="800000"/>
              <a:headEnd/>
              <a:tailEnd/>
            </a:ln>
          </p:spPr>
          <p:txBody>
            <a:bodyPr anchor="ctr">
              <a:spAutoFit/>
            </a:bodyPr>
            <a:lstStyle/>
            <a:p>
              <a:pPr marL="269875" indent="-269875" algn="just" eaLnBrk="0" hangingPunct="0">
                <a:spcBef>
                  <a:spcPts val="1200"/>
                </a:spcBef>
                <a:buClr>
                  <a:schemeClr val="tx2"/>
                </a:buClr>
                <a:buFont typeface="Wingdings" pitchFamily="2" charset="2"/>
                <a:buChar char="Ø"/>
              </a:pPr>
              <a:r>
                <a:rPr lang="it-IT" sz="1600">
                  <a:latin typeface="Calibri" pitchFamily="34" charset="0"/>
                </a:rPr>
                <a:t>LA </a:t>
              </a:r>
              <a:r>
                <a:rPr lang="it-IT" sz="1600" b="1">
                  <a:latin typeface="Calibri" pitchFamily="34" charset="0"/>
                </a:rPr>
                <a:t>PREVISIONE DI COMPORTAMENTI PROPOSITIVI</a:t>
              </a:r>
              <a:r>
                <a:rPr lang="it-IT" sz="1600">
                  <a:latin typeface="Calibri" pitchFamily="34" charset="0"/>
                </a:rPr>
                <a:t> </a:t>
              </a:r>
              <a:r>
                <a:rPr lang="it-IT" sz="1600" b="1">
                  <a:latin typeface="Calibri" pitchFamily="34" charset="0"/>
                </a:rPr>
                <a:t>A CARICO DEL DEBITORE</a:t>
              </a:r>
              <a:r>
                <a:rPr lang="it-IT" sz="1600">
                  <a:latin typeface="Calibri" pitchFamily="34" charset="0"/>
                </a:rPr>
                <a:t> ESDEBITANDO (SI IMPONE LO SVOLGIMENTO, NEL QUADRIENNIO SUCCESSIVO ALLA DOMANDA DI LIQUIDAZIONE, DI </a:t>
              </a:r>
              <a:r>
                <a:rPr lang="it-IT" sz="1600" b="1">
                  <a:latin typeface="Calibri" pitchFamily="34" charset="0"/>
                </a:rPr>
                <a:t>UN’ATTIVITA’ PRODUTTIVA DI REDDITO</a:t>
              </a:r>
              <a:r>
                <a:rPr lang="it-IT" sz="1600">
                  <a:latin typeface="Calibri" pitchFamily="34" charset="0"/>
                </a:rPr>
                <a:t> </a:t>
              </a:r>
              <a:r>
                <a:rPr lang="it-IT" sz="1600" b="1">
                  <a:latin typeface="Calibri" pitchFamily="34" charset="0"/>
                </a:rPr>
                <a:t>ADEGUATA RISPETTO ALLE PROPRIE COMPETENZE ED ALLA SITUAZIONE DI MERCATO</a:t>
              </a:r>
              <a:r>
                <a:rPr lang="it-IT" sz="1600">
                  <a:latin typeface="Calibri" pitchFamily="34" charset="0"/>
                </a:rPr>
                <a:t>)</a:t>
              </a:r>
            </a:p>
            <a:p>
              <a:pPr marL="269875" indent="-269875" algn="just" eaLnBrk="0" hangingPunct="0">
                <a:spcBef>
                  <a:spcPts val="1200"/>
                </a:spcBef>
                <a:buClr>
                  <a:schemeClr val="tx2"/>
                </a:buClr>
                <a:buFont typeface="Wingdings" pitchFamily="2" charset="2"/>
                <a:buChar char="Ø"/>
              </a:pPr>
              <a:r>
                <a:rPr lang="it-IT" sz="1600">
                  <a:latin typeface="Calibri" pitchFamily="34" charset="0"/>
                </a:rPr>
                <a:t>IL PROCEDIMENTO CAMERALE</a:t>
              </a:r>
              <a:r>
                <a:rPr lang="it-IT" sz="1600" b="1">
                  <a:latin typeface="Calibri" pitchFamily="34" charset="0"/>
                </a:rPr>
                <a:t> </a:t>
              </a:r>
              <a:r>
                <a:rPr lang="it-IT" sz="1600">
                  <a:latin typeface="Calibri" pitchFamily="34" charset="0"/>
                </a:rPr>
                <a:t>DISCIPLINATO DAL QUARTO COMMA – DA ATTIVARE CON RICORSO </a:t>
              </a:r>
              <a:r>
                <a:rPr lang="it-IT" sz="1600" b="1">
                  <a:latin typeface="Calibri" pitchFamily="34" charset="0"/>
                </a:rPr>
                <a:t>ENTRO UN ANNO</a:t>
              </a:r>
              <a:r>
                <a:rPr lang="it-IT" sz="1600">
                  <a:latin typeface="Calibri" pitchFamily="34" charset="0"/>
                </a:rPr>
                <a:t> DALLA CHIUSURA DELLA LIQUIDAZIONE E PREVIA INSTAURAZIONE DEL CONTRADDITTORIO NEI CONFRONTI DEI CREDITORI  NON INTEGRALMENTE SODDISFATTI – SI CONCLUDE CON </a:t>
              </a:r>
              <a:r>
                <a:rPr lang="it-IT" sz="1600" b="1">
                  <a:latin typeface="Calibri" pitchFamily="34" charset="0"/>
                </a:rPr>
                <a:t>DECRETO DEL TRIBUNALE IN COMPOSIZIONE MONOCRATICA </a:t>
              </a:r>
              <a:r>
                <a:rPr lang="it-IT" sz="1600">
                  <a:latin typeface="Calibri" pitchFamily="34" charset="0"/>
                </a:rPr>
                <a:t>(IN CASO DI ACCOGLIMENTO, RECLAMABILE DAI CREDITORI AVANTI AL COLLEGIO)</a:t>
              </a:r>
              <a:endParaRPr lang="it-IT" sz="1600" b="1">
                <a:latin typeface="Calibri" pitchFamily="34" charset="0"/>
              </a:endParaRPr>
            </a:p>
            <a:p>
              <a:pPr marL="269875" indent="-269875" algn="just" eaLnBrk="0" hangingPunct="0">
                <a:spcBef>
                  <a:spcPts val="1200"/>
                </a:spcBef>
                <a:buClr>
                  <a:schemeClr val="tx2"/>
                </a:buClr>
                <a:buFont typeface="Wingdings" pitchFamily="2" charset="2"/>
                <a:buChar char="Ø"/>
              </a:pPr>
              <a:r>
                <a:rPr lang="it-IT" sz="1600">
                  <a:latin typeface="Calibri" pitchFamily="34" charset="0"/>
                </a:rPr>
                <a:t>VIENE ESPRESSAMENTE  PREVISTA LA </a:t>
              </a:r>
              <a:r>
                <a:rPr lang="it-IT" sz="1600" b="1">
                  <a:latin typeface="Calibri" pitchFamily="34" charset="0"/>
                </a:rPr>
                <a:t>REVOCABILITA’</a:t>
              </a:r>
              <a:r>
                <a:rPr lang="it-IT" sz="1600">
                  <a:latin typeface="Calibri" pitchFamily="34" charset="0"/>
                </a:rPr>
                <a:t> DEL DECRETO SU ISTANZA DEI CREDITORI (CON POSSIBILE RECLAMO AVANTI AL COLLEGIO)</a:t>
              </a:r>
            </a:p>
            <a:p>
              <a:pPr marL="269875" indent="-269875" algn="just" eaLnBrk="0" hangingPunct="0">
                <a:spcBef>
                  <a:spcPts val="1200"/>
                </a:spcBef>
                <a:buClr>
                  <a:schemeClr val="tx2"/>
                </a:buClr>
                <a:buFont typeface="Wingdings" pitchFamily="2" charset="2"/>
                <a:buChar char="Ø"/>
              </a:pPr>
              <a:r>
                <a:rPr lang="it-IT" sz="1600">
                  <a:latin typeface="Calibri" pitchFamily="34" charset="0"/>
                </a:rPr>
                <a:t>LA NORMA – A DIFFERENZA DELL’ART.143 L.F. - NON PREVEDE INVECE CHE IL DEBITORE POSSA RECLAMARE IL PROVVEDIMENTO DI RIGETTO </a:t>
              </a:r>
              <a:endParaRPr lang="it-IT" sz="1600">
                <a:latin typeface="Calibri" pitchFamily="34" charset="0"/>
                <a:cs typeface="Arial" charset="0"/>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250825" y="188913"/>
            <a:ext cx="8713788" cy="1143000"/>
          </a:xfrm>
          <a:prstGeom prst="rect">
            <a:avLst/>
          </a:prstGeom>
          <a:solidFill>
            <a:schemeClr val="bg1">
              <a:lumMod val="85000"/>
            </a:schemeClr>
          </a:solidFill>
        </p:spPr>
        <p:txBody>
          <a:bodyPr anchor="ctr" anchorCtr="1">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fontAlgn="auto">
              <a:spcAft>
                <a:spcPts val="0"/>
              </a:spcAft>
              <a:defRPr/>
            </a:pPr>
            <a:r>
              <a:rPr lang="it-IT" sz="3200" b="1" dirty="0" smtClean="0"/>
              <a:t>SANZIONI PENALI </a:t>
            </a:r>
            <a:endParaRPr lang="it-IT" sz="3200" b="1" dirty="0"/>
          </a:p>
        </p:txBody>
      </p:sp>
      <p:sp>
        <p:nvSpPr>
          <p:cNvPr id="4" name="CasellaDiTesto 3"/>
          <p:cNvSpPr txBox="1"/>
          <p:nvPr/>
        </p:nvSpPr>
        <p:spPr>
          <a:xfrm>
            <a:off x="684213" y="1470025"/>
            <a:ext cx="7775575" cy="5016500"/>
          </a:xfrm>
          <a:prstGeom prst="rect">
            <a:avLst/>
          </a:prstGeom>
          <a:noFill/>
        </p:spPr>
        <p:txBody>
          <a:bodyPr>
            <a:spAutoFit/>
          </a:bodyPr>
          <a:lstStyle/>
          <a:p>
            <a:pPr marL="360363" indent="-360363" fontAlgn="auto">
              <a:spcBef>
                <a:spcPts val="1800"/>
              </a:spcBef>
              <a:spcAft>
                <a:spcPts val="0"/>
              </a:spcAft>
              <a:buClr>
                <a:schemeClr val="tx2">
                  <a:lumMod val="75000"/>
                </a:schemeClr>
              </a:buClr>
              <a:buFont typeface="Wingdings" pitchFamily="2" charset="2"/>
              <a:buChar char="Ø"/>
              <a:defRPr/>
            </a:pPr>
            <a:r>
              <a:rPr lang="it-IT" sz="2000" b="1" dirty="0">
                <a:latin typeface="+mn-lt"/>
              </a:rPr>
              <a:t>PROFILI GENERALI (ART. 16) </a:t>
            </a:r>
          </a:p>
          <a:p>
            <a:pPr marL="360363" indent="-360363" fontAlgn="auto">
              <a:spcBef>
                <a:spcPts val="1800"/>
              </a:spcBef>
              <a:spcAft>
                <a:spcPts val="0"/>
              </a:spcAft>
              <a:buClr>
                <a:schemeClr val="tx2">
                  <a:lumMod val="75000"/>
                </a:schemeClr>
              </a:buClr>
              <a:buFont typeface="Wingdings" pitchFamily="2" charset="2"/>
              <a:buChar char="Ø"/>
              <a:defRPr/>
            </a:pPr>
            <a:endParaRPr lang="it-IT" sz="2000" b="1" dirty="0">
              <a:latin typeface="+mn-lt"/>
            </a:endParaRPr>
          </a:p>
          <a:p>
            <a:pPr marL="360363" indent="-360363" fontAlgn="auto">
              <a:spcBef>
                <a:spcPts val="1800"/>
              </a:spcBef>
              <a:spcAft>
                <a:spcPts val="0"/>
              </a:spcAft>
              <a:buClr>
                <a:schemeClr val="tx2">
                  <a:lumMod val="75000"/>
                </a:schemeClr>
              </a:buClr>
              <a:buFont typeface="Wingdings" pitchFamily="2" charset="2"/>
              <a:buChar char="Ø"/>
              <a:defRPr/>
            </a:pPr>
            <a:endParaRPr lang="it-IT" sz="2000" b="1" dirty="0">
              <a:latin typeface="+mn-lt"/>
            </a:endParaRPr>
          </a:p>
          <a:p>
            <a:pPr fontAlgn="auto">
              <a:spcBef>
                <a:spcPts val="1800"/>
              </a:spcBef>
              <a:spcAft>
                <a:spcPts val="0"/>
              </a:spcAft>
              <a:buClr>
                <a:schemeClr val="tx2">
                  <a:lumMod val="75000"/>
                </a:schemeClr>
              </a:buClr>
              <a:defRPr/>
            </a:pPr>
            <a:endParaRPr lang="it-IT" sz="2000" b="1" dirty="0">
              <a:latin typeface="+mn-lt"/>
            </a:endParaRPr>
          </a:p>
          <a:p>
            <a:pPr marL="360363" indent="-360363" fontAlgn="auto">
              <a:spcBef>
                <a:spcPts val="1800"/>
              </a:spcBef>
              <a:spcAft>
                <a:spcPts val="0"/>
              </a:spcAft>
              <a:buClr>
                <a:schemeClr val="tx2">
                  <a:lumMod val="75000"/>
                </a:schemeClr>
              </a:buClr>
              <a:buFont typeface="Wingdings" pitchFamily="2" charset="2"/>
              <a:buChar char="Ø"/>
              <a:defRPr/>
            </a:pPr>
            <a:endParaRPr lang="it-IT" sz="2000" b="1" dirty="0">
              <a:latin typeface="+mn-lt"/>
            </a:endParaRPr>
          </a:p>
          <a:p>
            <a:pPr marL="360363" indent="-360363" fontAlgn="auto">
              <a:spcBef>
                <a:spcPts val="1800"/>
              </a:spcBef>
              <a:spcAft>
                <a:spcPts val="0"/>
              </a:spcAft>
              <a:buClr>
                <a:schemeClr val="tx2">
                  <a:lumMod val="75000"/>
                </a:schemeClr>
              </a:buClr>
              <a:buFont typeface="Wingdings" pitchFamily="2" charset="2"/>
              <a:buChar char="Ø"/>
              <a:defRPr/>
            </a:pPr>
            <a:endParaRPr lang="it-IT" sz="2000" b="1" dirty="0">
              <a:latin typeface="+mn-lt"/>
            </a:endParaRPr>
          </a:p>
          <a:p>
            <a:pPr marL="360363" indent="-360363" fontAlgn="auto">
              <a:spcBef>
                <a:spcPts val="1800"/>
              </a:spcBef>
              <a:spcAft>
                <a:spcPts val="0"/>
              </a:spcAft>
              <a:buClr>
                <a:schemeClr val="tx2">
                  <a:lumMod val="75000"/>
                </a:schemeClr>
              </a:buClr>
              <a:buFont typeface="Wingdings" pitchFamily="2" charset="2"/>
              <a:buChar char="Ø"/>
              <a:defRPr/>
            </a:pPr>
            <a:endParaRPr lang="it-IT" sz="2000" b="1" dirty="0">
              <a:latin typeface="+mn-lt"/>
            </a:endParaRPr>
          </a:p>
          <a:p>
            <a:pPr marL="360363" indent="-360363" fontAlgn="auto">
              <a:spcBef>
                <a:spcPts val="600"/>
              </a:spcBef>
              <a:spcAft>
                <a:spcPts val="0"/>
              </a:spcAft>
              <a:buClr>
                <a:schemeClr val="tx2">
                  <a:lumMod val="75000"/>
                </a:schemeClr>
              </a:buClr>
              <a:buFont typeface="Wingdings" pitchFamily="2" charset="2"/>
              <a:buChar char="Ø"/>
              <a:defRPr/>
            </a:pPr>
            <a:r>
              <a:rPr lang="it-IT" sz="2000" b="1" dirty="0">
                <a:latin typeface="+mn-lt"/>
              </a:rPr>
              <a:t>PENA REATI COMMESSI DAL DEBITORE </a:t>
            </a:r>
            <a:r>
              <a:rPr lang="it-IT" sz="2000" b="1" dirty="0"/>
              <a:t>→ </a:t>
            </a:r>
            <a:r>
              <a:rPr lang="it-IT" sz="2000" b="1" dirty="0">
                <a:latin typeface="+mn-lt"/>
              </a:rPr>
              <a:t>DA 6 MESI A 2 ANNI E MULTA DA 1.000 A 50.000 EURO</a:t>
            </a:r>
          </a:p>
          <a:p>
            <a:pPr marL="360363" indent="-360363" fontAlgn="auto">
              <a:spcBef>
                <a:spcPts val="600"/>
              </a:spcBef>
              <a:spcAft>
                <a:spcPts val="0"/>
              </a:spcAft>
              <a:buClr>
                <a:schemeClr val="tx2">
                  <a:lumMod val="75000"/>
                </a:schemeClr>
              </a:buClr>
              <a:buFont typeface="Wingdings" pitchFamily="2" charset="2"/>
              <a:buChar char="Ø"/>
              <a:defRPr/>
            </a:pPr>
            <a:r>
              <a:rPr lang="it-IT" sz="2000" b="1" dirty="0">
                <a:latin typeface="+mn-lt"/>
              </a:rPr>
              <a:t>PENA REATI COMMESSI DALL’ORGANISMO DI COMPOSIZIONE DELLA CRISI </a:t>
            </a:r>
            <a:r>
              <a:rPr lang="it-IT" sz="2000" b="1" dirty="0"/>
              <a:t>→ </a:t>
            </a:r>
            <a:r>
              <a:rPr lang="it-IT" sz="2000" b="1" dirty="0">
                <a:latin typeface="+mn-lt"/>
              </a:rPr>
              <a:t>DA 1 A 3 ANNI E MULTA DA 1.000 A 50.000 EURO</a:t>
            </a:r>
          </a:p>
        </p:txBody>
      </p:sp>
      <p:graphicFrame>
        <p:nvGraphicFramePr>
          <p:cNvPr id="6" name="Diagramma 5"/>
          <p:cNvGraphicFramePr/>
          <p:nvPr/>
        </p:nvGraphicFramePr>
        <p:xfrm>
          <a:off x="1139503" y="1829141"/>
          <a:ext cx="6936432" cy="3040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egnaposto piè di pagina 1"/>
          <p:cNvSpPr>
            <a:spLocks noGrp="1"/>
          </p:cNvSpPr>
          <p:nvPr>
            <p:ph type="ftr" sz="quarter" idx="11"/>
          </p:nvPr>
        </p:nvSpPr>
        <p:spPr>
          <a:xfrm>
            <a:off x="3160713" y="6303963"/>
            <a:ext cx="2895600" cy="365125"/>
          </a:xfrm>
        </p:spPr>
        <p:txBody>
          <a:bodyPr rtlCol="0"/>
          <a:lstStyle/>
          <a:p>
            <a:pPr fontAlgn="auto">
              <a:spcBef>
                <a:spcPts val="0"/>
              </a:spcBef>
              <a:spcAft>
                <a:spcPts val="0"/>
              </a:spcAft>
              <a:defRPr/>
            </a:pPr>
            <a:fld id="{84CB276F-6A62-4505-AB60-2FBD0E4408E4}" type="slidenum">
              <a:rPr lang="it-IT">
                <a:solidFill>
                  <a:schemeClr val="tx1">
                    <a:tint val="75000"/>
                  </a:schemeClr>
                </a:solidFill>
                <a:latin typeface="+mn-lt"/>
              </a:rPr>
              <a:pPr fontAlgn="auto">
                <a:spcBef>
                  <a:spcPts val="0"/>
                </a:spcBef>
                <a:spcAft>
                  <a:spcPts val="0"/>
                </a:spcAft>
                <a:defRPr/>
              </a:pPr>
              <a:t>28</a:t>
            </a:fld>
            <a:endParaRPr lang="it-IT" dirty="0">
              <a:solidFill>
                <a:schemeClr val="tx1">
                  <a:tint val="75000"/>
                </a:schemeClr>
              </a:solidFill>
              <a:latin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1"/>
          <p:cNvSpPr>
            <a:spLocks noGrp="1"/>
          </p:cNvSpPr>
          <p:nvPr>
            <p:ph type="ftr" sz="quarter" idx="11"/>
          </p:nvPr>
        </p:nvSpPr>
        <p:spPr>
          <a:xfrm>
            <a:off x="3124200" y="6484938"/>
            <a:ext cx="2895600" cy="365125"/>
          </a:xfrm>
        </p:spPr>
        <p:txBody>
          <a:bodyPr rtlCol="0"/>
          <a:lstStyle/>
          <a:p>
            <a:pPr fontAlgn="auto">
              <a:spcBef>
                <a:spcPts val="0"/>
              </a:spcBef>
              <a:spcAft>
                <a:spcPts val="0"/>
              </a:spcAft>
              <a:defRPr/>
            </a:pPr>
            <a:fld id="{C5614AD1-50E0-4D73-A804-8020FB6C59E2}" type="slidenum">
              <a:rPr lang="it-IT">
                <a:solidFill>
                  <a:schemeClr val="tx1">
                    <a:tint val="75000"/>
                  </a:schemeClr>
                </a:solidFill>
                <a:latin typeface="+mn-lt"/>
              </a:rPr>
              <a:pPr fontAlgn="auto">
                <a:spcBef>
                  <a:spcPts val="0"/>
                </a:spcBef>
                <a:spcAft>
                  <a:spcPts val="0"/>
                </a:spcAft>
                <a:defRPr/>
              </a:pPr>
              <a:t>29</a:t>
            </a:fld>
            <a:endParaRPr lang="it-IT" dirty="0">
              <a:solidFill>
                <a:schemeClr val="tx1">
                  <a:tint val="75000"/>
                </a:schemeClr>
              </a:solidFill>
              <a:latin typeface="+mn-lt"/>
            </a:endParaRPr>
          </a:p>
        </p:txBody>
      </p:sp>
      <p:sp>
        <p:nvSpPr>
          <p:cNvPr id="21" name="Rettangolo arrotondato 20"/>
          <p:cNvSpPr/>
          <p:nvPr/>
        </p:nvSpPr>
        <p:spPr>
          <a:xfrm>
            <a:off x="487363" y="4279900"/>
            <a:ext cx="2233612" cy="655638"/>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ART. 16 LETT. B</a:t>
            </a:r>
          </a:p>
        </p:txBody>
      </p:sp>
      <p:sp>
        <p:nvSpPr>
          <p:cNvPr id="22" name="CasellaDiTesto 21"/>
          <p:cNvSpPr txBox="1"/>
          <p:nvPr/>
        </p:nvSpPr>
        <p:spPr>
          <a:xfrm>
            <a:off x="3924300" y="3646488"/>
            <a:ext cx="4824413" cy="646112"/>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PRODUZIONE DI DOCUMENTAZIONE CONTRAFFATTA O ALTERATA</a:t>
            </a:r>
          </a:p>
        </p:txBody>
      </p:sp>
      <p:sp>
        <p:nvSpPr>
          <p:cNvPr id="23" name="CasellaDiTesto 22"/>
          <p:cNvSpPr txBox="1"/>
          <p:nvPr/>
        </p:nvSpPr>
        <p:spPr>
          <a:xfrm>
            <a:off x="3921125" y="4386263"/>
            <a:ext cx="4824413" cy="1200150"/>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SOTTRAZIONE, OCCULTAMENTO O DISTRUZIONE DELLA DOCUMENTAZIONE RELATIVA A SITUAZIONE DEBITORIA OVVERO DELLA DOCUMENTAZIONE CONTABILE</a:t>
            </a:r>
          </a:p>
        </p:txBody>
      </p:sp>
      <p:cxnSp>
        <p:nvCxnSpPr>
          <p:cNvPr id="25" name="Connettore 2 24"/>
          <p:cNvCxnSpPr>
            <a:stCxn id="21" idx="3"/>
            <a:endCxn id="22" idx="1"/>
          </p:cNvCxnSpPr>
          <p:nvPr/>
        </p:nvCxnSpPr>
        <p:spPr>
          <a:xfrm flipV="1">
            <a:off x="2720975" y="3970338"/>
            <a:ext cx="1203325" cy="638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ttore 2 27"/>
          <p:cNvCxnSpPr>
            <a:stCxn id="21" idx="3"/>
            <a:endCxn id="23" idx="1"/>
          </p:cNvCxnSpPr>
          <p:nvPr/>
        </p:nvCxnSpPr>
        <p:spPr>
          <a:xfrm>
            <a:off x="2720975" y="4608513"/>
            <a:ext cx="1200150"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7111" name="Gruppo 43"/>
          <p:cNvGrpSpPr>
            <a:grpSpLocks/>
          </p:cNvGrpSpPr>
          <p:nvPr/>
        </p:nvGrpSpPr>
        <p:grpSpPr bwMode="auto">
          <a:xfrm>
            <a:off x="468313" y="982663"/>
            <a:ext cx="8264525" cy="1719262"/>
            <a:chOff x="467544" y="982440"/>
            <a:chExt cx="8265640" cy="1719909"/>
          </a:xfrm>
        </p:grpSpPr>
        <p:sp>
          <p:nvSpPr>
            <p:cNvPr id="6" name="Rettangolo arrotondato 5"/>
            <p:cNvSpPr/>
            <p:nvPr/>
          </p:nvSpPr>
          <p:spPr>
            <a:xfrm>
              <a:off x="467544" y="1484279"/>
              <a:ext cx="2232326" cy="655884"/>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ART. 16 LETT. A</a:t>
              </a:r>
            </a:p>
          </p:txBody>
        </p:sp>
        <p:sp>
          <p:nvSpPr>
            <p:cNvPr id="7" name="CasellaDiTesto 6"/>
            <p:cNvSpPr txBox="1"/>
            <p:nvPr/>
          </p:nvSpPr>
          <p:spPr>
            <a:xfrm>
              <a:off x="3931936" y="982440"/>
              <a:ext cx="4801248" cy="370026"/>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AUMENTO O DIMINUZIONE DEL PASSIVO</a:t>
              </a:r>
            </a:p>
          </p:txBody>
        </p:sp>
        <p:sp>
          <p:nvSpPr>
            <p:cNvPr id="8" name="CasellaDiTesto 7"/>
            <p:cNvSpPr txBox="1"/>
            <p:nvPr/>
          </p:nvSpPr>
          <p:spPr>
            <a:xfrm>
              <a:off x="3923997" y="1489043"/>
              <a:ext cx="4809187" cy="646356"/>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SOTTRAZIONE O DISSIMULAZIONE DI UNA PARTE </a:t>
              </a:r>
              <a:r>
                <a:rPr lang="it-IT" u="sng" dirty="0">
                  <a:latin typeface="+mn-lt"/>
                </a:rPr>
                <a:t>RILEVANTE</a:t>
              </a:r>
              <a:r>
                <a:rPr lang="it-IT" dirty="0">
                  <a:latin typeface="+mn-lt"/>
                </a:rPr>
                <a:t> DELL’ATTIVO</a:t>
              </a:r>
            </a:p>
          </p:txBody>
        </p:sp>
        <p:sp>
          <p:nvSpPr>
            <p:cNvPr id="9" name="CasellaDiTesto 8"/>
            <p:cNvSpPr txBox="1"/>
            <p:nvPr/>
          </p:nvSpPr>
          <p:spPr>
            <a:xfrm>
              <a:off x="3923997" y="2332323"/>
              <a:ext cx="4809187" cy="370026"/>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SIMULAZIONE DI ATTIVITA’ INESISTENTI</a:t>
              </a:r>
            </a:p>
          </p:txBody>
        </p:sp>
        <p:cxnSp>
          <p:nvCxnSpPr>
            <p:cNvPr id="12" name="Connettore 2 11"/>
            <p:cNvCxnSpPr>
              <a:stCxn id="6" idx="3"/>
              <a:endCxn id="7" idx="1"/>
            </p:cNvCxnSpPr>
            <p:nvPr/>
          </p:nvCxnSpPr>
          <p:spPr>
            <a:xfrm flipV="1">
              <a:off x="2699870" y="1166659"/>
              <a:ext cx="1232066" cy="644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a:stCxn id="6" idx="3"/>
              <a:endCxn id="8" idx="1"/>
            </p:cNvCxnSpPr>
            <p:nvPr/>
          </p:nvCxnSpPr>
          <p:spPr>
            <a:xfrm>
              <a:off x="2699870" y="1811427"/>
              <a:ext cx="12241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6" idx="3"/>
            </p:cNvCxnSpPr>
            <p:nvPr/>
          </p:nvCxnSpPr>
          <p:spPr>
            <a:xfrm>
              <a:off x="2699870" y="1811427"/>
              <a:ext cx="1224127" cy="7130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Freccia in giù 30"/>
            <p:cNvSpPr/>
            <p:nvPr/>
          </p:nvSpPr>
          <p:spPr>
            <a:xfrm>
              <a:off x="1331261" y="2298972"/>
              <a:ext cx="504893" cy="349381"/>
            </a:xfrm>
            <a:prstGeom prst="downArrow">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grpSp>
      <p:sp>
        <p:nvSpPr>
          <p:cNvPr id="32" name="Freccia in giù 31"/>
          <p:cNvSpPr/>
          <p:nvPr/>
        </p:nvSpPr>
        <p:spPr>
          <a:xfrm>
            <a:off x="1331913" y="5084763"/>
            <a:ext cx="503237" cy="469900"/>
          </a:xfrm>
          <a:prstGeom prst="downArrow">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34" name="Rettangolo arrotondato 33"/>
          <p:cNvSpPr/>
          <p:nvPr/>
        </p:nvSpPr>
        <p:spPr>
          <a:xfrm>
            <a:off x="508000" y="2827338"/>
            <a:ext cx="2233613" cy="655637"/>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it-IT" b="1" dirty="0"/>
              <a:t>RICHIESTO </a:t>
            </a:r>
          </a:p>
          <a:p>
            <a:pPr algn="ctr" fontAlgn="auto">
              <a:spcBef>
                <a:spcPts val="0"/>
              </a:spcBef>
              <a:spcAft>
                <a:spcPts val="0"/>
              </a:spcAft>
              <a:defRPr/>
            </a:pPr>
            <a:r>
              <a:rPr lang="it-IT" b="1" dirty="0"/>
              <a:t>DOLO SPECIFICO</a:t>
            </a:r>
          </a:p>
        </p:txBody>
      </p:sp>
      <p:sp>
        <p:nvSpPr>
          <p:cNvPr id="35" name="Rettangolo arrotondato 34"/>
          <p:cNvSpPr/>
          <p:nvPr/>
        </p:nvSpPr>
        <p:spPr>
          <a:xfrm>
            <a:off x="468313" y="5718175"/>
            <a:ext cx="2232025" cy="654050"/>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it-IT" b="1" dirty="0"/>
              <a:t>RICHIESTO </a:t>
            </a:r>
          </a:p>
          <a:p>
            <a:pPr algn="ctr" fontAlgn="auto">
              <a:spcBef>
                <a:spcPts val="0"/>
              </a:spcBef>
              <a:spcAft>
                <a:spcPts val="0"/>
              </a:spcAft>
              <a:defRPr/>
            </a:pPr>
            <a:r>
              <a:rPr lang="it-IT" b="1" dirty="0"/>
              <a:t>DOLO SPECIFICO</a:t>
            </a:r>
          </a:p>
        </p:txBody>
      </p:sp>
      <p:sp>
        <p:nvSpPr>
          <p:cNvPr id="36" name="CasellaDiTesto 35"/>
          <p:cNvSpPr txBox="1"/>
          <p:nvPr/>
        </p:nvSpPr>
        <p:spPr>
          <a:xfrm>
            <a:off x="2755900" y="2846388"/>
            <a:ext cx="5992813" cy="615950"/>
          </a:xfrm>
          <a:prstGeom prst="rect">
            <a:avLst/>
          </a:prstGeom>
          <a:solidFill>
            <a:schemeClr val="accent5">
              <a:lumMod val="20000"/>
              <a:lumOff val="80000"/>
            </a:schemeClr>
          </a:solidFill>
          <a:ln w="28575">
            <a:noFill/>
            <a:prstDash val="sysDot"/>
          </a:ln>
        </p:spPr>
        <p:txBody>
          <a:bodyPr>
            <a:spAutoFit/>
          </a:bodyPr>
          <a:lstStyle/>
          <a:p>
            <a:pPr algn="just" fontAlgn="auto">
              <a:spcBef>
                <a:spcPts val="0"/>
              </a:spcBef>
              <a:spcAft>
                <a:spcPts val="0"/>
              </a:spcAft>
              <a:defRPr/>
            </a:pPr>
            <a:r>
              <a:rPr lang="it-IT" sz="1700" dirty="0">
                <a:latin typeface="+mn-lt"/>
              </a:rPr>
              <a:t>(fine di ottenere l’accesso alle procedure di composizione della crisi → solo ACCORDO o PIANO)</a:t>
            </a:r>
          </a:p>
        </p:txBody>
      </p:sp>
      <p:sp>
        <p:nvSpPr>
          <p:cNvPr id="37" name="CasellaDiTesto 36"/>
          <p:cNvSpPr txBox="1"/>
          <p:nvPr/>
        </p:nvSpPr>
        <p:spPr>
          <a:xfrm>
            <a:off x="2741613" y="5732463"/>
            <a:ext cx="5991225" cy="615950"/>
          </a:xfrm>
          <a:prstGeom prst="rect">
            <a:avLst/>
          </a:prstGeom>
          <a:solidFill>
            <a:schemeClr val="accent5">
              <a:lumMod val="20000"/>
              <a:lumOff val="80000"/>
            </a:schemeClr>
          </a:solidFill>
          <a:ln w="28575">
            <a:noFill/>
            <a:prstDash val="sysDot"/>
          </a:ln>
        </p:spPr>
        <p:txBody>
          <a:bodyPr>
            <a:spAutoFit/>
          </a:bodyPr>
          <a:lstStyle/>
          <a:p>
            <a:pPr algn="just" fontAlgn="auto">
              <a:spcBef>
                <a:spcPts val="0"/>
              </a:spcBef>
              <a:spcAft>
                <a:spcPts val="0"/>
              </a:spcAft>
              <a:defRPr/>
            </a:pPr>
            <a:r>
              <a:rPr lang="it-IT" sz="1700" dirty="0">
                <a:latin typeface="+mn-lt"/>
              </a:rPr>
              <a:t>(fine di ottenere l’accesso alle procedure di composizione della crisi → ACCORDO o PIANO o PROCEDURA DI LIQUIDAZIONE)</a:t>
            </a:r>
          </a:p>
        </p:txBody>
      </p:sp>
      <p:sp>
        <p:nvSpPr>
          <p:cNvPr id="43" name="Titolo 1"/>
          <p:cNvSpPr txBox="1">
            <a:spLocks/>
          </p:cNvSpPr>
          <p:nvPr/>
        </p:nvSpPr>
        <p:spPr>
          <a:xfrm>
            <a:off x="0" y="-6350"/>
            <a:ext cx="9144000" cy="1143000"/>
          </a:xfrm>
          <a:prstGeom prst="rect">
            <a:avLst/>
          </a:prstGeom>
        </p:spPr>
        <p:txBody>
          <a:bodyPr anchor="ctr">
            <a:normAutofit/>
          </a:bodyPr>
          <a:lstStyle/>
          <a:p>
            <a:pPr algn="ctr" fontAlgn="auto">
              <a:spcAft>
                <a:spcPts val="0"/>
              </a:spcAft>
              <a:defRPr/>
            </a:pPr>
            <a:r>
              <a:rPr lang="it-IT" sz="2700" b="1" dirty="0">
                <a:solidFill>
                  <a:schemeClr val="accent1">
                    <a:lumMod val="75000"/>
                  </a:schemeClr>
                </a:solidFill>
                <a:latin typeface="+mj-lt"/>
                <a:ea typeface="+mj-ea"/>
                <a:cs typeface="+mj-cs"/>
              </a:rPr>
              <a:t>REATI COMMESSI DAL DEBITORE PRIMA DELLA PROCEDURA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0"/>
            <a:ext cx="9144000" cy="1196975"/>
          </a:xfrm>
        </p:spPr>
        <p:txBody>
          <a:bodyPr rtlCol="0">
            <a:normAutofit/>
          </a:bodyPr>
          <a:lstStyle/>
          <a:p>
            <a:pPr eaLnBrk="1" fontAlgn="auto" hangingPunct="1">
              <a:spcAft>
                <a:spcPts val="0"/>
              </a:spcAft>
              <a:defRPr/>
            </a:pPr>
            <a:r>
              <a:rPr lang="it-IT" sz="3200" b="1" dirty="0" smtClean="0">
                <a:solidFill>
                  <a:schemeClr val="accent1">
                    <a:lumMod val="75000"/>
                  </a:schemeClr>
                </a:solidFill>
              </a:rPr>
              <a:t>SOGGETTI LEGITTIMATI</a:t>
            </a:r>
            <a:endParaRPr lang="it-IT" sz="3200" b="1" dirty="0">
              <a:solidFill>
                <a:schemeClr val="accent1">
                  <a:lumMod val="75000"/>
                </a:schemeClr>
              </a:solidFill>
            </a:endParaRPr>
          </a:p>
        </p:txBody>
      </p:sp>
      <p:sp>
        <p:nvSpPr>
          <p:cNvPr id="5" name="Segnaposto piè di pagina 4"/>
          <p:cNvSpPr>
            <a:spLocks noGrp="1"/>
          </p:cNvSpPr>
          <p:nvPr>
            <p:ph type="ftr" sz="quarter" idx="11"/>
          </p:nvPr>
        </p:nvSpPr>
        <p:spPr/>
        <p:txBody>
          <a:bodyPr rtlCol="0"/>
          <a:lstStyle/>
          <a:p>
            <a:pPr fontAlgn="auto">
              <a:spcBef>
                <a:spcPts val="0"/>
              </a:spcBef>
              <a:spcAft>
                <a:spcPts val="0"/>
              </a:spcAft>
              <a:defRPr/>
            </a:pPr>
            <a:fld id="{B91D25CF-3B61-470D-BA63-F15281481AB3}" type="slidenum">
              <a:rPr lang="it-IT">
                <a:solidFill>
                  <a:schemeClr val="tx1">
                    <a:tint val="75000"/>
                  </a:schemeClr>
                </a:solidFill>
                <a:latin typeface="+mn-lt"/>
              </a:rPr>
              <a:pPr fontAlgn="auto">
                <a:spcBef>
                  <a:spcPts val="0"/>
                </a:spcBef>
                <a:spcAft>
                  <a:spcPts val="0"/>
                </a:spcAft>
                <a:defRPr/>
              </a:pPr>
              <a:t>3</a:t>
            </a:fld>
            <a:endParaRPr lang="it-IT" dirty="0">
              <a:solidFill>
                <a:schemeClr val="tx1">
                  <a:tint val="75000"/>
                </a:schemeClr>
              </a:solidFill>
              <a:latin typeface="+mn-lt"/>
            </a:endParaRPr>
          </a:p>
        </p:txBody>
      </p:sp>
      <p:graphicFrame>
        <p:nvGraphicFramePr>
          <p:cNvPr id="6" name="Diagramma 5"/>
          <p:cNvGraphicFramePr/>
          <p:nvPr/>
        </p:nvGraphicFramePr>
        <p:xfrm>
          <a:off x="1115616" y="1052736"/>
          <a:ext cx="7056784" cy="5216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0" y="115888"/>
            <a:ext cx="9144000" cy="1143000"/>
          </a:xfrm>
          <a:prstGeom prst="rect">
            <a:avLst/>
          </a:prstGeom>
        </p:spPr>
        <p:txBody>
          <a:bodyPr anchor="ctr">
            <a:normAutofit/>
          </a:bodyPr>
          <a:lstStyle/>
          <a:p>
            <a:pPr algn="ctr" fontAlgn="auto">
              <a:spcAft>
                <a:spcPts val="0"/>
              </a:spcAft>
              <a:defRPr/>
            </a:pPr>
            <a:r>
              <a:rPr lang="it-IT" sz="2700" b="1" dirty="0">
                <a:solidFill>
                  <a:schemeClr val="accent1">
                    <a:lumMod val="75000"/>
                  </a:schemeClr>
                </a:solidFill>
                <a:latin typeface="+mj-lt"/>
                <a:ea typeface="+mj-ea"/>
                <a:cs typeface="+mj-cs"/>
              </a:rPr>
              <a:t>REATI COMMESSI DAL DEBITORE DURANTE LA PROCEDURA </a:t>
            </a:r>
          </a:p>
        </p:txBody>
      </p:sp>
      <p:sp>
        <p:nvSpPr>
          <p:cNvPr id="4" name="Segnaposto piè di pagina 1"/>
          <p:cNvSpPr>
            <a:spLocks noGrp="1"/>
          </p:cNvSpPr>
          <p:nvPr>
            <p:ph type="ftr" sz="quarter" idx="11"/>
          </p:nvPr>
        </p:nvSpPr>
        <p:spPr>
          <a:xfrm>
            <a:off x="3124200" y="6381750"/>
            <a:ext cx="2895600" cy="365125"/>
          </a:xfrm>
        </p:spPr>
        <p:txBody>
          <a:bodyPr rtlCol="0"/>
          <a:lstStyle/>
          <a:p>
            <a:pPr fontAlgn="auto">
              <a:spcBef>
                <a:spcPts val="0"/>
              </a:spcBef>
              <a:spcAft>
                <a:spcPts val="0"/>
              </a:spcAft>
              <a:defRPr/>
            </a:pPr>
            <a:fld id="{9A01605A-6816-43D1-B416-D72FB9669FA8}" type="slidenum">
              <a:rPr lang="it-IT">
                <a:solidFill>
                  <a:schemeClr val="tx1">
                    <a:tint val="75000"/>
                  </a:schemeClr>
                </a:solidFill>
                <a:latin typeface="+mn-lt"/>
              </a:rPr>
              <a:pPr fontAlgn="auto">
                <a:spcBef>
                  <a:spcPts val="0"/>
                </a:spcBef>
                <a:spcAft>
                  <a:spcPts val="0"/>
                </a:spcAft>
                <a:defRPr/>
              </a:pPr>
              <a:t>30</a:t>
            </a:fld>
            <a:endParaRPr lang="it-IT" dirty="0">
              <a:solidFill>
                <a:schemeClr val="tx1">
                  <a:tint val="75000"/>
                </a:schemeClr>
              </a:solidFill>
              <a:latin typeface="+mn-lt"/>
            </a:endParaRPr>
          </a:p>
        </p:txBody>
      </p:sp>
      <p:sp>
        <p:nvSpPr>
          <p:cNvPr id="35" name="Rettangolo arrotondato 34"/>
          <p:cNvSpPr/>
          <p:nvPr/>
        </p:nvSpPr>
        <p:spPr>
          <a:xfrm>
            <a:off x="323528" y="1488999"/>
            <a:ext cx="648072" cy="4471685"/>
          </a:xfrm>
          <a:prstGeom prst="roundRect">
            <a:avLst/>
          </a:prstGeom>
          <a:ln/>
        </p:spPr>
        <p:style>
          <a:lnRef idx="2">
            <a:schemeClr val="accent1"/>
          </a:lnRef>
          <a:fillRef idx="1">
            <a:schemeClr val="lt1"/>
          </a:fillRef>
          <a:effectRef idx="0">
            <a:schemeClr val="accent1"/>
          </a:effectRef>
          <a:fontRef idx="minor">
            <a:schemeClr val="dk1"/>
          </a:fontRef>
        </p:style>
        <p:txBody>
          <a:bodyPr vert="vert270" anchor="ctr"/>
          <a:lstStyle/>
          <a:p>
            <a:pPr algn="ctr" fontAlgn="auto">
              <a:spcBef>
                <a:spcPts val="0"/>
              </a:spcBef>
              <a:spcAft>
                <a:spcPts val="0"/>
              </a:spcAft>
              <a:defRPr/>
            </a:pPr>
            <a:r>
              <a:rPr lang="it-IT" b="1" dirty="0"/>
              <a:t>RICHIESTO  SOLO DOLO GENERICO</a:t>
            </a:r>
          </a:p>
        </p:txBody>
      </p:sp>
      <p:grpSp>
        <p:nvGrpSpPr>
          <p:cNvPr id="48132" name="Gruppo 12"/>
          <p:cNvGrpSpPr>
            <a:grpSpLocks/>
          </p:cNvGrpSpPr>
          <p:nvPr/>
        </p:nvGrpSpPr>
        <p:grpSpPr bwMode="auto">
          <a:xfrm>
            <a:off x="1246188" y="1489075"/>
            <a:ext cx="7486650" cy="923925"/>
            <a:chOff x="1246622" y="1488999"/>
            <a:chExt cx="7486562" cy="923330"/>
          </a:xfrm>
        </p:grpSpPr>
        <p:sp>
          <p:nvSpPr>
            <p:cNvPr id="6" name="Rettangolo arrotondato 5"/>
            <p:cNvSpPr/>
            <p:nvPr/>
          </p:nvSpPr>
          <p:spPr>
            <a:xfrm>
              <a:off x="1246622" y="1623850"/>
              <a:ext cx="2231999" cy="653629"/>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ART. 16 LETT. C</a:t>
              </a:r>
            </a:p>
          </p:txBody>
        </p:sp>
        <p:sp>
          <p:nvSpPr>
            <p:cNvPr id="8" name="CasellaDiTesto 7"/>
            <p:cNvSpPr txBox="1"/>
            <p:nvPr/>
          </p:nvSpPr>
          <p:spPr>
            <a:xfrm>
              <a:off x="3924703" y="1488999"/>
              <a:ext cx="4808481" cy="923330"/>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OMESSA INDICAZIONE BENI NELL’INVENTARIO PREVISTO A CORREDO DEL RICORSO PER LA PROCEDURA DI LIQUIDAZIONE</a:t>
              </a:r>
            </a:p>
          </p:txBody>
        </p:sp>
        <p:cxnSp>
          <p:nvCxnSpPr>
            <p:cNvPr id="5" name="Connettore 2 4"/>
            <p:cNvCxnSpPr>
              <a:stCxn id="6" idx="3"/>
              <a:endCxn id="8" idx="1"/>
            </p:cNvCxnSpPr>
            <p:nvPr/>
          </p:nvCxnSpPr>
          <p:spPr>
            <a:xfrm>
              <a:off x="3478621" y="1950664"/>
              <a:ext cx="44608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8133" name="Gruppo 26"/>
          <p:cNvGrpSpPr>
            <a:grpSpLocks/>
          </p:cNvGrpSpPr>
          <p:nvPr/>
        </p:nvGrpSpPr>
        <p:grpSpPr bwMode="auto">
          <a:xfrm>
            <a:off x="1230313" y="2600325"/>
            <a:ext cx="7491412" cy="1190625"/>
            <a:chOff x="1242399" y="1488999"/>
            <a:chExt cx="7490785" cy="1190803"/>
          </a:xfrm>
        </p:grpSpPr>
        <p:sp>
          <p:nvSpPr>
            <p:cNvPr id="29" name="Rettangolo arrotondato 28"/>
            <p:cNvSpPr/>
            <p:nvPr/>
          </p:nvSpPr>
          <p:spPr>
            <a:xfrm>
              <a:off x="1242399" y="1762090"/>
              <a:ext cx="2231838" cy="654148"/>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ART. 16 LETT. D</a:t>
              </a:r>
            </a:p>
          </p:txBody>
        </p:sp>
        <p:sp>
          <p:nvSpPr>
            <p:cNvPr id="30" name="CasellaDiTesto 29"/>
            <p:cNvSpPr txBox="1"/>
            <p:nvPr/>
          </p:nvSpPr>
          <p:spPr>
            <a:xfrm>
              <a:off x="3923462" y="1488999"/>
              <a:ext cx="4809722" cy="1190803"/>
            </a:xfrm>
            <a:prstGeom prst="rect">
              <a:avLst/>
            </a:prstGeom>
            <a:solidFill>
              <a:schemeClr val="accent3">
                <a:lumMod val="20000"/>
                <a:lumOff val="80000"/>
              </a:schemeClr>
            </a:solidFill>
            <a:ln w="28575">
              <a:noFill/>
              <a:prstDash val="sysDot"/>
            </a:ln>
          </p:spPr>
          <p:txBody>
            <a:bodyPr>
              <a:spAutoFit/>
            </a:bodyPr>
            <a:lstStyle/>
            <a:p>
              <a:pPr algn="just"/>
              <a:r>
                <a:rPr lang="it-IT">
                  <a:latin typeface="Calibri" pitchFamily="34" charset="0"/>
                </a:rPr>
                <a:t>ESECUZIONE DI PAGAMENTI NON PREVISTI NEL PIANO OGGETTO DELL’ACCORDO DI RISTRUTTURAZIONE, OVVERO NEL PIANO DEL CONSUMATORE (CONDOTTA POST - OMOLOGA)</a:t>
              </a:r>
            </a:p>
          </p:txBody>
        </p:sp>
        <p:cxnSp>
          <p:nvCxnSpPr>
            <p:cNvPr id="33" name="Connettore 2 32"/>
            <p:cNvCxnSpPr>
              <a:stCxn id="29" idx="3"/>
              <a:endCxn id="30" idx="1"/>
            </p:cNvCxnSpPr>
            <p:nvPr/>
          </p:nvCxnSpPr>
          <p:spPr>
            <a:xfrm>
              <a:off x="3474237" y="2089164"/>
              <a:ext cx="449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8134" name="Gruppo 37"/>
          <p:cNvGrpSpPr>
            <a:grpSpLocks/>
          </p:cNvGrpSpPr>
          <p:nvPr/>
        </p:nvGrpSpPr>
        <p:grpSpPr bwMode="auto">
          <a:xfrm>
            <a:off x="1263650" y="3930650"/>
            <a:ext cx="7458075" cy="923925"/>
            <a:chOff x="1276648" y="1488999"/>
            <a:chExt cx="7456536" cy="923330"/>
          </a:xfrm>
        </p:grpSpPr>
        <p:sp>
          <p:nvSpPr>
            <p:cNvPr id="39" name="Rettangolo arrotondato 38"/>
            <p:cNvSpPr/>
            <p:nvPr/>
          </p:nvSpPr>
          <p:spPr>
            <a:xfrm>
              <a:off x="1276648" y="1623850"/>
              <a:ext cx="2233152" cy="653629"/>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ART. 16 LETT. E</a:t>
              </a:r>
            </a:p>
          </p:txBody>
        </p:sp>
        <p:sp>
          <p:nvSpPr>
            <p:cNvPr id="40" name="CasellaDiTesto 39"/>
            <p:cNvSpPr txBox="1"/>
            <p:nvPr/>
          </p:nvSpPr>
          <p:spPr>
            <a:xfrm>
              <a:off x="3924052" y="1488999"/>
              <a:ext cx="4809132" cy="923330"/>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AGGRAVAMENTO DELLA PROPRIA POSIZIONE DEBITORIA DOPO IL DEPOSITO DELLA PROPOSTA D’ACCORDO O DEL PIANO DEL CONSUMATORE</a:t>
              </a:r>
            </a:p>
          </p:txBody>
        </p:sp>
        <p:cxnSp>
          <p:nvCxnSpPr>
            <p:cNvPr id="41" name="Connettore 2 40"/>
            <p:cNvCxnSpPr>
              <a:stCxn id="39" idx="3"/>
              <a:endCxn id="40" idx="1"/>
            </p:cNvCxnSpPr>
            <p:nvPr/>
          </p:nvCxnSpPr>
          <p:spPr>
            <a:xfrm>
              <a:off x="3509800" y="1950664"/>
              <a:ext cx="4142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8135" name="Gruppo 41"/>
          <p:cNvGrpSpPr>
            <a:grpSpLocks/>
          </p:cNvGrpSpPr>
          <p:nvPr/>
        </p:nvGrpSpPr>
        <p:grpSpPr bwMode="auto">
          <a:xfrm>
            <a:off x="1246188" y="5037138"/>
            <a:ext cx="7456487" cy="923925"/>
            <a:chOff x="1276648" y="1488999"/>
            <a:chExt cx="7456536" cy="923330"/>
          </a:xfrm>
        </p:grpSpPr>
        <p:sp>
          <p:nvSpPr>
            <p:cNvPr id="43" name="Rettangolo arrotondato 42"/>
            <p:cNvSpPr/>
            <p:nvPr/>
          </p:nvSpPr>
          <p:spPr>
            <a:xfrm>
              <a:off x="1276648" y="1623849"/>
              <a:ext cx="2232040" cy="653629"/>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ART. 16 LETT. F</a:t>
              </a:r>
            </a:p>
          </p:txBody>
        </p:sp>
        <p:sp>
          <p:nvSpPr>
            <p:cNvPr id="44" name="CasellaDiTesto 43"/>
            <p:cNvSpPr txBox="1"/>
            <p:nvPr/>
          </p:nvSpPr>
          <p:spPr>
            <a:xfrm>
              <a:off x="3924615" y="1488999"/>
              <a:ext cx="4808569" cy="923330"/>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VIOLAZIONE INTENZIONALE DEI CONTENUTI DELL’ACCORDO O DEL PIANO (CONDOTTA POST - OMOLOGA)</a:t>
              </a:r>
            </a:p>
          </p:txBody>
        </p:sp>
        <p:cxnSp>
          <p:nvCxnSpPr>
            <p:cNvPr id="45" name="Connettore 2 44"/>
            <p:cNvCxnSpPr>
              <a:stCxn id="43" idx="3"/>
              <a:endCxn id="44" idx="1"/>
            </p:cNvCxnSpPr>
            <p:nvPr/>
          </p:nvCxnSpPr>
          <p:spPr>
            <a:xfrm>
              <a:off x="3508688" y="1950664"/>
              <a:ext cx="4159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1588" y="115888"/>
            <a:ext cx="9144001" cy="1143000"/>
          </a:xfrm>
          <a:prstGeom prst="rect">
            <a:avLst/>
          </a:prstGeom>
        </p:spPr>
        <p:txBody>
          <a:bodyPr anchor="ctr">
            <a:normAutofit/>
          </a:bodyPr>
          <a:lstStyle/>
          <a:p>
            <a:pPr algn="ctr" fontAlgn="auto">
              <a:spcAft>
                <a:spcPts val="0"/>
              </a:spcAft>
              <a:defRPr/>
            </a:pPr>
            <a:r>
              <a:rPr lang="it-IT" sz="2700" b="1" dirty="0">
                <a:solidFill>
                  <a:schemeClr val="accent1">
                    <a:lumMod val="75000"/>
                  </a:schemeClr>
                </a:solidFill>
                <a:latin typeface="+mj-lt"/>
                <a:ea typeface="+mj-ea"/>
                <a:cs typeface="+mj-cs"/>
              </a:rPr>
              <a:t>REATI COMMESSI DALL’ORGANISMO</a:t>
            </a:r>
          </a:p>
          <a:p>
            <a:pPr algn="ctr" fontAlgn="auto">
              <a:spcAft>
                <a:spcPts val="0"/>
              </a:spcAft>
              <a:defRPr/>
            </a:pPr>
            <a:r>
              <a:rPr lang="it-IT" sz="2700" b="1" dirty="0">
                <a:solidFill>
                  <a:schemeClr val="accent1">
                    <a:lumMod val="75000"/>
                  </a:schemeClr>
                </a:solidFill>
                <a:latin typeface="+mj-lt"/>
                <a:ea typeface="+mj-ea"/>
                <a:cs typeface="+mj-cs"/>
              </a:rPr>
              <a:t> DI COMPOSIZIONE DELLA CRISI</a:t>
            </a:r>
          </a:p>
        </p:txBody>
      </p:sp>
      <p:sp>
        <p:nvSpPr>
          <p:cNvPr id="4" name="Segnaposto piè di pagina 1"/>
          <p:cNvSpPr txBox="1">
            <a:spLocks/>
          </p:cNvSpPr>
          <p:nvPr/>
        </p:nvSpPr>
        <p:spPr>
          <a:xfrm>
            <a:off x="3124200" y="6381750"/>
            <a:ext cx="2895600" cy="365125"/>
          </a:xfrm>
          <a:prstGeom prst="rect">
            <a:avLst/>
          </a:prstGeom>
        </p:spPr>
        <p:txBody>
          <a:bodyPr anchor="ctr"/>
          <a:lstStyle>
            <a:defPPr>
              <a:defRPr lang="it-IT"/>
            </a:defPPr>
            <a:lvl1pPr algn="ctr" rtl="0" fontAlgn="base">
              <a:spcBef>
                <a:spcPct val="0"/>
              </a:spcBef>
              <a:spcAft>
                <a:spcPct val="0"/>
              </a:spcAft>
              <a:defRPr sz="1200" kern="1200">
                <a:solidFill>
                  <a:srgbClr val="898989"/>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auto">
              <a:spcBef>
                <a:spcPts val="0"/>
              </a:spcBef>
              <a:spcAft>
                <a:spcPts val="0"/>
              </a:spcAft>
              <a:defRPr/>
            </a:pPr>
            <a:fld id="{F4AAED6B-D2A5-4D00-A000-AD6ECC06DDCA}" type="slidenum">
              <a:rPr lang="it-IT" smtClean="0">
                <a:solidFill>
                  <a:schemeClr val="tx1">
                    <a:tint val="75000"/>
                  </a:schemeClr>
                </a:solidFill>
                <a:latin typeface="+mn-lt"/>
              </a:rPr>
              <a:pPr fontAlgn="auto">
                <a:spcBef>
                  <a:spcPts val="0"/>
                </a:spcBef>
                <a:spcAft>
                  <a:spcPts val="0"/>
                </a:spcAft>
                <a:defRPr/>
              </a:pPr>
              <a:t>31</a:t>
            </a:fld>
            <a:endParaRPr lang="it-IT" dirty="0">
              <a:solidFill>
                <a:schemeClr val="tx1">
                  <a:tint val="75000"/>
                </a:schemeClr>
              </a:solidFill>
              <a:latin typeface="+mn-lt"/>
            </a:endParaRPr>
          </a:p>
        </p:txBody>
      </p:sp>
      <p:sp>
        <p:nvSpPr>
          <p:cNvPr id="5" name="Rettangolo arrotondato 4"/>
          <p:cNvSpPr/>
          <p:nvPr/>
        </p:nvSpPr>
        <p:spPr>
          <a:xfrm>
            <a:off x="233363" y="1258888"/>
            <a:ext cx="8499475" cy="657225"/>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spcAft>
                <a:spcPts val="0"/>
              </a:spcAft>
              <a:defRPr/>
            </a:pPr>
            <a:r>
              <a:rPr lang="it-IT" b="1" dirty="0">
                <a:solidFill>
                  <a:schemeClr val="tx1"/>
                </a:solidFill>
                <a:ea typeface="Times New Roman" pitchFamily="18" charset="0"/>
                <a:cs typeface="Arial" charset="0"/>
              </a:rPr>
              <a:t> SOGGETTI ATTIVI: COMPONENTE DELL’ORGANISMO (</a:t>
            </a:r>
            <a:r>
              <a:rPr lang="it-IT" b="1" u="sng" dirty="0">
                <a:solidFill>
                  <a:schemeClr val="tx1"/>
                </a:solidFill>
                <a:ea typeface="Times New Roman" pitchFamily="18" charset="0"/>
                <a:cs typeface="Arial" charset="0"/>
              </a:rPr>
              <a:t>GESTORE DELLA CRISI</a:t>
            </a:r>
            <a:r>
              <a:rPr lang="it-IT" b="1" dirty="0">
                <a:solidFill>
                  <a:schemeClr val="tx1"/>
                </a:solidFill>
                <a:ea typeface="Times New Roman" pitchFamily="18" charset="0"/>
                <a:cs typeface="Arial" charset="0"/>
              </a:rPr>
              <a:t>, previsto dal regolamento ministeriale)  O PROFESSIONISTA CHE SVOLGE LE STESSE FUNZIONI</a:t>
            </a:r>
            <a:endParaRPr lang="it-IT" dirty="0">
              <a:solidFill>
                <a:schemeClr val="tx1"/>
              </a:solidFill>
              <a:ea typeface="Times New Roman" pitchFamily="18" charset="0"/>
              <a:cs typeface="Arial" charset="0"/>
            </a:endParaRPr>
          </a:p>
        </p:txBody>
      </p:sp>
      <p:sp>
        <p:nvSpPr>
          <p:cNvPr id="7" name="Rettangolo arrotondato 6"/>
          <p:cNvSpPr/>
          <p:nvPr/>
        </p:nvSpPr>
        <p:spPr>
          <a:xfrm>
            <a:off x="1116013" y="2982913"/>
            <a:ext cx="2232025" cy="847725"/>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FALSE ATTESTAZIONI</a:t>
            </a:r>
          </a:p>
        </p:txBody>
      </p:sp>
      <p:sp>
        <p:nvSpPr>
          <p:cNvPr id="8" name="CasellaDiTesto 7"/>
          <p:cNvSpPr txBox="1"/>
          <p:nvPr/>
        </p:nvSpPr>
        <p:spPr>
          <a:xfrm>
            <a:off x="3932238" y="2235200"/>
            <a:ext cx="4800600" cy="923925"/>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SU VERICIDITA’ DEI DATI CONTENUTI NELLE PROPOSTE DI ACCORDO O DI PIANO OVVERO NEI DOCUMENTI ALLEGATI</a:t>
            </a:r>
          </a:p>
        </p:txBody>
      </p:sp>
      <p:sp>
        <p:nvSpPr>
          <p:cNvPr id="9" name="CasellaDiTesto 8"/>
          <p:cNvSpPr txBox="1"/>
          <p:nvPr/>
        </p:nvSpPr>
        <p:spPr>
          <a:xfrm>
            <a:off x="3957638" y="3222625"/>
            <a:ext cx="4810125" cy="368300"/>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SU FATTIBILITA’ DEL PIANO</a:t>
            </a:r>
          </a:p>
        </p:txBody>
      </p:sp>
      <p:sp>
        <p:nvSpPr>
          <p:cNvPr id="10" name="CasellaDiTesto 9"/>
          <p:cNvSpPr txBox="1"/>
          <p:nvPr/>
        </p:nvSpPr>
        <p:spPr>
          <a:xfrm>
            <a:off x="3924300" y="3673475"/>
            <a:ext cx="4808538" cy="646113"/>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NELLE RELAZIONI PREVISTE A CARICO DELL’ORGANISMO NELLE TRE PROCEDURE</a:t>
            </a:r>
          </a:p>
        </p:txBody>
      </p:sp>
      <p:sp>
        <p:nvSpPr>
          <p:cNvPr id="24" name="Rettangolo arrotondato 23"/>
          <p:cNvSpPr/>
          <p:nvPr/>
        </p:nvSpPr>
        <p:spPr>
          <a:xfrm>
            <a:off x="233424" y="2235358"/>
            <a:ext cx="648072" cy="3857938"/>
          </a:xfrm>
          <a:prstGeom prst="roundRect">
            <a:avLst/>
          </a:prstGeom>
          <a:ln/>
        </p:spPr>
        <p:style>
          <a:lnRef idx="2">
            <a:schemeClr val="accent1"/>
          </a:lnRef>
          <a:fillRef idx="1">
            <a:schemeClr val="lt1"/>
          </a:fillRef>
          <a:effectRef idx="0">
            <a:schemeClr val="accent1"/>
          </a:effectRef>
          <a:fontRef idx="minor">
            <a:schemeClr val="dk1"/>
          </a:fontRef>
        </p:style>
        <p:txBody>
          <a:bodyPr vert="vert270" anchor="ctr"/>
          <a:lstStyle/>
          <a:p>
            <a:pPr algn="ctr" fontAlgn="auto">
              <a:spcBef>
                <a:spcPts val="0"/>
              </a:spcBef>
              <a:spcAft>
                <a:spcPts val="0"/>
              </a:spcAft>
              <a:defRPr/>
            </a:pPr>
            <a:r>
              <a:rPr lang="it-IT" b="1" dirty="0"/>
              <a:t>RICHIESTO  SOLO DOLO GENERICO</a:t>
            </a:r>
          </a:p>
        </p:txBody>
      </p:sp>
      <p:cxnSp>
        <p:nvCxnSpPr>
          <p:cNvPr id="26" name="Connettore 2 25"/>
          <p:cNvCxnSpPr>
            <a:stCxn id="7" idx="3"/>
            <a:endCxn id="9" idx="1"/>
          </p:cNvCxnSpPr>
          <p:nvPr/>
        </p:nvCxnSpPr>
        <p:spPr>
          <a:xfrm>
            <a:off x="3348038" y="3406775"/>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ttore 2 28"/>
          <p:cNvCxnSpPr>
            <a:stCxn id="7" idx="3"/>
            <a:endCxn id="8" idx="1"/>
          </p:cNvCxnSpPr>
          <p:nvPr/>
        </p:nvCxnSpPr>
        <p:spPr>
          <a:xfrm flipV="1">
            <a:off x="3348038" y="2697163"/>
            <a:ext cx="584200" cy="7096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ttore 2 31"/>
          <p:cNvCxnSpPr>
            <a:stCxn id="7" idx="3"/>
            <a:endCxn id="10" idx="1"/>
          </p:cNvCxnSpPr>
          <p:nvPr/>
        </p:nvCxnSpPr>
        <p:spPr>
          <a:xfrm>
            <a:off x="3348038" y="3406775"/>
            <a:ext cx="576262" cy="590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ettangolo arrotondato 33"/>
          <p:cNvSpPr/>
          <p:nvPr/>
        </p:nvSpPr>
        <p:spPr>
          <a:xfrm>
            <a:off x="1116013" y="4868863"/>
            <a:ext cx="2808287" cy="1008062"/>
          </a:xfrm>
          <a:prstGeom prst="roundRect">
            <a:avLst/>
          </a:prstGeom>
          <a:solidFill>
            <a:schemeClr val="bg1">
              <a:lumMod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b="1" dirty="0"/>
              <a:t>INGIUSTIFICATA OMISSIONE O RIFIUTO DI UN  ATTO D’UFFICIO</a:t>
            </a:r>
          </a:p>
        </p:txBody>
      </p:sp>
      <p:sp>
        <p:nvSpPr>
          <p:cNvPr id="35" name="CasellaDiTesto 34"/>
          <p:cNvSpPr txBox="1"/>
          <p:nvPr/>
        </p:nvSpPr>
        <p:spPr>
          <a:xfrm>
            <a:off x="4572000" y="5192713"/>
            <a:ext cx="4160838" cy="369887"/>
          </a:xfrm>
          <a:prstGeom prst="rect">
            <a:avLst/>
          </a:prstGeom>
          <a:solidFill>
            <a:schemeClr val="accent3">
              <a:lumMod val="20000"/>
              <a:lumOff val="80000"/>
            </a:schemeClr>
          </a:solidFill>
          <a:ln w="28575">
            <a:noFill/>
            <a:prstDash val="sysDot"/>
          </a:ln>
        </p:spPr>
        <p:txBody>
          <a:bodyPr>
            <a:spAutoFit/>
          </a:bodyPr>
          <a:lstStyle/>
          <a:p>
            <a:pPr algn="just" fontAlgn="auto">
              <a:spcBef>
                <a:spcPts val="0"/>
              </a:spcBef>
              <a:spcAft>
                <a:spcPts val="0"/>
              </a:spcAft>
              <a:defRPr/>
            </a:pPr>
            <a:r>
              <a:rPr lang="it-IT" dirty="0">
                <a:latin typeface="+mn-lt"/>
              </a:rPr>
              <a:t>CAUSA DI DANNO AI CREDITORI</a:t>
            </a:r>
          </a:p>
        </p:txBody>
      </p:sp>
      <p:cxnSp>
        <p:nvCxnSpPr>
          <p:cNvPr id="37" name="Connettore 2 36"/>
          <p:cNvCxnSpPr>
            <a:stCxn id="34" idx="3"/>
            <a:endCxn id="35" idx="1"/>
          </p:cNvCxnSpPr>
          <p:nvPr/>
        </p:nvCxnSpPr>
        <p:spPr>
          <a:xfrm>
            <a:off x="3924300" y="5373688"/>
            <a:ext cx="647700" cy="4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8313" y="188913"/>
            <a:ext cx="8229600" cy="1143000"/>
          </a:xfrm>
        </p:spPr>
        <p:txBody>
          <a:bodyPr rtlCol="0">
            <a:normAutofit/>
          </a:bodyPr>
          <a:lstStyle/>
          <a:p>
            <a:pPr eaLnBrk="1" fontAlgn="auto" hangingPunct="1">
              <a:spcAft>
                <a:spcPts val="0"/>
              </a:spcAft>
              <a:defRPr/>
            </a:pPr>
            <a:r>
              <a:rPr lang="it-IT" sz="2400" b="1" dirty="0" smtClean="0">
                <a:solidFill>
                  <a:schemeClr val="accent1">
                    <a:lumMod val="75000"/>
                  </a:schemeClr>
                </a:solidFill>
              </a:rPr>
              <a:t>I COMPITI DEGLI O.C.C.</a:t>
            </a:r>
            <a:endParaRPr lang="it-IT" sz="2400" b="1" dirty="0">
              <a:solidFill>
                <a:schemeClr val="accent1">
                  <a:lumMod val="75000"/>
                </a:schemeClr>
              </a:solidFill>
            </a:endParaRPr>
          </a:p>
        </p:txBody>
      </p:sp>
      <p:sp>
        <p:nvSpPr>
          <p:cNvPr id="4" name="Segnaposto piè di pagina 3"/>
          <p:cNvSpPr>
            <a:spLocks noGrp="1"/>
          </p:cNvSpPr>
          <p:nvPr>
            <p:ph type="ftr" sz="quarter" idx="11"/>
          </p:nvPr>
        </p:nvSpPr>
        <p:spPr/>
        <p:txBody>
          <a:bodyPr rtlCol="0"/>
          <a:lstStyle/>
          <a:p>
            <a:pPr fontAlgn="auto">
              <a:spcBef>
                <a:spcPts val="0"/>
              </a:spcBef>
              <a:spcAft>
                <a:spcPts val="0"/>
              </a:spcAft>
              <a:defRPr/>
            </a:pPr>
            <a:fld id="{2ED7202A-46E0-4DD3-8EE8-F48198AED744}" type="slidenum">
              <a:rPr lang="it-IT">
                <a:solidFill>
                  <a:schemeClr val="tx1">
                    <a:tint val="75000"/>
                  </a:schemeClr>
                </a:solidFill>
                <a:latin typeface="+mn-lt"/>
              </a:rPr>
              <a:pPr fontAlgn="auto">
                <a:spcBef>
                  <a:spcPts val="0"/>
                </a:spcBef>
                <a:spcAft>
                  <a:spcPts val="0"/>
                </a:spcAft>
                <a:defRPr/>
              </a:pPr>
              <a:t>4</a:t>
            </a:fld>
            <a:endParaRPr lang="it-IT" dirty="0">
              <a:solidFill>
                <a:schemeClr val="tx1">
                  <a:tint val="75000"/>
                </a:schemeClr>
              </a:solidFill>
              <a:latin typeface="+mn-lt"/>
            </a:endParaRPr>
          </a:p>
        </p:txBody>
      </p:sp>
      <p:graphicFrame>
        <p:nvGraphicFramePr>
          <p:cNvPr id="7" name="Diagramma 6"/>
          <p:cNvGraphicFramePr/>
          <p:nvPr/>
        </p:nvGraphicFramePr>
        <p:xfrm>
          <a:off x="467544" y="1052736"/>
          <a:ext cx="828092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0"/>
            <a:ext cx="9144000" cy="1196975"/>
          </a:xfrm>
        </p:spPr>
        <p:txBody>
          <a:bodyPr rtlCol="0">
            <a:normAutofit/>
          </a:bodyPr>
          <a:lstStyle/>
          <a:p>
            <a:pPr eaLnBrk="1" fontAlgn="auto" hangingPunct="1">
              <a:spcAft>
                <a:spcPts val="0"/>
              </a:spcAft>
              <a:defRPr/>
            </a:pPr>
            <a:r>
              <a:rPr lang="it-IT" sz="2800" b="1" dirty="0" smtClean="0">
                <a:solidFill>
                  <a:schemeClr val="accent1">
                    <a:lumMod val="75000"/>
                  </a:schemeClr>
                </a:solidFill>
              </a:rPr>
              <a:t>IL REGOLAMENTO MINISTERIALE (D.M.202/2014)</a:t>
            </a:r>
            <a:endParaRPr lang="it-IT" sz="2800" b="1" dirty="0">
              <a:solidFill>
                <a:schemeClr val="accent1">
                  <a:lumMod val="75000"/>
                </a:schemeClr>
              </a:solidFill>
            </a:endParaRPr>
          </a:p>
        </p:txBody>
      </p:sp>
      <p:sp>
        <p:nvSpPr>
          <p:cNvPr id="5" name="Segnaposto piè di pagina 4"/>
          <p:cNvSpPr>
            <a:spLocks noGrp="1"/>
          </p:cNvSpPr>
          <p:nvPr>
            <p:ph type="ftr" sz="quarter" idx="11"/>
          </p:nvPr>
        </p:nvSpPr>
        <p:spPr/>
        <p:txBody>
          <a:bodyPr rtlCol="0"/>
          <a:lstStyle/>
          <a:p>
            <a:pPr fontAlgn="auto">
              <a:spcBef>
                <a:spcPts val="0"/>
              </a:spcBef>
              <a:spcAft>
                <a:spcPts val="0"/>
              </a:spcAft>
              <a:defRPr/>
            </a:pPr>
            <a:fld id="{E127729F-9356-4E87-A7BF-9A4BF75A7E01}" type="slidenum">
              <a:rPr lang="it-IT">
                <a:solidFill>
                  <a:schemeClr val="tx1">
                    <a:tint val="75000"/>
                  </a:schemeClr>
                </a:solidFill>
                <a:latin typeface="+mn-lt"/>
              </a:rPr>
              <a:pPr fontAlgn="auto">
                <a:spcBef>
                  <a:spcPts val="0"/>
                </a:spcBef>
                <a:spcAft>
                  <a:spcPts val="0"/>
                </a:spcAft>
                <a:defRPr/>
              </a:pPr>
              <a:t>5</a:t>
            </a:fld>
            <a:endParaRPr lang="it-IT" dirty="0">
              <a:solidFill>
                <a:schemeClr val="tx1">
                  <a:tint val="75000"/>
                </a:schemeClr>
              </a:solidFill>
              <a:latin typeface="+mn-lt"/>
            </a:endParaRPr>
          </a:p>
        </p:txBody>
      </p:sp>
      <p:graphicFrame>
        <p:nvGraphicFramePr>
          <p:cNvPr id="6" name="Diagramma 5"/>
          <p:cNvGraphicFramePr/>
          <p:nvPr/>
        </p:nvGraphicFramePr>
        <p:xfrm>
          <a:off x="1115616" y="1052736"/>
          <a:ext cx="7056784" cy="5216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0"/>
            <a:ext cx="9144000" cy="1196975"/>
          </a:xfrm>
        </p:spPr>
        <p:txBody>
          <a:bodyPr rtlCol="0">
            <a:normAutofit/>
          </a:bodyPr>
          <a:lstStyle/>
          <a:p>
            <a:pPr eaLnBrk="1" fontAlgn="auto" hangingPunct="1">
              <a:spcAft>
                <a:spcPts val="0"/>
              </a:spcAft>
              <a:defRPr/>
            </a:pPr>
            <a:r>
              <a:rPr lang="it-IT" sz="2800" b="1" dirty="0" smtClean="0">
                <a:solidFill>
                  <a:schemeClr val="accent1">
                    <a:lumMod val="75000"/>
                  </a:schemeClr>
                </a:solidFill>
              </a:rPr>
              <a:t>IL REGOLAMENTO MINISTERIALE (D.M.202/2014) - segue</a:t>
            </a:r>
            <a:endParaRPr lang="it-IT" sz="2800" b="1" dirty="0">
              <a:solidFill>
                <a:schemeClr val="accent1">
                  <a:lumMod val="75000"/>
                </a:schemeClr>
              </a:solidFill>
            </a:endParaRPr>
          </a:p>
        </p:txBody>
      </p:sp>
      <p:sp>
        <p:nvSpPr>
          <p:cNvPr id="5" name="Segnaposto piè di pagina 4"/>
          <p:cNvSpPr>
            <a:spLocks noGrp="1"/>
          </p:cNvSpPr>
          <p:nvPr>
            <p:ph type="ftr" sz="quarter" idx="11"/>
          </p:nvPr>
        </p:nvSpPr>
        <p:spPr/>
        <p:txBody>
          <a:bodyPr rtlCol="0"/>
          <a:lstStyle/>
          <a:p>
            <a:pPr fontAlgn="auto">
              <a:spcBef>
                <a:spcPts val="0"/>
              </a:spcBef>
              <a:spcAft>
                <a:spcPts val="0"/>
              </a:spcAft>
              <a:defRPr/>
            </a:pPr>
            <a:fld id="{B16714D1-0CCE-4078-9DC5-4CB2233C5E8A}" type="slidenum">
              <a:rPr lang="it-IT">
                <a:solidFill>
                  <a:schemeClr val="tx1">
                    <a:tint val="75000"/>
                  </a:schemeClr>
                </a:solidFill>
                <a:latin typeface="+mn-lt"/>
              </a:rPr>
              <a:pPr fontAlgn="auto">
                <a:spcBef>
                  <a:spcPts val="0"/>
                </a:spcBef>
                <a:spcAft>
                  <a:spcPts val="0"/>
                </a:spcAft>
                <a:defRPr/>
              </a:pPr>
              <a:t>6</a:t>
            </a:fld>
            <a:endParaRPr lang="it-IT" dirty="0">
              <a:solidFill>
                <a:schemeClr val="tx1">
                  <a:tint val="75000"/>
                </a:schemeClr>
              </a:solidFill>
              <a:latin typeface="+mn-lt"/>
            </a:endParaRPr>
          </a:p>
        </p:txBody>
      </p:sp>
      <p:graphicFrame>
        <p:nvGraphicFramePr>
          <p:cNvPr id="6" name="Diagramma 5"/>
          <p:cNvGraphicFramePr/>
          <p:nvPr/>
        </p:nvGraphicFramePr>
        <p:xfrm>
          <a:off x="1115616" y="1052736"/>
          <a:ext cx="7056784" cy="5216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900" y="404813"/>
            <a:ext cx="8712200" cy="1143000"/>
          </a:xfrm>
          <a:solidFill>
            <a:schemeClr val="bg1">
              <a:lumMod val="85000"/>
            </a:schemeClr>
          </a:solidFill>
        </p:spPr>
        <p:txBody>
          <a:bodyPr rtlCol="0">
            <a:normAutofit/>
          </a:bodyPr>
          <a:lstStyle/>
          <a:p>
            <a:pPr eaLnBrk="1" fontAlgn="auto" hangingPunct="1">
              <a:spcAft>
                <a:spcPts val="0"/>
              </a:spcAft>
              <a:defRPr/>
            </a:pPr>
            <a:r>
              <a:rPr lang="it-IT" sz="3200" b="1" dirty="0" smtClean="0"/>
              <a:t>ACCORDO </a:t>
            </a:r>
            <a:r>
              <a:rPr lang="it-IT" sz="3200" b="1" dirty="0" err="1" smtClean="0"/>
              <a:t>DI</a:t>
            </a:r>
            <a:r>
              <a:rPr lang="it-IT" sz="3200" b="1" dirty="0" smtClean="0"/>
              <a:t> RISTRUTTURAZIONE DEI DEBITI</a:t>
            </a:r>
            <a:br>
              <a:rPr lang="it-IT" sz="3200" b="1" dirty="0" smtClean="0"/>
            </a:br>
            <a:r>
              <a:rPr lang="it-IT" sz="3200" b="1" dirty="0" smtClean="0"/>
              <a:t> E </a:t>
            </a:r>
            <a:r>
              <a:rPr lang="it-IT" sz="3200" b="1" dirty="0" err="1" smtClean="0"/>
              <a:t>DI</a:t>
            </a:r>
            <a:r>
              <a:rPr lang="it-IT" sz="3200" b="1" dirty="0" smtClean="0"/>
              <a:t> SODDISFAZIONE DEI CREDITI</a:t>
            </a:r>
            <a:endParaRPr lang="it-IT" sz="3200" b="1" dirty="0"/>
          </a:p>
        </p:txBody>
      </p:sp>
      <p:sp>
        <p:nvSpPr>
          <p:cNvPr id="4" name="Segnaposto piè di pagina 3"/>
          <p:cNvSpPr>
            <a:spLocks noGrp="1"/>
          </p:cNvSpPr>
          <p:nvPr>
            <p:ph type="ftr" sz="quarter" idx="11"/>
          </p:nvPr>
        </p:nvSpPr>
        <p:spPr/>
        <p:txBody>
          <a:bodyPr rtlCol="0"/>
          <a:lstStyle/>
          <a:p>
            <a:pPr fontAlgn="auto">
              <a:spcBef>
                <a:spcPts val="0"/>
              </a:spcBef>
              <a:spcAft>
                <a:spcPts val="0"/>
              </a:spcAft>
              <a:defRPr/>
            </a:pPr>
            <a:fld id="{54FE8AA6-DF20-4F20-8727-FC9CA7B3F5FA}" type="slidenum">
              <a:rPr lang="it-IT">
                <a:solidFill>
                  <a:schemeClr val="tx1">
                    <a:tint val="75000"/>
                  </a:schemeClr>
                </a:solidFill>
                <a:latin typeface="+mn-lt"/>
              </a:rPr>
              <a:pPr fontAlgn="auto">
                <a:spcBef>
                  <a:spcPts val="0"/>
                </a:spcBef>
                <a:spcAft>
                  <a:spcPts val="0"/>
                </a:spcAft>
                <a:defRPr/>
              </a:pPr>
              <a:t>7</a:t>
            </a:fld>
            <a:endParaRPr lang="it-IT" dirty="0">
              <a:solidFill>
                <a:schemeClr val="tx1">
                  <a:tint val="75000"/>
                </a:schemeClr>
              </a:solidFill>
              <a:latin typeface="+mn-lt"/>
            </a:endParaRPr>
          </a:p>
        </p:txBody>
      </p:sp>
      <p:sp>
        <p:nvSpPr>
          <p:cNvPr id="5" name="CasellaDiTesto 4"/>
          <p:cNvSpPr txBox="1"/>
          <p:nvPr/>
        </p:nvSpPr>
        <p:spPr>
          <a:xfrm>
            <a:off x="1331913" y="2205038"/>
            <a:ext cx="6480175" cy="3462337"/>
          </a:xfrm>
          <a:prstGeom prst="rect">
            <a:avLst/>
          </a:prstGeom>
          <a:noFill/>
        </p:spPr>
        <p:txBody>
          <a:bodyPr>
            <a:spAutoFit/>
          </a:bodyPr>
          <a:lstStyle/>
          <a:p>
            <a:pPr marL="360363" indent="-360363" fontAlgn="auto">
              <a:spcBef>
                <a:spcPts val="1800"/>
              </a:spcBef>
              <a:spcAft>
                <a:spcPts val="0"/>
              </a:spcAft>
              <a:buClr>
                <a:schemeClr val="tx2">
                  <a:lumMod val="75000"/>
                </a:schemeClr>
              </a:buClr>
              <a:buFont typeface="Wingdings" pitchFamily="2" charset="2"/>
              <a:buChar char="Ø"/>
              <a:defRPr/>
            </a:pPr>
            <a:r>
              <a:rPr lang="it-IT" sz="2400" b="1" dirty="0">
                <a:latin typeface="+mn-lt"/>
              </a:rPr>
              <a:t>CONDIZIONI </a:t>
            </a:r>
            <a:r>
              <a:rPr lang="it-IT" sz="2400" b="1" dirty="0" err="1">
                <a:latin typeface="+mn-lt"/>
              </a:rPr>
              <a:t>D’AMMISSIBILITA</a:t>
            </a:r>
            <a:r>
              <a:rPr lang="it-IT" sz="2400" b="1" dirty="0">
                <a:latin typeface="+mn-lt"/>
              </a:rPr>
              <a:t>’ (ART. 7)</a:t>
            </a:r>
          </a:p>
          <a:p>
            <a:pPr marL="360363" indent="-360363" fontAlgn="auto">
              <a:spcBef>
                <a:spcPts val="1800"/>
              </a:spcBef>
              <a:spcAft>
                <a:spcPts val="0"/>
              </a:spcAft>
              <a:buClr>
                <a:schemeClr val="tx2">
                  <a:lumMod val="75000"/>
                </a:schemeClr>
              </a:buClr>
              <a:buFont typeface="Wingdings" pitchFamily="2" charset="2"/>
              <a:buChar char="Ø"/>
              <a:defRPr/>
            </a:pPr>
            <a:r>
              <a:rPr lang="it-IT" sz="2400" b="1" dirty="0">
                <a:latin typeface="+mn-lt"/>
              </a:rPr>
              <a:t>CONTENUTO DELLA PROPOSTA (ART. 8)</a:t>
            </a:r>
          </a:p>
          <a:p>
            <a:pPr marL="360363" indent="-360363" fontAlgn="auto">
              <a:spcBef>
                <a:spcPts val="1800"/>
              </a:spcBef>
              <a:spcAft>
                <a:spcPts val="0"/>
              </a:spcAft>
              <a:buClr>
                <a:schemeClr val="tx2">
                  <a:lumMod val="75000"/>
                </a:schemeClr>
              </a:buClr>
              <a:buFont typeface="Wingdings" pitchFamily="2" charset="2"/>
              <a:buChar char="Ø"/>
              <a:defRPr/>
            </a:pPr>
            <a:r>
              <a:rPr lang="it-IT" sz="2400" b="1" dirty="0">
                <a:latin typeface="+mn-lt"/>
              </a:rPr>
              <a:t>APERTURA DEL PROCEDIMENTO (ART. 9)</a:t>
            </a:r>
          </a:p>
          <a:p>
            <a:pPr marL="360363" indent="-360363" fontAlgn="auto">
              <a:spcBef>
                <a:spcPts val="1800"/>
              </a:spcBef>
              <a:spcAft>
                <a:spcPts val="0"/>
              </a:spcAft>
              <a:buClr>
                <a:schemeClr val="tx2">
                  <a:lumMod val="75000"/>
                </a:schemeClr>
              </a:buClr>
              <a:buFont typeface="Wingdings" pitchFamily="2" charset="2"/>
              <a:buChar char="Ø"/>
              <a:defRPr/>
            </a:pPr>
            <a:r>
              <a:rPr lang="it-IT" sz="2400" b="1" dirty="0">
                <a:latin typeface="+mn-lt"/>
              </a:rPr>
              <a:t>AMMISSIONE ALLA PROCEDURA (ART. 10)</a:t>
            </a:r>
          </a:p>
          <a:p>
            <a:pPr marL="360363" indent="-360363" fontAlgn="auto">
              <a:spcBef>
                <a:spcPts val="1800"/>
              </a:spcBef>
              <a:spcAft>
                <a:spcPts val="0"/>
              </a:spcAft>
              <a:buClr>
                <a:schemeClr val="tx2">
                  <a:lumMod val="75000"/>
                </a:schemeClr>
              </a:buClr>
              <a:buFont typeface="Wingdings" pitchFamily="2" charset="2"/>
              <a:buChar char="Ø"/>
              <a:defRPr/>
            </a:pPr>
            <a:r>
              <a:rPr lang="it-IT" sz="2400" b="1" dirty="0">
                <a:latin typeface="+mn-lt"/>
              </a:rPr>
              <a:t>RAGGIUNGIMENTO DELL’ ACCORDO (ART. 11)</a:t>
            </a:r>
          </a:p>
          <a:p>
            <a:pPr marL="360363" indent="-360363" fontAlgn="auto">
              <a:spcBef>
                <a:spcPts val="1800"/>
              </a:spcBef>
              <a:spcAft>
                <a:spcPts val="0"/>
              </a:spcAft>
              <a:buClr>
                <a:schemeClr val="tx2">
                  <a:lumMod val="75000"/>
                </a:schemeClr>
              </a:buClr>
              <a:buFont typeface="Wingdings" pitchFamily="2" charset="2"/>
              <a:buChar char="Ø"/>
              <a:defRPr/>
            </a:pPr>
            <a:r>
              <a:rPr lang="it-IT" sz="2400" b="1" dirty="0">
                <a:latin typeface="+mn-lt"/>
              </a:rPr>
              <a:t>OMOLOGAZIONE DELL’ ACCORDO (ART. 12)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97C8C324-A7A8-4227-AA3C-B0EB9482BCC4}" type="slidenum">
              <a:rPr lang="it-IT">
                <a:solidFill>
                  <a:schemeClr val="tx1">
                    <a:tint val="75000"/>
                  </a:schemeClr>
                </a:solidFill>
                <a:latin typeface="+mn-lt"/>
              </a:rPr>
              <a:pPr fontAlgn="auto">
                <a:spcBef>
                  <a:spcPts val="0"/>
                </a:spcBef>
                <a:spcAft>
                  <a:spcPts val="0"/>
                </a:spcAft>
                <a:defRPr/>
              </a:pPr>
              <a:t>8</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CONDIZIONI </a:t>
            </a:r>
            <a:r>
              <a:rPr lang="it-IT" sz="3200" b="1" dirty="0" err="1">
                <a:solidFill>
                  <a:schemeClr val="accent1">
                    <a:lumMod val="75000"/>
                  </a:schemeClr>
                </a:solidFill>
                <a:latin typeface="+mj-lt"/>
                <a:ea typeface="+mj-ea"/>
                <a:cs typeface="+mj-cs"/>
              </a:rPr>
              <a:t>D’AMMISSIBILITA</a:t>
            </a:r>
            <a:r>
              <a:rPr lang="it-IT" sz="3200" b="1" dirty="0">
                <a:solidFill>
                  <a:schemeClr val="accent1">
                    <a:lumMod val="75000"/>
                  </a:schemeClr>
                </a:solidFill>
                <a:latin typeface="+mj-lt"/>
                <a:ea typeface="+mj-ea"/>
                <a:cs typeface="+mj-cs"/>
              </a:rPr>
              <a:t>’</a:t>
            </a:r>
          </a:p>
        </p:txBody>
      </p:sp>
      <p:sp>
        <p:nvSpPr>
          <p:cNvPr id="16" name="Rettangolo arrotondato 15"/>
          <p:cNvSpPr/>
          <p:nvPr/>
        </p:nvSpPr>
        <p:spPr>
          <a:xfrm>
            <a:off x="395288" y="1125538"/>
            <a:ext cx="3240087" cy="1079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dirty="0"/>
              <a:t>PRESUPPOSTI SOGGETTIVI</a:t>
            </a:r>
          </a:p>
        </p:txBody>
      </p:sp>
      <p:sp>
        <p:nvSpPr>
          <p:cNvPr id="19" name="Rettangolo 18"/>
          <p:cNvSpPr/>
          <p:nvPr/>
        </p:nvSpPr>
        <p:spPr>
          <a:xfrm>
            <a:off x="3851275" y="1268413"/>
            <a:ext cx="4537075" cy="865187"/>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it-IT" sz="2000" b="1" dirty="0"/>
              <a:t>QUALSIASI SOGGETTO NON FALLIBILE</a:t>
            </a:r>
          </a:p>
        </p:txBody>
      </p:sp>
      <p:sp>
        <p:nvSpPr>
          <p:cNvPr id="20" name="Freccia in giù 19"/>
          <p:cNvSpPr/>
          <p:nvPr/>
        </p:nvSpPr>
        <p:spPr>
          <a:xfrm>
            <a:off x="3851275" y="2349500"/>
            <a:ext cx="720725" cy="503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5606" name="CasellaDiTesto 20"/>
          <p:cNvSpPr txBox="1">
            <a:spLocks noChangeArrowheads="1"/>
          </p:cNvSpPr>
          <p:nvPr/>
        </p:nvSpPr>
        <p:spPr bwMode="auto">
          <a:xfrm>
            <a:off x="468313" y="2997200"/>
            <a:ext cx="8064500" cy="3138488"/>
          </a:xfrm>
          <a:prstGeom prst="rect">
            <a:avLst/>
          </a:prstGeom>
          <a:noFill/>
          <a:ln w="9525">
            <a:noFill/>
            <a:miter lim="800000"/>
            <a:headEnd/>
            <a:tailEnd/>
          </a:ln>
        </p:spPr>
        <p:txBody>
          <a:bodyPr>
            <a:spAutoFit/>
          </a:bodyPr>
          <a:lstStyle/>
          <a:p>
            <a:pPr marL="179388" indent="-179388" algn="just">
              <a:buClr>
                <a:schemeClr val="tx2"/>
              </a:buClr>
              <a:buFont typeface="Arial" charset="0"/>
              <a:buChar char="•"/>
            </a:pPr>
            <a:r>
              <a:rPr lang="it-IT">
                <a:latin typeface="Calibri" pitchFamily="34" charset="0"/>
              </a:rPr>
              <a:t> IMPRENDITORI COMMERCIALI SOTTO LA SOGLIA DIMENSIONALE ART. 1 L.F.</a:t>
            </a:r>
          </a:p>
          <a:p>
            <a:pPr marL="179388" indent="-179388" algn="just">
              <a:buClr>
                <a:schemeClr val="tx2"/>
              </a:buClr>
              <a:buFont typeface="Arial" charset="0"/>
              <a:buChar char="•"/>
            </a:pPr>
            <a:r>
              <a:rPr lang="it-IT">
                <a:latin typeface="Calibri" pitchFamily="34" charset="0"/>
              </a:rPr>
              <a:t>IMPRENDITORI NON PIU’ FALLIBILI PER DECORSO DELL’ANNO EX ART. 10 L.F.</a:t>
            </a:r>
          </a:p>
          <a:p>
            <a:pPr marL="179388" indent="-179388" algn="just">
              <a:buClr>
                <a:schemeClr val="tx2"/>
              </a:buClr>
              <a:buFont typeface="Arial" charset="0"/>
              <a:buChar char="•"/>
            </a:pPr>
            <a:r>
              <a:rPr lang="it-IT">
                <a:latin typeface="Calibri" pitchFamily="34" charset="0"/>
              </a:rPr>
              <a:t>IMPRENDITORI AGRICOLI (ART. 7, COMMA 2 BIS)</a:t>
            </a:r>
          </a:p>
          <a:p>
            <a:pPr marL="179388" indent="-179388" algn="just">
              <a:buClr>
                <a:schemeClr val="tx2"/>
              </a:buClr>
              <a:buFont typeface="Arial" charset="0"/>
              <a:buChar char="•"/>
            </a:pPr>
            <a:r>
              <a:rPr lang="it-IT">
                <a:latin typeface="Calibri" pitchFamily="34" charset="0"/>
              </a:rPr>
              <a:t>SOCIETA’ SEMPLICE (IN QUANTO NON ESERCENTE ATTIVITA’ COMMERCIALE</a:t>
            </a:r>
          </a:p>
          <a:p>
            <a:pPr marL="179388" indent="-179388" algn="just">
              <a:buClr>
                <a:schemeClr val="tx2"/>
              </a:buClr>
              <a:buFont typeface="Arial" charset="0"/>
              <a:buChar char="•"/>
            </a:pPr>
            <a:r>
              <a:rPr lang="it-IT">
                <a:latin typeface="Calibri" pitchFamily="34" charset="0"/>
              </a:rPr>
              <a:t>CONSUMATORE INTESO COME “PERSONA FISICA CHE HA ASSUNTO OBBLIGAZIONI ESCLUSIVAMENTE PER SCOPI ESTRANEI ALL’ATTIVITA’ IMPRENDITORIALE O PROFESSIONALE EVENTUALMENTE SVOLTA” (ART. 6 COMMA 2 LETT.B)</a:t>
            </a:r>
          </a:p>
          <a:p>
            <a:pPr marL="179388" indent="-179388" algn="just">
              <a:buClr>
                <a:schemeClr val="tx2"/>
              </a:buClr>
              <a:buFont typeface="Arial" charset="0"/>
              <a:buChar char="•"/>
            </a:pPr>
            <a:r>
              <a:rPr lang="it-IT">
                <a:latin typeface="Calibri" pitchFamily="34" charset="0"/>
              </a:rPr>
              <a:t>PROFESSIONISTI</a:t>
            </a:r>
          </a:p>
          <a:p>
            <a:pPr marL="179388" indent="-179388" algn="just">
              <a:buClr>
                <a:schemeClr val="tx2"/>
              </a:buClr>
              <a:buFont typeface="Arial" charset="0"/>
              <a:buChar char="•"/>
            </a:pPr>
            <a:r>
              <a:rPr lang="it-IT">
                <a:latin typeface="Calibri" pitchFamily="34" charset="0"/>
              </a:rPr>
              <a:t>ASSOCIAZIONI (ANCHE TRA PROFESSIONISTI)</a:t>
            </a:r>
          </a:p>
          <a:p>
            <a:pPr marL="179388" indent="-179388" algn="just">
              <a:buClr>
                <a:schemeClr val="tx2"/>
              </a:buClr>
              <a:buFont typeface="Arial" charset="0"/>
              <a:buChar char="•"/>
            </a:pPr>
            <a:r>
              <a:rPr lang="it-IT">
                <a:latin typeface="Calibri" pitchFamily="34" charset="0"/>
              </a:rPr>
              <a:t>FONDAZIONI</a:t>
            </a:r>
          </a:p>
          <a:p>
            <a:pPr marL="179388" indent="-179388" algn="just">
              <a:buClr>
                <a:schemeClr val="tx2"/>
              </a:buClr>
              <a:buFont typeface="Arial" charset="0"/>
              <a:buChar char="•"/>
            </a:pPr>
            <a:r>
              <a:rPr lang="it-IT">
                <a:latin typeface="Calibri" pitchFamily="34" charset="0"/>
              </a:rPr>
              <a:t>“START-UP INNOVATIVE” PREVISTE DALLO STESSO D.L.179/2012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rtlCol="0"/>
          <a:lstStyle/>
          <a:p>
            <a:pPr fontAlgn="auto">
              <a:spcBef>
                <a:spcPts val="0"/>
              </a:spcBef>
              <a:spcAft>
                <a:spcPts val="0"/>
              </a:spcAft>
              <a:defRPr/>
            </a:pPr>
            <a:fld id="{B7797E3A-89C2-4F1C-A4AC-15BF9DD4CBA3}" type="slidenum">
              <a:rPr lang="it-IT">
                <a:solidFill>
                  <a:schemeClr val="tx1">
                    <a:tint val="75000"/>
                  </a:schemeClr>
                </a:solidFill>
                <a:latin typeface="+mn-lt"/>
              </a:rPr>
              <a:pPr fontAlgn="auto">
                <a:spcBef>
                  <a:spcPts val="0"/>
                </a:spcBef>
                <a:spcAft>
                  <a:spcPts val="0"/>
                </a:spcAft>
                <a:defRPr/>
              </a:pPr>
              <a:t>9</a:t>
            </a:fld>
            <a:endParaRPr lang="it-IT" dirty="0">
              <a:solidFill>
                <a:schemeClr val="tx1">
                  <a:tint val="75000"/>
                </a:schemeClr>
              </a:solidFill>
              <a:latin typeface="+mn-lt"/>
            </a:endParaRPr>
          </a:p>
        </p:txBody>
      </p:sp>
      <p:sp>
        <p:nvSpPr>
          <p:cNvPr id="3" name="Titolo 1"/>
          <p:cNvSpPr txBox="1">
            <a:spLocks/>
          </p:cNvSpPr>
          <p:nvPr/>
        </p:nvSpPr>
        <p:spPr>
          <a:xfrm>
            <a:off x="215900" y="188913"/>
            <a:ext cx="8712200" cy="1143000"/>
          </a:xfrm>
          <a:prstGeom prst="rect">
            <a:avLst/>
          </a:prstGeom>
        </p:spPr>
        <p:txBody>
          <a:bodyPr anchor="ctr">
            <a:normAutofit/>
          </a:bodyPr>
          <a:lstStyle/>
          <a:p>
            <a:pPr algn="ctr" fontAlgn="auto">
              <a:spcAft>
                <a:spcPts val="0"/>
              </a:spcAft>
              <a:defRPr/>
            </a:pPr>
            <a:r>
              <a:rPr lang="it-IT" sz="3200" b="1" dirty="0">
                <a:solidFill>
                  <a:schemeClr val="accent1">
                    <a:lumMod val="75000"/>
                  </a:schemeClr>
                </a:solidFill>
                <a:latin typeface="+mj-lt"/>
                <a:ea typeface="+mj-ea"/>
                <a:cs typeface="+mj-cs"/>
              </a:rPr>
              <a:t>CONDIZIONI </a:t>
            </a:r>
            <a:r>
              <a:rPr lang="it-IT" sz="3200" b="1" dirty="0" err="1">
                <a:solidFill>
                  <a:schemeClr val="accent1">
                    <a:lumMod val="75000"/>
                  </a:schemeClr>
                </a:solidFill>
                <a:latin typeface="+mj-lt"/>
                <a:ea typeface="+mj-ea"/>
                <a:cs typeface="+mj-cs"/>
              </a:rPr>
              <a:t>D’AMMISSIBILITA</a:t>
            </a:r>
            <a:r>
              <a:rPr lang="it-IT" sz="3200" b="1" dirty="0">
                <a:solidFill>
                  <a:schemeClr val="accent1">
                    <a:lumMod val="75000"/>
                  </a:schemeClr>
                </a:solidFill>
                <a:latin typeface="+mj-lt"/>
                <a:ea typeface="+mj-ea"/>
                <a:cs typeface="+mj-cs"/>
              </a:rPr>
              <a:t>’</a:t>
            </a:r>
          </a:p>
        </p:txBody>
      </p:sp>
      <p:sp>
        <p:nvSpPr>
          <p:cNvPr id="16" name="Rettangolo arrotondato 15"/>
          <p:cNvSpPr/>
          <p:nvPr/>
        </p:nvSpPr>
        <p:spPr>
          <a:xfrm>
            <a:off x="2916238" y="1341438"/>
            <a:ext cx="3240087" cy="1079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dirty="0"/>
              <a:t>PRESUPPOSTO OGGETTIVO</a:t>
            </a:r>
          </a:p>
        </p:txBody>
      </p:sp>
      <p:sp>
        <p:nvSpPr>
          <p:cNvPr id="19" name="Rettangolo 18"/>
          <p:cNvSpPr/>
          <p:nvPr/>
        </p:nvSpPr>
        <p:spPr>
          <a:xfrm>
            <a:off x="684213" y="2781300"/>
            <a:ext cx="8064500" cy="345598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it-IT" b="1" dirty="0"/>
              <a:t>SOVRAINDEBITAMENTO</a:t>
            </a:r>
          </a:p>
          <a:p>
            <a:pPr algn="ctr" fontAlgn="auto">
              <a:spcBef>
                <a:spcPts val="0"/>
              </a:spcBef>
              <a:spcAft>
                <a:spcPts val="0"/>
              </a:spcAft>
              <a:defRPr/>
            </a:pPr>
            <a:r>
              <a:rPr lang="it-IT" b="1" dirty="0"/>
              <a:t>OVVERO IL “PERDURANTE SQUILIBRIO TRA LE OBBLIGAZIONI ASSUNTE ED IL PATRIMONIO PRONTAMENTE LIQUIDABILE PER FARVI FRONTE”</a:t>
            </a:r>
          </a:p>
          <a:p>
            <a:pPr algn="ctr" fontAlgn="auto">
              <a:spcBef>
                <a:spcPts val="0"/>
              </a:spcBef>
              <a:spcAft>
                <a:spcPts val="0"/>
              </a:spcAft>
              <a:defRPr/>
            </a:pPr>
            <a:r>
              <a:rPr lang="it-IT" b="1" dirty="0"/>
              <a:t>TALE DA COMPORTARE</a:t>
            </a:r>
          </a:p>
          <a:p>
            <a:pPr algn="ctr" fontAlgn="auto">
              <a:spcBef>
                <a:spcPts val="0"/>
              </a:spcBef>
              <a:spcAft>
                <a:spcPts val="0"/>
              </a:spcAft>
              <a:defRPr/>
            </a:pPr>
            <a:endParaRPr lang="it-IT" b="1" dirty="0"/>
          </a:p>
          <a:p>
            <a:pPr algn="ctr" fontAlgn="auto">
              <a:spcBef>
                <a:spcPts val="0"/>
              </a:spcBef>
              <a:spcAft>
                <a:spcPts val="0"/>
              </a:spcAft>
              <a:defRPr/>
            </a:pPr>
            <a:endParaRPr lang="it-IT" b="1" dirty="0"/>
          </a:p>
          <a:p>
            <a:pPr algn="ctr" fontAlgn="auto">
              <a:spcBef>
                <a:spcPts val="0"/>
              </a:spcBef>
              <a:spcAft>
                <a:spcPts val="0"/>
              </a:spcAft>
              <a:defRPr/>
            </a:pPr>
            <a:endParaRPr lang="it-IT" b="1" dirty="0"/>
          </a:p>
          <a:p>
            <a:pPr algn="ctr" fontAlgn="auto">
              <a:spcBef>
                <a:spcPts val="0"/>
              </a:spcBef>
              <a:spcAft>
                <a:spcPts val="0"/>
              </a:spcAft>
              <a:buFont typeface="Arial" pitchFamily="34" charset="0"/>
              <a:buChar char="•"/>
              <a:defRPr/>
            </a:pPr>
            <a:r>
              <a:rPr lang="it-IT" b="1" dirty="0"/>
              <a:t>   LA RILEVANTE DIFFICOLTA’ </a:t>
            </a:r>
            <a:r>
              <a:rPr lang="it-IT" b="1" dirty="0" err="1"/>
              <a:t>DI</a:t>
            </a:r>
            <a:r>
              <a:rPr lang="it-IT" b="1" dirty="0"/>
              <a:t> ADEMPIERE LE PROPRIE OBBLIGAZIONI (SITUAZIONE </a:t>
            </a:r>
            <a:r>
              <a:rPr lang="it-IT" b="1" dirty="0" err="1"/>
              <a:t>DI</a:t>
            </a:r>
            <a:r>
              <a:rPr lang="it-IT" b="1" dirty="0"/>
              <a:t> CRISI)</a:t>
            </a:r>
          </a:p>
          <a:p>
            <a:pPr algn="ctr" fontAlgn="auto">
              <a:spcBef>
                <a:spcPts val="0"/>
              </a:spcBef>
              <a:spcAft>
                <a:spcPts val="0"/>
              </a:spcAft>
              <a:buFont typeface="Arial" pitchFamily="34" charset="0"/>
              <a:buChar char="•"/>
              <a:defRPr/>
            </a:pPr>
            <a:r>
              <a:rPr lang="it-IT" b="1" dirty="0"/>
              <a:t>  LA DEFINITIVA INCAPACITA’ </a:t>
            </a:r>
            <a:r>
              <a:rPr lang="it-IT" b="1" dirty="0" err="1"/>
              <a:t>DI</a:t>
            </a:r>
            <a:r>
              <a:rPr lang="it-IT" b="1" dirty="0"/>
              <a:t> ADEMPIERLE REGOLARMENTE</a:t>
            </a:r>
          </a:p>
          <a:p>
            <a:pPr algn="ctr" fontAlgn="auto">
              <a:spcBef>
                <a:spcPts val="0"/>
              </a:spcBef>
              <a:spcAft>
                <a:spcPts val="0"/>
              </a:spcAft>
              <a:defRPr/>
            </a:pPr>
            <a:r>
              <a:rPr lang="it-IT" b="1" dirty="0"/>
              <a:t>(STATO </a:t>
            </a:r>
            <a:r>
              <a:rPr lang="it-IT" b="1" dirty="0" err="1"/>
              <a:t>DI</a:t>
            </a:r>
            <a:r>
              <a:rPr lang="it-IT" b="1" dirty="0"/>
              <a:t> INSOLVENZA)</a:t>
            </a:r>
          </a:p>
        </p:txBody>
      </p:sp>
      <p:sp>
        <p:nvSpPr>
          <p:cNvPr id="20" name="Freccia in giù 19"/>
          <p:cNvSpPr/>
          <p:nvPr/>
        </p:nvSpPr>
        <p:spPr>
          <a:xfrm>
            <a:off x="4284663" y="4221163"/>
            <a:ext cx="719137" cy="5032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3205</TotalTime>
  <Words>3853</Words>
  <Application>Microsoft Office PowerPoint</Application>
  <PresentationFormat>Presentazione su schermo (4:3)</PresentationFormat>
  <Paragraphs>277</Paragraphs>
  <Slides>31</Slides>
  <Notes>3</Notes>
  <HiddenSlides>0</HiddenSlides>
  <MMClips>0</MMClips>
  <ScaleCrop>false</ScaleCrop>
  <HeadingPairs>
    <vt:vector size="4" baseType="variant">
      <vt:variant>
        <vt:lpstr>Tema</vt:lpstr>
      </vt:variant>
      <vt:variant>
        <vt:i4>1</vt:i4>
      </vt:variant>
      <vt:variant>
        <vt:lpstr>Titoli diapositive</vt:lpstr>
      </vt:variant>
      <vt:variant>
        <vt:i4>31</vt:i4>
      </vt:variant>
    </vt:vector>
  </HeadingPairs>
  <TitlesOfParts>
    <vt:vector size="32" baseType="lpstr">
      <vt:lpstr>Tema di Office</vt:lpstr>
      <vt:lpstr>Presentazione standard di PowerPoint</vt:lpstr>
      <vt:lpstr>Presentazione standard di PowerPoint</vt:lpstr>
      <vt:lpstr>SOGGETTI LEGITTIMATI</vt:lpstr>
      <vt:lpstr>I COMPITI DEGLI O.C.C.</vt:lpstr>
      <vt:lpstr>IL REGOLAMENTO MINISTERIALE (D.M.202/2014)</vt:lpstr>
      <vt:lpstr>IL REGOLAMENTO MINISTERIALE (D.M.202/2014) - segue</vt:lpstr>
      <vt:lpstr>ACCORDO DI RISTRUTTURAZIONE DEI DEBITI  E DI SODDISFAZIONE DEI CREDITI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PIANO DEL CONSUMATORE</vt:lpstr>
      <vt:lpstr>Presentazione standard di PowerPoint</vt:lpstr>
      <vt:lpstr>ESECUZIONE DELL’ACCORDO E DEL PIANO DEL CONSUMATORE</vt:lpstr>
      <vt:lpstr>Presentazione standard di PowerPoint</vt:lpstr>
      <vt:lpstr>ANNULLAMENTO E RISOLUZIONE DELL’ACCORDO</vt:lpstr>
      <vt:lpstr>CESSAZIONE E REVOCA DEGLI EFFETTI DELL’OMOLOGAZIONE DEL PIANO DEL CONSUMATORE</vt:lpstr>
      <vt:lpstr>PROCEDIMENTO DI LIQUIDAZIONE</vt:lpstr>
      <vt:lpstr>Presentazione standard di PowerPoint</vt:lpstr>
      <vt:lpstr>Presentazione standard di PowerPoint</vt:lpstr>
      <vt:lpstr>Presentazione standard di PowerPoint</vt:lpstr>
      <vt:lpstr>ESDEBITAZIONE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ORGANISMI DI COMPOSIZIONE DELLA CRISI</dc:title>
  <dc:creator>Utente</dc:creator>
  <cp:lastModifiedBy>Win7</cp:lastModifiedBy>
  <cp:revision>142</cp:revision>
  <dcterms:created xsi:type="dcterms:W3CDTF">2014-01-26T16:46:25Z</dcterms:created>
  <dcterms:modified xsi:type="dcterms:W3CDTF">2017-05-10T15:55:10Z</dcterms:modified>
</cp:coreProperties>
</file>