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</a:t>
            </a:r>
            <a:r>
              <a:rPr lang="it-IT" dirty="0" smtClean="0"/>
              <a:t>Giurisprudenza</a:t>
            </a:r>
            <a:endParaRPr lang="it-IT" dirty="0" smtClean="0"/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2015-2016</a:t>
            </a:r>
            <a:endParaRPr lang="it-IT" dirty="0" smtClean="0"/>
          </a:p>
          <a:p>
            <a:r>
              <a:rPr lang="it-IT" dirty="0" smtClean="0"/>
              <a:t>Prof.ssa </a:t>
            </a:r>
            <a:r>
              <a:rPr lang="it-IT" dirty="0" smtClean="0"/>
              <a:t>Silvia Borelli</a:t>
            </a:r>
          </a:p>
          <a:p>
            <a:r>
              <a:rPr lang="it-IT" dirty="0" smtClean="0"/>
              <a:t>Lezione XXIII – Trasferimento d’impresa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t-IT" dirty="0" smtClean="0"/>
              <a:t>Trasferimento d’impresa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«</a:t>
            </a:r>
            <a:r>
              <a:rPr lang="it-IT" u="sng" dirty="0"/>
              <a:t>Se non è pattuito diversamente</a:t>
            </a:r>
            <a:r>
              <a:rPr lang="it-IT" dirty="0"/>
              <a:t>, l'acquirente </a:t>
            </a:r>
            <a:r>
              <a:rPr lang="it-IT" dirty="0" smtClean="0"/>
              <a:t>dell’ azienda</a:t>
            </a:r>
            <a:r>
              <a:rPr lang="it-IT" dirty="0"/>
              <a:t> subentra nei contratti stipulati per l'esercizio dell'azienda stessa che non abbiano carattere </a:t>
            </a:r>
            <a:r>
              <a:rPr lang="it-IT" dirty="0" smtClean="0"/>
              <a:t>personale» (art. 2558 c.c.)</a:t>
            </a:r>
            <a:endParaRPr lang="it-IT" dirty="0" smtClean="0"/>
          </a:p>
          <a:p>
            <a:r>
              <a:rPr lang="it-IT" dirty="0" smtClean="0"/>
              <a:t>«</a:t>
            </a:r>
            <a:r>
              <a:rPr lang="it-IT" dirty="0"/>
              <a:t>In caso di trasferimento d'azienda, il rapporto di lavoro continua con il cessionario ed il lavoratore conserva tutti i diritti che ne </a:t>
            </a:r>
            <a:r>
              <a:rPr lang="it-IT" dirty="0" smtClean="0"/>
              <a:t>derivano» (art. 2112 c.c.).</a:t>
            </a:r>
            <a:endParaRPr lang="it-IT" dirty="0" smtClean="0"/>
          </a:p>
          <a:p>
            <a:r>
              <a:rPr lang="it-IT" dirty="0" smtClean="0"/>
              <a:t>Dir. 2001/23: salvaguardia dei diritti dei lavoratori in caso di trasferimento d’impresa</a:t>
            </a:r>
          </a:p>
          <a:p>
            <a:r>
              <a:rPr lang="it-IT" dirty="0" smtClean="0"/>
              <a:t>Definizione </a:t>
            </a:r>
            <a:r>
              <a:rPr lang="it-IT" dirty="0" smtClean="0"/>
              <a:t>di trasferimento d’impresa (art. 2112 co. 5 c.c.)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entità economica= insieme di mezzi organizzati per lo svolgimento di un’attività economica; smaterializzazione dell’azienda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irrilevanza del carattere lucrativo </a:t>
            </a:r>
            <a:r>
              <a:rPr lang="it-IT" dirty="0" smtClean="0"/>
              <a:t>dell’attività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irrilevanza dello strumento </a:t>
            </a:r>
            <a:r>
              <a:rPr lang="it-IT" dirty="0" smtClean="0"/>
              <a:t>giuridico: </a:t>
            </a:r>
            <a:r>
              <a:rPr lang="it-IT" dirty="0" smtClean="0"/>
              <a:t>cessione contrattuale, </a:t>
            </a:r>
            <a:r>
              <a:rPr lang="it-IT" dirty="0" smtClean="0"/>
              <a:t>fusione o scissione, </a:t>
            </a:r>
            <a:r>
              <a:rPr lang="it-IT" dirty="0" smtClean="0"/>
              <a:t>usufrutto, affitto, concessioni </a:t>
            </a:r>
            <a:r>
              <a:rPr lang="it-IT" dirty="0" smtClean="0"/>
              <a:t>amministrative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irrilevanza del rapporto contrattuale tra cedente e cessionario: successione nella titolarità di un appalto di servizi, in caso di riassunzione del personale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0488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Trasferimento d’impresa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Continuità </a:t>
            </a:r>
            <a:r>
              <a:rPr lang="it-IT" i="1" dirty="0"/>
              <a:t>ex </a:t>
            </a:r>
            <a:r>
              <a:rPr lang="it-IT" i="1" dirty="0" err="1"/>
              <a:t>lege</a:t>
            </a:r>
            <a:r>
              <a:rPr lang="it-IT" i="1" dirty="0"/>
              <a:t> </a:t>
            </a:r>
            <a:r>
              <a:rPr lang="it-IT" dirty="0"/>
              <a:t>del rapporto di lavoro (art. 2112 co. 1 c.c.)</a:t>
            </a:r>
          </a:p>
          <a:p>
            <a:pPr marL="0" indent="0">
              <a:buNone/>
            </a:pPr>
            <a:r>
              <a:rPr lang="it-IT" dirty="0"/>
              <a:t>	* divieto di licenziamento (art. 2112 co. 4 c.c.)</a:t>
            </a:r>
          </a:p>
          <a:p>
            <a:pPr marL="0" indent="0">
              <a:buNone/>
            </a:pPr>
            <a:r>
              <a:rPr lang="it-IT" dirty="0"/>
              <a:t>	* possibilità di dimissioni del dipendente prima del </a:t>
            </a:r>
            <a:r>
              <a:rPr lang="it-IT" dirty="0" smtClean="0"/>
              <a:t>trasferimento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di dimissioni per giusta causa in caso di modifica sostanziale delle condizioni di lavoro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applicazione dei contr. </a:t>
            </a:r>
            <a:r>
              <a:rPr lang="it-IT" dirty="0" err="1"/>
              <a:t>c</a:t>
            </a:r>
            <a:r>
              <a:rPr lang="it-IT" dirty="0" err="1" smtClean="0"/>
              <a:t>oll</a:t>
            </a:r>
            <a:r>
              <a:rPr lang="it-IT" dirty="0" smtClean="0"/>
              <a:t>. (art. 2112 co. 3 c.c.)</a:t>
            </a:r>
            <a:endParaRPr lang="it-IT" dirty="0"/>
          </a:p>
          <a:p>
            <a:r>
              <a:rPr lang="it-IT" dirty="0" smtClean="0"/>
              <a:t>Responsabilità solidale (art. 2112 co. 2 c.c.), anche per TFR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566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Trasferimento d’impresa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Obbligo di informazione scritta (art. 47 co. 1 l. 428/1990) + Richiesta di esame congiunto (art. 47 co. 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anche nel caso di impresa controllante (art. 47 co. 4)</a:t>
            </a:r>
          </a:p>
          <a:p>
            <a:r>
              <a:rPr lang="it-IT" dirty="0" smtClean="0"/>
              <a:t>Sanzione (art. 47 co. 3 l. 428/1990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efficacia del negozio traslativo</a:t>
            </a:r>
            <a:endParaRPr lang="it-IT" dirty="0" smtClean="0"/>
          </a:p>
          <a:p>
            <a:r>
              <a:rPr lang="it-IT" dirty="0" smtClean="0"/>
              <a:t>Trasferimento di imprese </a:t>
            </a:r>
            <a:r>
              <a:rPr lang="it-IT" dirty="0" smtClean="0"/>
              <a:t>sottoposte a procedure concorsuali (art</a:t>
            </a:r>
            <a:r>
              <a:rPr lang="it-IT" dirty="0" smtClean="0"/>
              <a:t>. 47 co. </a:t>
            </a:r>
            <a:r>
              <a:rPr lang="it-IT" dirty="0" smtClean="0"/>
              <a:t>5 e 6)</a:t>
            </a:r>
          </a:p>
          <a:p>
            <a:r>
              <a:rPr lang="it-IT" dirty="0" smtClean="0"/>
              <a:t>Trasferimenti di imprese in crisi (art. 47 co. 4 bis)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CGUE, Comm. v. Italia, C-561/07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660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Trasferimento d’impresa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Ramo d’azienda (art. 2112 co. 5 c.c.)</a:t>
            </a:r>
          </a:p>
          <a:p>
            <a:pPr marL="0" indent="0">
              <a:buNone/>
            </a:pPr>
            <a:r>
              <a:rPr lang="it-IT" dirty="0"/>
              <a:t>	* preesistenza </a:t>
            </a:r>
            <a:r>
              <a:rPr lang="it-IT" dirty="0" smtClean="0"/>
              <a:t>dell’autonomia funzionale e </a:t>
            </a:r>
            <a:r>
              <a:rPr lang="it-IT" dirty="0"/>
              <a:t>persistenza </a:t>
            </a:r>
            <a:r>
              <a:rPr lang="it-IT" dirty="0" smtClean="0"/>
              <a:t>dell’attività; sostanziale disapplicazione dell’art. 2112 co. 5 (come modificato dal d.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smtClean="0"/>
              <a:t>276/2003)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* applicazione art. 29 d. </a:t>
            </a:r>
            <a:r>
              <a:rPr lang="it-IT" dirty="0" err="1"/>
              <a:t>lgs</a:t>
            </a:r>
            <a:r>
              <a:rPr lang="it-IT" dirty="0"/>
              <a:t>. 276/2003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1950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236</TotalTime>
  <Words>93</Words>
  <Application>Microsoft Office PowerPoint</Application>
  <PresentationFormat>Presentazione su schermo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Franklin Gothic Book</vt:lpstr>
      <vt:lpstr>Perpetua</vt:lpstr>
      <vt:lpstr>Wingdings 2</vt:lpstr>
      <vt:lpstr>Universo</vt:lpstr>
      <vt:lpstr>Diritto del lavoro</vt:lpstr>
      <vt:lpstr>Trasferimento d’impresa</vt:lpstr>
      <vt:lpstr>Trasferimento d’impresa</vt:lpstr>
      <vt:lpstr>Trasferimento d’impresa</vt:lpstr>
      <vt:lpstr>Trasferimento d’impresa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25</cp:revision>
  <dcterms:created xsi:type="dcterms:W3CDTF">2013-09-30T16:15:20Z</dcterms:created>
  <dcterms:modified xsi:type="dcterms:W3CDTF">2016-05-24T07:28:00Z</dcterms:modified>
</cp:coreProperties>
</file>