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dirty="0" smtClean="0"/>
              <a:t>2014-2015</a:t>
            </a:r>
            <a:endParaRPr lang="it-IT" dirty="0" smtClean="0"/>
          </a:p>
          <a:p>
            <a:r>
              <a:rPr lang="it-IT" dirty="0" smtClean="0"/>
              <a:t>Prof.ssa </a:t>
            </a:r>
            <a:r>
              <a:rPr lang="it-IT" dirty="0" smtClean="0"/>
              <a:t>Silvia Borelli</a:t>
            </a:r>
          </a:p>
          <a:p>
            <a:r>
              <a:rPr lang="it-IT" dirty="0" smtClean="0"/>
              <a:t>Lezione </a:t>
            </a:r>
            <a:r>
              <a:rPr lang="it-IT" dirty="0" smtClean="0"/>
              <a:t>XXI </a:t>
            </a:r>
            <a:r>
              <a:rPr lang="it-IT" dirty="0" smtClean="0"/>
              <a:t>– Licenziamenti collettivi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Nozione (art. 24 co. 1 l. 223/91)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12968" cy="52215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Requisito quantitativo</a:t>
            </a:r>
            <a:r>
              <a:rPr lang="it-IT" dirty="0" smtClean="0"/>
              <a:t>: datore di </a:t>
            </a:r>
            <a:r>
              <a:rPr lang="it-IT" dirty="0" smtClean="0"/>
              <a:t>lavoro (imprenditori e non) </a:t>
            </a:r>
            <a:r>
              <a:rPr lang="it-IT" dirty="0" smtClean="0"/>
              <a:t>che occupa almeno 15 dipendenti </a:t>
            </a:r>
            <a:r>
              <a:rPr lang="it-IT" dirty="0" smtClean="0"/>
              <a:t>(</a:t>
            </a:r>
            <a:r>
              <a:rPr lang="it-IT" u="sng" dirty="0" smtClean="0"/>
              <a:t>nell’impresa</a:t>
            </a:r>
            <a:r>
              <a:rPr lang="it-IT" dirty="0" smtClean="0"/>
              <a:t>) e </a:t>
            </a:r>
            <a:r>
              <a:rPr lang="it-IT" dirty="0" smtClean="0"/>
              <a:t>che intende effettuare almeno 5 licenziamenti nell’arco di 120 gg. </a:t>
            </a:r>
            <a:r>
              <a:rPr lang="it-IT" dirty="0" smtClean="0"/>
              <a:t>in </a:t>
            </a:r>
            <a:r>
              <a:rPr lang="it-IT" dirty="0" smtClean="0"/>
              <a:t>una o più unità produttive nell’ambito della stessa provincia</a:t>
            </a:r>
          </a:p>
          <a:p>
            <a:pPr marL="0" indent="0">
              <a:buNone/>
            </a:pPr>
            <a:r>
              <a:rPr lang="it-IT" b="1" dirty="0" smtClean="0"/>
              <a:t>Requisito </a:t>
            </a:r>
            <a:r>
              <a:rPr lang="it-IT" b="1" dirty="0" smtClean="0"/>
              <a:t>qualitativo</a:t>
            </a:r>
            <a:r>
              <a:rPr lang="it-IT" dirty="0" smtClean="0"/>
              <a:t>: licenziamenti in conseguenza di una riduzione o trasformazione di attività o di lavoro; licenziamento in caso di cessazione dell’attività del datore di lavoro (co. 2)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Licenziamento plurimo per </a:t>
            </a:r>
            <a:r>
              <a:rPr lang="it-IT" dirty="0" err="1" smtClean="0"/>
              <a:t>g.m.o</a:t>
            </a:r>
            <a:r>
              <a:rPr lang="it-IT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Licenziamenti di soci lavoratori di cooperative di produzione e lavoro (art. 8 co. 2 l. 236/1993)</a:t>
            </a:r>
            <a:endParaRPr lang="it-IT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it-IT" u="sng" dirty="0" smtClean="0"/>
              <a:t>Quando il licenziamento interviene al termine dell’intervento di CIGS, non è richiesto il requisito numerico </a:t>
            </a:r>
            <a:r>
              <a:rPr lang="it-IT" dirty="0" smtClean="0"/>
              <a:t>(art. 4 co. 1 l. 223/91</a:t>
            </a:r>
            <a:r>
              <a:rPr lang="it-IT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Non si ha </a:t>
            </a:r>
            <a:r>
              <a:rPr lang="it-IT" dirty="0" err="1" smtClean="0"/>
              <a:t>lic</a:t>
            </a:r>
            <a:r>
              <a:rPr lang="it-IT" dirty="0" smtClean="0"/>
              <a:t>. collettivo in caso di scadenza di rapporti di lavoro a termine (art. 24 co. 4)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498421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Procedura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568952" cy="49335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FASE SINDACALE: comunicazione scritta alle RSA/RSU e ai sindacati di categoria (art. 4 co. 2 l. 223/91); contenuto (co. 3); esame congiunto (co. 5-6) per esaminare la possibilità di soluzioni alternative </a:t>
            </a:r>
            <a:r>
              <a:rPr lang="it-IT" dirty="0" smtClean="0"/>
              <a:t>(assegnazione a mansioni inferiori: co</a:t>
            </a:r>
            <a:r>
              <a:rPr lang="it-IT" dirty="0" smtClean="0"/>
              <a:t>. 11; distacco temporaneo: art. 8 co. 3 l. </a:t>
            </a:r>
            <a:r>
              <a:rPr lang="it-IT" dirty="0" smtClean="0"/>
              <a:t>236/93)</a:t>
            </a:r>
          </a:p>
          <a:p>
            <a:pPr marL="0" indent="0">
              <a:buNone/>
            </a:pPr>
            <a:r>
              <a:rPr lang="it-IT" dirty="0" smtClean="0"/>
              <a:t>* Gli obblighi di informazione e consultazione vanno rispettati anche se la decisione di </a:t>
            </a:r>
            <a:r>
              <a:rPr lang="it-IT" dirty="0" err="1" smtClean="0"/>
              <a:t>lic</a:t>
            </a:r>
            <a:r>
              <a:rPr lang="it-IT" dirty="0" smtClean="0"/>
              <a:t>. è assunta dalla capogruppo (art. 4 co. 15bis)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FASE </a:t>
            </a:r>
            <a:r>
              <a:rPr lang="it-IT" dirty="0" smtClean="0"/>
              <a:t>AMMINISTRATIVA </a:t>
            </a:r>
            <a:r>
              <a:rPr lang="it-IT" dirty="0" smtClean="0"/>
              <a:t>di fronte </a:t>
            </a:r>
            <a:r>
              <a:rPr lang="it-IT" dirty="0" smtClean="0"/>
              <a:t>alla DTL (co. 7)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Licenziamento comunicato per iscritto, nel rispetto del preavviso + comunicazione scritta alla DRL (co. 9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smtClean="0"/>
              <a:t>Abbreviazione dei termini in caso di </a:t>
            </a:r>
            <a:r>
              <a:rPr lang="it-IT" dirty="0" err="1" smtClean="0"/>
              <a:t>lic</a:t>
            </a:r>
            <a:r>
              <a:rPr lang="it-IT" dirty="0" smtClean="0"/>
              <a:t>. di meno di 10 lav. (art. 4 co. 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670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Criteri di scelta (art. 5 co. 1 l. 223/91)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Criteri legali residuali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Rispetto dei criteri dell’obiettività e della generalità (impossibilità di individuare i lavoratori)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Rispetto dei principi di non discriminazione (art. 5 co. 2)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Complesso aziendale, a meno che il progetto di ristrutturazione riguardi un solo settori dell’azienda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9630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Rimedi (L. 92/2012)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1495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/>
              <a:t>Licenziamento inefficace in caso di assenza della forma scritta </a:t>
            </a:r>
            <a:r>
              <a:rPr lang="it-IT" dirty="0" smtClean="0"/>
              <a:t>(</a:t>
            </a:r>
            <a:r>
              <a:rPr lang="it-IT" dirty="0" smtClean="0"/>
              <a:t>art. 5 co. </a:t>
            </a:r>
            <a:r>
              <a:rPr lang="it-IT" dirty="0"/>
              <a:t>3</a:t>
            </a:r>
            <a:r>
              <a:rPr lang="it-IT" dirty="0" smtClean="0"/>
              <a:t>): </a:t>
            </a:r>
            <a:r>
              <a:rPr lang="it-IT" dirty="0" smtClean="0"/>
              <a:t>tutela </a:t>
            </a:r>
            <a:r>
              <a:rPr lang="it-IT" dirty="0" err="1" smtClean="0"/>
              <a:t>reintegratoria</a:t>
            </a:r>
            <a:r>
              <a:rPr lang="it-IT" dirty="0" smtClean="0"/>
              <a:t> forte (reintegrazione + risarcimento del danno; art. 18 co. 1</a:t>
            </a:r>
            <a:r>
              <a:rPr lang="it-IT" dirty="0"/>
              <a:t>); v. </a:t>
            </a:r>
            <a:r>
              <a:rPr lang="it-IT" dirty="0" smtClean="0"/>
              <a:t>però art</a:t>
            </a:r>
            <a:r>
              <a:rPr lang="it-IT" dirty="0"/>
              <a:t>. 4 co. 12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Licenziamento eseguito senza rispetto delle procedure: </a:t>
            </a:r>
            <a:r>
              <a:rPr lang="it-IT" dirty="0" smtClean="0"/>
              <a:t>tutela </a:t>
            </a:r>
            <a:r>
              <a:rPr lang="it-IT" dirty="0" smtClean="0"/>
              <a:t>obbligatoria forte (risoluzione </a:t>
            </a:r>
            <a:r>
              <a:rPr lang="it-IT" dirty="0"/>
              <a:t>del rapporto + indennità risarcitoria tra 12 e 24 </a:t>
            </a:r>
            <a:r>
              <a:rPr lang="it-IT" dirty="0" smtClean="0"/>
              <a:t>mensilità</a:t>
            </a:r>
            <a:r>
              <a:rPr lang="it-IT" dirty="0" smtClean="0"/>
              <a:t>) </a:t>
            </a:r>
            <a:r>
              <a:rPr lang="it-IT" dirty="0" smtClean="0"/>
              <a:t>(art. 18 co. 7)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Licenziamento annullabile in caso di violazione dei criteri di </a:t>
            </a:r>
            <a:r>
              <a:rPr lang="it-IT" dirty="0" smtClean="0"/>
              <a:t>scelta: </a:t>
            </a:r>
            <a:r>
              <a:rPr lang="it-IT" dirty="0" smtClean="0"/>
              <a:t>tutela </a:t>
            </a:r>
            <a:r>
              <a:rPr lang="it-IT" dirty="0" err="1" smtClean="0"/>
              <a:t>reintegratoria</a:t>
            </a:r>
            <a:r>
              <a:rPr lang="it-IT" dirty="0" smtClean="0"/>
              <a:t> debole (reintegrazione + risarcimento fino a 12 mensilità; art. 18 co. 4) ma possibilità per l’impresa di risolvere un numero di rapporti pari a quelli reintegrati senza dovere esperire una nuova procedura (art. 17)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Impugnazione (art. 6 l. 604/66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smtClean="0"/>
              <a:t>* Datori di lavoro non imprenditori di tendenza (art. 24 co. 1 quater)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9968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Rimedi (art. 10 D. </a:t>
            </a:r>
            <a:r>
              <a:rPr lang="it-IT" dirty="0" err="1" smtClean="0"/>
              <a:t>lgs</a:t>
            </a:r>
            <a:r>
              <a:rPr lang="it-IT" dirty="0" smtClean="0"/>
              <a:t>. 23/2015)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149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Licenziamento inefficace in caso di assenza della forma </a:t>
            </a:r>
            <a:r>
              <a:rPr lang="it-IT" dirty="0" smtClean="0"/>
              <a:t>scritta: reintegrazione </a:t>
            </a:r>
            <a:r>
              <a:rPr lang="it-IT" dirty="0"/>
              <a:t>+ risarcimento del </a:t>
            </a:r>
            <a:r>
              <a:rPr lang="it-IT" dirty="0" smtClean="0"/>
              <a:t>danno (art</a:t>
            </a:r>
            <a:r>
              <a:rPr lang="it-IT" dirty="0"/>
              <a:t>. </a:t>
            </a:r>
            <a:r>
              <a:rPr lang="it-IT" dirty="0" smtClean="0"/>
              <a:t>2 d. </a:t>
            </a:r>
            <a:r>
              <a:rPr lang="it-IT" dirty="0" err="1" smtClean="0"/>
              <a:t>lgs</a:t>
            </a:r>
            <a:r>
              <a:rPr lang="it-IT" dirty="0" smtClean="0"/>
              <a:t>. 23/2015); </a:t>
            </a:r>
            <a:r>
              <a:rPr lang="it-IT" dirty="0"/>
              <a:t>v. però art. 4 co. 12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Licenziamento eseguito senza rispetto delle </a:t>
            </a:r>
            <a:r>
              <a:rPr lang="it-IT" dirty="0" smtClean="0"/>
              <a:t>procedure o </a:t>
            </a:r>
            <a:r>
              <a:rPr lang="it-IT" dirty="0"/>
              <a:t>in caso di violazione dei criteri di scelta</a:t>
            </a:r>
            <a:r>
              <a:rPr lang="it-IT" dirty="0" smtClean="0"/>
              <a:t>: </a:t>
            </a:r>
            <a:r>
              <a:rPr lang="it-IT" dirty="0"/>
              <a:t>tutela obbligatoria </a:t>
            </a:r>
            <a:r>
              <a:rPr lang="it-IT" dirty="0" smtClean="0"/>
              <a:t>(indennità da 4 a 24 mensilità in </a:t>
            </a:r>
            <a:r>
              <a:rPr lang="it-IT" smtClean="0"/>
              <a:t>ragione dell’anzianità di servizio) </a:t>
            </a:r>
            <a:r>
              <a:rPr lang="it-IT" dirty="0"/>
              <a:t>(art. </a:t>
            </a:r>
            <a:r>
              <a:rPr lang="it-IT" dirty="0" smtClean="0"/>
              <a:t>3 co</a:t>
            </a:r>
            <a:r>
              <a:rPr lang="it-IT" dirty="0"/>
              <a:t>. </a:t>
            </a:r>
            <a:r>
              <a:rPr lang="it-IT" dirty="0" smtClean="0"/>
              <a:t>1)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4311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</a:t>
            </a:r>
            <a:r>
              <a:rPr lang="it-IT" dirty="0" smtClean="0"/>
              <a:t>obilità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438176"/>
            <a:ext cx="8640960" cy="4871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Iscrizione alle liste di mobilità dei lavoratori licenziati (art. 6 l. 223/91</a:t>
            </a:r>
            <a:r>
              <a:rPr lang="it-IT" dirty="0" smtClean="0"/>
              <a:t>), anche nel caso di </a:t>
            </a:r>
            <a:r>
              <a:rPr lang="it-IT" dirty="0" err="1" smtClean="0"/>
              <a:t>lic</a:t>
            </a:r>
            <a:r>
              <a:rPr lang="it-IT" dirty="0" smtClean="0"/>
              <a:t>. per </a:t>
            </a:r>
            <a:r>
              <a:rPr lang="it-IT" dirty="0" err="1" smtClean="0"/>
              <a:t>g.m.o</a:t>
            </a:r>
            <a:r>
              <a:rPr lang="it-IT" dirty="0" smtClean="0"/>
              <a:t>. (art. 4 co. 1 l. 236/93); </a:t>
            </a:r>
            <a:r>
              <a:rPr lang="it-IT" dirty="0"/>
              <a:t>diritto di </a:t>
            </a:r>
            <a:r>
              <a:rPr lang="it-IT" dirty="0" smtClean="0"/>
              <a:t>precedenza per 6 mesi </a:t>
            </a:r>
            <a:r>
              <a:rPr lang="it-IT" dirty="0" smtClean="0"/>
              <a:t>(art. 6 co. 4 d. </a:t>
            </a:r>
            <a:r>
              <a:rPr lang="it-IT" dirty="0" err="1" smtClean="0"/>
              <a:t>lgs</a:t>
            </a:r>
            <a:r>
              <a:rPr lang="it-IT" dirty="0" smtClean="0"/>
              <a:t>. 297/2002) + </a:t>
            </a:r>
            <a:r>
              <a:rPr lang="it-IT" dirty="0" smtClean="0"/>
              <a:t>agevolazioni </a:t>
            </a:r>
            <a:r>
              <a:rPr lang="it-IT" dirty="0" smtClean="0"/>
              <a:t>in </a:t>
            </a:r>
            <a:r>
              <a:rPr lang="it-IT" dirty="0" smtClean="0"/>
              <a:t>caso di </a:t>
            </a:r>
            <a:r>
              <a:rPr lang="it-IT" dirty="0" smtClean="0"/>
              <a:t>riassunzione (art. 8 co. 1-4bis); </a:t>
            </a:r>
            <a:r>
              <a:rPr lang="it-IT" dirty="0" smtClean="0"/>
              <a:t>cancellazione dalla lista (art. 9 co. </a:t>
            </a:r>
            <a:r>
              <a:rPr lang="it-IT" dirty="0" smtClean="0"/>
              <a:t>1 e 6 </a:t>
            </a:r>
            <a:r>
              <a:rPr lang="it-IT" dirty="0" smtClean="0"/>
              <a:t>l. 223/91)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Indennità di mobilità a favore dei lavoratori licenziati da imprese che rientrano nell’ambito della CIGS (art. 16 co. 1); </a:t>
            </a:r>
            <a:r>
              <a:rPr lang="it-IT" dirty="0" smtClean="0"/>
              <a:t>requisiti (art. 16 co. 1); 100</a:t>
            </a:r>
            <a:r>
              <a:rPr lang="it-IT" dirty="0" smtClean="0"/>
              <a:t>% del trattamento CIGS per 12 mesi, poi 80</a:t>
            </a:r>
            <a:r>
              <a:rPr lang="it-IT" dirty="0" smtClean="0"/>
              <a:t>% (art. 7 co. 1); durata (art. 7 co. 1-4); diritti pensionistici (art. 7 co. 9); finanziamento (art. 5 co. 4); </a:t>
            </a:r>
          </a:p>
          <a:p>
            <a:pPr marL="0" indent="0">
              <a:buNone/>
            </a:pPr>
            <a:r>
              <a:rPr lang="it-IT" dirty="0" smtClean="0"/>
              <a:t>* Corresponsione anticipata (art. 7 co. 5)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8358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467</TotalTime>
  <Words>810</Words>
  <Application>Microsoft Office PowerPoint</Application>
  <PresentationFormat>Presentazione su schermo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Franklin Gothic Book</vt:lpstr>
      <vt:lpstr>Perpetua</vt:lpstr>
      <vt:lpstr>Wingdings 2</vt:lpstr>
      <vt:lpstr>Universo</vt:lpstr>
      <vt:lpstr>Diritto del lavoro</vt:lpstr>
      <vt:lpstr>Nozione (art. 24 co. 1 l. 223/91)</vt:lpstr>
      <vt:lpstr>Procedura </vt:lpstr>
      <vt:lpstr>Criteri di scelta (art. 5 co. 1 l. 223/91)</vt:lpstr>
      <vt:lpstr>Rimedi (L. 92/2012)</vt:lpstr>
      <vt:lpstr>Rimedi (art. 10 D. lgs. 23/2015)</vt:lpstr>
      <vt:lpstr>Mobilità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59</cp:revision>
  <dcterms:created xsi:type="dcterms:W3CDTF">2013-09-30T16:15:20Z</dcterms:created>
  <dcterms:modified xsi:type="dcterms:W3CDTF">2016-05-19T10:51:59Z</dcterms:modified>
</cp:coreProperties>
</file>