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8" r:id="rId11"/>
    <p:sldId id="269" r:id="rId12"/>
    <p:sldId id="270" r:id="rId13"/>
    <p:sldId id="271" r:id="rId14"/>
    <p:sldId id="272" r:id="rId15"/>
    <p:sldId id="26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3">
        <a:schemeClr val="bg1"/>
      </p:bgRef>
    </p:bg>
    <p:spTree>
      <p:nvGrpSpPr>
        <p:cNvPr id="1" name=""/>
        <p:cNvGrpSpPr/>
        <p:nvPr/>
      </p:nvGrpSpPr>
      <p:grpSpPr>
        <a:xfrm>
          <a:off x="0" y="0"/>
          <a:ext cx="0" cy="0"/>
          <a:chOff x="0" y="0"/>
          <a:chExt cx="0" cy="0"/>
        </a:xfrm>
      </p:grpSpPr>
      <p:sp>
        <p:nvSpPr>
          <p:cNvPr id="12" name="Rettangolo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ttangolo arrotondato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ttotitolo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p:txBody>
          <a:bodyPr/>
          <a:lstStyle/>
          <a:p>
            <a:fld id="{368085D8-A068-4B5D-9FE4-385FF137570E}" type="datetimeFigureOut">
              <a:rPr lang="en-US" smtClean="0"/>
              <a:t>5/15/2016</a:t>
            </a:fld>
            <a:endParaRPr lang="en-US"/>
          </a:p>
        </p:txBody>
      </p:sp>
      <p:sp>
        <p:nvSpPr>
          <p:cNvPr id="17" name="Segnaposto piè di pagina 16"/>
          <p:cNvSpPr>
            <a:spLocks noGrp="1"/>
          </p:cNvSpPr>
          <p:nvPr>
            <p:ph type="ftr" sz="quarter" idx="11"/>
          </p:nvPr>
        </p:nvSpPr>
        <p:spPr/>
        <p:txBody>
          <a:bodyPr/>
          <a:lstStyle/>
          <a:p>
            <a:endParaRPr lang="en-US"/>
          </a:p>
        </p:txBody>
      </p:sp>
      <p:sp>
        <p:nvSpPr>
          <p:cNvPr id="29" name="Segnaposto numero diapositiva 28"/>
          <p:cNvSpPr>
            <a:spLocks noGrp="1"/>
          </p:cNvSpPr>
          <p:nvPr>
            <p:ph type="sldNum" sz="quarter" idx="12"/>
          </p:nvPr>
        </p:nvSpPr>
        <p:spPr/>
        <p:txBody>
          <a:bodyPr lIns="0" tIns="0" rIns="0" bIns="0">
            <a:noAutofit/>
          </a:bodyPr>
          <a:lstStyle>
            <a:lvl1pPr>
              <a:defRPr sz="1400">
                <a:solidFill>
                  <a:srgbClr val="FFFFFF"/>
                </a:solidFill>
              </a:defRPr>
            </a:lvl1pPr>
          </a:lstStyle>
          <a:p>
            <a:fld id="{AF98D9A2-E1FC-4DD7-A0CB-9FB7CCBDD6DB}" type="slidenum">
              <a:rPr lang="en-US" smtClean="0"/>
              <a:t>‹N›</a:t>
            </a:fld>
            <a:endParaRPr lang="en-US"/>
          </a:p>
        </p:txBody>
      </p:sp>
      <p:sp>
        <p:nvSpPr>
          <p:cNvPr id="7" name="Rettangolo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olo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368085D8-A068-4B5D-9FE4-385FF137570E}" type="datetimeFigureOut">
              <a:rPr lang="en-US" smtClean="0"/>
              <a:t>5/15/2016</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AF98D9A2-E1FC-4DD7-A0CB-9FB7CCBDD6DB}" type="slidenum">
              <a:rPr lang="en-US" smtClean="0"/>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41"/>
            <a:ext cx="201168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914400" y="274640"/>
            <a:ext cx="55626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368085D8-A068-4B5D-9FE4-385FF137570E}" type="datetimeFigureOut">
              <a:rPr lang="en-US" smtClean="0"/>
              <a:t>5/15/2016</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AF98D9A2-E1FC-4DD7-A0CB-9FB7CCBDD6DB}" type="slidenum">
              <a:rPr lang="en-US" smtClean="0"/>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4" name="Segnaposto data 3"/>
          <p:cNvSpPr>
            <a:spLocks noGrp="1"/>
          </p:cNvSpPr>
          <p:nvPr>
            <p:ph type="dt" sz="half" idx="10"/>
          </p:nvPr>
        </p:nvSpPr>
        <p:spPr/>
        <p:txBody>
          <a:bodyPr/>
          <a:lstStyle/>
          <a:p>
            <a:fld id="{368085D8-A068-4B5D-9FE4-385FF137570E}" type="datetimeFigureOut">
              <a:rPr lang="en-US" smtClean="0"/>
              <a:t>5/15/2016</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AF98D9A2-E1FC-4DD7-A0CB-9FB7CCBDD6DB}" type="slidenum">
              <a:rPr lang="en-US" smtClean="0"/>
              <a:t>‹N›</a:t>
            </a:fld>
            <a:endParaRPr lang="en-US"/>
          </a:p>
        </p:txBody>
      </p:sp>
      <p:sp>
        <p:nvSpPr>
          <p:cNvPr id="8" name="Segnaposto contenuto 7"/>
          <p:cNvSpPr>
            <a:spLocks noGrp="1"/>
          </p:cNvSpPr>
          <p:nvPr>
            <p:ph sz="quarter" idx="1"/>
          </p:nvPr>
        </p:nvSpPr>
        <p:spPr>
          <a:xfrm>
            <a:off x="914400" y="1447800"/>
            <a:ext cx="777240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3">
        <a:schemeClr val="bg1"/>
      </p:bgRef>
    </p:bg>
    <p:spTree>
      <p:nvGrpSpPr>
        <p:cNvPr id="1" name=""/>
        <p:cNvGrpSpPr/>
        <p:nvPr/>
      </p:nvGrpSpPr>
      <p:grpSpPr>
        <a:xfrm>
          <a:off x="0" y="0"/>
          <a:ext cx="0" cy="0"/>
          <a:chOff x="0" y="0"/>
          <a:chExt cx="0" cy="0"/>
        </a:xfrm>
      </p:grpSpPr>
      <p:sp>
        <p:nvSpPr>
          <p:cNvPr id="11" name="Rettangolo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ttangolo arrotondato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722313" y="952500"/>
            <a:ext cx="7772400" cy="1362075"/>
          </a:xfrm>
        </p:spPr>
        <p:txBody>
          <a:bodyPr anchor="b" anchorCtr="0"/>
          <a:lstStyle>
            <a:lvl1pPr algn="l">
              <a:buNone/>
              <a:defRPr sz="4000" b="0" cap="none"/>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368085D8-A068-4B5D-9FE4-385FF137570E}" type="datetimeFigureOut">
              <a:rPr lang="en-US" smtClean="0"/>
              <a:t>5/15/2016</a:t>
            </a:fld>
            <a:endParaRPr lang="en-US"/>
          </a:p>
        </p:txBody>
      </p:sp>
      <p:sp>
        <p:nvSpPr>
          <p:cNvPr id="5" name="Segnaposto piè di pagina 4"/>
          <p:cNvSpPr>
            <a:spLocks noGrp="1"/>
          </p:cNvSpPr>
          <p:nvPr>
            <p:ph type="ftr" sz="quarter" idx="11"/>
          </p:nvPr>
        </p:nvSpPr>
        <p:spPr>
          <a:xfrm>
            <a:off x="800100" y="6172200"/>
            <a:ext cx="4000500" cy="457200"/>
          </a:xfrm>
        </p:spPr>
        <p:txBody>
          <a:bodyPr/>
          <a:lstStyle/>
          <a:p>
            <a:endParaRPr lang="en-US"/>
          </a:p>
        </p:txBody>
      </p:sp>
      <p:sp>
        <p:nvSpPr>
          <p:cNvPr id="7" name="Rettangolo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146304" y="6208776"/>
            <a:ext cx="457200" cy="457200"/>
          </a:xfrm>
        </p:spPr>
        <p:txBody>
          <a:bodyPr/>
          <a:lstStyle/>
          <a:p>
            <a:fld id="{AF98D9A2-E1FC-4DD7-A0CB-9FB7CCBDD6DB}" type="slidenum">
              <a:rPr lang="en-US" smtClean="0"/>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368085D8-A068-4B5D-9FE4-385FF137570E}" type="datetimeFigureOut">
              <a:rPr lang="en-US" smtClean="0"/>
              <a:t>5/15/2016</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AF98D9A2-E1FC-4DD7-A0CB-9FB7CCBDD6DB}" type="slidenum">
              <a:rPr lang="en-US" smtClean="0"/>
              <a:t>‹N›</a:t>
            </a:fld>
            <a:endParaRPr lang="en-US"/>
          </a:p>
        </p:txBody>
      </p:sp>
      <p:sp>
        <p:nvSpPr>
          <p:cNvPr id="9" name="Segnaposto contenuto 8"/>
          <p:cNvSpPr>
            <a:spLocks noGrp="1"/>
          </p:cNvSpPr>
          <p:nvPr>
            <p:ph sz="quarter" idx="1"/>
          </p:nvPr>
        </p:nvSpPr>
        <p:spPr>
          <a:xfrm>
            <a:off x="914400" y="1447800"/>
            <a:ext cx="374904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933950" y="1447800"/>
            <a:ext cx="374904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914400" y="273050"/>
            <a:ext cx="7772400" cy="1143000"/>
          </a:xfrm>
        </p:spPr>
        <p:txBody>
          <a:bodyPr anchor="b" anchorCtr="0"/>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7" name="Segnaposto data 6"/>
          <p:cNvSpPr>
            <a:spLocks noGrp="1"/>
          </p:cNvSpPr>
          <p:nvPr>
            <p:ph type="dt" sz="half" idx="10"/>
          </p:nvPr>
        </p:nvSpPr>
        <p:spPr/>
        <p:txBody>
          <a:bodyPr/>
          <a:lstStyle/>
          <a:p>
            <a:fld id="{368085D8-A068-4B5D-9FE4-385FF137570E}" type="datetimeFigureOut">
              <a:rPr lang="en-US" smtClean="0"/>
              <a:t>5/15/2016</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AF98D9A2-E1FC-4DD7-A0CB-9FB7CCBDD6DB}" type="slidenum">
              <a:rPr lang="en-US" smtClean="0"/>
              <a:t>‹N›</a:t>
            </a:fld>
            <a:endParaRPr lang="en-US"/>
          </a:p>
        </p:txBody>
      </p:sp>
      <p:sp>
        <p:nvSpPr>
          <p:cNvPr id="11" name="Segnaposto contenuto 10"/>
          <p:cNvSpPr>
            <a:spLocks noGrp="1"/>
          </p:cNvSpPr>
          <p:nvPr>
            <p:ph sz="half" idx="2"/>
          </p:nvPr>
        </p:nvSpPr>
        <p:spPr>
          <a:xfrm>
            <a:off x="914400" y="2247900"/>
            <a:ext cx="3733800" cy="38862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half" idx="4"/>
          </p:nvPr>
        </p:nvSpPr>
        <p:spPr>
          <a:xfrm>
            <a:off x="4953000" y="2247900"/>
            <a:ext cx="3733800" cy="38862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368085D8-A068-4B5D-9FE4-385FF137570E}" type="datetimeFigureOut">
              <a:rPr lang="en-US" smtClean="0"/>
              <a:t>5/15/2016</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AF98D9A2-E1FC-4DD7-A0CB-9FB7CCBDD6DB}" type="slidenum">
              <a:rPr lang="en-US" smtClean="0"/>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68085D8-A068-4B5D-9FE4-385FF137570E}" type="datetimeFigureOut">
              <a:rPr lang="en-US" smtClean="0"/>
              <a:t>5/15/2016</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AF98D9A2-E1FC-4DD7-A0CB-9FB7CCBDD6DB}"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Rettangolo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ttangolo arrotondato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914400" y="273050"/>
            <a:ext cx="7772400" cy="1143000"/>
          </a:xfrm>
        </p:spPr>
        <p:txBody>
          <a:bodyPr anchor="b" anchorCtr="0"/>
          <a:lstStyle>
            <a:lvl1pPr algn="l">
              <a:buNone/>
              <a:defRPr sz="4000" b="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368085D8-A068-4B5D-9FE4-385FF137570E}" type="datetimeFigureOut">
              <a:rPr lang="en-US" smtClean="0"/>
              <a:t>5/15/2016</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AF98D9A2-E1FC-4DD7-A0CB-9FB7CCBDD6DB}" type="slidenum">
              <a:rPr lang="en-US" smtClean="0"/>
              <a:t>‹N›</a:t>
            </a:fld>
            <a:endParaRPr lang="en-US"/>
          </a:p>
        </p:txBody>
      </p:sp>
      <p:sp>
        <p:nvSpPr>
          <p:cNvPr id="11" name="Segnaposto contenuto 10"/>
          <p:cNvSpPr>
            <a:spLocks noGrp="1"/>
          </p:cNvSpPr>
          <p:nvPr>
            <p:ph sz="quarter" idx="1"/>
          </p:nvPr>
        </p:nvSpPr>
        <p:spPr>
          <a:xfrm>
            <a:off x="2971800" y="1600200"/>
            <a:ext cx="5715000" cy="44958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368085D8-A068-4B5D-9FE4-385FF137570E}" type="datetimeFigureOut">
              <a:rPr lang="en-US" smtClean="0"/>
              <a:t>5/15/2016</a:t>
            </a:fld>
            <a:endParaRPr lang="en-US"/>
          </a:p>
        </p:txBody>
      </p:sp>
      <p:sp>
        <p:nvSpPr>
          <p:cNvPr id="6" name="Segnaposto piè di pagina 5"/>
          <p:cNvSpPr>
            <a:spLocks noGrp="1"/>
          </p:cNvSpPr>
          <p:nvPr>
            <p:ph type="ftr" sz="quarter" idx="11"/>
          </p:nvPr>
        </p:nvSpPr>
        <p:spPr>
          <a:xfrm>
            <a:off x="914400" y="6172200"/>
            <a:ext cx="3886200" cy="457200"/>
          </a:xfrm>
        </p:spPr>
        <p:txBody>
          <a:bodyPr/>
          <a:lstStyle/>
          <a:p>
            <a:endParaRPr lang="en-US"/>
          </a:p>
        </p:txBody>
      </p:sp>
      <p:sp>
        <p:nvSpPr>
          <p:cNvPr id="7" name="Segnaposto numero diapositiva 6"/>
          <p:cNvSpPr>
            <a:spLocks noGrp="1"/>
          </p:cNvSpPr>
          <p:nvPr>
            <p:ph type="sldNum" sz="quarter" idx="12"/>
          </p:nvPr>
        </p:nvSpPr>
        <p:spPr>
          <a:xfrm>
            <a:off x="146304" y="6208776"/>
            <a:ext cx="457200" cy="457200"/>
          </a:xfrm>
        </p:spPr>
        <p:txBody>
          <a:bodyPr/>
          <a:lstStyle/>
          <a:p>
            <a:fld id="{AF98D9A2-E1FC-4DD7-A0CB-9FB7CCBDD6DB}" type="slidenum">
              <a:rPr lang="en-US" smtClean="0"/>
              <a:t>‹N›</a:t>
            </a:fld>
            <a:endParaRPr lang="en-US"/>
          </a:p>
        </p:txBody>
      </p:sp>
      <p:sp>
        <p:nvSpPr>
          <p:cNvPr id="11" name="Rettangolo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tangolo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Segnaposto immagin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it-IT" smtClean="0"/>
              <a:t>Fare clic sull'icona per inserire un'immagine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ttangolo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ttangolo arrotondato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Segnaposto titolo 21"/>
          <p:cNvSpPr>
            <a:spLocks noGrp="1"/>
          </p:cNvSpPr>
          <p:nvPr>
            <p:ph type="title"/>
          </p:nvPr>
        </p:nvSpPr>
        <p:spPr>
          <a:xfrm>
            <a:off x="914400" y="274638"/>
            <a:ext cx="7772400" cy="1143000"/>
          </a:xfrm>
          <a:prstGeom prst="rect">
            <a:avLst/>
          </a:prstGeom>
        </p:spPr>
        <p:txBody>
          <a:bodyPr bIns="91440" anchor="b" anchorCtr="0">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68085D8-A068-4B5D-9FE4-385FF137570E}" type="datetimeFigureOut">
              <a:rPr lang="en-US" smtClean="0"/>
              <a:t>5/15/2016</a:t>
            </a:fld>
            <a:endParaRPr lang="en-US"/>
          </a:p>
        </p:txBody>
      </p:sp>
      <p:sp>
        <p:nvSpPr>
          <p:cNvPr id="3" name="Segnaposto piè di pagina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egnaposto numero diapositiva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F98D9A2-E1FC-4DD7-A0CB-9FB7CCBDD6DB}" type="slidenum">
              <a:rPr lang="en-US" smtClean="0"/>
              <a:t>‹N›</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295400" y="3200400"/>
            <a:ext cx="6660976" cy="2604864"/>
          </a:xfrm>
        </p:spPr>
        <p:txBody>
          <a:bodyPr>
            <a:normAutofit/>
          </a:bodyPr>
          <a:lstStyle/>
          <a:p>
            <a:r>
              <a:rPr lang="it-IT" dirty="0" smtClean="0"/>
              <a:t>Corso di Laurea in Giurisprudenza</a:t>
            </a:r>
          </a:p>
          <a:p>
            <a:r>
              <a:rPr lang="it-IT" dirty="0" err="1" smtClean="0"/>
              <a:t>a.a</a:t>
            </a:r>
            <a:r>
              <a:rPr lang="it-IT" dirty="0" smtClean="0"/>
              <a:t>. 2015-2016</a:t>
            </a:r>
          </a:p>
          <a:p>
            <a:r>
              <a:rPr lang="it-IT" dirty="0" smtClean="0"/>
              <a:t>Prof.ssa Silvia Borelli</a:t>
            </a:r>
          </a:p>
          <a:p>
            <a:r>
              <a:rPr lang="it-IT" smtClean="0"/>
              <a:t>Lezione </a:t>
            </a:r>
            <a:r>
              <a:rPr lang="it-IT" smtClean="0"/>
              <a:t>XX </a:t>
            </a:r>
            <a:r>
              <a:rPr lang="it-IT" dirty="0" smtClean="0"/>
              <a:t>– Il diritto antidiscriminatorio</a:t>
            </a:r>
            <a:endParaRPr lang="en-US" dirty="0"/>
          </a:p>
        </p:txBody>
      </p:sp>
      <p:sp>
        <p:nvSpPr>
          <p:cNvPr id="2" name="Titolo 1"/>
          <p:cNvSpPr>
            <a:spLocks noGrp="1"/>
          </p:cNvSpPr>
          <p:nvPr>
            <p:ph type="ctrTitle"/>
          </p:nvPr>
        </p:nvSpPr>
        <p:spPr/>
        <p:txBody>
          <a:bodyPr/>
          <a:lstStyle/>
          <a:p>
            <a:r>
              <a:rPr lang="it-IT" dirty="0" smtClean="0"/>
              <a:t>Diritto del lavoro</a:t>
            </a:r>
            <a:endParaRPr lang="en-US" dirty="0"/>
          </a:p>
        </p:txBody>
      </p:sp>
    </p:spTree>
    <p:extLst>
      <p:ext uri="{BB962C8B-B14F-4D97-AF65-F5344CB8AC3E}">
        <p14:creationId xmlns:p14="http://schemas.microsoft.com/office/powerpoint/2010/main" val="925177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Lessico antidiscriminatorio</a:t>
            </a:r>
            <a:endParaRPr lang="it-IT" dirty="0"/>
          </a:p>
        </p:txBody>
      </p:sp>
      <p:sp>
        <p:nvSpPr>
          <p:cNvPr id="3" name="Segnaposto contenuto 2"/>
          <p:cNvSpPr>
            <a:spLocks noGrp="1"/>
          </p:cNvSpPr>
          <p:nvPr>
            <p:ph sz="quarter" idx="1"/>
          </p:nvPr>
        </p:nvSpPr>
        <p:spPr>
          <a:xfrm>
            <a:off x="914400" y="1447800"/>
            <a:ext cx="7772400" cy="4933528"/>
          </a:xfrm>
        </p:spPr>
        <p:txBody>
          <a:bodyPr>
            <a:normAutofit fontScale="92500" lnSpcReduction="10000"/>
          </a:bodyPr>
          <a:lstStyle/>
          <a:p>
            <a:r>
              <a:rPr lang="it-IT" u="sng" dirty="0" smtClean="0"/>
              <a:t>Discriminazione diretta</a:t>
            </a:r>
            <a:r>
              <a:rPr lang="it-IT" dirty="0" smtClean="0"/>
              <a:t>: si </a:t>
            </a:r>
            <a:r>
              <a:rPr lang="it-IT" dirty="0"/>
              <a:t>verifica quando, per motivi connessi al fattore di rischio </a:t>
            </a:r>
            <a:r>
              <a:rPr lang="it-IT" dirty="0" smtClean="0"/>
              <a:t>vie</a:t>
            </a:r>
            <a:r>
              <a:rPr lang="it-IT" dirty="0"/>
              <a:t>tato, una persona </a:t>
            </a:r>
            <a:r>
              <a:rPr lang="it-IT" dirty="0" smtClean="0"/>
              <a:t>è trattata </a:t>
            </a:r>
            <a:r>
              <a:rPr lang="it-IT" dirty="0"/>
              <a:t>meno favorevolmente di quanto sia, sia stata </a:t>
            </a:r>
            <a:r>
              <a:rPr lang="it-IT" dirty="0" smtClean="0"/>
              <a:t>o </a:t>
            </a:r>
            <a:r>
              <a:rPr lang="it-IT" dirty="0"/>
              <a:t>sarebbe trattata un’altra in situazione analoga </a:t>
            </a:r>
            <a:r>
              <a:rPr lang="it-IT" dirty="0" smtClean="0"/>
              <a:t>(art. 25, co. 1 d. </a:t>
            </a:r>
            <a:r>
              <a:rPr lang="it-IT" dirty="0" err="1" smtClean="0"/>
              <a:t>lgs</a:t>
            </a:r>
            <a:r>
              <a:rPr lang="it-IT" dirty="0" smtClean="0"/>
              <a:t>. 198/2006; art</a:t>
            </a:r>
            <a:r>
              <a:rPr lang="it-IT" dirty="0"/>
              <a:t>. 2, 1</a:t>
            </a:r>
            <a:r>
              <a:rPr lang="it-IT" baseline="30000" dirty="0"/>
              <a:t>o </a:t>
            </a:r>
            <a:r>
              <a:rPr lang="it-IT" dirty="0"/>
              <a:t>comma, </a:t>
            </a:r>
            <a:r>
              <a:rPr lang="it-IT" dirty="0" err="1"/>
              <a:t>lett</a:t>
            </a:r>
            <a:r>
              <a:rPr lang="it-IT" dirty="0"/>
              <a:t>. </a:t>
            </a:r>
            <a:r>
              <a:rPr lang="it-IT" i="1" dirty="0"/>
              <a:t>a</a:t>
            </a:r>
            <a:r>
              <a:rPr lang="it-IT" dirty="0"/>
              <a:t>), d. </a:t>
            </a:r>
            <a:r>
              <a:rPr lang="it-IT" dirty="0" err="1"/>
              <a:t>lgs</a:t>
            </a:r>
            <a:r>
              <a:rPr lang="it-IT" dirty="0"/>
              <a:t>. n. 215 del 2003; art. 2, 1</a:t>
            </a:r>
            <a:r>
              <a:rPr lang="it-IT" baseline="30000" dirty="0"/>
              <a:t>o </a:t>
            </a:r>
            <a:r>
              <a:rPr lang="it-IT" dirty="0"/>
              <a:t>comma, </a:t>
            </a:r>
            <a:r>
              <a:rPr lang="it-IT" dirty="0" err="1"/>
              <a:t>lett</a:t>
            </a:r>
            <a:r>
              <a:rPr lang="it-IT" dirty="0"/>
              <a:t>. </a:t>
            </a:r>
            <a:r>
              <a:rPr lang="it-IT" i="1" dirty="0"/>
              <a:t>a</a:t>
            </a:r>
            <a:r>
              <a:rPr lang="it-IT" dirty="0"/>
              <a:t>) d. </a:t>
            </a:r>
            <a:r>
              <a:rPr lang="it-IT" dirty="0" err="1"/>
              <a:t>lgs</a:t>
            </a:r>
            <a:r>
              <a:rPr lang="it-IT" dirty="0"/>
              <a:t>. 216 del 2003; art. 2, 2</a:t>
            </a:r>
            <a:r>
              <a:rPr lang="it-IT" baseline="30000" dirty="0"/>
              <a:t>o </a:t>
            </a:r>
            <a:r>
              <a:rPr lang="it-IT" dirty="0"/>
              <a:t>comma, legge n. 67 del 2006</a:t>
            </a:r>
            <a:r>
              <a:rPr lang="it-IT" dirty="0" smtClean="0"/>
              <a:t>). </a:t>
            </a:r>
          </a:p>
          <a:p>
            <a:r>
              <a:rPr lang="it-IT" u="sng" dirty="0" smtClean="0"/>
              <a:t>Discriminazione indiretta</a:t>
            </a:r>
            <a:r>
              <a:rPr lang="it-IT" dirty="0" smtClean="0"/>
              <a:t>: si verifica </a:t>
            </a:r>
            <a:r>
              <a:rPr lang="it-IT" dirty="0"/>
              <a:t>quando una disposizione, un criterio, una prassi, un atto, un patto o un comportamento apparentemente neutri mettono o possono mettere le persone individuate in base a un fattore di rischio in una posi­zione di particolare svantaggio rispetto ad altre persone (art. 2, 1</a:t>
            </a:r>
            <a:r>
              <a:rPr lang="it-IT" baseline="30000" dirty="0"/>
              <a:t>o </a:t>
            </a:r>
            <a:r>
              <a:rPr lang="it-IT" dirty="0"/>
              <a:t>com­ma, </a:t>
            </a:r>
            <a:r>
              <a:rPr lang="it-IT" dirty="0" err="1"/>
              <a:t>lett</a:t>
            </a:r>
            <a:r>
              <a:rPr lang="it-IT" dirty="0"/>
              <a:t>. </a:t>
            </a:r>
            <a:r>
              <a:rPr lang="it-IT" i="1" dirty="0"/>
              <a:t>b</a:t>
            </a:r>
            <a:r>
              <a:rPr lang="it-IT" dirty="0"/>
              <a:t>), d. </a:t>
            </a:r>
            <a:r>
              <a:rPr lang="it-IT" dirty="0" err="1"/>
              <a:t>lgs</a:t>
            </a:r>
            <a:r>
              <a:rPr lang="it-IT" dirty="0"/>
              <a:t>. 215 del 2003; art. 2, 1</a:t>
            </a:r>
            <a:r>
              <a:rPr lang="it-IT" baseline="30000" dirty="0"/>
              <a:t>o </a:t>
            </a:r>
            <a:r>
              <a:rPr lang="it-IT" dirty="0"/>
              <a:t>comma, </a:t>
            </a:r>
            <a:r>
              <a:rPr lang="it-IT" dirty="0" err="1"/>
              <a:t>lett</a:t>
            </a:r>
            <a:r>
              <a:rPr lang="it-IT" dirty="0"/>
              <a:t>. </a:t>
            </a:r>
            <a:r>
              <a:rPr lang="it-IT" i="1" dirty="0"/>
              <a:t>a</a:t>
            </a:r>
            <a:r>
              <a:rPr lang="it-IT" dirty="0"/>
              <a:t>), d. </a:t>
            </a:r>
            <a:r>
              <a:rPr lang="it-IT" dirty="0" err="1"/>
              <a:t>lgs</a:t>
            </a:r>
            <a:r>
              <a:rPr lang="it-IT" dirty="0"/>
              <a:t>. n. 216 del 2003; art. 25, 2</a:t>
            </a:r>
            <a:r>
              <a:rPr lang="it-IT" baseline="30000" dirty="0"/>
              <a:t>o </a:t>
            </a:r>
            <a:r>
              <a:rPr lang="it-IT" dirty="0"/>
              <a:t>comma, d. </a:t>
            </a:r>
            <a:r>
              <a:rPr lang="it-IT" dirty="0" err="1"/>
              <a:t>lgs</a:t>
            </a:r>
            <a:r>
              <a:rPr lang="it-IT" dirty="0"/>
              <a:t>. n. 198 del 2006; art. 2, </a:t>
            </a:r>
            <a:r>
              <a:rPr lang="it-IT" dirty="0" smtClean="0"/>
              <a:t>3</a:t>
            </a:r>
            <a:r>
              <a:rPr lang="it-IT" baseline="30000" dirty="0" smtClean="0"/>
              <a:t>o </a:t>
            </a:r>
            <a:r>
              <a:rPr lang="it-IT" dirty="0"/>
              <a:t>comma, legge n. 67 del 2006). </a:t>
            </a:r>
          </a:p>
        </p:txBody>
      </p:sp>
    </p:spTree>
    <p:extLst>
      <p:ext uri="{BB962C8B-B14F-4D97-AF65-F5344CB8AC3E}">
        <p14:creationId xmlns:p14="http://schemas.microsoft.com/office/powerpoint/2010/main" val="4035858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Lessico antidiscriminatorio</a:t>
            </a:r>
          </a:p>
        </p:txBody>
      </p:sp>
      <p:sp>
        <p:nvSpPr>
          <p:cNvPr id="3" name="Segnaposto contenuto 2"/>
          <p:cNvSpPr>
            <a:spLocks noGrp="1"/>
          </p:cNvSpPr>
          <p:nvPr>
            <p:ph sz="quarter" idx="1"/>
          </p:nvPr>
        </p:nvSpPr>
        <p:spPr/>
        <p:txBody>
          <a:bodyPr>
            <a:normAutofit fontScale="92500"/>
          </a:bodyPr>
          <a:lstStyle/>
          <a:p>
            <a:r>
              <a:rPr lang="it-IT" u="sng" dirty="0" smtClean="0"/>
              <a:t>Discriminazione individuale</a:t>
            </a:r>
            <a:r>
              <a:rPr lang="it-IT" dirty="0" smtClean="0"/>
              <a:t>: lo </a:t>
            </a:r>
            <a:r>
              <a:rPr lang="it-IT" dirty="0"/>
              <a:t>svantaggio </a:t>
            </a:r>
            <a:r>
              <a:rPr lang="it-IT" dirty="0" smtClean="0"/>
              <a:t>è subito </a:t>
            </a:r>
            <a:r>
              <a:rPr lang="it-IT" dirty="0"/>
              <a:t>da un </a:t>
            </a:r>
            <a:r>
              <a:rPr lang="it-IT" dirty="0" smtClean="0"/>
              <a:t>singolo</a:t>
            </a:r>
          </a:p>
          <a:p>
            <a:r>
              <a:rPr lang="it-IT" u="sng" dirty="0" smtClean="0"/>
              <a:t>Discriminazione collettiva</a:t>
            </a:r>
            <a:r>
              <a:rPr lang="it-IT" dirty="0" smtClean="0"/>
              <a:t>: il </a:t>
            </a:r>
            <a:r>
              <a:rPr lang="it-IT" dirty="0"/>
              <a:t>trattamento sfavorevole riguarda una </a:t>
            </a:r>
            <a:r>
              <a:rPr lang="it-IT" dirty="0" smtClean="0"/>
              <a:t>pluralità di </a:t>
            </a:r>
            <a:r>
              <a:rPr lang="it-IT" dirty="0"/>
              <a:t>persone, a prescindere dal fatto che sia o meno identificabile un soggetto che asserisca di essere stato vittima di tale discriminazione</a:t>
            </a:r>
            <a:r>
              <a:rPr lang="it-IT" dirty="0" smtClean="0"/>
              <a:t>.</a:t>
            </a:r>
          </a:p>
          <a:p>
            <a:pPr marL="0" indent="0">
              <a:buNone/>
            </a:pPr>
            <a:r>
              <a:rPr lang="it-IT" dirty="0" smtClean="0"/>
              <a:t>* È </a:t>
            </a:r>
            <a:r>
              <a:rPr lang="it-IT" dirty="0"/>
              <a:t>possibile che una condotta generante una discriminazione colletti­va leda anche il diritto individuale a non essere discriminati (c.d. condot­ta </a:t>
            </a:r>
            <a:r>
              <a:rPr lang="it-IT" dirty="0" err="1"/>
              <a:t>plurioffensiva</a:t>
            </a:r>
            <a:r>
              <a:rPr lang="it-IT" dirty="0"/>
              <a:t>). In una tale evenienza, possono essere esperite sia l’azione individuale (e adottate misure rimediali della discriminazione in­dividuale), sia – laddove prevista – l’azione collettiva (e adottate le corri­spondenti misure rimediali</a:t>
            </a:r>
            <a:r>
              <a:rPr lang="it-IT" dirty="0" smtClean="0"/>
              <a:t>). </a:t>
            </a:r>
            <a:endParaRPr lang="it-IT" dirty="0"/>
          </a:p>
        </p:txBody>
      </p:sp>
    </p:spTree>
    <p:extLst>
      <p:ext uri="{BB962C8B-B14F-4D97-AF65-F5344CB8AC3E}">
        <p14:creationId xmlns:p14="http://schemas.microsoft.com/office/powerpoint/2010/main" val="2752048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Lessico antidiscriminatorio</a:t>
            </a:r>
          </a:p>
        </p:txBody>
      </p:sp>
      <p:sp>
        <p:nvSpPr>
          <p:cNvPr id="3" name="Segnaposto contenuto 2"/>
          <p:cNvSpPr>
            <a:spLocks noGrp="1"/>
          </p:cNvSpPr>
          <p:nvPr>
            <p:ph sz="quarter" idx="1"/>
          </p:nvPr>
        </p:nvSpPr>
        <p:spPr/>
        <p:txBody>
          <a:bodyPr>
            <a:normAutofit fontScale="92500" lnSpcReduction="10000"/>
          </a:bodyPr>
          <a:lstStyle/>
          <a:p>
            <a:r>
              <a:rPr lang="it-IT" u="sng" dirty="0" smtClean="0"/>
              <a:t>Discriminazione multipla</a:t>
            </a:r>
            <a:r>
              <a:rPr lang="it-IT" dirty="0" smtClean="0"/>
              <a:t>: </a:t>
            </a:r>
            <a:r>
              <a:rPr lang="it-IT" dirty="0"/>
              <a:t>la vittima del trattamento svantaggioso è individuata in base a una pluralità di fattori di </a:t>
            </a:r>
            <a:r>
              <a:rPr lang="it-IT" dirty="0" smtClean="0"/>
              <a:t>rischio</a:t>
            </a:r>
          </a:p>
          <a:p>
            <a:r>
              <a:rPr lang="it-IT" u="sng" dirty="0" smtClean="0"/>
              <a:t>Discriminazione « </a:t>
            </a:r>
            <a:r>
              <a:rPr lang="it-IT" u="sng" dirty="0"/>
              <a:t>per associazione </a:t>
            </a:r>
            <a:r>
              <a:rPr lang="it-IT" dirty="0" smtClean="0"/>
              <a:t>»: la </a:t>
            </a:r>
            <a:r>
              <a:rPr lang="it-IT" dirty="0"/>
              <a:t>vittima della discriminazione non possiede le </a:t>
            </a:r>
            <a:r>
              <a:rPr lang="it-IT" dirty="0" smtClean="0"/>
              <a:t>caratteristi</a:t>
            </a:r>
            <a:r>
              <a:rPr lang="it-IT" dirty="0"/>
              <a:t>che vietate, ma ha uno stretto rapporto con le persone aventi quelle ca­ratteristiche. La Corte di giustizia ha, ad esempio, qualificato come di­scriminazione diretta il trattamento sfavorevole subito da un lavoratore normodotato, qualora sia provato che tale trattamento «</a:t>
            </a:r>
            <a:r>
              <a:rPr lang="it-IT" dirty="0" smtClean="0"/>
              <a:t>è causato </a:t>
            </a:r>
            <a:r>
              <a:rPr lang="it-IT" dirty="0"/>
              <a:t>dalla </a:t>
            </a:r>
            <a:r>
              <a:rPr lang="it-IT" dirty="0" smtClean="0"/>
              <a:t>disabilità del </a:t>
            </a:r>
            <a:r>
              <a:rPr lang="it-IT" dirty="0"/>
              <a:t>figlio, al quale egli presta la parte essenziale delle cure di cui quest’ultimo ha bisogno </a:t>
            </a:r>
            <a:r>
              <a:rPr lang="it-IT" dirty="0" smtClean="0"/>
              <a:t>» (</a:t>
            </a:r>
            <a:r>
              <a:rPr lang="it-IT" i="1" dirty="0" smtClean="0"/>
              <a:t>Coleman</a:t>
            </a:r>
            <a:r>
              <a:rPr lang="it-IT" dirty="0" smtClean="0"/>
              <a:t>). </a:t>
            </a:r>
          </a:p>
          <a:p>
            <a:r>
              <a:rPr lang="it-IT" u="sng" dirty="0" smtClean="0"/>
              <a:t>Discriminazione per </a:t>
            </a:r>
            <a:r>
              <a:rPr lang="it-IT" i="1" u="sng" dirty="0" err="1" smtClean="0"/>
              <a:t>perception</a:t>
            </a:r>
            <a:r>
              <a:rPr lang="it-IT" i="1" dirty="0" smtClean="0"/>
              <a:t>: </a:t>
            </a:r>
            <a:r>
              <a:rPr lang="it-IT" dirty="0" smtClean="0"/>
              <a:t> </a:t>
            </a:r>
            <a:r>
              <a:rPr lang="it-IT" dirty="0"/>
              <a:t>quando l’autore del trattamento svantaggioso suppone che la vit­tima (o le vittime) possiedano il fattore di rischio. </a:t>
            </a:r>
          </a:p>
        </p:txBody>
      </p:sp>
    </p:spTree>
    <p:extLst>
      <p:ext uri="{BB962C8B-B14F-4D97-AF65-F5344CB8AC3E}">
        <p14:creationId xmlns:p14="http://schemas.microsoft.com/office/powerpoint/2010/main" val="2624602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Lessico antidiscriminatorio</a:t>
            </a:r>
          </a:p>
        </p:txBody>
      </p:sp>
      <p:sp>
        <p:nvSpPr>
          <p:cNvPr id="3" name="Segnaposto contenuto 2"/>
          <p:cNvSpPr>
            <a:spLocks noGrp="1"/>
          </p:cNvSpPr>
          <p:nvPr>
            <p:ph sz="quarter" idx="1"/>
          </p:nvPr>
        </p:nvSpPr>
        <p:spPr>
          <a:xfrm>
            <a:off x="251520" y="1447800"/>
            <a:ext cx="8435280" cy="5149552"/>
          </a:xfrm>
        </p:spPr>
        <p:txBody>
          <a:bodyPr>
            <a:normAutofit fontScale="85000" lnSpcReduction="20000"/>
          </a:bodyPr>
          <a:lstStyle/>
          <a:p>
            <a:r>
              <a:rPr lang="it-IT" dirty="0"/>
              <a:t>I principi di non discriminazione possono </a:t>
            </a:r>
            <a:r>
              <a:rPr lang="it-IT" dirty="0" smtClean="0"/>
              <a:t>essere </a:t>
            </a:r>
            <a:r>
              <a:rPr lang="it-IT" dirty="0"/>
              <a:t>unidirezio­nali, bidirezionali o </a:t>
            </a:r>
            <a:r>
              <a:rPr lang="it-IT" dirty="0" smtClean="0"/>
              <a:t>multidirezionali: la </a:t>
            </a:r>
            <a:r>
              <a:rPr lang="it-IT" dirty="0"/>
              <a:t>norma che vieta una discriminazione fondata su un determina­to fattore impone di individuare un soggetto/gruppo B per cui il tratta­mento produce un effetto vantaggioso rispetto a quello prodotto sul sog­getto/gruppo A che si suppone discriminato. </a:t>
            </a:r>
            <a:r>
              <a:rPr lang="it-IT" dirty="0" smtClean="0"/>
              <a:t>Quando </a:t>
            </a:r>
            <a:r>
              <a:rPr lang="it-IT" dirty="0"/>
              <a:t>il </a:t>
            </a:r>
            <a:r>
              <a:rPr lang="it-IT" u="sng" dirty="0"/>
              <a:t>divieto è unidirezionale</a:t>
            </a:r>
            <a:r>
              <a:rPr lang="it-IT" dirty="0"/>
              <a:t>, esso opera solo a fa­vore di A, soggetto individuato in base al fattore di rischio o comunque svantaggiato a causa del fattore di rischio (è il caso del principio di non discriminazione in base alla disabilità). Quanto il </a:t>
            </a:r>
            <a:r>
              <a:rPr lang="it-IT" u="sng" dirty="0"/>
              <a:t>divieto è bidirezionale</a:t>
            </a:r>
            <a:r>
              <a:rPr lang="it-IT" dirty="0"/>
              <a:t>, anche B può beneficiarne: il fattore di rischio individua, cioè, due sog­getti/gruppi (A e B), entrambi ritenuti meritevoli di tutela (è il caso del principio di non discriminazione in base al </a:t>
            </a:r>
            <a:r>
              <a:rPr lang="it-IT" dirty="0" smtClean="0"/>
              <a:t>genere). </a:t>
            </a:r>
            <a:r>
              <a:rPr lang="it-IT" dirty="0"/>
              <a:t>Quando il </a:t>
            </a:r>
            <a:r>
              <a:rPr lang="it-IT" u="sng" dirty="0"/>
              <a:t>divie­to è multidirezionale</a:t>
            </a:r>
            <a:r>
              <a:rPr lang="it-IT" dirty="0"/>
              <a:t>, possono infine essere individuati, in base al fattore di rischio, una pluralità di soggetti/gruppi tutelati dalla normativa anti-discriminatoria (è il caso del principio di non discriminazione in base alla religione). Il fattore maggiormente problematico è, sotto tale profilo, quello dell’età, in quanto « non definisce un gruppo fisso e ben defini­to </a:t>
            </a:r>
            <a:r>
              <a:rPr lang="it-IT" dirty="0" smtClean="0"/>
              <a:t>», </a:t>
            </a:r>
            <a:r>
              <a:rPr lang="it-IT" dirty="0"/>
              <a:t>ma rappresenta un « criterio fluido » </a:t>
            </a:r>
            <a:r>
              <a:rPr lang="it-IT" dirty="0" smtClean="0"/>
              <a:t>, </a:t>
            </a:r>
            <a:r>
              <a:rPr lang="it-IT" dirty="0"/>
              <a:t>un « elemento in una sequenza </a:t>
            </a:r>
            <a:r>
              <a:rPr lang="it-IT" dirty="0" smtClean="0"/>
              <a:t>».</a:t>
            </a:r>
            <a:endParaRPr lang="it-IT" dirty="0"/>
          </a:p>
        </p:txBody>
      </p:sp>
    </p:spTree>
    <p:extLst>
      <p:ext uri="{BB962C8B-B14F-4D97-AF65-F5344CB8AC3E}">
        <p14:creationId xmlns:p14="http://schemas.microsoft.com/office/powerpoint/2010/main" val="4194387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Principio generale di uguaglianza e direttive antidiscriminatorie</a:t>
            </a:r>
            <a:endParaRPr lang="it-IT" dirty="0"/>
          </a:p>
        </p:txBody>
      </p:sp>
      <p:sp>
        <p:nvSpPr>
          <p:cNvPr id="3" name="Segnaposto contenuto 2"/>
          <p:cNvSpPr>
            <a:spLocks noGrp="1"/>
          </p:cNvSpPr>
          <p:nvPr>
            <p:ph sz="quarter" idx="1"/>
          </p:nvPr>
        </p:nvSpPr>
        <p:spPr>
          <a:xfrm>
            <a:off x="467544" y="1447800"/>
            <a:ext cx="8496944" cy="5149552"/>
          </a:xfrm>
        </p:spPr>
        <p:txBody>
          <a:bodyPr>
            <a:normAutofit fontScale="85000" lnSpcReduction="20000"/>
          </a:bodyPr>
          <a:lstStyle/>
          <a:p>
            <a:r>
              <a:rPr lang="it-IT" dirty="0"/>
              <a:t>Nella sentenza </a:t>
            </a:r>
            <a:r>
              <a:rPr lang="it-IT" i="1" dirty="0" err="1"/>
              <a:t>Kücükdeveci</a:t>
            </a:r>
            <a:r>
              <a:rPr lang="it-IT" dirty="0"/>
              <a:t>, la Corte </a:t>
            </a:r>
            <a:r>
              <a:rPr lang="it-IT" dirty="0" smtClean="0"/>
              <a:t>di Giustizia ha </a:t>
            </a:r>
            <a:r>
              <a:rPr lang="it-IT" dirty="0"/>
              <a:t>chiarito che i giudici nazionali devono disapplicare, anche nelle controversie tra privati, ogni disposizione di legge nazionale, rientrante nell’ambito di applicazione del diritto europeo, che risulti contraria ai </a:t>
            </a:r>
            <a:r>
              <a:rPr lang="it-IT" u="sng" dirty="0"/>
              <a:t>principi generali del diritto </a:t>
            </a:r>
            <a:r>
              <a:rPr lang="it-IT" u="sng" dirty="0" smtClean="0"/>
              <a:t>dell’Unione</a:t>
            </a:r>
            <a:r>
              <a:rPr lang="it-IT" dirty="0" smtClean="0"/>
              <a:t>. </a:t>
            </a:r>
            <a:r>
              <a:rPr lang="it-IT" dirty="0"/>
              <a:t>L’obbligo di disapplicare ogni disposizione contraria al diritto dell’Unione sussisterebbe non dal momento in cui è scaduto il termine di trasposizione della direttiva che da espressione concreta al principio generale di uguaglianza, ma dal momento in cui si è verificata la violazione di tale principio generale (purché – ovviamente – la materia rientri nell’ambito di applicazione del diritto dell’Unione). </a:t>
            </a:r>
            <a:endParaRPr lang="it-IT" dirty="0" smtClean="0"/>
          </a:p>
          <a:p>
            <a:r>
              <a:rPr lang="it-IT" dirty="0" smtClean="0"/>
              <a:t>«Il </a:t>
            </a:r>
            <a:r>
              <a:rPr lang="it-IT" dirty="0"/>
              <a:t>rapporto in cui si pongono principio generale di uguaglianza e </a:t>
            </a:r>
            <a:r>
              <a:rPr lang="it-IT" dirty="0" smtClean="0"/>
              <a:t>la direttiva </a:t>
            </a:r>
            <a:r>
              <a:rPr lang="it-IT" dirty="0"/>
              <a:t>è di tipo circolare: da un lato, è il principio generale a dotare le prescrizioni della direttiva della posizione nella gerarchia delle fonti tipica del diritto primario e della conseguente possibilità di farle valere nei rapporti fra i privati; dall’altra, è la direttiva a consentire che la normativa nazionale rientri nell’ambito di applicazione del diritto comunitario e dunque a rendere efficace il principio di eguaglianza, oltre che ad agevolare l’attuazione del principio </a:t>
            </a:r>
            <a:r>
              <a:rPr lang="it-IT" dirty="0" smtClean="0"/>
              <a:t>stesso» (Barbera).</a:t>
            </a:r>
          </a:p>
        </p:txBody>
      </p:sp>
    </p:spTree>
    <p:extLst>
      <p:ext uri="{BB962C8B-B14F-4D97-AF65-F5344CB8AC3E}">
        <p14:creationId xmlns:p14="http://schemas.microsoft.com/office/powerpoint/2010/main" val="252790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Principio generale di uguaglianza e direttive antidiscriminatorie</a:t>
            </a:r>
          </a:p>
        </p:txBody>
      </p:sp>
      <p:sp>
        <p:nvSpPr>
          <p:cNvPr id="3" name="Segnaposto contenuto 2"/>
          <p:cNvSpPr>
            <a:spLocks noGrp="1"/>
          </p:cNvSpPr>
          <p:nvPr>
            <p:ph sz="quarter" idx="1"/>
          </p:nvPr>
        </p:nvSpPr>
        <p:spPr>
          <a:xfrm>
            <a:off x="395536" y="1447800"/>
            <a:ext cx="8291264" cy="5221560"/>
          </a:xfrm>
        </p:spPr>
        <p:txBody>
          <a:bodyPr>
            <a:normAutofit fontScale="92500" lnSpcReduction="20000"/>
          </a:bodyPr>
          <a:lstStyle/>
          <a:p>
            <a:r>
              <a:rPr lang="it-IT" dirty="0"/>
              <a:t>Per garantire il rispetto del principio di effettività delle sanzioni, </a:t>
            </a:r>
            <a:r>
              <a:rPr lang="it-IT" dirty="0" smtClean="0"/>
              <a:t>il giudice nazionale dovrebbe </a:t>
            </a:r>
            <a:r>
              <a:rPr lang="it-IT" dirty="0"/>
              <a:t>qualificare come illeciti e antigiuridici gli atti, i patti o le condotte tenuti da privati in base a un provvedimento dallo stesso disapplicato, in quanto ritenuto non conforme ai principi generali del diritto dell’Unione europea, e applicare i rimedi previsti dalla normativa dell’Unione. </a:t>
            </a:r>
          </a:p>
          <a:p>
            <a:r>
              <a:rPr lang="it-IT" dirty="0"/>
              <a:t>A parere della Corte costituzionale (</a:t>
            </a:r>
            <a:r>
              <a:rPr lang="it-IT" dirty="0" err="1"/>
              <a:t>ord</a:t>
            </a:r>
            <a:r>
              <a:rPr lang="it-IT" dirty="0"/>
              <a:t>. 13 marzo 2009, n. 71), una sentenza di illegittimità costituzionale “non può avere l’effetto di rendere antigiuridico un comportamento che tale non era nel momento in cui è stato posto in essere”, giacché “la condotta di un soggetto può essere assunta a fonte di responsabilità civile solo se, nel momento in cui essa è stata posta in essere, sussisteva un preciso obbligo giuridico sancito da una norma conoscibile dall’agente, in quanto la colpa specifica, consistente nell’inosservanza della norma che pone una regola di condotta, può rilevare nel giudizio </a:t>
            </a:r>
            <a:r>
              <a:rPr lang="it-IT" i="1" dirty="0"/>
              <a:t>a quo</a:t>
            </a:r>
            <a:r>
              <a:rPr lang="it-IT" dirty="0"/>
              <a:t> solo se la disposizione era vigente e conoscibile al tempo del fatto”.</a:t>
            </a:r>
          </a:p>
        </p:txBody>
      </p:sp>
    </p:spTree>
    <p:extLst>
      <p:ext uri="{BB962C8B-B14F-4D97-AF65-F5344CB8AC3E}">
        <p14:creationId xmlns:p14="http://schemas.microsoft.com/office/powerpoint/2010/main" val="1292752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Il generale principio di uguaglianza: </a:t>
            </a:r>
            <a:r>
              <a:rPr lang="it-IT" dirty="0" smtClean="0"/>
              <a:t>funzioni</a:t>
            </a:r>
            <a:endParaRPr lang="it-IT" dirty="0"/>
          </a:p>
        </p:txBody>
      </p:sp>
      <p:sp>
        <p:nvSpPr>
          <p:cNvPr id="3" name="Segnaposto contenuto 2"/>
          <p:cNvSpPr>
            <a:spLocks noGrp="1"/>
          </p:cNvSpPr>
          <p:nvPr>
            <p:ph sz="quarter" idx="1"/>
          </p:nvPr>
        </p:nvSpPr>
        <p:spPr>
          <a:xfrm>
            <a:off x="467544" y="1447800"/>
            <a:ext cx="8219256" cy="4572000"/>
          </a:xfrm>
        </p:spPr>
        <p:txBody>
          <a:bodyPr>
            <a:normAutofit/>
          </a:bodyPr>
          <a:lstStyle/>
          <a:p>
            <a:r>
              <a:rPr lang="it-IT" dirty="0"/>
              <a:t>I</a:t>
            </a:r>
            <a:r>
              <a:rPr lang="it-IT" dirty="0" smtClean="0"/>
              <a:t>l </a:t>
            </a:r>
            <a:r>
              <a:rPr lang="it-IT" dirty="0"/>
              <a:t>principio di uguaglianza è espressione di un ‘</a:t>
            </a:r>
            <a:r>
              <a:rPr lang="it-IT" u="sng" dirty="0"/>
              <a:t>diritto</a:t>
            </a:r>
            <a:r>
              <a:rPr lang="it-IT" dirty="0"/>
              <a:t>’ in senso stretto. Come tale, esso vieta le arbitrarie distinzioni connesse a determinati fattori. Si parla in questi casi di </a:t>
            </a:r>
            <a:r>
              <a:rPr lang="it-IT" u="sng" dirty="0"/>
              <a:t>divieto di discriminazione in base ad uno dei fattori vietati </a:t>
            </a:r>
            <a:r>
              <a:rPr lang="it-IT" dirty="0"/>
              <a:t>(o di ‘specifico’ divieto di discriminazione).</a:t>
            </a:r>
          </a:p>
          <a:p>
            <a:r>
              <a:rPr lang="it-IT" dirty="0"/>
              <a:t>Il principio di uguaglianza può poi operare come </a:t>
            </a:r>
            <a:r>
              <a:rPr lang="it-IT" u="sng" dirty="0"/>
              <a:t>criterio di giudizio sulle leggi</a:t>
            </a:r>
            <a:r>
              <a:rPr lang="it-IT" dirty="0"/>
              <a:t>. In questi casi, viene impiegato per valutare se il legislatore abbia trattato in modo diverso situazioni analoghe o situazioni differenti in modo identico, e se l’eventuale differenza di trattamento sia obiettivamente </a:t>
            </a:r>
            <a:r>
              <a:rPr lang="it-IT" dirty="0" smtClean="0"/>
              <a:t>giustificata</a:t>
            </a:r>
            <a:r>
              <a:rPr lang="en-GB" dirty="0" smtClean="0"/>
              <a:t>.</a:t>
            </a:r>
            <a:endParaRPr lang="it-IT" dirty="0"/>
          </a:p>
        </p:txBody>
      </p:sp>
    </p:spTree>
    <p:extLst>
      <p:ext uri="{BB962C8B-B14F-4D97-AF65-F5344CB8AC3E}">
        <p14:creationId xmlns:p14="http://schemas.microsoft.com/office/powerpoint/2010/main" val="3801901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giudizio di uguaglianza</a:t>
            </a:r>
            <a:endParaRPr lang="it-IT" dirty="0"/>
          </a:p>
        </p:txBody>
      </p:sp>
      <p:sp>
        <p:nvSpPr>
          <p:cNvPr id="3" name="Segnaposto contenuto 2"/>
          <p:cNvSpPr>
            <a:spLocks noGrp="1"/>
          </p:cNvSpPr>
          <p:nvPr>
            <p:ph sz="quarter" idx="1"/>
          </p:nvPr>
        </p:nvSpPr>
        <p:spPr>
          <a:xfrm>
            <a:off x="467544" y="1417638"/>
            <a:ext cx="8219256" cy="5035698"/>
          </a:xfrm>
        </p:spPr>
        <p:txBody>
          <a:bodyPr>
            <a:normAutofit/>
          </a:bodyPr>
          <a:lstStyle/>
          <a:p>
            <a:r>
              <a:rPr lang="it-IT" dirty="0"/>
              <a:t>Nel condurre il sindacato di uguaglianza, occorre </a:t>
            </a:r>
            <a:r>
              <a:rPr lang="it-IT" dirty="0" smtClean="0"/>
              <a:t>distinguere </a:t>
            </a:r>
            <a:r>
              <a:rPr lang="it-IT" dirty="0"/>
              <a:t>tra </a:t>
            </a:r>
            <a:r>
              <a:rPr lang="it-IT" u="sng" dirty="0"/>
              <a:t>l’uguaglianza quale proprietà della struttura formale della norma (che è oggetto del giudizio) e l’uguaglianza quale obiettivo di una prescrizione (che individua invece l’angolo prospettico da cui condurre tale giudizio)</a:t>
            </a:r>
            <a:r>
              <a:rPr lang="it-IT" dirty="0"/>
              <a:t>. Nel definire il ‘come’ dell’uguaglianza, cosa sia cioè «quel qualcosa che viene distribuito in via necessariamente eguale in situazioni eguali e diversa in diverse», ci si colloca in questa seconda prospettiva.</a:t>
            </a:r>
          </a:p>
          <a:p>
            <a:r>
              <a:rPr lang="it-IT" dirty="0"/>
              <a:t>Il significato del principio di uguaglianza-obiettivo dipende dal peso che si intende dare alle ragioni dell’uguaglianza di fatto, e può spaziare </a:t>
            </a:r>
            <a:r>
              <a:rPr lang="it-IT" u="sng" dirty="0"/>
              <a:t>dal «ristabilimento di condizioni di parità nei punti di partenza» alla «</a:t>
            </a:r>
            <a:r>
              <a:rPr lang="it-IT" u="sng" dirty="0" err="1"/>
              <a:t>precostituzione</a:t>
            </a:r>
            <a:r>
              <a:rPr lang="it-IT" u="sng" dirty="0"/>
              <a:t> di risultati di uguagliamento</a:t>
            </a:r>
            <a:r>
              <a:rPr lang="it-IT" dirty="0"/>
              <a:t>». </a:t>
            </a:r>
          </a:p>
        </p:txBody>
      </p:sp>
    </p:spTree>
    <p:extLst>
      <p:ext uri="{BB962C8B-B14F-4D97-AF65-F5344CB8AC3E}">
        <p14:creationId xmlns:p14="http://schemas.microsoft.com/office/powerpoint/2010/main" val="3637503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principi di non discriminazione</a:t>
            </a:r>
            <a:endParaRPr lang="it-IT" dirty="0"/>
          </a:p>
        </p:txBody>
      </p:sp>
      <p:sp>
        <p:nvSpPr>
          <p:cNvPr id="3" name="Segnaposto contenuto 2"/>
          <p:cNvSpPr>
            <a:spLocks noGrp="1"/>
          </p:cNvSpPr>
          <p:nvPr>
            <p:ph sz="quarter" idx="1"/>
          </p:nvPr>
        </p:nvSpPr>
        <p:spPr>
          <a:xfrm>
            <a:off x="323528" y="1447800"/>
            <a:ext cx="8640960" cy="5221560"/>
          </a:xfrm>
        </p:spPr>
        <p:txBody>
          <a:bodyPr>
            <a:normAutofit fontScale="92500" lnSpcReduction="10000"/>
          </a:bodyPr>
          <a:lstStyle/>
          <a:p>
            <a:pPr marL="0" indent="0">
              <a:buNone/>
            </a:pPr>
            <a:r>
              <a:rPr lang="it-IT" dirty="0" smtClean="0"/>
              <a:t>I principi </a:t>
            </a:r>
            <a:r>
              <a:rPr lang="it-IT" dirty="0"/>
              <a:t>di non discriminazione sono </a:t>
            </a:r>
            <a:r>
              <a:rPr lang="it-IT" u="sng" dirty="0"/>
              <a:t>norme imperative che vietano di accordare ad un soggetto/gruppo individuato in base al fattore di rischio un trattamento che produce effetti svantaggiosi</a:t>
            </a:r>
            <a:r>
              <a:rPr lang="it-IT" dirty="0"/>
              <a:t>. </a:t>
            </a:r>
            <a:endParaRPr lang="it-IT" dirty="0" smtClean="0"/>
          </a:p>
          <a:p>
            <a:pPr marL="0" indent="0">
              <a:buNone/>
            </a:pPr>
            <a:r>
              <a:rPr lang="it-IT" dirty="0" smtClean="0"/>
              <a:t>Mediante </a:t>
            </a:r>
            <a:r>
              <a:rPr lang="it-IT" dirty="0"/>
              <a:t>tali principi, </a:t>
            </a:r>
            <a:r>
              <a:rPr lang="it-IT" u="sng" dirty="0"/>
              <a:t>il giudice può sindacare le modalità di esercizio di un potere</a:t>
            </a:r>
            <a:r>
              <a:rPr lang="it-IT" dirty="0"/>
              <a:t>, pubblico o privato, di «scegliere, distinguere, differenziare, di normare in senso lato». Egli può cioè operare un controllo sui mezzi</a:t>
            </a:r>
            <a:r>
              <a:rPr lang="it-IT" i="1" dirty="0"/>
              <a:t> </a:t>
            </a:r>
            <a:r>
              <a:rPr lang="it-IT" dirty="0"/>
              <a:t>prescelti nell’esercizio del potere in relazione agli effetti che l’atto, il patto o la condotta è idoneo a produrre, può cioè valutare se l’interesse che giustifica l’atto capace di generare un </a:t>
            </a:r>
            <a:r>
              <a:rPr lang="it-IT" i="1" dirty="0"/>
              <a:t>disparate impact</a:t>
            </a:r>
            <a:r>
              <a:rPr lang="it-IT" dirty="0"/>
              <a:t> prevalga, nella fattispecie concreta, sull’uguaglianza (obiettivo). </a:t>
            </a:r>
            <a:endParaRPr lang="it-IT" dirty="0" smtClean="0"/>
          </a:p>
          <a:p>
            <a:pPr marL="0" indent="0">
              <a:buNone/>
            </a:pPr>
            <a:r>
              <a:rPr lang="it-IT" dirty="0" smtClean="0"/>
              <a:t>Il </a:t>
            </a:r>
            <a:r>
              <a:rPr lang="it-IT" dirty="0"/>
              <a:t>soggetto che si presume discriminato può essere effettivamente ‘portatore’ del fattore di rischio oppure può subire un trattamento svantaggioso a causa di quel fattore, pur senza esserne egli titolare (ciò avviene sia nel caso in cui il </a:t>
            </a:r>
            <a:r>
              <a:rPr lang="it-IT" b="1" dirty="0"/>
              <a:t>fattore di rischio è presunto </a:t>
            </a:r>
            <a:r>
              <a:rPr lang="it-IT" dirty="0"/>
              <a:t>sia nelle ipotesi di </a:t>
            </a:r>
            <a:r>
              <a:rPr lang="it-IT" b="1" dirty="0"/>
              <a:t>discriminazione per associazione </a:t>
            </a:r>
            <a:r>
              <a:rPr lang="it-IT" dirty="0"/>
              <a:t>– v. sentenza 17 luglio 2008, causa C-303/06, </a:t>
            </a:r>
            <a:r>
              <a:rPr lang="it-IT" i="1" dirty="0"/>
              <a:t>Coleman</a:t>
            </a:r>
            <a:r>
              <a:rPr lang="it-IT" dirty="0" smtClean="0"/>
              <a:t>).</a:t>
            </a:r>
            <a:endParaRPr lang="it-IT" dirty="0"/>
          </a:p>
        </p:txBody>
      </p:sp>
    </p:spTree>
    <p:extLst>
      <p:ext uri="{BB962C8B-B14F-4D97-AF65-F5344CB8AC3E}">
        <p14:creationId xmlns:p14="http://schemas.microsoft.com/office/powerpoint/2010/main" val="2327887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principi di non discriminazione</a:t>
            </a:r>
          </a:p>
        </p:txBody>
      </p:sp>
      <p:sp>
        <p:nvSpPr>
          <p:cNvPr id="3" name="Segnaposto contenuto 2"/>
          <p:cNvSpPr>
            <a:spLocks noGrp="1"/>
          </p:cNvSpPr>
          <p:nvPr>
            <p:ph sz="quarter" idx="1"/>
          </p:nvPr>
        </p:nvSpPr>
        <p:spPr/>
        <p:txBody>
          <a:bodyPr>
            <a:normAutofit/>
          </a:bodyPr>
          <a:lstStyle/>
          <a:p>
            <a:r>
              <a:rPr lang="it-IT" dirty="0" smtClean="0"/>
              <a:t>La </a:t>
            </a:r>
            <a:r>
              <a:rPr lang="it-IT" dirty="0"/>
              <a:t>definizione dei principi </a:t>
            </a:r>
            <a:r>
              <a:rPr lang="it-IT" dirty="0" smtClean="0"/>
              <a:t>di non discriminazione ha </a:t>
            </a:r>
            <a:r>
              <a:rPr lang="it-IT" u="sng" dirty="0" smtClean="0"/>
              <a:t>carattere </a:t>
            </a:r>
            <a:r>
              <a:rPr lang="it-IT" u="sng" dirty="0"/>
              <a:t>oggettivo</a:t>
            </a:r>
            <a:r>
              <a:rPr lang="it-IT" dirty="0"/>
              <a:t>: non è rilevante l’intento dell’agente, ma gli effetti (svantaggiosi) che conseguono alla sua condotta</a:t>
            </a:r>
            <a:r>
              <a:rPr lang="it-IT" dirty="0" smtClean="0"/>
              <a:t>.</a:t>
            </a:r>
            <a:endParaRPr lang="it-IT" dirty="0"/>
          </a:p>
          <a:p>
            <a:r>
              <a:rPr lang="it-IT" dirty="0"/>
              <a:t>L’adozione di una tale definizione è stata argomentata, in ambito comunitario, per l’esigenza di garantire l’effetto utile dei principi di non discriminazione che sarebbe notevolmente ridotto se gravasse sulla parte attrice l’onere di provare la colpevolezza del soggetto che ha posto in essere il comportamento </a:t>
            </a:r>
            <a:r>
              <a:rPr lang="it-IT" dirty="0" smtClean="0"/>
              <a:t>vietato (sentenza 8 novembre 1990, causa C-177/88, </a:t>
            </a:r>
            <a:r>
              <a:rPr lang="it-IT" i="1" dirty="0" err="1" smtClean="0"/>
              <a:t>Dekker</a:t>
            </a:r>
            <a:r>
              <a:rPr lang="it-IT" dirty="0" smtClean="0"/>
              <a:t>). </a:t>
            </a:r>
            <a:endParaRPr lang="it-IT" dirty="0"/>
          </a:p>
        </p:txBody>
      </p:sp>
    </p:spTree>
    <p:extLst>
      <p:ext uri="{BB962C8B-B14F-4D97-AF65-F5344CB8AC3E}">
        <p14:creationId xmlns:p14="http://schemas.microsoft.com/office/powerpoint/2010/main" val="3336650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principi di non discriminazione</a:t>
            </a:r>
          </a:p>
        </p:txBody>
      </p:sp>
      <p:sp>
        <p:nvSpPr>
          <p:cNvPr id="3" name="Segnaposto contenuto 2"/>
          <p:cNvSpPr>
            <a:spLocks noGrp="1"/>
          </p:cNvSpPr>
          <p:nvPr>
            <p:ph sz="quarter" idx="1"/>
          </p:nvPr>
        </p:nvSpPr>
        <p:spPr>
          <a:xfrm>
            <a:off x="395536" y="1447800"/>
            <a:ext cx="8291264" cy="4933528"/>
          </a:xfrm>
        </p:spPr>
        <p:txBody>
          <a:bodyPr>
            <a:normAutofit/>
          </a:bodyPr>
          <a:lstStyle/>
          <a:p>
            <a:r>
              <a:rPr lang="it-IT" dirty="0"/>
              <a:t>Quando il diritto a non subire discriminazioni viene invocato nei confronti di un provvedimento di uno Stato membro o dell’Unione europea, il sindacato antidiscriminatorio costituisce il c. d. ‘</a:t>
            </a:r>
            <a:r>
              <a:rPr lang="it-IT" u="sng" dirty="0"/>
              <a:t>nucleo </a:t>
            </a:r>
            <a:r>
              <a:rPr lang="it-IT" u="sng" dirty="0" err="1"/>
              <a:t>duro’</a:t>
            </a:r>
            <a:r>
              <a:rPr lang="it-IT" u="sng" dirty="0"/>
              <a:t> del generale controllo operato sulla </a:t>
            </a:r>
            <a:r>
              <a:rPr lang="it-IT" u="sng" dirty="0" smtClean="0"/>
              <a:t>legge</a:t>
            </a:r>
            <a:r>
              <a:rPr lang="it-IT" dirty="0" smtClean="0"/>
              <a:t>. </a:t>
            </a:r>
            <a:r>
              <a:rPr lang="en-GB" dirty="0" err="1"/>
              <a:t>Nelle</a:t>
            </a:r>
            <a:r>
              <a:rPr lang="en-GB" dirty="0"/>
              <a:t> </a:t>
            </a:r>
            <a:r>
              <a:rPr lang="en-GB" dirty="0" err="1"/>
              <a:t>ipotesi</a:t>
            </a:r>
            <a:r>
              <a:rPr lang="en-GB" dirty="0"/>
              <a:t> di specie </a:t>
            </a:r>
            <a:r>
              <a:rPr lang="en-GB" dirty="0" err="1"/>
              <a:t>esiste</a:t>
            </a:r>
            <a:r>
              <a:rPr lang="en-GB" dirty="0"/>
              <a:t> “</a:t>
            </a:r>
            <a:r>
              <a:rPr lang="en-GB" dirty="0" err="1"/>
              <a:t>una</a:t>
            </a:r>
            <a:r>
              <a:rPr lang="en-GB" dirty="0"/>
              <a:t> </a:t>
            </a:r>
            <a:r>
              <a:rPr lang="en-GB" dirty="0" err="1"/>
              <a:t>presunzione</a:t>
            </a:r>
            <a:r>
              <a:rPr lang="en-GB" dirty="0"/>
              <a:t>, in base </a:t>
            </a:r>
            <a:r>
              <a:rPr lang="en-GB" dirty="0" err="1"/>
              <a:t>alle</a:t>
            </a:r>
            <a:r>
              <a:rPr lang="en-GB" dirty="0"/>
              <a:t> quale </a:t>
            </a:r>
            <a:r>
              <a:rPr lang="en-GB" dirty="0" err="1"/>
              <a:t>qualsiasi</a:t>
            </a:r>
            <a:r>
              <a:rPr lang="en-GB" dirty="0"/>
              <a:t> </a:t>
            </a:r>
            <a:r>
              <a:rPr lang="en-GB" dirty="0" err="1"/>
              <a:t>disparità</a:t>
            </a:r>
            <a:r>
              <a:rPr lang="en-GB" dirty="0"/>
              <a:t> di </a:t>
            </a:r>
            <a:r>
              <a:rPr lang="en-GB" dirty="0" err="1"/>
              <a:t>trattamento</a:t>
            </a:r>
            <a:r>
              <a:rPr lang="en-GB" dirty="0"/>
              <a:t> </a:t>
            </a:r>
            <a:r>
              <a:rPr lang="en-GB" dirty="0" err="1"/>
              <a:t>costituisce</a:t>
            </a:r>
            <a:r>
              <a:rPr lang="en-GB" dirty="0"/>
              <a:t> </a:t>
            </a:r>
            <a:r>
              <a:rPr lang="en-GB" dirty="0" err="1"/>
              <a:t>una</a:t>
            </a:r>
            <a:r>
              <a:rPr lang="en-GB" dirty="0"/>
              <a:t> </a:t>
            </a:r>
            <a:r>
              <a:rPr lang="en-GB" dirty="0" err="1"/>
              <a:t>discriminazione</a:t>
            </a:r>
            <a:r>
              <a:rPr lang="en-GB" dirty="0"/>
              <a:t>, a </a:t>
            </a:r>
            <a:r>
              <a:rPr lang="en-GB" dirty="0" err="1"/>
              <a:t>meno</a:t>
            </a:r>
            <a:r>
              <a:rPr lang="en-GB" dirty="0"/>
              <a:t> </a:t>
            </a:r>
            <a:r>
              <a:rPr lang="en-GB" dirty="0" err="1"/>
              <a:t>che</a:t>
            </a:r>
            <a:r>
              <a:rPr lang="en-GB" dirty="0"/>
              <a:t> </a:t>
            </a:r>
            <a:r>
              <a:rPr lang="en-GB" dirty="0" err="1"/>
              <a:t>il</a:t>
            </a:r>
            <a:r>
              <a:rPr lang="en-GB" dirty="0"/>
              <a:t> </a:t>
            </a:r>
            <a:r>
              <a:rPr lang="en-GB" dirty="0" err="1"/>
              <a:t>legislatore</a:t>
            </a:r>
            <a:r>
              <a:rPr lang="en-GB" dirty="0"/>
              <a:t> non </a:t>
            </a:r>
            <a:r>
              <a:rPr lang="en-GB" dirty="0" err="1"/>
              <a:t>adduca</a:t>
            </a:r>
            <a:r>
              <a:rPr lang="en-GB" dirty="0"/>
              <a:t> </a:t>
            </a:r>
            <a:r>
              <a:rPr lang="en-GB" dirty="0" err="1"/>
              <a:t>una</a:t>
            </a:r>
            <a:r>
              <a:rPr lang="en-GB" dirty="0"/>
              <a:t> </a:t>
            </a:r>
            <a:r>
              <a:rPr lang="en-GB" dirty="0" err="1"/>
              <a:t>giustificazione</a:t>
            </a:r>
            <a:r>
              <a:rPr lang="en-GB" dirty="0"/>
              <a:t> </a:t>
            </a:r>
            <a:r>
              <a:rPr lang="en-GB" dirty="0" err="1"/>
              <a:t>accettabile</a:t>
            </a:r>
            <a:r>
              <a:rPr lang="en-GB" dirty="0"/>
              <a:t>, vale a dire </a:t>
            </a:r>
            <a:r>
              <a:rPr lang="en-GB" dirty="0" err="1"/>
              <a:t>oggettiva</a:t>
            </a:r>
            <a:r>
              <a:rPr lang="en-GB" dirty="0"/>
              <a:t> e </a:t>
            </a:r>
            <a:r>
              <a:rPr lang="en-GB" dirty="0" err="1"/>
              <a:t>ragionevole</a:t>
            </a:r>
            <a:r>
              <a:rPr lang="en-GB" dirty="0"/>
              <a:t>”. </a:t>
            </a:r>
            <a:endParaRPr lang="it-IT" dirty="0"/>
          </a:p>
        </p:txBody>
      </p:sp>
    </p:spTree>
    <p:extLst>
      <p:ext uri="{BB962C8B-B14F-4D97-AF65-F5344CB8AC3E}">
        <p14:creationId xmlns:p14="http://schemas.microsoft.com/office/powerpoint/2010/main" val="3012433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principi di non discriminazione</a:t>
            </a:r>
          </a:p>
        </p:txBody>
      </p:sp>
      <p:sp>
        <p:nvSpPr>
          <p:cNvPr id="3" name="Segnaposto contenuto 2"/>
          <p:cNvSpPr>
            <a:spLocks noGrp="1"/>
          </p:cNvSpPr>
          <p:nvPr>
            <p:ph sz="quarter" idx="1"/>
          </p:nvPr>
        </p:nvSpPr>
        <p:spPr/>
        <p:txBody>
          <a:bodyPr/>
          <a:lstStyle/>
          <a:p>
            <a:r>
              <a:rPr lang="it-IT" dirty="0"/>
              <a:t>Qualora oggetto del sindacato antidiscriminatorio sia un atto, un patto o una condotta delle parti sociali, si sviluppa una tensione tra potere giudiziario e tutela dell’autonomia collettiva, si tratta cioè di fissare i limiti dell’intervento delle corti sulle scelte operate dalle organizzazioni sindacali.</a:t>
            </a:r>
          </a:p>
          <a:p>
            <a:r>
              <a:rPr lang="it-IT" dirty="0"/>
              <a:t>Analogamente, laddove il controllo riguardi un atto, un patto o una condotta di un soggetto privato, si pone l’esigenza di fissare l’ambito di tutela dell’autonomia privata in relazione al potere correttivo del giudice.</a:t>
            </a:r>
          </a:p>
        </p:txBody>
      </p:sp>
    </p:spTree>
    <p:extLst>
      <p:ext uri="{BB962C8B-B14F-4D97-AF65-F5344CB8AC3E}">
        <p14:creationId xmlns:p14="http://schemas.microsoft.com/office/powerpoint/2010/main" val="1732715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sindacato antidiscriminatorio</a:t>
            </a:r>
            <a:endParaRPr lang="it-IT" dirty="0"/>
          </a:p>
        </p:txBody>
      </p:sp>
      <p:sp>
        <p:nvSpPr>
          <p:cNvPr id="3" name="Segnaposto contenuto 2"/>
          <p:cNvSpPr>
            <a:spLocks noGrp="1"/>
          </p:cNvSpPr>
          <p:nvPr>
            <p:ph sz="quarter" idx="1"/>
          </p:nvPr>
        </p:nvSpPr>
        <p:spPr>
          <a:xfrm>
            <a:off x="323528" y="1447800"/>
            <a:ext cx="8568952" cy="5293568"/>
          </a:xfrm>
        </p:spPr>
        <p:txBody>
          <a:bodyPr>
            <a:normAutofit fontScale="70000" lnSpcReduction="20000"/>
          </a:bodyPr>
          <a:lstStyle/>
          <a:p>
            <a:pPr marL="0" indent="0">
              <a:buNone/>
            </a:pPr>
            <a:r>
              <a:rPr lang="it-IT" dirty="0" smtClean="0"/>
              <a:t>Il </a:t>
            </a:r>
            <a:r>
              <a:rPr lang="it-IT" dirty="0"/>
              <a:t>sindacato antidiscriminatorio segue sempre i medesimi passaggi argomentativi, pur se il modo in cui essi vengono motivati dipende dalla disciplina applicata. In ogni giudizio, occorre: </a:t>
            </a:r>
            <a:endParaRPr lang="it-IT" dirty="0" smtClean="0"/>
          </a:p>
          <a:p>
            <a:pPr marL="514350" indent="-514350">
              <a:buAutoNum type="arabicParenR"/>
            </a:pPr>
            <a:r>
              <a:rPr lang="it-IT" dirty="0" smtClean="0"/>
              <a:t>individuare </a:t>
            </a:r>
            <a:r>
              <a:rPr lang="it-IT" dirty="0"/>
              <a:t>la norma, l’atto, il patto o la condotta che si presumono discriminatori; </a:t>
            </a:r>
            <a:endParaRPr lang="it-IT" dirty="0" smtClean="0"/>
          </a:p>
          <a:p>
            <a:pPr marL="514350" indent="-514350">
              <a:buAutoNum type="arabicParenR"/>
            </a:pPr>
            <a:r>
              <a:rPr lang="it-IT" dirty="0" smtClean="0"/>
              <a:t>indivi­duare </a:t>
            </a:r>
            <a:r>
              <a:rPr lang="it-IT" dirty="0"/>
              <a:t>il fattore di rischio rilevante, e dunque la disciplina applicabile</a:t>
            </a:r>
            <a:r>
              <a:rPr lang="it-IT" dirty="0" smtClean="0"/>
              <a:t>;</a:t>
            </a:r>
          </a:p>
          <a:p>
            <a:pPr marL="514350" indent="-514350">
              <a:buAutoNum type="arabicParenR"/>
            </a:pPr>
            <a:r>
              <a:rPr lang="it-IT" dirty="0" smtClean="0"/>
              <a:t>verificare </a:t>
            </a:r>
            <a:r>
              <a:rPr lang="it-IT" dirty="0"/>
              <a:t>se la fattispecie rientra nel campo di applicazione della disci­plina applicabile, distinguendo in particolare l’ambito di applicazione soggettivo da quello oggettivo; </a:t>
            </a:r>
            <a:endParaRPr lang="it-IT" dirty="0" smtClean="0"/>
          </a:p>
          <a:p>
            <a:pPr marL="514350" indent="-514350">
              <a:buAutoNum type="arabicParenR"/>
            </a:pPr>
            <a:r>
              <a:rPr lang="it-IT" dirty="0" smtClean="0"/>
              <a:t>individuare </a:t>
            </a:r>
            <a:r>
              <a:rPr lang="it-IT" dirty="0"/>
              <a:t>un termine di comparazio­ne (reale o ipotetico) che permetta di valutare la sussistenza di un effetto svantaggioso (generato da un diverso trattamento accordato a due sog­getti/gruppi che si trovano in posizione analoga o da un analogo tratta­mento che produce o potrebbe produrre effetti sfavorevoli su un gruppo individuato sulla base dei fattori vietati), potendosi prescindere dal giu­dizio di comparazione quando il trattamento svantaggioso fa espressa­mente riferimento al fattore di rischio o quando si fonda su un motivo (come la gravidanza) che caratterizza il soggetto/gruppo individuato in base al fattore di rischio; </a:t>
            </a:r>
            <a:endParaRPr lang="it-IT" dirty="0" smtClean="0"/>
          </a:p>
          <a:p>
            <a:pPr marL="514350" indent="-514350">
              <a:buAutoNum type="arabicParenR"/>
            </a:pPr>
            <a:r>
              <a:rPr lang="it-IT" dirty="0" smtClean="0"/>
              <a:t>verificare </a:t>
            </a:r>
            <a:r>
              <a:rPr lang="it-IT" dirty="0"/>
              <a:t>l’effetto svantaggioso che deriva o può derivare dall’aver trattato in modo analogo situazioni differenti o dall’aver trattato in modo differente situazioni analoghe</a:t>
            </a:r>
            <a:r>
              <a:rPr lang="it-IT" dirty="0" smtClean="0"/>
              <a:t>;</a:t>
            </a:r>
          </a:p>
          <a:p>
            <a:pPr marL="514350" indent="-514350">
              <a:buAutoNum type="arabicParenR"/>
            </a:pPr>
            <a:r>
              <a:rPr lang="it-IT" dirty="0" smtClean="0"/>
              <a:t>valutare </a:t>
            </a:r>
            <a:r>
              <a:rPr lang="it-IT" dirty="0"/>
              <a:t>l’esi­stenza di eccezioni/giustificazioni del trattamento svantaggioso (è in questo momento che viene operato il giudizio di adeguatezza, necessità e proporzionalità dell’atto che si presume discriminatorio rispetto al fine che il soggetto intende perseguire); </a:t>
            </a:r>
            <a:endParaRPr lang="it-IT" dirty="0" smtClean="0"/>
          </a:p>
          <a:p>
            <a:pPr marL="514350" indent="-514350">
              <a:buAutoNum type="arabicParenR"/>
            </a:pPr>
            <a:r>
              <a:rPr lang="it-IT" dirty="0" smtClean="0"/>
              <a:t>applicare </a:t>
            </a:r>
            <a:r>
              <a:rPr lang="it-IT" dirty="0"/>
              <a:t>le misure rimediali e san­zionatorie nei confronti dell’atto, del patto o della condotta discrimina­toria, misure che – secondo il costante insegnamento della Corte di giu­stizia </a:t>
            </a:r>
            <a:r>
              <a:rPr lang="it-IT" dirty="0" smtClean="0"/>
              <a:t>– </a:t>
            </a:r>
            <a:r>
              <a:rPr lang="it-IT" dirty="0"/>
              <a:t>debbono essere effettive, proporzionate e </a:t>
            </a:r>
            <a:r>
              <a:rPr lang="it-IT" dirty="0" smtClean="0"/>
              <a:t>dissuasive.</a:t>
            </a:r>
            <a:endParaRPr lang="it-IT" dirty="0"/>
          </a:p>
        </p:txBody>
      </p:sp>
    </p:spTree>
    <p:extLst>
      <p:ext uri="{BB962C8B-B14F-4D97-AF65-F5344CB8AC3E}">
        <p14:creationId xmlns:p14="http://schemas.microsoft.com/office/powerpoint/2010/main" val="1334264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4400" y="274638"/>
            <a:ext cx="7772400" cy="850106"/>
          </a:xfrm>
        </p:spPr>
        <p:txBody>
          <a:bodyPr/>
          <a:lstStyle/>
          <a:p>
            <a:r>
              <a:rPr lang="it-IT" dirty="0"/>
              <a:t>Il sindacato antidiscriminatorio</a:t>
            </a:r>
          </a:p>
        </p:txBody>
      </p:sp>
      <p:sp>
        <p:nvSpPr>
          <p:cNvPr id="3" name="Segnaposto contenuto 2"/>
          <p:cNvSpPr>
            <a:spLocks noGrp="1"/>
          </p:cNvSpPr>
          <p:nvPr>
            <p:ph sz="quarter" idx="1"/>
          </p:nvPr>
        </p:nvSpPr>
        <p:spPr>
          <a:xfrm>
            <a:off x="251520" y="1124744"/>
            <a:ext cx="8712968" cy="5472608"/>
          </a:xfrm>
        </p:spPr>
        <p:txBody>
          <a:bodyPr>
            <a:normAutofit fontScale="77500" lnSpcReduction="20000"/>
          </a:bodyPr>
          <a:lstStyle/>
          <a:p>
            <a:r>
              <a:rPr lang="it-IT" dirty="0"/>
              <a:t>La misura del potere correttivo del giudice sui modi di esercizio di un potere dipende, dunque: 1) dal modo in cui vengono interpretati i fat­tori di rischio </a:t>
            </a:r>
            <a:r>
              <a:rPr lang="it-IT" dirty="0" smtClean="0"/>
              <a:t>vietati; </a:t>
            </a:r>
            <a:r>
              <a:rPr lang="it-IT" dirty="0"/>
              <a:t>2) dall’estensione dell’ambito di applicazione soggettivo e oggettivo della disciplina applicabile; 3) dalla possibilità di operare una comparazione ipotetica o, al contrario, dall’esigenza di indi­viduare un termine di comparazione reale; 4) dal modo in cui viene valu­tato lo svantaggio (con criterio qualitativo ovvero quantitativo) e dal </a:t>
            </a:r>
            <a:r>
              <a:rPr lang="it-IT" dirty="0" smtClean="0"/>
              <a:t>ca­</a:t>
            </a:r>
            <a:r>
              <a:rPr lang="it-IT" dirty="0"/>
              <a:t>rattere reale o potenziale dello svantaggio richiesto; 5) dall’ambito delle eccezioni (nel caso delle discriminazioni dirette) e delle giustificazioni (in quello delle discriminazioni indirette); 6) dalla tipologia dei rimedi applicabili. Il carattere più o meno stringente del giudizio dipende in de­finitiva dalla disposizione applicata e dal fattore di rischio considerato. </a:t>
            </a:r>
            <a:endParaRPr lang="it-IT" dirty="0" smtClean="0"/>
          </a:p>
          <a:p>
            <a:r>
              <a:rPr lang="it-IT" dirty="0" smtClean="0"/>
              <a:t>In </a:t>
            </a:r>
            <a:r>
              <a:rPr lang="it-IT" dirty="0"/>
              <a:t>caso di violazione di un principio antidiscriminatorio, il giudice nazionale è tenuto a disapplicare la disposizione nazionale, “senza doverne chiedere o attendere la previa rimozione da parte del legislatore, e deve applicare ai componenti del gruppo sfavorito lo stesso regime che è riservato ai membri dell’altro gruppo</a:t>
            </a:r>
            <a:r>
              <a:rPr lang="it-IT" dirty="0" smtClean="0"/>
              <a:t>”. </a:t>
            </a:r>
          </a:p>
          <a:p>
            <a:r>
              <a:rPr lang="it-IT" dirty="0" smtClean="0"/>
              <a:t>Può </a:t>
            </a:r>
            <a:r>
              <a:rPr lang="it-IT" dirty="0"/>
              <a:t>accadere tuttavia che la disapplicazione della misura discriminatoria non sia sufficiente a eliminare gli ostacoli all’effettiva eguaglianza poiché la disparità di trattamento deriva da fattori personali o sociali (non giuridici) che differenziano i gruppi comparati. </a:t>
            </a:r>
            <a:r>
              <a:rPr lang="it-IT" dirty="0" smtClean="0"/>
              <a:t>L’attuale </a:t>
            </a:r>
            <a:r>
              <a:rPr lang="it-IT" dirty="0"/>
              <a:t>diritto comunitario antidiscriminatorio pare prescrivere un intervento di tale tipo solo laddove prevede, a carico dei datori di lavoro, l’obbligo di adottare «soluzioni ragionevoli» per «garantire il rispetto del principio della parità di trattamento dei disabili» (art. 5 dir. 2000/78/CE). </a:t>
            </a:r>
          </a:p>
        </p:txBody>
      </p:sp>
    </p:spTree>
    <p:extLst>
      <p:ext uri="{BB962C8B-B14F-4D97-AF65-F5344CB8AC3E}">
        <p14:creationId xmlns:p14="http://schemas.microsoft.com/office/powerpoint/2010/main" val="30387104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niverso">
  <a:themeElements>
    <a:clrScheme name="Universo">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Universo">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niverso">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1047</TotalTime>
  <Words>2370</Words>
  <Application>Microsoft Office PowerPoint</Application>
  <PresentationFormat>Presentazione su schermo (4:3)</PresentationFormat>
  <Paragraphs>55</Paragraphs>
  <Slides>15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15</vt:i4>
      </vt:variant>
    </vt:vector>
  </HeadingPairs>
  <TitlesOfParts>
    <vt:vector size="19" baseType="lpstr">
      <vt:lpstr>Franklin Gothic Book</vt:lpstr>
      <vt:lpstr>Perpetua</vt:lpstr>
      <vt:lpstr>Wingdings 2</vt:lpstr>
      <vt:lpstr>Universo</vt:lpstr>
      <vt:lpstr>Diritto del lavoro</vt:lpstr>
      <vt:lpstr>Il generale principio di uguaglianza: funzioni</vt:lpstr>
      <vt:lpstr>Il giudizio di uguaglianza</vt:lpstr>
      <vt:lpstr>I principi di non discriminazione</vt:lpstr>
      <vt:lpstr>I principi di non discriminazione</vt:lpstr>
      <vt:lpstr>I principi di non discriminazione</vt:lpstr>
      <vt:lpstr>I principi di non discriminazione</vt:lpstr>
      <vt:lpstr>Il sindacato antidiscriminatorio</vt:lpstr>
      <vt:lpstr>Il sindacato antidiscriminatorio</vt:lpstr>
      <vt:lpstr>Lessico antidiscriminatorio</vt:lpstr>
      <vt:lpstr>Lessico antidiscriminatorio</vt:lpstr>
      <vt:lpstr>Lessico antidiscriminatorio</vt:lpstr>
      <vt:lpstr>Lessico antidiscriminatorio</vt:lpstr>
      <vt:lpstr>Principio generale di uguaglianza e direttive antidiscriminatorie</vt:lpstr>
      <vt:lpstr>Principio generale di uguaglianza e direttive antidiscriminatorie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del lavoro</dc:title>
  <dc:creator>Silvia</dc:creator>
  <cp:lastModifiedBy>Silvia</cp:lastModifiedBy>
  <cp:revision>104</cp:revision>
  <dcterms:created xsi:type="dcterms:W3CDTF">2013-09-30T16:15:20Z</dcterms:created>
  <dcterms:modified xsi:type="dcterms:W3CDTF">2016-05-15T10:19:22Z</dcterms:modified>
</cp:coreProperties>
</file>