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</a:t>
            </a:r>
            <a:r>
              <a:rPr lang="it-IT" dirty="0" smtClean="0"/>
              <a:t>Giurisprudenza</a:t>
            </a:r>
            <a:endParaRPr lang="it-IT" dirty="0" smtClean="0"/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2015-2016</a:t>
            </a:r>
            <a:endParaRPr lang="it-IT" dirty="0" smtClean="0"/>
          </a:p>
          <a:p>
            <a:r>
              <a:rPr lang="it-IT" dirty="0" smtClean="0"/>
              <a:t>Prof</a:t>
            </a:r>
            <a:r>
              <a:rPr lang="it-IT" dirty="0" smtClean="0"/>
              <a:t>.ssa </a:t>
            </a:r>
            <a:r>
              <a:rPr lang="it-IT" dirty="0" smtClean="0"/>
              <a:t>Silvia Borelli</a:t>
            </a:r>
          </a:p>
          <a:p>
            <a:r>
              <a:rPr lang="it-IT" dirty="0" smtClean="0"/>
              <a:t>Lezione </a:t>
            </a:r>
            <a:r>
              <a:rPr lang="it-IT" dirty="0" smtClean="0"/>
              <a:t>XVIII </a:t>
            </a:r>
            <a:r>
              <a:rPr lang="it-IT" dirty="0" smtClean="0"/>
              <a:t>– Gli obblighi del lavoratore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Obbligo di obbedienza (art. 2104 co. 2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784976" cy="4968552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Elemento distintivo del rapporto di lavoro subordinato</a:t>
            </a:r>
          </a:p>
          <a:p>
            <a:r>
              <a:rPr lang="it-IT" dirty="0" smtClean="0"/>
              <a:t>Obbligazione autonoma rispetto all’obbligazione di svolgere la prestazione</a:t>
            </a:r>
          </a:p>
          <a:p>
            <a:r>
              <a:rPr lang="it-IT" dirty="0" smtClean="0"/>
              <a:t>Obbligo di osservare le direttive impartite</a:t>
            </a:r>
          </a:p>
          <a:p>
            <a:r>
              <a:rPr lang="it-IT" dirty="0" smtClean="0"/>
              <a:t>Limiti: 1) </a:t>
            </a:r>
            <a:r>
              <a:rPr lang="it-IT" dirty="0" smtClean="0"/>
              <a:t>buona </a:t>
            </a:r>
            <a:r>
              <a:rPr lang="it-IT" dirty="0" smtClean="0"/>
              <a:t>fede e correttezza (art. 1375 c.c</a:t>
            </a:r>
            <a:r>
              <a:rPr lang="it-IT" dirty="0" smtClean="0"/>
              <a:t>.)</a:t>
            </a:r>
          </a:p>
          <a:p>
            <a:pPr marL="0" indent="0">
              <a:buNone/>
            </a:pPr>
            <a:r>
              <a:rPr lang="it-IT" dirty="0" smtClean="0"/>
              <a:t>2</a:t>
            </a:r>
            <a:r>
              <a:rPr lang="it-IT" dirty="0" smtClean="0"/>
              <a:t>) </a:t>
            </a:r>
            <a:r>
              <a:rPr lang="it-IT" dirty="0" smtClean="0"/>
              <a:t>tutela della personalità del </a:t>
            </a:r>
            <a:r>
              <a:rPr lang="it-IT" dirty="0" smtClean="0"/>
              <a:t>lavoratore: a) diritto di manifestare il proprio pensiero; b) libertà di abbigliamento e all’aspetto personale (salvo ragioni oggettive, es. motivi di sicurezza, contatto con la clientela, regole minime di decoro) </a:t>
            </a:r>
          </a:p>
          <a:p>
            <a:pPr marL="0" indent="0">
              <a:buNone/>
            </a:pPr>
            <a:r>
              <a:rPr lang="it-IT" dirty="0" smtClean="0"/>
              <a:t>3) </a:t>
            </a:r>
            <a:r>
              <a:rPr lang="it-IT" dirty="0" smtClean="0"/>
              <a:t>ordini illegittimi (es. discriminatori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4) </a:t>
            </a:r>
            <a:r>
              <a:rPr lang="it-IT" dirty="0" smtClean="0"/>
              <a:t>diritto di </a:t>
            </a:r>
            <a:r>
              <a:rPr lang="it-IT" dirty="0" smtClean="0"/>
              <a:t>critica, salvo il principio di continenza formale e sostanziale</a:t>
            </a:r>
          </a:p>
          <a:p>
            <a:pPr marL="0" indent="0">
              <a:buNone/>
            </a:pPr>
            <a:r>
              <a:rPr lang="it-IT" dirty="0" smtClean="0"/>
              <a:t>5) Diritto del lavoratore allo svolgimento della prestazione lavorativa (contratti a causa mista, periodo di prova, rapporti di lavoro in cui la mancata esecuzione della prestazione incide negativamente sul lavoratore)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5401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Obbligo di obbedienza (art. 2104 co. 2 c.c.)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Obiezione di coscienza, nei casi previsti dalla legge: inesigibilità della prestazione</a:t>
            </a:r>
          </a:p>
          <a:p>
            <a:r>
              <a:rPr lang="it-IT" dirty="0" smtClean="0"/>
              <a:t>Organizzazioni </a:t>
            </a:r>
            <a:r>
              <a:rPr lang="it-IT" dirty="0"/>
              <a:t>di tendenza: distinzione tra mansioni di tendenza e mansioni neutre ai fini della valutazione dei comportamenti privati del lavoratore; obbligo di informazione circa la connotazione ideologica dell’organizzazione (art. 1 d. </a:t>
            </a:r>
            <a:r>
              <a:rPr lang="it-IT" dirty="0" err="1"/>
              <a:t>lgs</a:t>
            </a:r>
            <a:r>
              <a:rPr lang="it-IT" dirty="0"/>
              <a:t>. 152/1997)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598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Obbligo di diligenza (art. 2104 co. 1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4861520"/>
          </a:xfrm>
        </p:spPr>
        <p:txBody>
          <a:bodyPr>
            <a:normAutofit/>
          </a:bodyPr>
          <a:lstStyle/>
          <a:p>
            <a:r>
              <a:rPr lang="it-IT" dirty="0" smtClean="0"/>
              <a:t>Criterio di valutazione dell’esatto adempimento</a:t>
            </a:r>
          </a:p>
          <a:p>
            <a:r>
              <a:rPr lang="it-IT" dirty="0" smtClean="0"/>
              <a:t>Parametri: 1) natura della </a:t>
            </a:r>
            <a:r>
              <a:rPr lang="it-IT" dirty="0" smtClean="0"/>
              <a:t>prestazione (cfr. art. 1176 co. 2 c.c.); </a:t>
            </a:r>
            <a:r>
              <a:rPr lang="it-IT" dirty="0" smtClean="0"/>
              <a:t>2) interesse dell’imprenditore (non dell’impresa); [3) interesse della produzione nazionale]</a:t>
            </a:r>
          </a:p>
          <a:p>
            <a:r>
              <a:rPr lang="it-IT" dirty="0" smtClean="0"/>
              <a:t>Idoneità oggettiva della prestazione ad essere inserita nell’organizzazione </a:t>
            </a:r>
            <a:r>
              <a:rPr lang="it-IT" dirty="0" smtClean="0"/>
              <a:t>produttiva</a:t>
            </a:r>
          </a:p>
          <a:p>
            <a:r>
              <a:rPr lang="it-IT" dirty="0" smtClean="0"/>
              <a:t>Obblighi preparatori dell’adempimento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21090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Obbligo di non concorrenza (art. 2105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Obbligo di fedeltà = </a:t>
            </a:r>
            <a:r>
              <a:rPr lang="it-IT" u="sng" dirty="0" smtClean="0"/>
              <a:t>obblighi specifici di protezione</a:t>
            </a:r>
          </a:p>
          <a:p>
            <a:r>
              <a:rPr lang="it-IT" dirty="0" smtClean="0"/>
              <a:t>Durante </a:t>
            </a:r>
            <a:r>
              <a:rPr lang="it-IT" dirty="0" smtClean="0"/>
              <a:t>il rapporto di lavoro</a:t>
            </a:r>
          </a:p>
          <a:p>
            <a:r>
              <a:rPr lang="it-IT" dirty="0" smtClean="0"/>
              <a:t>Patto di non concorrenza (art. 2125 </a:t>
            </a:r>
            <a:r>
              <a:rPr lang="it-IT" dirty="0" err="1" smtClean="0"/>
              <a:t>c.c</a:t>
            </a:r>
            <a:r>
              <a:rPr lang="it-IT" dirty="0" smtClean="0"/>
              <a:t>): limiti – corrispettivo non fittizio e tutela della possibilità di esplicare la propria professionalità; momento in cui può essere sottoscritto</a:t>
            </a:r>
          </a:p>
          <a:p>
            <a:r>
              <a:rPr lang="it-IT" dirty="0" smtClean="0"/>
              <a:t>Disciplina delle </a:t>
            </a:r>
            <a:r>
              <a:rPr lang="it-IT" b="1" dirty="0" smtClean="0"/>
              <a:t>invenzioni</a:t>
            </a:r>
            <a:r>
              <a:rPr lang="it-IT" dirty="0" smtClean="0"/>
              <a:t> (art. 2590 c.c. e art. 64 </a:t>
            </a:r>
            <a:r>
              <a:rPr lang="it-IT" dirty="0" smtClean="0"/>
              <a:t>d. </a:t>
            </a:r>
            <a:r>
              <a:rPr lang="it-IT" dirty="0" err="1" smtClean="0"/>
              <a:t>lgs</a:t>
            </a:r>
            <a:r>
              <a:rPr lang="it-IT" dirty="0" smtClean="0"/>
              <a:t>. 30/2005 - codice </a:t>
            </a:r>
            <a:r>
              <a:rPr lang="it-IT" dirty="0" smtClean="0"/>
              <a:t>della proprietà industriale): invenzioni di </a:t>
            </a:r>
            <a:r>
              <a:rPr lang="it-IT" dirty="0" smtClean="0"/>
              <a:t>servizio (co. 1), </a:t>
            </a:r>
            <a:r>
              <a:rPr lang="it-IT" dirty="0" smtClean="0"/>
              <a:t>invenzioni </a:t>
            </a:r>
            <a:r>
              <a:rPr lang="it-IT" dirty="0" smtClean="0"/>
              <a:t>aziendali (co. 2), invenzioni occasionali (co. 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3265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Obbligo di </a:t>
            </a:r>
            <a:r>
              <a:rPr lang="it-IT" dirty="0" smtClean="0"/>
              <a:t>segretezza (art</a:t>
            </a:r>
            <a:r>
              <a:rPr lang="it-IT" dirty="0" smtClean="0"/>
              <a:t>. 2105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Obbligo di segretezza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segreto professionale o industriale (art</a:t>
            </a:r>
            <a:r>
              <a:rPr lang="it-IT" dirty="0" smtClean="0"/>
              <a:t>. 621, 622 e 623 c.p</a:t>
            </a:r>
            <a:r>
              <a:rPr lang="it-IT" dirty="0" smtClean="0"/>
              <a:t>.)</a:t>
            </a:r>
            <a:endParaRPr lang="it-IT" dirty="0" smtClean="0"/>
          </a:p>
          <a:p>
            <a:r>
              <a:rPr lang="it-IT" dirty="0" smtClean="0"/>
              <a:t>Riferito alle attività lecite </a:t>
            </a:r>
            <a:r>
              <a:rPr lang="it-IT" dirty="0" smtClean="0"/>
              <a:t>dell’imprenditore</a:t>
            </a:r>
          </a:p>
          <a:p>
            <a:r>
              <a:rPr lang="it-IT" dirty="0" smtClean="0"/>
              <a:t>Non r</a:t>
            </a:r>
            <a:r>
              <a:rPr lang="it-IT" dirty="0" smtClean="0"/>
              <a:t>iferito alle informazioni e conoscenze tecniche che fanno parte del bagaglio professionale del lavoratore</a:t>
            </a:r>
          </a:p>
          <a:p>
            <a:r>
              <a:rPr lang="it-IT" dirty="0" smtClean="0"/>
              <a:t>Riferito SOLO alle informazioni di carattere tecnico-produttivo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381468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1720</TotalTime>
  <Words>412</Words>
  <Application>Microsoft Office PowerPoint</Application>
  <PresentationFormat>Presentazione su schermo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Franklin Gothic Book</vt:lpstr>
      <vt:lpstr>Perpetua</vt:lpstr>
      <vt:lpstr>Wingdings 2</vt:lpstr>
      <vt:lpstr>Universo</vt:lpstr>
      <vt:lpstr>Diritto del lavoro</vt:lpstr>
      <vt:lpstr>Obbligo di obbedienza (art. 2104 co. 2 c.c.)</vt:lpstr>
      <vt:lpstr>Obbligo di obbedienza (art. 2104 co. 2 c.c.)</vt:lpstr>
      <vt:lpstr>Obbligo di diligenza (art. 2104 co. 1 c.c.)</vt:lpstr>
      <vt:lpstr>Obbligo di non concorrenza (art. 2105 c.c.)</vt:lpstr>
      <vt:lpstr>Obbligo di segretezza (art. 2105 c.c.)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127</cp:revision>
  <dcterms:created xsi:type="dcterms:W3CDTF">2013-09-30T16:15:20Z</dcterms:created>
  <dcterms:modified xsi:type="dcterms:W3CDTF">2016-05-06T15:46:54Z</dcterms:modified>
</cp:coreProperties>
</file>