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</a:t>
            </a:r>
            <a:r>
              <a:rPr lang="it-IT" dirty="0" smtClean="0"/>
              <a:t>Giurisprudenza</a:t>
            </a:r>
            <a:endParaRPr lang="it-IT" dirty="0" smtClean="0"/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2015-2016</a:t>
            </a:r>
            <a:endParaRPr lang="it-IT" dirty="0" smtClean="0"/>
          </a:p>
          <a:p>
            <a:r>
              <a:rPr lang="it-IT" dirty="0" smtClean="0"/>
              <a:t>Prof.ssa </a:t>
            </a:r>
            <a:r>
              <a:rPr lang="it-IT" dirty="0" smtClean="0"/>
              <a:t>Silvia Borelli</a:t>
            </a:r>
          </a:p>
          <a:p>
            <a:r>
              <a:rPr lang="it-IT" dirty="0" smtClean="0"/>
              <a:t>Lezione </a:t>
            </a:r>
            <a:r>
              <a:rPr lang="it-IT" dirty="0" smtClean="0"/>
              <a:t>XV </a:t>
            </a:r>
            <a:r>
              <a:rPr lang="it-IT" dirty="0" smtClean="0"/>
              <a:t>– I rapporti di lavoro a orario ridotto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Lavoro a tempo parziale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Artt. 4 ss. </a:t>
            </a:r>
            <a:r>
              <a:rPr lang="it-IT" dirty="0" smtClean="0"/>
              <a:t>d</a:t>
            </a:r>
            <a:r>
              <a:rPr lang="it-IT" dirty="0" smtClean="0"/>
              <a:t>. </a:t>
            </a:r>
            <a:r>
              <a:rPr lang="it-IT" dirty="0" err="1" smtClean="0"/>
              <a:t>lgs</a:t>
            </a:r>
            <a:r>
              <a:rPr lang="it-IT" dirty="0" smtClean="0"/>
              <a:t>. </a:t>
            </a:r>
            <a:r>
              <a:rPr lang="it-IT" dirty="0" smtClean="0"/>
              <a:t>81/2015</a:t>
            </a:r>
            <a:endParaRPr lang="it-IT" dirty="0" smtClean="0"/>
          </a:p>
          <a:p>
            <a:r>
              <a:rPr lang="it-IT" dirty="0" smtClean="0"/>
              <a:t>Forma </a:t>
            </a:r>
            <a:r>
              <a:rPr lang="it-IT" dirty="0" smtClean="0"/>
              <a:t>scritta ai fini della prova (art. </a:t>
            </a:r>
            <a:r>
              <a:rPr lang="it-IT" dirty="0" smtClean="0"/>
              <a:t>5); sanzione (art. 10 co. 1 e 2)</a:t>
            </a:r>
            <a:endParaRPr lang="it-IT" dirty="0" smtClean="0"/>
          </a:p>
          <a:p>
            <a:r>
              <a:rPr lang="it-IT" dirty="0" smtClean="0"/>
              <a:t>Principio di non discriminazione e di </a:t>
            </a:r>
            <a:r>
              <a:rPr lang="it-IT" i="1" dirty="0" smtClean="0"/>
              <a:t>pro rata </a:t>
            </a:r>
            <a:r>
              <a:rPr lang="it-IT" i="1" dirty="0" err="1" smtClean="0"/>
              <a:t>temporis</a:t>
            </a:r>
            <a:r>
              <a:rPr lang="it-IT" i="1" dirty="0" smtClean="0"/>
              <a:t> </a:t>
            </a:r>
            <a:r>
              <a:rPr lang="it-IT" dirty="0" smtClean="0"/>
              <a:t>(art</a:t>
            </a:r>
            <a:r>
              <a:rPr lang="it-IT" dirty="0" smtClean="0"/>
              <a:t>. 7)</a:t>
            </a:r>
            <a:endParaRPr lang="it-IT" dirty="0" smtClean="0"/>
          </a:p>
          <a:p>
            <a:r>
              <a:rPr lang="it-IT" dirty="0"/>
              <a:t>Computo (art</a:t>
            </a:r>
            <a:r>
              <a:rPr lang="it-IT" dirty="0" smtClean="0"/>
              <a:t>. 9)</a:t>
            </a:r>
            <a:endParaRPr lang="it-IT" dirty="0" smtClean="0"/>
          </a:p>
          <a:p>
            <a:r>
              <a:rPr lang="it-IT" dirty="0" smtClean="0"/>
              <a:t>Lavoro supplementare (art. </a:t>
            </a:r>
            <a:r>
              <a:rPr lang="it-IT" dirty="0" smtClean="0"/>
              <a:t>6 </a:t>
            </a:r>
            <a:r>
              <a:rPr lang="it-IT" dirty="0" smtClean="0"/>
              <a:t>co. </a:t>
            </a:r>
            <a:r>
              <a:rPr lang="it-IT" dirty="0" smtClean="0"/>
              <a:t>1-2); disciplina legale suppletiva; possibilità di rifiuto ove giustificato SOLO in caso di assenza di contr. </a:t>
            </a:r>
            <a:r>
              <a:rPr lang="it-IT" dirty="0" err="1" smtClean="0"/>
              <a:t>coll</a:t>
            </a:r>
            <a:r>
              <a:rPr lang="it-IT" dirty="0" smtClean="0"/>
              <a:t>.</a:t>
            </a:r>
          </a:p>
          <a:p>
            <a:r>
              <a:rPr lang="it-IT" dirty="0" smtClean="0"/>
              <a:t>Lavoro </a:t>
            </a:r>
            <a:r>
              <a:rPr lang="it-IT" dirty="0" smtClean="0"/>
              <a:t>straordinario (art. </a:t>
            </a:r>
            <a:r>
              <a:rPr lang="it-IT" dirty="0" smtClean="0"/>
              <a:t>6 </a:t>
            </a:r>
            <a:r>
              <a:rPr lang="it-IT" dirty="0" smtClean="0"/>
              <a:t>co. </a:t>
            </a:r>
            <a:r>
              <a:rPr lang="it-IT" dirty="0" smtClean="0"/>
              <a:t>3)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4120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Lavoro a tempo parziale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Clausole </a:t>
            </a:r>
            <a:r>
              <a:rPr lang="it-IT" dirty="0" smtClean="0"/>
              <a:t>elastiche (art. </a:t>
            </a:r>
            <a:r>
              <a:rPr lang="it-IT" dirty="0" smtClean="0"/>
              <a:t>6 </a:t>
            </a:r>
            <a:r>
              <a:rPr lang="it-IT" dirty="0" smtClean="0"/>
              <a:t>co. </a:t>
            </a:r>
            <a:r>
              <a:rPr lang="it-IT" dirty="0" smtClean="0"/>
              <a:t>4-8); possibilità di certificare cl. </a:t>
            </a:r>
            <a:r>
              <a:rPr lang="it-IT" dirty="0" err="1" smtClean="0"/>
              <a:t>el</a:t>
            </a:r>
            <a:r>
              <a:rPr lang="it-IT" dirty="0" smtClean="0"/>
              <a:t>. In assenza di contr. </a:t>
            </a:r>
            <a:r>
              <a:rPr lang="it-IT" dirty="0" err="1" smtClean="0"/>
              <a:t>coll</a:t>
            </a:r>
            <a:r>
              <a:rPr lang="it-IT" dirty="0" smtClean="0"/>
              <a:t>. (co. 6); derogabilità del preavviso di due gg. (co. 5); diritto a compensazioni (co. 5); diritto al ripensamento (co. 7); </a:t>
            </a:r>
            <a:r>
              <a:rPr lang="it-IT" dirty="0" smtClean="0"/>
              <a:t>sanzione (art. 10 co. 3)</a:t>
            </a:r>
            <a:endParaRPr lang="it-IT" dirty="0" smtClean="0"/>
          </a:p>
          <a:p>
            <a:r>
              <a:rPr lang="it-IT" dirty="0" smtClean="0"/>
              <a:t>Trasformazione </a:t>
            </a:r>
            <a:r>
              <a:rPr lang="it-IT" dirty="0"/>
              <a:t>del rapporto a tempo pieno in rapporto a tempo parziale (art. </a:t>
            </a:r>
            <a:r>
              <a:rPr lang="it-IT" dirty="0" smtClean="0"/>
              <a:t>8 co. 1); </a:t>
            </a:r>
            <a:r>
              <a:rPr lang="it-IT" dirty="0"/>
              <a:t>forma scritta a pena di </a:t>
            </a:r>
            <a:r>
              <a:rPr lang="it-IT" dirty="0" smtClean="0"/>
              <a:t>nullità (art. 8 co. 2); diritto alla trasformazione (art. 8 co. 3); priorità nella trasformazione (art. 8 co. 4-5); diritto alla trasformazione in luogo del congedo parentale (art. 8 co. 7; v. però art. 32 co. 1 bis e 1 ter d. </a:t>
            </a:r>
            <a:r>
              <a:rPr lang="it-IT" dirty="0" err="1" smtClean="0"/>
              <a:t>lgs</a:t>
            </a:r>
            <a:r>
              <a:rPr lang="it-IT" dirty="0" smtClean="0"/>
              <a:t>. 151/2001); diritto di informazione (art. 8 co. 8)</a:t>
            </a:r>
          </a:p>
          <a:p>
            <a:r>
              <a:rPr lang="it-IT" dirty="0" smtClean="0"/>
              <a:t>Diritto di precedenza a favore dei lavoratori a tempo pieno il cui rapporto è stato trasformato in tempo parziale (art. 8 co. 6)</a:t>
            </a:r>
          </a:p>
        </p:txBody>
      </p:sp>
    </p:spTree>
    <p:extLst>
      <p:ext uri="{BB962C8B-B14F-4D97-AF65-F5344CB8AC3E}">
        <p14:creationId xmlns:p14="http://schemas.microsoft.com/office/powerpoint/2010/main" val="314935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it-IT" dirty="0" smtClean="0"/>
              <a:t>Lavoro intermittente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C. </a:t>
            </a:r>
            <a:r>
              <a:rPr lang="it-IT" dirty="0" err="1"/>
              <a:t>cost</a:t>
            </a:r>
            <a:r>
              <a:rPr lang="it-IT" dirty="0"/>
              <a:t>. 210/1992: illegittimità della clausola che consente al datore di lavoro di richiedere la prestazione lavorativa </a:t>
            </a:r>
            <a:r>
              <a:rPr lang="it-IT" i="1" dirty="0"/>
              <a:t>ad libitum</a:t>
            </a:r>
            <a:r>
              <a:rPr lang="it-IT" dirty="0"/>
              <a:t>, con soppressione, per il lavoratore, di qualunque spazio di disponibilità del tempo di </a:t>
            </a:r>
            <a:r>
              <a:rPr lang="it-IT" dirty="0" smtClean="0"/>
              <a:t>vita</a:t>
            </a:r>
          </a:p>
          <a:p>
            <a:r>
              <a:rPr lang="it-IT" dirty="0" smtClean="0"/>
              <a:t>Artt. </a:t>
            </a:r>
            <a:r>
              <a:rPr lang="it-IT" dirty="0" smtClean="0"/>
              <a:t>13 ss. </a:t>
            </a:r>
            <a:r>
              <a:rPr lang="it-IT" dirty="0" smtClean="0"/>
              <a:t>d. </a:t>
            </a:r>
            <a:r>
              <a:rPr lang="it-IT" dirty="0" err="1" smtClean="0"/>
              <a:t>lgs</a:t>
            </a:r>
            <a:r>
              <a:rPr lang="it-IT" dirty="0" smtClean="0"/>
              <a:t>. </a:t>
            </a:r>
            <a:r>
              <a:rPr lang="it-IT" dirty="0" smtClean="0"/>
              <a:t>81/2015</a:t>
            </a:r>
            <a:endParaRPr lang="it-IT" dirty="0" smtClean="0"/>
          </a:p>
          <a:p>
            <a:r>
              <a:rPr lang="it-IT" dirty="0" smtClean="0"/>
              <a:t>Definizione (art. </a:t>
            </a:r>
            <a:r>
              <a:rPr lang="it-IT" dirty="0" smtClean="0"/>
              <a:t>13</a:t>
            </a:r>
            <a:r>
              <a:rPr lang="it-IT" dirty="0" smtClean="0"/>
              <a:t>); con obbligo di risposta alla chiamata (art. </a:t>
            </a:r>
            <a:r>
              <a:rPr lang="it-IT" dirty="0" smtClean="0"/>
              <a:t>16</a:t>
            </a:r>
            <a:r>
              <a:rPr lang="it-IT" dirty="0" smtClean="0"/>
              <a:t>)</a:t>
            </a:r>
          </a:p>
          <a:p>
            <a:r>
              <a:rPr lang="it-IT" dirty="0" smtClean="0"/>
              <a:t>Casi </a:t>
            </a:r>
            <a:r>
              <a:rPr lang="it-IT" dirty="0" smtClean="0"/>
              <a:t>in cui può essere </a:t>
            </a:r>
            <a:r>
              <a:rPr lang="it-IT" dirty="0" smtClean="0"/>
              <a:t>stipulato: 1) contr. </a:t>
            </a:r>
            <a:r>
              <a:rPr lang="it-IT" dirty="0" err="1" smtClean="0"/>
              <a:t>coll</a:t>
            </a:r>
            <a:r>
              <a:rPr lang="it-IT" dirty="0" smtClean="0"/>
              <a:t>. 2) </a:t>
            </a:r>
            <a:r>
              <a:rPr lang="it-IT" dirty="0" err="1" smtClean="0"/>
              <a:t>d.m.</a:t>
            </a:r>
            <a:r>
              <a:rPr lang="it-IT" dirty="0" smtClean="0"/>
              <a:t> 23.10.2004 (rinvio al </a:t>
            </a:r>
            <a:r>
              <a:rPr lang="it-IT" dirty="0" err="1" smtClean="0"/>
              <a:t>r.d.</a:t>
            </a:r>
            <a:r>
              <a:rPr lang="it-IT" dirty="0" smtClean="0"/>
              <a:t> 6.12.1923 sulle attività discontinue o di semplice attesa o custodia) 3) lavoratori con meno di 24 anni o più di 55 </a:t>
            </a:r>
            <a:r>
              <a:rPr lang="it-IT" dirty="0" smtClean="0"/>
              <a:t>(art. </a:t>
            </a:r>
            <a:r>
              <a:rPr lang="it-IT" dirty="0" smtClean="0"/>
              <a:t>13 co. 1-2)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limite di 400 gg., salvo per i settori del turismo, pubblici esercizi e spettacolo (art. 13 co. 3)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divieti (art. 14)</a:t>
            </a:r>
            <a:endParaRPr lang="it-IT" dirty="0" smtClean="0"/>
          </a:p>
          <a:p>
            <a:r>
              <a:rPr lang="it-IT" dirty="0" smtClean="0"/>
              <a:t>Forma (art. </a:t>
            </a:r>
            <a:r>
              <a:rPr lang="it-IT" dirty="0" smtClean="0"/>
              <a:t>15 co. 1)</a:t>
            </a:r>
            <a:endParaRPr lang="it-IT" dirty="0" smtClean="0"/>
          </a:p>
          <a:p>
            <a:r>
              <a:rPr lang="it-IT" dirty="0" smtClean="0"/>
              <a:t>Comunicazione </a:t>
            </a:r>
            <a:r>
              <a:rPr lang="it-IT" dirty="0" smtClean="0"/>
              <a:t>preventiva dei lavoratori e dei gg. di lavoro (ma non dell’orario di </a:t>
            </a:r>
            <a:r>
              <a:rPr lang="it-IT" smtClean="0"/>
              <a:t>lavoro; art</a:t>
            </a:r>
            <a:r>
              <a:rPr lang="it-IT" dirty="0" smtClean="0"/>
              <a:t>. </a:t>
            </a:r>
            <a:r>
              <a:rPr lang="it-IT" dirty="0" smtClean="0"/>
              <a:t>15 </a:t>
            </a:r>
            <a:r>
              <a:rPr lang="it-IT" dirty="0" smtClean="0"/>
              <a:t>co. </a:t>
            </a:r>
            <a:r>
              <a:rPr lang="it-IT" dirty="0" smtClean="0"/>
              <a:t>3)</a:t>
            </a:r>
            <a:endParaRPr lang="it-IT" dirty="0" smtClean="0"/>
          </a:p>
          <a:p>
            <a:r>
              <a:rPr lang="it-IT" dirty="0" smtClean="0"/>
              <a:t>Principio di non discriminazione </a:t>
            </a:r>
            <a:r>
              <a:rPr lang="it-IT" dirty="0" smtClean="0"/>
              <a:t>e </a:t>
            </a:r>
            <a:r>
              <a:rPr lang="it-IT" i="1" dirty="0" smtClean="0"/>
              <a:t>pro rata </a:t>
            </a:r>
            <a:r>
              <a:rPr lang="it-IT" i="1" dirty="0" err="1" smtClean="0"/>
              <a:t>temporis</a:t>
            </a:r>
            <a:r>
              <a:rPr lang="it-IT" i="1" dirty="0" smtClean="0"/>
              <a:t> </a:t>
            </a:r>
            <a:r>
              <a:rPr lang="it-IT" dirty="0" smtClean="0"/>
              <a:t>(art</a:t>
            </a:r>
            <a:r>
              <a:rPr lang="it-IT" dirty="0" smtClean="0"/>
              <a:t>. </a:t>
            </a:r>
            <a:r>
              <a:rPr lang="it-IT" dirty="0" smtClean="0"/>
              <a:t>18)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periodo in cui la prestazione non viene utilizzata (art. 13 co. 4)</a:t>
            </a:r>
          </a:p>
          <a:p>
            <a:r>
              <a:rPr lang="it-IT" dirty="0" smtClean="0"/>
              <a:t>Informazione alle RSA/RSU (art. 15 co. 2)</a:t>
            </a:r>
          </a:p>
          <a:p>
            <a:r>
              <a:rPr lang="it-IT" dirty="0" smtClean="0"/>
              <a:t>Computo dei lavoratori (art. 18)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5815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2129</TotalTime>
  <Words>439</Words>
  <Application>Microsoft Office PowerPoint</Application>
  <PresentationFormat>Presentazione su schermo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Universo</vt:lpstr>
      <vt:lpstr>Diritto del lavoro</vt:lpstr>
      <vt:lpstr>Lavoro a tempo parziale</vt:lpstr>
      <vt:lpstr>Lavoro a tempo parziale</vt:lpstr>
      <vt:lpstr>Lavoro intermittente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169</cp:revision>
  <dcterms:created xsi:type="dcterms:W3CDTF">2013-09-30T16:15:20Z</dcterms:created>
  <dcterms:modified xsi:type="dcterms:W3CDTF">2016-04-25T14:26:39Z</dcterms:modified>
</cp:coreProperties>
</file>