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</a:t>
            </a:r>
            <a:r>
              <a:rPr lang="it-IT" dirty="0" smtClean="0"/>
              <a:t>Giurisprudenza</a:t>
            </a:r>
            <a:endParaRPr lang="it-IT" dirty="0" smtClean="0"/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dirty="0" smtClean="0"/>
              <a:t>2015-2016</a:t>
            </a:r>
            <a:endParaRPr lang="it-IT" dirty="0" smtClean="0"/>
          </a:p>
          <a:p>
            <a:r>
              <a:rPr lang="it-IT" dirty="0" smtClean="0"/>
              <a:t>Prof.ssa </a:t>
            </a:r>
            <a:r>
              <a:rPr lang="it-IT" dirty="0" smtClean="0"/>
              <a:t>Silvia Borelli</a:t>
            </a:r>
          </a:p>
          <a:p>
            <a:r>
              <a:rPr lang="it-IT" dirty="0" smtClean="0"/>
              <a:t>Lezione </a:t>
            </a:r>
            <a:r>
              <a:rPr lang="it-IT" dirty="0" smtClean="0"/>
              <a:t>XIX </a:t>
            </a:r>
            <a:r>
              <a:rPr lang="it-IT" dirty="0" smtClean="0"/>
              <a:t>– La retribuzione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Retribuzione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149552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Corrispettivo dovuto per la prestazione lavorativa</a:t>
            </a:r>
          </a:p>
          <a:p>
            <a:r>
              <a:rPr lang="it-IT" dirty="0" smtClean="0"/>
              <a:t>Art. 36 </a:t>
            </a:r>
            <a:r>
              <a:rPr lang="it-IT" dirty="0" err="1" smtClean="0"/>
              <a:t>Cost</a:t>
            </a:r>
            <a:r>
              <a:rPr lang="it-IT" dirty="0" smtClean="0"/>
              <a:t>.: proporzionalità e sufficienza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CCNL come parametro di riferimento (minimi </a:t>
            </a:r>
            <a:r>
              <a:rPr lang="it-IT" dirty="0" smtClean="0"/>
              <a:t>tabellari, indennità di contingenza e scatti di anzianità)</a:t>
            </a:r>
          </a:p>
          <a:p>
            <a:r>
              <a:rPr lang="it-IT" dirty="0" smtClean="0"/>
              <a:t>Art. 37 </a:t>
            </a:r>
            <a:r>
              <a:rPr lang="it-IT" dirty="0" err="1" smtClean="0"/>
              <a:t>Cost</a:t>
            </a:r>
            <a:r>
              <a:rPr lang="it-IT" dirty="0" smtClean="0"/>
              <a:t>.: parità retributiva tra uomini e donne, minori e adulti</a:t>
            </a:r>
            <a:endParaRPr lang="it-IT" dirty="0" smtClean="0"/>
          </a:p>
          <a:p>
            <a:r>
              <a:rPr lang="it-IT" dirty="0"/>
              <a:t>Inesistenza di un principio di parità di trattamento (</a:t>
            </a:r>
            <a:r>
              <a:rPr lang="it-IT" dirty="0" err="1"/>
              <a:t>Cass</a:t>
            </a:r>
            <a:r>
              <a:rPr lang="it-IT" dirty="0"/>
              <a:t>. S.U. 6030/2003), salvo nel p.i. (art. 45 co. 2 d. </a:t>
            </a:r>
            <a:r>
              <a:rPr lang="it-IT" dirty="0" err="1"/>
              <a:t>lgs</a:t>
            </a:r>
            <a:r>
              <a:rPr lang="it-IT" dirty="0"/>
              <a:t>. 165/2001</a:t>
            </a:r>
            <a:r>
              <a:rPr lang="it-IT" dirty="0" smtClean="0"/>
              <a:t>)</a:t>
            </a:r>
          </a:p>
          <a:p>
            <a:r>
              <a:rPr lang="it-IT" dirty="0" smtClean="0"/>
              <a:t>Fonti</a:t>
            </a:r>
            <a:r>
              <a:rPr lang="it-IT" dirty="0" smtClean="0"/>
              <a:t>: CCNL + contratto aziendale + contratto individuale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Protocollo 1993: tassi di inflazione programmata + indennità di vacanza </a:t>
            </a:r>
            <a:r>
              <a:rPr lang="it-IT" dirty="0" smtClean="0"/>
              <a:t>contrattuale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</a:t>
            </a:r>
            <a:r>
              <a:rPr lang="it-IT" dirty="0" err="1" smtClean="0"/>
              <a:t>inattuazione</a:t>
            </a:r>
            <a:r>
              <a:rPr lang="it-IT" dirty="0" smtClean="0"/>
              <a:t> della delega sul salario minimo (art. 1 co. 7 </a:t>
            </a:r>
            <a:r>
              <a:rPr lang="it-IT" dirty="0" err="1" smtClean="0"/>
              <a:t>lett</a:t>
            </a:r>
            <a:r>
              <a:rPr lang="it-IT" dirty="0" smtClean="0"/>
              <a:t>. g) l. 183/2014)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91774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Retribuzione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Modalità di pagamento (art. 2099 c.c.): 1)</a:t>
            </a:r>
            <a:r>
              <a:rPr lang="it-IT" dirty="0"/>
              <a:t> </a:t>
            </a:r>
            <a:r>
              <a:rPr lang="it-IT" dirty="0" err="1" smtClean="0"/>
              <a:t>Postnumerazione</a:t>
            </a:r>
            <a:r>
              <a:rPr lang="it-IT" dirty="0" smtClean="0"/>
              <a:t>; 2)</a:t>
            </a:r>
            <a:r>
              <a:rPr lang="it-IT" dirty="0"/>
              <a:t> Prospetto paga</a:t>
            </a:r>
          </a:p>
          <a:p>
            <a:r>
              <a:rPr lang="it-IT" dirty="0" smtClean="0"/>
              <a:t>Struttura della retribuzione: minimi tabellari + indennità di contingenza + scatti di anzianità 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superminimi previsti dai contr. </a:t>
            </a:r>
            <a:r>
              <a:rPr lang="it-IT" dirty="0" err="1" smtClean="0"/>
              <a:t>coll</a:t>
            </a:r>
            <a:r>
              <a:rPr lang="it-IT" dirty="0" smtClean="0"/>
              <a:t>. o </a:t>
            </a:r>
            <a:r>
              <a:rPr lang="it-IT" dirty="0" err="1" smtClean="0"/>
              <a:t>ind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maggiorazioni in relazione al lav. straordinario, notturno o durante festività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indennità (es. di turno); non ha carattere retributivo l’indennità di trasferta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gratifica natalizia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premi di produzione</a:t>
            </a:r>
          </a:p>
          <a:p>
            <a:r>
              <a:rPr lang="it-IT" dirty="0" smtClean="0"/>
              <a:t>Salario </a:t>
            </a:r>
            <a:r>
              <a:rPr lang="it-IT" dirty="0"/>
              <a:t>d’ingresso per gli apprendisti (art. 2 co. 1 </a:t>
            </a:r>
            <a:r>
              <a:rPr lang="it-IT" dirty="0" err="1"/>
              <a:t>lett</a:t>
            </a:r>
            <a:r>
              <a:rPr lang="it-IT" dirty="0"/>
              <a:t>. c) l. 167/2011</a:t>
            </a:r>
            <a:r>
              <a:rPr lang="it-IT" dirty="0" smtClean="0"/>
              <a:t>) 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1040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Forme della retribuzione (art. 2099 c.c.)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84976" cy="5221560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A tempo: base + indennità (es. di contingenza, di turno, di trasferta), scatti di anzianità, superminimi, premi (es. di produzione, di risultato), gratifiche (es. natalizia)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detassazione della retribuzione di produttività (</a:t>
            </a:r>
            <a:r>
              <a:rPr lang="it-IT" dirty="0" err="1" smtClean="0"/>
              <a:t>d.p.c.m</a:t>
            </a:r>
            <a:r>
              <a:rPr lang="it-IT" dirty="0" smtClean="0"/>
              <a:t>. 22/1/2013) e sgravi contributivi (art. 1 co. 67 l. 247/2007)</a:t>
            </a:r>
          </a:p>
          <a:p>
            <a:r>
              <a:rPr lang="it-IT" dirty="0" smtClean="0"/>
              <a:t>A cottimo (art. 2100 c.c.): pieno/misto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divieto per gli apprendisti (art. 2 co. 1 </a:t>
            </a:r>
            <a:r>
              <a:rPr lang="it-IT" dirty="0" err="1" smtClean="0"/>
              <a:t>lett</a:t>
            </a:r>
            <a:r>
              <a:rPr lang="it-IT" dirty="0" smtClean="0"/>
              <a:t>. b) l. 167/2011) 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obbligatorio per il lavoro a domicilio (art. 8 l. 877/1973)</a:t>
            </a:r>
          </a:p>
          <a:p>
            <a:r>
              <a:rPr lang="it-IT" dirty="0" smtClean="0"/>
              <a:t>In natura: </a:t>
            </a:r>
            <a:r>
              <a:rPr lang="it-IT" i="1" dirty="0" smtClean="0"/>
              <a:t>benefits</a:t>
            </a:r>
          </a:p>
          <a:p>
            <a:r>
              <a:rPr lang="it-IT" dirty="0" smtClean="0"/>
              <a:t>Partecipazione agli utili (art. 2102 c.c.)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azionariato dei dipendenti (art. 2349 e 2441 c.c.)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</a:t>
            </a:r>
            <a:r>
              <a:rPr lang="it-IT" i="1" dirty="0" smtClean="0"/>
              <a:t>stock </a:t>
            </a:r>
            <a:r>
              <a:rPr lang="it-IT" i="1" dirty="0" err="1" smtClean="0"/>
              <a:t>options</a:t>
            </a:r>
            <a:r>
              <a:rPr lang="it-IT" i="1" dirty="0" smtClean="0"/>
              <a:t> </a:t>
            </a:r>
          </a:p>
          <a:p>
            <a:r>
              <a:rPr lang="it-IT" dirty="0" smtClean="0"/>
              <a:t>Provvigione </a:t>
            </a:r>
            <a:endParaRPr lang="it-IT" dirty="0" smtClean="0"/>
          </a:p>
          <a:p>
            <a:r>
              <a:rPr lang="it-IT" dirty="0" smtClean="0"/>
              <a:t>Retribuzione variabile connessa alla produttività (v. A.I. sulla produttività del 21.11.2012)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minore importo della contribuzione e parziale detassazione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53777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Nozioni di retribuzione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Inesistenza di un principio di onnicomprensività della </a:t>
            </a:r>
            <a:r>
              <a:rPr lang="it-IT" dirty="0" smtClean="0"/>
              <a:t>retribuzione; possibilità per i contr. </a:t>
            </a:r>
            <a:r>
              <a:rPr lang="it-IT" dirty="0" err="1" smtClean="0"/>
              <a:t>coll</a:t>
            </a:r>
            <a:r>
              <a:rPr lang="it-IT" dirty="0" smtClean="0"/>
              <a:t>. </a:t>
            </a:r>
            <a:r>
              <a:rPr lang="it-IT" dirty="0" smtClean="0"/>
              <a:t>di stabilire cosa si intende per retribuzione (es. ai fini del calcolo della maggiorazione per straordinario)</a:t>
            </a:r>
            <a:endParaRPr lang="it-IT" dirty="0" smtClean="0"/>
          </a:p>
          <a:p>
            <a:r>
              <a:rPr lang="it-IT" dirty="0" smtClean="0"/>
              <a:t>Pluralità di nozioni (definizioni funzionali): </a:t>
            </a:r>
            <a:r>
              <a:rPr lang="it-IT" dirty="0"/>
              <a:t>art. 2120 </a:t>
            </a:r>
            <a:r>
              <a:rPr lang="it-IT" dirty="0" smtClean="0"/>
              <a:t>c.c</a:t>
            </a:r>
            <a:r>
              <a:rPr lang="it-IT" dirty="0" smtClean="0"/>
              <a:t>. (TFR), </a:t>
            </a:r>
            <a:r>
              <a:rPr lang="it-IT" dirty="0" smtClean="0"/>
              <a:t>art. 2121 c.c</a:t>
            </a:r>
            <a:r>
              <a:rPr lang="it-IT" dirty="0" smtClean="0"/>
              <a:t>. (indennità di mancato preavviso)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reddito ai fini contributivi e fiscali (art. 3 d. </a:t>
            </a:r>
            <a:r>
              <a:rPr lang="it-IT" dirty="0" err="1" smtClean="0"/>
              <a:t>lgs</a:t>
            </a:r>
            <a:r>
              <a:rPr lang="it-IT" dirty="0" smtClean="0"/>
              <a:t>. 314/1997)</a:t>
            </a:r>
            <a:endParaRPr lang="it-IT" dirty="0" smtClean="0"/>
          </a:p>
          <a:p>
            <a:r>
              <a:rPr lang="it-IT" dirty="0" smtClean="0"/>
              <a:t>Retribuzione globale di fatto= retribuzione onnicomprensiva </a:t>
            </a:r>
          </a:p>
        </p:txBody>
      </p:sp>
    </p:spTree>
    <p:extLst>
      <p:ext uri="{BB962C8B-B14F-4D97-AF65-F5344CB8AC3E}">
        <p14:creationId xmlns:p14="http://schemas.microsoft.com/office/powerpoint/2010/main" val="185923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TFR (art. 2120 c.c.)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5149552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Retribuzione differita, corrisposta al momento della cessazione del rapporto</a:t>
            </a:r>
          </a:p>
          <a:p>
            <a:r>
              <a:rPr lang="it-IT" dirty="0" smtClean="0"/>
              <a:t>Sistema di calcolo (l. 297/1982): inderogabilità del divisore; derogabilità </a:t>
            </a:r>
            <a:r>
              <a:rPr lang="it-IT" i="1" dirty="0" smtClean="0"/>
              <a:t>in </a:t>
            </a:r>
            <a:r>
              <a:rPr lang="it-IT" i="1" dirty="0" err="1" smtClean="0"/>
              <a:t>peius</a:t>
            </a:r>
            <a:r>
              <a:rPr lang="it-IT" dirty="0" smtClean="0"/>
              <a:t> della nozione di retribuzione</a:t>
            </a:r>
          </a:p>
          <a:p>
            <a:r>
              <a:rPr lang="it-IT" dirty="0" smtClean="0"/>
              <a:t>Corresponsione anticipata: art. 2120 co. 6 e ss. c.c. + art. 7 l. 53/2000 (congedo parentale e per la formazione) + ogni altra ipotesi prevista dai contratti collettivi (art. 2120 </a:t>
            </a:r>
            <a:r>
              <a:rPr lang="it-IT" dirty="0" err="1" smtClean="0"/>
              <a:t>ul</a:t>
            </a:r>
            <a:r>
              <a:rPr lang="it-IT" dirty="0" smtClean="0"/>
              <a:t>. co. c.c.).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limiti: art. 2120 co. 7 c.c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possibilità per i lav. assunti da almeno 6 mesi di richiedere il TFR in busta paga (art. 1 co. 26 l. 190/2014)</a:t>
            </a:r>
            <a:endParaRPr lang="it-IT" dirty="0" smtClean="0"/>
          </a:p>
          <a:p>
            <a:r>
              <a:rPr lang="it-IT" dirty="0" smtClean="0"/>
              <a:t>Fondo di garanzia INPS (art. 2 l. 297/1982)</a:t>
            </a:r>
          </a:p>
          <a:p>
            <a:r>
              <a:rPr lang="it-IT" dirty="0" smtClean="0"/>
              <a:t>Possibilità di conferire il </a:t>
            </a:r>
            <a:r>
              <a:rPr lang="it-IT" dirty="0" smtClean="0"/>
              <a:t>TFR ai fondi pensione complementari (art. 8 co. 7 d. </a:t>
            </a:r>
            <a:r>
              <a:rPr lang="it-IT" dirty="0" err="1" smtClean="0"/>
              <a:t>lgs</a:t>
            </a:r>
            <a:r>
              <a:rPr lang="it-IT" dirty="0" smtClean="0"/>
              <a:t>. 252/2005) ed erogazione di una pensione complementare al raggiungimento di un’età; </a:t>
            </a:r>
            <a:r>
              <a:rPr lang="it-IT" dirty="0"/>
              <a:t>anticipazione (art. 11 co. 7); esonero dal contributo al fondo di garanzia INPS (art. 10 co. 2); contributo di solidarietà (art. 16 co. 2)</a:t>
            </a:r>
          </a:p>
          <a:p>
            <a:r>
              <a:rPr lang="it-IT" dirty="0" smtClean="0"/>
              <a:t>Obbligo</a:t>
            </a:r>
            <a:r>
              <a:rPr lang="it-IT" dirty="0"/>
              <a:t>, per i lavoratori dipendenti da datori di lavoro con più di 50 </a:t>
            </a:r>
            <a:r>
              <a:rPr lang="it-IT" dirty="0" err="1"/>
              <a:t>dip</a:t>
            </a:r>
            <a:r>
              <a:rPr lang="it-IT" dirty="0" smtClean="0"/>
              <a:t>., di versare il TFR a un fondo INPS che eroga il TFR alla cessazione del rapporto.</a:t>
            </a:r>
          </a:p>
        </p:txBody>
      </p:sp>
    </p:spTree>
    <p:extLst>
      <p:ext uri="{BB962C8B-B14F-4D97-AF65-F5344CB8AC3E}">
        <p14:creationId xmlns:p14="http://schemas.microsoft.com/office/powerpoint/2010/main" val="264255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1978</TotalTime>
  <Words>262</Words>
  <Application>Microsoft Office PowerPoint</Application>
  <PresentationFormat>Presentazione su schermo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Franklin Gothic Book</vt:lpstr>
      <vt:lpstr>Perpetua</vt:lpstr>
      <vt:lpstr>Wingdings 2</vt:lpstr>
      <vt:lpstr>Universo</vt:lpstr>
      <vt:lpstr>Diritto del lavoro</vt:lpstr>
      <vt:lpstr>Retribuzione </vt:lpstr>
      <vt:lpstr>Retribuzione</vt:lpstr>
      <vt:lpstr>Forme della retribuzione (art. 2099 c.c.)</vt:lpstr>
      <vt:lpstr>Nozioni di retribuzione</vt:lpstr>
      <vt:lpstr>TFR (art. 2120 c.c.)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141</cp:revision>
  <dcterms:created xsi:type="dcterms:W3CDTF">2013-09-30T16:15:20Z</dcterms:created>
  <dcterms:modified xsi:type="dcterms:W3CDTF">2016-05-06T17:33:32Z</dcterms:modified>
</cp:coreProperties>
</file>