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2" r:id="rId6"/>
    <p:sldId id="264" r:id="rId7"/>
    <p:sldId id="258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2015-2016</a:t>
            </a:r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XIII – Lo sciopero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Lo sciopero nei servizi pubblici essenziali (l. 146/90)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Precettazione (art. 8); sanzioni (art. 9</a:t>
            </a:r>
            <a:r>
              <a:rPr lang="it-IT" dirty="0" smtClean="0"/>
              <a:t>); impugnazione dell’ordinanza (art. 10).</a:t>
            </a:r>
            <a:endParaRPr lang="it-IT" dirty="0"/>
          </a:p>
          <a:p>
            <a:r>
              <a:rPr lang="it-IT" dirty="0"/>
              <a:t>Revoca spontanea dello sciopero (art. 2 co. 6)</a:t>
            </a:r>
          </a:p>
          <a:p>
            <a:r>
              <a:rPr lang="it-IT" dirty="0" smtClean="0"/>
              <a:t>Ruolo delle associazioni </a:t>
            </a:r>
            <a:r>
              <a:rPr lang="it-IT" dirty="0"/>
              <a:t>degli </a:t>
            </a:r>
            <a:r>
              <a:rPr lang="it-IT" dirty="0" smtClean="0"/>
              <a:t>utenti: pareri sulle prestazioni minime (art. 13 co. 1 </a:t>
            </a:r>
            <a:r>
              <a:rPr lang="it-IT" dirty="0" err="1" smtClean="0"/>
              <a:t>lett</a:t>
            </a:r>
            <a:r>
              <a:rPr lang="it-IT" dirty="0" smtClean="0"/>
              <a:t>. a); richiesta di apertura del procedimento contro eventuali violazioni (art. 4 co. 4 quater); azione in giudizio </a:t>
            </a:r>
            <a:r>
              <a:rPr lang="it-IT" dirty="0"/>
              <a:t>(art. 7 bis)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Procedura in caso di sciopero dei lavoratori autonomi (v. C. </a:t>
            </a:r>
            <a:r>
              <a:rPr lang="it-IT" dirty="0" err="1" smtClean="0"/>
              <a:t>cost</a:t>
            </a:r>
            <a:r>
              <a:rPr lang="it-IT" dirty="0" smtClean="0"/>
              <a:t>. 171/1996): 1. adozione di codici di autoregolamentazione; 2. </a:t>
            </a:r>
            <a:r>
              <a:rPr lang="it-IT" dirty="0" smtClean="0"/>
              <a:t>prestazioni minime; 3. </a:t>
            </a:r>
            <a:r>
              <a:rPr lang="it-IT" smtClean="0"/>
              <a:t>preavviso; 4. </a:t>
            </a:r>
            <a:r>
              <a:rPr lang="it-IT" dirty="0" smtClean="0"/>
              <a:t>durata </a:t>
            </a:r>
            <a:r>
              <a:rPr lang="it-IT" dirty="0" smtClean="0"/>
              <a:t>(</a:t>
            </a:r>
            <a:r>
              <a:rPr lang="it-IT" dirty="0"/>
              <a:t>art. 2 bis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8530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diritto di sciopero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Art. 11 CEDU</a:t>
            </a:r>
          </a:p>
          <a:p>
            <a:r>
              <a:rPr lang="it-IT" dirty="0" smtClean="0"/>
              <a:t>Art. 28 CDFUE</a:t>
            </a:r>
          </a:p>
          <a:p>
            <a:r>
              <a:rPr lang="it-IT" dirty="0" smtClean="0"/>
              <a:t>Art. 40 </a:t>
            </a:r>
            <a:r>
              <a:rPr lang="it-IT" dirty="0" err="1" smtClean="0"/>
              <a:t>Cost</a:t>
            </a:r>
            <a:r>
              <a:rPr lang="it-IT" dirty="0" smtClean="0"/>
              <a:t>.: norma precettiva; riserva relativa di legge</a:t>
            </a:r>
          </a:p>
          <a:p>
            <a:r>
              <a:rPr lang="it-IT" dirty="0" smtClean="0"/>
              <a:t>Disciplina extra-legislativa del diritto di sciopero</a:t>
            </a:r>
          </a:p>
          <a:p>
            <a:r>
              <a:rPr lang="it-IT" dirty="0" smtClean="0"/>
              <a:t>Illegittimità costituzionale dell’art. 502 c.p. (C. </a:t>
            </a:r>
            <a:r>
              <a:rPr lang="it-IT" dirty="0" err="1" smtClean="0"/>
              <a:t>cost</a:t>
            </a:r>
            <a:r>
              <a:rPr lang="it-IT" dirty="0" smtClean="0"/>
              <a:t>. 29/1960)</a:t>
            </a:r>
          </a:p>
          <a:p>
            <a:r>
              <a:rPr lang="it-IT" dirty="0" smtClean="0"/>
              <a:t>Parziale illegittimità degli artt. 503 e 504 c.p. (C. </a:t>
            </a:r>
            <a:r>
              <a:rPr lang="it-IT" dirty="0" err="1" smtClean="0"/>
              <a:t>cost</a:t>
            </a:r>
            <a:r>
              <a:rPr lang="it-IT" dirty="0" smtClean="0"/>
              <a:t>. 290/74; 165/83)</a:t>
            </a:r>
          </a:p>
          <a:p>
            <a:r>
              <a:rPr lang="it-IT" dirty="0" smtClean="0"/>
              <a:t>Inapplicabilità dell’art. 505 c.p. allo sciopero di solidarietà (C. </a:t>
            </a:r>
            <a:r>
              <a:rPr lang="it-IT" dirty="0" err="1" smtClean="0"/>
              <a:t>cost</a:t>
            </a:r>
            <a:r>
              <a:rPr lang="it-IT" dirty="0" smtClean="0"/>
              <a:t>. 123/62)</a:t>
            </a:r>
          </a:p>
          <a:p>
            <a:r>
              <a:rPr lang="it-IT" dirty="0"/>
              <a:t>Parziale illegittimità degli artt. </a:t>
            </a:r>
            <a:r>
              <a:rPr lang="it-IT" dirty="0" smtClean="0"/>
              <a:t>506 c.p. (C. </a:t>
            </a:r>
            <a:r>
              <a:rPr lang="it-IT" dirty="0" err="1" smtClean="0"/>
              <a:t>cost</a:t>
            </a:r>
            <a:r>
              <a:rPr lang="it-IT" dirty="0" smtClean="0"/>
              <a:t>. 222/1975)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190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it-IT" dirty="0" smtClean="0"/>
              <a:t>Il diritto di sciopero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568952" cy="5472608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Natura: diritto soggettivo assoluto </a:t>
            </a:r>
          </a:p>
          <a:p>
            <a:r>
              <a:rPr lang="it-IT" dirty="0" smtClean="0"/>
              <a:t>Titolarità: diritto individuale a esercizio collettivo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Indisponibilità del diritto di sciopero da parte delle </a:t>
            </a:r>
            <a:r>
              <a:rPr lang="it-IT" dirty="0" err="1" smtClean="0"/>
              <a:t>oo.ss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Non è necessaria la proclamazione dello sciopero da parte dell’</a:t>
            </a:r>
            <a:r>
              <a:rPr lang="it-IT" dirty="0" err="1" smtClean="0"/>
              <a:t>o.s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lavoratori autonomi: C. </a:t>
            </a:r>
            <a:r>
              <a:rPr lang="it-IT" dirty="0" err="1" smtClean="0"/>
              <a:t>cost</a:t>
            </a:r>
            <a:r>
              <a:rPr lang="it-IT" dirty="0" smtClean="0"/>
              <a:t>. 222/75 in merito all’art. 506 c.p.; </a:t>
            </a:r>
            <a:r>
              <a:rPr lang="it-IT" dirty="0" err="1" smtClean="0"/>
              <a:t>Cass</a:t>
            </a:r>
            <a:r>
              <a:rPr lang="it-IT" dirty="0" smtClean="0"/>
              <a:t>. 3278/1978 sui medici convenzionati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eccezione: militari (l. 382/78) e polizia dello Stato (l. 121/81) </a:t>
            </a:r>
          </a:p>
          <a:p>
            <a:r>
              <a:rPr lang="it-IT" dirty="0" smtClean="0"/>
              <a:t>Finalità: tutela di un interesse collettivo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legittimità dello sciopero di solidarietà ed economico-politico</a:t>
            </a:r>
          </a:p>
          <a:p>
            <a:r>
              <a:rPr lang="it-IT" dirty="0" smtClean="0"/>
              <a:t>Effetti: sospensione del rapporto di lavoro; possibilità di rifiutare le prestazioni non utilizzabili (</a:t>
            </a:r>
            <a:r>
              <a:rPr lang="it-IT" dirty="0" err="1" smtClean="0"/>
              <a:t>Cass</a:t>
            </a:r>
            <a:r>
              <a:rPr lang="it-IT" dirty="0" smtClean="0"/>
              <a:t>. 8273/1997: sopravvenuta temporanea impossibilità di utilizzare le prestazioni ai sensi dell’art. 1256 c.c.) </a:t>
            </a:r>
          </a:p>
        </p:txBody>
      </p:sp>
    </p:spTree>
    <p:extLst>
      <p:ext uri="{BB962C8B-B14F-4D97-AF65-F5344CB8AC3E}">
        <p14:creationId xmlns:p14="http://schemas.microsoft.com/office/powerpoint/2010/main" val="105717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Limiti al diritto di sciopero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91264" cy="5400600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Interni: a) definizione di sciopero: è sciopero </a:t>
            </a:r>
            <a:r>
              <a:rPr lang="it-IT" u="sng" dirty="0" smtClean="0"/>
              <a:t>qualunque</a:t>
            </a:r>
            <a:r>
              <a:rPr lang="it-IT" dirty="0" smtClean="0"/>
              <a:t> </a:t>
            </a:r>
            <a:r>
              <a:rPr lang="it-IT" dirty="0"/>
              <a:t>astensione collettiva dal lavoro per il raggiungimento di un fine comune (</a:t>
            </a:r>
            <a:r>
              <a:rPr lang="it-IT" dirty="0" err="1"/>
              <a:t>Cass</a:t>
            </a:r>
            <a:r>
              <a:rPr lang="it-IT" dirty="0"/>
              <a:t>. 711/1980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superamento della teoria del c.d. danno ingiusto sull’illegittimità delle forme anomale di sciopero</a:t>
            </a:r>
          </a:p>
          <a:p>
            <a:pPr marL="0" indent="0">
              <a:buNone/>
            </a:pPr>
            <a:r>
              <a:rPr lang="it-IT" dirty="0" smtClean="0"/>
              <a:t>b) Definizione delle finalità del legittimo esercizio del diritto di sciopero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legittimità dello sciopero economico-politico</a:t>
            </a:r>
            <a:r>
              <a:rPr lang="it-IT" dirty="0"/>
              <a:t>;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legittimità </a:t>
            </a:r>
            <a:r>
              <a:rPr lang="it-IT" dirty="0"/>
              <a:t>dello sciopero politico ma ai sensi </a:t>
            </a:r>
            <a:r>
              <a:rPr lang="it-IT" dirty="0" smtClean="0"/>
              <a:t>degli artt. 3 co. 2 e 18 </a:t>
            </a:r>
            <a:r>
              <a:rPr lang="it-IT" dirty="0" err="1"/>
              <a:t>Cost</a:t>
            </a:r>
            <a:r>
              <a:rPr lang="it-IT" dirty="0" smtClean="0"/>
              <a:t>. (sciopero – libertà; C</a:t>
            </a:r>
            <a:r>
              <a:rPr lang="it-IT" dirty="0"/>
              <a:t>. </a:t>
            </a:r>
            <a:r>
              <a:rPr lang="it-IT" dirty="0" err="1"/>
              <a:t>cost</a:t>
            </a:r>
            <a:r>
              <a:rPr lang="it-IT" dirty="0"/>
              <a:t>. </a:t>
            </a:r>
            <a:r>
              <a:rPr lang="it-IT" dirty="0" smtClean="0"/>
              <a:t>290/74: parziale </a:t>
            </a:r>
            <a:r>
              <a:rPr lang="it-IT" dirty="0"/>
              <a:t>illegittimità </a:t>
            </a:r>
            <a:r>
              <a:rPr lang="it-IT" dirty="0" smtClean="0"/>
              <a:t>dell’art. 503 c.p.);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legittimità </a:t>
            </a:r>
            <a:r>
              <a:rPr lang="it-IT" dirty="0"/>
              <a:t>dello sciopero di solidarietà: </a:t>
            </a:r>
            <a:r>
              <a:rPr lang="it-IT" dirty="0" smtClean="0"/>
              <a:t>inapplicabilità </a:t>
            </a:r>
            <a:r>
              <a:rPr lang="it-IT" dirty="0"/>
              <a:t>dell’art. 505 c.p. allo sciopero di solidarietà </a:t>
            </a:r>
            <a:r>
              <a:rPr lang="it-IT" dirty="0" smtClean="0"/>
              <a:t>(C</a:t>
            </a:r>
            <a:r>
              <a:rPr lang="it-IT" dirty="0"/>
              <a:t>. </a:t>
            </a:r>
            <a:r>
              <a:rPr lang="it-IT" dirty="0" err="1"/>
              <a:t>cost</a:t>
            </a:r>
            <a:r>
              <a:rPr lang="it-IT" dirty="0"/>
              <a:t>. </a:t>
            </a:r>
            <a:r>
              <a:rPr lang="it-IT" dirty="0" smtClean="0"/>
              <a:t>123/62)</a:t>
            </a:r>
            <a:endParaRPr lang="it-IT" dirty="0"/>
          </a:p>
          <a:p>
            <a:r>
              <a:rPr lang="it-IT" dirty="0" smtClean="0"/>
              <a:t>Esterni: </a:t>
            </a:r>
            <a:r>
              <a:rPr lang="it-IT" dirty="0"/>
              <a:t>illiceità dell’astensione dal lavoro che pregiudica la produttività (non la produzione) </a:t>
            </a:r>
            <a:r>
              <a:rPr lang="it-IT" dirty="0" smtClean="0"/>
              <a:t>dell’impresa (i.e. la capacità produttiva dell’impresa, la possibilità di continuare a svolgere la propria iniziativa economica)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</a:t>
            </a:r>
            <a:r>
              <a:rPr lang="it-IT" dirty="0"/>
              <a:t>comandata </a:t>
            </a:r>
          </a:p>
        </p:txBody>
      </p:sp>
    </p:spTree>
    <p:extLst>
      <p:ext uri="{BB962C8B-B14F-4D97-AF65-F5344CB8AC3E}">
        <p14:creationId xmlns:p14="http://schemas.microsoft.com/office/powerpoint/2010/main" val="317858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Clausole di tregua sindacale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5149552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Obbligo di prevederle espressamente</a:t>
            </a:r>
          </a:p>
          <a:p>
            <a:r>
              <a:rPr lang="it-IT" dirty="0" smtClean="0"/>
              <a:t>Vincolanti solo per quanto previsto nel contr. </a:t>
            </a:r>
            <a:r>
              <a:rPr lang="it-IT" dirty="0" err="1" smtClean="0"/>
              <a:t>coll</a:t>
            </a:r>
            <a:r>
              <a:rPr lang="it-IT" dirty="0" smtClean="0"/>
              <a:t>. (c.d. dovere relativo di pace sindacale), salvo che sia espressamente pattuito il dovere assoluto di pace sindacale</a:t>
            </a:r>
          </a:p>
          <a:p>
            <a:r>
              <a:rPr lang="it-IT" dirty="0" smtClean="0"/>
              <a:t>Efficacia obbligatoria (parte IV, § 2 e 5 TU </a:t>
            </a:r>
            <a:r>
              <a:rPr lang="it-IT" dirty="0"/>
              <a:t>rappresentanza; analogamente: A.I. Confcommercio, parte </a:t>
            </a:r>
            <a:r>
              <a:rPr lang="it-IT" dirty="0" smtClean="0"/>
              <a:t>B), </a:t>
            </a:r>
            <a:r>
              <a:rPr lang="it-IT" dirty="0"/>
              <a:t>cl. </a:t>
            </a:r>
            <a:r>
              <a:rPr lang="it-IT" dirty="0" smtClean="0"/>
              <a:t>2): </a:t>
            </a:r>
            <a:r>
              <a:rPr lang="it-IT" dirty="0"/>
              <a:t>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F), § </a:t>
            </a:r>
            <a:r>
              <a:rPr lang="it-IT" dirty="0" smtClean="0"/>
              <a:t>V); responsabilità per inadempimento dell’</a:t>
            </a:r>
            <a:r>
              <a:rPr lang="it-IT" dirty="0" err="1" smtClean="0"/>
              <a:t>oo.ss</a:t>
            </a:r>
            <a:r>
              <a:rPr lang="it-IT" dirty="0" smtClean="0"/>
              <a:t>. o del datore di lavoro o </a:t>
            </a:r>
            <a:r>
              <a:rPr lang="it-IT" dirty="0" err="1" smtClean="0"/>
              <a:t>ass</a:t>
            </a:r>
            <a:r>
              <a:rPr lang="it-IT" dirty="0" smtClean="0"/>
              <a:t>. datoriale non rispettoso della tregua; sanzioni (T.U. parte IV, § 3 e 4</a:t>
            </a:r>
            <a:r>
              <a:rPr lang="it-IT" dirty="0"/>
              <a:t>); analogamente: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</a:t>
            </a:r>
            <a:r>
              <a:rPr lang="it-IT" dirty="0" smtClean="0"/>
              <a:t>F), </a:t>
            </a:r>
            <a:r>
              <a:rPr lang="it-IT" dirty="0"/>
              <a:t>§ </a:t>
            </a:r>
            <a:r>
              <a:rPr lang="it-IT" dirty="0" smtClean="0"/>
              <a:t>III e IV)</a:t>
            </a:r>
          </a:p>
          <a:p>
            <a:r>
              <a:rPr lang="it-IT" dirty="0" smtClean="0"/>
              <a:t>Funzionali al: a) regolare svolgimento dei processi negoziali; b) all’esigibilità dei contratti collettivi stipulati (par. 1, parte IV, TU </a:t>
            </a:r>
            <a:r>
              <a:rPr lang="it-IT" dirty="0"/>
              <a:t>rappresentanza; analogamente: A.I. Confcommercio, parte A), cl. </a:t>
            </a:r>
            <a:r>
              <a:rPr lang="it-IT" dirty="0" smtClean="0"/>
              <a:t>4.IV</a:t>
            </a:r>
            <a:r>
              <a:rPr lang="it-IT" dirty="0"/>
              <a:t>);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F), § </a:t>
            </a:r>
            <a:r>
              <a:rPr lang="it-IT" dirty="0" smtClean="0"/>
              <a:t>I).</a:t>
            </a:r>
          </a:p>
        </p:txBody>
      </p:sp>
    </p:spTree>
    <p:extLst>
      <p:ext uri="{BB962C8B-B14F-4D97-AF65-F5344CB8AC3E}">
        <p14:creationId xmlns:p14="http://schemas.microsoft.com/office/powerpoint/2010/main" val="214146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it-IT" dirty="0" smtClean="0"/>
              <a:t>Clausole di tregua sindacale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149552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E’ legittimo prevedere sanzioni in caso di mancato rispetto delle clausole di tregua da parte dei sindacati dissenzienti (§ 3 e 5, parte IV,  TU rappresentanza)? </a:t>
            </a:r>
          </a:p>
          <a:p>
            <a:r>
              <a:rPr lang="it-IT" dirty="0"/>
              <a:t>Qual è l’efficacia delle clausole di tregua funzionali all’esigibilità dei contr. </a:t>
            </a:r>
            <a:r>
              <a:rPr lang="it-IT" dirty="0" err="1"/>
              <a:t>coll</a:t>
            </a:r>
            <a:r>
              <a:rPr lang="it-IT" dirty="0"/>
              <a:t>.? </a:t>
            </a:r>
            <a:r>
              <a:rPr lang="it-IT" dirty="0" err="1"/>
              <a:t>Andreoni</a:t>
            </a:r>
            <a:r>
              <a:rPr lang="it-IT" dirty="0"/>
              <a:t>: vincolanti </a:t>
            </a:r>
            <a:r>
              <a:rPr lang="it-IT" i="1" dirty="0"/>
              <a:t>rebus sic </a:t>
            </a:r>
            <a:r>
              <a:rPr lang="it-IT" i="1" dirty="0" err="1"/>
              <a:t>stantibus</a:t>
            </a:r>
            <a:r>
              <a:rPr lang="it-IT" i="1" dirty="0"/>
              <a:t> </a:t>
            </a:r>
          </a:p>
          <a:p>
            <a:r>
              <a:rPr lang="it-IT" dirty="0"/>
              <a:t>Dovere di influenza (clausole transitorie e finali, § 1; analogamente: A.I. Confcommercio, parte A), cl. 4.VI);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</a:t>
            </a:r>
            <a:r>
              <a:rPr lang="it-IT" dirty="0" smtClean="0"/>
              <a:t>G), </a:t>
            </a:r>
            <a:r>
              <a:rPr lang="it-IT" dirty="0"/>
              <a:t>§ </a:t>
            </a:r>
            <a:r>
              <a:rPr lang="it-IT" dirty="0" smtClean="0"/>
              <a:t>I)</a:t>
            </a:r>
            <a:endParaRPr lang="it-IT" dirty="0"/>
          </a:p>
          <a:p>
            <a:r>
              <a:rPr lang="it-IT" dirty="0"/>
              <a:t>Procedura arbitrale in caso di inadempimento (clausole transitorie e finali, § 2-4 TU rappresentanza; analogamente: A.I. Confcommercio, parte A), cl. 4.VII); A.I. A.G.C.I., </a:t>
            </a:r>
            <a:r>
              <a:rPr lang="it-IT" dirty="0" err="1"/>
              <a:t>Confcooperative</a:t>
            </a:r>
            <a:r>
              <a:rPr lang="it-IT" dirty="0"/>
              <a:t>, Legacoop 28.7.2015, parte </a:t>
            </a:r>
            <a:r>
              <a:rPr lang="it-IT" dirty="0" smtClean="0"/>
              <a:t>G), </a:t>
            </a:r>
            <a:r>
              <a:rPr lang="it-IT" dirty="0"/>
              <a:t>§ </a:t>
            </a:r>
            <a:r>
              <a:rPr lang="it-IT" dirty="0" smtClean="0"/>
              <a:t>II)</a:t>
            </a:r>
            <a:endParaRPr lang="it-IT" dirty="0"/>
          </a:p>
          <a:p>
            <a:r>
              <a:rPr lang="it-IT" dirty="0"/>
              <a:t>Commissione interconfederale permanente per garantire l’esigibilità dei contratti </a:t>
            </a:r>
            <a:r>
              <a:rPr lang="it-IT" dirty="0" smtClean="0"/>
              <a:t>(T.U., clausole </a:t>
            </a:r>
            <a:r>
              <a:rPr lang="it-IT" dirty="0"/>
              <a:t>transitorie e finali, § 5-9); analogamente: A.I. A.G.C.I., </a:t>
            </a:r>
            <a:r>
              <a:rPr lang="it-IT" dirty="0" err="1"/>
              <a:t>Confcooperative</a:t>
            </a:r>
            <a:r>
              <a:rPr lang="it-IT" dirty="0"/>
              <a:t>, Legacoop 28.7.2015, </a:t>
            </a:r>
            <a:r>
              <a:rPr lang="it-IT"/>
              <a:t>parte </a:t>
            </a:r>
            <a:r>
              <a:rPr lang="it-IT" smtClean="0"/>
              <a:t>G), </a:t>
            </a:r>
            <a:r>
              <a:rPr lang="it-IT" dirty="0"/>
              <a:t>§ </a:t>
            </a:r>
            <a:r>
              <a:rPr lang="it-IT" dirty="0" smtClean="0"/>
              <a:t>III)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0601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Lo sciopero nei servizi pubblici essenziali (l. 146/90)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077544"/>
          </a:xfrm>
        </p:spPr>
        <p:txBody>
          <a:bodyPr>
            <a:normAutofit/>
          </a:bodyPr>
          <a:lstStyle/>
          <a:p>
            <a:r>
              <a:rPr lang="it-IT" dirty="0" smtClean="0"/>
              <a:t>Intervento C. </a:t>
            </a:r>
            <a:r>
              <a:rPr lang="it-IT" dirty="0" err="1" smtClean="0"/>
              <a:t>cost</a:t>
            </a:r>
            <a:r>
              <a:rPr lang="it-IT" dirty="0" smtClean="0"/>
              <a:t>. (46/1958; 123/1962; 31/1969; 222/1976; 125/1980) e codici di autoregolamentazione (limiti: pluralità di codici; efficacia </a:t>
            </a:r>
            <a:r>
              <a:rPr lang="it-IT" i="1" dirty="0" smtClean="0"/>
              <a:t>inter </a:t>
            </a:r>
            <a:r>
              <a:rPr lang="it-IT" i="1" dirty="0" err="1" smtClean="0"/>
              <a:t>partes</a:t>
            </a:r>
            <a:r>
              <a:rPr lang="it-IT" i="1" dirty="0" smtClean="0"/>
              <a:t> </a:t>
            </a:r>
            <a:r>
              <a:rPr lang="it-IT" dirty="0" smtClean="0"/>
              <a:t>degli stessi)</a:t>
            </a:r>
          </a:p>
          <a:p>
            <a:r>
              <a:rPr lang="it-IT" dirty="0" smtClean="0"/>
              <a:t>Finalità della l. 146/90: art. 1 co. 2</a:t>
            </a:r>
          </a:p>
          <a:p>
            <a:r>
              <a:rPr lang="it-IT" dirty="0" smtClean="0"/>
              <a:t>Abrogazione </a:t>
            </a:r>
            <a:r>
              <a:rPr lang="it-IT" dirty="0" smtClean="0"/>
              <a:t>degli artt. 330 e 333 c.p.</a:t>
            </a:r>
          </a:p>
          <a:p>
            <a:r>
              <a:rPr lang="it-IT" dirty="0" smtClean="0"/>
              <a:t>Individuazione dei </a:t>
            </a:r>
            <a:r>
              <a:rPr lang="it-IT" dirty="0" err="1" smtClean="0"/>
              <a:t>spe</a:t>
            </a:r>
            <a:r>
              <a:rPr lang="it-IT" dirty="0" smtClean="0"/>
              <a:t> (art. 1 co. 1): </a:t>
            </a:r>
            <a:r>
              <a:rPr lang="it-IT" dirty="0" smtClean="0"/>
              <a:t>elenco esemplificativo (art. </a:t>
            </a:r>
            <a:r>
              <a:rPr lang="it-IT" dirty="0" smtClean="0"/>
              <a:t>1 co. 2); </a:t>
            </a:r>
            <a:r>
              <a:rPr lang="it-IT" dirty="0" smtClean="0"/>
              <a:t>interpretazione estensiva della Commissione di garanzia (servizi strumentali</a:t>
            </a:r>
            <a:r>
              <a:rPr lang="it-IT" dirty="0" smtClean="0"/>
              <a:t>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29088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>
                <a:solidFill>
                  <a:srgbClr val="696464"/>
                </a:solidFill>
              </a:rPr>
              <a:t>Lo sciopero nei servizi pubblici essenziali (l. 146/90)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05536"/>
          </a:xfrm>
        </p:spPr>
        <p:txBody>
          <a:bodyPr>
            <a:normAutofit fontScale="92500"/>
          </a:bodyPr>
          <a:lstStyle/>
          <a:p>
            <a:r>
              <a:rPr lang="it-IT" dirty="0"/>
              <a:t>Procedura: 1. individuazione delle prestazioni minime indispensabili (art. 2 co. 1) nei contr. </a:t>
            </a:r>
            <a:r>
              <a:rPr lang="it-IT" dirty="0" err="1"/>
              <a:t>coll</a:t>
            </a:r>
            <a:r>
              <a:rPr lang="it-IT" dirty="0"/>
              <a:t>. e nei reg. di servizio (art. 2 co. 2</a:t>
            </a:r>
            <a:r>
              <a:rPr lang="it-IT" dirty="0" smtClean="0"/>
              <a:t>)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* efficacia </a:t>
            </a:r>
            <a:r>
              <a:rPr lang="it-IT" i="1" dirty="0"/>
              <a:t>erga </a:t>
            </a:r>
            <a:r>
              <a:rPr lang="it-IT" i="1" dirty="0" err="1"/>
              <a:t>omnes</a:t>
            </a:r>
            <a:r>
              <a:rPr lang="it-IT" dirty="0"/>
              <a:t> dei contr. </a:t>
            </a:r>
            <a:r>
              <a:rPr lang="it-IT" dirty="0" err="1"/>
              <a:t>coll</a:t>
            </a:r>
            <a:r>
              <a:rPr lang="it-IT" dirty="0"/>
              <a:t>.: obbligo previsto dalla legge (art. 2 co. 3); sanzioni in caso di mancato rispetto (art. 4); C. </a:t>
            </a:r>
            <a:r>
              <a:rPr lang="it-IT" dirty="0" err="1"/>
              <a:t>cost</a:t>
            </a:r>
            <a:r>
              <a:rPr lang="it-IT" dirty="0"/>
              <a:t>. 344/1996; obbligo di bilanciamento tra dir. di sciopero e dir. della persona costituzionalmente </a:t>
            </a:r>
            <a:r>
              <a:rPr lang="it-IT" dirty="0" smtClean="0"/>
              <a:t>garantiti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2. procedura di raffreddamento o tentativo di conciliazione (art. 2 co. 2)</a:t>
            </a:r>
          </a:p>
          <a:p>
            <a:pPr marL="0" indent="0">
              <a:buNone/>
            </a:pPr>
            <a:r>
              <a:rPr lang="it-IT" dirty="0"/>
              <a:t>	3. comunicazione scritta (art. 2 co. 1)</a:t>
            </a:r>
          </a:p>
          <a:p>
            <a:pPr marL="0" indent="0">
              <a:buNone/>
            </a:pPr>
            <a:r>
              <a:rPr lang="it-IT" dirty="0"/>
              <a:t>	4. preavviso (art. 2 co. 5)</a:t>
            </a:r>
          </a:p>
          <a:p>
            <a:pPr marL="0" indent="0">
              <a:buNone/>
            </a:pPr>
            <a:r>
              <a:rPr lang="it-IT" dirty="0"/>
              <a:t>	5. informazione agli utenti (art. 2 co. 6)</a:t>
            </a:r>
          </a:p>
          <a:p>
            <a:pPr marL="0" indent="0">
              <a:buNone/>
            </a:pPr>
            <a:r>
              <a:rPr lang="it-IT" dirty="0"/>
              <a:t>	* Eccezione (art. 2 co. 7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1087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Lo sciopero nei servizi pubblici essenziali (l. 146/90)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22156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Requisiti: 1. </a:t>
            </a:r>
            <a:r>
              <a:rPr lang="it-IT" dirty="0" smtClean="0"/>
              <a:t>idoneità delle prestazioni </a:t>
            </a:r>
            <a:r>
              <a:rPr lang="it-IT" dirty="0" smtClean="0"/>
              <a:t>minime indispensabili (art. 2 co. 2)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2. durata determinata (art. 2 co. 1)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3. intervalli minimi </a:t>
            </a:r>
            <a:r>
              <a:rPr lang="it-IT" dirty="0" smtClean="0"/>
              <a:t>(</a:t>
            </a:r>
            <a:r>
              <a:rPr lang="it-IT" dirty="0"/>
              <a:t>c.d. obbligo di </a:t>
            </a:r>
            <a:r>
              <a:rPr lang="it-IT" dirty="0" smtClean="0"/>
              <a:t>rarefazione; </a:t>
            </a:r>
            <a:r>
              <a:rPr lang="it-IT" dirty="0"/>
              <a:t>art</a:t>
            </a:r>
            <a:r>
              <a:rPr lang="it-IT" dirty="0" smtClean="0"/>
              <a:t>. 2 co. 2)</a:t>
            </a:r>
          </a:p>
          <a:p>
            <a:r>
              <a:rPr lang="it-IT" dirty="0" smtClean="0"/>
              <a:t>Compiti della Commissione di </a:t>
            </a:r>
            <a:r>
              <a:rPr lang="it-IT" dirty="0" smtClean="0"/>
              <a:t>garanzia (autorità </a:t>
            </a:r>
            <a:r>
              <a:rPr lang="it-IT" dirty="0" err="1" smtClean="0"/>
              <a:t>amm</a:t>
            </a:r>
            <a:r>
              <a:rPr lang="it-IT" dirty="0" smtClean="0"/>
              <a:t>. indipendente: art. 12):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1</a:t>
            </a:r>
            <a:r>
              <a:rPr lang="it-IT" dirty="0" smtClean="0"/>
              <a:t>. valutazione di idoneità dei cc e dei codici di autoregolamentazione sulle prestazioni minime e adozione di regolamentazione provvisoria (art. 2 co. 2 e 13 co. 1 </a:t>
            </a:r>
            <a:r>
              <a:rPr lang="it-IT" dirty="0" err="1" smtClean="0"/>
              <a:t>lett</a:t>
            </a:r>
            <a:r>
              <a:rPr lang="it-IT" dirty="0" smtClean="0"/>
              <a:t>. a);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2</a:t>
            </a:r>
            <a:r>
              <a:rPr lang="it-IT" dirty="0" smtClean="0"/>
              <a:t>. prevenzione di scioperi illegittimi (art. 13 co. 1 </a:t>
            </a:r>
            <a:r>
              <a:rPr lang="it-IT" dirty="0" err="1" smtClean="0"/>
              <a:t>lett</a:t>
            </a:r>
            <a:r>
              <a:rPr lang="it-IT" dirty="0" smtClean="0"/>
              <a:t>. </a:t>
            </a:r>
            <a:r>
              <a:rPr lang="it-IT" dirty="0" smtClean="0"/>
              <a:t>d);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3. segnalazione degli scioperi da cui può derivare un pregiudizio ai dir. della persona (art. 13 co. 1 </a:t>
            </a:r>
            <a:r>
              <a:rPr lang="it-IT" dirty="0" err="1" smtClean="0"/>
              <a:t>lett</a:t>
            </a:r>
            <a:r>
              <a:rPr lang="it-IT" dirty="0" smtClean="0"/>
              <a:t>. f) e art</a:t>
            </a:r>
            <a:r>
              <a:rPr lang="it-IT" dirty="0" smtClean="0"/>
              <a:t>. 8 co. 1);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4. </a:t>
            </a:r>
            <a:r>
              <a:rPr lang="it-IT" dirty="0" smtClean="0"/>
              <a:t>sanzioni </a:t>
            </a:r>
            <a:r>
              <a:rPr lang="it-IT" dirty="0" smtClean="0"/>
              <a:t>(art. 13 co. 1 </a:t>
            </a:r>
            <a:r>
              <a:rPr lang="it-IT" dirty="0" err="1" smtClean="0"/>
              <a:t>lett</a:t>
            </a:r>
            <a:r>
              <a:rPr lang="it-IT" dirty="0" smtClean="0"/>
              <a:t>. i); </a:t>
            </a:r>
            <a:r>
              <a:rPr lang="it-IT" dirty="0" smtClean="0"/>
              <a:t>per i lavoratori v. art. 4 co. </a:t>
            </a:r>
            <a:r>
              <a:rPr lang="it-IT" dirty="0" smtClean="0"/>
              <a:t>1; per i sindacati: art. 4 co. 2 e 4bis; imprese erogatrici: art. 4 co. 4); </a:t>
            </a:r>
            <a:r>
              <a:rPr lang="it-IT" dirty="0" smtClean="0"/>
              <a:t>procedura (art. 4 co. 4 quater)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2454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1110</TotalTime>
  <Words>826</Words>
  <Application>Microsoft Office PowerPoint</Application>
  <PresentationFormat>Presentazione su schermo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Franklin Gothic Book</vt:lpstr>
      <vt:lpstr>Perpetua</vt:lpstr>
      <vt:lpstr>Wingdings 2</vt:lpstr>
      <vt:lpstr>Universo</vt:lpstr>
      <vt:lpstr>Diritto del lavoro</vt:lpstr>
      <vt:lpstr>Il diritto di sciopero </vt:lpstr>
      <vt:lpstr>Il diritto di sciopero</vt:lpstr>
      <vt:lpstr>Limiti al diritto di sciopero</vt:lpstr>
      <vt:lpstr>Clausole di tregua sindacale</vt:lpstr>
      <vt:lpstr>Clausole di tregua sindacale</vt:lpstr>
      <vt:lpstr>Lo sciopero nei servizi pubblici essenziali (l. 146/90)</vt:lpstr>
      <vt:lpstr>Lo sciopero nei servizi pubblici essenziali (l. 146/90)</vt:lpstr>
      <vt:lpstr>Lo sciopero nei servizi pubblici essenziali (l. 146/90)</vt:lpstr>
      <vt:lpstr>Lo sciopero nei servizi pubblici essenziali (l. 146/90)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110</cp:revision>
  <dcterms:created xsi:type="dcterms:W3CDTF">2013-09-30T16:15:20Z</dcterms:created>
  <dcterms:modified xsi:type="dcterms:W3CDTF">2016-03-24T10:38:53Z</dcterms:modified>
</cp:coreProperties>
</file>