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1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tangolo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ettangolo arrotondato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28" name="Segnaposto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85D8-A068-4B5D-9FE4-385FF137570E}" type="datetimeFigureOut">
              <a:rPr lang="en-US" smtClean="0"/>
              <a:t>3/21/2016</a:t>
            </a:fld>
            <a:endParaRPr lang="en-US"/>
          </a:p>
        </p:txBody>
      </p:sp>
      <p:sp>
        <p:nvSpPr>
          <p:cNvPr id="17" name="Segnaposto piè di pagina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egnaposto numero diapositiva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  <p:sp>
        <p:nvSpPr>
          <p:cNvPr id="7" name="Rettangolo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tangolo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tangolo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olo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85D8-A068-4B5D-9FE4-385FF137570E}" type="datetimeFigureOut">
              <a:rPr lang="en-US" smtClean="0"/>
              <a:t>3/21/2016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85D8-A068-4B5D-9FE4-385FF137570E}" type="datetimeFigureOut">
              <a:rPr lang="en-US" smtClean="0"/>
              <a:t>3/21/2016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85D8-A068-4B5D-9FE4-385FF137570E}" type="datetimeFigureOut">
              <a:rPr lang="en-US" smtClean="0"/>
              <a:t>3/21/2016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  <p:sp>
        <p:nvSpPr>
          <p:cNvPr id="8" name="Segnaposto contenuto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ttangolo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ettangolo arrotondato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85D8-A068-4B5D-9FE4-385FF137570E}" type="datetimeFigureOut">
              <a:rPr lang="en-US" smtClean="0"/>
              <a:t>3/21/2016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ttangolo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tangolo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tangolo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85D8-A068-4B5D-9FE4-385FF137570E}" type="datetimeFigureOut">
              <a:rPr lang="en-US" smtClean="0"/>
              <a:t>3/21/2016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  <p:sp>
        <p:nvSpPr>
          <p:cNvPr id="9" name="Segnaposto contenuto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85D8-A068-4B5D-9FE4-385FF137570E}" type="datetimeFigureOut">
              <a:rPr lang="en-US" smtClean="0"/>
              <a:t>3/21/2016</a:t>
            </a:fld>
            <a:endParaRPr lang="en-US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  <p:sp>
        <p:nvSpPr>
          <p:cNvPr id="11" name="Segnaposto contenuto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3" name="Segnaposto contenuto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85D8-A068-4B5D-9FE4-385FF137570E}" type="datetimeFigureOut">
              <a:rPr lang="en-US" smtClean="0"/>
              <a:t>3/21/2016</a:t>
            </a:fld>
            <a:endParaRPr lang="en-US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85D8-A068-4B5D-9FE4-385FF137570E}" type="datetimeFigureOut">
              <a:rPr lang="en-US" smtClean="0"/>
              <a:t>3/21/2016</a:t>
            </a:fld>
            <a:endParaRPr lang="en-US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tangolo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ettangolo arrotondato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85D8-A068-4B5D-9FE4-385FF137570E}" type="datetimeFigureOut">
              <a:rPr lang="en-US" smtClean="0"/>
              <a:t>3/21/2016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85D8-A068-4B5D-9FE4-385FF137570E}" type="datetimeFigureOut">
              <a:rPr lang="en-US" smtClean="0"/>
              <a:t>3/21/2016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  <p:sp>
        <p:nvSpPr>
          <p:cNvPr id="11" name="Rettangolo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tangolo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ttangolo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tangolo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ettangolo arrotondato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Segnaposto titolo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3" name="Segnaposto testo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4" name="Segnaposto data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68085D8-A068-4B5D-9FE4-385FF137570E}" type="datetimeFigureOut">
              <a:rPr lang="en-US" smtClean="0"/>
              <a:t>3/21/2016</a:t>
            </a:fld>
            <a:endParaRPr lang="en-US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egnaposto numero diapositiva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660976" cy="2604864"/>
          </a:xfrm>
        </p:spPr>
        <p:txBody>
          <a:bodyPr>
            <a:normAutofit/>
          </a:bodyPr>
          <a:lstStyle/>
          <a:p>
            <a:r>
              <a:rPr lang="it-IT" dirty="0" smtClean="0"/>
              <a:t>Corso di Laurea in Giurisprudenza</a:t>
            </a:r>
          </a:p>
          <a:p>
            <a:r>
              <a:rPr lang="it-IT" dirty="0" err="1" smtClean="0"/>
              <a:t>a.a</a:t>
            </a:r>
            <a:r>
              <a:rPr lang="it-IT" dirty="0" smtClean="0"/>
              <a:t>. </a:t>
            </a:r>
            <a:r>
              <a:rPr lang="it-IT" dirty="0" smtClean="0"/>
              <a:t>2015-2016</a:t>
            </a:r>
            <a:endParaRPr lang="it-IT" dirty="0" smtClean="0"/>
          </a:p>
          <a:p>
            <a:r>
              <a:rPr lang="it-IT" dirty="0" smtClean="0"/>
              <a:t>Prof.ssa </a:t>
            </a:r>
            <a:r>
              <a:rPr lang="it-IT" dirty="0" smtClean="0"/>
              <a:t>Silvia Borelli</a:t>
            </a:r>
          </a:p>
          <a:p>
            <a:r>
              <a:rPr lang="it-IT" dirty="0" smtClean="0"/>
              <a:t>Lezione </a:t>
            </a:r>
            <a:r>
              <a:rPr lang="it-IT" dirty="0" smtClean="0"/>
              <a:t>XII </a:t>
            </a:r>
            <a:r>
              <a:rPr lang="it-IT" dirty="0" smtClean="0"/>
              <a:t>– La condotta antisindacale</a:t>
            </a:r>
            <a:endParaRPr lang="en-US" dirty="0"/>
          </a:p>
        </p:txBody>
      </p:sp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Diritto del lavoro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517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Fonti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Art.28 St. lav.</a:t>
            </a:r>
          </a:p>
          <a:p>
            <a:r>
              <a:rPr lang="it-IT" dirty="0" smtClean="0"/>
              <a:t>Fattispecie legali di condotta antisindacale: art. 7 l. 146/90 e art. 47 co. 3 l. 428/90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475942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9552" y="116632"/>
            <a:ext cx="8147248" cy="778098"/>
          </a:xfrm>
        </p:spPr>
        <p:txBody>
          <a:bodyPr/>
          <a:lstStyle/>
          <a:p>
            <a:r>
              <a:rPr lang="it-IT" dirty="0" smtClean="0"/>
              <a:t>Condotta antisindacale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395536" y="894730"/>
            <a:ext cx="8291264" cy="563061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it-IT" dirty="0"/>
              <a:t>«comportamenti </a:t>
            </a:r>
            <a:r>
              <a:rPr lang="it-IT" dirty="0" smtClean="0"/>
              <a:t>diretti ad impedire o </a:t>
            </a:r>
            <a:r>
              <a:rPr lang="it-IT" dirty="0"/>
              <a:t>limitare </a:t>
            </a:r>
            <a:r>
              <a:rPr lang="it-IT" dirty="0" smtClean="0"/>
              <a:t>l’esercizio </a:t>
            </a:r>
            <a:r>
              <a:rPr lang="it-IT" dirty="0"/>
              <a:t>della </a:t>
            </a:r>
            <a:r>
              <a:rPr lang="it-IT" dirty="0" smtClean="0"/>
              <a:t>libertà </a:t>
            </a:r>
            <a:r>
              <a:rPr lang="it-IT" dirty="0"/>
              <a:t>e della </a:t>
            </a:r>
            <a:r>
              <a:rPr lang="it-IT" dirty="0" smtClean="0"/>
              <a:t>attività sindacale nonché </a:t>
            </a:r>
            <a:r>
              <a:rPr lang="it-IT" dirty="0"/>
              <a:t>del diritto di </a:t>
            </a:r>
            <a:r>
              <a:rPr lang="it-IT" dirty="0" smtClean="0"/>
              <a:t>sciopero»</a:t>
            </a:r>
          </a:p>
          <a:p>
            <a:pPr marL="0" indent="0">
              <a:buNone/>
            </a:pPr>
            <a:endParaRPr lang="it-IT" dirty="0"/>
          </a:p>
          <a:p>
            <a:r>
              <a:rPr lang="it-IT" dirty="0" smtClean="0"/>
              <a:t>Carattere teleologico della definizione: comportamento idoneo a ledere i beni protetti</a:t>
            </a:r>
          </a:p>
          <a:p>
            <a:r>
              <a:rPr lang="it-IT" dirty="0" smtClean="0"/>
              <a:t>Interpretazione estensiva del termine «comportamento»: condotta attiva (es. aggressione verbale) od omissiva (es. rifiuto di contrattare laddove obbligatoriamente previsto), atto giuridico (es. licenziamento)</a:t>
            </a:r>
          </a:p>
          <a:p>
            <a:r>
              <a:rPr lang="it-IT" dirty="0" smtClean="0"/>
              <a:t>Attualità della condotta</a:t>
            </a:r>
          </a:p>
          <a:p>
            <a:r>
              <a:rPr lang="it-IT" dirty="0" smtClean="0"/>
              <a:t>Carattere oggettivo della condotta antisindacale: irrilevanza dell’intenzione del datore di lavoro (</a:t>
            </a:r>
            <a:r>
              <a:rPr lang="it-IT" dirty="0" err="1" smtClean="0"/>
              <a:t>Cass</a:t>
            </a:r>
            <a:r>
              <a:rPr lang="it-IT" dirty="0" smtClean="0"/>
              <a:t>. S.U. 5295/1997)</a:t>
            </a:r>
          </a:p>
          <a:p>
            <a:r>
              <a:rPr lang="it-IT" dirty="0" smtClean="0"/>
              <a:t>Opposizione al conflitto (illegittima) e opposizione nel conflitto (legittima</a:t>
            </a:r>
            <a:r>
              <a:rPr lang="it-IT" dirty="0" smtClean="0"/>
              <a:t>)</a:t>
            </a:r>
          </a:p>
          <a:p>
            <a:r>
              <a:rPr lang="it-IT" dirty="0"/>
              <a:t>Possibilità di condotte </a:t>
            </a:r>
            <a:r>
              <a:rPr lang="it-IT" dirty="0" err="1"/>
              <a:t>plurioffensive</a:t>
            </a:r>
            <a:r>
              <a:rPr lang="it-IT" dirty="0"/>
              <a:t>: concorso di azioni </a:t>
            </a:r>
            <a:r>
              <a:rPr lang="it-IT" dirty="0" smtClean="0"/>
              <a:t>processuali</a:t>
            </a:r>
            <a:endParaRPr lang="it-IT" dirty="0" smtClean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635193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9552" y="274638"/>
            <a:ext cx="8147248" cy="1143000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Legittimazione passiva/ autore della condotta antisindacale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Datore di lavoro, imprenditore o non, pubblico o privato</a:t>
            </a:r>
          </a:p>
          <a:p>
            <a:pPr marL="0" indent="0">
              <a:buNone/>
            </a:pPr>
            <a:r>
              <a:rPr lang="it-IT" dirty="0"/>
              <a:t>	</a:t>
            </a:r>
            <a:r>
              <a:rPr lang="it-IT" dirty="0" smtClean="0"/>
              <a:t>* qualsiasi atto di esercizio del potere datoriale di cui è autore un dirigente o un delegato è riconducibile al datore di lavoro</a:t>
            </a:r>
          </a:p>
          <a:p>
            <a:pPr marL="0" indent="0">
              <a:buNone/>
            </a:pPr>
            <a:r>
              <a:rPr lang="it-IT" dirty="0"/>
              <a:t>	</a:t>
            </a:r>
            <a:r>
              <a:rPr lang="it-IT" dirty="0" smtClean="0"/>
              <a:t>* le società cooperative possono essere autrici di condotte antisindacali solo nei confronti dei soci lavoratori</a:t>
            </a:r>
          </a:p>
          <a:p>
            <a:r>
              <a:rPr lang="it-IT" dirty="0" smtClean="0"/>
              <a:t>Cedente e cessionario (art. 47 l. 428/90)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9353544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Legittimazione attiva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323528" y="1447800"/>
            <a:ext cx="8568952" cy="5005536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it-IT" dirty="0"/>
              <a:t>«</a:t>
            </a:r>
            <a:r>
              <a:rPr lang="it-IT" dirty="0" smtClean="0"/>
              <a:t>organismi locali delle associazioni sindacali nazionali che vi abbiano interesse»</a:t>
            </a:r>
          </a:p>
          <a:p>
            <a:r>
              <a:rPr lang="it-IT" dirty="0" smtClean="0"/>
              <a:t>Ragionevolezza della selezione dei soggetti idonei ad agire per la tutela di un interesse collettivo (C. </a:t>
            </a:r>
            <a:r>
              <a:rPr lang="it-IT" dirty="0" err="1" smtClean="0"/>
              <a:t>cost</a:t>
            </a:r>
            <a:r>
              <a:rPr lang="it-IT" dirty="0" smtClean="0"/>
              <a:t>. 54/74; 334/88; 89/95)</a:t>
            </a:r>
          </a:p>
          <a:p>
            <a:r>
              <a:rPr lang="it-IT" dirty="0" smtClean="0"/>
              <a:t>Dimensione nazionale dell’organizzazione: valutazione del dato effettivo della presenza e dell’attività del sindacato sul territorio (e non dello statuto)</a:t>
            </a:r>
          </a:p>
          <a:p>
            <a:r>
              <a:rPr lang="it-IT" dirty="0" smtClean="0"/>
              <a:t>Struttura anche categoriale</a:t>
            </a:r>
          </a:p>
          <a:p>
            <a:r>
              <a:rPr lang="it-IT" dirty="0" smtClean="0"/>
              <a:t>Organismi locali individuati in base allo Statuto (di regola, sindacati provinciali di categoria); esclusione di RSA e RSU</a:t>
            </a:r>
          </a:p>
          <a:p>
            <a:r>
              <a:rPr lang="it-IT" dirty="0" smtClean="0"/>
              <a:t>Interesse ad agire: lesione dell’interesse collettivo riferibile al </a:t>
            </a:r>
            <a:r>
              <a:rPr lang="it-IT" dirty="0" smtClean="0"/>
              <a:t>sindacato (anche in caso di condotte non riguardant</a:t>
            </a:r>
            <a:r>
              <a:rPr lang="it-IT" dirty="0" smtClean="0"/>
              <a:t>i i propri iscritti)</a:t>
            </a:r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18182954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Procedimento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467544" y="1447800"/>
            <a:ext cx="8219256" cy="4572000"/>
          </a:xfrm>
        </p:spPr>
        <p:txBody>
          <a:bodyPr>
            <a:normAutofit lnSpcReduction="10000"/>
          </a:bodyPr>
          <a:lstStyle/>
          <a:p>
            <a:r>
              <a:rPr lang="it-IT" dirty="0" smtClean="0"/>
              <a:t>Fase sommaria: </a:t>
            </a:r>
            <a:r>
              <a:rPr lang="it-IT" dirty="0"/>
              <a:t>il tribunale </a:t>
            </a:r>
            <a:r>
              <a:rPr lang="it-IT" dirty="0" smtClean="0"/>
              <a:t>del luogo ove è </a:t>
            </a:r>
            <a:r>
              <a:rPr lang="it-IT" dirty="0"/>
              <a:t>posto </a:t>
            </a:r>
            <a:r>
              <a:rPr lang="it-IT" dirty="0" smtClean="0"/>
              <a:t>in essere  il comportamento denunziato</a:t>
            </a:r>
            <a:r>
              <a:rPr lang="it-IT" dirty="0"/>
              <a:t>, </a:t>
            </a:r>
            <a:r>
              <a:rPr lang="it-IT" dirty="0" smtClean="0"/>
              <a:t>nei 2 gg. </a:t>
            </a:r>
            <a:r>
              <a:rPr lang="it-IT" dirty="0" smtClean="0"/>
              <a:t>s(termine </a:t>
            </a:r>
            <a:r>
              <a:rPr lang="it-IT" dirty="0" smtClean="0"/>
              <a:t>non perentorio), </a:t>
            </a:r>
            <a:r>
              <a:rPr lang="it-IT" dirty="0"/>
              <a:t>convocate </a:t>
            </a:r>
            <a:r>
              <a:rPr lang="it-IT" dirty="0" smtClean="0"/>
              <a:t>le parti e </a:t>
            </a:r>
            <a:r>
              <a:rPr lang="it-IT" dirty="0"/>
              <a:t>assunte sommarie informazioni, qualora ritenga </a:t>
            </a:r>
            <a:r>
              <a:rPr lang="it-IT" dirty="0" smtClean="0"/>
              <a:t>sussistente la violazione, </a:t>
            </a:r>
            <a:r>
              <a:rPr lang="it-IT" dirty="0"/>
              <a:t>ordina al datore di </a:t>
            </a:r>
            <a:r>
              <a:rPr lang="it-IT" dirty="0" smtClean="0"/>
              <a:t>lavoro, con decreto motivato e </a:t>
            </a:r>
            <a:r>
              <a:rPr lang="it-IT" dirty="0"/>
              <a:t>immediatamente esecutivo, la cessazione </a:t>
            </a:r>
            <a:r>
              <a:rPr lang="it-IT" dirty="0" smtClean="0"/>
              <a:t>del comportamento </a:t>
            </a:r>
            <a:r>
              <a:rPr lang="it-IT" dirty="0"/>
              <a:t>illegittimo e la rimozione degli </a:t>
            </a:r>
            <a:r>
              <a:rPr lang="it-IT" dirty="0" smtClean="0"/>
              <a:t>effetti.</a:t>
            </a:r>
          </a:p>
          <a:p>
            <a:r>
              <a:rPr lang="it-IT" dirty="0" smtClean="0"/>
              <a:t>Fase </a:t>
            </a:r>
            <a:r>
              <a:rPr lang="it-IT" dirty="0" smtClean="0"/>
              <a:t>(eventuale) di </a:t>
            </a:r>
            <a:r>
              <a:rPr lang="it-IT" dirty="0" smtClean="0"/>
              <a:t>piena cognizione</a:t>
            </a:r>
            <a:r>
              <a:rPr lang="it-IT" dirty="0"/>
              <a:t>: </a:t>
            </a:r>
            <a:r>
              <a:rPr lang="it-IT" dirty="0" smtClean="0"/>
              <a:t>contro il decreto </a:t>
            </a:r>
            <a:r>
              <a:rPr lang="it-IT" dirty="0"/>
              <a:t>che </a:t>
            </a:r>
            <a:r>
              <a:rPr lang="it-IT" dirty="0" smtClean="0"/>
              <a:t>decide sul ricorso è ammessa</a:t>
            </a:r>
            <a:r>
              <a:rPr lang="it-IT" dirty="0"/>
              <a:t>, entro </a:t>
            </a:r>
            <a:r>
              <a:rPr lang="it-IT" dirty="0" smtClean="0"/>
              <a:t>15 gg. dalla comunicazione del decreto alle parti</a:t>
            </a:r>
            <a:r>
              <a:rPr lang="it-IT" dirty="0"/>
              <a:t>,  </a:t>
            </a:r>
            <a:r>
              <a:rPr lang="it-IT" dirty="0" smtClean="0"/>
              <a:t>opposizione davanti al tribunale che </a:t>
            </a:r>
            <a:r>
              <a:rPr lang="it-IT" dirty="0"/>
              <a:t>decide </a:t>
            </a:r>
            <a:r>
              <a:rPr lang="it-IT" dirty="0" smtClean="0"/>
              <a:t>con sentenza </a:t>
            </a:r>
            <a:r>
              <a:rPr lang="it-IT" dirty="0"/>
              <a:t>immediatamente </a:t>
            </a:r>
            <a:r>
              <a:rPr lang="it-IT" dirty="0" smtClean="0"/>
              <a:t>esecutiva</a:t>
            </a:r>
            <a:endParaRPr lang="it-IT" dirty="0"/>
          </a:p>
          <a:p>
            <a:r>
              <a:rPr lang="it-IT" dirty="0" smtClean="0"/>
              <a:t>Fase d’appello di fronte alla Corte d’Appello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261559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Sanzioni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Inibitorio: cessazione </a:t>
            </a:r>
            <a:r>
              <a:rPr lang="it-IT" dirty="0"/>
              <a:t>del comportamento illegittimo </a:t>
            </a:r>
            <a:endParaRPr lang="it-IT" dirty="0" smtClean="0"/>
          </a:p>
          <a:p>
            <a:r>
              <a:rPr lang="it-IT" dirty="0" smtClean="0"/>
              <a:t>Ripristinatorio: la </a:t>
            </a:r>
            <a:r>
              <a:rPr lang="it-IT" dirty="0"/>
              <a:t>rimozione degli </a:t>
            </a:r>
            <a:r>
              <a:rPr lang="it-IT" dirty="0" smtClean="0"/>
              <a:t>effetti</a:t>
            </a:r>
          </a:p>
          <a:p>
            <a:r>
              <a:rPr lang="it-IT" dirty="0" smtClean="0"/>
              <a:t>Coazione indiretta: Il </a:t>
            </a:r>
            <a:r>
              <a:rPr lang="it-IT" dirty="0" smtClean="0"/>
              <a:t>datore di lavoro che non ottempera al decreto può essere condannato ai sensi dell’art. 650 c.p</a:t>
            </a:r>
            <a:r>
              <a:rPr lang="it-IT" dirty="0" smtClean="0"/>
              <a:t>.; la sentenza di condanna è pubblicata</a:t>
            </a:r>
          </a:p>
          <a:p>
            <a:r>
              <a:rPr lang="it-IT" dirty="0" smtClean="0"/>
              <a:t>Revoca delle agevolazioni fiscali (art. 7 co. 7 l. </a:t>
            </a:r>
            <a:r>
              <a:rPr lang="it-IT" smtClean="0"/>
              <a:t>388/2000)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5497067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06090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Casistica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395536" y="980728"/>
            <a:ext cx="8291264" cy="5688632"/>
          </a:xfrm>
        </p:spPr>
        <p:txBody>
          <a:bodyPr>
            <a:normAutofit fontScale="85000" lnSpcReduction="10000"/>
          </a:bodyPr>
          <a:lstStyle/>
          <a:p>
            <a:r>
              <a:rPr lang="it-IT" dirty="0" smtClean="0"/>
              <a:t>Disdetta da parte del datore di lavoro del contratto collettivo senza consultare la controparte: non costituisce condotta antisindacale (</a:t>
            </a:r>
            <a:r>
              <a:rPr lang="it-IT" dirty="0" err="1" smtClean="0"/>
              <a:t>Cass</a:t>
            </a:r>
            <a:r>
              <a:rPr lang="it-IT" dirty="0" smtClean="0"/>
              <a:t>. 7706/2004)</a:t>
            </a:r>
          </a:p>
          <a:p>
            <a:r>
              <a:rPr lang="it-IT" dirty="0" smtClean="0"/>
              <a:t>Rifiuto di trattare con il sindacato</a:t>
            </a:r>
          </a:p>
          <a:p>
            <a:pPr marL="0" indent="0">
              <a:buNone/>
            </a:pPr>
            <a:r>
              <a:rPr lang="it-IT" dirty="0"/>
              <a:t>	</a:t>
            </a:r>
            <a:r>
              <a:rPr lang="it-IT" dirty="0" smtClean="0"/>
              <a:t>* non è previsto un generale obbligo legale di trattare ma sono previsti specifici obblighi legali (es. art. 4 l. 223/91) e contrattuali (es. obbligo di convocare congiuntamente tutti i sindacati in caso di rinnovo del contratto collettivo)</a:t>
            </a:r>
          </a:p>
          <a:p>
            <a:pPr marL="0" indent="0">
              <a:buNone/>
            </a:pPr>
            <a:r>
              <a:rPr lang="it-IT" dirty="0"/>
              <a:t>	</a:t>
            </a:r>
            <a:r>
              <a:rPr lang="it-IT" dirty="0" smtClean="0"/>
              <a:t>* libertà del datore di lavoro di trattare solo con alcuni sindacati, salvo il divieto di cui all’art. 17 st. lav.</a:t>
            </a:r>
          </a:p>
          <a:p>
            <a:pPr marL="0" indent="0">
              <a:buNone/>
            </a:pPr>
            <a:r>
              <a:rPr lang="it-IT" dirty="0"/>
              <a:t>	</a:t>
            </a:r>
            <a:r>
              <a:rPr lang="it-IT" dirty="0" smtClean="0"/>
              <a:t>* non costituisce condotta antisindacale la trattativa in tavoli separati, salvo il divieto di cui all’art. 15 St. lav.</a:t>
            </a:r>
          </a:p>
          <a:p>
            <a:pPr marL="0" indent="0">
              <a:buNone/>
            </a:pPr>
            <a:r>
              <a:rPr lang="it-IT" dirty="0"/>
              <a:t>	</a:t>
            </a:r>
            <a:r>
              <a:rPr lang="it-IT" dirty="0" smtClean="0"/>
              <a:t>* costituisce condotta antisindacale il rifiuto immotivato di contrattare con RSU (T. Lecce, 9.8.1999)</a:t>
            </a:r>
          </a:p>
          <a:p>
            <a:pPr marL="0" indent="0">
              <a:buNone/>
            </a:pPr>
            <a:r>
              <a:rPr lang="it-IT" dirty="0"/>
              <a:t>	</a:t>
            </a:r>
            <a:r>
              <a:rPr lang="it-IT" dirty="0" smtClean="0"/>
              <a:t>* costituisce condotta antisindacale il rifiuto immotivato di trattare con un </a:t>
            </a:r>
            <a:r>
              <a:rPr lang="it-IT" dirty="0"/>
              <a:t>sindacato rappresentativo; </a:t>
            </a:r>
            <a:r>
              <a:rPr lang="it-IT" dirty="0" smtClean="0"/>
              <a:t>onere </a:t>
            </a:r>
            <a:r>
              <a:rPr lang="it-IT" dirty="0"/>
              <a:t>della “giustificazione” della esclusione dal tavolo negoziale di un </a:t>
            </a:r>
            <a:r>
              <a:rPr lang="it-IT" dirty="0" smtClean="0"/>
              <a:t>sindacato rappresentativo a carico del datore di lavoro (C. </a:t>
            </a:r>
            <a:r>
              <a:rPr lang="it-IT" dirty="0" err="1" smtClean="0"/>
              <a:t>cost</a:t>
            </a:r>
            <a:r>
              <a:rPr lang="it-IT" dirty="0" smtClean="0"/>
              <a:t>. 223/2013)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53856715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niverso">
  <a:themeElements>
    <a:clrScheme name="Universo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Universo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niverso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1098</TotalTime>
  <Words>482</Words>
  <Application>Microsoft Office PowerPoint</Application>
  <PresentationFormat>Presentazione su schermo (4:3)</PresentationFormat>
  <Paragraphs>46</Paragraphs>
  <Slides>8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12" baseType="lpstr">
      <vt:lpstr>Franklin Gothic Book</vt:lpstr>
      <vt:lpstr>Perpetua</vt:lpstr>
      <vt:lpstr>Wingdings 2</vt:lpstr>
      <vt:lpstr>Universo</vt:lpstr>
      <vt:lpstr>Diritto del lavoro</vt:lpstr>
      <vt:lpstr>Fonti </vt:lpstr>
      <vt:lpstr>Condotta antisindacale</vt:lpstr>
      <vt:lpstr>Legittimazione passiva/ autore della condotta antisindacale</vt:lpstr>
      <vt:lpstr>Legittimazione attiva</vt:lpstr>
      <vt:lpstr>Procedimento </vt:lpstr>
      <vt:lpstr>Sanzioni </vt:lpstr>
      <vt:lpstr>Casistica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Diritto del lavoro</dc:title>
  <dc:creator>Silvia</dc:creator>
  <cp:lastModifiedBy>Silvia</cp:lastModifiedBy>
  <cp:revision>115</cp:revision>
  <dcterms:created xsi:type="dcterms:W3CDTF">2013-09-30T16:15:20Z</dcterms:created>
  <dcterms:modified xsi:type="dcterms:W3CDTF">2016-03-21T11:20:06Z</dcterms:modified>
</cp:coreProperties>
</file>