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392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tangolo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ettangolo arrotondato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ottotitolo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28" name="Segnaposto data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085D8-A068-4B5D-9FE4-385FF137570E}" type="datetimeFigureOut">
              <a:rPr lang="en-US" smtClean="0"/>
              <a:t>3/8/2016</a:t>
            </a:fld>
            <a:endParaRPr lang="en-US"/>
          </a:p>
        </p:txBody>
      </p:sp>
      <p:sp>
        <p:nvSpPr>
          <p:cNvPr id="17" name="Segnaposto piè di pagina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egnaposto numero diapositiva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AF98D9A2-E1FC-4DD7-A0CB-9FB7CCBDD6DB}" type="slidenum">
              <a:rPr lang="en-US" smtClean="0"/>
              <a:t>‹N›</a:t>
            </a:fld>
            <a:endParaRPr lang="en-US"/>
          </a:p>
        </p:txBody>
      </p:sp>
      <p:sp>
        <p:nvSpPr>
          <p:cNvPr id="7" name="Rettangolo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tangolo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tangolo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olo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085D8-A068-4B5D-9FE4-385FF137570E}" type="datetimeFigureOut">
              <a:rPr lang="en-US" smtClean="0"/>
              <a:t>3/8/2016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8D9A2-E1FC-4DD7-A0CB-9FB7CCBDD6DB}" type="slidenum">
              <a:rPr lang="en-US" smtClean="0"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085D8-A068-4B5D-9FE4-385FF137570E}" type="datetimeFigureOut">
              <a:rPr lang="en-US" smtClean="0"/>
              <a:t>3/8/2016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8D9A2-E1FC-4DD7-A0CB-9FB7CCBDD6DB}" type="slidenum">
              <a:rPr lang="en-US" smtClean="0"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085D8-A068-4B5D-9FE4-385FF137570E}" type="datetimeFigureOut">
              <a:rPr lang="en-US" smtClean="0"/>
              <a:t>3/8/2016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8D9A2-E1FC-4DD7-A0CB-9FB7CCBDD6DB}" type="slidenum">
              <a:rPr lang="en-US" smtClean="0"/>
              <a:t>‹N›</a:t>
            </a:fld>
            <a:endParaRPr lang="en-US"/>
          </a:p>
        </p:txBody>
      </p:sp>
      <p:sp>
        <p:nvSpPr>
          <p:cNvPr id="8" name="Segnaposto contenuto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ttangolo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ettangolo arrotondato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085D8-A068-4B5D-9FE4-385FF137570E}" type="datetimeFigureOut">
              <a:rPr lang="en-US" smtClean="0"/>
              <a:t>3/8/2016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ttangolo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tangolo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tangolo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AF98D9A2-E1FC-4DD7-A0CB-9FB7CCBDD6DB}" type="slidenum">
              <a:rPr lang="en-US" smtClean="0"/>
              <a:t>‹N›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085D8-A068-4B5D-9FE4-385FF137570E}" type="datetimeFigureOut">
              <a:rPr lang="en-US" smtClean="0"/>
              <a:t>3/8/2016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8D9A2-E1FC-4DD7-A0CB-9FB7CCBDD6DB}" type="slidenum">
              <a:rPr lang="en-US" smtClean="0"/>
              <a:t>‹N›</a:t>
            </a:fld>
            <a:endParaRPr lang="en-US"/>
          </a:p>
        </p:txBody>
      </p:sp>
      <p:sp>
        <p:nvSpPr>
          <p:cNvPr id="9" name="Segnaposto contenuto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1" name="Segnaposto contenuto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085D8-A068-4B5D-9FE4-385FF137570E}" type="datetimeFigureOut">
              <a:rPr lang="en-US" smtClean="0"/>
              <a:t>3/8/2016</a:t>
            </a:fld>
            <a:endParaRPr lang="en-US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8D9A2-E1FC-4DD7-A0CB-9FB7CCBDD6DB}" type="slidenum">
              <a:rPr lang="en-US" smtClean="0"/>
              <a:t>‹N›</a:t>
            </a:fld>
            <a:endParaRPr lang="en-US"/>
          </a:p>
        </p:txBody>
      </p:sp>
      <p:sp>
        <p:nvSpPr>
          <p:cNvPr id="11" name="Segnaposto contenuto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3" name="Segnaposto contenuto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085D8-A068-4B5D-9FE4-385FF137570E}" type="datetimeFigureOut">
              <a:rPr lang="en-US" smtClean="0"/>
              <a:t>3/8/2016</a:t>
            </a:fld>
            <a:endParaRPr lang="en-US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8D9A2-E1FC-4DD7-A0CB-9FB7CCBDD6DB}" type="slidenum">
              <a:rPr lang="en-US" smtClean="0"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085D8-A068-4B5D-9FE4-385FF137570E}" type="datetimeFigureOut">
              <a:rPr lang="en-US" smtClean="0"/>
              <a:t>3/8/2016</a:t>
            </a:fld>
            <a:endParaRPr lang="en-US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8D9A2-E1FC-4DD7-A0CB-9FB7CCBDD6DB}" type="slidenum">
              <a:rPr lang="en-US" smtClean="0"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tangolo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ettangolo arrotondato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085D8-A068-4B5D-9FE4-385FF137570E}" type="datetimeFigureOut">
              <a:rPr lang="en-US" smtClean="0"/>
              <a:t>3/8/2016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8D9A2-E1FC-4DD7-A0CB-9FB7CCBDD6DB}" type="slidenum">
              <a:rPr lang="en-US" smtClean="0"/>
              <a:t>‹N›</a:t>
            </a:fld>
            <a:endParaRPr lang="en-US"/>
          </a:p>
        </p:txBody>
      </p:sp>
      <p:sp>
        <p:nvSpPr>
          <p:cNvPr id="11" name="Segnaposto contenuto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085D8-A068-4B5D-9FE4-385FF137570E}" type="datetimeFigureOut">
              <a:rPr lang="en-US" smtClean="0"/>
              <a:t>3/8/2016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AF98D9A2-E1FC-4DD7-A0CB-9FB7CCBDD6DB}" type="slidenum">
              <a:rPr lang="en-US" smtClean="0"/>
              <a:t>‹N›</a:t>
            </a:fld>
            <a:endParaRPr lang="en-US"/>
          </a:p>
        </p:txBody>
      </p:sp>
      <p:sp>
        <p:nvSpPr>
          <p:cNvPr id="11" name="Rettangolo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tangolo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ttangolo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tangolo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ettangolo arrotondato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Segnaposto titolo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3" name="Segnaposto testo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4" name="Segnaposto data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68085D8-A068-4B5D-9FE4-385FF137570E}" type="datetimeFigureOut">
              <a:rPr lang="en-US" smtClean="0"/>
              <a:t>3/8/2016</a:t>
            </a:fld>
            <a:endParaRPr lang="en-US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egnaposto numero diapositiva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AF98D9A2-E1FC-4DD7-A0CB-9FB7CCBDD6DB}" type="slidenum">
              <a:rPr lang="en-US" smtClean="0"/>
              <a:t>‹N›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660976" cy="2604864"/>
          </a:xfrm>
        </p:spPr>
        <p:txBody>
          <a:bodyPr>
            <a:normAutofit/>
          </a:bodyPr>
          <a:lstStyle/>
          <a:p>
            <a:r>
              <a:rPr lang="it-IT" dirty="0" smtClean="0"/>
              <a:t>Corso di Laurea in Giurisprudenza</a:t>
            </a:r>
          </a:p>
          <a:p>
            <a:r>
              <a:rPr lang="it-IT" dirty="0" err="1" smtClean="0"/>
              <a:t>a.a</a:t>
            </a:r>
            <a:r>
              <a:rPr lang="it-IT" dirty="0" smtClean="0"/>
              <a:t>. 2015-2016</a:t>
            </a:r>
          </a:p>
          <a:p>
            <a:r>
              <a:rPr lang="it-IT" dirty="0" smtClean="0"/>
              <a:t>Prof.ssa Silvia Borelli</a:t>
            </a:r>
          </a:p>
          <a:p>
            <a:r>
              <a:rPr lang="it-IT" dirty="0" smtClean="0"/>
              <a:t>Lezione VIII – Rapporti tra legge e contratto collettivo e Rappresentatività delle parti sociali</a:t>
            </a:r>
            <a:endParaRPr lang="en-US" dirty="0"/>
          </a:p>
        </p:txBody>
      </p:sp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/>
              <a:t>Diritto del lavoro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517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395536" y="548680"/>
            <a:ext cx="8291264" cy="5904656"/>
          </a:xfrm>
        </p:spPr>
        <p:txBody>
          <a:bodyPr>
            <a:normAutofit fontScale="85000" lnSpcReduction="20000"/>
          </a:bodyPr>
          <a:lstStyle/>
          <a:p>
            <a:r>
              <a:rPr lang="it-IT" dirty="0" smtClean="0"/>
              <a:t>Regola generale: inderogabilità </a:t>
            </a:r>
            <a:r>
              <a:rPr lang="it-IT" i="1" dirty="0" smtClean="0"/>
              <a:t>in </a:t>
            </a:r>
            <a:r>
              <a:rPr lang="it-IT" i="1" dirty="0" err="1" smtClean="0"/>
              <a:t>peius</a:t>
            </a:r>
            <a:r>
              <a:rPr lang="it-IT" i="1" dirty="0" smtClean="0"/>
              <a:t> </a:t>
            </a:r>
            <a:r>
              <a:rPr lang="it-IT" dirty="0" smtClean="0"/>
              <a:t>della legge da parte del contratto collettivo</a:t>
            </a:r>
          </a:p>
          <a:p>
            <a:r>
              <a:rPr lang="it-IT" dirty="0" smtClean="0"/>
              <a:t>Eccezioni: 1) limiti inderogabili fissati dalla legge (</a:t>
            </a:r>
            <a:r>
              <a:rPr lang="it-IT" dirty="0" err="1" smtClean="0"/>
              <a:t>d.l.</a:t>
            </a:r>
            <a:r>
              <a:rPr lang="it-IT" dirty="0" smtClean="0"/>
              <a:t> 12/1977 e C. </a:t>
            </a:r>
            <a:r>
              <a:rPr lang="it-IT" dirty="0" err="1" smtClean="0"/>
              <a:t>cost</a:t>
            </a:r>
            <a:r>
              <a:rPr lang="it-IT" dirty="0" smtClean="0"/>
              <a:t>. 141 e 142/80: legge contrattata che recepisce l’A.I. sull’indicizzazione dei salari; C. </a:t>
            </a:r>
            <a:r>
              <a:rPr lang="it-IT" dirty="0" err="1" smtClean="0"/>
              <a:t>cost</a:t>
            </a:r>
            <a:r>
              <a:rPr lang="it-IT" dirty="0" smtClean="0"/>
              <a:t>. 124/1991: situazione eccezionale e transitoria; </a:t>
            </a:r>
            <a:r>
              <a:rPr lang="it-IT" dirty="0" err="1" smtClean="0"/>
              <a:t>d.l.</a:t>
            </a:r>
            <a:r>
              <a:rPr lang="it-IT" dirty="0" smtClean="0"/>
              <a:t> 70/1984 e C. </a:t>
            </a:r>
            <a:r>
              <a:rPr lang="it-IT" dirty="0" err="1" smtClean="0"/>
              <a:t>cost</a:t>
            </a:r>
            <a:r>
              <a:rPr lang="it-IT" dirty="0" smtClean="0"/>
              <a:t>. 34/1985: legittimità di limiti all’autonomia collettiva per la salvaguardia di superiori interessi generali)</a:t>
            </a:r>
          </a:p>
          <a:p>
            <a:pPr marL="0" indent="0">
              <a:buNone/>
            </a:pPr>
            <a:r>
              <a:rPr lang="it-IT" dirty="0"/>
              <a:t>	</a:t>
            </a:r>
            <a:r>
              <a:rPr lang="it-IT" dirty="0" smtClean="0"/>
              <a:t>2) derogabilità </a:t>
            </a:r>
            <a:r>
              <a:rPr lang="it-IT" i="1" dirty="0" smtClean="0"/>
              <a:t>in </a:t>
            </a:r>
            <a:r>
              <a:rPr lang="it-IT" i="1" dirty="0" err="1" smtClean="0"/>
              <a:t>peius</a:t>
            </a:r>
            <a:r>
              <a:rPr lang="it-IT" dirty="0" smtClean="0"/>
              <a:t> della legge (es. </a:t>
            </a:r>
            <a:r>
              <a:rPr lang="it-IT" b="1" dirty="0" smtClean="0"/>
              <a:t>art. 8 l. 148/2011</a:t>
            </a:r>
            <a:r>
              <a:rPr lang="it-IT" dirty="0" smtClean="0"/>
              <a:t>)</a:t>
            </a:r>
          </a:p>
          <a:p>
            <a:pPr marL="0" indent="0">
              <a:buNone/>
            </a:pPr>
            <a:r>
              <a:rPr lang="it-IT" dirty="0"/>
              <a:t>	</a:t>
            </a:r>
            <a:r>
              <a:rPr lang="it-IT" dirty="0" smtClean="0"/>
              <a:t>3) esclusione della disciplina </a:t>
            </a:r>
            <a:r>
              <a:rPr lang="it-IT" smtClean="0"/>
              <a:t>collettiva  </a:t>
            </a:r>
            <a:endParaRPr lang="it-IT" dirty="0" smtClean="0"/>
          </a:p>
          <a:p>
            <a:pPr marL="0" indent="0">
              <a:buNone/>
            </a:pPr>
            <a:r>
              <a:rPr lang="it-IT" dirty="0"/>
              <a:t>	</a:t>
            </a:r>
            <a:r>
              <a:rPr lang="it-IT" dirty="0" smtClean="0"/>
              <a:t>4) norme di legge suppletive (es. art. 5 l. 223/91; art. 6 co. 2 d. </a:t>
            </a:r>
            <a:r>
              <a:rPr lang="it-IT" dirty="0" err="1" smtClean="0"/>
              <a:t>lgs</a:t>
            </a:r>
            <a:r>
              <a:rPr lang="it-IT" dirty="0" smtClean="0"/>
              <a:t>. 81/2015)</a:t>
            </a:r>
          </a:p>
          <a:p>
            <a:r>
              <a:rPr lang="it-IT" dirty="0" smtClean="0"/>
              <a:t>Delega di funzioni normative al contratto collettivo:</a:t>
            </a:r>
          </a:p>
          <a:p>
            <a:pPr marL="0" indent="0">
              <a:buNone/>
            </a:pPr>
            <a:r>
              <a:rPr lang="it-IT" dirty="0"/>
              <a:t>	</a:t>
            </a:r>
            <a:r>
              <a:rPr lang="it-IT" dirty="0" smtClean="0"/>
              <a:t>1) rinvii impropri (es. art. 4 co. 1 d. </a:t>
            </a:r>
            <a:r>
              <a:rPr lang="it-IT" dirty="0" err="1" smtClean="0"/>
              <a:t>lgs</a:t>
            </a:r>
            <a:r>
              <a:rPr lang="it-IT" dirty="0" smtClean="0"/>
              <a:t>. 66/2003): divieto di selezionare i soggetti e/o i contratti (es. art. 51 d. </a:t>
            </a:r>
            <a:r>
              <a:rPr lang="it-IT" dirty="0" err="1" smtClean="0"/>
              <a:t>lgs</a:t>
            </a:r>
            <a:r>
              <a:rPr lang="it-IT" dirty="0" smtClean="0"/>
              <a:t>. 81/2015)</a:t>
            </a:r>
          </a:p>
          <a:p>
            <a:pPr marL="0" indent="0">
              <a:buNone/>
            </a:pPr>
            <a:r>
              <a:rPr lang="it-IT" dirty="0"/>
              <a:t>	</a:t>
            </a:r>
            <a:r>
              <a:rPr lang="it-IT" dirty="0" smtClean="0"/>
              <a:t>2) rinvii propri (es. art. 19 co. 2 d. </a:t>
            </a:r>
            <a:r>
              <a:rPr lang="it-IT" dirty="0" err="1" smtClean="0"/>
              <a:t>lgs</a:t>
            </a:r>
            <a:r>
              <a:rPr lang="it-IT" dirty="0" smtClean="0"/>
              <a:t>. 81/2015; art. 4 co. 4 d. </a:t>
            </a:r>
            <a:r>
              <a:rPr lang="it-IT" dirty="0" err="1" smtClean="0"/>
              <a:t>lgs</a:t>
            </a:r>
            <a:r>
              <a:rPr lang="it-IT" dirty="0" smtClean="0"/>
              <a:t>. 66/2003;): necessità di selezionare i soggetti  e/o i contratti</a:t>
            </a:r>
          </a:p>
          <a:p>
            <a:pPr marL="0" indent="0">
              <a:buNone/>
            </a:pPr>
            <a:r>
              <a:rPr lang="it-IT" dirty="0"/>
              <a:t>	</a:t>
            </a:r>
            <a:r>
              <a:rPr lang="it-IT" dirty="0" smtClean="0"/>
              <a:t>3) rinvii che integrano/specificano le norme legali (es. art. 5 co. 4 d. </a:t>
            </a:r>
            <a:r>
              <a:rPr lang="it-IT" dirty="0" err="1" smtClean="0"/>
              <a:t>lgs</a:t>
            </a:r>
            <a:r>
              <a:rPr lang="it-IT" dirty="0" smtClean="0"/>
              <a:t>. 81/2015; autorizzazione di un potere: art. 4 st. lav</a:t>
            </a:r>
            <a:r>
              <a:rPr lang="it-IT" dirty="0"/>
              <a:t>.): necessità di selezionare i soggetti  e/o i </a:t>
            </a:r>
            <a:r>
              <a:rPr lang="it-IT" dirty="0" smtClean="0"/>
              <a:t>contratti</a:t>
            </a:r>
          </a:p>
        </p:txBody>
      </p:sp>
    </p:spTree>
    <p:extLst>
      <p:ext uri="{BB962C8B-B14F-4D97-AF65-F5344CB8AC3E}">
        <p14:creationId xmlns:p14="http://schemas.microsoft.com/office/powerpoint/2010/main" val="6145594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/>
              <a:t>A fronte di un rinvio occorre SEMPRE valutare: il livello contrattuale richiamato, i soggetti che possono stipulare quel contratto, l’eventuale possibilità di intervento sostitutivo delle parti individuali (art. </a:t>
            </a:r>
            <a:r>
              <a:rPr lang="it-IT" dirty="0" smtClean="0"/>
              <a:t>6 </a:t>
            </a:r>
            <a:r>
              <a:rPr lang="it-IT" dirty="0"/>
              <a:t>co. </a:t>
            </a:r>
            <a:r>
              <a:rPr lang="it-IT" dirty="0" smtClean="0"/>
              <a:t>6 </a:t>
            </a:r>
            <a:r>
              <a:rPr lang="it-IT" dirty="0"/>
              <a:t>d. </a:t>
            </a:r>
            <a:r>
              <a:rPr lang="it-IT" dirty="0" err="1"/>
              <a:t>lgs</a:t>
            </a:r>
            <a:r>
              <a:rPr lang="it-IT" dirty="0"/>
              <a:t>. </a:t>
            </a:r>
            <a:r>
              <a:rPr lang="it-IT" dirty="0" smtClean="0"/>
              <a:t>81/2015), </a:t>
            </a:r>
            <a:r>
              <a:rPr lang="it-IT" dirty="0"/>
              <a:t>del </a:t>
            </a:r>
            <a:r>
              <a:rPr lang="it-IT" dirty="0" smtClean="0"/>
              <a:t>governo (con </a:t>
            </a:r>
            <a:r>
              <a:rPr lang="it-IT" dirty="0" err="1"/>
              <a:t>d.m.</a:t>
            </a:r>
            <a:r>
              <a:rPr lang="it-IT" dirty="0"/>
              <a:t>; es. art. </a:t>
            </a:r>
            <a:r>
              <a:rPr lang="it-IT" dirty="0" smtClean="0"/>
              <a:t>13 co</a:t>
            </a:r>
            <a:r>
              <a:rPr lang="it-IT" dirty="0"/>
              <a:t>. </a:t>
            </a:r>
            <a:r>
              <a:rPr lang="it-IT" dirty="0" smtClean="0"/>
              <a:t>1 d. </a:t>
            </a:r>
            <a:r>
              <a:rPr lang="it-IT" dirty="0" err="1" smtClean="0"/>
              <a:t>lgs</a:t>
            </a:r>
            <a:r>
              <a:rPr lang="it-IT" dirty="0" smtClean="0"/>
              <a:t>. 81/2015) o dell’autorità amministrativa (es. art. 2 l. 146/1990).</a:t>
            </a:r>
          </a:p>
          <a:p>
            <a:r>
              <a:rPr lang="it-IT" dirty="0" smtClean="0"/>
              <a:t>I contr. </a:t>
            </a:r>
            <a:r>
              <a:rPr lang="it-IT" dirty="0" err="1" smtClean="0"/>
              <a:t>coll</a:t>
            </a:r>
            <a:r>
              <a:rPr lang="it-IT" dirty="0" smtClean="0"/>
              <a:t>. che integrano il o derogano al disposto normativo hanno, di regola, efficacia </a:t>
            </a:r>
            <a:r>
              <a:rPr lang="it-IT" i="1" dirty="0" smtClean="0"/>
              <a:t>inter </a:t>
            </a:r>
            <a:r>
              <a:rPr lang="it-IT" i="1" dirty="0" err="1" smtClean="0"/>
              <a:t>partes</a:t>
            </a:r>
            <a:endParaRPr lang="it-IT" i="1" dirty="0" smtClean="0"/>
          </a:p>
          <a:p>
            <a:r>
              <a:rPr lang="it-IT" dirty="0" smtClean="0"/>
              <a:t>C. </a:t>
            </a:r>
            <a:r>
              <a:rPr lang="it-IT" dirty="0" err="1" smtClean="0"/>
              <a:t>cost</a:t>
            </a:r>
            <a:r>
              <a:rPr lang="it-IT" dirty="0" smtClean="0"/>
              <a:t>. 54/74: legittimità della delega ad </a:t>
            </a:r>
            <a:r>
              <a:rPr lang="it-IT" i="1" dirty="0" smtClean="0"/>
              <a:t>alcuni </a:t>
            </a:r>
            <a:r>
              <a:rPr lang="it-IT" dirty="0" smtClean="0"/>
              <a:t>sindacati del potere di derogare, sostituire o integrare la norma di legge in quanto tale potere esula dalla libertà sindacale di cui all’art. 39 </a:t>
            </a:r>
            <a:r>
              <a:rPr lang="it-IT" dirty="0" err="1" smtClean="0"/>
              <a:t>Cost</a:t>
            </a:r>
            <a:r>
              <a:rPr lang="it-IT" dirty="0" smtClean="0"/>
              <a:t>.</a:t>
            </a:r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2323355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06090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Rappresentatività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395536" y="980728"/>
            <a:ext cx="8496944" cy="5688632"/>
          </a:xfrm>
        </p:spPr>
        <p:txBody>
          <a:bodyPr>
            <a:normAutofit fontScale="77500" lnSpcReduction="20000"/>
          </a:bodyPr>
          <a:lstStyle/>
          <a:p>
            <a:r>
              <a:rPr lang="it-IT" dirty="0" smtClean="0"/>
              <a:t>Funzioni: selettiva (ai fini della partecipazione a organi istituzionali: es. art. art. 4 co. 2 l. 936/1986); </a:t>
            </a:r>
            <a:r>
              <a:rPr lang="it-IT" dirty="0" err="1" smtClean="0"/>
              <a:t>qualificatoria</a:t>
            </a:r>
            <a:r>
              <a:rPr lang="it-IT" dirty="0" smtClean="0"/>
              <a:t> (per la concessione di prerogative e vantaggi: es. art. 19 st. lav.); selettiva del contratto collettivo cui la legge delega funzioni normative</a:t>
            </a:r>
          </a:p>
          <a:p>
            <a:r>
              <a:rPr lang="it-IT" dirty="0" smtClean="0"/>
              <a:t>Relatività della nozione</a:t>
            </a:r>
          </a:p>
          <a:p>
            <a:r>
              <a:rPr lang="it-IT" dirty="0" smtClean="0"/>
              <a:t>Pluralità di nozioni: </a:t>
            </a:r>
            <a:r>
              <a:rPr lang="it-IT" dirty="0" smtClean="0"/>
              <a:t>1) rappresentatività storica o presunta (art. 19 </a:t>
            </a:r>
            <a:r>
              <a:rPr lang="it-IT" dirty="0" err="1" smtClean="0"/>
              <a:t>lett</a:t>
            </a:r>
            <a:r>
              <a:rPr lang="it-IT" dirty="0" smtClean="0"/>
              <a:t>. a) St. lav., testo originario</a:t>
            </a:r>
            <a:r>
              <a:rPr lang="it-IT" dirty="0" smtClean="0"/>
              <a:t>)</a:t>
            </a:r>
          </a:p>
          <a:p>
            <a:pPr marL="0" indent="0">
              <a:buNone/>
            </a:pPr>
            <a:r>
              <a:rPr lang="it-IT" dirty="0"/>
              <a:t>	</a:t>
            </a:r>
            <a:r>
              <a:rPr lang="it-IT" dirty="0" smtClean="0"/>
              <a:t>* </a:t>
            </a:r>
            <a:r>
              <a:rPr lang="it-IT" dirty="0"/>
              <a:t>Legittimità dell’art. 19 St. lav. </a:t>
            </a:r>
            <a:r>
              <a:rPr lang="it-IT" dirty="0" err="1"/>
              <a:t>pre</a:t>
            </a:r>
            <a:r>
              <a:rPr lang="it-IT" dirty="0"/>
              <a:t>-referendum (C. </a:t>
            </a:r>
            <a:r>
              <a:rPr lang="it-IT" dirty="0" err="1"/>
              <a:t>cost</a:t>
            </a:r>
            <a:r>
              <a:rPr lang="it-IT" dirty="0"/>
              <a:t>. 54/74)</a:t>
            </a:r>
          </a:p>
          <a:p>
            <a:pPr marL="0" indent="0">
              <a:buNone/>
            </a:pPr>
            <a:r>
              <a:rPr lang="it-IT" dirty="0"/>
              <a:t>	</a:t>
            </a:r>
            <a:r>
              <a:rPr lang="it-IT" dirty="0" smtClean="0"/>
              <a:t>2) </a:t>
            </a:r>
            <a:r>
              <a:rPr lang="it-IT" dirty="0" smtClean="0"/>
              <a:t>rappresentatività fondata su </a:t>
            </a:r>
            <a:r>
              <a:rPr lang="it-IT" dirty="0" smtClean="0"/>
              <a:t>dati oggettivi (art. 19 St. lav., post-referendum)</a:t>
            </a:r>
          </a:p>
          <a:p>
            <a:pPr marL="0" indent="0">
              <a:buNone/>
            </a:pPr>
            <a:r>
              <a:rPr lang="it-IT" dirty="0"/>
              <a:t>	</a:t>
            </a:r>
            <a:r>
              <a:rPr lang="it-IT" dirty="0" smtClean="0"/>
              <a:t>* Art. 19 St. lav. post-referendum: legittimità (C. </a:t>
            </a:r>
            <a:r>
              <a:rPr lang="it-IT" dirty="0" err="1" smtClean="0"/>
              <a:t>cost</a:t>
            </a:r>
            <a:r>
              <a:rPr lang="it-IT" dirty="0" smtClean="0"/>
              <a:t>. 244/1996); sentenza additiva di accoglimento (C. </a:t>
            </a:r>
            <a:r>
              <a:rPr lang="it-IT" dirty="0" err="1" smtClean="0"/>
              <a:t>cost</a:t>
            </a:r>
            <a:r>
              <a:rPr lang="it-IT" dirty="0" smtClean="0"/>
              <a:t>. 231/2013); T.U. rappresentanza, parte III, § 5; A.I. </a:t>
            </a:r>
            <a:r>
              <a:rPr lang="it-IT" dirty="0"/>
              <a:t>A.G.C.I., </a:t>
            </a:r>
            <a:r>
              <a:rPr lang="it-IT" dirty="0" err="1"/>
              <a:t>Confcooperative</a:t>
            </a:r>
            <a:r>
              <a:rPr lang="it-IT" dirty="0"/>
              <a:t>, Legacoop </a:t>
            </a:r>
            <a:r>
              <a:rPr lang="it-IT" dirty="0" smtClean="0"/>
              <a:t>28.7.2015, parte D), § III</a:t>
            </a:r>
            <a:endParaRPr lang="it-IT" dirty="0" smtClean="0"/>
          </a:p>
          <a:p>
            <a:pPr marL="0" indent="0">
              <a:buNone/>
            </a:pPr>
            <a:r>
              <a:rPr lang="it-IT" dirty="0" smtClean="0"/>
              <a:t>	3) maggiore rappresentatività</a:t>
            </a:r>
          </a:p>
          <a:p>
            <a:pPr marL="0" indent="0">
              <a:buNone/>
            </a:pPr>
            <a:r>
              <a:rPr lang="it-IT" dirty="0"/>
              <a:t>	</a:t>
            </a:r>
            <a:r>
              <a:rPr lang="it-IT" dirty="0" smtClean="0"/>
              <a:t>4) </a:t>
            </a:r>
            <a:r>
              <a:rPr lang="it-IT" dirty="0"/>
              <a:t>maggiore rappresentatività </a:t>
            </a:r>
            <a:r>
              <a:rPr lang="it-IT" dirty="0" smtClean="0"/>
              <a:t>comparativa: selezione fra contr. </a:t>
            </a:r>
            <a:r>
              <a:rPr lang="it-IT" dirty="0" err="1" smtClean="0"/>
              <a:t>coll</a:t>
            </a:r>
            <a:r>
              <a:rPr lang="it-IT" dirty="0" smtClean="0"/>
              <a:t>. concorrenti (retribuzione da considerare per il calcolo dei contributi previdenziali: art</a:t>
            </a:r>
            <a:r>
              <a:rPr lang="it-IT" dirty="0"/>
              <a:t>. 2 co. 25 l. 549/1995</a:t>
            </a:r>
            <a:r>
              <a:rPr lang="it-IT" dirty="0" smtClean="0"/>
              <a:t>)</a:t>
            </a:r>
          </a:p>
          <a:p>
            <a:pPr marL="0" indent="0">
              <a:buNone/>
            </a:pPr>
            <a:r>
              <a:rPr lang="it-IT" dirty="0"/>
              <a:t>	</a:t>
            </a:r>
            <a:r>
              <a:rPr lang="it-IT" dirty="0" smtClean="0"/>
              <a:t>* problema di contr. </a:t>
            </a:r>
            <a:r>
              <a:rPr lang="it-IT" dirty="0" err="1" smtClean="0"/>
              <a:t>coll</a:t>
            </a:r>
            <a:r>
              <a:rPr lang="it-IT" dirty="0" smtClean="0"/>
              <a:t>. concorrenti per gruppi professionali parzialmente diversi</a:t>
            </a:r>
          </a:p>
          <a:p>
            <a:pPr marL="0" indent="0">
              <a:buNone/>
            </a:pPr>
            <a:r>
              <a:rPr lang="it-IT" dirty="0"/>
              <a:t>	</a:t>
            </a:r>
            <a:r>
              <a:rPr lang="it-IT" dirty="0" smtClean="0"/>
              <a:t>* selezione tra sindacati: </a:t>
            </a:r>
            <a:r>
              <a:rPr lang="it-IT" dirty="0"/>
              <a:t>maggiore rappresentatività </a:t>
            </a:r>
            <a:r>
              <a:rPr lang="it-IT" dirty="0" smtClean="0"/>
              <a:t>comparativa = maggiore rappresentatività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6441800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Rappresentatività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/>
              <a:t>Assenza di criteri legali (salvo l’art. 2 l. 902/1977 </a:t>
            </a:r>
            <a:r>
              <a:rPr lang="it-IT" dirty="0" smtClean="0"/>
              <a:t>e l’art. 4 co. 5 l. 936/1986 e, </a:t>
            </a:r>
            <a:r>
              <a:rPr lang="it-IT" dirty="0"/>
              <a:t>per il pubblico impiego, l’art. 43 co. 1 e 3 d. </a:t>
            </a:r>
            <a:r>
              <a:rPr lang="it-IT" dirty="0" err="1"/>
              <a:t>lgs</a:t>
            </a:r>
            <a:r>
              <a:rPr lang="it-IT" dirty="0"/>
              <a:t>. 165/2001)</a:t>
            </a:r>
          </a:p>
          <a:p>
            <a:r>
              <a:rPr lang="it-IT" dirty="0"/>
              <a:t>Criteri fissati nell’A.I. 28.6.2011, nel Protocollo d’Intesa del 31.5.2013, nel Testo unico sulla rappresentanza del 10.1.2014 (parte prima) e nell’A.I. A.G.C.I., </a:t>
            </a:r>
            <a:r>
              <a:rPr lang="it-IT" dirty="0" err="1"/>
              <a:t>Confcooperative</a:t>
            </a:r>
            <a:r>
              <a:rPr lang="it-IT" dirty="0"/>
              <a:t>, Legacoop 28.7.2015 (parte B)</a:t>
            </a:r>
          </a:p>
          <a:p>
            <a:r>
              <a:rPr lang="it-IT" dirty="0"/>
              <a:t>Criteri fissati nell’A.I. Confcommercio, parte A), cl. 2 e </a:t>
            </a:r>
            <a:r>
              <a:rPr lang="it-IT" dirty="0" smtClean="0"/>
              <a:t>3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34816211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niverso">
  <a:themeElements>
    <a:clrScheme name="Universo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Universo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niverso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1165</TotalTime>
  <Words>421</Words>
  <Application>Microsoft Office PowerPoint</Application>
  <PresentationFormat>Presentazione su schermo (4:3)</PresentationFormat>
  <Paragraphs>32</Paragraphs>
  <Slides>5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9" baseType="lpstr">
      <vt:lpstr>Franklin Gothic Book</vt:lpstr>
      <vt:lpstr>Perpetua</vt:lpstr>
      <vt:lpstr>Wingdings 2</vt:lpstr>
      <vt:lpstr>Universo</vt:lpstr>
      <vt:lpstr>Diritto del lavoro</vt:lpstr>
      <vt:lpstr>Presentazione standard di PowerPoint</vt:lpstr>
      <vt:lpstr>Presentazione standard di PowerPoint</vt:lpstr>
      <vt:lpstr>Rappresentatività </vt:lpstr>
      <vt:lpstr>Rappresentatività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Diritto del lavoro</dc:title>
  <dc:creator>Silvia</dc:creator>
  <cp:lastModifiedBy>Silvia</cp:lastModifiedBy>
  <cp:revision>74</cp:revision>
  <dcterms:created xsi:type="dcterms:W3CDTF">2013-09-30T16:15:20Z</dcterms:created>
  <dcterms:modified xsi:type="dcterms:W3CDTF">2016-03-08T11:18:54Z</dcterms:modified>
</cp:coreProperties>
</file>