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8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V – Efficacia soggettiva del contratto collettivo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r>
              <a:rPr lang="it-IT" dirty="0"/>
              <a:t>CCNL con efficacia soggettiva «estesa»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r>
              <a:rPr lang="it-IT" dirty="0"/>
              <a:t>I CCNL sottoscritti dal 50 % + 1 delle </a:t>
            </a:r>
            <a:r>
              <a:rPr lang="it-IT" dirty="0" err="1"/>
              <a:t>oo.ss</a:t>
            </a:r>
            <a:r>
              <a:rPr lang="it-IT" dirty="0"/>
              <a:t>. e approvati a maggioranza semplice dai lavoratori (T.U. rappresentanza, parte III, § 7; analogamente: A.I. Confcommercio, parte A), cl. 4.III</a:t>
            </a:r>
            <a:r>
              <a:rPr lang="it-IT" dirty="0" smtClean="0"/>
              <a:t>);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IV) </a:t>
            </a:r>
            <a:r>
              <a:rPr lang="it-IT" dirty="0"/>
              <a:t>sono esigibili per tutte le </a:t>
            </a:r>
            <a:r>
              <a:rPr lang="it-IT" dirty="0" err="1"/>
              <a:t>oo.ss</a:t>
            </a:r>
            <a:r>
              <a:rPr lang="it-IT" dirty="0"/>
              <a:t>. aderenti al protocollo e al </a:t>
            </a:r>
            <a:r>
              <a:rPr lang="it-IT" dirty="0" err="1"/>
              <a:t>t.u.</a:t>
            </a:r>
            <a:r>
              <a:rPr lang="it-IT" dirty="0"/>
              <a:t> e applicabili all’insieme dei lavoratori  (T.U. rappresentanza, parte III, § 8; analogamente: A.I. Confcommercio, parte A), cl. 4.IV</a:t>
            </a:r>
            <a:r>
              <a:rPr lang="it-IT" dirty="0" smtClean="0"/>
              <a:t>);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V)</a:t>
            </a:r>
            <a:endParaRPr lang="it-IT" dirty="0"/>
          </a:p>
          <a:p>
            <a:r>
              <a:rPr lang="it-IT" dirty="0"/>
              <a:t>Problema: efficacia </a:t>
            </a:r>
            <a:r>
              <a:rPr lang="it-IT" i="1" dirty="0"/>
              <a:t>inter </a:t>
            </a:r>
            <a:r>
              <a:rPr lang="it-IT" i="1" dirty="0" err="1"/>
              <a:t>partes</a:t>
            </a:r>
            <a:r>
              <a:rPr lang="it-IT" dirty="0"/>
              <a:t> del T.U. (Accordo CGIL-CISL-UIL 14.1.2016, parte 3, § 2)</a:t>
            </a:r>
          </a:p>
          <a:p>
            <a:r>
              <a:rPr lang="it-IT" dirty="0"/>
              <a:t>Accordo CGIL-CISL-UIL 14.1.2016, parte 1, § 53 e parte 3, § </a:t>
            </a:r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30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r>
              <a:rPr lang="it-IT" dirty="0" smtClean="0"/>
              <a:t>Il contratto collettivo post-costituzionale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075240" cy="410296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Funzione: normativa, obbligatoria, gestionale, compositiva ecc. (</a:t>
            </a:r>
            <a:r>
              <a:rPr lang="it-IT" dirty="0" err="1" smtClean="0"/>
              <a:t>plurifunzionalità</a:t>
            </a:r>
            <a:r>
              <a:rPr lang="it-IT" dirty="0" smtClean="0"/>
              <a:t> del contratto collettivo)</a:t>
            </a:r>
          </a:p>
          <a:p>
            <a:r>
              <a:rPr lang="it-IT" dirty="0" smtClean="0"/>
              <a:t>Struttura: parte normativa + parte obbligatoria</a:t>
            </a:r>
          </a:p>
          <a:p>
            <a:r>
              <a:rPr lang="it-IT" dirty="0" smtClean="0"/>
              <a:t>Principio di autodefinizione della categoria contrattuale (</a:t>
            </a:r>
            <a:r>
              <a:rPr lang="it-IT" dirty="0" err="1" smtClean="0"/>
              <a:t>Cass</a:t>
            </a:r>
            <a:r>
              <a:rPr lang="it-IT" dirty="0" smtClean="0"/>
              <a:t>. S.U. 2665/1997); inutilizzabilità dell’art. 2070 c.c.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r>
              <a:rPr lang="it-IT" i="1" dirty="0" smtClean="0"/>
              <a:t>, </a:t>
            </a:r>
            <a:r>
              <a:rPr lang="it-IT" dirty="0" smtClean="0"/>
              <a:t>efficacia soggettiva «estesa»,</a:t>
            </a:r>
            <a:r>
              <a:rPr lang="it-IT" i="1" dirty="0" smtClean="0"/>
              <a:t> erga </a:t>
            </a:r>
            <a:r>
              <a:rPr lang="it-IT" i="1" dirty="0" err="1" smtClean="0"/>
              <a:t>omnes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i="1" dirty="0" smtClean="0"/>
              <a:t>* </a:t>
            </a:r>
            <a:r>
              <a:rPr lang="it-IT" dirty="0" smtClean="0"/>
              <a:t>possibilità di aderire a un contr. </a:t>
            </a:r>
            <a:r>
              <a:rPr lang="it-IT" dirty="0" err="1" smtClean="0"/>
              <a:t>coll</a:t>
            </a:r>
            <a:r>
              <a:rPr lang="it-IT" dirty="0" smtClean="0"/>
              <a:t>. già sottoscritto</a:t>
            </a:r>
            <a:endParaRPr lang="it-IT" dirty="0"/>
          </a:p>
          <a:p>
            <a:r>
              <a:rPr lang="it-IT" dirty="0" smtClean="0"/>
              <a:t>Efficacia obbligatoria: efficacia reale</a:t>
            </a:r>
          </a:p>
          <a:p>
            <a:r>
              <a:rPr lang="it-IT" dirty="0" smtClean="0"/>
              <a:t>Inapplicabilità degli artt. 2067 e ss. c.c.</a:t>
            </a:r>
          </a:p>
        </p:txBody>
      </p:sp>
    </p:spTree>
    <p:extLst>
      <p:ext uri="{BB962C8B-B14F-4D97-AF65-F5344CB8AC3E}">
        <p14:creationId xmlns:p14="http://schemas.microsoft.com/office/powerpoint/2010/main" val="40227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Efficacia soggettiva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789512"/>
          </a:xfrm>
        </p:spPr>
        <p:txBody>
          <a:bodyPr>
            <a:normAutofit fontScale="92500" lnSpcReduction="20000"/>
          </a:bodyPr>
          <a:lstStyle/>
          <a:p>
            <a:r>
              <a:rPr lang="it-IT" u="sng" dirty="0" smtClean="0"/>
              <a:t>Regola generale: art. 1372 c.c</a:t>
            </a:r>
            <a:r>
              <a:rPr lang="it-IT" dirty="0" smtClean="0"/>
              <a:t>. e teoria della rappresentanza sindacale come rappresentanza volontaria</a:t>
            </a:r>
          </a:p>
          <a:p>
            <a:pPr marL="0" indent="0">
              <a:buNone/>
            </a:pPr>
            <a:r>
              <a:rPr lang="it-IT" b="1" dirty="0" smtClean="0"/>
              <a:t>Rimedi «palliativi» </a:t>
            </a:r>
            <a:r>
              <a:rPr lang="it-IT" dirty="0" smtClean="0"/>
              <a:t>(</a:t>
            </a:r>
            <a:r>
              <a:rPr lang="it-IT" dirty="0" err="1" smtClean="0"/>
              <a:t>Rusciano</a:t>
            </a:r>
            <a:r>
              <a:rPr lang="it-IT" dirty="0" smtClean="0"/>
              <a:t>):</a:t>
            </a:r>
          </a:p>
          <a:p>
            <a:r>
              <a:rPr lang="it-IT" dirty="0" smtClean="0"/>
              <a:t>Estensione del contratto collettivo ai lavoratori non iscritti al sindacato stipulante: art. 15 St. Lav.</a:t>
            </a:r>
          </a:p>
          <a:p>
            <a:r>
              <a:rPr lang="it-IT" dirty="0" smtClean="0"/>
              <a:t>Rinvio esplicito del contratto individuale al contratto collettivo</a:t>
            </a:r>
          </a:p>
          <a:p>
            <a:r>
              <a:rPr lang="it-IT" dirty="0" smtClean="0"/>
              <a:t>Recezione implicita del contratto collettivo (uso negoziale)</a:t>
            </a:r>
          </a:p>
          <a:p>
            <a:r>
              <a:rPr lang="it-IT" dirty="0" smtClean="0"/>
              <a:t>Efficacia precettiva dell’art. 36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Onere di applicare il contratto collettivo per conseguire un determinato beneficio (art. 36 St. Lav. e art. 118 co. 6 d. </a:t>
            </a:r>
            <a:r>
              <a:rPr lang="it-IT" dirty="0" err="1" smtClean="0"/>
              <a:t>lgs</a:t>
            </a:r>
            <a:r>
              <a:rPr lang="it-IT" dirty="0" smtClean="0"/>
              <a:t>. 163/2006; art. 1 co. 1175 l. 296/06)</a:t>
            </a:r>
          </a:p>
          <a:p>
            <a:r>
              <a:rPr lang="it-IT" dirty="0" smtClean="0"/>
              <a:t>Clausole sociali inserite nei contratti di appalto (clausole a favore di terzi (art. 1411 c.c.) e conseguente diritto soggettivo del lavoratore); </a:t>
            </a:r>
            <a:r>
              <a:rPr lang="it-IT" i="1" dirty="0" err="1" smtClean="0"/>
              <a:t>Rüffert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60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Contratti collettivi aziendali «gestionali»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27584" y="2276872"/>
            <a:ext cx="7859216" cy="3742928"/>
          </a:xfrm>
        </p:spPr>
        <p:txBody>
          <a:bodyPr/>
          <a:lstStyle/>
          <a:p>
            <a:r>
              <a:rPr lang="it-IT" dirty="0" smtClean="0"/>
              <a:t>Procedimentalizzazione dei poteri del datore di lavoro: C. </a:t>
            </a:r>
            <a:r>
              <a:rPr lang="it-IT" dirty="0" err="1" smtClean="0"/>
              <a:t>cost</a:t>
            </a:r>
            <a:r>
              <a:rPr lang="it-IT" dirty="0" smtClean="0"/>
              <a:t>. 268/94</a:t>
            </a:r>
          </a:p>
          <a:p>
            <a:r>
              <a:rPr lang="it-IT" dirty="0" smtClean="0"/>
              <a:t>Problema: quale rappresentatività dei soggetti stipulanti? </a:t>
            </a:r>
          </a:p>
          <a:p>
            <a:r>
              <a:rPr lang="it-IT" dirty="0" smtClean="0"/>
              <a:t>Come si distinguono i contratti gestionali?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14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182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Contratti collettivi che prevedono le prestazioni minime indispensabili in caso di sciopero nei </a:t>
            </a:r>
            <a:r>
              <a:rPr lang="it-IT" dirty="0" err="1" smtClean="0"/>
              <a:t>s.p.e.</a:t>
            </a:r>
            <a:r>
              <a:rPr lang="it-IT" dirty="0" smtClean="0"/>
              <a:t> (art. 2 co. 2 l. 146/1990)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094856"/>
          </a:xfrm>
        </p:spPr>
        <p:txBody>
          <a:bodyPr/>
          <a:lstStyle/>
          <a:p>
            <a:r>
              <a:rPr lang="it-IT" dirty="0" smtClean="0"/>
              <a:t>Fonte dell’obbligo dei lavoratori è il regolamento di servizio: C. </a:t>
            </a:r>
            <a:r>
              <a:rPr lang="it-IT" dirty="0" err="1" smtClean="0"/>
              <a:t>cost</a:t>
            </a:r>
            <a:r>
              <a:rPr lang="it-IT" dirty="0" smtClean="0"/>
              <a:t>. 344/1996</a:t>
            </a:r>
          </a:p>
          <a:p>
            <a:r>
              <a:rPr lang="it-IT" dirty="0"/>
              <a:t>Problema: quale rappresentatività dei soggetti stipulanti?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63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47248" cy="1498178"/>
          </a:xfrm>
        </p:spPr>
        <p:txBody>
          <a:bodyPr>
            <a:normAutofit/>
          </a:bodyPr>
          <a:lstStyle/>
          <a:p>
            <a:r>
              <a:rPr lang="it-IT" dirty="0" smtClean="0"/>
              <a:t>Contratti collettivi aziendali con efficacia soggettiva «estesa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291264" cy="403096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Contratti collettivi </a:t>
            </a:r>
            <a:r>
              <a:rPr lang="it-IT" u="sng" dirty="0" smtClean="0"/>
              <a:t>aziendali</a:t>
            </a:r>
            <a:r>
              <a:rPr lang="it-IT" dirty="0" smtClean="0"/>
              <a:t> approvati dalla maggioranza dei componenti delle </a:t>
            </a:r>
            <a:r>
              <a:rPr lang="it-IT" dirty="0" err="1" smtClean="0"/>
              <a:t>r.s.u</a:t>
            </a:r>
            <a:r>
              <a:rPr lang="it-IT" dirty="0" smtClean="0"/>
              <a:t>. (parte III, § 11 T.U</a:t>
            </a:r>
            <a:r>
              <a:rPr lang="it-IT" dirty="0"/>
              <a:t>.; </a:t>
            </a:r>
            <a:r>
              <a:rPr lang="it-IT" dirty="0" smtClean="0"/>
              <a:t>analogamente: A.I</a:t>
            </a:r>
            <a:r>
              <a:rPr lang="it-IT" dirty="0"/>
              <a:t>. Confcommercio, parte </a:t>
            </a:r>
            <a:r>
              <a:rPr lang="it-IT" dirty="0" smtClean="0"/>
              <a:t>B), </a:t>
            </a:r>
            <a:r>
              <a:rPr lang="it-IT" dirty="0"/>
              <a:t>cl. 7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terza § I)</a:t>
            </a:r>
            <a:endParaRPr lang="it-IT" dirty="0" smtClean="0"/>
          </a:p>
          <a:p>
            <a:r>
              <a:rPr lang="it-IT" dirty="0" smtClean="0"/>
              <a:t>Contratti collettivi aziendali approvati dalle </a:t>
            </a:r>
            <a:r>
              <a:rPr lang="it-IT" dirty="0" err="1" smtClean="0"/>
              <a:t>r.s.a</a:t>
            </a:r>
            <a:r>
              <a:rPr lang="it-IT" dirty="0" smtClean="0"/>
              <a:t>. destinatarie della maggioranza delle deleghe e approvati con referendum dei lavoratori (parte III, § 12 T.U</a:t>
            </a:r>
            <a:r>
              <a:rPr lang="it-IT" dirty="0"/>
              <a:t>.; A.I. Confcommercio, parte </a:t>
            </a:r>
            <a:r>
              <a:rPr lang="it-IT" dirty="0" smtClean="0"/>
              <a:t>B), </a:t>
            </a:r>
            <a:r>
              <a:rPr lang="it-IT" dirty="0"/>
              <a:t>cl. 7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/>
              <a:t>, Legacoop 28.7.2015, parte E), parte terza </a:t>
            </a:r>
            <a:r>
              <a:rPr lang="it-IT"/>
              <a:t>§ </a:t>
            </a:r>
            <a:r>
              <a:rPr lang="it-IT" smtClean="0"/>
              <a:t>II)</a:t>
            </a:r>
            <a:endParaRPr lang="it-IT" dirty="0" smtClean="0"/>
          </a:p>
          <a:p>
            <a:r>
              <a:rPr lang="it-IT" dirty="0" smtClean="0"/>
              <a:t>Problema: efficacia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r>
              <a:rPr lang="it-IT" dirty="0" smtClean="0"/>
              <a:t> dell’accordo interconfederale</a:t>
            </a:r>
          </a:p>
        </p:txBody>
      </p:sp>
    </p:spTree>
    <p:extLst>
      <p:ext uri="{BB962C8B-B14F-4D97-AF65-F5344CB8AC3E}">
        <p14:creationId xmlns:p14="http://schemas.microsoft.com/office/powerpoint/2010/main" val="27252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Contratti collettivi territoriali con efficacia soggettiva «estesa»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Contratti collettivi approvati da </a:t>
            </a:r>
            <a:r>
              <a:rPr lang="it-IT" dirty="0" err="1" smtClean="0"/>
              <a:t>oo.ss</a:t>
            </a:r>
            <a:r>
              <a:rPr lang="it-IT" dirty="0" smtClean="0"/>
              <a:t>. territoriali che abbiano un livello di rappresentatività nel territorio e nel settore pari almeno al 50% + 1 (</a:t>
            </a:r>
            <a:r>
              <a:rPr lang="it-IT" dirty="0"/>
              <a:t>A.I. Confcommercio, parte </a:t>
            </a:r>
            <a:r>
              <a:rPr lang="it-IT" dirty="0" smtClean="0"/>
              <a:t>B), </a:t>
            </a:r>
            <a:r>
              <a:rPr lang="it-IT" dirty="0"/>
              <a:t>cl. </a:t>
            </a:r>
            <a:r>
              <a:rPr lang="it-IT" dirty="0" smtClean="0"/>
              <a:t>5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E), parte seconda § 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260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Contratti collettivi efficaci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 (art. 8 </a:t>
            </a:r>
            <a:r>
              <a:rPr lang="it-IT" dirty="0" err="1" smtClean="0"/>
              <a:t>d.l.</a:t>
            </a:r>
            <a:r>
              <a:rPr lang="it-IT" dirty="0" smtClean="0"/>
              <a:t> 138/2011, </a:t>
            </a:r>
            <a:r>
              <a:rPr lang="it-IT" dirty="0" err="1" smtClean="0"/>
              <a:t>conv</a:t>
            </a:r>
            <a:r>
              <a:rPr lang="it-IT" dirty="0" smtClean="0"/>
              <a:t>. l. 148/2011)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8147248" cy="424847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Contratti </a:t>
            </a:r>
            <a:r>
              <a:rPr lang="it-IT" u="sng" dirty="0" smtClean="0"/>
              <a:t>aziendali o territoriali </a:t>
            </a:r>
            <a:r>
              <a:rPr lang="it-IT" dirty="0" smtClean="0"/>
              <a:t>stipulati da </a:t>
            </a:r>
            <a:r>
              <a:rPr lang="it-IT" dirty="0" err="1" smtClean="0"/>
              <a:t>oo.ss</a:t>
            </a:r>
            <a:r>
              <a:rPr lang="it-IT" dirty="0" smtClean="0"/>
              <a:t>. comparativamente più rappresentative sul piano nazionale o territoriale </a:t>
            </a:r>
            <a:r>
              <a:rPr lang="it-IT" b="1" dirty="0" smtClean="0"/>
              <a:t>o dalle loro </a:t>
            </a:r>
            <a:r>
              <a:rPr lang="it-IT" b="1" dirty="0" err="1" smtClean="0"/>
              <a:t>r.s.u</a:t>
            </a:r>
            <a:r>
              <a:rPr lang="it-IT" b="1" dirty="0" smtClean="0"/>
              <a:t>./</a:t>
            </a:r>
            <a:r>
              <a:rPr lang="it-IT" b="1" dirty="0" err="1" smtClean="0"/>
              <a:t>r.s.a</a:t>
            </a:r>
            <a:r>
              <a:rPr lang="it-IT" b="1" dirty="0" smtClean="0"/>
              <a:t>., </a:t>
            </a:r>
            <a:r>
              <a:rPr lang="it-IT" dirty="0" smtClean="0"/>
              <a:t>sottoscritti sulla base di un criterio maggioritario e finalizzati agli obiettivi di cui all’art. 8</a:t>
            </a:r>
          </a:p>
          <a:p>
            <a:r>
              <a:rPr lang="it-IT" dirty="0" smtClean="0"/>
              <a:t>Limiti di contenuto e controllo del giudice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C. </a:t>
            </a:r>
            <a:r>
              <a:rPr lang="it-IT" dirty="0" err="1" smtClean="0"/>
              <a:t>cost</a:t>
            </a:r>
            <a:r>
              <a:rPr lang="it-IT" dirty="0" smtClean="0"/>
              <a:t>. 221/2012: carattere tassativo delle materie; interpretazione restrittiva</a:t>
            </a:r>
          </a:p>
          <a:p>
            <a:r>
              <a:rPr lang="it-IT" dirty="0" smtClean="0"/>
              <a:t>Problemi: come si misura la rappresentatività? Chi stipula per i datori di lavoro, in caso di accordi territoriali? Come si valuta il criterio maggioritario?</a:t>
            </a:r>
          </a:p>
          <a:p>
            <a:r>
              <a:rPr lang="it-IT" dirty="0" smtClean="0"/>
              <a:t>Sospetta illegittimità costituzionale: art. 39 co. 1 e co. 2-4; art. 3 </a:t>
            </a:r>
            <a:r>
              <a:rPr lang="it-IT" dirty="0" err="1" smtClean="0"/>
              <a:t>Cost</a:t>
            </a:r>
            <a:r>
              <a:rPr lang="it-IT" smtClean="0"/>
              <a:t>.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 particolare, il co. 3 dell’art. 8</a:t>
            </a:r>
          </a:p>
          <a:p>
            <a:r>
              <a:rPr lang="it-IT" dirty="0" smtClean="0"/>
              <a:t>Postilla all’Accordo del 28.6.2011 firmata il 21.9.2011</a:t>
            </a:r>
          </a:p>
        </p:txBody>
      </p:sp>
    </p:spTree>
    <p:extLst>
      <p:ext uri="{BB962C8B-B14F-4D97-AF65-F5344CB8AC3E}">
        <p14:creationId xmlns:p14="http://schemas.microsoft.com/office/powerpoint/2010/main" val="7998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994122"/>
          </a:xfrm>
        </p:spPr>
        <p:txBody>
          <a:bodyPr>
            <a:normAutofit/>
          </a:bodyPr>
          <a:lstStyle/>
          <a:p>
            <a:r>
              <a:rPr lang="it-IT" dirty="0" smtClean="0"/>
              <a:t>CCNL con efficacia soggettiva «estesa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Soglia del 5</a:t>
            </a:r>
            <a:r>
              <a:rPr lang="it-IT" dirty="0"/>
              <a:t>% come media tra la percentuale degli iscritti sul totale degli iscritti e la percentuale dei voti ottenuti nelle elezioni delle </a:t>
            </a:r>
            <a:r>
              <a:rPr lang="it-IT" dirty="0" err="1"/>
              <a:t>rsu</a:t>
            </a:r>
            <a:r>
              <a:rPr lang="it-IT" dirty="0"/>
              <a:t> sul totale dei votanti (ciascun dato pesa per il 50</a:t>
            </a:r>
            <a:r>
              <a:rPr lang="it-IT" dirty="0" smtClean="0"/>
              <a:t>%) per l’ammissione alla contrattazione (parte III, § 2 T.U</a:t>
            </a:r>
            <a:r>
              <a:rPr lang="it-IT" dirty="0"/>
              <a:t>.; analogamente: </a:t>
            </a:r>
            <a:r>
              <a:rPr lang="it-IT" dirty="0" smtClean="0"/>
              <a:t>A.I</a:t>
            </a:r>
            <a:r>
              <a:rPr lang="it-IT" dirty="0"/>
              <a:t>. Confcommercio, parte A), cl</a:t>
            </a:r>
            <a:r>
              <a:rPr lang="it-IT" dirty="0" smtClean="0"/>
              <a:t>. 4.I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II)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* Per ciascuna categoria contrattuale e per ciascun sindacato, il numero delle deleghe viene rilevato dall’INPS (parte I, § 8) mentre il CNEL rileva il dato elettorale (parte I, §19) </a:t>
            </a:r>
          </a:p>
          <a:p>
            <a:r>
              <a:rPr lang="it-IT" dirty="0" smtClean="0"/>
              <a:t>Piattaforme unitarie o avvio dei negoziati sulla base della piattaforma presentata dalle </a:t>
            </a:r>
            <a:r>
              <a:rPr lang="it-IT" dirty="0" err="1" smtClean="0"/>
              <a:t>oo.ss</a:t>
            </a:r>
            <a:r>
              <a:rPr lang="it-IT" dirty="0" smtClean="0"/>
              <a:t>. che abbiano una rappresentatività pari almeno al 50% + 1 (T.U. rappresentanza, parte III, § 4 e </a:t>
            </a:r>
            <a:r>
              <a:rPr lang="it-IT" dirty="0"/>
              <a:t>6: analogamente: A.I. Confcommercio, parte A), cl. </a:t>
            </a:r>
            <a:r>
              <a:rPr lang="it-IT" dirty="0" smtClean="0"/>
              <a:t>4.II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D), § </a:t>
            </a:r>
            <a:r>
              <a:rPr lang="it-IT" dirty="0" smtClean="0"/>
              <a:t>III)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04498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1065</TotalTime>
  <Words>897</Words>
  <Application>Microsoft Office PowerPoint</Application>
  <PresentationFormat>Presentazione su schermo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Universo</vt:lpstr>
      <vt:lpstr>Diritto del lavoro</vt:lpstr>
      <vt:lpstr>Il contratto collettivo post-costituzionale </vt:lpstr>
      <vt:lpstr>Efficacia soggettiva del contratto collettivo</vt:lpstr>
      <vt:lpstr>Contratti collettivi aziendali «gestionali»</vt:lpstr>
      <vt:lpstr>Contratti collettivi che prevedono le prestazioni minime indispensabili in caso di sciopero nei s.p.e. (art. 2 co. 2 l. 146/1990)</vt:lpstr>
      <vt:lpstr>Contratti collettivi aziendali con efficacia soggettiva «estesa»</vt:lpstr>
      <vt:lpstr>Contratti collettivi territoriali con efficacia soggettiva «estesa»</vt:lpstr>
      <vt:lpstr>Contratti collettivi efficaci erga omnes (art. 8 d.l. 138/2011, conv. l. 148/2011)</vt:lpstr>
      <vt:lpstr>CCNL con efficacia soggettiva «estesa»</vt:lpstr>
      <vt:lpstr>CCNL con efficacia soggettiva «estesa»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68</cp:revision>
  <dcterms:created xsi:type="dcterms:W3CDTF">2013-09-30T16:15:20Z</dcterms:created>
  <dcterms:modified xsi:type="dcterms:W3CDTF">2016-03-08T08:35:07Z</dcterms:modified>
</cp:coreProperties>
</file>