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tecostituzionale.it/default.do" TargetMode="External"/><Relationship Id="rId2" Type="http://schemas.openxmlformats.org/officeDocument/2006/relationships/hyperlink" Target="http://www.governo.it/Governo/Costituzione/principi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ormattiva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2015-2016</a:t>
            </a:r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III – Le fonti: la Costituzione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Costituzione italiana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933528"/>
          </a:xfrm>
        </p:spPr>
        <p:txBody>
          <a:bodyPr>
            <a:normAutofit/>
          </a:bodyPr>
          <a:lstStyle/>
          <a:p>
            <a:r>
              <a:rPr lang="it-IT" dirty="0" smtClean="0"/>
              <a:t>Frutto dell’esercizio di un potere costituente, potere </a:t>
            </a:r>
            <a:r>
              <a:rPr lang="it-IT" i="1" dirty="0" smtClean="0"/>
              <a:t>extra </a:t>
            </a:r>
            <a:r>
              <a:rPr lang="it-IT" i="1" dirty="0" err="1" smtClean="0"/>
              <a:t>ordinem</a:t>
            </a:r>
            <a:r>
              <a:rPr lang="it-IT" dirty="0" smtClean="0"/>
              <a:t> (non previsto e regolato da norme sulla produzione giuridica)</a:t>
            </a:r>
          </a:p>
          <a:p>
            <a:r>
              <a:rPr lang="it-IT" dirty="0" smtClean="0"/>
              <a:t>Principio del fondamento laburista dello Stato (art. 1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r>
              <a:rPr lang="it-IT" dirty="0" smtClean="0"/>
              <a:t>Eguaglianza formale: concezione valutativa (art. 3 co. 1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r>
              <a:rPr lang="it-IT" dirty="0" smtClean="0"/>
              <a:t>Eguaglianza sostanziale o reale (art. 3 co. 2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r>
              <a:rPr lang="it-IT" dirty="0" smtClean="0"/>
              <a:t>Diritto al lavoro: libertà di lavoro e diritto a prestazioni (art. 4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r>
              <a:rPr lang="it-IT" dirty="0" smtClean="0"/>
              <a:t>Tutela del lavoro (art. 35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r>
              <a:rPr lang="it-IT" dirty="0" smtClean="0"/>
              <a:t>Utilità sociale, sicurezza, libertà e dignità quali limiti alla libertà di impresa (art. 41 co. 2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7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ripartizione della potestà legislativa tra Stato e Regioni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19256" cy="4102968"/>
          </a:xfrm>
        </p:spPr>
        <p:txBody>
          <a:bodyPr/>
          <a:lstStyle/>
          <a:p>
            <a:r>
              <a:rPr lang="it-IT" dirty="0" smtClean="0"/>
              <a:t>«tutela e sicurezza del lavoro» tra le materie che rientrano nella potestà legislativa concorrente (art. 117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r>
              <a:rPr lang="it-IT" dirty="0" smtClean="0"/>
              <a:t>Interpretazione restrittiva della Corte costituzionale (</a:t>
            </a:r>
            <a:r>
              <a:rPr lang="it-IT" dirty="0" err="1" smtClean="0"/>
              <a:t>sentt</a:t>
            </a:r>
            <a:r>
              <a:rPr lang="it-IT" dirty="0" smtClean="0"/>
              <a:t>. 359/2003; 50/2005; 384/2005): il diritto del lavoro rientra nell’ordinamento civile, competenza esclusiva dello </a:t>
            </a:r>
            <a:r>
              <a:rPr lang="it-IT" dirty="0" smtClean="0"/>
              <a:t>Stato; «tutela e sicurezza del lavoro» ricomprende solo gli istituti relativi al mercato del lavoro</a:t>
            </a:r>
            <a:endParaRPr lang="it-IT" dirty="0" smtClean="0"/>
          </a:p>
          <a:p>
            <a:r>
              <a:rPr lang="it-IT" dirty="0" smtClean="0"/>
              <a:t>«formazione» </a:t>
            </a:r>
            <a:r>
              <a:rPr lang="it-IT" dirty="0"/>
              <a:t>tra le materie che rientrano nella potestà legislativa </a:t>
            </a:r>
            <a:r>
              <a:rPr lang="it-IT" dirty="0" smtClean="0"/>
              <a:t>esclusiva delle Regioni (art</a:t>
            </a:r>
            <a:r>
              <a:rPr lang="it-IT" dirty="0"/>
              <a:t>. 117 </a:t>
            </a:r>
            <a:r>
              <a:rPr lang="it-IT" dirty="0" err="1"/>
              <a:t>Cost</a:t>
            </a:r>
            <a:r>
              <a:rPr lang="it-IT" dirty="0" smtClean="0"/>
              <a:t>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373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Costituzione italiana:</a:t>
            </a:r>
          </a:p>
          <a:p>
            <a:pPr marL="0" indent="0">
              <a:buNone/>
            </a:pPr>
            <a:r>
              <a:rPr lang="it-IT" dirty="0">
                <a:hlinkClick r:id="rId2"/>
              </a:rPr>
              <a:t>http://</a:t>
            </a:r>
            <a:r>
              <a:rPr lang="it-IT" dirty="0" smtClean="0">
                <a:hlinkClick r:id="rId2"/>
              </a:rPr>
              <a:t>www.governo.it/Governo/Costituzione/principi.html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La Corte costituzionale italiana:</a:t>
            </a:r>
          </a:p>
          <a:p>
            <a:pPr marL="0" indent="0">
              <a:buNone/>
            </a:pPr>
            <a:r>
              <a:rPr lang="it-IT" dirty="0">
                <a:hlinkClick r:id="rId3"/>
              </a:rPr>
              <a:t>http://</a:t>
            </a:r>
            <a:r>
              <a:rPr lang="it-IT" dirty="0" smtClean="0">
                <a:hlinkClick r:id="rId3"/>
              </a:rPr>
              <a:t>www.cortecostituzionale.it/default.do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La legislazione vigente:</a:t>
            </a:r>
          </a:p>
          <a:p>
            <a:pPr marL="0" indent="0">
              <a:buNone/>
            </a:pPr>
            <a:r>
              <a:rPr lang="it-IT" smtClean="0">
                <a:hlinkClick r:id="rId4"/>
              </a:rPr>
              <a:t>www.normattiva.it</a:t>
            </a:r>
            <a:endParaRPr lang="it-IT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935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158</TotalTime>
  <Words>248</Words>
  <Application>Microsoft Office PowerPoint</Application>
  <PresentationFormat>Presentazione su schermo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Franklin Gothic Book</vt:lpstr>
      <vt:lpstr>Perpetua</vt:lpstr>
      <vt:lpstr>Wingdings 2</vt:lpstr>
      <vt:lpstr>Universo</vt:lpstr>
      <vt:lpstr>Diritto del lavoro</vt:lpstr>
      <vt:lpstr>La Costituzione italiana</vt:lpstr>
      <vt:lpstr>La ripartizione della potestà legislativa tra Stato e Regioni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15</cp:revision>
  <dcterms:created xsi:type="dcterms:W3CDTF">2013-09-30T16:15:20Z</dcterms:created>
  <dcterms:modified xsi:type="dcterms:W3CDTF">2016-02-28T15:02:13Z</dcterms:modified>
</cp:coreProperties>
</file>