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it/treaties/index.htm" TargetMode="External"/><Relationship Id="rId2" Type="http://schemas.openxmlformats.org/officeDocument/2006/relationships/hyperlink" Target="http://europa.eu/legislation_summaries/justice_freedom_security/combating_discrimination/l33501_i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about-eu/countries/index_en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wcmsp5/groups/public/---europe/---ro-geneva/---ilo-rome/documents/publication/wcms_151918.pdf" TargetMode="External"/><Relationship Id="rId2" Type="http://schemas.openxmlformats.org/officeDocument/2006/relationships/hyperlink" Target="http://www.ilo.org/rome/risorse-informative/servizio-informazione/pubblicazioni/WCMS_151915/lang--it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hr.coe.int/Documents/Convention_ITA.pdf" TargetMode="External"/><Relationship Id="rId4" Type="http://schemas.openxmlformats.org/officeDocument/2006/relationships/hyperlink" Target="http://www.ilo.org/rome/risorse-informative/servizio-informazione/norme-del-lavoro-e-documenti/lang--it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II – </a:t>
            </a:r>
            <a:r>
              <a:rPr lang="it-IT" dirty="0" smtClean="0"/>
              <a:t>Le fonti: il diritto dell’Unione europea e il diritto internazionale del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it-IT" dirty="0" smtClean="0"/>
              <a:t>Diritto primario: TUE e TFUE + Carta dei diritti fondamentali dell’Unione europea (art. 6 TUE)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europa.eu/legislation_summaries/justice_freedom_security/combating_discrimination/l33501_it.htm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Diritto derivato: atti tipici (art. 288 TFUE) e atipici</a:t>
            </a:r>
          </a:p>
          <a:p>
            <a:pPr marL="0" indent="0">
              <a:buNone/>
            </a:pPr>
            <a:r>
              <a:rPr lang="it-IT" dirty="0" smtClean="0">
                <a:hlinkClick r:id="rId3"/>
              </a:rPr>
              <a:t>http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eur-lex.europa.eu/it/treaties/index.htm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it-IT" dirty="0" smtClean="0"/>
              <a:t>Principio del primato del diritto dell’Unione europea</a:t>
            </a:r>
          </a:p>
          <a:p>
            <a:r>
              <a:rPr lang="it-IT" dirty="0" smtClean="0"/>
              <a:t>Principio di attribuzione (art. 5.2 TUE)</a:t>
            </a:r>
          </a:p>
          <a:p>
            <a:r>
              <a:rPr lang="it-IT" dirty="0" smtClean="0"/>
              <a:t>Principio di sussidiarietà (art. 5.3 TUE)</a:t>
            </a:r>
          </a:p>
          <a:p>
            <a:r>
              <a:rPr lang="it-IT" dirty="0" smtClean="0"/>
              <a:t>Principio di proporzionalità (art. 5.4 TUE)</a:t>
            </a:r>
          </a:p>
          <a:p>
            <a:r>
              <a:rPr lang="it-IT" dirty="0" smtClean="0"/>
              <a:t>Interpretazione conforme al diritto dell’UE</a:t>
            </a:r>
          </a:p>
          <a:p>
            <a:r>
              <a:rPr lang="it-IT" dirty="0" smtClean="0"/>
              <a:t>Efficacia diretta verticale delle direttive c.d. </a:t>
            </a:r>
            <a:r>
              <a:rPr lang="it-IT" i="1" dirty="0" smtClean="0"/>
              <a:t>self-</a:t>
            </a:r>
            <a:r>
              <a:rPr lang="it-IT" i="1" dirty="0" err="1" smtClean="0"/>
              <a:t>executing</a:t>
            </a:r>
            <a:endParaRPr lang="en-US" i="1" dirty="0" smtClean="0"/>
          </a:p>
          <a:p>
            <a:r>
              <a:rPr lang="it-IT" dirty="0" smtClean="0"/>
              <a:t>Obbligo dello Stato membro di risarcire il danno derivante dal mancato recepimento della direttiva </a:t>
            </a:r>
            <a:r>
              <a:rPr lang="it-IT" i="1" dirty="0"/>
              <a:t>self-</a:t>
            </a:r>
            <a:r>
              <a:rPr lang="it-IT" i="1" dirty="0" err="1"/>
              <a:t>executing</a:t>
            </a:r>
            <a:endParaRPr lang="en-US" i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904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it-IT" dirty="0" smtClean="0"/>
              <a:t>I valori dell’Unione: art. 2 TUE</a:t>
            </a:r>
          </a:p>
          <a:p>
            <a:r>
              <a:rPr lang="it-IT" dirty="0" smtClean="0"/>
              <a:t>Le competenze in ambito lavoristico (art. 153 TFUE)</a:t>
            </a:r>
          </a:p>
          <a:p>
            <a:r>
              <a:rPr lang="it-IT" dirty="0" smtClean="0"/>
              <a:t>Il dialogo sociale europeo (art. 154 e 155 TFUE)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://europa.eu/about-eu/countries/index_en.htm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internazionale del lavoro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496944" cy="518457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Dichiarazione di Philadelphia del 1944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http://www.ilo.org/rome/risorse-informative/servizio-informazione/pubblicazioni/WCMS_151915/lang--</a:t>
            </a:r>
            <a:r>
              <a:rPr lang="it-IT" dirty="0" smtClean="0">
                <a:hlinkClick r:id="rId2"/>
              </a:rPr>
              <a:t>it/index.htm</a:t>
            </a:r>
            <a:endParaRPr lang="it-IT" dirty="0" smtClean="0"/>
          </a:p>
          <a:p>
            <a:r>
              <a:rPr lang="it-IT" dirty="0" smtClean="0"/>
              <a:t>Dichiarazione OIL sui principi e i diritti fondamentali nel lavoro del 1998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http://www.ilo.org/wcmsp5/groups/public/---europe/---ro-geneva/---</a:t>
            </a:r>
            <a:r>
              <a:rPr lang="it-IT" dirty="0" smtClean="0">
                <a:hlinkClick r:id="rId3"/>
              </a:rPr>
              <a:t>ilo-rome/documents/publication/wcms_151918.pdf</a:t>
            </a:r>
            <a:endParaRPr lang="it-IT" dirty="0" smtClean="0"/>
          </a:p>
          <a:p>
            <a:r>
              <a:rPr lang="it-IT" dirty="0" smtClean="0"/>
              <a:t>Convenzioni e Raccomandazioni OIL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http://www.ilo.org/rome/risorse-informative/servizio-informazione/norme-del-lavoro-e-documenti/lang--</a:t>
            </a:r>
            <a:r>
              <a:rPr lang="en-US" dirty="0" smtClean="0">
                <a:hlinkClick r:id="rId4"/>
              </a:rPr>
              <a:t>it/index.htm</a:t>
            </a:r>
            <a:endParaRPr lang="en-US" dirty="0" smtClean="0"/>
          </a:p>
          <a:p>
            <a:r>
              <a:rPr lang="it-IT" dirty="0" smtClean="0"/>
              <a:t>Convenzione europea dei diritti dell’uomo (CEDU)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www.echr.coe.int/Documents/Convention_ITA.pdf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232</Words>
  <Application>Microsoft Office PowerPoint</Application>
  <PresentationFormat>Presentazione su schermo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Universo</vt:lpstr>
      <vt:lpstr>Diritto del lavoro</vt:lpstr>
      <vt:lpstr>Il diritto dell’Unione europea</vt:lpstr>
      <vt:lpstr>Il diritto dell’Unione europea</vt:lpstr>
      <vt:lpstr>Il diritto dell’Unione europea</vt:lpstr>
      <vt:lpstr>Il diritto internazionale del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10</cp:revision>
  <dcterms:created xsi:type="dcterms:W3CDTF">2013-09-30T16:15:20Z</dcterms:created>
  <dcterms:modified xsi:type="dcterms:W3CDTF">2016-02-28T14:57:40Z</dcterms:modified>
</cp:coreProperties>
</file>