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85D8-A068-4B5D-9FE4-385FF137570E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F98D9A2-E1FC-4DD7-A0CB-9FB7CCBDD6DB}" type="slidenum">
              <a:rPr lang="en-US" smtClean="0"/>
              <a:t>‹N›</a:t>
            </a:fld>
            <a:endParaRPr lang="en-US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85D8-A068-4B5D-9FE4-385FF137570E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8D9A2-E1FC-4DD7-A0CB-9FB7CCBDD6DB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85D8-A068-4B5D-9FE4-385FF137570E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8D9A2-E1FC-4DD7-A0CB-9FB7CCBDD6DB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85D8-A068-4B5D-9FE4-385FF137570E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8D9A2-E1FC-4DD7-A0CB-9FB7CCBDD6DB}" type="slidenum">
              <a:rPr lang="en-US" smtClean="0"/>
              <a:t>‹N›</a:t>
            </a:fld>
            <a:endParaRPr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85D8-A068-4B5D-9FE4-385FF137570E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F98D9A2-E1FC-4DD7-A0CB-9FB7CCBDD6DB}" type="slidenum">
              <a:rPr lang="en-US" smtClean="0"/>
              <a:t>‹N›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85D8-A068-4B5D-9FE4-385FF137570E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8D9A2-E1FC-4DD7-A0CB-9FB7CCBDD6DB}" type="slidenum">
              <a:rPr lang="en-US" smtClean="0"/>
              <a:t>‹N›</a:t>
            </a:fld>
            <a:endParaRPr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85D8-A068-4B5D-9FE4-385FF137570E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8D9A2-E1FC-4DD7-A0CB-9FB7CCBDD6DB}" type="slidenum">
              <a:rPr lang="en-US" smtClean="0"/>
              <a:t>‹N›</a:t>
            </a:fld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85D8-A068-4B5D-9FE4-385FF137570E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8D9A2-E1FC-4DD7-A0CB-9FB7CCBDD6DB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85D8-A068-4B5D-9FE4-385FF137570E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8D9A2-E1FC-4DD7-A0CB-9FB7CCBDD6DB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85D8-A068-4B5D-9FE4-385FF137570E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8D9A2-E1FC-4DD7-A0CB-9FB7CCBDD6DB}" type="slidenum">
              <a:rPr lang="en-US" smtClean="0"/>
              <a:t>‹N›</a:t>
            </a:fld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85D8-A068-4B5D-9FE4-385FF137570E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F98D9A2-E1FC-4DD7-A0CB-9FB7CCBDD6DB}" type="slidenum">
              <a:rPr lang="en-US" smtClean="0"/>
              <a:t>‹N›</a:t>
            </a:fld>
            <a:endParaRPr lang="en-US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8085D8-A068-4B5D-9FE4-385FF137570E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F98D9A2-E1FC-4DD7-A0CB-9FB7CCBDD6DB}" type="slidenum">
              <a:rPr lang="en-US" smtClean="0"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660976" cy="2604864"/>
          </a:xfrm>
        </p:spPr>
        <p:txBody>
          <a:bodyPr>
            <a:normAutofit/>
          </a:bodyPr>
          <a:lstStyle/>
          <a:p>
            <a:r>
              <a:rPr lang="it-IT" dirty="0" smtClean="0"/>
              <a:t>Corso di Laurea in Giurisprudenza</a:t>
            </a:r>
          </a:p>
          <a:p>
            <a:r>
              <a:rPr lang="it-IT" dirty="0" err="1" smtClean="0"/>
              <a:t>a.a</a:t>
            </a:r>
            <a:r>
              <a:rPr lang="it-IT" dirty="0" smtClean="0"/>
              <a:t>. </a:t>
            </a:r>
            <a:r>
              <a:rPr lang="it-IT" dirty="0" smtClean="0"/>
              <a:t>2018-2019</a:t>
            </a:r>
            <a:endParaRPr lang="it-IT" dirty="0" smtClean="0"/>
          </a:p>
          <a:p>
            <a:r>
              <a:rPr lang="it-IT" dirty="0" smtClean="0"/>
              <a:t>Prof.ssa Silvia Borelli</a:t>
            </a:r>
          </a:p>
          <a:p>
            <a:r>
              <a:rPr lang="it-IT" dirty="0" smtClean="0"/>
              <a:t>Lezione XXIV – La sospensione del rapporto di lavoro</a:t>
            </a: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Diritto del lavoro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1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Art. 2110 – 2111 c.c.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Garanzia di conservazione del posto di lavoro</a:t>
            </a:r>
          </a:p>
          <a:p>
            <a:r>
              <a:rPr lang="it-IT" dirty="0" smtClean="0"/>
              <a:t>Garanzia di un trattamento economico</a:t>
            </a:r>
          </a:p>
          <a:p>
            <a:r>
              <a:rPr lang="it-IT" dirty="0" smtClean="0"/>
              <a:t>Diritto al computo nell’anzianità di servizio dei periodi di assenza dal lavoro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8199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Malattia e infortunio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5005536"/>
          </a:xfrm>
        </p:spPr>
        <p:txBody>
          <a:bodyPr>
            <a:normAutofit/>
          </a:bodyPr>
          <a:lstStyle/>
          <a:p>
            <a:r>
              <a:rPr lang="it-IT" dirty="0" smtClean="0"/>
              <a:t>Diritto alla conservazione del posto di lavoro per il periodo di comporto (secco o per sommatoria) indicato dai contratti collettivi o determinato dal giudice secondo equità (art. 2110 co. 2 c.c.)</a:t>
            </a:r>
          </a:p>
          <a:p>
            <a:r>
              <a:rPr lang="it-IT" dirty="0" smtClean="0"/>
              <a:t>Diritto alla retribuzione per gli impiegati</a:t>
            </a:r>
          </a:p>
          <a:p>
            <a:r>
              <a:rPr lang="it-IT" dirty="0" smtClean="0"/>
              <a:t>Diritto a un’indennità giornaliera erogata da INPS (in caso di malattia) o da INAIL (in caso di infortunio), a partire dal 4° g. di malattia per operai, per 180 gg. (o fino alla guarigione, in caso di infortunio o malattia professionale), pari al 50% della retribuzione (66% dopo il 21° g.; 75% dopo il 90° gg. in caso di infortunio o malattia professionale)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504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696464"/>
                </a:solidFill>
              </a:rPr>
              <a:t>Malattia e infortunio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219256" cy="4933528"/>
          </a:xfrm>
        </p:spPr>
        <p:txBody>
          <a:bodyPr>
            <a:normAutofit/>
          </a:bodyPr>
          <a:lstStyle/>
          <a:p>
            <a:r>
              <a:rPr lang="it-IT" dirty="0" smtClean="0"/>
              <a:t>Obbligo per il lav. di trasmettere il certificato medico al datore di lavoro</a:t>
            </a:r>
          </a:p>
          <a:p>
            <a:r>
              <a:rPr lang="it-IT" dirty="0" smtClean="0"/>
              <a:t>Obbligo per il medico di trasmettere il certificato all’INPS (art. 25 l. 183/2010)</a:t>
            </a:r>
          </a:p>
          <a:p>
            <a:r>
              <a:rPr lang="it-IT" dirty="0" smtClean="0"/>
              <a:t>Visite mediche di controllo: effettuate entro il g. della richiesta, nell’ambito di fasce orarie di reperibilità (ogni g. feriale o festivo, dalle 10-12 e 17-19), da medici INPS o ASL convenzionati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* in caso di assenza ingiustificata, il lavoratore decade dal diritto a qualsiasi trattamento economico fino a 10 gg. + eventuale sanzione disciplinare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9741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Congedo di maternità/paternità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5293568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Divieto di adibire le donne in gravidanza al lavoro (art. 16 d. </a:t>
            </a:r>
            <a:r>
              <a:rPr lang="it-IT" dirty="0" err="1" smtClean="0"/>
              <a:t>lgs</a:t>
            </a:r>
            <a:r>
              <a:rPr lang="it-IT" dirty="0" smtClean="0"/>
              <a:t>. 151/2001)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* rinvio e sospensione del congedo di maternità (art. 16 bis)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* anticipo del divieto (art. 17)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* flessibilità del congedo (art. 20)</a:t>
            </a:r>
          </a:p>
          <a:p>
            <a:r>
              <a:rPr lang="it-IT" dirty="0" smtClean="0"/>
              <a:t>Trattamento economico normativo (art. 22)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* integrazione a carico del datore di lavoro prevista dai contr. </a:t>
            </a:r>
            <a:r>
              <a:rPr lang="it-IT" dirty="0" err="1" smtClean="0"/>
              <a:t>coll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* computo nell’anzianità di servizio</a:t>
            </a:r>
          </a:p>
          <a:p>
            <a:r>
              <a:rPr lang="it-IT" dirty="0" smtClean="0"/>
              <a:t>Adozione o affidamento (art. 26)</a:t>
            </a:r>
          </a:p>
          <a:p>
            <a:r>
              <a:rPr lang="it-IT" dirty="0" smtClean="0"/>
              <a:t>Diritto di rientrare nella stessa unità produttiva e di essere adibite alle stesse mansioni o a mansioni equivalenti (art. 56 co. 1, 2 e 4)</a:t>
            </a:r>
          </a:p>
          <a:p>
            <a:r>
              <a:rPr lang="it-IT" dirty="0" smtClean="0"/>
              <a:t>Divieto di licenziamento (art. 54 co. 1-3, 5, 7 e 9)</a:t>
            </a:r>
          </a:p>
          <a:p>
            <a:r>
              <a:rPr lang="it-IT" dirty="0" smtClean="0"/>
              <a:t>Congedo di paternità (art. 28)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* congedo di paternità obbligatorio e facoltativo (art. 4 co. 24 </a:t>
            </a:r>
            <a:r>
              <a:rPr lang="it-IT" dirty="0" err="1" smtClean="0"/>
              <a:t>lett</a:t>
            </a:r>
            <a:r>
              <a:rPr lang="it-IT" dirty="0" smtClean="0"/>
              <a:t>. a) l. 92/2012)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74567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Congedo parentale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219256" cy="5005536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Diritto potestativo individuale della madre e del padre (art. 32)</a:t>
            </a:r>
          </a:p>
          <a:p>
            <a:r>
              <a:rPr lang="it-IT" dirty="0" smtClean="0"/>
              <a:t>Possibilità di fruizione su base oraria (art. 32 co. 1bis e 1ter)</a:t>
            </a:r>
          </a:p>
          <a:p>
            <a:r>
              <a:rPr lang="it-IT" dirty="0" smtClean="0"/>
              <a:t>Possibilità di prolungare il congedo in caso di minore disabile (art. 33)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* in alternativa, possibilità di permessi giornalieri (art. 33 co. 2 l. 104/92)</a:t>
            </a:r>
          </a:p>
          <a:p>
            <a:r>
              <a:rPr lang="it-IT" dirty="0" smtClean="0"/>
              <a:t>Trattamento economico e normativo (art. 34)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* </a:t>
            </a:r>
            <a:r>
              <a:rPr lang="it-IT" dirty="0"/>
              <a:t>computo nell’anzianità di </a:t>
            </a:r>
            <a:r>
              <a:rPr lang="it-IT" dirty="0" smtClean="0"/>
              <a:t>servizio (art. 34 co. 5)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* possibilità di richiedere l’anticipo del TFR (art. 7 l. 53/2000)</a:t>
            </a:r>
          </a:p>
          <a:p>
            <a:r>
              <a:rPr lang="it-IT" dirty="0"/>
              <a:t>Adozione o affidamento (art. </a:t>
            </a:r>
            <a:r>
              <a:rPr lang="it-IT" dirty="0" smtClean="0"/>
              <a:t>36)</a:t>
            </a:r>
            <a:endParaRPr lang="it-IT" dirty="0"/>
          </a:p>
          <a:p>
            <a:r>
              <a:rPr lang="it-IT" dirty="0"/>
              <a:t>Diritto di rientrare nella stessa unità produttiva e di essere adibite alle stesse mansioni o a mansioni equivalenti (art. 56 co. </a:t>
            </a:r>
            <a:r>
              <a:rPr lang="it-IT" dirty="0" smtClean="0"/>
              <a:t>3 e 4)</a:t>
            </a:r>
            <a:endParaRPr lang="it-IT" dirty="0"/>
          </a:p>
          <a:p>
            <a:r>
              <a:rPr lang="it-IT" dirty="0"/>
              <a:t>Divieto di licenziamento (art. 54 co. </a:t>
            </a:r>
            <a:r>
              <a:rPr lang="it-IT" dirty="0" smtClean="0"/>
              <a:t>6 e 9)</a:t>
            </a:r>
          </a:p>
          <a:p>
            <a:r>
              <a:rPr lang="it-IT" dirty="0" smtClean="0"/>
              <a:t>Corresponsione del voucher in alternativa al congedo parentale (art. 4 co. 24 </a:t>
            </a:r>
            <a:r>
              <a:rPr lang="it-IT" dirty="0" err="1" smtClean="0"/>
              <a:t>lett</a:t>
            </a:r>
            <a:r>
              <a:rPr lang="it-IT" dirty="0" smtClean="0"/>
              <a:t>. b) l. 92/2012)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7725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Altre ipotesi di astensione dal lavoro per genitorialità/motivi familiari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4789512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Congedi per malattia del figlio (artt. 47-52 d. </a:t>
            </a:r>
            <a:r>
              <a:rPr lang="it-IT" dirty="0" err="1" smtClean="0"/>
              <a:t>lgs</a:t>
            </a:r>
            <a:r>
              <a:rPr lang="it-IT" dirty="0" smtClean="0"/>
              <a:t>. 151/2001); divieto di licenziamento (art. 54 co. 6); diritto </a:t>
            </a:r>
            <a:r>
              <a:rPr lang="it-IT" dirty="0"/>
              <a:t>di rientrare nella stessa unità produttiva (art. 56 co. </a:t>
            </a:r>
            <a:r>
              <a:rPr lang="it-IT" dirty="0" smtClean="0"/>
              <a:t>3)</a:t>
            </a:r>
          </a:p>
          <a:p>
            <a:r>
              <a:rPr lang="it-IT" dirty="0" smtClean="0"/>
              <a:t>Riposi giornalieri (art. 39-46); diritto </a:t>
            </a:r>
            <a:r>
              <a:rPr lang="it-IT" dirty="0"/>
              <a:t>di rientrare nella stessa unità produttiva (art. 56 co. </a:t>
            </a:r>
            <a:r>
              <a:rPr lang="it-IT" dirty="0" smtClean="0"/>
              <a:t>3)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* riposi e permessi per figli disabili (art. 42)</a:t>
            </a:r>
          </a:p>
          <a:p>
            <a:r>
              <a:rPr lang="it-IT" dirty="0" smtClean="0"/>
              <a:t>Permessi per motivi familiari (art. 4 co. 1 l. 53/2000)</a:t>
            </a:r>
          </a:p>
          <a:p>
            <a:r>
              <a:rPr lang="it-IT" dirty="0" smtClean="0"/>
              <a:t>Congedo per motivi familiari (art. 4 co. 2 L. 53/2000)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* congedo del coniuge o familiare di disabile (art. 42 co. 5-5 </a:t>
            </a:r>
            <a:r>
              <a:rPr lang="it-IT" i="1" dirty="0" err="1" smtClean="0"/>
              <a:t>quinquies</a:t>
            </a:r>
            <a:r>
              <a:rPr lang="it-IT" dirty="0" smtClean="0"/>
              <a:t> d. </a:t>
            </a:r>
            <a:r>
              <a:rPr lang="it-IT" dirty="0" err="1" smtClean="0"/>
              <a:t>lgs</a:t>
            </a:r>
            <a:r>
              <a:rPr lang="it-IT" dirty="0" smtClean="0"/>
              <a:t>. 151/2001)</a:t>
            </a:r>
          </a:p>
          <a:p>
            <a:r>
              <a:rPr lang="it-IT" dirty="0" smtClean="0"/>
              <a:t>Permessi per assistenza di disabili (art. 33 co. 3 l. 104/92)</a:t>
            </a:r>
          </a:p>
          <a:p>
            <a:r>
              <a:rPr lang="it-IT" dirty="0" smtClean="0"/>
              <a:t>Possibilità di cedere i riposi e le ferie ai colleghi (art. 24 d. </a:t>
            </a:r>
            <a:r>
              <a:rPr lang="it-IT" dirty="0" err="1" smtClean="0"/>
              <a:t>lgs</a:t>
            </a:r>
            <a:r>
              <a:rPr lang="it-IT" dirty="0" smtClean="0"/>
              <a:t>. 151/2015)</a:t>
            </a:r>
          </a:p>
        </p:txBody>
      </p:sp>
    </p:spTree>
    <p:extLst>
      <p:ext uri="{BB962C8B-B14F-4D97-AF65-F5344CB8AC3E}">
        <p14:creationId xmlns:p14="http://schemas.microsoft.com/office/powerpoint/2010/main" val="15850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Altre ipotesi di astensione dal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/>
              <a:t>Congedo per formazione (art. 5 l. 53/2000)</a:t>
            </a:r>
          </a:p>
          <a:p>
            <a:pPr marL="0" indent="0">
              <a:buNone/>
            </a:pPr>
            <a:r>
              <a:rPr lang="it-IT" dirty="0"/>
              <a:t>	* possibilità di richiedere l’anticipo del TFR (art. 7 l. 53/2000)</a:t>
            </a:r>
          </a:p>
          <a:p>
            <a:r>
              <a:rPr lang="it-IT" dirty="0"/>
              <a:t>Permessi per motivi di studio (art. 10 st. lav</a:t>
            </a:r>
            <a:r>
              <a:rPr lang="it-IT" dirty="0" smtClean="0"/>
              <a:t>.)</a:t>
            </a:r>
          </a:p>
          <a:p>
            <a:r>
              <a:rPr lang="it-IT" dirty="0" smtClean="0"/>
              <a:t>Congedo per le vittime di violenza di genere (art. 24 d. </a:t>
            </a:r>
            <a:r>
              <a:rPr lang="it-IT" dirty="0" err="1" smtClean="0"/>
              <a:t>lgs</a:t>
            </a:r>
            <a:r>
              <a:rPr lang="it-IT" dirty="0" smtClean="0"/>
              <a:t>. </a:t>
            </a:r>
            <a:r>
              <a:rPr lang="it-IT" smtClean="0"/>
              <a:t>80/2015</a:t>
            </a:r>
            <a:r>
              <a:rPr lang="it-IT" dirty="0" smtClean="0"/>
              <a:t>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02563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niverso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466</TotalTime>
  <Words>412</Words>
  <Application>Microsoft Office PowerPoint</Application>
  <PresentationFormat>Presentazione su schermo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Franklin Gothic Book</vt:lpstr>
      <vt:lpstr>Perpetua</vt:lpstr>
      <vt:lpstr>Wingdings 2</vt:lpstr>
      <vt:lpstr>Universo</vt:lpstr>
      <vt:lpstr>Diritto del lavoro</vt:lpstr>
      <vt:lpstr>Art. 2110 – 2111 c.c.</vt:lpstr>
      <vt:lpstr>Malattia e infortunio</vt:lpstr>
      <vt:lpstr>Malattia e infortunio</vt:lpstr>
      <vt:lpstr>Congedo di maternità/paternità</vt:lpstr>
      <vt:lpstr>Congedo parentale</vt:lpstr>
      <vt:lpstr>Altre ipotesi di astensione dal lavoro per genitorialità/motivi familiari</vt:lpstr>
      <vt:lpstr>Altre ipotesi di astensione dal lavoro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Diritto del lavoro</dc:title>
  <dc:creator>Silvia</dc:creator>
  <cp:lastModifiedBy>user</cp:lastModifiedBy>
  <cp:revision>59</cp:revision>
  <dcterms:created xsi:type="dcterms:W3CDTF">2013-09-30T16:15:20Z</dcterms:created>
  <dcterms:modified xsi:type="dcterms:W3CDTF">2019-04-21T21:23:34Z</dcterms:modified>
</cp:coreProperties>
</file>