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0" r:id="rId4"/>
    <p:sldId id="271" r:id="rId5"/>
    <p:sldId id="272" r:id="rId6"/>
    <p:sldId id="273" r:id="rId7"/>
    <p:sldId id="274" r:id="rId8"/>
    <p:sldId id="275" r:id="rId9"/>
    <p:sldId id="277" r:id="rId10"/>
    <p:sldId id="278" r:id="rId11"/>
    <p:sldId id="279" r:id="rId12"/>
    <p:sldId id="280" r:id="rId13"/>
    <p:sldId id="281" r:id="rId14"/>
    <p:sldId id="283" r:id="rId15"/>
    <p:sldId id="284" r:id="rId16"/>
    <p:sldId id="285" r:id="rId17"/>
    <p:sldId id="289" r:id="rId18"/>
    <p:sldId id="290" r:id="rId19"/>
    <p:sldId id="291" r:id="rId20"/>
    <p:sldId id="292" r:id="rId21"/>
    <p:sldId id="293" r:id="rId22"/>
    <p:sldId id="294" r:id="rId23"/>
    <p:sldId id="296" r:id="rId24"/>
    <p:sldId id="299" r:id="rId25"/>
    <p:sldId id="300" r:id="rId26"/>
    <p:sldId id="303" r:id="rId27"/>
    <p:sldId id="304" r:id="rId28"/>
    <p:sldId id="306" r:id="rId29"/>
    <p:sldId id="307" r:id="rId30"/>
    <p:sldId id="308" r:id="rId31"/>
    <p:sldId id="309" r:id="rId32"/>
    <p:sldId id="316" r:id="rId33"/>
    <p:sldId id="310" r:id="rId34"/>
    <p:sldId id="317" r:id="rId35"/>
    <p:sldId id="311" r:id="rId36"/>
    <p:sldId id="312" r:id="rId37"/>
    <p:sldId id="287" r:id="rId38"/>
    <p:sldId id="313" r:id="rId39"/>
    <p:sldId id="314" r:id="rId40"/>
    <p:sldId id="31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1"/>
      </p:bgRef>
    </p:bg>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368085D8-A068-4B5D-9FE4-385FF137570E}" type="datetimeFigureOut">
              <a:rPr lang="en-US" smtClean="0"/>
              <a:t>4/16/2018</a:t>
            </a:fld>
            <a:endParaRPr lang="en-US"/>
          </a:p>
        </p:txBody>
      </p:sp>
      <p:sp>
        <p:nvSpPr>
          <p:cNvPr id="17" name="Segnaposto piè di pagina 16"/>
          <p:cNvSpPr>
            <a:spLocks noGrp="1"/>
          </p:cNvSpPr>
          <p:nvPr>
            <p:ph type="ftr" sz="quarter" idx="11"/>
          </p:nvPr>
        </p:nvSpPr>
        <p:spPr/>
        <p:txBody>
          <a:bodyPr/>
          <a:lstStyle/>
          <a:p>
            <a:endParaRPr lang="en-US"/>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AF98D9A2-E1FC-4DD7-A0CB-9FB7CCBDD6DB}" type="slidenum">
              <a:rPr lang="en-US" smtClean="0"/>
              <a:t>‹N›</a:t>
            </a:fld>
            <a:endParaRPr lang="en-US"/>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368085D8-A068-4B5D-9FE4-385FF137570E}" type="datetimeFigureOut">
              <a:rPr lang="en-US" smtClean="0"/>
              <a:t>4/16/2018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F98D9A2-E1FC-4DD7-A0CB-9FB7CCBDD6DB}"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368085D8-A068-4B5D-9FE4-385FF137570E}" type="datetimeFigureOut">
              <a:rPr lang="en-US" smtClean="0"/>
              <a:t>4/16/2018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F98D9A2-E1FC-4DD7-A0CB-9FB7CCBDD6DB}"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85800" y="609600"/>
            <a:ext cx="7772400" cy="1143000"/>
          </a:xfrm>
        </p:spPr>
        <p:txBody>
          <a:bodyPr/>
          <a:lstStyle/>
          <a:p>
            <a:r>
              <a:rPr lang="it-IT" smtClean="0"/>
              <a:t>Fare clic per modificare lo stile del titolo</a:t>
            </a:r>
            <a:endParaRPr lang="it-IT"/>
          </a:p>
        </p:txBody>
      </p:sp>
      <p:sp>
        <p:nvSpPr>
          <p:cNvPr id="3" name="Segnaposto testo 2"/>
          <p:cNvSpPr>
            <a:spLocks noGrp="1"/>
          </p:cNvSpPr>
          <p:nvPr>
            <p:ph type="body" sz="half" idx="1"/>
          </p:nvPr>
        </p:nvSpPr>
        <p:spPr>
          <a:xfrm>
            <a:off x="685800" y="1981200"/>
            <a:ext cx="7772400" cy="1981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85800" y="4114800"/>
            <a:ext cx="7772400" cy="19812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a:xfrm>
            <a:off x="685800" y="6248400"/>
            <a:ext cx="1905000" cy="457200"/>
          </a:xfrm>
        </p:spPr>
        <p:txBody>
          <a:bodyPr/>
          <a:lstStyle>
            <a:lvl1pPr>
              <a:defRPr/>
            </a:lvl1pPr>
          </a:lstStyle>
          <a:p>
            <a:endParaRPr lang="it-IT" altLang="it-IT"/>
          </a:p>
        </p:txBody>
      </p:sp>
      <p:sp>
        <p:nvSpPr>
          <p:cNvPr id="6" name="Segnaposto piè di pagina 5"/>
          <p:cNvSpPr>
            <a:spLocks noGrp="1"/>
          </p:cNvSpPr>
          <p:nvPr>
            <p:ph type="ftr" sz="quarter" idx="11"/>
          </p:nvPr>
        </p:nvSpPr>
        <p:spPr>
          <a:xfrm>
            <a:off x="3124200" y="6248400"/>
            <a:ext cx="2895600" cy="457200"/>
          </a:xfrm>
        </p:spPr>
        <p:txBody>
          <a:bodyPr/>
          <a:lstStyle>
            <a:lvl1pPr>
              <a:defRPr/>
            </a:lvl1pPr>
          </a:lstStyle>
          <a:p>
            <a:endParaRPr lang="it-IT" altLang="it-IT"/>
          </a:p>
        </p:txBody>
      </p:sp>
      <p:sp>
        <p:nvSpPr>
          <p:cNvPr id="7" name="Segnaposto numero diapositiva 6"/>
          <p:cNvSpPr>
            <a:spLocks noGrp="1"/>
          </p:cNvSpPr>
          <p:nvPr>
            <p:ph type="sldNum" sz="quarter" idx="12"/>
          </p:nvPr>
        </p:nvSpPr>
        <p:spPr>
          <a:xfrm>
            <a:off x="6553200" y="6248400"/>
            <a:ext cx="1905000" cy="457200"/>
          </a:xfrm>
        </p:spPr>
        <p:txBody>
          <a:bodyPr/>
          <a:lstStyle>
            <a:lvl1pPr>
              <a:defRPr/>
            </a:lvl1pPr>
          </a:lstStyle>
          <a:p>
            <a:fld id="{9CDB3B65-8B12-43C7-B802-2C2BEDAFFCB1}" type="slidenum">
              <a:rPr lang="it-IT" altLang="it-IT"/>
              <a:pPr/>
              <a:t>‹N›</a:t>
            </a:fld>
            <a:endParaRPr lang="it-IT" altLang="it-IT"/>
          </a:p>
        </p:txBody>
      </p:sp>
    </p:spTree>
    <p:extLst>
      <p:ext uri="{BB962C8B-B14F-4D97-AF65-F5344CB8AC3E}">
        <p14:creationId xmlns:p14="http://schemas.microsoft.com/office/powerpoint/2010/main" val="3919750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368085D8-A068-4B5D-9FE4-385FF137570E}" type="datetimeFigureOut">
              <a:rPr lang="en-US" smtClean="0"/>
              <a:t>4/16/2018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AF98D9A2-E1FC-4DD7-A0CB-9FB7CCBDD6DB}" type="slidenum">
              <a:rPr lang="en-US" smtClean="0"/>
              <a:t>‹N›</a:t>
            </a:fld>
            <a:endParaRPr lang="en-US"/>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368085D8-A068-4B5D-9FE4-385FF137570E}" type="datetimeFigureOut">
              <a:rPr lang="en-US" smtClean="0"/>
              <a:t>4/16/2018</a:t>
            </a:fld>
            <a:endParaRPr lang="en-US"/>
          </a:p>
        </p:txBody>
      </p:sp>
      <p:sp>
        <p:nvSpPr>
          <p:cNvPr id="5" name="Segnaposto piè di pagina 4"/>
          <p:cNvSpPr>
            <a:spLocks noGrp="1"/>
          </p:cNvSpPr>
          <p:nvPr>
            <p:ph type="ftr" sz="quarter" idx="11"/>
          </p:nvPr>
        </p:nvSpPr>
        <p:spPr>
          <a:xfrm>
            <a:off x="800100" y="6172200"/>
            <a:ext cx="4000500" cy="457200"/>
          </a:xfrm>
        </p:spPr>
        <p:txBody>
          <a:bodyPr/>
          <a:lstStyle/>
          <a:p>
            <a:endParaRPr lang="en-US"/>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AF98D9A2-E1FC-4DD7-A0CB-9FB7CCBDD6DB}" type="slidenum">
              <a:rPr lang="en-US" smtClean="0"/>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368085D8-A068-4B5D-9FE4-385FF137570E}" type="datetimeFigureOut">
              <a:rPr lang="en-US" smtClean="0"/>
              <a:t>4/16/2018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F98D9A2-E1FC-4DD7-A0CB-9FB7CCBDD6DB}" type="slidenum">
              <a:rPr lang="en-US" smtClean="0"/>
              <a:t>‹N›</a:t>
            </a:fld>
            <a:endParaRPr lang="en-US"/>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368085D8-A068-4B5D-9FE4-385FF137570E}" type="datetimeFigureOut">
              <a:rPr lang="en-US" smtClean="0"/>
              <a:t>4/16/2018</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AF98D9A2-E1FC-4DD7-A0CB-9FB7CCBDD6DB}" type="slidenum">
              <a:rPr lang="en-US" smtClean="0"/>
              <a:t>‹N›</a:t>
            </a:fld>
            <a:endParaRPr lang="en-US"/>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368085D8-A068-4B5D-9FE4-385FF137570E}" type="datetimeFigureOut">
              <a:rPr lang="en-US" smtClean="0"/>
              <a:t>4/16/2018</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AF98D9A2-E1FC-4DD7-A0CB-9FB7CCBDD6DB}"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68085D8-A068-4B5D-9FE4-385FF137570E}" type="datetimeFigureOut">
              <a:rPr lang="en-US" smtClean="0"/>
              <a:t>4/16/2018</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AF98D9A2-E1FC-4DD7-A0CB-9FB7CCBDD6DB}"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368085D8-A068-4B5D-9FE4-385FF137570E}" type="datetimeFigureOut">
              <a:rPr lang="en-US" smtClean="0"/>
              <a:t>4/16/2018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AF98D9A2-E1FC-4DD7-A0CB-9FB7CCBDD6DB}" type="slidenum">
              <a:rPr lang="en-US" smtClean="0"/>
              <a:t>‹N›</a:t>
            </a:fld>
            <a:endParaRPr lang="en-US"/>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368085D8-A068-4B5D-9FE4-385FF137570E}" type="datetimeFigureOut">
              <a:rPr lang="en-US" smtClean="0"/>
              <a:t>4/16/2018</a:t>
            </a:fld>
            <a:endParaRPr lang="en-US"/>
          </a:p>
        </p:txBody>
      </p:sp>
      <p:sp>
        <p:nvSpPr>
          <p:cNvPr id="6" name="Segnaposto piè di pagina 5"/>
          <p:cNvSpPr>
            <a:spLocks noGrp="1"/>
          </p:cNvSpPr>
          <p:nvPr>
            <p:ph type="ftr" sz="quarter" idx="11"/>
          </p:nvPr>
        </p:nvSpPr>
        <p:spPr>
          <a:xfrm>
            <a:off x="914400" y="6172200"/>
            <a:ext cx="3886200" cy="457200"/>
          </a:xfrm>
        </p:spPr>
        <p:txBody>
          <a:bodyPr/>
          <a:lstStyle/>
          <a:p>
            <a:endParaRPr lang="en-US"/>
          </a:p>
        </p:txBody>
      </p:sp>
      <p:sp>
        <p:nvSpPr>
          <p:cNvPr id="7" name="Segnaposto numero diapositiva 6"/>
          <p:cNvSpPr>
            <a:spLocks noGrp="1"/>
          </p:cNvSpPr>
          <p:nvPr>
            <p:ph type="sldNum" sz="quarter" idx="12"/>
          </p:nvPr>
        </p:nvSpPr>
        <p:spPr>
          <a:xfrm>
            <a:off x="146304" y="6208776"/>
            <a:ext cx="457200" cy="457200"/>
          </a:xfrm>
        </p:spPr>
        <p:txBody>
          <a:bodyPr/>
          <a:lstStyle/>
          <a:p>
            <a:fld id="{AF98D9A2-E1FC-4DD7-A0CB-9FB7CCBDD6DB}" type="slidenum">
              <a:rPr lang="en-US" smtClean="0"/>
              <a:t>‹N›</a:t>
            </a:fld>
            <a:endParaRPr lang="en-US"/>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68085D8-A068-4B5D-9FE4-385FF137570E}" type="datetimeFigureOut">
              <a:rPr lang="en-US" smtClean="0"/>
              <a:t>4/16/2018</a:t>
            </a:fld>
            <a:endParaRPr lang="en-US"/>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F98D9A2-E1FC-4DD7-A0CB-9FB7CCBDD6DB}"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295400" y="3200400"/>
            <a:ext cx="6660976" cy="2604864"/>
          </a:xfrm>
        </p:spPr>
        <p:txBody>
          <a:bodyPr>
            <a:normAutofit/>
          </a:bodyPr>
          <a:lstStyle/>
          <a:p>
            <a:r>
              <a:rPr lang="it-IT" dirty="0" smtClean="0"/>
              <a:t>Corso di Laurea in Giurisprudenza</a:t>
            </a:r>
          </a:p>
          <a:p>
            <a:r>
              <a:rPr lang="it-IT" dirty="0" err="1" smtClean="0"/>
              <a:t>a.a</a:t>
            </a:r>
            <a:r>
              <a:rPr lang="it-IT" dirty="0" smtClean="0"/>
              <a:t>. </a:t>
            </a:r>
            <a:r>
              <a:rPr lang="it-IT" dirty="0" smtClean="0"/>
              <a:t>2017-2018</a:t>
            </a:r>
            <a:endParaRPr lang="it-IT" dirty="0" smtClean="0"/>
          </a:p>
          <a:p>
            <a:r>
              <a:rPr lang="it-IT" dirty="0" smtClean="0"/>
              <a:t>Prof.ssa Silvia Borelli</a:t>
            </a:r>
          </a:p>
          <a:p>
            <a:r>
              <a:rPr lang="it-IT" dirty="0" smtClean="0"/>
              <a:t>Lezione XIV – Il rapporto di lavoro subordinato</a:t>
            </a:r>
            <a:endParaRPr lang="en-US" dirty="0"/>
          </a:p>
        </p:txBody>
      </p:sp>
      <p:sp>
        <p:nvSpPr>
          <p:cNvPr id="2" name="Titolo 1"/>
          <p:cNvSpPr>
            <a:spLocks noGrp="1"/>
          </p:cNvSpPr>
          <p:nvPr>
            <p:ph type="ctrTitle"/>
          </p:nvPr>
        </p:nvSpPr>
        <p:spPr/>
        <p:txBody>
          <a:bodyPr/>
          <a:lstStyle/>
          <a:p>
            <a:r>
              <a:rPr lang="it-IT" dirty="0" smtClean="0"/>
              <a:t>Diritto del lavoro</a:t>
            </a:r>
            <a:endParaRPr lang="en-US" dirty="0"/>
          </a:p>
        </p:txBody>
      </p:sp>
    </p:spTree>
    <p:extLst>
      <p:ext uri="{BB962C8B-B14F-4D97-AF65-F5344CB8AC3E}">
        <p14:creationId xmlns:p14="http://schemas.microsoft.com/office/powerpoint/2010/main" val="92517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914400"/>
          </a:xfrm>
        </p:spPr>
        <p:txBody>
          <a:bodyPr/>
          <a:lstStyle/>
          <a:p>
            <a:r>
              <a:rPr lang="it-IT" altLang="it-IT" sz="2400"/>
              <a:t>METODI per la QUALIFICAZIONE del CONTRATTO</a:t>
            </a:r>
          </a:p>
        </p:txBody>
      </p:sp>
      <p:sp>
        <p:nvSpPr>
          <p:cNvPr id="5123" name="Rectangle 3"/>
          <p:cNvSpPr>
            <a:spLocks noGrp="1" noChangeArrowheads="1"/>
          </p:cNvSpPr>
          <p:nvPr>
            <p:ph type="body" sz="half" idx="1"/>
          </p:nvPr>
        </p:nvSpPr>
        <p:spPr>
          <a:xfrm>
            <a:off x="381000" y="1371600"/>
            <a:ext cx="8458200" cy="5009728"/>
          </a:xfrm>
        </p:spPr>
        <p:txBody>
          <a:bodyPr>
            <a:noAutofit/>
          </a:bodyPr>
          <a:lstStyle/>
          <a:p>
            <a:pPr>
              <a:buFontTx/>
              <a:buNone/>
            </a:pPr>
            <a:r>
              <a:rPr lang="it-IT" altLang="it-IT" sz="2200" dirty="0"/>
              <a:t>METODO TIPOLOGICO</a:t>
            </a:r>
          </a:p>
          <a:p>
            <a:r>
              <a:rPr lang="it-IT" altLang="it-IT" sz="2200" dirty="0"/>
              <a:t>difficoltà di definire la subordinazione sul piano fattuale: individuazione di un tipo normativo (modello sociale sotteso alla fattispecie astratta- tipo legale) cui ricondurre, mediante un </a:t>
            </a:r>
            <a:r>
              <a:rPr lang="it-IT" altLang="it-IT" sz="2200" i="1" dirty="0"/>
              <a:t>giudizio di approssimazione</a:t>
            </a:r>
            <a:r>
              <a:rPr lang="it-IT" altLang="it-IT" sz="2200" dirty="0"/>
              <a:t>, la fattispecie concreta;</a:t>
            </a:r>
          </a:p>
          <a:p>
            <a:r>
              <a:rPr lang="it-IT" altLang="it-IT" sz="2200" dirty="0"/>
              <a:t>Aggiornamento continuo della fattispecie astratta secondo i dati dell’esperienza;</a:t>
            </a:r>
          </a:p>
          <a:p>
            <a:r>
              <a:rPr lang="it-IT" altLang="it-IT" sz="2200" dirty="0"/>
              <a:t>INDICI: indici da valutare nel </a:t>
            </a:r>
            <a:r>
              <a:rPr lang="it-IT" altLang="it-IT" sz="2200" b="1" dirty="0"/>
              <a:t>giudizio di approssimazione</a:t>
            </a:r>
          </a:p>
          <a:p>
            <a:pPr>
              <a:buFontTx/>
              <a:buNone/>
            </a:pPr>
            <a:r>
              <a:rPr lang="it-IT" altLang="it-IT" sz="2200" dirty="0"/>
              <a:t>CRITICHE</a:t>
            </a:r>
          </a:p>
          <a:p>
            <a:r>
              <a:rPr lang="it-IT" altLang="it-IT" sz="2200" b="1" dirty="0"/>
              <a:t>Discrezionalità del giudizio di approssimazione</a:t>
            </a:r>
          </a:p>
          <a:p>
            <a:r>
              <a:rPr lang="it-IT" altLang="it-IT" sz="2200" dirty="0"/>
              <a:t>Discrezionalità dell’applicazione selettiva della disciplina tipica secondo la maggiore o minore approssimazione al tipo normativo</a:t>
            </a:r>
          </a:p>
          <a:p>
            <a:r>
              <a:rPr lang="it-IT" altLang="it-IT" sz="2200" dirty="0"/>
              <a:t>Inutilità del metodo tipologico in un sistema di tipi fissati in concetti in cui il processo di qualificazione non può che essere un giudizio sussuntivo</a:t>
            </a:r>
          </a:p>
        </p:txBody>
      </p:sp>
    </p:spTree>
    <p:extLst>
      <p:ext uri="{BB962C8B-B14F-4D97-AF65-F5344CB8AC3E}">
        <p14:creationId xmlns:p14="http://schemas.microsoft.com/office/powerpoint/2010/main" val="21223089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ox(out)">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box(out)">
                                      <p:cBhvr>
                                        <p:cTn id="12" dur="5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box(out)">
                                      <p:cBhvr>
                                        <p:cTn id="17" dur="500"/>
                                        <p:tgtEl>
                                          <p:spTgt spid="5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box(out)">
                                      <p:cBhvr>
                                        <p:cTn id="22" dur="500"/>
                                        <p:tgtEl>
                                          <p:spTgt spid="51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animEffect transition="in" filter="box(out)">
                                      <p:cBhvr>
                                        <p:cTn id="27" dur="500"/>
                                        <p:tgtEl>
                                          <p:spTgt spid="51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5123">
                                            <p:txEl>
                                              <p:pRg st="5" end="5"/>
                                            </p:txEl>
                                          </p:spTgt>
                                        </p:tgtEl>
                                        <p:attrNameLst>
                                          <p:attrName>style.visibility</p:attrName>
                                        </p:attrNameLst>
                                      </p:cBhvr>
                                      <p:to>
                                        <p:strVal val="visible"/>
                                      </p:to>
                                    </p:set>
                                    <p:animEffect transition="in" filter="box(out)">
                                      <p:cBhvr>
                                        <p:cTn id="32" dur="500"/>
                                        <p:tgtEl>
                                          <p:spTgt spid="512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5123">
                                            <p:txEl>
                                              <p:pRg st="6" end="6"/>
                                            </p:txEl>
                                          </p:spTgt>
                                        </p:tgtEl>
                                        <p:attrNameLst>
                                          <p:attrName>style.visibility</p:attrName>
                                        </p:attrNameLst>
                                      </p:cBhvr>
                                      <p:to>
                                        <p:strVal val="visible"/>
                                      </p:to>
                                    </p:set>
                                    <p:animEffect transition="in" filter="box(out)">
                                      <p:cBhvr>
                                        <p:cTn id="37" dur="500"/>
                                        <p:tgtEl>
                                          <p:spTgt spid="512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5123">
                                            <p:txEl>
                                              <p:pRg st="7" end="7"/>
                                            </p:txEl>
                                          </p:spTgt>
                                        </p:tgtEl>
                                        <p:attrNameLst>
                                          <p:attrName>style.visibility</p:attrName>
                                        </p:attrNameLst>
                                      </p:cBhvr>
                                      <p:to>
                                        <p:strVal val="visible"/>
                                      </p:to>
                                    </p:set>
                                    <p:animEffect transition="in" filter="box(out)">
                                      <p:cBhvr>
                                        <p:cTn id="42" dur="500"/>
                                        <p:tgtEl>
                                          <p:spTgt spid="51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609600"/>
            <a:ext cx="7772400" cy="838200"/>
          </a:xfrm>
        </p:spPr>
        <p:txBody>
          <a:bodyPr/>
          <a:lstStyle/>
          <a:p>
            <a:r>
              <a:rPr lang="it-IT" altLang="it-IT" sz="2400"/>
              <a:t>METODI per la QUALIFICAZIONE del CONTRATTO</a:t>
            </a:r>
          </a:p>
        </p:txBody>
      </p:sp>
      <p:sp>
        <p:nvSpPr>
          <p:cNvPr id="6147" name="Rectangle 3"/>
          <p:cNvSpPr>
            <a:spLocks noGrp="1" noChangeArrowheads="1"/>
          </p:cNvSpPr>
          <p:nvPr>
            <p:ph type="body" idx="1"/>
          </p:nvPr>
        </p:nvSpPr>
        <p:spPr>
          <a:xfrm>
            <a:off x="685800" y="1628800"/>
            <a:ext cx="7772400" cy="4572000"/>
          </a:xfrm>
        </p:spPr>
        <p:txBody>
          <a:bodyPr/>
          <a:lstStyle/>
          <a:p>
            <a:pPr>
              <a:lnSpc>
                <a:spcPct val="90000"/>
              </a:lnSpc>
              <a:buFontTx/>
              <a:buNone/>
            </a:pPr>
            <a:r>
              <a:rPr lang="it-IT" altLang="it-IT" sz="2200" dirty="0"/>
              <a:t>METODO SUSSUNTIVO</a:t>
            </a:r>
          </a:p>
          <a:p>
            <a:pPr>
              <a:lnSpc>
                <a:spcPct val="90000"/>
              </a:lnSpc>
            </a:pPr>
            <a:r>
              <a:rPr lang="it-IT" altLang="it-IT" sz="2200" dirty="0"/>
              <a:t>Qualificazione come sussunzione della fattispecie concreta nella fattispecie astratta (tipo legale che continue già tutti gli elementi necessari per la classificazione), sulla base della verifica della presenza nella prima di </a:t>
            </a:r>
            <a:r>
              <a:rPr lang="it-IT" altLang="it-IT" sz="2200" i="1" dirty="0"/>
              <a:t>tutti</a:t>
            </a:r>
            <a:r>
              <a:rPr lang="it-IT" altLang="it-IT" sz="2200" dirty="0"/>
              <a:t> gli elementi essenziali della seconda (</a:t>
            </a:r>
            <a:r>
              <a:rPr lang="it-IT" altLang="it-IT" sz="2200" b="1" dirty="0"/>
              <a:t>giudizio analitico d’identità</a:t>
            </a:r>
            <a:r>
              <a:rPr lang="it-IT" altLang="it-IT" sz="2200" dirty="0"/>
              <a:t>);</a:t>
            </a:r>
          </a:p>
          <a:p>
            <a:pPr>
              <a:lnSpc>
                <a:spcPct val="90000"/>
              </a:lnSpc>
            </a:pPr>
            <a:r>
              <a:rPr lang="it-IT" altLang="it-IT" sz="2200" dirty="0"/>
              <a:t>Indici: criteri sussidiari funzionali all’indagine sulla sussistenza del vincolo di subordinazione (inteso quale assoggettamento al potere direttivo dell’imprenditore) (</a:t>
            </a:r>
            <a:r>
              <a:rPr lang="it-IT" altLang="it-IT" sz="2200" dirty="0" err="1"/>
              <a:t>Cass</a:t>
            </a:r>
            <a:r>
              <a:rPr lang="it-IT" altLang="it-IT" sz="2200" dirty="0"/>
              <a:t>. S.U. 379/99)</a:t>
            </a:r>
          </a:p>
          <a:p>
            <a:pPr>
              <a:lnSpc>
                <a:spcPct val="90000"/>
              </a:lnSpc>
              <a:buFontTx/>
              <a:buNone/>
            </a:pPr>
            <a:r>
              <a:rPr lang="it-IT" altLang="it-IT" sz="2200" dirty="0"/>
              <a:t>CRITICHE</a:t>
            </a:r>
          </a:p>
          <a:p>
            <a:pPr>
              <a:lnSpc>
                <a:spcPct val="90000"/>
              </a:lnSpc>
            </a:pPr>
            <a:r>
              <a:rPr lang="it-IT" altLang="it-IT" sz="2200" dirty="0"/>
              <a:t>Impossibilità di aggiornare la nozione di subordinazione: il processo di qualificazione avviene secondo un modello meccanicistico, indipendentemente dalle sollecitazioni del caso concreto (</a:t>
            </a:r>
            <a:r>
              <a:rPr lang="it-IT" altLang="it-IT" sz="2200" dirty="0" err="1"/>
              <a:t>Nogler</a:t>
            </a:r>
            <a:r>
              <a:rPr lang="it-IT" altLang="it-IT" sz="2200" dirty="0" smtClean="0"/>
              <a:t>).</a:t>
            </a:r>
            <a:endParaRPr lang="it-IT" altLang="it-IT" sz="2200" dirty="0"/>
          </a:p>
        </p:txBody>
      </p:sp>
    </p:spTree>
    <p:extLst>
      <p:ext uri="{BB962C8B-B14F-4D97-AF65-F5344CB8AC3E}">
        <p14:creationId xmlns:p14="http://schemas.microsoft.com/office/powerpoint/2010/main" val="3396110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ox(ou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box(out)">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box(out)">
                                      <p:cBhvr>
                                        <p:cTn id="17" dur="500"/>
                                        <p:tgtEl>
                                          <p:spTgt spid="61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6147">
                                            <p:txEl>
                                              <p:pRg st="3" end="3"/>
                                            </p:txEl>
                                          </p:spTgt>
                                        </p:tgtEl>
                                        <p:attrNameLst>
                                          <p:attrName>style.visibility</p:attrName>
                                        </p:attrNameLst>
                                      </p:cBhvr>
                                      <p:to>
                                        <p:strVal val="visible"/>
                                      </p:to>
                                    </p:set>
                                    <p:animEffect transition="in" filter="box(out)">
                                      <p:cBhvr>
                                        <p:cTn id="22" dur="500"/>
                                        <p:tgtEl>
                                          <p:spTgt spid="61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6147">
                                            <p:txEl>
                                              <p:pRg st="4" end="4"/>
                                            </p:txEl>
                                          </p:spTgt>
                                        </p:tgtEl>
                                        <p:attrNameLst>
                                          <p:attrName>style.visibility</p:attrName>
                                        </p:attrNameLst>
                                      </p:cBhvr>
                                      <p:to>
                                        <p:strVal val="visible"/>
                                      </p:to>
                                    </p:set>
                                    <p:animEffect transition="in" filter="box(out)">
                                      <p:cBhvr>
                                        <p:cTn id="2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0"/>
            <a:ext cx="7772400" cy="762000"/>
          </a:xfrm>
        </p:spPr>
        <p:txBody>
          <a:bodyPr/>
          <a:lstStyle/>
          <a:p>
            <a:r>
              <a:rPr lang="it-IT" altLang="it-IT" sz="2400"/>
              <a:t>INDICI della SUBORDINAZIONE</a:t>
            </a:r>
          </a:p>
        </p:txBody>
      </p:sp>
      <p:sp>
        <p:nvSpPr>
          <p:cNvPr id="7171" name="Rectangle 3"/>
          <p:cNvSpPr>
            <a:spLocks noGrp="1" noChangeArrowheads="1"/>
          </p:cNvSpPr>
          <p:nvPr>
            <p:ph type="body" idx="1"/>
          </p:nvPr>
        </p:nvSpPr>
        <p:spPr>
          <a:xfrm>
            <a:off x="228600" y="838200"/>
            <a:ext cx="8534400" cy="5638800"/>
          </a:xfrm>
        </p:spPr>
        <p:txBody>
          <a:bodyPr/>
          <a:lstStyle/>
          <a:p>
            <a:pPr>
              <a:lnSpc>
                <a:spcPct val="90000"/>
              </a:lnSpc>
            </a:pPr>
            <a:r>
              <a:rPr lang="it-IT" altLang="it-IT" sz="2400" dirty="0"/>
              <a:t>Criteri pratici, dedotti dall’apprezzamento degli elementi che compongono le fattispecie concrete, dotati di valore persuasivo (</a:t>
            </a:r>
            <a:r>
              <a:rPr lang="it-IT" altLang="it-IT" sz="2400" b="1" dirty="0"/>
              <a:t>presunzione semplice</a:t>
            </a:r>
            <a:r>
              <a:rPr lang="it-IT" altLang="it-IT" sz="2400" dirty="0"/>
              <a:t>), ma privi di valore vincolante (</a:t>
            </a:r>
            <a:r>
              <a:rPr lang="it-IT" altLang="it-IT" sz="2400" dirty="0" err="1"/>
              <a:t>Cass</a:t>
            </a:r>
            <a:r>
              <a:rPr lang="it-IT" altLang="it-IT" sz="2400" dirty="0"/>
              <a:t>. 12357/1998)</a:t>
            </a:r>
          </a:p>
          <a:p>
            <a:pPr>
              <a:lnSpc>
                <a:spcPct val="90000"/>
              </a:lnSpc>
            </a:pPr>
            <a:r>
              <a:rPr lang="it-IT" altLang="it-IT" sz="2400" dirty="0">
                <a:solidFill>
                  <a:srgbClr val="000000"/>
                </a:solidFill>
                <a:cs typeface="Times New Roman" panose="02020603050405020304" pitchFamily="18" charset="0"/>
              </a:rPr>
              <a:t>criteri complementari e sussidiari cui occorre fare riferimento quando l'elemento dell'assoggettamento del lavoratore alle direttive altrui non sia agevolmente apprezzabile a causa della peculiarità delle mansioni (</a:t>
            </a:r>
            <a:r>
              <a:rPr lang="it-IT" altLang="it-IT" sz="2400" dirty="0" err="1">
                <a:solidFill>
                  <a:srgbClr val="000000"/>
                </a:solidFill>
                <a:cs typeface="Times New Roman" panose="02020603050405020304" pitchFamily="18" charset="0"/>
              </a:rPr>
              <a:t>Cass</a:t>
            </a:r>
            <a:r>
              <a:rPr lang="it-IT" altLang="it-IT" sz="2400" dirty="0">
                <a:solidFill>
                  <a:srgbClr val="000000"/>
                </a:solidFill>
                <a:cs typeface="Times New Roman" panose="02020603050405020304" pitchFamily="18" charset="0"/>
              </a:rPr>
              <a:t>. 379/1999; </a:t>
            </a:r>
            <a:r>
              <a:rPr lang="it-IT" altLang="it-IT" sz="2400" dirty="0" err="1">
                <a:solidFill>
                  <a:srgbClr val="000000"/>
                </a:solidFill>
                <a:cs typeface="Times New Roman" panose="02020603050405020304" pitchFamily="18" charset="0"/>
              </a:rPr>
              <a:t>Cass</a:t>
            </a:r>
            <a:r>
              <a:rPr lang="it-IT" altLang="it-IT" sz="2400" dirty="0">
                <a:solidFill>
                  <a:srgbClr val="000000"/>
                </a:solidFill>
                <a:cs typeface="Times New Roman" panose="02020603050405020304" pitchFamily="18" charset="0"/>
              </a:rPr>
              <a:t>. 11182/2000)</a:t>
            </a:r>
            <a:r>
              <a:rPr lang="it-IT" altLang="it-IT" sz="2400" dirty="0"/>
              <a:t> </a:t>
            </a:r>
          </a:p>
          <a:p>
            <a:pPr>
              <a:lnSpc>
                <a:spcPct val="90000"/>
              </a:lnSpc>
            </a:pPr>
            <a:r>
              <a:rPr lang="it-IT" altLang="it-IT" sz="2400" dirty="0"/>
              <a:t>ciascun indice, autonomamente considerato, non è idoneo a qualificare il rapporto (</a:t>
            </a:r>
            <a:r>
              <a:rPr lang="it-IT" altLang="it-IT" sz="2400" dirty="0" err="1"/>
              <a:t>Cass</a:t>
            </a:r>
            <a:r>
              <a:rPr lang="it-IT" altLang="it-IT" sz="2400" dirty="0"/>
              <a:t>. 3853/1995)</a:t>
            </a:r>
          </a:p>
          <a:p>
            <a:pPr>
              <a:lnSpc>
                <a:spcPct val="90000"/>
              </a:lnSpc>
              <a:buFontTx/>
              <a:buNone/>
            </a:pPr>
            <a:r>
              <a:rPr lang="it-IT" altLang="it-IT" sz="2400" dirty="0"/>
              <a:t>	- </a:t>
            </a:r>
            <a:r>
              <a:rPr lang="it-IT" altLang="it-IT" sz="2400" b="1" dirty="0"/>
              <a:t>durata</a:t>
            </a:r>
            <a:r>
              <a:rPr lang="it-IT" altLang="it-IT" sz="2400" dirty="0"/>
              <a:t>: persistenza nel tempo dell’obbligo di mantenere a disposizione del creditore la propria opera; </a:t>
            </a:r>
            <a:r>
              <a:rPr lang="it-IT" altLang="it-IT" sz="2400" i="1" dirty="0"/>
              <a:t>cfr</a:t>
            </a:r>
            <a:r>
              <a:rPr lang="it-IT" altLang="it-IT" sz="2400" dirty="0"/>
              <a:t>. art. 409 </a:t>
            </a:r>
            <a:r>
              <a:rPr lang="it-IT" altLang="it-IT" sz="2400" dirty="0" err="1"/>
              <a:t>c.p.c.</a:t>
            </a:r>
            <a:r>
              <a:rPr lang="it-IT" altLang="it-IT" sz="2400" dirty="0"/>
              <a:t> e </a:t>
            </a:r>
            <a:r>
              <a:rPr lang="it-IT" altLang="it-IT" sz="2400" dirty="0" err="1"/>
              <a:t>Cass</a:t>
            </a:r>
            <a:r>
              <a:rPr lang="it-IT" altLang="it-IT" sz="2400" dirty="0"/>
              <a:t>. 7304/1999: “la permanenza ne tempo dell’obbligo del lavoratore di tenersi a disposizione del datore di lavoro non è tratto caratteristico della subordinazione” 	</a:t>
            </a:r>
          </a:p>
        </p:txBody>
      </p:sp>
    </p:spTree>
    <p:extLst>
      <p:ext uri="{BB962C8B-B14F-4D97-AF65-F5344CB8AC3E}">
        <p14:creationId xmlns:p14="http://schemas.microsoft.com/office/powerpoint/2010/main" val="1565604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ou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out)">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out)">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ox(out)">
                                      <p:cBhvr>
                                        <p:cTn id="22"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152400"/>
            <a:ext cx="7772400" cy="838200"/>
          </a:xfrm>
        </p:spPr>
        <p:txBody>
          <a:bodyPr/>
          <a:lstStyle/>
          <a:p>
            <a:r>
              <a:rPr lang="it-IT" altLang="it-IT" sz="2400"/>
              <a:t>INDICI della SUBORDINAZIONE</a:t>
            </a:r>
          </a:p>
        </p:txBody>
      </p:sp>
      <p:sp>
        <p:nvSpPr>
          <p:cNvPr id="26627" name="Rectangle 3"/>
          <p:cNvSpPr>
            <a:spLocks noGrp="1" noChangeArrowheads="1"/>
          </p:cNvSpPr>
          <p:nvPr>
            <p:ph type="body" idx="1"/>
          </p:nvPr>
        </p:nvSpPr>
        <p:spPr>
          <a:xfrm>
            <a:off x="304800" y="990600"/>
            <a:ext cx="8534400" cy="5562600"/>
          </a:xfrm>
        </p:spPr>
        <p:txBody>
          <a:bodyPr/>
          <a:lstStyle/>
          <a:p>
            <a:pPr>
              <a:lnSpc>
                <a:spcPct val="90000"/>
              </a:lnSpc>
              <a:buFontTx/>
              <a:buNone/>
            </a:pPr>
            <a:r>
              <a:rPr lang="it-IT" altLang="it-IT" sz="1800" dirty="0"/>
              <a:t>	</a:t>
            </a:r>
            <a:r>
              <a:rPr lang="it-IT" altLang="it-IT" sz="2000" dirty="0"/>
              <a:t>- </a:t>
            </a:r>
            <a:r>
              <a:rPr lang="it-IT" altLang="it-IT" sz="2000" b="1" dirty="0"/>
              <a:t>obbligo di osservare un orario di lavoro</a:t>
            </a:r>
            <a:r>
              <a:rPr lang="it-IT" altLang="it-IT" sz="2000" dirty="0"/>
              <a:t>; </a:t>
            </a:r>
            <a:r>
              <a:rPr lang="it-IT" altLang="it-IT" sz="2000" i="1" dirty="0"/>
              <a:t>cfr.</a:t>
            </a:r>
            <a:r>
              <a:rPr lang="it-IT" altLang="it-IT" sz="2000" dirty="0"/>
              <a:t> </a:t>
            </a:r>
            <a:r>
              <a:rPr lang="it-IT" altLang="it-IT" sz="2000" dirty="0" err="1"/>
              <a:t>Trib</a:t>
            </a:r>
            <a:r>
              <a:rPr lang="it-IT" altLang="it-IT" sz="2000" dirty="0"/>
              <a:t>. Roma 17/7/1999: “</a:t>
            </a:r>
            <a:r>
              <a:rPr lang="it-IT" altLang="it-IT" sz="2000" dirty="0">
                <a:solidFill>
                  <a:srgbClr val="000000"/>
                </a:solidFill>
                <a:cs typeface="Times New Roman" panose="02020603050405020304" pitchFamily="18" charset="0"/>
              </a:rPr>
              <a:t>il rapporto di collaborazione coordinata e continuativa non è incompatibile con il rispetto di determinati orari e con il luogo di esecuzione della prestazione lavorativa, ben potendo tali elementi essere predefiniti in relazione alle esigenze strutturali e organizzative aziendali</a:t>
            </a:r>
            <a:r>
              <a:rPr lang="it-IT" altLang="it-IT" sz="2000" dirty="0"/>
              <a:t>”; </a:t>
            </a:r>
            <a:r>
              <a:rPr lang="it-IT" altLang="it-IT" sz="2000" dirty="0" err="1"/>
              <a:t>Cass</a:t>
            </a:r>
            <a:r>
              <a:rPr lang="it-IT" altLang="it-IT" sz="2000" dirty="0"/>
              <a:t>. 6616/1988 “la previsione di un rigido orario costituisce estrinsecazione del potere direttivo solo quando sia l’espressione dell’autonomia decisionale nell’organizzazione aziendale e non quando inerisca alla prestazione richiesta, tale da dover essere espletata per sua natura in tempi non modificabili, che anche il lavoratore autonomo è obbligato a rispettare” </a:t>
            </a:r>
          </a:p>
          <a:p>
            <a:pPr>
              <a:lnSpc>
                <a:spcPct val="90000"/>
              </a:lnSpc>
              <a:buFontTx/>
              <a:buNone/>
            </a:pPr>
            <a:r>
              <a:rPr lang="it-IT" altLang="it-IT" sz="1800" dirty="0"/>
              <a:t>	</a:t>
            </a:r>
            <a:r>
              <a:rPr lang="it-IT" altLang="it-IT" sz="2000" dirty="0"/>
              <a:t>- forma e modalità della retribuzione</a:t>
            </a:r>
          </a:p>
          <a:p>
            <a:pPr>
              <a:lnSpc>
                <a:spcPct val="90000"/>
              </a:lnSpc>
              <a:buFontTx/>
              <a:buNone/>
            </a:pPr>
            <a:r>
              <a:rPr lang="it-IT" altLang="it-IT" sz="2000" dirty="0"/>
              <a:t>	- coordinamento dell’attività lavorativa all’assetto organizzativo dato all’impresa</a:t>
            </a:r>
          </a:p>
          <a:p>
            <a:pPr>
              <a:lnSpc>
                <a:spcPct val="90000"/>
              </a:lnSpc>
              <a:buFontTx/>
              <a:buNone/>
            </a:pPr>
            <a:r>
              <a:rPr lang="it-IT" altLang="it-IT" sz="2000" dirty="0"/>
              <a:t>	- esecuzione del lavoro all’interno dell’impresa con materiali ed attrezzature della stessa</a:t>
            </a:r>
          </a:p>
          <a:p>
            <a:pPr>
              <a:lnSpc>
                <a:spcPct val="90000"/>
              </a:lnSpc>
              <a:buFontTx/>
              <a:buNone/>
            </a:pPr>
            <a:r>
              <a:rPr lang="it-IT" altLang="it-IT" sz="2000" dirty="0"/>
              <a:t>	- inesistenza di un obbligo di risultato a carico del lavoratore</a:t>
            </a:r>
          </a:p>
          <a:p>
            <a:pPr>
              <a:lnSpc>
                <a:spcPct val="90000"/>
              </a:lnSpc>
              <a:buFontTx/>
              <a:buNone/>
            </a:pPr>
            <a:r>
              <a:rPr lang="it-IT" altLang="it-IT" sz="2000" dirty="0"/>
              <a:t>	- assenza in capo al lavoratore di un’organizzazione d’impresa</a:t>
            </a:r>
          </a:p>
          <a:p>
            <a:pPr>
              <a:lnSpc>
                <a:spcPct val="90000"/>
              </a:lnSpc>
              <a:buFontTx/>
              <a:buNone/>
            </a:pPr>
            <a:r>
              <a:rPr lang="it-IT" altLang="it-IT" sz="2000" dirty="0"/>
              <a:t>	- assenza di rischio economico</a:t>
            </a:r>
          </a:p>
        </p:txBody>
      </p:sp>
    </p:spTree>
    <p:extLst>
      <p:ext uri="{BB962C8B-B14F-4D97-AF65-F5344CB8AC3E}">
        <p14:creationId xmlns:p14="http://schemas.microsoft.com/office/powerpoint/2010/main" val="1756284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85800"/>
            <a:ext cx="8382000" cy="5105400"/>
          </a:xfrm>
        </p:spPr>
        <p:txBody>
          <a:bodyPr/>
          <a:lstStyle/>
          <a:p>
            <a:pPr algn="l"/>
            <a:r>
              <a:rPr lang="it-IT" altLang="it-IT" sz="2400"/>
              <a:t>INDISPONIBILITA’ DEL TIPO CONTRATUALE</a:t>
            </a:r>
            <a:br>
              <a:rPr lang="it-IT" altLang="it-IT" sz="2400"/>
            </a:br>
            <a:r>
              <a:rPr lang="it-IT" altLang="it-IT" sz="2400"/>
              <a:t/>
            </a:r>
            <a:br>
              <a:rPr lang="it-IT" altLang="it-IT" sz="2400"/>
            </a:br>
            <a:r>
              <a:rPr lang="it-IT" altLang="it-IT" sz="2400"/>
              <a:t> Non è consentito né al legislatore, né alle parti negare la qualificazione giuridica di rapporti di lavoro subordinato a rapporti che oggettivamente hanno tale natura, ove da ciò derivi l’inapplicabilità delle norme inderogabili previste dall’ordinamento per dare attuazione ai principi dettati dalla Costituzione a tutela del lavoro subordinato (Corte Cost. 115/1994)</a:t>
            </a:r>
            <a:br>
              <a:rPr lang="it-IT" altLang="it-IT" sz="2400"/>
            </a:br>
            <a:r>
              <a:rPr lang="it-IT" altLang="it-IT" sz="2400"/>
              <a:t>La qualificazione giuridica del contratto spetta al giudice che vi procede sulla base delle allegazioni e delle prove fornite circa l’assetto negoziale di interessi posto in essere dalle parti (Cass. 6821/1995)</a:t>
            </a:r>
            <a:endParaRPr lang="it-IT" altLang="it-IT" sz="3200"/>
          </a:p>
        </p:txBody>
      </p:sp>
    </p:spTree>
    <p:extLst>
      <p:ext uri="{BB962C8B-B14F-4D97-AF65-F5344CB8AC3E}">
        <p14:creationId xmlns:p14="http://schemas.microsoft.com/office/powerpoint/2010/main" val="1023181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228600"/>
            <a:ext cx="7772400" cy="762000"/>
          </a:xfrm>
        </p:spPr>
        <p:txBody>
          <a:bodyPr>
            <a:normAutofit fontScale="90000"/>
          </a:bodyPr>
          <a:lstStyle/>
          <a:p>
            <a:r>
              <a:rPr lang="it-IT" altLang="it-IT" sz="2400"/>
              <a:t>GIURISPRUDENZA sull’irrilevanza del </a:t>
            </a:r>
            <a:r>
              <a:rPr lang="it-IT" altLang="it-IT" sz="2400" i="1"/>
              <a:t>nomen iuris</a:t>
            </a:r>
            <a:r>
              <a:rPr lang="it-IT" altLang="it-IT" sz="2400"/>
              <a:t> scelto dalle parti </a:t>
            </a:r>
          </a:p>
        </p:txBody>
      </p:sp>
      <p:sp>
        <p:nvSpPr>
          <p:cNvPr id="28675" name="Rectangle 3"/>
          <p:cNvSpPr>
            <a:spLocks noGrp="1" noChangeArrowheads="1"/>
          </p:cNvSpPr>
          <p:nvPr>
            <p:ph type="body" idx="1"/>
          </p:nvPr>
        </p:nvSpPr>
        <p:spPr>
          <a:xfrm>
            <a:off x="685800" y="1295400"/>
            <a:ext cx="7772400" cy="5257800"/>
          </a:xfrm>
        </p:spPr>
        <p:txBody>
          <a:bodyPr>
            <a:normAutofit/>
          </a:bodyPr>
          <a:lstStyle/>
          <a:p>
            <a:pPr>
              <a:lnSpc>
                <a:spcPct val="90000"/>
              </a:lnSpc>
              <a:buFontTx/>
              <a:buNone/>
            </a:pPr>
            <a:r>
              <a:rPr lang="it-IT" altLang="it-IT" sz="2200" dirty="0" smtClean="0"/>
              <a:t>Il </a:t>
            </a:r>
            <a:r>
              <a:rPr lang="it-IT" altLang="it-IT" sz="2200" i="1" dirty="0" err="1"/>
              <a:t>nomen</a:t>
            </a:r>
            <a:r>
              <a:rPr lang="it-IT" altLang="it-IT" sz="2200" i="1" dirty="0"/>
              <a:t> </a:t>
            </a:r>
            <a:r>
              <a:rPr lang="it-IT" altLang="it-IT" sz="2200" i="1" dirty="0" err="1"/>
              <a:t>iuris</a:t>
            </a:r>
            <a:r>
              <a:rPr lang="it-IT" altLang="it-IT" sz="2200" i="1" dirty="0"/>
              <a:t> </a:t>
            </a:r>
            <a:r>
              <a:rPr lang="it-IT" altLang="it-IT" sz="2200" dirty="0"/>
              <a:t>scelto dalle parti non è vincolante “</a:t>
            </a:r>
            <a:r>
              <a:rPr lang="it-IT" altLang="it-IT" sz="2200" dirty="0">
                <a:solidFill>
                  <a:srgbClr val="000000"/>
                </a:solidFill>
                <a:cs typeface="Times New Roman" panose="02020603050405020304" pitchFamily="18" charset="0"/>
              </a:rPr>
              <a:t>posto che le parti, pur volendo attuare un rapporto di lavoro subordinato, potrebbero aver simulatamente dichiarato di voler un rapporto autonomo al fine di eludere la disciplina legale in materia, ovvero, pur esprimendo al momento della conclusione del contratto una volontà autentica, potrebbero, nel corso del rapporto, aver manifestato, con comportamenti concludenti, una diversa volontà” (</a:t>
            </a:r>
            <a:r>
              <a:rPr lang="it-IT" altLang="it-IT" sz="2200" dirty="0" err="1">
                <a:solidFill>
                  <a:srgbClr val="000000"/>
                </a:solidFill>
                <a:cs typeface="Times New Roman" panose="02020603050405020304" pitchFamily="18" charset="0"/>
              </a:rPr>
              <a:t>Cass</a:t>
            </a:r>
            <a:r>
              <a:rPr lang="it-IT" altLang="it-IT" sz="2200" dirty="0">
                <a:solidFill>
                  <a:srgbClr val="000000"/>
                </a:solidFill>
                <a:cs typeface="Times New Roman" panose="02020603050405020304" pitchFamily="18" charset="0"/>
              </a:rPr>
              <a:t>. 5960/1999; </a:t>
            </a:r>
            <a:r>
              <a:rPr lang="it-IT" altLang="it-IT" sz="2200" dirty="0" err="1">
                <a:solidFill>
                  <a:srgbClr val="000000"/>
                </a:solidFill>
                <a:cs typeface="Times New Roman" panose="02020603050405020304" pitchFamily="18" charset="0"/>
              </a:rPr>
              <a:t>Cass</a:t>
            </a:r>
            <a:r>
              <a:rPr lang="it-IT" altLang="it-IT" sz="2200" dirty="0">
                <a:solidFill>
                  <a:srgbClr val="000000"/>
                </a:solidFill>
                <a:cs typeface="Times New Roman" panose="02020603050405020304" pitchFamily="18" charset="0"/>
              </a:rPr>
              <a:t>. 12581/2002)</a:t>
            </a:r>
          </a:p>
          <a:p>
            <a:pPr>
              <a:lnSpc>
                <a:spcPct val="90000"/>
              </a:lnSpc>
              <a:buFontTx/>
              <a:buNone/>
            </a:pPr>
            <a:r>
              <a:rPr lang="it-IT" altLang="it-IT" sz="2200" dirty="0">
                <a:solidFill>
                  <a:srgbClr val="000000"/>
                </a:solidFill>
                <a:cs typeface="Times New Roman" panose="02020603050405020304" pitchFamily="18" charset="0"/>
              </a:rPr>
              <a:t>“in caso di contrasto fra dati formali e dati fattuali relativi alle caratteristiche e modalità della prestazione, è necessario dare prevalente rilievo ai secondi, dato che la tutela relativa al lavoro subordinato, per il suo rilievo pubblicistico e costituzionale, non può essere elusa per mezzo di una configurazione formale non rispondente alle concrete modalità di esecuzione del contratto” (</a:t>
            </a:r>
            <a:r>
              <a:rPr lang="it-IT" altLang="it-IT" sz="2200" dirty="0" err="1">
                <a:solidFill>
                  <a:srgbClr val="000000"/>
                </a:solidFill>
                <a:cs typeface="Times New Roman" panose="02020603050405020304" pitchFamily="18" charset="0"/>
              </a:rPr>
              <a:t>Cass</a:t>
            </a:r>
            <a:r>
              <a:rPr lang="it-IT" altLang="it-IT" sz="2200" dirty="0">
                <a:solidFill>
                  <a:srgbClr val="000000"/>
                </a:solidFill>
                <a:cs typeface="Times New Roman" panose="02020603050405020304" pitchFamily="18" charset="0"/>
              </a:rPr>
              <a:t>. </a:t>
            </a:r>
            <a:r>
              <a:rPr lang="it-IT" altLang="it-IT" sz="2200" dirty="0" smtClean="0">
                <a:solidFill>
                  <a:srgbClr val="000000"/>
                </a:solidFill>
                <a:cs typeface="Times New Roman" panose="02020603050405020304" pitchFamily="18" charset="0"/>
              </a:rPr>
              <a:t>5665/2001)</a:t>
            </a:r>
            <a:endParaRPr lang="it-IT" altLang="it-IT" sz="2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90000"/>
              </a:lnSpc>
              <a:buFontTx/>
              <a:buNone/>
            </a:pPr>
            <a:r>
              <a:rPr lang="it-IT" altLang="it-IT" sz="2200" dirty="0"/>
              <a:t>	</a:t>
            </a:r>
            <a:r>
              <a:rPr lang="it-IT" altLang="it-IT" sz="2200" i="1" dirty="0"/>
              <a:t>ratio: </a:t>
            </a:r>
            <a:r>
              <a:rPr lang="it-IT" altLang="it-IT" sz="2200" dirty="0"/>
              <a:t>posizione di disparità socio- economica dei contraenti.</a:t>
            </a:r>
          </a:p>
        </p:txBody>
      </p:sp>
    </p:spTree>
    <p:extLst>
      <p:ext uri="{BB962C8B-B14F-4D97-AF65-F5344CB8AC3E}">
        <p14:creationId xmlns:p14="http://schemas.microsoft.com/office/powerpoint/2010/main" val="2101002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304800"/>
            <a:ext cx="7772400" cy="762000"/>
          </a:xfrm>
        </p:spPr>
        <p:txBody>
          <a:bodyPr>
            <a:normAutofit fontScale="90000"/>
          </a:bodyPr>
          <a:lstStyle/>
          <a:p>
            <a:r>
              <a:rPr lang="it-IT" altLang="it-IT" sz="2400"/>
              <a:t>GIURISPRUDENZA sulla valutazione della volontà espressa dai contraenti</a:t>
            </a:r>
          </a:p>
        </p:txBody>
      </p:sp>
      <p:sp>
        <p:nvSpPr>
          <p:cNvPr id="27651" name="Rectangle 3"/>
          <p:cNvSpPr>
            <a:spLocks noGrp="1" noChangeArrowheads="1"/>
          </p:cNvSpPr>
          <p:nvPr>
            <p:ph type="body" idx="1"/>
          </p:nvPr>
        </p:nvSpPr>
        <p:spPr>
          <a:xfrm>
            <a:off x="457200" y="1143000"/>
            <a:ext cx="8229600" cy="5334000"/>
          </a:xfrm>
        </p:spPr>
        <p:txBody>
          <a:bodyPr>
            <a:normAutofit/>
          </a:bodyPr>
          <a:lstStyle/>
          <a:p>
            <a:pPr>
              <a:buFontTx/>
              <a:buNone/>
            </a:pPr>
            <a:r>
              <a:rPr lang="it-IT" altLang="it-IT" sz="2400" dirty="0" smtClean="0"/>
              <a:t>“la </a:t>
            </a:r>
            <a:r>
              <a:rPr lang="it-IT" altLang="it-IT" sz="2400" dirty="0"/>
              <a:t>dichiarazione di volontà delle parti in ordine al contenuto del rapporto, in presenza di modalità esecutive non incompatibili con l’espletamento in forma autonoma della prestazione di lavoro, costituisce un elemento fondamentale e prioritario per risolvere le situazioni di ambiguità fattuale” (</a:t>
            </a:r>
            <a:r>
              <a:rPr lang="it-IT" altLang="it-IT" sz="2400" dirty="0" err="1"/>
              <a:t>Cass</a:t>
            </a:r>
            <a:r>
              <a:rPr lang="it-IT" altLang="it-IT" sz="2400" dirty="0"/>
              <a:t>. 4948/1996; </a:t>
            </a:r>
            <a:r>
              <a:rPr lang="it-IT" altLang="it-IT" sz="2400" dirty="0" err="1"/>
              <a:t>Cass</a:t>
            </a:r>
            <a:r>
              <a:rPr lang="it-IT" altLang="it-IT" sz="2400" dirty="0"/>
              <a:t>. 6819/2000</a:t>
            </a:r>
            <a:r>
              <a:rPr lang="it-IT" altLang="it-IT" sz="2400" dirty="0" smtClean="0"/>
              <a:t>)</a:t>
            </a:r>
          </a:p>
          <a:p>
            <a:pPr>
              <a:buFontTx/>
              <a:buNone/>
            </a:pPr>
            <a:endParaRPr lang="it-IT" altLang="it-IT" sz="2400" dirty="0"/>
          </a:p>
          <a:p>
            <a:pPr>
              <a:buNone/>
            </a:pPr>
            <a:r>
              <a:rPr lang="it-IT" altLang="it-IT" sz="2400" dirty="0">
                <a:solidFill>
                  <a:srgbClr val="000000"/>
                </a:solidFill>
                <a:cs typeface="Times New Roman" panose="02020603050405020304" pitchFamily="18" charset="0"/>
              </a:rPr>
              <a:t>“la rilevanza della qualificazione data dalle parti al rapporto è quella di una </a:t>
            </a:r>
            <a:r>
              <a:rPr lang="it-IT" altLang="it-IT" sz="2400" u="sng" dirty="0">
                <a:solidFill>
                  <a:srgbClr val="000000"/>
                </a:solidFill>
                <a:cs typeface="Times New Roman" panose="02020603050405020304" pitchFamily="18" charset="0"/>
              </a:rPr>
              <a:t>presunzione semplice </a:t>
            </a:r>
            <a:r>
              <a:rPr lang="it-IT" altLang="it-IT" sz="2400" dirty="0">
                <a:solidFill>
                  <a:srgbClr val="000000"/>
                </a:solidFill>
                <a:cs typeface="Times New Roman" panose="02020603050405020304" pitchFamily="18" charset="0"/>
              </a:rPr>
              <a:t>di adeguamento delle parti alla volontà contrattuale, che può essere vinta, in presenza di un contratto qualificato come di lavoro autonomo, anche da opposte presunzioni tratte da elementi indicanti l'assoggettamento del prestatore al potere direttivo del datore di lavoro” (</a:t>
            </a:r>
            <a:r>
              <a:rPr lang="it-IT" altLang="it-IT" sz="2400" dirty="0" err="1">
                <a:solidFill>
                  <a:srgbClr val="000000"/>
                </a:solidFill>
                <a:cs typeface="Times New Roman" panose="02020603050405020304" pitchFamily="18" charset="0"/>
              </a:rPr>
              <a:t>Cass</a:t>
            </a:r>
            <a:r>
              <a:rPr lang="it-IT" altLang="it-IT" sz="2400" dirty="0">
                <a:solidFill>
                  <a:srgbClr val="000000"/>
                </a:solidFill>
                <a:cs typeface="Times New Roman" panose="02020603050405020304" pitchFamily="18" charset="0"/>
              </a:rPr>
              <a:t>. 10704/1997; </a:t>
            </a:r>
            <a:r>
              <a:rPr lang="it-IT" altLang="it-IT" sz="2400" dirty="0" err="1">
                <a:solidFill>
                  <a:srgbClr val="000000"/>
                </a:solidFill>
                <a:cs typeface="Times New Roman" panose="02020603050405020304" pitchFamily="18" charset="0"/>
              </a:rPr>
              <a:t>Cass</a:t>
            </a:r>
            <a:r>
              <a:rPr lang="it-IT" altLang="it-IT" sz="2400" dirty="0">
                <a:solidFill>
                  <a:srgbClr val="000000"/>
                </a:solidFill>
                <a:cs typeface="Times New Roman" panose="02020603050405020304" pitchFamily="18" charset="0"/>
              </a:rPr>
              <a:t>. 608/2000</a:t>
            </a:r>
            <a:r>
              <a:rPr lang="it-IT" altLang="it-IT" sz="2400" dirty="0" smtClean="0">
                <a:solidFill>
                  <a:srgbClr val="000000"/>
                </a:solidFill>
                <a:cs typeface="Times New Roman" panose="02020603050405020304" pitchFamily="18" charset="0"/>
              </a:rPr>
              <a:t>)</a:t>
            </a:r>
            <a:endParaRPr lang="it-IT" altLang="it-IT" sz="2400"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1975232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09600"/>
            <a:ext cx="7772400" cy="762000"/>
          </a:xfrm>
        </p:spPr>
        <p:txBody>
          <a:bodyPr/>
          <a:lstStyle/>
          <a:p>
            <a:r>
              <a:rPr lang="it-IT" altLang="it-IT" sz="2400"/>
              <a:t>RICORSO in CASSAZIONE</a:t>
            </a:r>
          </a:p>
        </p:txBody>
      </p:sp>
      <p:sp>
        <p:nvSpPr>
          <p:cNvPr id="30723" name="Rectangle 3"/>
          <p:cNvSpPr>
            <a:spLocks noGrp="1" noChangeArrowheads="1"/>
          </p:cNvSpPr>
          <p:nvPr>
            <p:ph type="body" idx="1"/>
          </p:nvPr>
        </p:nvSpPr>
        <p:spPr/>
        <p:txBody>
          <a:bodyPr>
            <a:normAutofit/>
          </a:bodyPr>
          <a:lstStyle/>
          <a:p>
            <a:pPr>
              <a:buFontTx/>
              <a:buNone/>
            </a:pPr>
            <a:r>
              <a:rPr lang="it-IT" altLang="it-IT" sz="2800" dirty="0"/>
              <a:t>“</a:t>
            </a:r>
            <a:r>
              <a:rPr lang="it-IT" altLang="it-IT" sz="2800" dirty="0">
                <a:solidFill>
                  <a:srgbClr val="000000"/>
                </a:solidFill>
                <a:cs typeface="Times New Roman" panose="02020603050405020304" pitchFamily="18" charset="0"/>
              </a:rPr>
              <a:t>è censurabile in sede di legittimità soltanto la determinazione dei criteri generali ed astratti relativi alla differenziazione tra i due diversi tipi di rapporto (autonomo e subordinato), mentre è questione di fatto, come tale rimessa al giudice di merito e incensurabile in sede di legittimità se correttamente motivato, la valutazione delle circostanze ritenute in concreto idonee a far rientrare il rapporto controverso nell'uno o nell'altro schema contrattuale” (</a:t>
            </a:r>
            <a:r>
              <a:rPr lang="it-IT" altLang="it-IT" sz="2800" dirty="0" err="1">
                <a:solidFill>
                  <a:srgbClr val="000000"/>
                </a:solidFill>
                <a:cs typeface="Times New Roman" panose="02020603050405020304" pitchFamily="18" charset="0"/>
              </a:rPr>
              <a:t>Cass</a:t>
            </a:r>
            <a:r>
              <a:rPr lang="it-IT" altLang="it-IT" sz="2800" dirty="0">
                <a:solidFill>
                  <a:srgbClr val="000000"/>
                </a:solidFill>
                <a:cs typeface="Times New Roman" panose="02020603050405020304" pitchFamily="18" charset="0"/>
              </a:rPr>
              <a:t>. 15657/2001; 7469/2002)</a:t>
            </a:r>
          </a:p>
        </p:txBody>
      </p:sp>
    </p:spTree>
    <p:extLst>
      <p:ext uri="{BB962C8B-B14F-4D97-AF65-F5344CB8AC3E}">
        <p14:creationId xmlns:p14="http://schemas.microsoft.com/office/powerpoint/2010/main" val="3814907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304800"/>
            <a:ext cx="7772400" cy="685800"/>
          </a:xfrm>
        </p:spPr>
        <p:txBody>
          <a:bodyPr/>
          <a:lstStyle/>
          <a:p>
            <a:r>
              <a:rPr lang="it-IT" altLang="it-IT" sz="2400"/>
              <a:t>PARASUBORDINAZIONE</a:t>
            </a:r>
          </a:p>
        </p:txBody>
      </p:sp>
      <p:sp>
        <p:nvSpPr>
          <p:cNvPr id="2051" name="Rectangle 3"/>
          <p:cNvSpPr>
            <a:spLocks noGrp="1" noChangeArrowheads="1"/>
          </p:cNvSpPr>
          <p:nvPr>
            <p:ph type="body" idx="1"/>
          </p:nvPr>
        </p:nvSpPr>
        <p:spPr>
          <a:xfrm>
            <a:off x="0" y="1219200"/>
            <a:ext cx="9036496" cy="5378152"/>
          </a:xfrm>
        </p:spPr>
        <p:txBody>
          <a:bodyPr>
            <a:normAutofit lnSpcReduction="10000"/>
          </a:bodyPr>
          <a:lstStyle/>
          <a:p>
            <a:r>
              <a:rPr lang="it-IT" altLang="it-IT" sz="2400" dirty="0"/>
              <a:t>rapporti di collaborazione che si concretino in prestazione d’opera continuativa e coordinata (art. 2 l. 741/59)</a:t>
            </a:r>
          </a:p>
          <a:p>
            <a:r>
              <a:rPr lang="it-IT" altLang="it-IT" sz="2400" dirty="0"/>
              <a:t>rapporti di agenzia, di rappresentanza commerciale ed altri rapporti di collaborazione che si concretino in una prestazione di opera continuativa e coordinata, prevalentemente personale, anche se non a carattere subordinato (art. 409 n. 3) </a:t>
            </a:r>
            <a:r>
              <a:rPr lang="it-IT" altLang="it-IT" sz="2400" dirty="0" err="1"/>
              <a:t>c.p.c</a:t>
            </a:r>
            <a:r>
              <a:rPr lang="it-IT" altLang="it-IT" sz="2400" dirty="0" err="1" smtClean="0"/>
              <a:t>.</a:t>
            </a:r>
            <a:r>
              <a:rPr lang="it-IT" altLang="it-IT" sz="2400" dirty="0" smtClean="0"/>
              <a:t>)</a:t>
            </a:r>
          </a:p>
          <a:p>
            <a:pPr marL="0" indent="0">
              <a:buNone/>
            </a:pPr>
            <a:r>
              <a:rPr lang="it-IT" altLang="it-IT" sz="2400" dirty="0" smtClean="0"/>
              <a:t>«</a:t>
            </a:r>
            <a:r>
              <a:rPr lang="it-IT" sz="2400" dirty="0"/>
              <a:t>La collaborazione si intende coordinata quando, nel rispetto delle </a:t>
            </a:r>
            <a:r>
              <a:rPr lang="it-IT" sz="2400" dirty="0" err="1"/>
              <a:t>modalita'</a:t>
            </a:r>
            <a:r>
              <a:rPr lang="it-IT" sz="2400" dirty="0"/>
              <a:t> di coordinamento stabilite di comune accordo dalle parti, il collaboratore organizza autonomamente </a:t>
            </a:r>
            <a:r>
              <a:rPr lang="it-IT" sz="2400" dirty="0" err="1"/>
              <a:t>l'attivita'</a:t>
            </a:r>
            <a:r>
              <a:rPr lang="it-IT" sz="2400" dirty="0"/>
              <a:t> </a:t>
            </a:r>
            <a:r>
              <a:rPr lang="it-IT" sz="2400" dirty="0" smtClean="0"/>
              <a:t>lavorativa» (</a:t>
            </a:r>
            <a:r>
              <a:rPr lang="it-IT" altLang="it-IT" sz="2400" dirty="0"/>
              <a:t>art. 409 n. 3) </a:t>
            </a:r>
            <a:r>
              <a:rPr lang="it-IT" altLang="it-IT" sz="2400" dirty="0" err="1"/>
              <a:t>c.p.c</a:t>
            </a:r>
            <a:r>
              <a:rPr lang="it-IT" altLang="it-IT" sz="2400" dirty="0" err="1" smtClean="0"/>
              <a:t>.</a:t>
            </a:r>
            <a:r>
              <a:rPr lang="it-IT" altLang="it-IT" sz="2400" dirty="0" smtClean="0"/>
              <a:t> modificato dalla l. 81/2017)</a:t>
            </a:r>
            <a:endParaRPr lang="it-IT" altLang="it-IT" sz="2400" dirty="0" smtClean="0"/>
          </a:p>
          <a:p>
            <a:r>
              <a:rPr lang="it-IT" altLang="it-IT" sz="2400" dirty="0" smtClean="0"/>
              <a:t>Art. 2 co. 26 L. 335/1995: Gestione separata INPS</a:t>
            </a:r>
            <a:endParaRPr lang="it-IT" altLang="it-IT" sz="2400" dirty="0"/>
          </a:p>
          <a:p>
            <a:pPr>
              <a:buFontTx/>
              <a:buNone/>
            </a:pPr>
            <a:r>
              <a:rPr lang="it-IT" altLang="it-IT" sz="2400" i="1" dirty="0"/>
              <a:t>Ratio</a:t>
            </a:r>
            <a:r>
              <a:rPr lang="it-IT" altLang="it-IT" sz="2400" dirty="0"/>
              <a:t>: estensione di alcune tutele del lavoro subordinato al lavoro autonomo caratterizzato da una “dipendenza economica” (appartenenza ad altri del progetto produttivo/ organizzativo; mancanza, in capo al prestatore, di una propria organizzazione di mezzi)</a:t>
            </a:r>
          </a:p>
        </p:txBody>
      </p:sp>
    </p:spTree>
    <p:extLst>
      <p:ext uri="{BB962C8B-B14F-4D97-AF65-F5344CB8AC3E}">
        <p14:creationId xmlns:p14="http://schemas.microsoft.com/office/powerpoint/2010/main" val="24633199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box(out)">
                                      <p:cBhvr>
                                        <p:cTn id="7" dur="500"/>
                                        <p:tgtEl>
                                          <p:spTgt spid="2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box(out)">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box(out)">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box(out)">
                                      <p:cBhvr>
                                        <p:cTn id="22" dur="500"/>
                                        <p:tgtEl>
                                          <p:spTgt spid="20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051">
                                            <p:txEl>
                                              <p:pRg st="4" end="4"/>
                                            </p:txEl>
                                          </p:spTgt>
                                        </p:tgtEl>
                                        <p:attrNameLst>
                                          <p:attrName>style.visibility</p:attrName>
                                        </p:attrNameLst>
                                      </p:cBhvr>
                                      <p:to>
                                        <p:strVal val="visible"/>
                                      </p:to>
                                    </p:set>
                                    <p:animEffect transition="in" filter="box(out)">
                                      <p:cBhvr>
                                        <p:cTn id="27"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304800"/>
            <a:ext cx="7772400" cy="533400"/>
          </a:xfrm>
        </p:spPr>
        <p:txBody>
          <a:bodyPr/>
          <a:lstStyle/>
          <a:p>
            <a:r>
              <a:rPr lang="it-IT" altLang="it-IT" sz="2400"/>
              <a:t>PARASUBORDINAZIONE</a:t>
            </a:r>
          </a:p>
        </p:txBody>
      </p:sp>
      <p:sp>
        <p:nvSpPr>
          <p:cNvPr id="7171" name="Rectangle 3"/>
          <p:cNvSpPr>
            <a:spLocks noGrp="1" noChangeArrowheads="1"/>
          </p:cNvSpPr>
          <p:nvPr>
            <p:ph type="body" idx="1"/>
          </p:nvPr>
        </p:nvSpPr>
        <p:spPr>
          <a:xfrm>
            <a:off x="228600" y="914400"/>
            <a:ext cx="8610600" cy="5638800"/>
          </a:xfrm>
        </p:spPr>
        <p:txBody>
          <a:bodyPr>
            <a:normAutofit/>
          </a:bodyPr>
          <a:lstStyle/>
          <a:p>
            <a:pPr>
              <a:lnSpc>
                <a:spcPct val="90000"/>
              </a:lnSpc>
              <a:buFontTx/>
              <a:buNone/>
            </a:pPr>
            <a:r>
              <a:rPr lang="it-IT" altLang="it-IT" sz="2400" dirty="0" smtClean="0"/>
              <a:t>Non </a:t>
            </a:r>
            <a:r>
              <a:rPr lang="it-IT" altLang="it-IT" sz="2400" dirty="0"/>
              <a:t>indica un </a:t>
            </a:r>
            <a:r>
              <a:rPr lang="it-IT" altLang="it-IT" sz="2400" i="1" dirty="0" err="1"/>
              <a:t>tertium</a:t>
            </a:r>
            <a:r>
              <a:rPr lang="it-IT" altLang="it-IT" sz="2400" i="1" dirty="0"/>
              <a:t> </a:t>
            </a:r>
            <a:r>
              <a:rPr lang="it-IT" altLang="it-IT" sz="2400" i="1" dirty="0" err="1"/>
              <a:t>genus</a:t>
            </a:r>
            <a:r>
              <a:rPr lang="it-IT" altLang="it-IT" sz="2400" dirty="0"/>
              <a:t> (nuovo tipo contrattuale) tra autonomia e subordinazione, ma una serie aperta di contratti, tipici o atipici, di lavoro autonomo (</a:t>
            </a:r>
            <a:r>
              <a:rPr lang="it-IT" altLang="it-IT" sz="2400" dirty="0" err="1"/>
              <a:t>Cass</a:t>
            </a:r>
            <a:r>
              <a:rPr lang="it-IT" altLang="it-IT" sz="2400" dirty="0"/>
              <a:t>. 13323/2001), svolto fuori o dentro l’impresa (</a:t>
            </a:r>
            <a:r>
              <a:rPr lang="it-IT" altLang="it-IT" sz="2400" i="1" dirty="0"/>
              <a:t>Contra</a:t>
            </a:r>
            <a:r>
              <a:rPr lang="it-IT" altLang="it-IT" sz="2400" dirty="0"/>
              <a:t> </a:t>
            </a:r>
            <a:r>
              <a:rPr lang="it-IT" altLang="it-IT" sz="2400" dirty="0" err="1"/>
              <a:t>Cass</a:t>
            </a:r>
            <a:r>
              <a:rPr lang="it-IT" altLang="it-IT" sz="2400" dirty="0"/>
              <a:t>. </a:t>
            </a:r>
            <a:r>
              <a:rPr lang="it-IT" altLang="it-IT" sz="2400" dirty="0" smtClean="0"/>
              <a:t>6319/1987</a:t>
            </a:r>
            <a:endParaRPr lang="it-IT" altLang="it-IT" sz="2400" dirty="0"/>
          </a:p>
          <a:p>
            <a:pPr>
              <a:lnSpc>
                <a:spcPct val="90000"/>
              </a:lnSpc>
              <a:buFontTx/>
              <a:buNone/>
            </a:pPr>
            <a:r>
              <a:rPr lang="it-IT" altLang="it-IT" sz="2400" dirty="0">
                <a:solidFill>
                  <a:srgbClr val="000000"/>
                </a:solidFill>
                <a:cs typeface="Times New Roman" panose="02020603050405020304" pitchFamily="18" charset="0"/>
              </a:rPr>
              <a:t>“Fra i rapporti di </a:t>
            </a:r>
            <a:r>
              <a:rPr lang="it-IT" altLang="it-IT" sz="2400" dirty="0" err="1">
                <a:solidFill>
                  <a:srgbClr val="000000"/>
                </a:solidFill>
                <a:cs typeface="Times New Roman" panose="02020603050405020304" pitchFamily="18" charset="0"/>
              </a:rPr>
              <a:t>parasubordinazione</a:t>
            </a:r>
            <a:r>
              <a:rPr lang="it-IT" altLang="it-IT" sz="2400" dirty="0">
                <a:solidFill>
                  <a:srgbClr val="000000"/>
                </a:solidFill>
                <a:cs typeface="Times New Roman" panose="02020603050405020304" pitchFamily="18" charset="0"/>
              </a:rPr>
              <a:t> sono inclusi i rapporti aventi ad oggetto prestazioni riconducibili allo schema generale del lavoro autonomo, ancorché rientranti in figure contrattuali tipiche, purché caratterizzati dalla continuità, dal loro collegamento funzionale con gli scopi perseguiti dal committente e dall'esecuzione prevalentemente personale” (</a:t>
            </a:r>
            <a:r>
              <a:rPr lang="it-IT" altLang="it-IT" sz="2400" dirty="0" err="1">
                <a:solidFill>
                  <a:srgbClr val="000000"/>
                </a:solidFill>
                <a:cs typeface="Times New Roman" panose="02020603050405020304" pitchFamily="18" charset="0"/>
              </a:rPr>
              <a:t>Cass</a:t>
            </a:r>
            <a:r>
              <a:rPr lang="it-IT" altLang="it-IT" sz="2400" dirty="0">
                <a:solidFill>
                  <a:srgbClr val="000000"/>
                </a:solidFill>
                <a:cs typeface="Times New Roman" panose="02020603050405020304" pitchFamily="18" charset="0"/>
              </a:rPr>
              <a:t>. 16582/2002; </a:t>
            </a:r>
            <a:r>
              <a:rPr lang="it-IT" altLang="it-IT" sz="2400" dirty="0" err="1">
                <a:solidFill>
                  <a:srgbClr val="000000"/>
                </a:solidFill>
                <a:cs typeface="Times New Roman" panose="02020603050405020304" pitchFamily="18" charset="0"/>
              </a:rPr>
              <a:t>Cass</a:t>
            </a:r>
            <a:r>
              <a:rPr lang="it-IT" altLang="it-IT" sz="2400" dirty="0">
                <a:solidFill>
                  <a:srgbClr val="000000"/>
                </a:solidFill>
                <a:cs typeface="Times New Roman" panose="02020603050405020304" pitchFamily="18" charset="0"/>
              </a:rPr>
              <a:t>. 11581/1995; </a:t>
            </a:r>
            <a:r>
              <a:rPr lang="it-IT" altLang="it-IT" sz="2400" dirty="0" err="1">
                <a:solidFill>
                  <a:srgbClr val="000000"/>
                </a:solidFill>
                <a:cs typeface="Times New Roman" panose="02020603050405020304" pitchFamily="18" charset="0"/>
              </a:rPr>
              <a:t>Cass</a:t>
            </a:r>
            <a:r>
              <a:rPr lang="it-IT" altLang="it-IT" sz="2400" dirty="0">
                <a:solidFill>
                  <a:srgbClr val="000000"/>
                </a:solidFill>
                <a:cs typeface="Times New Roman" panose="02020603050405020304" pitchFamily="18" charset="0"/>
              </a:rPr>
              <a:t>. 4152/1992</a:t>
            </a:r>
            <a:r>
              <a:rPr lang="it-IT" altLang="it-IT" sz="2400" dirty="0" smtClean="0">
                <a:solidFill>
                  <a:srgbClr val="000000"/>
                </a:solidFill>
                <a:cs typeface="Times New Roman" panose="02020603050405020304" pitchFamily="18" charset="0"/>
              </a:rPr>
              <a:t>)</a:t>
            </a:r>
            <a:endParaRPr lang="it-IT" altLang="it-IT" sz="2400"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288975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74638"/>
            <a:ext cx="8291264" cy="1143000"/>
          </a:xfrm>
        </p:spPr>
        <p:txBody>
          <a:bodyPr>
            <a:noAutofit/>
          </a:bodyPr>
          <a:lstStyle/>
          <a:p>
            <a:r>
              <a:rPr lang="it-IT" altLang="it-IT" sz="2000" dirty="0"/>
              <a:t>“E’ prestatore di lavoro subordinato chi si obbliga mediante retribuzione a collaborare nell’impresa, prestando il proprio lavoro intellettuale o manuale alle dipendenze e sotto la direzione dell’imprenditore” (art. 2094 c.c.)</a:t>
            </a:r>
            <a:endParaRPr lang="it-IT" sz="2000" dirty="0"/>
          </a:p>
        </p:txBody>
      </p:sp>
      <p:sp>
        <p:nvSpPr>
          <p:cNvPr id="3" name="Segnaposto contenuto 2"/>
          <p:cNvSpPr>
            <a:spLocks noGrp="1"/>
          </p:cNvSpPr>
          <p:nvPr>
            <p:ph sz="quarter" idx="1"/>
          </p:nvPr>
        </p:nvSpPr>
        <p:spPr>
          <a:xfrm>
            <a:off x="611560" y="1988840"/>
            <a:ext cx="8075240" cy="4572000"/>
          </a:xfrm>
        </p:spPr>
        <p:txBody>
          <a:bodyPr>
            <a:normAutofit fontScale="77500" lnSpcReduction="20000"/>
          </a:bodyPr>
          <a:lstStyle/>
          <a:p>
            <a:pPr>
              <a:lnSpc>
                <a:spcPct val="90000"/>
              </a:lnSpc>
              <a:buFontTx/>
              <a:buNone/>
            </a:pPr>
            <a:r>
              <a:rPr lang="it-IT" altLang="it-IT" sz="2800" dirty="0"/>
              <a:t>Duplice distinzione:</a:t>
            </a:r>
          </a:p>
          <a:p>
            <a:pPr>
              <a:lnSpc>
                <a:spcPct val="90000"/>
              </a:lnSpc>
            </a:pPr>
            <a:r>
              <a:rPr lang="it-IT" altLang="it-IT" sz="2800" b="1" dirty="0"/>
              <a:t>fra contratto di lavoro subordinato nell’impresa, contratto di lavoro subordinato fuori dall’impresa</a:t>
            </a:r>
            <a:r>
              <a:rPr lang="it-IT" altLang="it-IT" sz="2800" dirty="0"/>
              <a:t> (art. 2239 c.c.) e altri particolari contratti di lavoro (lavoro  a domicilio art. 2128 c.c. e art. 1 l. 877/73; lavoro sportivo art. 3 l. 91/81);</a:t>
            </a:r>
          </a:p>
          <a:p>
            <a:pPr>
              <a:lnSpc>
                <a:spcPct val="90000"/>
              </a:lnSpc>
            </a:pPr>
            <a:r>
              <a:rPr lang="it-IT" altLang="it-IT" sz="2800" b="1" dirty="0"/>
              <a:t>fra contratto di lavoro subordinato e contratto di lavoro autonomo</a:t>
            </a:r>
            <a:r>
              <a:rPr lang="it-IT" altLang="it-IT" sz="2800" dirty="0"/>
              <a:t>: “Quando una persona si obbliga a compiere verso un corrispettivo un’opera o un servizio, con lavoro prevalentemente proprio e senza vincolo di subordinazione nei confronti del committente, si applicano le norme di questo capo, salvo che il rapporto abbia una disciplina particolare nel libro IV” (art. 2222 c.c.);</a:t>
            </a:r>
          </a:p>
          <a:p>
            <a:pPr>
              <a:lnSpc>
                <a:spcPct val="90000"/>
              </a:lnSpc>
              <a:buFontTx/>
              <a:buNone/>
            </a:pPr>
            <a:r>
              <a:rPr lang="it-IT" altLang="it-IT" sz="2800" dirty="0"/>
              <a:t>	“</a:t>
            </a:r>
            <a:r>
              <a:rPr lang="it-IT" altLang="it-IT" sz="2800" u="sng" dirty="0"/>
              <a:t>Il lavoro autonomo si declina al plurale</a:t>
            </a:r>
            <a:r>
              <a:rPr lang="it-IT" altLang="it-IT" sz="2800" dirty="0"/>
              <a:t>” (</a:t>
            </a:r>
            <a:r>
              <a:rPr lang="it-IT" altLang="it-IT" sz="2800" dirty="0" err="1"/>
              <a:t>Perulli</a:t>
            </a:r>
            <a:r>
              <a:rPr lang="it-IT" altLang="it-IT" sz="2800" dirty="0"/>
              <a:t>): esiste una pluralità di fattispecie contrattuali autonome ed eterogenee, caratterizzate dal lavoro prevalentemente personale, svolto cioè senza un’organizzazione in forma di impresa, verso il pagamento di un corrispettivo, in regime di autonomia (art. 1703 mandato;  1731 commissione; 1737 spedizione; 1742 agenzia</a:t>
            </a:r>
            <a:r>
              <a:rPr lang="it-IT" altLang="it-IT" sz="2800" dirty="0" smtClean="0"/>
              <a:t>).</a:t>
            </a:r>
            <a:endParaRPr lang="it-IT" altLang="it-IT" sz="2800" dirty="0"/>
          </a:p>
        </p:txBody>
      </p:sp>
    </p:spTree>
    <p:extLst>
      <p:ext uri="{BB962C8B-B14F-4D97-AF65-F5344CB8AC3E}">
        <p14:creationId xmlns:p14="http://schemas.microsoft.com/office/powerpoint/2010/main" val="335204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228600"/>
            <a:ext cx="7772400" cy="685800"/>
          </a:xfrm>
        </p:spPr>
        <p:txBody>
          <a:bodyPr/>
          <a:lstStyle/>
          <a:p>
            <a:r>
              <a:rPr lang="it-IT" altLang="it-IT" sz="2400"/>
              <a:t>REQUISITI della PARASUBORDINAZIONE</a:t>
            </a:r>
          </a:p>
        </p:txBody>
      </p:sp>
      <p:sp>
        <p:nvSpPr>
          <p:cNvPr id="5123" name="Rectangle 3"/>
          <p:cNvSpPr>
            <a:spLocks noGrp="1" noChangeArrowheads="1"/>
          </p:cNvSpPr>
          <p:nvPr>
            <p:ph type="body" idx="1"/>
          </p:nvPr>
        </p:nvSpPr>
        <p:spPr>
          <a:xfrm>
            <a:off x="685800" y="914400"/>
            <a:ext cx="8077200" cy="5562600"/>
          </a:xfrm>
        </p:spPr>
        <p:txBody>
          <a:bodyPr/>
          <a:lstStyle/>
          <a:p>
            <a:pPr>
              <a:lnSpc>
                <a:spcPct val="90000"/>
              </a:lnSpc>
              <a:buFontTx/>
              <a:buNone/>
            </a:pPr>
            <a:r>
              <a:rPr lang="it-IT" altLang="it-IT" sz="2000" dirty="0"/>
              <a:t>L’inserimento della fattispecie nell’area della </a:t>
            </a:r>
            <a:r>
              <a:rPr lang="it-IT" altLang="it-IT" sz="2000" dirty="0" err="1"/>
              <a:t>parasubordinazione</a:t>
            </a:r>
            <a:r>
              <a:rPr lang="it-IT" altLang="it-IT" sz="2000" dirty="0"/>
              <a:t> non dipende dall’accertamento della debolezza contrattuale del prestatore ma dalla sussistenza dei caratteri di continuità, coordinazione e personalità della prestazione; da tale inquadramento deriva l’applicazione delle sole norme estese dal legislatore e di alcuni diritti fondamentali</a:t>
            </a:r>
          </a:p>
          <a:p>
            <a:pPr>
              <a:lnSpc>
                <a:spcPct val="90000"/>
              </a:lnSpc>
              <a:buFontTx/>
              <a:buNone/>
            </a:pPr>
            <a:endParaRPr lang="it-IT" altLang="it-IT" sz="2000" dirty="0"/>
          </a:p>
          <a:p>
            <a:pPr>
              <a:lnSpc>
                <a:spcPct val="90000"/>
              </a:lnSpc>
              <a:buFontTx/>
              <a:buNone/>
            </a:pPr>
            <a:r>
              <a:rPr lang="it-IT" altLang="it-IT" sz="2000" dirty="0"/>
              <a:t>CONTINUITA’: “</a:t>
            </a:r>
            <a:r>
              <a:rPr lang="it-IT" altLang="it-IT" sz="2000" dirty="0">
                <a:solidFill>
                  <a:srgbClr val="000000"/>
                </a:solidFill>
                <a:cs typeface="Times New Roman" panose="02020603050405020304" pitchFamily="18" charset="0"/>
              </a:rPr>
              <a:t>ricorre quando la prestazione non sia occasionale ma perduri nel tempo ed importi un impegno costante del prestatore a favore del committente”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5698/2002)</a:t>
            </a:r>
          </a:p>
          <a:p>
            <a:pPr>
              <a:lnSpc>
                <a:spcPct val="90000"/>
              </a:lnSpc>
              <a:buFontTx/>
              <a:buNone/>
            </a:pPr>
            <a:r>
              <a:rPr lang="it-IT" altLang="it-IT" sz="2000" dirty="0"/>
              <a:t>La CONTINUITA’ va esclusa:</a:t>
            </a:r>
          </a:p>
          <a:p>
            <a:pPr>
              <a:lnSpc>
                <a:spcPct val="90000"/>
              </a:lnSpc>
            </a:pPr>
            <a:r>
              <a:rPr lang="it-IT" altLang="it-IT" sz="2000" dirty="0"/>
              <a:t>nel caso di contratto d’opera ad esecuzione istantanea (</a:t>
            </a:r>
            <a:r>
              <a:rPr lang="it-IT" altLang="it-IT" sz="2000" dirty="0" err="1"/>
              <a:t>Cass</a:t>
            </a:r>
            <a:r>
              <a:rPr lang="it-IT" altLang="it-IT" sz="2000" dirty="0"/>
              <a:t>. 3226/81)</a:t>
            </a:r>
          </a:p>
          <a:p>
            <a:pPr>
              <a:lnSpc>
                <a:spcPct val="90000"/>
              </a:lnSpc>
            </a:pPr>
            <a:r>
              <a:rPr lang="it-IT" altLang="it-IT" sz="2000" dirty="0" smtClean="0"/>
              <a:t>quando </a:t>
            </a:r>
            <a:r>
              <a:rPr lang="it-IT" altLang="it-IT" sz="2000" dirty="0"/>
              <a:t>la prestazione si limita ad uno o più affari determinati (</a:t>
            </a:r>
            <a:r>
              <a:rPr lang="it-IT" altLang="it-IT" sz="2000" dirty="0" err="1"/>
              <a:t>Cass</a:t>
            </a:r>
            <a:r>
              <a:rPr lang="it-IT" altLang="it-IT" sz="2000" dirty="0"/>
              <a:t>. 360/1984</a:t>
            </a:r>
            <a:r>
              <a:rPr lang="it-IT" altLang="it-IT" sz="2000" dirty="0" smtClean="0"/>
              <a:t>)</a:t>
            </a:r>
            <a:endParaRPr lang="it-IT" altLang="it-IT" sz="2000" dirty="0"/>
          </a:p>
        </p:txBody>
      </p:sp>
    </p:spTree>
    <p:extLst>
      <p:ext uri="{BB962C8B-B14F-4D97-AF65-F5344CB8AC3E}">
        <p14:creationId xmlns:p14="http://schemas.microsoft.com/office/powerpoint/2010/main" val="393615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09600" y="228600"/>
            <a:ext cx="7772400" cy="685800"/>
          </a:xfrm>
        </p:spPr>
        <p:txBody>
          <a:bodyPr/>
          <a:lstStyle/>
          <a:p>
            <a:r>
              <a:rPr lang="it-IT" altLang="it-IT" sz="2400"/>
              <a:t>REQUISITI della PARASUBORDINAZIONE</a:t>
            </a:r>
          </a:p>
        </p:txBody>
      </p:sp>
      <p:sp>
        <p:nvSpPr>
          <p:cNvPr id="24579" name="Rectangle 3"/>
          <p:cNvSpPr>
            <a:spLocks noGrp="1" noChangeArrowheads="1"/>
          </p:cNvSpPr>
          <p:nvPr>
            <p:ph type="body" idx="1"/>
          </p:nvPr>
        </p:nvSpPr>
        <p:spPr>
          <a:xfrm>
            <a:off x="685800" y="990600"/>
            <a:ext cx="8077200" cy="5181600"/>
          </a:xfrm>
        </p:spPr>
        <p:txBody>
          <a:bodyPr/>
          <a:lstStyle/>
          <a:p>
            <a:pPr>
              <a:buFontTx/>
              <a:buNone/>
            </a:pPr>
            <a:r>
              <a:rPr lang="it-IT" altLang="it-IT" sz="2000" dirty="0">
                <a:solidFill>
                  <a:srgbClr val="000000"/>
                </a:solidFill>
                <a:cs typeface="Times New Roman" panose="02020603050405020304" pitchFamily="18" charset="0"/>
              </a:rPr>
              <a:t>La CONTINUITA’ è ravvisabile:</a:t>
            </a:r>
          </a:p>
          <a:p>
            <a:pPr>
              <a:buFontTx/>
              <a:buChar char="-"/>
            </a:pPr>
            <a:r>
              <a:rPr lang="it-IT" altLang="it-IT" sz="2000" dirty="0">
                <a:solidFill>
                  <a:srgbClr val="000000"/>
                </a:solidFill>
                <a:cs typeface="Times New Roman" panose="02020603050405020304" pitchFamily="18" charset="0"/>
              </a:rPr>
              <a:t>in presenza di un rapporto di durata come quello implicante attività di collaborazione per un certo periodo di tempo e per un numero indeterminato di prestazioni in base alle direttive di un soggetto che le organizza e coordina, assumendo una posizione di preminenza economica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5801/1982) </a:t>
            </a:r>
          </a:p>
          <a:p>
            <a:pPr>
              <a:buFontTx/>
              <a:buChar char="-"/>
            </a:pPr>
            <a:r>
              <a:rPr lang="it-IT" altLang="it-IT" sz="2000" dirty="0">
                <a:solidFill>
                  <a:srgbClr val="000000"/>
                </a:solidFill>
                <a:cs typeface="Times New Roman" panose="02020603050405020304" pitchFamily="18" charset="0"/>
              </a:rPr>
              <a:t>in presenza di una reiterazione di prestazioni istantanee, dovuta al succedersi in modo sufficientemente ripetitivo e costante di contratti nel tempo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4410/1978)</a:t>
            </a:r>
          </a:p>
          <a:p>
            <a:pPr>
              <a:buFontTx/>
              <a:buChar char="-"/>
            </a:pPr>
            <a:r>
              <a:rPr lang="it-IT" altLang="it-IT" sz="2000" dirty="0">
                <a:solidFill>
                  <a:srgbClr val="000000"/>
                </a:solidFill>
                <a:cs typeface="Times New Roman" panose="02020603050405020304" pitchFamily="18" charset="0"/>
              </a:rPr>
              <a:t>quando si tratti di prestazione unica, ma richiedente una attività prolungata che implica una interazione fra le parti dopo la conclusione del contratto non limitata ai momenti dell'accettazione dell'opera e del versamento del corrispettivo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14722/1999;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a:t>
            </a:r>
            <a:r>
              <a:rPr lang="it-IT" altLang="it-IT" sz="2000" dirty="0" smtClean="0">
                <a:solidFill>
                  <a:srgbClr val="000000"/>
                </a:solidFill>
                <a:cs typeface="Times New Roman" panose="02020603050405020304" pitchFamily="18" charset="0"/>
              </a:rPr>
              <a:t>6052/1986)</a:t>
            </a:r>
            <a:endParaRPr lang="it-IT" altLang="it-IT" sz="2000"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1349665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4800"/>
            <a:ext cx="7772400" cy="609600"/>
          </a:xfrm>
        </p:spPr>
        <p:txBody>
          <a:bodyPr/>
          <a:lstStyle/>
          <a:p>
            <a:r>
              <a:rPr lang="it-IT" altLang="it-IT" sz="2400"/>
              <a:t>REQUISITI della PARASUBORDINAZIONE</a:t>
            </a:r>
          </a:p>
        </p:txBody>
      </p:sp>
      <p:sp>
        <p:nvSpPr>
          <p:cNvPr id="9219" name="Rectangle 3"/>
          <p:cNvSpPr>
            <a:spLocks noGrp="1" noChangeArrowheads="1"/>
          </p:cNvSpPr>
          <p:nvPr>
            <p:ph type="body" idx="1"/>
          </p:nvPr>
        </p:nvSpPr>
        <p:spPr>
          <a:xfrm>
            <a:off x="304800" y="914400"/>
            <a:ext cx="8610600" cy="5410200"/>
          </a:xfrm>
        </p:spPr>
        <p:txBody>
          <a:bodyPr/>
          <a:lstStyle/>
          <a:p>
            <a:pPr>
              <a:lnSpc>
                <a:spcPct val="90000"/>
              </a:lnSpc>
              <a:buFontTx/>
              <a:buNone/>
            </a:pPr>
            <a:r>
              <a:rPr lang="it-IT" altLang="it-IT" sz="2000" dirty="0"/>
              <a:t>COORDINAZIONE: </a:t>
            </a:r>
            <a:r>
              <a:rPr lang="it-IT" altLang="it-IT" sz="2000" dirty="0">
                <a:solidFill>
                  <a:srgbClr val="000000"/>
                </a:solidFill>
                <a:cs typeface="Times New Roman" panose="02020603050405020304" pitchFamily="18" charset="0"/>
              </a:rPr>
              <a:t>connessione funzionale fra l'attività del prestatore d'opera e quella del destinatario della prestazione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14722/1999;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6052/1986)</a:t>
            </a:r>
            <a:r>
              <a:rPr lang="it-IT" altLang="it-IT" sz="2000" dirty="0"/>
              <a:t>, secondo la programmazione negoziale concordata tra le parti; “</a:t>
            </a:r>
            <a:r>
              <a:rPr lang="it-IT" altLang="it-IT" sz="2000" dirty="0">
                <a:solidFill>
                  <a:srgbClr val="000000"/>
                </a:solidFill>
                <a:cs typeface="Times New Roman" panose="02020603050405020304" pitchFamily="18" charset="0"/>
              </a:rPr>
              <a:t>connessione funzionale derivante da un protratto inserimento nell’organizzazione aziendale o, più in generale, nelle finalità perseguite dal committente e caratterizzata dall’ingerenza di quest’ultimo nell’attività del prestatore”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5698/2002); </a:t>
            </a:r>
            <a:r>
              <a:rPr lang="it-IT" altLang="it-IT" sz="2000" dirty="0"/>
              <a:t>se sussiste uno stretto coordinamento spazio-temporale, espressione del potere del creditore di determinare le modalità esecutive dei singoli segmenti di lavoro si ha lavoro subordinato (</a:t>
            </a:r>
            <a:r>
              <a:rPr lang="it-IT" altLang="it-IT" sz="2000" dirty="0" err="1"/>
              <a:t>Cass</a:t>
            </a:r>
            <a:r>
              <a:rPr lang="it-IT" altLang="it-IT" sz="2000" dirty="0"/>
              <a:t>. 3441/1999)</a:t>
            </a:r>
            <a:endParaRPr lang="it-IT" altLang="it-IT" sz="2000" dirty="0">
              <a:solidFill>
                <a:srgbClr val="000000"/>
              </a:solidFill>
              <a:cs typeface="Times New Roman" panose="02020603050405020304" pitchFamily="18" charset="0"/>
            </a:endParaRPr>
          </a:p>
          <a:p>
            <a:pPr>
              <a:lnSpc>
                <a:spcPct val="90000"/>
              </a:lnSpc>
              <a:buFontTx/>
              <a:buNone/>
            </a:pPr>
            <a:r>
              <a:rPr lang="it-IT" altLang="it-IT" sz="2000" dirty="0">
                <a:solidFill>
                  <a:srgbClr val="000000"/>
                </a:solidFill>
                <a:cs typeface="Times New Roman" panose="02020603050405020304" pitchFamily="18" charset="0"/>
              </a:rPr>
              <a:t>La connessione può risultare:</a:t>
            </a:r>
          </a:p>
          <a:p>
            <a:pPr>
              <a:lnSpc>
                <a:spcPct val="90000"/>
              </a:lnSpc>
              <a:buFontTx/>
              <a:buChar char="-"/>
            </a:pPr>
            <a:r>
              <a:rPr lang="it-IT" altLang="it-IT" sz="2000" dirty="0"/>
              <a:t>dalla determinazione delle modalità di svolgimento della prestazione (</a:t>
            </a:r>
            <a:r>
              <a:rPr lang="it-IT" altLang="it-IT" sz="2000" dirty="0" err="1"/>
              <a:t>Cass</a:t>
            </a:r>
            <a:r>
              <a:rPr lang="it-IT" altLang="it-IT" sz="2000" dirty="0"/>
              <a:t>. 6052/1986); cfr. facoltà di dare istruzioni (artt. 1685; 1711 co. 2°;  1739; 1746; 1770), di verifica (art. 2224), di modificare l’oggetto della prestazione (art. 1661)</a:t>
            </a:r>
            <a:r>
              <a:rPr lang="it-IT" altLang="it-IT" sz="2000" dirty="0">
                <a:solidFill>
                  <a:srgbClr val="000000"/>
                </a:solidFill>
                <a:cs typeface="Times New Roman" panose="02020603050405020304" pitchFamily="18" charset="0"/>
              </a:rPr>
              <a:t> </a:t>
            </a:r>
          </a:p>
          <a:p>
            <a:pPr>
              <a:lnSpc>
                <a:spcPct val="90000"/>
              </a:lnSpc>
              <a:buFontTx/>
              <a:buChar char="-"/>
            </a:pPr>
            <a:r>
              <a:rPr lang="it-IT" altLang="it-IT" sz="2000" dirty="0"/>
              <a:t>dalla determinazione della collocazione spaziale (inserimento nell’organizzazione aziendale) o temporale della prestazione</a:t>
            </a:r>
            <a:r>
              <a:rPr lang="it-IT" altLang="it-IT" sz="2000" dirty="0">
                <a:solidFill>
                  <a:srgbClr val="000000"/>
                </a:solidFill>
                <a:cs typeface="Times New Roman" panose="02020603050405020304" pitchFamily="18" charset="0"/>
              </a:rPr>
              <a:t> </a:t>
            </a:r>
          </a:p>
        </p:txBody>
      </p:sp>
    </p:spTree>
    <p:extLst>
      <p:ext uri="{BB962C8B-B14F-4D97-AF65-F5344CB8AC3E}">
        <p14:creationId xmlns:p14="http://schemas.microsoft.com/office/powerpoint/2010/main" val="35034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81000"/>
            <a:ext cx="7772400" cy="685800"/>
          </a:xfrm>
        </p:spPr>
        <p:txBody>
          <a:bodyPr/>
          <a:lstStyle/>
          <a:p>
            <a:r>
              <a:rPr lang="it-IT" altLang="it-IT" sz="2400"/>
              <a:t>REQUISITI della PARASUBORDINAZIONE</a:t>
            </a:r>
          </a:p>
        </p:txBody>
      </p:sp>
      <p:sp>
        <p:nvSpPr>
          <p:cNvPr id="11267" name="Rectangle 3"/>
          <p:cNvSpPr>
            <a:spLocks noGrp="1" noChangeArrowheads="1"/>
          </p:cNvSpPr>
          <p:nvPr>
            <p:ph type="body" idx="1"/>
          </p:nvPr>
        </p:nvSpPr>
        <p:spPr>
          <a:xfrm>
            <a:off x="685800" y="1066800"/>
            <a:ext cx="7772400" cy="5181600"/>
          </a:xfrm>
        </p:spPr>
        <p:txBody>
          <a:bodyPr/>
          <a:lstStyle/>
          <a:p>
            <a:pPr>
              <a:lnSpc>
                <a:spcPct val="90000"/>
              </a:lnSpc>
              <a:buFontTx/>
              <a:buNone/>
            </a:pPr>
            <a:r>
              <a:rPr lang="it-IT" altLang="it-IT" sz="2000" dirty="0"/>
              <a:t>PERSONALITA’: prevalenza quantitativa e qualitativa dell’apporto lavorativo personale del lavoratore rispetto all’organizzazione di mezzi o/e persone di cui si può avvalere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5698/2002;</a:t>
            </a:r>
            <a:r>
              <a:rPr lang="it-IT" altLang="it-IT" sz="2000" dirty="0"/>
              <a:t> n</a:t>
            </a:r>
            <a:r>
              <a:rPr lang="it-IT" altLang="it-IT" sz="2000" dirty="0">
                <a:solidFill>
                  <a:srgbClr val="000000"/>
                </a:solidFill>
                <a:cs typeface="Times New Roman" panose="02020603050405020304" pitchFamily="18" charset="0"/>
              </a:rPr>
              <a:t>on è però necessario che la prestazione sia resa con totale esclusione di mezzi organizzati o personale subordinato: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2462/1996); </a:t>
            </a:r>
          </a:p>
          <a:p>
            <a:pPr>
              <a:lnSpc>
                <a:spcPct val="90000"/>
              </a:lnSpc>
              <a:buFontTx/>
              <a:buChar char="-"/>
            </a:pPr>
            <a:r>
              <a:rPr lang="it-IT" altLang="it-IT" sz="2000" dirty="0">
                <a:solidFill>
                  <a:srgbClr val="000000"/>
                </a:solidFill>
                <a:cs typeface="Times New Roman" panose="02020603050405020304" pitchFamily="18" charset="0"/>
              </a:rPr>
              <a:t>la comparazione quantitativa del capitale impiegato (consistente nel valore dei beni utilizzati per l'esecuzione della prestazione) rispetto all'apporto lavorativo non rileva, dovendo quest'ultimo essere apprezzato anche in termini qualitativi di esclusività e di </a:t>
            </a:r>
            <a:r>
              <a:rPr lang="it-IT" altLang="it-IT" sz="2000" dirty="0" err="1">
                <a:solidFill>
                  <a:srgbClr val="000000"/>
                </a:solidFill>
                <a:cs typeface="Times New Roman" panose="02020603050405020304" pitchFamily="18" charset="0"/>
              </a:rPr>
              <a:t>continuatività</a:t>
            </a:r>
            <a:r>
              <a:rPr lang="it-IT" altLang="it-IT" sz="2000" dirty="0">
                <a:solidFill>
                  <a:srgbClr val="000000"/>
                </a:solidFill>
                <a:cs typeface="Times New Roman" panose="02020603050405020304" pitchFamily="18" charset="0"/>
              </a:rPr>
              <a:t> dell'attività prestata in maniera stabile ed in stretta dipendenza funzionale con le esigenze del committente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16582/2002)</a:t>
            </a:r>
          </a:p>
          <a:p>
            <a:pPr>
              <a:lnSpc>
                <a:spcPct val="90000"/>
              </a:lnSpc>
              <a:buFontTx/>
              <a:buNone/>
            </a:pPr>
            <a:r>
              <a:rPr lang="it-IT" altLang="it-IT" sz="2000" dirty="0" smtClean="0">
                <a:solidFill>
                  <a:srgbClr val="000000"/>
                </a:solidFill>
                <a:cs typeface="Times New Roman" panose="02020603050405020304" pitchFamily="18" charset="0"/>
              </a:rPr>
              <a:t> </a:t>
            </a:r>
            <a:endParaRPr lang="it-IT" altLang="it-IT" sz="2000"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3395372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152400"/>
            <a:ext cx="7772400" cy="685800"/>
          </a:xfrm>
        </p:spPr>
        <p:txBody>
          <a:bodyPr/>
          <a:lstStyle/>
          <a:p>
            <a:r>
              <a:rPr lang="it-IT" altLang="it-IT" sz="2400"/>
              <a:t>PARASUBORDINAZIONE</a:t>
            </a:r>
          </a:p>
        </p:txBody>
      </p:sp>
      <p:sp>
        <p:nvSpPr>
          <p:cNvPr id="3075" name="Rectangle 3"/>
          <p:cNvSpPr>
            <a:spLocks noGrp="1" noChangeArrowheads="1"/>
          </p:cNvSpPr>
          <p:nvPr>
            <p:ph type="body" idx="1"/>
          </p:nvPr>
        </p:nvSpPr>
        <p:spPr>
          <a:xfrm>
            <a:off x="304800" y="838200"/>
            <a:ext cx="8458200" cy="5715000"/>
          </a:xfrm>
        </p:spPr>
        <p:txBody>
          <a:bodyPr/>
          <a:lstStyle/>
          <a:p>
            <a:pPr>
              <a:buFontTx/>
              <a:buNone/>
            </a:pPr>
            <a:r>
              <a:rPr lang="it-IT" altLang="it-IT" sz="2000" dirty="0"/>
              <a:t>DISCIPLINA: </a:t>
            </a:r>
            <a:r>
              <a:rPr lang="it-IT" altLang="it-IT" sz="2000" dirty="0">
                <a:solidFill>
                  <a:srgbClr val="000000"/>
                </a:solidFill>
                <a:cs typeface="Times New Roman" panose="02020603050405020304" pitchFamily="18" charset="0"/>
              </a:rPr>
              <a:t>“la categoria dei rapporti di cui all'art. 409 n. 3 </a:t>
            </a:r>
            <a:r>
              <a:rPr lang="it-IT" altLang="it-IT" sz="2000" dirty="0" err="1">
                <a:solidFill>
                  <a:srgbClr val="000000"/>
                </a:solidFill>
                <a:cs typeface="Times New Roman" panose="02020603050405020304" pitchFamily="18" charset="0"/>
              </a:rPr>
              <a:t>c.p.c.</a:t>
            </a:r>
            <a:r>
              <a:rPr lang="it-IT" altLang="it-IT" sz="2000" dirty="0">
                <a:solidFill>
                  <a:srgbClr val="000000"/>
                </a:solidFill>
                <a:cs typeface="Times New Roman" panose="02020603050405020304" pitchFamily="18" charset="0"/>
              </a:rPr>
              <a:t> ha rilievo ai soli fini processuali, il che non comporta, salvo i casi di diversa previsione espressa di legge, l'estensione ad essi di tutti gli istituti sostanziali propri del rapporto di lavoro subordinato”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3089/1996</a:t>
            </a:r>
            <a:r>
              <a:rPr lang="it-IT" altLang="it-IT" sz="2000" dirty="0" smtClean="0">
                <a:solidFill>
                  <a:srgbClr val="000000"/>
                </a:solidFill>
                <a:cs typeface="Times New Roman" panose="02020603050405020304" pitchFamily="18" charset="0"/>
              </a:rPr>
              <a:t>)</a:t>
            </a:r>
            <a:endParaRPr lang="it-IT" altLang="it-IT" sz="2000" dirty="0">
              <a:solidFill>
                <a:srgbClr val="000000"/>
              </a:solidFill>
              <a:cs typeface="Times New Roman" panose="02020603050405020304" pitchFamily="18" charset="0"/>
            </a:endParaRPr>
          </a:p>
          <a:p>
            <a:pPr>
              <a:buFontTx/>
              <a:buNone/>
            </a:pPr>
            <a:endParaRPr lang="it-IT" altLang="it-IT" sz="2000" dirty="0"/>
          </a:p>
          <a:p>
            <a:pPr>
              <a:buFontTx/>
              <a:buNone/>
            </a:pPr>
            <a:r>
              <a:rPr lang="it-IT" altLang="it-IT" sz="2000" u="sng" dirty="0"/>
              <a:t>disciplina specifica del tipo contrattuale configurabile</a:t>
            </a:r>
            <a:r>
              <a:rPr lang="it-IT" altLang="it-IT" sz="2000" dirty="0"/>
              <a:t> + </a:t>
            </a:r>
            <a:r>
              <a:rPr lang="it-IT" altLang="it-IT" sz="2000" u="sng" dirty="0"/>
              <a:t>disciplina supplementare di tipo garantista:</a:t>
            </a:r>
            <a:endParaRPr lang="it-IT" altLang="it-IT" sz="2000" dirty="0"/>
          </a:p>
          <a:p>
            <a:pPr>
              <a:buFontTx/>
              <a:buNone/>
            </a:pPr>
            <a:r>
              <a:rPr lang="it-IT" altLang="it-IT" sz="2000" dirty="0"/>
              <a:t>	a) sostanziale: art. 39 e 40 </a:t>
            </a:r>
            <a:r>
              <a:rPr lang="it-IT" altLang="it-IT" sz="2000" dirty="0" err="1"/>
              <a:t>Cost</a:t>
            </a:r>
            <a:r>
              <a:rPr lang="it-IT" altLang="it-IT" sz="2000" dirty="0"/>
              <a:t>.; art. 2113 c.c.; (art. 2126 c.c.); art. 429 co. 3 </a:t>
            </a:r>
            <a:r>
              <a:rPr lang="it-IT" altLang="it-IT" sz="2000" dirty="0" err="1"/>
              <a:t>c.p.c.</a:t>
            </a:r>
            <a:endParaRPr lang="it-IT" altLang="it-IT" sz="2000" dirty="0"/>
          </a:p>
          <a:p>
            <a:pPr>
              <a:buFontTx/>
              <a:buNone/>
            </a:pPr>
            <a:r>
              <a:rPr lang="it-IT" altLang="it-IT" sz="2000" dirty="0"/>
              <a:t>	b) processo del lavoro</a:t>
            </a:r>
          </a:p>
        </p:txBody>
      </p:sp>
    </p:spTree>
    <p:extLst>
      <p:ext uri="{BB962C8B-B14F-4D97-AF65-F5344CB8AC3E}">
        <p14:creationId xmlns:p14="http://schemas.microsoft.com/office/powerpoint/2010/main" val="24620690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ox(out)">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box(out)">
                                      <p:cBhvr>
                                        <p:cTn id="12" dur="500"/>
                                        <p:tgtEl>
                                          <p:spTgt spid="30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animEffect transition="in" filter="box(out)">
                                      <p:cBhvr>
                                        <p:cTn id="17" dur="500"/>
                                        <p:tgtEl>
                                          <p:spTgt spid="307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box(out)">
                                      <p:cBhvr>
                                        <p:cTn id="22"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52400"/>
            <a:ext cx="7772400" cy="762000"/>
          </a:xfrm>
        </p:spPr>
        <p:txBody>
          <a:bodyPr>
            <a:normAutofit fontScale="90000"/>
          </a:bodyPr>
          <a:lstStyle/>
          <a:p>
            <a:r>
              <a:rPr lang="it-IT" altLang="it-IT" sz="2400"/>
              <a:t>PARASUBORDINAZIONE</a:t>
            </a:r>
            <a:br>
              <a:rPr lang="it-IT" altLang="it-IT" sz="2400"/>
            </a:br>
            <a:r>
              <a:rPr lang="it-IT" altLang="it-IT" sz="2400"/>
              <a:t>NORME di DIRITTO SOSTANZIALE applicabili</a:t>
            </a:r>
          </a:p>
        </p:txBody>
      </p:sp>
      <p:sp>
        <p:nvSpPr>
          <p:cNvPr id="14339" name="Rectangle 3"/>
          <p:cNvSpPr>
            <a:spLocks noGrp="1" noChangeArrowheads="1"/>
          </p:cNvSpPr>
          <p:nvPr>
            <p:ph type="body" idx="1"/>
          </p:nvPr>
        </p:nvSpPr>
        <p:spPr>
          <a:xfrm>
            <a:off x="381000" y="1676400"/>
            <a:ext cx="8229600" cy="4495800"/>
          </a:xfrm>
        </p:spPr>
        <p:txBody>
          <a:bodyPr/>
          <a:lstStyle/>
          <a:p>
            <a:pPr algn="just">
              <a:buFontTx/>
              <a:buNone/>
            </a:pPr>
            <a:r>
              <a:rPr lang="it-IT" altLang="it-IT" sz="2000">
                <a:solidFill>
                  <a:srgbClr val="000000"/>
                </a:solidFill>
                <a:cs typeface="Times New Roman" panose="02020603050405020304" pitchFamily="18" charset="0"/>
              </a:rPr>
              <a:t>Art. 39 Cost.: libertà di organizzazione sindacale (</a:t>
            </a:r>
            <a:r>
              <a:rPr lang="it-IT" altLang="it-IT" sz="2000" i="1">
                <a:solidFill>
                  <a:srgbClr val="000000"/>
                </a:solidFill>
                <a:cs typeface="Times New Roman" panose="02020603050405020304" pitchFamily="18" charset="0"/>
              </a:rPr>
              <a:t>cfr.</a:t>
            </a:r>
            <a:r>
              <a:rPr lang="it-IT" altLang="it-IT" sz="2000">
                <a:solidFill>
                  <a:srgbClr val="000000"/>
                </a:solidFill>
                <a:cs typeface="Times New Roman" panose="02020603050405020304" pitchFamily="18" charset="0"/>
              </a:rPr>
              <a:t> NIDIL, ALAI, CPO)</a:t>
            </a:r>
          </a:p>
          <a:p>
            <a:pPr algn="just">
              <a:buFontTx/>
              <a:buNone/>
            </a:pPr>
            <a:r>
              <a:rPr lang="it-IT" altLang="it-IT" sz="2000">
                <a:solidFill>
                  <a:srgbClr val="000000"/>
                </a:solidFill>
                <a:cs typeface="Times New Roman" panose="02020603050405020304" pitchFamily="18" charset="0"/>
              </a:rPr>
              <a:t>Art. 40 Cost.: “il diritto di sciopero può essere esercitato non solo nell'ambito del rapporto di lavoro subordinato, ma anche tutte le volte che si verifichi una posizione di parasubordinazione, e cioè una posizione di debolezza del prestatore d'opera nei confronti della controparte, dalla quale deriva la "predisposizione del conflitto" che dà luogo a quel "diritto al conflitto" costituente il fondamento stesso dell'organizzazione sindacale e del diritto di sciopero” (Cass. 3278/1978)</a:t>
            </a:r>
          </a:p>
          <a:p>
            <a:pPr algn="just">
              <a:buFontTx/>
              <a:buNone/>
            </a:pPr>
            <a:r>
              <a:rPr lang="it-IT" altLang="it-IT" sz="2000">
                <a:solidFill>
                  <a:srgbClr val="000000"/>
                </a:solidFill>
                <a:cs typeface="Times New Roman" panose="02020603050405020304" pitchFamily="18" charset="0"/>
              </a:rPr>
              <a:t>Art. 2113 c.c.:</a:t>
            </a:r>
            <a:r>
              <a:rPr lang="en-GB" altLang="it-IT" sz="2000">
                <a:solidFill>
                  <a:srgbClr val="000000"/>
                </a:solidFill>
                <a:latin typeface="Courier New" panose="02070309020205020404" pitchFamily="49" charset="0"/>
                <a:ea typeface="MS Mincho" panose="02020609040205080304" pitchFamily="49" charset="-128"/>
              </a:rPr>
              <a:t> </a:t>
            </a:r>
            <a:r>
              <a:rPr lang="it-IT" altLang="it-IT" sz="2000">
                <a:solidFill>
                  <a:srgbClr val="000000"/>
                </a:solidFill>
                <a:ea typeface="MS Mincho" panose="02020609040205080304" pitchFamily="49" charset="-128"/>
              </a:rPr>
              <a:t>“l’art. 2113 c.c., applicabile anche ai rapporti dei lavoratori parasubordinati, considerati nell'art. 409, n. 3, c.p.c., presuppone che la rinunzia (o la transazione) abbia ad oggetto diritti del lavoratore derivanti da disposizioni inderogabili della legge o dei contratti o accordi collettivi” (Cass. 7111/1995)</a:t>
            </a:r>
          </a:p>
        </p:txBody>
      </p:sp>
    </p:spTree>
    <p:extLst>
      <p:ext uri="{BB962C8B-B14F-4D97-AF65-F5344CB8AC3E}">
        <p14:creationId xmlns:p14="http://schemas.microsoft.com/office/powerpoint/2010/main" val="1250082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304800"/>
            <a:ext cx="7772400" cy="762000"/>
          </a:xfrm>
        </p:spPr>
        <p:txBody>
          <a:bodyPr>
            <a:normAutofit fontScale="90000"/>
          </a:bodyPr>
          <a:lstStyle/>
          <a:p>
            <a:r>
              <a:rPr lang="it-IT" altLang="it-IT" sz="2400"/>
              <a:t>PARASUBORDINAZIONE</a:t>
            </a:r>
            <a:br>
              <a:rPr lang="it-IT" altLang="it-IT" sz="2400"/>
            </a:br>
            <a:r>
              <a:rPr lang="it-IT" altLang="it-IT" sz="2400"/>
              <a:t>NORME di DIRITTO SOSTANZIALE non applicabili</a:t>
            </a:r>
          </a:p>
        </p:txBody>
      </p:sp>
      <p:sp>
        <p:nvSpPr>
          <p:cNvPr id="15363" name="Rectangle 3"/>
          <p:cNvSpPr>
            <a:spLocks noGrp="1" noChangeArrowheads="1"/>
          </p:cNvSpPr>
          <p:nvPr>
            <p:ph type="body" idx="1"/>
          </p:nvPr>
        </p:nvSpPr>
        <p:spPr>
          <a:xfrm>
            <a:off x="685800" y="1371600"/>
            <a:ext cx="7772400" cy="4876800"/>
          </a:xfrm>
        </p:spPr>
        <p:txBody>
          <a:bodyPr/>
          <a:lstStyle/>
          <a:p>
            <a:pPr algn="just">
              <a:buFontTx/>
              <a:buNone/>
            </a:pPr>
            <a:r>
              <a:rPr lang="it-IT" altLang="it-IT" sz="2000" dirty="0">
                <a:solidFill>
                  <a:srgbClr val="000000"/>
                </a:solidFill>
                <a:cs typeface="Arial" panose="020B0604020202020204" pitchFamily="34" charset="0"/>
              </a:rPr>
              <a:t>Art. 36 </a:t>
            </a:r>
            <a:r>
              <a:rPr lang="it-IT" altLang="it-IT" sz="2000" dirty="0" err="1">
                <a:solidFill>
                  <a:srgbClr val="000000"/>
                </a:solidFill>
                <a:cs typeface="Arial" panose="020B0604020202020204" pitchFamily="34" charset="0"/>
              </a:rPr>
              <a:t>Cost</a:t>
            </a:r>
            <a:r>
              <a:rPr lang="it-IT" altLang="it-IT" sz="2000" dirty="0">
                <a:solidFill>
                  <a:srgbClr val="000000"/>
                </a:solidFill>
                <a:cs typeface="Arial" panose="020B0604020202020204" pitchFamily="34" charset="0"/>
              </a:rPr>
              <a:t>.: “</a:t>
            </a:r>
            <a:r>
              <a:rPr lang="it-IT" altLang="it-IT" sz="2000" dirty="0">
                <a:solidFill>
                  <a:srgbClr val="000000"/>
                </a:solidFill>
                <a:cs typeface="Times New Roman" panose="02020603050405020304" pitchFamily="18" charset="0"/>
              </a:rPr>
              <a:t>l'art. 36 co. 1 </a:t>
            </a:r>
            <a:r>
              <a:rPr lang="it-IT" altLang="it-IT" sz="2000" dirty="0" err="1">
                <a:solidFill>
                  <a:srgbClr val="000000"/>
                </a:solidFill>
                <a:cs typeface="Times New Roman" panose="02020603050405020304" pitchFamily="18" charset="0"/>
              </a:rPr>
              <a:t>Cost</a:t>
            </a:r>
            <a:r>
              <a:rPr lang="it-IT" altLang="it-IT" sz="2000" dirty="0">
                <a:solidFill>
                  <a:srgbClr val="000000"/>
                </a:solidFill>
                <a:cs typeface="Times New Roman" panose="02020603050405020304" pitchFamily="18" charset="0"/>
              </a:rPr>
              <a:t>., relativo al diritto di una retribuzione proporzionata e sufficiente, non è applicabile ai rapporti di lavoro autonomo, ancorché in regime di </a:t>
            </a:r>
            <a:r>
              <a:rPr lang="it-IT" altLang="it-IT" sz="2000" dirty="0" err="1">
                <a:solidFill>
                  <a:srgbClr val="000000"/>
                </a:solidFill>
                <a:cs typeface="Times New Roman" panose="02020603050405020304" pitchFamily="18" charset="0"/>
              </a:rPr>
              <a:t>parasubordinazione</a:t>
            </a:r>
            <a:r>
              <a:rPr lang="it-IT" altLang="it-IT" sz="2000" dirty="0">
                <a:solidFill>
                  <a:srgbClr val="000000"/>
                </a:solidFill>
                <a:cs typeface="Times New Roman" panose="02020603050405020304" pitchFamily="18" charset="0"/>
              </a:rPr>
              <a:t>”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11210/2001;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7543/1990;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1245/1989;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7497/1986); “l’estensione normativa di talune regole del lavoro subordinato a categorie di lavoratori autonomi costituiscono eccezioni alla regola generale dell’inapplicabilità al lavoro autonomo di principi e regole tipiche del lavoro subordinato”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3400/1987)</a:t>
            </a:r>
          </a:p>
          <a:p>
            <a:pPr algn="just">
              <a:buFontTx/>
              <a:buNone/>
            </a:pPr>
            <a:r>
              <a:rPr lang="it-IT" altLang="it-IT" sz="2000" dirty="0">
                <a:solidFill>
                  <a:srgbClr val="000000"/>
                </a:solidFill>
                <a:cs typeface="Times New Roman" panose="02020603050405020304" pitchFamily="18" charset="0"/>
              </a:rPr>
              <a:t>Art. 2087 c.c.: “ai rapporti di lavoro autonomo, pur se riconducibili alla previsione di cui all’art. 409 </a:t>
            </a:r>
            <a:r>
              <a:rPr lang="it-IT" altLang="it-IT" sz="2000" dirty="0" err="1">
                <a:solidFill>
                  <a:srgbClr val="000000"/>
                </a:solidFill>
                <a:cs typeface="Times New Roman" panose="02020603050405020304" pitchFamily="18" charset="0"/>
              </a:rPr>
              <a:t>c.p.c.</a:t>
            </a:r>
            <a:r>
              <a:rPr lang="it-IT" altLang="it-IT" sz="2000" dirty="0">
                <a:solidFill>
                  <a:srgbClr val="000000"/>
                </a:solidFill>
                <a:cs typeface="Times New Roman" panose="02020603050405020304" pitchFamily="18" charset="0"/>
              </a:rPr>
              <a:t>, non è applicabile l’art. 2087 c.c. che riguarda esclusivamente il lavoro subordinato”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9614/2001)</a:t>
            </a:r>
          </a:p>
          <a:p>
            <a:pPr algn="just">
              <a:buFontTx/>
              <a:buNone/>
            </a:pPr>
            <a:r>
              <a:rPr lang="it-IT" altLang="it-IT" sz="2000" dirty="0">
                <a:solidFill>
                  <a:srgbClr val="000000"/>
                </a:solidFill>
                <a:cs typeface="Times New Roman" panose="02020603050405020304" pitchFamily="18" charset="0"/>
              </a:rPr>
              <a:t>Art. 2125 c.c.: “l’art. 2125 c.c. sul patto di non concorrenza del prestatore di lavoro non è applicabile ai rapporti diversi da quello di lavoro subordinato ancorché caratterizzati da </a:t>
            </a:r>
            <a:r>
              <a:rPr lang="it-IT" altLang="it-IT" sz="2000" dirty="0" err="1">
                <a:solidFill>
                  <a:srgbClr val="000000"/>
                </a:solidFill>
                <a:cs typeface="Times New Roman" panose="02020603050405020304" pitchFamily="18" charset="0"/>
              </a:rPr>
              <a:t>parasubordinazione</a:t>
            </a:r>
            <a:r>
              <a:rPr lang="it-IT" altLang="it-IT" sz="2000" dirty="0">
                <a:solidFill>
                  <a:srgbClr val="000000"/>
                </a:solidFill>
                <a:cs typeface="Times New Roman" panose="02020603050405020304" pitchFamily="18" charset="0"/>
              </a:rPr>
              <a:t>”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14454/2000;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11282/1990)</a:t>
            </a:r>
          </a:p>
        </p:txBody>
      </p:sp>
    </p:spTree>
    <p:extLst>
      <p:ext uri="{BB962C8B-B14F-4D97-AF65-F5344CB8AC3E}">
        <p14:creationId xmlns:p14="http://schemas.microsoft.com/office/powerpoint/2010/main" val="3155426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381000"/>
            <a:ext cx="7772400" cy="762000"/>
          </a:xfrm>
        </p:spPr>
        <p:txBody>
          <a:bodyPr>
            <a:normAutofit fontScale="90000"/>
          </a:bodyPr>
          <a:lstStyle/>
          <a:p>
            <a:r>
              <a:rPr lang="it-IT" altLang="it-IT" sz="2400"/>
              <a:t>PARASUBORDINAZIONE</a:t>
            </a:r>
            <a:br>
              <a:rPr lang="it-IT" altLang="it-IT" sz="2400"/>
            </a:br>
            <a:r>
              <a:rPr lang="it-IT" altLang="it-IT" sz="2400"/>
              <a:t>NORME di DIRITTO SOSTANZIALE non applicabili</a:t>
            </a:r>
          </a:p>
        </p:txBody>
      </p:sp>
      <p:sp>
        <p:nvSpPr>
          <p:cNvPr id="17411" name="Rectangle 3"/>
          <p:cNvSpPr>
            <a:spLocks noGrp="1" noChangeArrowheads="1"/>
          </p:cNvSpPr>
          <p:nvPr>
            <p:ph type="body" idx="1"/>
          </p:nvPr>
        </p:nvSpPr>
        <p:spPr>
          <a:xfrm>
            <a:off x="533400" y="1524000"/>
            <a:ext cx="7772400" cy="4724400"/>
          </a:xfrm>
        </p:spPr>
        <p:txBody>
          <a:bodyPr/>
          <a:lstStyle/>
          <a:p>
            <a:pPr>
              <a:lnSpc>
                <a:spcPct val="90000"/>
              </a:lnSpc>
              <a:buFontTx/>
              <a:buNone/>
            </a:pPr>
            <a:r>
              <a:rPr lang="it-IT" altLang="it-IT" sz="2000" dirty="0" smtClean="0">
                <a:solidFill>
                  <a:srgbClr val="000000"/>
                </a:solidFill>
                <a:cs typeface="Arial" panose="020B0604020202020204" pitchFamily="34" charset="0"/>
              </a:rPr>
              <a:t>ST.LAV</a:t>
            </a:r>
            <a:r>
              <a:rPr lang="it-IT" altLang="it-IT" sz="2000" dirty="0">
                <a:solidFill>
                  <a:srgbClr val="000000"/>
                </a:solidFill>
                <a:cs typeface="Arial" panose="020B0604020202020204" pitchFamily="34" charset="0"/>
              </a:rPr>
              <a:t>.: “l</a:t>
            </a:r>
            <a:r>
              <a:rPr lang="it-IT" altLang="it-IT" sz="2000" dirty="0">
                <a:solidFill>
                  <a:srgbClr val="000000"/>
                </a:solidFill>
                <a:cs typeface="Times New Roman" panose="02020603050405020304" pitchFamily="18" charset="0"/>
              </a:rPr>
              <a:t>a ratio dello statuto dei lavoratori - il quale direttamente si occupa solo dei prestatori d'opera subordinati - non si estende fino a ricomprendere tra i destinatari della tutela a questi e alle loro associazioni accordata dall'art. 28, oltre ai lavoratori parasubordinati ed ai relativi sindacati, anche le associazioni di lavoratori autonomi che possano solo in parte assumere posizione di </a:t>
            </a:r>
            <a:r>
              <a:rPr lang="it-IT" altLang="it-IT" sz="2000" dirty="0" err="1">
                <a:solidFill>
                  <a:srgbClr val="000000"/>
                </a:solidFill>
                <a:cs typeface="Times New Roman" panose="02020603050405020304" pitchFamily="18" charset="0"/>
              </a:rPr>
              <a:t>parasubordinazione</a:t>
            </a:r>
            <a:r>
              <a:rPr lang="it-IT" altLang="it-IT" sz="2000" dirty="0">
                <a:solidFill>
                  <a:srgbClr val="000000"/>
                </a:solidFill>
                <a:cs typeface="Times New Roman" panose="02020603050405020304" pitchFamily="18" charset="0"/>
              </a:rPr>
              <a:t>”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1914/1986)</a:t>
            </a:r>
          </a:p>
          <a:p>
            <a:pPr algn="just">
              <a:lnSpc>
                <a:spcPct val="90000"/>
              </a:lnSpc>
              <a:buFontTx/>
              <a:buNone/>
            </a:pPr>
            <a:endParaRPr lang="it-IT" altLang="it-IT" sz="2000"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1798784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457200"/>
            <a:ext cx="7772400" cy="838200"/>
          </a:xfrm>
        </p:spPr>
        <p:txBody>
          <a:bodyPr>
            <a:normAutofit fontScale="90000"/>
          </a:bodyPr>
          <a:lstStyle/>
          <a:p>
            <a:r>
              <a:rPr lang="it-IT" altLang="it-IT" sz="2400"/>
              <a:t>PARASUBORDINAZIONE</a:t>
            </a:r>
            <a:br>
              <a:rPr lang="it-IT" altLang="it-IT" sz="2400"/>
            </a:br>
            <a:r>
              <a:rPr lang="it-IT" altLang="it-IT" sz="2400"/>
              <a:t>Aspetti FISCALI e PREVIDENZIALI</a:t>
            </a:r>
          </a:p>
        </p:txBody>
      </p:sp>
      <p:sp>
        <p:nvSpPr>
          <p:cNvPr id="4099" name="Rectangle 3"/>
          <p:cNvSpPr>
            <a:spLocks noGrp="1" noChangeArrowheads="1"/>
          </p:cNvSpPr>
          <p:nvPr>
            <p:ph type="body" idx="1"/>
          </p:nvPr>
        </p:nvSpPr>
        <p:spPr>
          <a:xfrm>
            <a:off x="685800" y="1524000"/>
            <a:ext cx="7772400" cy="4953000"/>
          </a:xfrm>
        </p:spPr>
        <p:txBody>
          <a:bodyPr>
            <a:normAutofit lnSpcReduction="10000"/>
          </a:bodyPr>
          <a:lstStyle/>
          <a:p>
            <a:pPr>
              <a:lnSpc>
                <a:spcPct val="90000"/>
              </a:lnSpc>
            </a:pPr>
            <a:r>
              <a:rPr lang="it-IT" altLang="it-IT" sz="1800" dirty="0"/>
              <a:t>art. 47 co. 1° </a:t>
            </a:r>
            <a:r>
              <a:rPr lang="it-IT" altLang="it-IT" sz="1800" dirty="0" err="1"/>
              <a:t>lett</a:t>
            </a:r>
            <a:r>
              <a:rPr lang="it-IT" altLang="it-IT" sz="1800" dirty="0"/>
              <a:t>. c-</a:t>
            </a:r>
            <a:r>
              <a:rPr lang="it-IT" altLang="it-IT" sz="1800" i="1" dirty="0"/>
              <a:t>bis</a:t>
            </a:r>
            <a:r>
              <a:rPr lang="it-IT" altLang="it-IT" sz="1800" dirty="0"/>
              <a:t>) D.P.R. n. 917/86: sono redditi assimilati al lavoro dipendente i redditi derivanti </a:t>
            </a:r>
            <a:r>
              <a:rPr lang="it-IT" altLang="it-IT" sz="1800" dirty="0" smtClean="0"/>
              <a:t>[…] </a:t>
            </a:r>
            <a:r>
              <a:rPr lang="it-IT" altLang="it-IT" sz="1800" dirty="0"/>
              <a:t>e da altri rapporti di collaborazione che hanno per oggetto la prestazione di attività svolte senza vincolo di subordinazione a favore di un determinato soggetto nel quadro di un rapporto unitario e continuativo senza impiego di mezzi organizzati e con retribuzione periodica prestabilita;</a:t>
            </a:r>
          </a:p>
          <a:p>
            <a:pPr>
              <a:lnSpc>
                <a:spcPct val="90000"/>
              </a:lnSpc>
            </a:pPr>
            <a:r>
              <a:rPr lang="it-IT" altLang="it-IT" sz="1800" dirty="0"/>
              <a:t>art. 2 co. 26 l. 335/95: sono tenuti all’iscrizione presso un’apposita gestione separata presso l’INPS e finalizzata all’estensione obbligatoria per l’invalidità, la vecchiaia e i superstiti, i titolati di rapporti di collaborazione coordinata e continuativa di cui al co. 1° </a:t>
            </a:r>
            <a:r>
              <a:rPr lang="it-IT" altLang="it-IT" sz="1800" dirty="0" err="1"/>
              <a:t>lett</a:t>
            </a:r>
            <a:r>
              <a:rPr lang="it-IT" altLang="it-IT" sz="1800" dirty="0"/>
              <a:t>. c</a:t>
            </a:r>
            <a:r>
              <a:rPr lang="it-IT" altLang="it-IT" sz="1800" i="1" dirty="0"/>
              <a:t>-bis)</a:t>
            </a:r>
            <a:r>
              <a:rPr lang="it-IT" altLang="it-IT" sz="1800" dirty="0"/>
              <a:t> dell’art. 47 T.U. imposte sui redditi</a:t>
            </a:r>
            <a:r>
              <a:rPr lang="it-IT" altLang="it-IT" sz="1800" dirty="0" smtClean="0"/>
              <a:t>;</a:t>
            </a:r>
          </a:p>
          <a:p>
            <a:pPr marL="0" indent="0">
              <a:lnSpc>
                <a:spcPct val="90000"/>
              </a:lnSpc>
              <a:buNone/>
            </a:pPr>
            <a:r>
              <a:rPr lang="it-IT" altLang="it-IT" sz="1800" dirty="0"/>
              <a:t>	</a:t>
            </a:r>
            <a:r>
              <a:rPr lang="it-IT" altLang="it-IT" sz="1800" dirty="0" smtClean="0"/>
              <a:t>* </a:t>
            </a:r>
            <a:r>
              <a:rPr lang="it-IT" altLang="it-IT" sz="1800" b="1" dirty="0" smtClean="0"/>
              <a:t>elevazione progressiva dell’aliquota contributiva fino alla parificazione con </a:t>
            </a:r>
            <a:r>
              <a:rPr lang="it-IT" altLang="it-IT" sz="1800" b="1" dirty="0" err="1" smtClean="0"/>
              <a:t>lav.sub</a:t>
            </a:r>
            <a:r>
              <a:rPr lang="it-IT" altLang="it-IT" sz="1800" b="1" dirty="0" smtClean="0"/>
              <a:t>. </a:t>
            </a:r>
            <a:r>
              <a:rPr lang="it-IT" altLang="it-IT" sz="1800" b="1" dirty="0"/>
              <a:t>n</a:t>
            </a:r>
            <a:r>
              <a:rPr lang="it-IT" altLang="it-IT" sz="1800" b="1" dirty="0" smtClean="0"/>
              <a:t>el 2018</a:t>
            </a:r>
            <a:endParaRPr lang="it-IT" altLang="it-IT" sz="1800" b="1" dirty="0"/>
          </a:p>
          <a:p>
            <a:pPr>
              <a:lnSpc>
                <a:spcPct val="90000"/>
              </a:lnSpc>
            </a:pPr>
            <a:r>
              <a:rPr lang="it-IT" altLang="it-IT" sz="1800" dirty="0"/>
              <a:t>art. 5 d.lgs. 38/00: sono soggetti all’obbligo assicurativo i lavoratori parasubordinati indicati al co. 1° </a:t>
            </a:r>
            <a:r>
              <a:rPr lang="it-IT" altLang="it-IT" sz="1800" dirty="0" err="1"/>
              <a:t>lett</a:t>
            </a:r>
            <a:r>
              <a:rPr lang="it-IT" altLang="it-IT" sz="1800" dirty="0"/>
              <a:t>. c</a:t>
            </a:r>
            <a:r>
              <a:rPr lang="it-IT" altLang="it-IT" sz="1800" i="1" dirty="0"/>
              <a:t>-bis)</a:t>
            </a:r>
            <a:r>
              <a:rPr lang="it-IT" altLang="it-IT" sz="1800" dirty="0"/>
              <a:t> dell’art. 47 T.U. imposte sui redditi, qualora svolgano attività previste dall’art. 1 T.U. per l’assicurazione obbligatoria contro gli infortuni sul lavoro o, per l’esercizio delle proprie mansioni, si avvalgono, non in via occasionale, di veicoli a motore da essi personalmente condotti</a:t>
            </a:r>
            <a:r>
              <a:rPr lang="it-IT" altLang="it-IT" sz="1800" dirty="0" smtClean="0"/>
              <a:t>.</a:t>
            </a:r>
          </a:p>
          <a:p>
            <a:pPr>
              <a:lnSpc>
                <a:spcPct val="90000"/>
              </a:lnSpc>
            </a:pPr>
            <a:r>
              <a:rPr lang="it-IT" sz="1800" dirty="0"/>
              <a:t>Erogazione di un’indennità di disoccupazione: art. 2 co. 51-56 l. 92/2012</a:t>
            </a:r>
          </a:p>
          <a:p>
            <a:pPr>
              <a:lnSpc>
                <a:spcPct val="90000"/>
              </a:lnSpc>
            </a:pPr>
            <a:r>
              <a:rPr lang="it-IT" altLang="it-IT" sz="1800" dirty="0" smtClean="0"/>
              <a:t>Indennità di maternità (art. 64 d.lgs. 151/2001) e per congedo parentale</a:t>
            </a:r>
          </a:p>
          <a:p>
            <a:pPr>
              <a:lnSpc>
                <a:spcPct val="90000"/>
              </a:lnSpc>
            </a:pPr>
            <a:r>
              <a:rPr lang="it-IT" altLang="it-IT" sz="1800" dirty="0" smtClean="0"/>
              <a:t>Indennità di malattia (art. 1 co. 788 l. 296/2006)</a:t>
            </a:r>
            <a:endParaRPr lang="it-IT" altLang="it-IT" sz="1800" dirty="0"/>
          </a:p>
        </p:txBody>
      </p:sp>
    </p:spTree>
    <p:extLst>
      <p:ext uri="{BB962C8B-B14F-4D97-AF65-F5344CB8AC3E}">
        <p14:creationId xmlns:p14="http://schemas.microsoft.com/office/powerpoint/2010/main" val="17493750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ou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ox(out)">
                                      <p:cBhvr>
                                        <p:cTn id="12" dur="500"/>
                                        <p:tgtEl>
                                          <p:spTgt spid="40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ox(out)">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box(out)">
                                      <p:cBhvr>
                                        <p:cTn id="22" dur="500"/>
                                        <p:tgtEl>
                                          <p:spTgt spid="40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box(out)">
                                      <p:cBhvr>
                                        <p:cTn id="27" dur="5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box(out)">
                                      <p:cBhvr>
                                        <p:cTn id="32" dur="500"/>
                                        <p:tgtEl>
                                          <p:spTgt spid="40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4099">
                                            <p:txEl>
                                              <p:pRg st="6" end="6"/>
                                            </p:txEl>
                                          </p:spTgt>
                                        </p:tgtEl>
                                        <p:attrNameLst>
                                          <p:attrName>style.visibility</p:attrName>
                                        </p:attrNameLst>
                                      </p:cBhvr>
                                      <p:to>
                                        <p:strVal val="visible"/>
                                      </p:to>
                                    </p:set>
                                    <p:animEffect transition="in" filter="box(out)">
                                      <p:cBhvr>
                                        <p:cTn id="37" dur="500"/>
                                        <p:tgtEl>
                                          <p:spTgt spid="40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74638"/>
            <a:ext cx="7772400" cy="994122"/>
          </a:xfrm>
        </p:spPr>
        <p:txBody>
          <a:bodyPr/>
          <a:lstStyle/>
          <a:p>
            <a:r>
              <a:rPr lang="it-IT" dirty="0" smtClean="0"/>
              <a:t>Lavoro a progetto</a:t>
            </a:r>
            <a:endParaRPr lang="it-IT" dirty="0"/>
          </a:p>
        </p:txBody>
      </p:sp>
      <p:sp>
        <p:nvSpPr>
          <p:cNvPr id="3" name="Segnaposto contenuto 2"/>
          <p:cNvSpPr>
            <a:spLocks noGrp="1"/>
          </p:cNvSpPr>
          <p:nvPr>
            <p:ph sz="quarter" idx="1"/>
          </p:nvPr>
        </p:nvSpPr>
        <p:spPr>
          <a:xfrm>
            <a:off x="467544" y="1340768"/>
            <a:ext cx="8352928" cy="5256584"/>
          </a:xfrm>
        </p:spPr>
        <p:txBody>
          <a:bodyPr>
            <a:normAutofit fontScale="85000" lnSpcReduction="20000"/>
          </a:bodyPr>
          <a:lstStyle/>
          <a:p>
            <a:r>
              <a:rPr lang="it-IT" dirty="0" smtClean="0"/>
              <a:t>Campo di applicazione: art. 61 co. 1-3 d. </a:t>
            </a:r>
            <a:r>
              <a:rPr lang="it-IT" dirty="0" err="1" smtClean="0"/>
              <a:t>lgs</a:t>
            </a:r>
            <a:r>
              <a:rPr lang="it-IT" dirty="0" smtClean="0"/>
              <a:t>. 276/2003 + p.a.</a:t>
            </a:r>
          </a:p>
          <a:p>
            <a:r>
              <a:rPr lang="it-IT" i="1" dirty="0" err="1" smtClean="0"/>
              <a:t>Species</a:t>
            </a:r>
            <a:r>
              <a:rPr lang="it-IT" i="1" dirty="0" smtClean="0"/>
              <a:t> </a:t>
            </a:r>
            <a:r>
              <a:rPr lang="it-IT" dirty="0" smtClean="0"/>
              <a:t>del </a:t>
            </a:r>
            <a:r>
              <a:rPr lang="it-IT" i="1" dirty="0" err="1" smtClean="0"/>
              <a:t>genus</a:t>
            </a:r>
            <a:r>
              <a:rPr lang="it-IT" dirty="0" smtClean="0"/>
              <a:t> delle co.co.co.</a:t>
            </a:r>
          </a:p>
          <a:p>
            <a:r>
              <a:rPr lang="it-IT" dirty="0" smtClean="0"/>
              <a:t>Elementi tipizzanti: gestione autonoma; progetto (art. 61 co. 1); durata (art. 62 co. 1 </a:t>
            </a:r>
            <a:r>
              <a:rPr lang="it-IT" dirty="0" err="1" smtClean="0"/>
              <a:t>lett</a:t>
            </a:r>
            <a:r>
              <a:rPr lang="it-IT" dirty="0" smtClean="0"/>
              <a:t>. a); non è tuttavia vietata la reiterazione del contratto)</a:t>
            </a:r>
          </a:p>
          <a:p>
            <a:r>
              <a:rPr lang="it-IT" dirty="0" smtClean="0"/>
              <a:t>Presunzione assoluta di subordinazione (art. 69 co. 1 e art. 1 co. 24 l. 92/2012)</a:t>
            </a:r>
          </a:p>
          <a:p>
            <a:r>
              <a:rPr lang="it-IT" dirty="0" smtClean="0"/>
              <a:t>Riqualificazione del rapporto: art. 69 co. 2 </a:t>
            </a:r>
          </a:p>
          <a:p>
            <a:r>
              <a:rPr lang="it-IT" dirty="0" smtClean="0"/>
              <a:t>Presunzione </a:t>
            </a:r>
            <a:r>
              <a:rPr lang="it-IT" dirty="0" smtClean="0"/>
              <a:t>relativa/assoluta </a:t>
            </a:r>
            <a:r>
              <a:rPr lang="it-IT" dirty="0" smtClean="0"/>
              <a:t>di subordinazione: art. 69 co. 2</a:t>
            </a:r>
          </a:p>
          <a:p>
            <a:r>
              <a:rPr lang="it-IT" dirty="0" smtClean="0"/>
              <a:t>Forma scritta </a:t>
            </a:r>
            <a:r>
              <a:rPr lang="it-IT" i="1" dirty="0" smtClean="0"/>
              <a:t>ad </a:t>
            </a:r>
            <a:r>
              <a:rPr lang="it-IT" i="1" dirty="0" err="1" smtClean="0"/>
              <a:t>substantiam</a:t>
            </a:r>
            <a:r>
              <a:rPr lang="it-IT" dirty="0" smtClean="0"/>
              <a:t> (art. 62 co. 1)</a:t>
            </a:r>
          </a:p>
          <a:p>
            <a:r>
              <a:rPr lang="it-IT" dirty="0" smtClean="0"/>
              <a:t>Risoluzione del contratto: art. 67 co. 1</a:t>
            </a:r>
          </a:p>
          <a:p>
            <a:r>
              <a:rPr lang="it-IT" dirty="0" smtClean="0"/>
              <a:t>Recesso: art. 67 co. 2 e art. 4 co. 23 bis l. 92/2012</a:t>
            </a:r>
          </a:p>
          <a:p>
            <a:r>
              <a:rPr lang="it-IT" dirty="0" smtClean="0"/>
              <a:t>Corrispettivo del collaboratore: art. 63</a:t>
            </a:r>
          </a:p>
          <a:p>
            <a:r>
              <a:rPr lang="it-IT" dirty="0" smtClean="0"/>
              <a:t>Sospensione del rapporto: art. 66</a:t>
            </a:r>
          </a:p>
          <a:p>
            <a:r>
              <a:rPr lang="it-IT" dirty="0" smtClean="0"/>
              <a:t>Sicurezza sui luoghi di lavoro: art. 66 co. 4</a:t>
            </a:r>
          </a:p>
          <a:p>
            <a:r>
              <a:rPr lang="it-IT" dirty="0" smtClean="0"/>
              <a:t>Rinunzie e </a:t>
            </a:r>
            <a:r>
              <a:rPr lang="it-IT" dirty="0" err="1" smtClean="0"/>
              <a:t>trasazioni</a:t>
            </a:r>
            <a:r>
              <a:rPr lang="it-IT" dirty="0" smtClean="0"/>
              <a:t>: art. 68</a:t>
            </a:r>
          </a:p>
          <a:p>
            <a:endParaRPr lang="it-IT" dirty="0"/>
          </a:p>
        </p:txBody>
      </p:sp>
    </p:spTree>
    <p:extLst>
      <p:ext uri="{BB962C8B-B14F-4D97-AF65-F5344CB8AC3E}">
        <p14:creationId xmlns:p14="http://schemas.microsoft.com/office/powerpoint/2010/main" val="2011729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sz="half" idx="1"/>
          </p:nvPr>
        </p:nvSpPr>
        <p:spPr>
          <a:xfrm>
            <a:off x="457200" y="304800"/>
            <a:ext cx="5410200" cy="6400800"/>
          </a:xfrm>
        </p:spPr>
        <p:txBody>
          <a:bodyPr/>
          <a:lstStyle/>
          <a:p>
            <a:pPr>
              <a:lnSpc>
                <a:spcPct val="90000"/>
              </a:lnSpc>
              <a:buFontTx/>
              <a:buNone/>
            </a:pPr>
            <a:r>
              <a:rPr lang="it-IT" altLang="it-IT" sz="2000" dirty="0"/>
              <a:t>CONTRATTO di LAVORO SUBORDINATO</a:t>
            </a:r>
          </a:p>
          <a:p>
            <a:pPr>
              <a:lnSpc>
                <a:spcPct val="90000"/>
              </a:lnSpc>
            </a:pPr>
            <a:r>
              <a:rPr lang="it-IT" altLang="it-IT" sz="2000" dirty="0"/>
              <a:t>Oggetto: </a:t>
            </a:r>
            <a:r>
              <a:rPr lang="it-IT" altLang="it-IT" sz="2000" i="1" u="sng" dirty="0" err="1"/>
              <a:t>facere</a:t>
            </a:r>
            <a:r>
              <a:rPr lang="it-IT" altLang="it-IT" sz="2000" i="1" u="sng" dirty="0"/>
              <a:t> </a:t>
            </a:r>
            <a:r>
              <a:rPr lang="it-IT" altLang="it-IT" sz="2000" u="sng" dirty="0"/>
              <a:t>a carattere personale e corrispettivo</a:t>
            </a:r>
            <a:r>
              <a:rPr lang="it-IT" altLang="it-IT" sz="2000" dirty="0"/>
              <a:t>;</a:t>
            </a:r>
          </a:p>
          <a:p>
            <a:pPr>
              <a:lnSpc>
                <a:spcPct val="90000"/>
              </a:lnSpc>
              <a:buFontTx/>
              <a:buNone/>
            </a:pPr>
            <a:r>
              <a:rPr lang="it-IT" altLang="it-IT" sz="2000" dirty="0"/>
              <a:t>	- </a:t>
            </a:r>
            <a:r>
              <a:rPr lang="it-IT" altLang="it-IT" sz="2000" u="sng" dirty="0"/>
              <a:t>identità con oggetto del contratto di cui all’art. 2222 c.c.</a:t>
            </a:r>
            <a:r>
              <a:rPr lang="it-IT" altLang="it-IT" sz="2000" dirty="0"/>
              <a:t>: “ogni attività umana economicamente rilevante può essere oggetto sia di un rapporto di lavoro subordinato che di un rapporto di lavoro autonomo” (</a:t>
            </a:r>
            <a:r>
              <a:rPr lang="it-IT" altLang="it-IT" sz="2000" dirty="0" err="1"/>
              <a:t>Cass</a:t>
            </a:r>
            <a:r>
              <a:rPr lang="it-IT" altLang="it-IT" sz="2000" dirty="0"/>
              <a:t>. 14664/2001); “</a:t>
            </a:r>
            <a:r>
              <a:rPr lang="it-IT" altLang="it-IT" sz="2000" dirty="0">
                <a:solidFill>
                  <a:srgbClr val="000000"/>
                </a:solidFill>
                <a:cs typeface="Times New Roman" panose="02020603050405020304" pitchFamily="18" charset="0"/>
              </a:rPr>
              <a:t>il tipo di attività svolta non ha quindi alcuna rilevanza decisiva ai fini della qualificazione del rapporto, essendo invece necessario indagare le concrete modalità di svolgimento</a:t>
            </a:r>
            <a:r>
              <a:rPr lang="it-IT" altLang="it-IT" sz="2000" dirty="0"/>
              <a:t>” (</a:t>
            </a:r>
            <a:r>
              <a:rPr lang="it-IT" altLang="it-IT" sz="2000" dirty="0" err="1"/>
              <a:t>Pret</a:t>
            </a:r>
            <a:r>
              <a:rPr lang="it-IT" altLang="it-IT" sz="2000" dirty="0"/>
              <a:t>. Mi 2/6/1998)</a:t>
            </a:r>
          </a:p>
          <a:p>
            <a:pPr>
              <a:lnSpc>
                <a:spcPct val="90000"/>
              </a:lnSpc>
              <a:buFontTx/>
              <a:buNone/>
            </a:pPr>
            <a:r>
              <a:rPr lang="it-IT" altLang="it-IT" sz="2000" dirty="0"/>
              <a:t>	- </a:t>
            </a:r>
            <a:r>
              <a:rPr lang="it-IT" altLang="it-IT" sz="2000" u="sng" dirty="0"/>
              <a:t>rifiuto della distinzione tra obbligazioni di mezzi e di risultato</a:t>
            </a:r>
          </a:p>
          <a:p>
            <a:pPr>
              <a:lnSpc>
                <a:spcPct val="90000"/>
              </a:lnSpc>
            </a:pPr>
            <a:r>
              <a:rPr lang="it-IT" altLang="it-IT" sz="2000" dirty="0" smtClean="0"/>
              <a:t>la </a:t>
            </a:r>
            <a:r>
              <a:rPr lang="it-IT" altLang="it-IT" sz="2000" dirty="0"/>
              <a:t>distinzione tra lavoro autonomo e subordinato non risiede sulla natura e/o contenuto della prestazione, ma nelle </a:t>
            </a:r>
            <a:r>
              <a:rPr lang="it-IT" altLang="it-IT" sz="2000" u="sng" dirty="0"/>
              <a:t>modalità attuative della stessa</a:t>
            </a:r>
            <a:r>
              <a:rPr lang="it-IT" altLang="it-IT" sz="2000" dirty="0"/>
              <a:t>: </a:t>
            </a:r>
            <a:r>
              <a:rPr lang="it-IT" altLang="it-IT" sz="2000" b="1" dirty="0"/>
              <a:t>subordinazione</a:t>
            </a:r>
            <a:r>
              <a:rPr lang="it-IT" altLang="it-IT" sz="2000" dirty="0"/>
              <a:t> = vincolo di soggezione al potere direttivo (</a:t>
            </a:r>
            <a:r>
              <a:rPr lang="it-IT" altLang="it-IT" sz="2000" u="sng" dirty="0"/>
              <a:t>subordinazione tecnico- funzionale; irrilevanza della subordinazione socio- economica</a:t>
            </a:r>
            <a:r>
              <a:rPr lang="it-IT" altLang="it-IT" sz="2000" dirty="0"/>
              <a:t>)</a:t>
            </a:r>
          </a:p>
        </p:txBody>
      </p:sp>
      <p:sp>
        <p:nvSpPr>
          <p:cNvPr id="3076" name="Rectangle 4"/>
          <p:cNvSpPr>
            <a:spLocks noGrp="1" noChangeArrowheads="1"/>
          </p:cNvSpPr>
          <p:nvPr>
            <p:ph type="body" sz="half" idx="2"/>
          </p:nvPr>
        </p:nvSpPr>
        <p:spPr>
          <a:xfrm>
            <a:off x="6019800" y="838200"/>
            <a:ext cx="2590800" cy="5638800"/>
          </a:xfrm>
        </p:spPr>
        <p:txBody>
          <a:bodyPr/>
          <a:lstStyle/>
          <a:p>
            <a:pPr>
              <a:buFontTx/>
              <a:buNone/>
            </a:pPr>
            <a:r>
              <a:rPr lang="it-IT" altLang="it-IT" sz="2000"/>
              <a:t>REGOLAMENTO DEL RAPPORTO CHE NASCE DALL’ACCORDO (art. 1375 c.c.)</a:t>
            </a:r>
          </a:p>
          <a:p>
            <a:r>
              <a:rPr lang="it-IT" altLang="it-IT" sz="1800"/>
              <a:t>Volontà delle parti</a:t>
            </a:r>
          </a:p>
          <a:p>
            <a:r>
              <a:rPr lang="it-IT" altLang="it-IT" sz="1800"/>
              <a:t>Regolamentazione eteronoma: il contratto di lavoro crea l’obbligazione di lavorare ma non la governa (Mengoni);</a:t>
            </a:r>
          </a:p>
          <a:p>
            <a:r>
              <a:rPr lang="it-IT" altLang="it-IT" sz="1800" i="1">
                <a:effectLst>
                  <a:outerShdw blurRad="38100" dist="38100" dir="2700000" algn="tl">
                    <a:srgbClr val="C0C0C0"/>
                  </a:outerShdw>
                </a:effectLst>
              </a:rPr>
              <a:t>inderogabilità in peius</a:t>
            </a:r>
            <a:r>
              <a:rPr lang="it-IT" altLang="it-IT" sz="1800"/>
              <a:t> della disciplina fissata dalla legge e dai contratti collettivi</a:t>
            </a:r>
          </a:p>
          <a:p>
            <a:pPr>
              <a:buFontTx/>
              <a:buNone/>
            </a:pPr>
            <a:r>
              <a:rPr lang="it-IT" altLang="it-IT" sz="1800"/>
              <a:t>	(art. 2113 c.c.)</a:t>
            </a:r>
          </a:p>
        </p:txBody>
      </p:sp>
    </p:spTree>
    <p:extLst>
      <p:ext uri="{BB962C8B-B14F-4D97-AF65-F5344CB8AC3E}">
        <p14:creationId xmlns:p14="http://schemas.microsoft.com/office/powerpoint/2010/main" val="2307470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Jobs </a:t>
            </a:r>
            <a:r>
              <a:rPr lang="it-IT" dirty="0" err="1" smtClean="0"/>
              <a:t>Act</a:t>
            </a:r>
            <a:r>
              <a:rPr lang="it-IT" dirty="0" smtClean="0"/>
              <a:t> e D. </a:t>
            </a:r>
            <a:r>
              <a:rPr lang="it-IT" dirty="0" err="1" smtClean="0"/>
              <a:t>lgs</a:t>
            </a:r>
            <a:r>
              <a:rPr lang="it-IT" dirty="0" smtClean="0"/>
              <a:t>. 81/2015</a:t>
            </a:r>
            <a:endParaRPr lang="it-IT" dirty="0"/>
          </a:p>
        </p:txBody>
      </p:sp>
      <p:sp>
        <p:nvSpPr>
          <p:cNvPr id="3" name="Segnaposto contenuto 2"/>
          <p:cNvSpPr>
            <a:spLocks noGrp="1"/>
          </p:cNvSpPr>
          <p:nvPr>
            <p:ph sz="quarter" idx="1"/>
          </p:nvPr>
        </p:nvSpPr>
        <p:spPr/>
        <p:txBody>
          <a:bodyPr>
            <a:normAutofit fontScale="92500" lnSpcReduction="10000"/>
          </a:bodyPr>
          <a:lstStyle/>
          <a:p>
            <a:r>
              <a:rPr lang="it-IT" dirty="0" smtClean="0"/>
              <a:t>Superamento del contratto a progetto ma non del contratto di co.co.co. (art. 52 co. 2)</a:t>
            </a:r>
          </a:p>
          <a:p>
            <a:r>
              <a:rPr lang="it-IT" dirty="0" smtClean="0"/>
              <a:t>Riconduzione di parte delle co.co.co. al lavoro subordinato (art. 2 co. 1): «</a:t>
            </a:r>
            <a:r>
              <a:rPr lang="it-IT" dirty="0"/>
              <a:t>si applica la disciplina del rapporto di lavoro subordinato anche ai rapporti </a:t>
            </a:r>
            <a:r>
              <a:rPr lang="it-IT" dirty="0" smtClean="0"/>
              <a:t>di collaborazione </a:t>
            </a:r>
            <a:r>
              <a:rPr lang="it-IT" dirty="0"/>
              <a:t>che si concretano in prestazioni di lavoro </a:t>
            </a:r>
            <a:r>
              <a:rPr lang="it-IT" u="sng" dirty="0"/>
              <a:t>esclusivamente personali</a:t>
            </a:r>
            <a:r>
              <a:rPr lang="it-IT" dirty="0"/>
              <a:t>, </a:t>
            </a:r>
            <a:r>
              <a:rPr lang="it-IT" u="sng" dirty="0"/>
              <a:t>continuative</a:t>
            </a:r>
            <a:r>
              <a:rPr lang="it-IT" dirty="0"/>
              <a:t> e </a:t>
            </a:r>
            <a:r>
              <a:rPr lang="it-IT" u="sng" dirty="0"/>
              <a:t>le cui </a:t>
            </a:r>
            <a:r>
              <a:rPr lang="it-IT" u="sng" dirty="0" smtClean="0"/>
              <a:t>modalità di </a:t>
            </a:r>
            <a:r>
              <a:rPr lang="it-IT" u="sng" dirty="0"/>
              <a:t>esecuzione sono organizzate dal committente anche con riferimento ai tempi e al luogo di </a:t>
            </a:r>
            <a:r>
              <a:rPr lang="it-IT" u="sng" dirty="0" smtClean="0"/>
              <a:t>lavoro</a:t>
            </a:r>
            <a:r>
              <a:rPr lang="it-IT" dirty="0" smtClean="0"/>
              <a:t>»</a:t>
            </a:r>
          </a:p>
          <a:p>
            <a:pPr marL="0" indent="0">
              <a:buNone/>
            </a:pPr>
            <a:r>
              <a:rPr lang="it-IT" dirty="0"/>
              <a:t>	</a:t>
            </a:r>
            <a:r>
              <a:rPr lang="it-IT" dirty="0" smtClean="0"/>
              <a:t>* Le parti possono richiedere la certificazione dell’assenza di tali requisiti (art. 2 co. 3)</a:t>
            </a:r>
          </a:p>
          <a:p>
            <a:pPr marL="0" indent="0">
              <a:buNone/>
            </a:pPr>
            <a:r>
              <a:rPr lang="it-IT" dirty="0" smtClean="0"/>
              <a:t>	* Eccezioni (art. 2 co. 2)</a:t>
            </a:r>
          </a:p>
          <a:p>
            <a:r>
              <a:rPr lang="it-IT" dirty="0" smtClean="0"/>
              <a:t>Stabilizzazione dei co.co.co. </a:t>
            </a:r>
            <a:r>
              <a:rPr lang="it-IT" dirty="0"/>
              <a:t>e</a:t>
            </a:r>
            <a:r>
              <a:rPr lang="it-IT" dirty="0" smtClean="0"/>
              <a:t> sanatoria (art</a:t>
            </a:r>
            <a:r>
              <a:rPr lang="it-IT" dirty="0" smtClean="0"/>
              <a:t>. 54)</a:t>
            </a:r>
            <a:endParaRPr lang="it-IT" dirty="0"/>
          </a:p>
        </p:txBody>
      </p:sp>
    </p:spTree>
    <p:extLst>
      <p:ext uri="{BB962C8B-B14F-4D97-AF65-F5344CB8AC3E}">
        <p14:creationId xmlns:p14="http://schemas.microsoft.com/office/powerpoint/2010/main" val="3287291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«Partite IVA»</a:t>
            </a:r>
            <a:endParaRPr lang="it-IT" dirty="0"/>
          </a:p>
        </p:txBody>
      </p:sp>
      <p:sp>
        <p:nvSpPr>
          <p:cNvPr id="3" name="Segnaposto contenuto 2"/>
          <p:cNvSpPr>
            <a:spLocks noGrp="1"/>
          </p:cNvSpPr>
          <p:nvPr>
            <p:ph sz="quarter" idx="1"/>
          </p:nvPr>
        </p:nvSpPr>
        <p:spPr/>
        <p:txBody>
          <a:bodyPr/>
          <a:lstStyle/>
          <a:p>
            <a:r>
              <a:rPr lang="it-IT" dirty="0" smtClean="0"/>
              <a:t>Presunzione relativa di co.co.co.: art. 69 bis d. </a:t>
            </a:r>
            <a:r>
              <a:rPr lang="it-IT" dirty="0" err="1" smtClean="0"/>
              <a:t>lgs</a:t>
            </a:r>
            <a:r>
              <a:rPr lang="it-IT" dirty="0" smtClean="0"/>
              <a:t>. 276/2003; eccezioni: art. 69 bis co. 2 e 3</a:t>
            </a:r>
          </a:p>
          <a:p>
            <a:r>
              <a:rPr lang="it-IT" dirty="0" smtClean="0"/>
              <a:t>«doppio salto» fino alla subordinazione in assenza di progetto (art. 69 co. 1)</a:t>
            </a:r>
          </a:p>
          <a:p>
            <a:endParaRPr lang="it-IT" dirty="0"/>
          </a:p>
          <a:p>
            <a:r>
              <a:rPr lang="it-IT" dirty="0" smtClean="0"/>
              <a:t>Norme abrogate dal d. </a:t>
            </a:r>
            <a:r>
              <a:rPr lang="it-IT" dirty="0" err="1" smtClean="0"/>
              <a:t>lgs</a:t>
            </a:r>
            <a:r>
              <a:rPr lang="it-IT" dirty="0" smtClean="0"/>
              <a:t>. 81/2015</a:t>
            </a:r>
          </a:p>
          <a:p>
            <a:r>
              <a:rPr lang="it-IT" dirty="0" smtClean="0"/>
              <a:t>Stabilizzazione delle P. Iva (art. 54)</a:t>
            </a:r>
            <a:endParaRPr lang="it-IT" dirty="0"/>
          </a:p>
        </p:txBody>
      </p:sp>
    </p:spTree>
    <p:extLst>
      <p:ext uri="{BB962C8B-B14F-4D97-AF65-F5344CB8AC3E}">
        <p14:creationId xmlns:p14="http://schemas.microsoft.com/office/powerpoint/2010/main" val="3976788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74638"/>
            <a:ext cx="8424936" cy="1143000"/>
          </a:xfrm>
        </p:spPr>
        <p:txBody>
          <a:bodyPr>
            <a:normAutofit/>
          </a:bodyPr>
          <a:lstStyle/>
          <a:p>
            <a:r>
              <a:rPr lang="it-IT" i="1" dirty="0" smtClean="0"/>
              <a:t>Jobs </a:t>
            </a:r>
            <a:r>
              <a:rPr lang="it-IT" i="1" dirty="0" err="1" smtClean="0"/>
              <a:t>Act</a:t>
            </a:r>
            <a:r>
              <a:rPr lang="it-IT" i="1" dirty="0" smtClean="0"/>
              <a:t> </a:t>
            </a:r>
            <a:r>
              <a:rPr lang="it-IT" dirty="0" smtClean="0"/>
              <a:t>degli autonomi (l. 81/2017)</a:t>
            </a:r>
            <a:endParaRPr lang="it-IT" i="1" dirty="0"/>
          </a:p>
        </p:txBody>
      </p:sp>
      <p:sp>
        <p:nvSpPr>
          <p:cNvPr id="3" name="Segnaposto contenuto 2"/>
          <p:cNvSpPr>
            <a:spLocks noGrp="1"/>
          </p:cNvSpPr>
          <p:nvPr>
            <p:ph sz="quarter" idx="1"/>
          </p:nvPr>
        </p:nvSpPr>
        <p:spPr>
          <a:xfrm>
            <a:off x="683568" y="2276872"/>
            <a:ext cx="8003232" cy="3742928"/>
          </a:xfrm>
        </p:spPr>
        <p:txBody>
          <a:bodyPr>
            <a:normAutofit/>
          </a:bodyPr>
          <a:lstStyle/>
          <a:p>
            <a:r>
              <a:rPr lang="it-IT" sz="2800" dirty="0" smtClean="0"/>
              <a:t>Ambito di applicazione (art. 1)</a:t>
            </a:r>
          </a:p>
          <a:p>
            <a:r>
              <a:rPr lang="it-IT" sz="2800" dirty="0" smtClean="0"/>
              <a:t>Tutela nel rapporto (artt. 2-4, 14)</a:t>
            </a:r>
          </a:p>
          <a:p>
            <a:r>
              <a:rPr lang="it-IT" sz="2800" dirty="0" smtClean="0"/>
              <a:t>Tutela previdenziale (art. 6-8, 13)</a:t>
            </a:r>
          </a:p>
          <a:p>
            <a:r>
              <a:rPr lang="it-IT" sz="2800" dirty="0" smtClean="0"/>
              <a:t>Tutela nel mercato (art. 9-10, 12)</a:t>
            </a:r>
          </a:p>
          <a:p>
            <a:r>
              <a:rPr lang="it-IT" sz="2800" dirty="0" smtClean="0"/>
              <a:t>Tavolo tecnico sul lavoro autonomo (art. 17)</a:t>
            </a:r>
            <a:endParaRPr lang="it-IT" sz="2800" dirty="0"/>
          </a:p>
        </p:txBody>
      </p:sp>
    </p:spTree>
    <p:extLst>
      <p:ext uri="{BB962C8B-B14F-4D97-AF65-F5344CB8AC3E}">
        <p14:creationId xmlns:p14="http://schemas.microsoft.com/office/powerpoint/2010/main" val="7235972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Lavoro accessorio </a:t>
            </a:r>
            <a:r>
              <a:rPr lang="it-IT" dirty="0" smtClean="0"/>
              <a:t>(ex </a:t>
            </a:r>
            <a:r>
              <a:rPr lang="it-IT" i="1" dirty="0" smtClean="0"/>
              <a:t>voucher</a:t>
            </a:r>
            <a:r>
              <a:rPr lang="it-IT" dirty="0" smtClean="0"/>
              <a:t>)</a:t>
            </a:r>
            <a:endParaRPr lang="it-IT" dirty="0"/>
          </a:p>
        </p:txBody>
      </p:sp>
      <p:sp>
        <p:nvSpPr>
          <p:cNvPr id="3" name="Segnaposto contenuto 2"/>
          <p:cNvSpPr>
            <a:spLocks noGrp="1"/>
          </p:cNvSpPr>
          <p:nvPr>
            <p:ph sz="quarter" idx="1"/>
          </p:nvPr>
        </p:nvSpPr>
        <p:spPr/>
        <p:txBody>
          <a:bodyPr>
            <a:normAutofit lnSpcReduction="10000"/>
          </a:bodyPr>
          <a:lstStyle/>
          <a:p>
            <a:r>
              <a:rPr lang="it-IT" dirty="0" smtClean="0"/>
              <a:t>Introdotto dall’art. 70-73 d. </a:t>
            </a:r>
            <a:r>
              <a:rPr lang="it-IT" dirty="0" err="1" smtClean="0"/>
              <a:t>lgs</a:t>
            </a:r>
            <a:r>
              <a:rPr lang="it-IT" dirty="0" smtClean="0"/>
              <a:t>. 276/2003</a:t>
            </a:r>
            <a:endParaRPr lang="it-IT" dirty="0"/>
          </a:p>
          <a:p>
            <a:r>
              <a:rPr lang="it-IT" dirty="0" err="1" smtClean="0"/>
              <a:t>Ri</a:t>
            </a:r>
            <a:r>
              <a:rPr lang="it-IT" dirty="0" smtClean="0"/>
              <a:t>-disciplinato dagli art. 48-50 d. </a:t>
            </a:r>
            <a:r>
              <a:rPr lang="it-IT" dirty="0" err="1" smtClean="0"/>
              <a:t>lgs</a:t>
            </a:r>
            <a:r>
              <a:rPr lang="it-IT" dirty="0" smtClean="0"/>
              <a:t>. 81/2015</a:t>
            </a:r>
          </a:p>
          <a:p>
            <a:r>
              <a:rPr lang="it-IT" dirty="0" smtClean="0"/>
              <a:t>Abrogazione con l. 49/2017 (di </a:t>
            </a:r>
            <a:r>
              <a:rPr lang="it-IT" dirty="0" err="1" smtClean="0"/>
              <a:t>conv</a:t>
            </a:r>
            <a:r>
              <a:rPr lang="it-IT" dirty="0" smtClean="0"/>
              <a:t>. </a:t>
            </a:r>
            <a:r>
              <a:rPr lang="it-IT" dirty="0" err="1"/>
              <a:t>d</a:t>
            </a:r>
            <a:r>
              <a:rPr lang="it-IT" dirty="0" err="1" smtClean="0"/>
              <a:t>.l.</a:t>
            </a:r>
            <a:r>
              <a:rPr lang="it-IT" dirty="0" smtClean="0"/>
              <a:t> 25/2017) per evitare referendum abrogativo</a:t>
            </a:r>
          </a:p>
          <a:p>
            <a:r>
              <a:rPr lang="it-IT" dirty="0" smtClean="0"/>
              <a:t>Art. 54bis </a:t>
            </a:r>
            <a:r>
              <a:rPr lang="it-IT" dirty="0" err="1" smtClean="0"/>
              <a:t>d.l.</a:t>
            </a:r>
            <a:r>
              <a:rPr lang="it-IT" dirty="0" smtClean="0"/>
              <a:t> 50/2017 (</a:t>
            </a:r>
            <a:r>
              <a:rPr lang="it-IT" dirty="0" err="1" smtClean="0"/>
              <a:t>conv</a:t>
            </a:r>
            <a:r>
              <a:rPr lang="it-IT" dirty="0" smtClean="0"/>
              <a:t> l. 96/2017)</a:t>
            </a:r>
          </a:p>
          <a:p>
            <a:r>
              <a:rPr lang="it-IT" dirty="0" smtClean="0"/>
              <a:t>Definizione (art. 54bis co. 1); eccezione a «favore» dei lavoratori svantaggiati (co. 8)</a:t>
            </a:r>
          </a:p>
          <a:p>
            <a:r>
              <a:rPr lang="it-IT" dirty="0" smtClean="0"/>
              <a:t>Utilizzatori (co. 6-7); divieti (co. 5)</a:t>
            </a:r>
          </a:p>
          <a:p>
            <a:r>
              <a:rPr lang="it-IT" dirty="0" smtClean="0"/>
              <a:t>Procedura (co. 9)</a:t>
            </a:r>
          </a:p>
          <a:p>
            <a:r>
              <a:rPr lang="it-IT" dirty="0" smtClean="0"/>
              <a:t>Diritti del lavoratore (co. 2-4)</a:t>
            </a:r>
            <a:endParaRPr lang="it-IT" dirty="0"/>
          </a:p>
        </p:txBody>
      </p:sp>
    </p:spTree>
    <p:extLst>
      <p:ext uri="{BB962C8B-B14F-4D97-AF65-F5344CB8AC3E}">
        <p14:creationId xmlns:p14="http://schemas.microsoft.com/office/powerpoint/2010/main" val="3485507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Lavoro accessorio (ex </a:t>
            </a:r>
            <a:r>
              <a:rPr lang="it-IT" i="1" dirty="0"/>
              <a:t>voucher</a:t>
            </a:r>
            <a:r>
              <a:rPr lang="it-IT" dirty="0"/>
              <a:t>)</a:t>
            </a:r>
          </a:p>
        </p:txBody>
      </p:sp>
      <p:sp>
        <p:nvSpPr>
          <p:cNvPr id="3" name="Segnaposto contenuto 2"/>
          <p:cNvSpPr>
            <a:spLocks noGrp="1"/>
          </p:cNvSpPr>
          <p:nvPr>
            <p:ph sz="quarter" idx="1"/>
          </p:nvPr>
        </p:nvSpPr>
        <p:spPr/>
        <p:txBody>
          <a:bodyPr/>
          <a:lstStyle/>
          <a:p>
            <a:r>
              <a:rPr lang="it-IT" dirty="0" smtClean="0"/>
              <a:t>Libretto famiglia (co. 10); costo orario (co. 11); obbligo di comunicazione (co. 12)</a:t>
            </a:r>
          </a:p>
          <a:p>
            <a:r>
              <a:rPr lang="it-IT" dirty="0" smtClean="0"/>
              <a:t>Contratto di prestazione occasionale (co. 13); divieto di utilizzo (co. 14); costo orario (co. 16); obbligo di comunicazione (co. 17)</a:t>
            </a:r>
          </a:p>
          <a:p>
            <a:r>
              <a:rPr lang="it-IT" dirty="0" smtClean="0"/>
              <a:t>Pagamento da parte dell’INPS (co. 19)</a:t>
            </a:r>
          </a:p>
          <a:p>
            <a:r>
              <a:rPr lang="it-IT" dirty="0" smtClean="0"/>
              <a:t>Conversione del rapporto in caso </a:t>
            </a:r>
            <a:r>
              <a:rPr lang="it-IT" smtClean="0"/>
              <a:t>di superamento </a:t>
            </a:r>
            <a:r>
              <a:rPr lang="it-IT" dirty="0" smtClean="0"/>
              <a:t>dei limiti (co. 20)</a:t>
            </a:r>
            <a:endParaRPr lang="it-IT" dirty="0"/>
          </a:p>
        </p:txBody>
      </p:sp>
    </p:spTree>
    <p:extLst>
      <p:ext uri="{BB962C8B-B14F-4D97-AF65-F5344CB8AC3E}">
        <p14:creationId xmlns:p14="http://schemas.microsoft.com/office/powerpoint/2010/main" val="33688674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Associazione in partecipazione</a:t>
            </a:r>
            <a:endParaRPr lang="it-IT" dirty="0"/>
          </a:p>
        </p:txBody>
      </p:sp>
      <p:sp>
        <p:nvSpPr>
          <p:cNvPr id="3" name="Segnaposto contenuto 2"/>
          <p:cNvSpPr>
            <a:spLocks noGrp="1"/>
          </p:cNvSpPr>
          <p:nvPr>
            <p:ph sz="quarter" idx="1"/>
          </p:nvPr>
        </p:nvSpPr>
        <p:spPr/>
        <p:txBody>
          <a:bodyPr/>
          <a:lstStyle/>
          <a:p>
            <a:r>
              <a:rPr lang="it-IT" dirty="0" smtClean="0"/>
              <a:t>Nozione: art. 2549 c.c.</a:t>
            </a:r>
          </a:p>
          <a:p>
            <a:r>
              <a:rPr lang="it-IT" dirty="0" smtClean="0"/>
              <a:t>Diritti delle parti: art. 2552 c.c.</a:t>
            </a:r>
          </a:p>
          <a:p>
            <a:r>
              <a:rPr lang="it-IT" dirty="0" smtClean="0"/>
              <a:t>Partecipazione agli utili e alle perdite: artt. 2553 e 2554 c.c.</a:t>
            </a:r>
          </a:p>
          <a:p>
            <a:r>
              <a:rPr lang="it-IT" dirty="0" smtClean="0"/>
              <a:t>Limite numerico e presunzione </a:t>
            </a:r>
            <a:r>
              <a:rPr lang="it-IT" u="sng" dirty="0" smtClean="0"/>
              <a:t>assoluta</a:t>
            </a:r>
            <a:r>
              <a:rPr lang="it-IT" dirty="0" smtClean="0"/>
              <a:t> di subordinazione: art. 2549 co. 2 c.c. (introdotto dall’art. 1 co. 30 l. 92/2012)</a:t>
            </a:r>
          </a:p>
          <a:p>
            <a:r>
              <a:rPr lang="it-IT" dirty="0" smtClean="0"/>
              <a:t>Divieto di apporto mediante una prestazione lavorativa (art. 2549 co. 2 c.c. come modificato dal d. </a:t>
            </a:r>
            <a:r>
              <a:rPr lang="it-IT" dirty="0" err="1" smtClean="0"/>
              <a:t>lgs</a:t>
            </a:r>
            <a:r>
              <a:rPr lang="it-IT" dirty="0" smtClean="0"/>
              <a:t>. 81/2015)</a:t>
            </a:r>
            <a:endParaRPr lang="it-IT" dirty="0"/>
          </a:p>
        </p:txBody>
      </p:sp>
    </p:spTree>
    <p:extLst>
      <p:ext uri="{BB962C8B-B14F-4D97-AF65-F5344CB8AC3E}">
        <p14:creationId xmlns:p14="http://schemas.microsoft.com/office/powerpoint/2010/main" val="3509578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Lavoro nelle società cooperative</a:t>
            </a:r>
            <a:endParaRPr lang="it-IT" dirty="0"/>
          </a:p>
        </p:txBody>
      </p:sp>
      <p:sp>
        <p:nvSpPr>
          <p:cNvPr id="3" name="Segnaposto contenuto 2"/>
          <p:cNvSpPr>
            <a:spLocks noGrp="1"/>
          </p:cNvSpPr>
          <p:nvPr>
            <p:ph sz="quarter" idx="1"/>
          </p:nvPr>
        </p:nvSpPr>
        <p:spPr>
          <a:xfrm>
            <a:off x="395536" y="1447800"/>
            <a:ext cx="8291264" cy="4933528"/>
          </a:xfrm>
        </p:spPr>
        <p:txBody>
          <a:bodyPr>
            <a:normAutofit fontScale="92500" lnSpcReduction="10000"/>
          </a:bodyPr>
          <a:lstStyle/>
          <a:p>
            <a:r>
              <a:rPr lang="it-IT" dirty="0" smtClean="0"/>
              <a:t>Duplicità dei rapporti: art. 1 co. 3 l. 142/2001</a:t>
            </a:r>
          </a:p>
          <a:p>
            <a:r>
              <a:rPr lang="it-IT" dirty="0" smtClean="0"/>
              <a:t>Regolamento: art. 6</a:t>
            </a:r>
          </a:p>
          <a:p>
            <a:r>
              <a:rPr lang="it-IT" dirty="0" smtClean="0"/>
              <a:t>Diritti dei lavoratori: art. 2</a:t>
            </a:r>
          </a:p>
          <a:p>
            <a:r>
              <a:rPr lang="it-IT" dirty="0" smtClean="0"/>
              <a:t>Trattamento economico: art. 3</a:t>
            </a:r>
          </a:p>
          <a:p>
            <a:pPr marL="0" indent="0">
              <a:buNone/>
            </a:pPr>
            <a:r>
              <a:rPr lang="it-IT" dirty="0"/>
              <a:t>	«in presenza di una pluralità di contratti collettivi della medesima categoria, le società cooperative che svolgono attività ricomprese nell’ambito di applicazione di quei contratti di categoria applicano ai propri soci lavoratori […] i trattamenti economici complessivi non inferiori a quelli dettati dai contratti collettivi stipulati dalle organizzazioni datoriali e sindacali comparativamente più rappresentative a livello nazionale nella categoria» (art. 7 co. 4 </a:t>
            </a:r>
            <a:r>
              <a:rPr lang="it-IT" dirty="0" err="1"/>
              <a:t>d.l.</a:t>
            </a:r>
            <a:r>
              <a:rPr lang="it-IT" dirty="0"/>
              <a:t> 248/2007). </a:t>
            </a:r>
            <a:endParaRPr lang="it-IT" dirty="0" smtClean="0"/>
          </a:p>
          <a:p>
            <a:pPr marL="0" indent="0">
              <a:buNone/>
            </a:pPr>
            <a:r>
              <a:rPr lang="it-IT" dirty="0"/>
              <a:t>	</a:t>
            </a:r>
            <a:r>
              <a:rPr lang="it-IT" dirty="0" smtClean="0"/>
              <a:t>* C. </a:t>
            </a:r>
            <a:r>
              <a:rPr lang="it-IT" dirty="0" err="1" smtClean="0"/>
              <a:t>cost</a:t>
            </a:r>
            <a:r>
              <a:rPr lang="it-IT" dirty="0" smtClean="0"/>
              <a:t>. </a:t>
            </a:r>
            <a:r>
              <a:rPr lang="it-IT" dirty="0" err="1" smtClean="0"/>
              <a:t>sent</a:t>
            </a:r>
            <a:r>
              <a:rPr lang="it-IT" dirty="0" smtClean="0"/>
              <a:t>. 51/2015</a:t>
            </a:r>
          </a:p>
          <a:p>
            <a:r>
              <a:rPr lang="it-IT" dirty="0" smtClean="0"/>
              <a:t>Cessazione del rapporto di lavoro: art. 5 co. 2</a:t>
            </a:r>
            <a:endParaRPr lang="it-IT" dirty="0"/>
          </a:p>
        </p:txBody>
      </p:sp>
    </p:spTree>
    <p:extLst>
      <p:ext uri="{BB962C8B-B14F-4D97-AF65-F5344CB8AC3E}">
        <p14:creationId xmlns:p14="http://schemas.microsoft.com/office/powerpoint/2010/main" val="27185412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7544" y="609600"/>
            <a:ext cx="8136904" cy="762000"/>
          </a:xfrm>
        </p:spPr>
        <p:txBody>
          <a:bodyPr/>
          <a:lstStyle/>
          <a:p>
            <a:r>
              <a:rPr lang="it-IT" altLang="it-IT" sz="2000" b="1" dirty="0"/>
              <a:t>CERTIFICAZIONE DEL RAPPORTO DI LAVORO</a:t>
            </a:r>
            <a:r>
              <a:rPr lang="it-IT" altLang="it-IT" sz="2000" dirty="0"/>
              <a:t> (ART. </a:t>
            </a:r>
            <a:r>
              <a:rPr lang="it-IT" altLang="it-IT" sz="2000" dirty="0" smtClean="0"/>
              <a:t>75 ss. D.lgs. 276/2003)</a:t>
            </a:r>
            <a:endParaRPr lang="it-IT" altLang="it-IT" sz="2000" dirty="0"/>
          </a:p>
        </p:txBody>
      </p:sp>
      <p:sp>
        <p:nvSpPr>
          <p:cNvPr id="15363" name="Rectangle 3"/>
          <p:cNvSpPr>
            <a:spLocks noGrp="1" noChangeArrowheads="1"/>
          </p:cNvSpPr>
          <p:nvPr>
            <p:ph type="body" idx="1"/>
          </p:nvPr>
        </p:nvSpPr>
        <p:spPr>
          <a:xfrm>
            <a:off x="685800" y="1676400"/>
            <a:ext cx="7772400" cy="4419600"/>
          </a:xfrm>
        </p:spPr>
        <p:txBody>
          <a:bodyPr/>
          <a:lstStyle/>
          <a:p>
            <a:r>
              <a:rPr lang="it-IT" altLang="it-IT" sz="2000" dirty="0" smtClean="0"/>
              <a:t>FINALITÀ (art. 75): </a:t>
            </a:r>
            <a:r>
              <a:rPr lang="it-IT" altLang="it-IT" sz="2000" dirty="0"/>
              <a:t>riduzione del contenzioso in materia di </a:t>
            </a:r>
            <a:r>
              <a:rPr lang="it-IT" altLang="it-IT" sz="2000" dirty="0" smtClean="0"/>
              <a:t>lavoro garantendo </a:t>
            </a:r>
            <a:r>
              <a:rPr lang="it-IT" altLang="it-IT" sz="2000" dirty="0"/>
              <a:t>maggiore certezza alle qualificazioni convenzionali avvenute nell’ambito di enti bilaterali </a:t>
            </a:r>
            <a:r>
              <a:rPr lang="it-IT" altLang="it-IT" sz="2000" dirty="0" smtClean="0"/>
              <a:t>ovvero </a:t>
            </a:r>
            <a:r>
              <a:rPr lang="it-IT" altLang="it-IT" sz="2000" dirty="0"/>
              <a:t>presso strutture pubbliche </a:t>
            </a:r>
            <a:r>
              <a:rPr lang="it-IT" altLang="it-IT" sz="2000" dirty="0" smtClean="0"/>
              <a:t>(DTL), università o consigli provinciali dei consulenti del lavoro</a:t>
            </a:r>
            <a:endParaRPr lang="it-IT" altLang="it-IT" sz="2000" dirty="0"/>
          </a:p>
          <a:p>
            <a:r>
              <a:rPr lang="it-IT" altLang="it-IT" sz="2000" dirty="0">
                <a:cs typeface="Times New Roman" panose="02020603050405020304" pitchFamily="18" charset="0"/>
              </a:rPr>
              <a:t>STRUMENTO: attribuzione di piena forza legale al contratto certificato con esclusione della possibilità di ricorso in giudizio se non in caso di </a:t>
            </a:r>
            <a:r>
              <a:rPr lang="it-IT" altLang="it-IT" sz="2000" u="sng" dirty="0">
                <a:cs typeface="Times New Roman" panose="02020603050405020304" pitchFamily="18" charset="0"/>
              </a:rPr>
              <a:t>erronea qualificazione del </a:t>
            </a:r>
            <a:r>
              <a:rPr lang="it-IT" altLang="it-IT" sz="2000" u="sng" dirty="0" smtClean="0">
                <a:cs typeface="Times New Roman" panose="02020603050405020304" pitchFamily="18" charset="0"/>
              </a:rPr>
              <a:t>contratto</a:t>
            </a:r>
            <a:r>
              <a:rPr lang="it-IT" altLang="it-IT" sz="2000" dirty="0" smtClean="0">
                <a:cs typeface="Times New Roman" panose="02020603050405020304" pitchFamily="18" charset="0"/>
              </a:rPr>
              <a:t> da </a:t>
            </a:r>
            <a:r>
              <a:rPr lang="it-IT" altLang="it-IT" sz="2000" dirty="0">
                <a:cs typeface="Times New Roman" panose="02020603050405020304" pitchFamily="18" charset="0"/>
              </a:rPr>
              <a:t>parte dell’organo preposto alla </a:t>
            </a:r>
            <a:r>
              <a:rPr lang="it-IT" altLang="it-IT" sz="2000" dirty="0" smtClean="0">
                <a:cs typeface="Times New Roman" panose="02020603050405020304" pitchFamily="18" charset="0"/>
              </a:rPr>
              <a:t>certificazione, </a:t>
            </a:r>
            <a:r>
              <a:rPr lang="it-IT" altLang="it-IT" sz="2000" dirty="0">
                <a:cs typeface="Times New Roman" panose="02020603050405020304" pitchFamily="18" charset="0"/>
              </a:rPr>
              <a:t>di </a:t>
            </a:r>
            <a:r>
              <a:rPr lang="it-IT" altLang="it-IT" sz="2000" u="sng" dirty="0">
                <a:cs typeface="Times New Roman" panose="02020603050405020304" pitchFamily="18" charset="0"/>
              </a:rPr>
              <a:t>difformità tra il programma negoziale effettivamente realizzato dalle parti e il programma negoziale concordato dalle parti in sede di </a:t>
            </a:r>
            <a:r>
              <a:rPr lang="it-IT" altLang="it-IT" sz="2000" u="sng" dirty="0" smtClean="0">
                <a:cs typeface="Times New Roman" panose="02020603050405020304" pitchFamily="18" charset="0"/>
              </a:rPr>
              <a:t>certificazione </a:t>
            </a:r>
            <a:r>
              <a:rPr lang="it-IT" altLang="it-IT" sz="2000" dirty="0" smtClean="0">
                <a:cs typeface="Times New Roman" panose="02020603050405020304" pitchFamily="18" charset="0"/>
              </a:rPr>
              <a:t>e di </a:t>
            </a:r>
            <a:r>
              <a:rPr lang="it-IT" altLang="it-IT" sz="2000" u="sng" dirty="0" smtClean="0">
                <a:cs typeface="Times New Roman" panose="02020603050405020304" pitchFamily="18" charset="0"/>
              </a:rPr>
              <a:t>vizi del consenso</a:t>
            </a:r>
            <a:r>
              <a:rPr lang="it-IT" altLang="it-IT" sz="2000" dirty="0" smtClean="0">
                <a:cs typeface="Times New Roman" panose="02020603050405020304" pitchFamily="18" charset="0"/>
              </a:rPr>
              <a:t> (art. 80; art. 30 co. 2 l. 183/2010)</a:t>
            </a:r>
            <a:endParaRPr lang="it-IT" altLang="it-IT" u="sng" dirty="0"/>
          </a:p>
        </p:txBody>
      </p:sp>
    </p:spTree>
    <p:extLst>
      <p:ext uri="{BB962C8B-B14F-4D97-AF65-F5344CB8AC3E}">
        <p14:creationId xmlns:p14="http://schemas.microsoft.com/office/powerpoint/2010/main" val="1762330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ltLang="it-IT" sz="2000" b="1" dirty="0">
                <a:solidFill>
                  <a:srgbClr val="696464"/>
                </a:solidFill>
              </a:rPr>
              <a:t>CERTIFICAZIONE DEL RAPPORTO DI LAVORO</a:t>
            </a:r>
            <a:r>
              <a:rPr lang="it-IT" altLang="it-IT" sz="2000" dirty="0">
                <a:solidFill>
                  <a:srgbClr val="696464"/>
                </a:solidFill>
              </a:rPr>
              <a:t> (ART. 75 ss. D.lgs. 276/2003</a:t>
            </a:r>
            <a:endParaRPr lang="it-IT" dirty="0"/>
          </a:p>
        </p:txBody>
      </p:sp>
      <p:sp>
        <p:nvSpPr>
          <p:cNvPr id="3" name="Segnaposto contenuto 2"/>
          <p:cNvSpPr>
            <a:spLocks noGrp="1"/>
          </p:cNvSpPr>
          <p:nvPr>
            <p:ph sz="quarter" idx="1"/>
          </p:nvPr>
        </p:nvSpPr>
        <p:spPr/>
        <p:txBody>
          <a:bodyPr>
            <a:normAutofit fontScale="77500" lnSpcReduction="20000"/>
          </a:bodyPr>
          <a:lstStyle/>
          <a:p>
            <a:r>
              <a:rPr lang="it-IT" dirty="0" smtClean="0"/>
              <a:t>PROCEDURA (art. 78)</a:t>
            </a:r>
          </a:p>
          <a:p>
            <a:r>
              <a:rPr lang="it-IT" dirty="0" smtClean="0"/>
              <a:t>EFFICACIA GIURIDICA (art. </a:t>
            </a:r>
            <a:r>
              <a:rPr lang="it-IT" dirty="0"/>
              <a:t>79): </a:t>
            </a:r>
            <a:r>
              <a:rPr lang="it-IT" dirty="0" smtClean="0"/>
              <a:t>«Gli </a:t>
            </a:r>
            <a:r>
              <a:rPr lang="it-IT" dirty="0"/>
              <a:t>effetti dell'accertamento dell'organo preposto alla certificazione del contratto di lavoro permangono, anche verso i </a:t>
            </a:r>
            <a:r>
              <a:rPr lang="it-IT" dirty="0" smtClean="0"/>
              <a:t>terzi [es. INPS, INAIL], </a:t>
            </a:r>
            <a:r>
              <a:rPr lang="it-IT" dirty="0"/>
              <a:t>fino al momento in cui sia stato accolto, con sentenza di merito, uno dei ricorsi giurisdizionali </a:t>
            </a:r>
            <a:r>
              <a:rPr lang="it-IT" dirty="0" smtClean="0"/>
              <a:t>esperibili».</a:t>
            </a:r>
          </a:p>
          <a:p>
            <a:pPr marL="0" indent="0">
              <a:buNone/>
            </a:pPr>
            <a:r>
              <a:rPr lang="it-IT" dirty="0"/>
              <a:t>	* «L'accertamento giurisdizionale </a:t>
            </a:r>
            <a:r>
              <a:rPr lang="it-IT" dirty="0" smtClean="0"/>
              <a:t>dell'erroneità </a:t>
            </a:r>
            <a:r>
              <a:rPr lang="it-IT" dirty="0"/>
              <a:t>della qualificazione ha effetto fin dal momento della conclusione dell'accordo contrattuale. L'accertamento giurisdizionale della </a:t>
            </a:r>
            <a:r>
              <a:rPr lang="it-IT" dirty="0" smtClean="0"/>
              <a:t>difformità </a:t>
            </a:r>
            <a:r>
              <a:rPr lang="it-IT" dirty="0"/>
              <a:t>tra il programma negoziale e quello effettivamente realizzato ha effetto a partire dal momento in cui la sentenza accerta che ha avuto inizio la </a:t>
            </a:r>
            <a:r>
              <a:rPr lang="it-IT" dirty="0" smtClean="0"/>
              <a:t>difformità stessa» (art. 80 co. 2)</a:t>
            </a:r>
          </a:p>
          <a:p>
            <a:pPr marL="0" indent="0">
              <a:buNone/>
            </a:pPr>
            <a:r>
              <a:rPr lang="it-IT" dirty="0"/>
              <a:t>	* </a:t>
            </a:r>
            <a:r>
              <a:rPr lang="it-IT" dirty="0" smtClean="0"/>
              <a:t>Chiunque </a:t>
            </a:r>
            <a:r>
              <a:rPr lang="it-IT" dirty="0"/>
              <a:t>presenti ricorso giurisdizionale contro la certificazione </a:t>
            </a:r>
            <a:r>
              <a:rPr lang="it-IT" dirty="0" smtClean="0"/>
              <a:t>deve </a:t>
            </a:r>
            <a:r>
              <a:rPr lang="it-IT" dirty="0"/>
              <a:t>previamente rivolgersi obbligatoriamente alla commissione di certificazione che ha adottato l'atto di certificazione per espletare un tentativo di conciliazione ai sensi dell'articolo 410 </a:t>
            </a:r>
            <a:r>
              <a:rPr lang="it-IT" dirty="0" err="1" smtClean="0"/>
              <a:t>c.p.c.</a:t>
            </a:r>
            <a:r>
              <a:rPr lang="it-IT" dirty="0" smtClean="0"/>
              <a:t> (art. 80 co. 3)</a:t>
            </a:r>
            <a:endParaRPr lang="it-IT" dirty="0"/>
          </a:p>
        </p:txBody>
      </p:sp>
    </p:spTree>
    <p:extLst>
      <p:ext uri="{BB962C8B-B14F-4D97-AF65-F5344CB8AC3E}">
        <p14:creationId xmlns:p14="http://schemas.microsoft.com/office/powerpoint/2010/main" val="26088814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274638"/>
            <a:ext cx="8147248" cy="562074"/>
          </a:xfrm>
        </p:spPr>
        <p:txBody>
          <a:bodyPr/>
          <a:lstStyle/>
          <a:p>
            <a:r>
              <a:rPr lang="it-IT" altLang="it-IT" sz="2000" b="1" dirty="0">
                <a:solidFill>
                  <a:srgbClr val="696464"/>
                </a:solidFill>
              </a:rPr>
              <a:t>CERTIFICAZIONE DEL RAPPORTO DI LAVORO</a:t>
            </a:r>
            <a:r>
              <a:rPr lang="it-IT" altLang="it-IT" sz="2000" dirty="0">
                <a:solidFill>
                  <a:srgbClr val="696464"/>
                </a:solidFill>
              </a:rPr>
              <a:t> (ART. 75 ss. D.lgs. 276/2003</a:t>
            </a:r>
            <a:endParaRPr lang="it-IT" dirty="0"/>
          </a:p>
        </p:txBody>
      </p:sp>
      <p:sp>
        <p:nvSpPr>
          <p:cNvPr id="3" name="Segnaposto contenuto 2"/>
          <p:cNvSpPr>
            <a:spLocks noGrp="1"/>
          </p:cNvSpPr>
          <p:nvPr>
            <p:ph sz="quarter" idx="1"/>
          </p:nvPr>
        </p:nvSpPr>
        <p:spPr>
          <a:xfrm>
            <a:off x="323528" y="980728"/>
            <a:ext cx="8640960" cy="5616624"/>
          </a:xfrm>
        </p:spPr>
        <p:txBody>
          <a:bodyPr>
            <a:normAutofit fontScale="85000" lnSpcReduction="20000"/>
          </a:bodyPr>
          <a:lstStyle/>
          <a:p>
            <a:r>
              <a:rPr lang="it-IT" dirty="0"/>
              <a:t>Le sedi di certificazione </a:t>
            </a:r>
            <a:r>
              <a:rPr lang="it-IT" dirty="0" smtClean="0"/>
              <a:t>svolgono </a:t>
            </a:r>
            <a:r>
              <a:rPr lang="it-IT" dirty="0"/>
              <a:t>anche funzioni di </a:t>
            </a:r>
            <a:r>
              <a:rPr lang="it-IT" u="sng" dirty="0"/>
              <a:t>consulenza e assistenza effettiva alle parti contrattuali</a:t>
            </a:r>
            <a:r>
              <a:rPr lang="it-IT" dirty="0"/>
              <a:t>, sia in relazione alla stipulazione del contratto di lavoro e del relativo programma negoziale sia in relazione alle modifiche del programma negoziale medesimo concordate in sede di attuazione del rapporto di </a:t>
            </a:r>
            <a:r>
              <a:rPr lang="it-IT" dirty="0" smtClean="0"/>
              <a:t>lavoro (art. 81)</a:t>
            </a:r>
          </a:p>
          <a:p>
            <a:r>
              <a:rPr lang="it-IT" dirty="0"/>
              <a:t>Le sedi di certificazione </a:t>
            </a:r>
            <a:r>
              <a:rPr lang="it-IT" dirty="0" smtClean="0"/>
              <a:t>sono </a:t>
            </a:r>
            <a:r>
              <a:rPr lang="it-IT" dirty="0"/>
              <a:t>competenti </a:t>
            </a:r>
            <a:r>
              <a:rPr lang="it-IT" dirty="0" smtClean="0"/>
              <a:t>altresì </a:t>
            </a:r>
            <a:r>
              <a:rPr lang="it-IT" dirty="0"/>
              <a:t>a certificare le rinunzie e transazioni di cui all'articolo 2113 </a:t>
            </a:r>
            <a:r>
              <a:rPr lang="it-IT" dirty="0" smtClean="0"/>
              <a:t>c.c. a </a:t>
            </a:r>
            <a:r>
              <a:rPr lang="it-IT" dirty="0"/>
              <a:t>conferma della </a:t>
            </a:r>
            <a:r>
              <a:rPr lang="it-IT" dirty="0" smtClean="0"/>
              <a:t>volontà </a:t>
            </a:r>
            <a:r>
              <a:rPr lang="it-IT" dirty="0"/>
              <a:t>abdicativa o transattiva delle parti </a:t>
            </a:r>
            <a:r>
              <a:rPr lang="it-IT" dirty="0" smtClean="0"/>
              <a:t>stesse (art. 82).</a:t>
            </a:r>
          </a:p>
          <a:p>
            <a:r>
              <a:rPr lang="it-IT" dirty="0" smtClean="0"/>
              <a:t>Certificazione del regolamento interno delle cooperative (art. 83)</a:t>
            </a:r>
          </a:p>
          <a:p>
            <a:r>
              <a:rPr lang="it-IT" dirty="0" smtClean="0"/>
              <a:t>Certificazione del contratto di appalto ai fini della distinzione tra appalto e somministrazione di lavoro (art. 84)</a:t>
            </a:r>
          </a:p>
          <a:p>
            <a:r>
              <a:rPr lang="it-IT" dirty="0" smtClean="0"/>
              <a:t>Certificazione delle clausole di tipizzazione di giusta causa e giustificato motivo contenute nei contratti individuali (art. 30 co. 3 l. 183/2010)</a:t>
            </a:r>
          </a:p>
          <a:p>
            <a:r>
              <a:rPr lang="it-IT" dirty="0" smtClean="0"/>
              <a:t>Certificazione della clausola compromissoria (art. 31 co. 10 l. 183/2010)</a:t>
            </a:r>
          </a:p>
          <a:p>
            <a:r>
              <a:rPr lang="it-IT" dirty="0" smtClean="0"/>
              <a:t>Camere arbitrali (art. 31 co. 12 l. 183/2010)</a:t>
            </a:r>
          </a:p>
          <a:p>
            <a:r>
              <a:rPr lang="it-IT" dirty="0" smtClean="0"/>
              <a:t>Tentativo di conciliazione (art. 31 co. 13 l. 183/2010)</a:t>
            </a:r>
          </a:p>
          <a:p>
            <a:r>
              <a:rPr lang="it-IT" dirty="0" smtClean="0"/>
              <a:t>Certificazione delle clausole elastiche (art. 6 co. 6 d. </a:t>
            </a:r>
            <a:r>
              <a:rPr lang="it-IT" dirty="0" err="1" smtClean="0"/>
              <a:t>lgs</a:t>
            </a:r>
            <a:r>
              <a:rPr lang="it-IT" dirty="0" smtClean="0"/>
              <a:t>. 81/2015)</a:t>
            </a:r>
          </a:p>
          <a:p>
            <a:r>
              <a:rPr lang="it-IT" dirty="0" smtClean="0"/>
              <a:t>Certificazione del patto di </a:t>
            </a:r>
            <a:r>
              <a:rPr lang="it-IT" dirty="0" err="1" smtClean="0"/>
              <a:t>demansionamento</a:t>
            </a:r>
            <a:r>
              <a:rPr lang="it-IT" dirty="0" smtClean="0"/>
              <a:t> (art. 2113 co. 6 c.c.)</a:t>
            </a:r>
            <a:endParaRPr lang="it-IT" dirty="0"/>
          </a:p>
        </p:txBody>
      </p:sp>
    </p:spTree>
    <p:extLst>
      <p:ext uri="{BB962C8B-B14F-4D97-AF65-F5344CB8AC3E}">
        <p14:creationId xmlns:p14="http://schemas.microsoft.com/office/powerpoint/2010/main" val="1650922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0"/>
            <a:ext cx="8229600" cy="1143000"/>
          </a:xfrm>
        </p:spPr>
        <p:txBody>
          <a:bodyPr/>
          <a:lstStyle/>
          <a:p>
            <a:r>
              <a:rPr lang="it-IT" altLang="it-IT" sz="2400"/>
              <a:t>SUBORDINAZIONE come assoggettamento del prestatore ai poteri del datore</a:t>
            </a:r>
          </a:p>
        </p:txBody>
      </p:sp>
      <p:sp>
        <p:nvSpPr>
          <p:cNvPr id="4099" name="Rectangle 3"/>
          <p:cNvSpPr>
            <a:spLocks noGrp="1" noChangeArrowheads="1"/>
          </p:cNvSpPr>
          <p:nvPr>
            <p:ph type="body" idx="1"/>
          </p:nvPr>
        </p:nvSpPr>
        <p:spPr>
          <a:xfrm>
            <a:off x="381000" y="1295400"/>
            <a:ext cx="8458200" cy="5029200"/>
          </a:xfrm>
        </p:spPr>
        <p:txBody>
          <a:bodyPr>
            <a:normAutofit/>
          </a:bodyPr>
          <a:lstStyle/>
          <a:p>
            <a:pPr>
              <a:lnSpc>
                <a:spcPct val="90000"/>
              </a:lnSpc>
            </a:pPr>
            <a:r>
              <a:rPr lang="it-IT" altLang="it-IT" sz="2200" dirty="0"/>
              <a:t>Subordinazione: assoggettamento della prestazione lavorativa al potere del datore di disporne secondo le mutevoli esigenze di tempo e luogo proprio dell’organizzazione imprenditoriale e di determinarne le concrete modalità con l’imposizione di decisioni e istruzioni alle quali il lavoratore è obbligato ad attenersi (</a:t>
            </a:r>
            <a:r>
              <a:rPr lang="it-IT" altLang="it-IT" sz="2200" dirty="0" err="1"/>
              <a:t>Cass</a:t>
            </a:r>
            <a:r>
              <a:rPr lang="it-IT" altLang="it-IT" sz="2200" dirty="0"/>
              <a:t>. n. 11502 del 2000)</a:t>
            </a:r>
          </a:p>
          <a:p>
            <a:pPr>
              <a:lnSpc>
                <a:spcPct val="90000"/>
              </a:lnSpc>
            </a:pPr>
            <a:r>
              <a:rPr lang="it-IT" altLang="it-IT" sz="2200" dirty="0">
                <a:solidFill>
                  <a:srgbClr val="000000"/>
                </a:solidFill>
                <a:cs typeface="Times New Roman" panose="02020603050405020304" pitchFamily="18" charset="0"/>
              </a:rPr>
              <a:t>Ai fini della qualificazione del contratto rileva “più l'</a:t>
            </a:r>
            <a:r>
              <a:rPr lang="it-IT" altLang="it-IT" sz="2200" u="sng" dirty="0">
                <a:solidFill>
                  <a:srgbClr val="000000"/>
                </a:solidFill>
                <a:cs typeface="Times New Roman" panose="02020603050405020304" pitchFamily="18" charset="0"/>
              </a:rPr>
              <a:t>esistenza</a:t>
            </a:r>
            <a:r>
              <a:rPr lang="it-IT" altLang="it-IT" sz="2200" dirty="0">
                <a:solidFill>
                  <a:srgbClr val="000000"/>
                </a:solidFill>
                <a:cs typeface="Times New Roman" panose="02020603050405020304" pitchFamily="18" charset="0"/>
              </a:rPr>
              <a:t> in capo alle parti dei relativi diritti e obblighi derivanti dal contratto che l'</a:t>
            </a:r>
            <a:r>
              <a:rPr lang="it-IT" altLang="it-IT" sz="2200" u="sng" dirty="0">
                <a:solidFill>
                  <a:srgbClr val="000000"/>
                </a:solidFill>
                <a:cs typeface="Times New Roman" panose="02020603050405020304" pitchFamily="18" charset="0"/>
              </a:rPr>
              <a:t>entità</a:t>
            </a:r>
            <a:r>
              <a:rPr lang="it-IT" altLang="it-IT" sz="2200" dirty="0">
                <a:solidFill>
                  <a:srgbClr val="000000"/>
                </a:solidFill>
                <a:cs typeface="Times New Roman" panose="02020603050405020304" pitchFamily="18" charset="0"/>
              </a:rPr>
              <a:t> del concreto esercizio dei propri poteri da parte del datore di lavoro” (</a:t>
            </a:r>
            <a:r>
              <a:rPr lang="it-IT" altLang="it-IT" sz="2200" dirty="0" err="1">
                <a:solidFill>
                  <a:srgbClr val="000000"/>
                </a:solidFill>
                <a:cs typeface="Times New Roman" panose="02020603050405020304" pitchFamily="18" charset="0"/>
              </a:rPr>
              <a:t>Cass</a:t>
            </a:r>
            <a:r>
              <a:rPr lang="it-IT" altLang="it-IT" sz="2200" dirty="0">
                <a:solidFill>
                  <a:srgbClr val="000000"/>
                </a:solidFill>
                <a:cs typeface="Times New Roman" panose="02020603050405020304" pitchFamily="18" charset="0"/>
              </a:rPr>
              <a:t>. 1420/2002)</a:t>
            </a:r>
            <a:endParaRPr lang="it-IT" altLang="it-IT" sz="2200" dirty="0"/>
          </a:p>
          <a:p>
            <a:pPr>
              <a:lnSpc>
                <a:spcPct val="90000"/>
              </a:lnSpc>
            </a:pPr>
            <a:r>
              <a:rPr lang="it-IT" altLang="it-IT" sz="2200" dirty="0"/>
              <a:t>Il potere direttivo, lato attivo del dovere di obbedienza (art. 2104 c.c.), consiste: a) nel potere di determinare le modalità di esecuzione della prestazione; b) nel potere di controllo sull’esecuzione; c) nel potere di disciplina del lavoro.</a:t>
            </a:r>
          </a:p>
          <a:p>
            <a:pPr>
              <a:lnSpc>
                <a:spcPct val="90000"/>
              </a:lnSpc>
              <a:buFontTx/>
              <a:buNone/>
            </a:pPr>
            <a:r>
              <a:rPr lang="it-IT" altLang="it-IT" sz="2200" dirty="0"/>
              <a:t>	* Potere disciplinare: se l’esercizio del potere disciplinare è sicuro indice di subordinazione, il mancato esercizio dello stesso non dimostra l’insussistenza di tale requisito (</a:t>
            </a:r>
            <a:r>
              <a:rPr lang="it-IT" altLang="it-IT" sz="2200" dirty="0" err="1"/>
              <a:t>Cass</a:t>
            </a:r>
            <a:r>
              <a:rPr lang="it-IT" altLang="it-IT" sz="2200" dirty="0"/>
              <a:t>. n. 11329 del 1996)</a:t>
            </a:r>
          </a:p>
        </p:txBody>
      </p:sp>
    </p:spTree>
    <p:extLst>
      <p:ext uri="{BB962C8B-B14F-4D97-AF65-F5344CB8AC3E}">
        <p14:creationId xmlns:p14="http://schemas.microsoft.com/office/powerpoint/2010/main" val="4728293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ou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ox(ou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box(out)">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box(out)">
                                      <p:cBhvr>
                                        <p:cTn id="22" dur="5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Conciliazione delle controversie</a:t>
            </a:r>
            <a:endParaRPr lang="it-IT" dirty="0"/>
          </a:p>
        </p:txBody>
      </p:sp>
      <p:sp>
        <p:nvSpPr>
          <p:cNvPr id="3" name="Segnaposto contenuto 2"/>
          <p:cNvSpPr>
            <a:spLocks noGrp="1"/>
          </p:cNvSpPr>
          <p:nvPr>
            <p:ph sz="quarter" idx="1"/>
          </p:nvPr>
        </p:nvSpPr>
        <p:spPr/>
        <p:txBody>
          <a:bodyPr>
            <a:normAutofit fontScale="77500" lnSpcReduction="20000"/>
          </a:bodyPr>
          <a:lstStyle/>
          <a:p>
            <a:r>
              <a:rPr lang="it-IT" dirty="0" smtClean="0"/>
              <a:t>Conciliazione giudiziale (art. 420 </a:t>
            </a:r>
            <a:r>
              <a:rPr lang="it-IT" dirty="0" err="1" smtClean="0"/>
              <a:t>c.p.c.</a:t>
            </a:r>
            <a:r>
              <a:rPr lang="it-IT" dirty="0" smtClean="0"/>
              <a:t>)</a:t>
            </a:r>
          </a:p>
          <a:p>
            <a:r>
              <a:rPr lang="it-IT" dirty="0" smtClean="0"/>
              <a:t>Conciliazione stragiudiziale davanti 1) alla commissione di conciliazione presso la DTL (art. 410 e 411 </a:t>
            </a:r>
            <a:r>
              <a:rPr lang="it-IT" dirty="0" err="1" smtClean="0"/>
              <a:t>c.p.c.</a:t>
            </a:r>
            <a:r>
              <a:rPr lang="it-IT" dirty="0" smtClean="0"/>
              <a:t>); 2) conciliazione monocratica (art. 11 d. </a:t>
            </a:r>
            <a:r>
              <a:rPr lang="it-IT" dirty="0" err="1" smtClean="0"/>
              <a:t>lgs</a:t>
            </a:r>
            <a:r>
              <a:rPr lang="it-IT" dirty="0" smtClean="0"/>
              <a:t>. 124/2004); 3) conciliazione sindacale (art. 412 ter </a:t>
            </a:r>
            <a:r>
              <a:rPr lang="it-IT" dirty="0" err="1" smtClean="0"/>
              <a:t>c.p.c.</a:t>
            </a:r>
            <a:r>
              <a:rPr lang="it-IT" dirty="0" smtClean="0"/>
              <a:t>).</a:t>
            </a:r>
          </a:p>
          <a:p>
            <a:r>
              <a:rPr lang="it-IT" dirty="0" smtClean="0"/>
              <a:t>Contratto di compromesso: arbitrato rituale (art. 806 </a:t>
            </a:r>
            <a:r>
              <a:rPr lang="it-IT" dirty="0" err="1" smtClean="0"/>
              <a:t>c.p.c.</a:t>
            </a:r>
            <a:r>
              <a:rPr lang="it-IT" dirty="0" smtClean="0"/>
              <a:t>) o irrituale (art. 803 ter </a:t>
            </a:r>
            <a:r>
              <a:rPr lang="it-IT" dirty="0" err="1" smtClean="0"/>
              <a:t>c.p.c.</a:t>
            </a:r>
            <a:r>
              <a:rPr lang="it-IT" dirty="0" smtClean="0"/>
              <a:t>), regolato dai contratti collettivi (art. 412 ter </a:t>
            </a:r>
            <a:r>
              <a:rPr lang="it-IT" dirty="0" err="1" smtClean="0"/>
              <a:t>c.p.c.</a:t>
            </a:r>
            <a:r>
              <a:rPr lang="it-IT" dirty="0" smtClean="0"/>
              <a:t>), presso la DTL (art. 412 </a:t>
            </a:r>
            <a:r>
              <a:rPr lang="it-IT" dirty="0" err="1" smtClean="0"/>
              <a:t>c.p.c.</a:t>
            </a:r>
            <a:r>
              <a:rPr lang="it-IT" dirty="0" smtClean="0"/>
              <a:t>), presso le commissioni di certificazione (art. 31 co. 12 l. 183/2010) o davanti a collegio costituito dalle parti (art. 414 quater </a:t>
            </a:r>
            <a:r>
              <a:rPr lang="it-IT" dirty="0" err="1" smtClean="0"/>
              <a:t>c.p.c.</a:t>
            </a:r>
            <a:r>
              <a:rPr lang="it-IT" dirty="0" smtClean="0"/>
              <a:t>)</a:t>
            </a:r>
          </a:p>
          <a:p>
            <a:pPr marL="0" indent="0">
              <a:buNone/>
            </a:pPr>
            <a:r>
              <a:rPr lang="it-IT" dirty="0"/>
              <a:t>	</a:t>
            </a:r>
            <a:r>
              <a:rPr lang="it-IT" dirty="0" smtClean="0"/>
              <a:t>* arbitrato secondo equità (art. 412 co. 2 e 412 quater co. 3 </a:t>
            </a:r>
            <a:r>
              <a:rPr lang="it-IT" dirty="0" err="1" smtClean="0"/>
              <a:t>c.p.c.</a:t>
            </a:r>
            <a:r>
              <a:rPr lang="it-IT" dirty="0" smtClean="0"/>
              <a:t>)</a:t>
            </a:r>
          </a:p>
          <a:p>
            <a:r>
              <a:rPr lang="it-IT" dirty="0" smtClean="0"/>
              <a:t>Clausola compromissoria: clausola </a:t>
            </a:r>
            <a:r>
              <a:rPr lang="it-IT" dirty="0"/>
              <a:t>con cui </a:t>
            </a:r>
            <a:r>
              <a:rPr lang="it-IT" dirty="0" smtClean="0"/>
              <a:t>le parti si </a:t>
            </a:r>
            <a:r>
              <a:rPr lang="it-IT" dirty="0"/>
              <a:t>impegnano a sottoporre ad arbitri le future eventuali controversie relative al rapporto di lavoro (art. 31 co. </a:t>
            </a:r>
            <a:r>
              <a:rPr lang="it-IT" dirty="0" smtClean="0"/>
              <a:t>10 </a:t>
            </a:r>
            <a:r>
              <a:rPr lang="it-IT" dirty="0"/>
              <a:t>l. 183/2010)</a:t>
            </a:r>
          </a:p>
          <a:p>
            <a:pPr marL="0" indent="0">
              <a:buNone/>
            </a:pPr>
            <a:r>
              <a:rPr lang="it-IT" dirty="0"/>
              <a:t>	</a:t>
            </a:r>
            <a:r>
              <a:rPr lang="it-IT" dirty="0" smtClean="0"/>
              <a:t>* Condizioni</a:t>
            </a:r>
            <a:r>
              <a:rPr lang="it-IT" dirty="0"/>
              <a:t>: contratti collettivi o intervento Min. lav. + certificazione </a:t>
            </a:r>
            <a:r>
              <a:rPr lang="it-IT" dirty="0" smtClean="0"/>
              <a:t>+ momento della stipulazione (art</a:t>
            </a:r>
            <a:r>
              <a:rPr lang="it-IT" dirty="0"/>
              <a:t>. 31 co. </a:t>
            </a:r>
            <a:r>
              <a:rPr lang="it-IT" dirty="0" smtClean="0"/>
              <a:t>10 </a:t>
            </a:r>
            <a:r>
              <a:rPr lang="it-IT" dirty="0"/>
              <a:t>l. 183/2010)</a:t>
            </a:r>
          </a:p>
          <a:p>
            <a:pPr marL="0" indent="0">
              <a:buNone/>
            </a:pPr>
            <a:r>
              <a:rPr lang="it-IT" dirty="0" smtClean="0"/>
              <a:t>	* Possibilità </a:t>
            </a:r>
            <a:r>
              <a:rPr lang="it-IT" dirty="0"/>
              <a:t>di decisione secondo </a:t>
            </a:r>
            <a:r>
              <a:rPr lang="it-IT" dirty="0" smtClean="0"/>
              <a:t>equità (art. 412 </a:t>
            </a:r>
            <a:r>
              <a:rPr lang="it-IT" dirty="0" err="1" smtClean="0"/>
              <a:t>c.p.c.</a:t>
            </a:r>
            <a:r>
              <a:rPr lang="it-IT" dirty="0" smtClean="0"/>
              <a:t>)</a:t>
            </a:r>
            <a:endParaRPr lang="it-IT" dirty="0"/>
          </a:p>
          <a:p>
            <a:pPr marL="0" indent="0">
              <a:buNone/>
            </a:pPr>
            <a:r>
              <a:rPr lang="it-IT" dirty="0" smtClean="0"/>
              <a:t>	* Esclusione </a:t>
            </a:r>
            <a:r>
              <a:rPr lang="it-IT" dirty="0"/>
              <a:t>delle controversie relative alla risoluzione del </a:t>
            </a:r>
            <a:r>
              <a:rPr lang="it-IT" dirty="0" smtClean="0"/>
              <a:t>rapporto</a:t>
            </a:r>
            <a:endParaRPr lang="it-IT" dirty="0"/>
          </a:p>
        </p:txBody>
      </p:sp>
    </p:spTree>
    <p:extLst>
      <p:ext uri="{BB962C8B-B14F-4D97-AF65-F5344CB8AC3E}">
        <p14:creationId xmlns:p14="http://schemas.microsoft.com/office/powerpoint/2010/main" val="474502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381000" y="0"/>
            <a:ext cx="8382000" cy="1143000"/>
          </a:xfrm>
        </p:spPr>
        <p:txBody>
          <a:bodyPr/>
          <a:lstStyle/>
          <a:p>
            <a:r>
              <a:rPr lang="it-IT" altLang="it-IT" sz="2400"/>
              <a:t>SUBORDINAZIONE come assoggettamento del prestatore ai poteri del datore - GIURISPRUDENZA</a:t>
            </a:r>
          </a:p>
        </p:txBody>
      </p:sp>
      <p:sp>
        <p:nvSpPr>
          <p:cNvPr id="19459" name="Rectangle 1027"/>
          <p:cNvSpPr>
            <a:spLocks noGrp="1" noChangeArrowheads="1"/>
          </p:cNvSpPr>
          <p:nvPr>
            <p:ph type="body" idx="1"/>
          </p:nvPr>
        </p:nvSpPr>
        <p:spPr>
          <a:xfrm>
            <a:off x="381000" y="1143000"/>
            <a:ext cx="8305800" cy="5334000"/>
          </a:xfrm>
        </p:spPr>
        <p:txBody>
          <a:bodyPr/>
          <a:lstStyle/>
          <a:p>
            <a:pPr>
              <a:lnSpc>
                <a:spcPct val="90000"/>
              </a:lnSpc>
              <a:buFontTx/>
              <a:buNone/>
            </a:pPr>
            <a:r>
              <a:rPr lang="it-IT" altLang="it-IT" sz="2000" dirty="0"/>
              <a:t>a</a:t>
            </a:r>
            <a:r>
              <a:rPr lang="it-IT" altLang="it-IT" sz="2000" dirty="0" smtClean="0"/>
              <a:t>) </a:t>
            </a:r>
            <a:r>
              <a:rPr lang="it-IT" altLang="it-IT" sz="2000" u="sng" dirty="0" smtClean="0"/>
              <a:t>il </a:t>
            </a:r>
            <a:r>
              <a:rPr lang="it-IT" altLang="it-IT" sz="2000" u="sng" dirty="0"/>
              <a:t>potere direttivo non si esplica necessariamente in ordini continui, dettagliati e strettamente vincolanti, potendosi attuare mediante direttive programmatiche, che lascino margini di autonomia al dipendente </a:t>
            </a:r>
            <a:r>
              <a:rPr lang="it-IT" altLang="it-IT" sz="2000" dirty="0"/>
              <a:t>(</a:t>
            </a:r>
            <a:r>
              <a:rPr lang="it-IT" altLang="it-IT" sz="2000" dirty="0" err="1"/>
              <a:t>Cass</a:t>
            </a:r>
            <a:r>
              <a:rPr lang="it-IT" altLang="it-IT" sz="2000" dirty="0"/>
              <a:t>. 5520/1997);</a:t>
            </a:r>
          </a:p>
          <a:p>
            <a:pPr>
              <a:lnSpc>
                <a:spcPct val="90000"/>
              </a:lnSpc>
              <a:buFontTx/>
              <a:buNone/>
            </a:pPr>
            <a:r>
              <a:rPr lang="it-IT" altLang="it-IT" sz="2000" dirty="0"/>
              <a:t>“</a:t>
            </a:r>
            <a:r>
              <a:rPr lang="it-IT" altLang="it-IT" sz="2000" dirty="0">
                <a:solidFill>
                  <a:srgbClr val="000000"/>
                </a:solidFill>
                <a:cs typeface="Times New Roman" panose="02020603050405020304" pitchFamily="18" charset="0"/>
              </a:rPr>
              <a:t>il vincolo di soggezione del lavoratore al potere direttivo del datore di lavoro diviene, con l'evolversi dei sistemi di organizzazione del lavoro verso una sempre più diffusa esteriorizzazione di interi settori del ciclo produttivo o di una serie di professionalità specifiche, sempre meno significativo della subordinazione, mentre, in riferimento a tali nuove realtà, assume valore di indice determinante della subordinazione l'assunzione per contratto dell'obbligazione di porre a disposizione del datore di lavoro le proprie energie lavorative e di impiegarle, con continuità, fedeltà e diligenza, secondo le direttive di ordine generale impartite dal datore di lavoro e in funzione dei programmi cui è destinata la prestazione, per il perseguimento dei fini propri dell'impresa datrice di lavoro” (caso relativo ad una propagandista di prodotti farmaceutici la cui prestazione doveva svolgersi secondo le direttive di ordine generale impartite dalla casa farmaceutica;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9167/2001)</a:t>
            </a:r>
          </a:p>
        </p:txBody>
      </p:sp>
    </p:spTree>
    <p:extLst>
      <p:ext uri="{BB962C8B-B14F-4D97-AF65-F5344CB8AC3E}">
        <p14:creationId xmlns:p14="http://schemas.microsoft.com/office/powerpoint/2010/main" val="135094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228600"/>
            <a:ext cx="7772400" cy="914400"/>
          </a:xfrm>
        </p:spPr>
        <p:txBody>
          <a:bodyPr/>
          <a:lstStyle/>
          <a:p>
            <a:r>
              <a:rPr lang="it-IT" altLang="it-IT" sz="2400"/>
              <a:t>SUBORDINAZIONE come assoggettamento del prestatore ai poteri del datore - GIURISPRUDENZA</a:t>
            </a:r>
          </a:p>
        </p:txBody>
      </p:sp>
      <p:sp>
        <p:nvSpPr>
          <p:cNvPr id="24579" name="Rectangle 3"/>
          <p:cNvSpPr>
            <a:spLocks noGrp="1" noChangeArrowheads="1"/>
          </p:cNvSpPr>
          <p:nvPr>
            <p:ph type="body" idx="1"/>
          </p:nvPr>
        </p:nvSpPr>
        <p:spPr>
          <a:xfrm>
            <a:off x="304800" y="1219200"/>
            <a:ext cx="8458200" cy="5334000"/>
          </a:xfrm>
        </p:spPr>
        <p:txBody>
          <a:bodyPr/>
          <a:lstStyle/>
          <a:p>
            <a:r>
              <a:rPr lang="it-IT" altLang="it-IT" sz="2000" dirty="0">
                <a:solidFill>
                  <a:srgbClr val="000000"/>
                </a:solidFill>
                <a:cs typeface="Times New Roman" panose="02020603050405020304" pitchFamily="18" charset="0"/>
              </a:rPr>
              <a:t>“l'assoggettamento del lavoratore alle altrui direttive è riscontrabile anche quando il potere direttivo del datore di lavoro viene esercitato </a:t>
            </a:r>
            <a:r>
              <a:rPr lang="it-IT" altLang="it-IT" sz="2000" i="1" dirty="0">
                <a:solidFill>
                  <a:srgbClr val="000000"/>
                </a:solidFill>
                <a:cs typeface="Times New Roman" panose="02020603050405020304" pitchFamily="18" charset="0"/>
              </a:rPr>
              <a:t>de die in diem</a:t>
            </a:r>
            <a:r>
              <a:rPr lang="it-IT" altLang="it-IT" sz="2000" dirty="0">
                <a:solidFill>
                  <a:srgbClr val="000000"/>
                </a:solidFill>
                <a:cs typeface="Times New Roman" panose="02020603050405020304" pitchFamily="18" charset="0"/>
              </a:rPr>
              <a:t>, consistendo, in tal caso, il vincolo della subordinazione nell'accettazione dell'esercizio del suddetto potere direttivo di ripetuta specificazione della prestazione lavorativa richiesta in adempimento delle obbligazioni assunte dal prestatore stesso” (caso relativo ad una fisioterapista le cui prestazioni venivano, giorno per giorno, specificate dal datore di lavoro attraverso la consegna di schede di lavoro recanti l'indicazione del paziente e del tipo di prestazione da eseguire)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11924/1998)</a:t>
            </a:r>
          </a:p>
          <a:p>
            <a:r>
              <a:rPr lang="it-IT" altLang="it-IT" sz="2000" dirty="0"/>
              <a:t>“</a:t>
            </a:r>
            <a:r>
              <a:rPr lang="it-IT" altLang="it-IT" sz="2000" dirty="0">
                <a:solidFill>
                  <a:srgbClr val="000000"/>
                </a:solidFill>
                <a:cs typeface="Times New Roman" panose="02020603050405020304" pitchFamily="18" charset="0"/>
              </a:rPr>
              <a:t>non è necessaria, per riscontrare il profilarsi in concreto del potere direttivo e del connesso potere di controllo del datore di lavoro, la presenza costante e continua di questo nei luoghi di svolgimento di tali prestazioni, dovendosi considerare che la continuità e la frequenza delle direttive e dei controlli vanno correlate sia </a:t>
            </a:r>
            <a:r>
              <a:rPr lang="it-IT" altLang="it-IT" sz="2000" u="sng" dirty="0">
                <a:solidFill>
                  <a:srgbClr val="000000"/>
                </a:solidFill>
                <a:cs typeface="Times New Roman" panose="02020603050405020304" pitchFamily="18" charset="0"/>
              </a:rPr>
              <a:t>alla natura delle prestazioni sia al ruolo dei prestatori di lavoro nell'ambito dell'impresa ed ai loro rapporti con l'imprenditore, sul piano delle capacità e della fiducia</a:t>
            </a:r>
            <a:r>
              <a:rPr lang="it-IT" altLang="it-IT" sz="2000" dirty="0">
                <a:solidFill>
                  <a:srgbClr val="000000"/>
                </a:solidFill>
                <a:cs typeface="Times New Roman" panose="02020603050405020304" pitchFamily="18" charset="0"/>
              </a:rPr>
              <a:t>”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5590/1994)</a:t>
            </a:r>
            <a:endParaRPr lang="it-IT" altLang="it-IT" sz="2000" dirty="0"/>
          </a:p>
        </p:txBody>
      </p:sp>
    </p:spTree>
    <p:extLst>
      <p:ext uri="{BB962C8B-B14F-4D97-AF65-F5344CB8AC3E}">
        <p14:creationId xmlns:p14="http://schemas.microsoft.com/office/powerpoint/2010/main" val="245294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228600"/>
            <a:ext cx="7772400" cy="914400"/>
          </a:xfrm>
        </p:spPr>
        <p:txBody>
          <a:bodyPr/>
          <a:lstStyle/>
          <a:p>
            <a:r>
              <a:rPr lang="it-IT" altLang="it-IT" sz="2400"/>
              <a:t>SUBORDINAZIONE come assoggettamento del prestatore ai poteri del datore - GIURISPRUDENZA</a:t>
            </a:r>
          </a:p>
        </p:txBody>
      </p:sp>
      <p:sp>
        <p:nvSpPr>
          <p:cNvPr id="20483" name="Rectangle 3"/>
          <p:cNvSpPr>
            <a:spLocks noGrp="1" noChangeArrowheads="1"/>
          </p:cNvSpPr>
          <p:nvPr>
            <p:ph type="body" idx="1"/>
          </p:nvPr>
        </p:nvSpPr>
        <p:spPr>
          <a:xfrm>
            <a:off x="685800" y="1143000"/>
            <a:ext cx="7772400" cy="5181600"/>
          </a:xfrm>
        </p:spPr>
        <p:txBody>
          <a:bodyPr/>
          <a:lstStyle/>
          <a:p>
            <a:pPr>
              <a:lnSpc>
                <a:spcPct val="90000"/>
              </a:lnSpc>
              <a:buFontTx/>
              <a:buNone/>
            </a:pPr>
            <a:r>
              <a:rPr lang="it-IT" altLang="it-IT" sz="2000" dirty="0"/>
              <a:t>b) il potere direttivo deve concretizzarsi in </a:t>
            </a:r>
            <a:r>
              <a:rPr lang="it-IT" altLang="it-IT" sz="2000" u="sng" dirty="0"/>
              <a:t>ordini specifici e non in direttive programmatiche e generali </a:t>
            </a:r>
            <a:r>
              <a:rPr lang="it-IT" altLang="it-IT" sz="2000" u="sng" dirty="0">
                <a:solidFill>
                  <a:srgbClr val="000000"/>
                </a:solidFill>
                <a:cs typeface="Times New Roman" panose="02020603050405020304" pitchFamily="18" charset="0"/>
              </a:rPr>
              <a:t>oltre che nell'esercizio di una assidua attività di vigilanza e controllo dell'esecuzione delle prestazioni lavorative</a:t>
            </a:r>
            <a:r>
              <a:rPr lang="it-IT" altLang="it-IT" sz="2000" u="sng" dirty="0"/>
              <a:t> </a:t>
            </a:r>
            <a:r>
              <a:rPr lang="it-IT" altLang="it-IT" sz="2000" dirty="0"/>
              <a:t>(</a:t>
            </a:r>
            <a:r>
              <a:rPr lang="it-IT" altLang="it-IT" sz="2000" dirty="0" err="1"/>
              <a:t>Cass</a:t>
            </a:r>
            <a:r>
              <a:rPr lang="it-IT" altLang="it-IT" sz="2000" dirty="0"/>
              <a:t>. 2352/1994; </a:t>
            </a:r>
            <a:r>
              <a:rPr lang="it-IT" altLang="it-IT" sz="2000" dirty="0" err="1"/>
              <a:t>Cass</a:t>
            </a:r>
            <a:r>
              <a:rPr lang="it-IT" altLang="it-IT" sz="2000" dirty="0"/>
              <a:t>. 11936/2000; </a:t>
            </a:r>
            <a:r>
              <a:rPr lang="it-IT" altLang="it-IT" sz="2000" dirty="0" err="1"/>
              <a:t>Cass</a:t>
            </a:r>
            <a:r>
              <a:rPr lang="it-IT" altLang="it-IT" sz="2000" dirty="0"/>
              <a:t>. 14664/2001); </a:t>
            </a:r>
          </a:p>
          <a:p>
            <a:pPr>
              <a:lnSpc>
                <a:spcPct val="90000"/>
              </a:lnSpc>
              <a:buFontTx/>
              <a:buNone/>
            </a:pPr>
            <a:r>
              <a:rPr lang="it-IT" altLang="it-IT" sz="2000" dirty="0">
                <a:solidFill>
                  <a:srgbClr val="000000"/>
                </a:solidFill>
                <a:cs typeface="Times New Roman" panose="02020603050405020304" pitchFamily="18" charset="0"/>
              </a:rPr>
              <a:t>“la subordinazione consiste in un vincolo di natura personale che assoggetta il prestatore d'opera al potere direttivo, organizzativo e disciplinare del datore di lavoro, con conseguente limitazione della libertà del primo, e che postula non già semplici direttive programmatiche e prescrizioni predeterminate ovvero un controllo estrinseco dell'attività del prestatore, attinente al risultato della medesima - essendo, tanto le une quanto le altre, compatibili con la prestazione dell'opera autonoma - ma la necessità che la prestazione d'opera sia regolata nel suo svolgimento e che, quindi, il potere direttivo del datore di lavoro inserisca all'intrinseca esecuzione della prestazione medesima” (</a:t>
            </a:r>
            <a:r>
              <a:rPr lang="it-IT" altLang="it-IT" sz="2000" dirty="0" err="1">
                <a:solidFill>
                  <a:srgbClr val="000000"/>
                </a:solidFill>
                <a:cs typeface="Times New Roman" panose="02020603050405020304" pitchFamily="18" charset="0"/>
              </a:rPr>
              <a:t>Trib</a:t>
            </a:r>
            <a:r>
              <a:rPr lang="it-IT" altLang="it-IT" sz="2000" dirty="0">
                <a:solidFill>
                  <a:srgbClr val="000000"/>
                </a:solidFill>
                <a:cs typeface="Times New Roman" panose="02020603050405020304" pitchFamily="18" charset="0"/>
              </a:rPr>
              <a:t>. Torino 29/11/1997) </a:t>
            </a:r>
            <a:r>
              <a:rPr lang="it-IT" altLang="it-IT" sz="2000" dirty="0"/>
              <a:t>cfr. con poteri di direzione e controllo previsti negli artt. 1661, 1662 e 1665 (appalto), 1711 co. 2° (mandato), 2224 (contratto d’opera)</a:t>
            </a:r>
          </a:p>
        </p:txBody>
      </p:sp>
    </p:spTree>
    <p:extLst>
      <p:ext uri="{BB962C8B-B14F-4D97-AF65-F5344CB8AC3E}">
        <p14:creationId xmlns:p14="http://schemas.microsoft.com/office/powerpoint/2010/main" val="372358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09600"/>
            <a:ext cx="7772400" cy="838200"/>
          </a:xfrm>
        </p:spPr>
        <p:txBody>
          <a:bodyPr>
            <a:normAutofit fontScale="90000"/>
          </a:bodyPr>
          <a:lstStyle/>
          <a:p>
            <a:r>
              <a:rPr lang="it-IT" altLang="it-IT" sz="2400"/>
              <a:t>SUBORDINAZIONE come assoggettamento del prestatore ai poteri del datore - CASISTICA</a:t>
            </a:r>
          </a:p>
        </p:txBody>
      </p:sp>
      <p:sp>
        <p:nvSpPr>
          <p:cNvPr id="21507" name="Rectangle 3"/>
          <p:cNvSpPr>
            <a:spLocks noGrp="1" noChangeArrowheads="1"/>
          </p:cNvSpPr>
          <p:nvPr>
            <p:ph type="body" idx="1"/>
          </p:nvPr>
        </p:nvSpPr>
        <p:spPr>
          <a:xfrm>
            <a:off x="381000" y="1600200"/>
            <a:ext cx="8305800" cy="4953000"/>
          </a:xfrm>
        </p:spPr>
        <p:txBody>
          <a:bodyPr/>
          <a:lstStyle/>
          <a:p>
            <a:pPr>
              <a:lnSpc>
                <a:spcPct val="90000"/>
              </a:lnSpc>
              <a:buFontTx/>
              <a:buNone/>
            </a:pPr>
            <a:r>
              <a:rPr lang="it-IT" altLang="it-IT" sz="2000" dirty="0"/>
              <a:t>“</a:t>
            </a:r>
            <a:r>
              <a:rPr lang="it-IT" altLang="it-IT" sz="2000" u="sng" dirty="0">
                <a:solidFill>
                  <a:srgbClr val="000000"/>
                </a:solidFill>
                <a:cs typeface="Times New Roman" panose="02020603050405020304" pitchFamily="18" charset="0"/>
              </a:rPr>
              <a:t>l'esistenza del vincolo di subordinazione va concretamente apprezzata con riguardo alla specificità dell'incarico conferito al lavoratore ed al modo della sua attuazione, fermo restando che ogni attività umana, economicamente rilevante può essere oggetto sia di rapporto di lavoro subordinato che di rapporto di lavoro autonomo</a:t>
            </a:r>
            <a:r>
              <a:rPr lang="it-IT" altLang="it-IT" sz="2000" dirty="0"/>
              <a:t>” (</a:t>
            </a:r>
            <a:r>
              <a:rPr lang="it-IT" altLang="it-IT" sz="2000" dirty="0" err="1"/>
              <a:t>Cass</a:t>
            </a:r>
            <a:r>
              <a:rPr lang="it-IT" altLang="it-IT" sz="2000" dirty="0"/>
              <a:t>. 13858/1999; </a:t>
            </a:r>
            <a:r>
              <a:rPr lang="it-IT" altLang="it-IT" sz="2000" dirty="0" err="1"/>
              <a:t>Cass</a:t>
            </a:r>
            <a:r>
              <a:rPr lang="it-IT" altLang="it-IT" sz="2000" dirty="0"/>
              <a:t>. 14664/2001</a:t>
            </a:r>
            <a:r>
              <a:rPr lang="it-IT" altLang="it-IT" sz="2000" dirty="0" smtClean="0"/>
              <a:t>)</a:t>
            </a:r>
          </a:p>
          <a:p>
            <a:pPr>
              <a:lnSpc>
                <a:spcPct val="90000"/>
              </a:lnSpc>
              <a:buFontTx/>
              <a:buNone/>
            </a:pPr>
            <a:endParaRPr lang="it-IT" altLang="it-IT" sz="2000" dirty="0" smtClean="0"/>
          </a:p>
          <a:p>
            <a:pPr>
              <a:lnSpc>
                <a:spcPct val="90000"/>
              </a:lnSpc>
              <a:buNone/>
            </a:pPr>
            <a:r>
              <a:rPr lang="it-IT" altLang="it-IT" sz="2000" dirty="0">
                <a:solidFill>
                  <a:srgbClr val="000000"/>
                </a:solidFill>
                <a:cs typeface="Times New Roman" panose="02020603050405020304" pitchFamily="18" charset="0"/>
              </a:rPr>
              <a:t>“nelle </a:t>
            </a:r>
            <a:r>
              <a:rPr lang="it-IT" altLang="it-IT" sz="2000" u="sng" dirty="0">
                <a:solidFill>
                  <a:srgbClr val="000000"/>
                </a:solidFill>
                <a:cs typeface="Times New Roman" panose="02020603050405020304" pitchFamily="18" charset="0"/>
              </a:rPr>
              <a:t>prestazioni professionali di alto profilo</a:t>
            </a:r>
            <a:r>
              <a:rPr lang="it-IT" altLang="it-IT" sz="2000" dirty="0">
                <a:solidFill>
                  <a:srgbClr val="000000"/>
                </a:solidFill>
                <a:cs typeface="Times New Roman" panose="02020603050405020304" pitchFamily="18" charset="0"/>
              </a:rPr>
              <a:t> la subordinazione risulta necessariamente più attenuata e sfumata. In tal caso è necessario fare riferimento al potere direttivo dell'imprenditore non con riguardo al contenuto delle prestazioni, né alle loro modalità sotto il profilo tecnico, ma ai limiti esterni dell'attività professionale, vale a dire all'inquadramento della prestazione nell'ambito della organizzazione aziendale” (Corte d’Appello Potenza 12/10/2000). </a:t>
            </a:r>
            <a:r>
              <a:rPr lang="it-IT" altLang="it-IT" sz="2000" i="1" dirty="0">
                <a:solidFill>
                  <a:srgbClr val="000000"/>
                </a:solidFill>
                <a:cs typeface="Times New Roman" panose="02020603050405020304" pitchFamily="18" charset="0"/>
              </a:rPr>
              <a:t>Contra</a:t>
            </a:r>
            <a:r>
              <a:rPr lang="it-IT" altLang="it-IT" sz="2000" dirty="0">
                <a:solidFill>
                  <a:srgbClr val="000000"/>
                </a:solidFill>
                <a:cs typeface="Times New Roman" panose="02020603050405020304" pitchFamily="18" charset="0"/>
              </a:rPr>
              <a:t> “la sussistenza o meno del vincolo della subordinazione deve essere verificata in relazione alla intensità della etero-organizzazione della prestazione, stabilendo se l'organizzazione sia limitata al coordinamento dell'attività dei medici con quella della impresa, oppure ecceda le esigenze di coordinamento, per dipendere direttamente e continuativamente dall'interesse dell'impresa” (</a:t>
            </a:r>
            <a:r>
              <a:rPr lang="it-IT" altLang="it-IT" sz="2000" dirty="0" err="1">
                <a:solidFill>
                  <a:srgbClr val="000000"/>
                </a:solidFill>
                <a:cs typeface="Times New Roman" panose="02020603050405020304" pitchFamily="18" charset="0"/>
              </a:rPr>
              <a:t>Cass</a:t>
            </a:r>
            <a:r>
              <a:rPr lang="it-IT" altLang="it-IT" sz="2000" dirty="0">
                <a:solidFill>
                  <a:srgbClr val="000000"/>
                </a:solidFill>
                <a:cs typeface="Times New Roman" panose="02020603050405020304" pitchFamily="18" charset="0"/>
              </a:rPr>
              <a:t>. 5389/1994</a:t>
            </a:r>
            <a:r>
              <a:rPr lang="it-IT" altLang="it-IT" sz="2000" dirty="0" smtClean="0">
                <a:solidFill>
                  <a:srgbClr val="000000"/>
                </a:solidFill>
                <a:cs typeface="Times New Roman" panose="02020603050405020304" pitchFamily="18" charset="0"/>
              </a:rPr>
              <a:t>)</a:t>
            </a:r>
            <a:endParaRPr lang="it-IT" altLang="it-IT" sz="2000" dirty="0"/>
          </a:p>
          <a:p>
            <a:pPr>
              <a:lnSpc>
                <a:spcPct val="90000"/>
              </a:lnSpc>
              <a:buFontTx/>
              <a:buNone/>
            </a:pPr>
            <a:endParaRPr lang="it-IT" altLang="it-IT" sz="2000" dirty="0"/>
          </a:p>
        </p:txBody>
      </p:sp>
    </p:spTree>
    <p:extLst>
      <p:ext uri="{BB962C8B-B14F-4D97-AF65-F5344CB8AC3E}">
        <p14:creationId xmlns:p14="http://schemas.microsoft.com/office/powerpoint/2010/main" val="2057761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228600"/>
            <a:ext cx="8001000" cy="838200"/>
          </a:xfrm>
        </p:spPr>
        <p:txBody>
          <a:bodyPr>
            <a:normAutofit fontScale="90000"/>
          </a:bodyPr>
          <a:lstStyle/>
          <a:p>
            <a:r>
              <a:rPr lang="it-IT" altLang="it-IT" sz="2400"/>
              <a:t>SUBORDINAZIONE come inserimento organico del prestatore nell’impresa (</a:t>
            </a:r>
            <a:r>
              <a:rPr lang="it-IT" altLang="it-IT" sz="2400" b="1"/>
              <a:t>dipendenza</a:t>
            </a:r>
            <a:r>
              <a:rPr lang="it-IT" altLang="it-IT" sz="2400"/>
              <a:t>)</a:t>
            </a:r>
          </a:p>
        </p:txBody>
      </p:sp>
      <p:sp>
        <p:nvSpPr>
          <p:cNvPr id="11267" name="Rectangle 3"/>
          <p:cNvSpPr>
            <a:spLocks noGrp="1" noChangeArrowheads="1"/>
          </p:cNvSpPr>
          <p:nvPr>
            <p:ph type="body" idx="1"/>
          </p:nvPr>
        </p:nvSpPr>
        <p:spPr>
          <a:xfrm>
            <a:off x="609600" y="1295400"/>
            <a:ext cx="8077200" cy="5105400"/>
          </a:xfrm>
        </p:spPr>
        <p:txBody>
          <a:bodyPr/>
          <a:lstStyle/>
          <a:p>
            <a:pPr>
              <a:lnSpc>
                <a:spcPct val="90000"/>
              </a:lnSpc>
              <a:buFontTx/>
              <a:buNone/>
            </a:pPr>
            <a:r>
              <a:rPr lang="it-IT" altLang="it-IT" sz="1800"/>
              <a:t>elemento essenziale per la qualificazione del contratto di cui all’art. 2094 c.c. è l’inserimento della prestazione nell’organizzazione aziendale del creditore e il conseguente assoggettamento al potere gerarchico dell’imprenditore (Cass. 9152/2001; Cass. 4015/2002)</a:t>
            </a:r>
          </a:p>
          <a:p>
            <a:pPr>
              <a:lnSpc>
                <a:spcPct val="90000"/>
              </a:lnSpc>
              <a:buFontTx/>
              <a:buNone/>
            </a:pPr>
            <a:r>
              <a:rPr lang="it-IT" altLang="it-IT" sz="1800"/>
              <a:t>- subordinazione come “condizione di doppia alienità del lavoratore” in quanto la prestazione si svolge “nel contesto di un’organizzazione produttiva altrui ed in vista di un risultato di cui il titolare dell’organizzazione è legittimato ad appropriarsi” (Roccella)</a:t>
            </a:r>
          </a:p>
          <a:p>
            <a:pPr>
              <a:lnSpc>
                <a:spcPct val="90000"/>
              </a:lnSpc>
              <a:buFontTx/>
              <a:buNone/>
            </a:pPr>
            <a:r>
              <a:rPr lang="it-IT" altLang="it-IT" sz="1800"/>
              <a:t>Critica: la necessità di coordinamento spazio-temporale delle attività dei collaboratori dell’impresa (</a:t>
            </a:r>
            <a:r>
              <a:rPr lang="it-IT" altLang="it-IT" sz="1800" u="sng"/>
              <a:t>coordinamento esterno</a:t>
            </a:r>
            <a:r>
              <a:rPr lang="it-IT" altLang="it-IT" sz="1800"/>
              <a:t>) è presente anche in ipotesi di lavoro autonomo (art. 409 n. 3) c.p.c.; Cass. 4204/1994); caratteristica peculiare del lavoro subordinato è la facoltà di determinare la collocazione spazio-temporale dei singoli segmenti della prestazione per una più stretta integrazione con l’organizzazione aziendale (</a:t>
            </a:r>
            <a:r>
              <a:rPr lang="it-IT" altLang="it-IT" sz="1800" u="sng"/>
              <a:t>coordinamento interno</a:t>
            </a:r>
            <a:r>
              <a:rPr lang="it-IT" altLang="it-IT" sz="1800"/>
              <a:t>). “Il</a:t>
            </a:r>
            <a:r>
              <a:rPr lang="it-IT" altLang="it-IT" sz="1800">
                <a:solidFill>
                  <a:srgbClr val="000000"/>
                </a:solidFill>
                <a:cs typeface="Times New Roman" panose="02020603050405020304" pitchFamily="18" charset="0"/>
              </a:rPr>
              <a:t> parametro di qualificazione della subordinazione non si risolve nel mero inserimento del lavoratore nell'azienda ma negli elementi dei quali l'inserimento è mera conseguenza: la sussistenza e la permanenza dell'obbligo del lavoratore di mantenere a disposizione del datore l'attività lavorativa e la sussistenza e la permanenza del suo conseguente assoggettamento al potere direttivo e disciplinare del datore di lavoro stesso” (Cass. 2171/2000)</a:t>
            </a:r>
          </a:p>
        </p:txBody>
      </p:sp>
    </p:spTree>
    <p:extLst>
      <p:ext uri="{BB962C8B-B14F-4D97-AF65-F5344CB8AC3E}">
        <p14:creationId xmlns:p14="http://schemas.microsoft.com/office/powerpoint/2010/main" val="33191583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Univer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1614</TotalTime>
  <Words>4792</Words>
  <Application>Microsoft Office PowerPoint</Application>
  <PresentationFormat>Presentazione su schermo (4:3)</PresentationFormat>
  <Paragraphs>223</Paragraphs>
  <Slides>40</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40</vt:i4>
      </vt:variant>
    </vt:vector>
  </HeadingPairs>
  <TitlesOfParts>
    <vt:vector size="49" baseType="lpstr">
      <vt:lpstr>Arial Unicode MS</vt:lpstr>
      <vt:lpstr>MS Mincho</vt:lpstr>
      <vt:lpstr>Arial</vt:lpstr>
      <vt:lpstr>Courier New</vt:lpstr>
      <vt:lpstr>Franklin Gothic Book</vt:lpstr>
      <vt:lpstr>Perpetua</vt:lpstr>
      <vt:lpstr>Times New Roman</vt:lpstr>
      <vt:lpstr>Wingdings 2</vt:lpstr>
      <vt:lpstr>Universo</vt:lpstr>
      <vt:lpstr>Diritto del lavoro</vt:lpstr>
      <vt:lpstr>“E’ prestatore di lavoro subordinato chi si obbliga mediante retribuzione a collaborare nell’impresa, prestando il proprio lavoro intellettuale o manuale alle dipendenze e sotto la direzione dell’imprenditore” (art. 2094 c.c.)</vt:lpstr>
      <vt:lpstr>Presentazione standard di PowerPoint</vt:lpstr>
      <vt:lpstr>SUBORDINAZIONE come assoggettamento del prestatore ai poteri del datore</vt:lpstr>
      <vt:lpstr>SUBORDINAZIONE come assoggettamento del prestatore ai poteri del datore - GIURISPRUDENZA</vt:lpstr>
      <vt:lpstr>SUBORDINAZIONE come assoggettamento del prestatore ai poteri del datore - GIURISPRUDENZA</vt:lpstr>
      <vt:lpstr>SUBORDINAZIONE come assoggettamento del prestatore ai poteri del datore - GIURISPRUDENZA</vt:lpstr>
      <vt:lpstr>SUBORDINAZIONE come assoggettamento del prestatore ai poteri del datore - CASISTICA</vt:lpstr>
      <vt:lpstr>SUBORDINAZIONE come inserimento organico del prestatore nell’impresa (dipendenza)</vt:lpstr>
      <vt:lpstr>METODI per la QUALIFICAZIONE del CONTRATTO</vt:lpstr>
      <vt:lpstr>METODI per la QUALIFICAZIONE del CONTRATTO</vt:lpstr>
      <vt:lpstr>INDICI della SUBORDINAZIONE</vt:lpstr>
      <vt:lpstr>INDICI della SUBORDINAZIONE</vt:lpstr>
      <vt:lpstr>INDISPONIBILITA’ DEL TIPO CONTRATUALE   Non è consentito né al legislatore, né alle parti negare la qualificazione giuridica di rapporti di lavoro subordinato a rapporti che oggettivamente hanno tale natura, ove da ciò derivi l’inapplicabilità delle norme inderogabili previste dall’ordinamento per dare attuazione ai principi dettati dalla Costituzione a tutela del lavoro subordinato (Corte Cost. 115/1994) La qualificazione giuridica del contratto spetta al giudice che vi procede sulla base delle allegazioni e delle prove fornite circa l’assetto negoziale di interessi posto in essere dalle parti (Cass. 6821/1995)</vt:lpstr>
      <vt:lpstr>GIURISPRUDENZA sull’irrilevanza del nomen iuris scelto dalle parti </vt:lpstr>
      <vt:lpstr>GIURISPRUDENZA sulla valutazione della volontà espressa dai contraenti</vt:lpstr>
      <vt:lpstr>RICORSO in CASSAZIONE</vt:lpstr>
      <vt:lpstr>PARASUBORDINAZIONE</vt:lpstr>
      <vt:lpstr>PARASUBORDINAZIONE</vt:lpstr>
      <vt:lpstr>REQUISITI della PARASUBORDINAZIONE</vt:lpstr>
      <vt:lpstr>REQUISITI della PARASUBORDINAZIONE</vt:lpstr>
      <vt:lpstr>REQUISITI della PARASUBORDINAZIONE</vt:lpstr>
      <vt:lpstr>REQUISITI della PARASUBORDINAZIONE</vt:lpstr>
      <vt:lpstr>PARASUBORDINAZIONE</vt:lpstr>
      <vt:lpstr>PARASUBORDINAZIONE NORME di DIRITTO SOSTANZIALE applicabili</vt:lpstr>
      <vt:lpstr>PARASUBORDINAZIONE NORME di DIRITTO SOSTANZIALE non applicabili</vt:lpstr>
      <vt:lpstr>PARASUBORDINAZIONE NORME di DIRITTO SOSTANZIALE non applicabili</vt:lpstr>
      <vt:lpstr>PARASUBORDINAZIONE Aspetti FISCALI e PREVIDENZIALI</vt:lpstr>
      <vt:lpstr>Lavoro a progetto</vt:lpstr>
      <vt:lpstr>Jobs Act e D. lgs. 81/2015</vt:lpstr>
      <vt:lpstr>«Partite IVA»</vt:lpstr>
      <vt:lpstr>Jobs Act degli autonomi (l. 81/2017)</vt:lpstr>
      <vt:lpstr>Lavoro accessorio (ex voucher)</vt:lpstr>
      <vt:lpstr>Lavoro accessorio (ex voucher)</vt:lpstr>
      <vt:lpstr>Associazione in partecipazione</vt:lpstr>
      <vt:lpstr>Lavoro nelle società cooperative</vt:lpstr>
      <vt:lpstr>CERTIFICAZIONE DEL RAPPORTO DI LAVORO (ART. 75 ss. D.lgs. 276/2003)</vt:lpstr>
      <vt:lpstr>CERTIFICAZIONE DEL RAPPORTO DI LAVORO (ART. 75 ss. D.lgs. 276/2003</vt:lpstr>
      <vt:lpstr>CERTIFICAZIONE DEL RAPPORTO DI LAVORO (ART. 75 ss. D.lgs. 276/2003</vt:lpstr>
      <vt:lpstr>Conciliazione delle controversie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del lavoro</dc:title>
  <dc:creator>Silvia</dc:creator>
  <cp:lastModifiedBy>SilviaBorelli</cp:lastModifiedBy>
  <cp:revision>154</cp:revision>
  <dcterms:created xsi:type="dcterms:W3CDTF">2013-09-30T16:15:20Z</dcterms:created>
  <dcterms:modified xsi:type="dcterms:W3CDTF">2018-04-16T12:51:32Z</dcterms:modified>
</cp:coreProperties>
</file>