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2017-2018</a:t>
            </a:r>
          </a:p>
          <a:p>
            <a:r>
              <a:rPr lang="it-IT" dirty="0" smtClean="0"/>
              <a:t>Prof.ssa Silvia Borelli</a:t>
            </a:r>
          </a:p>
          <a:p>
            <a:r>
              <a:rPr lang="it-IT" dirty="0" smtClean="0"/>
              <a:t>Lezione XI – Diritti di informazione e partecipazione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Forme di partecipazione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Oggetto: Partecipazione forte (sulle strategie aziendali; c.d. partecipazione alla </a:t>
            </a:r>
            <a:r>
              <a:rPr lang="it-IT" i="1" dirty="0" err="1" smtClean="0"/>
              <a:t>governance</a:t>
            </a:r>
            <a:r>
              <a:rPr lang="it-IT" dirty="0" smtClean="0"/>
              <a:t>)/debole (sull’organizzazione del lavoro; c.d. partecipazione organizzativa)</a:t>
            </a:r>
          </a:p>
          <a:p>
            <a:r>
              <a:rPr lang="it-IT" dirty="0" smtClean="0"/>
              <a:t>Modalità: Partecipazione agli organi di gestione della società (cogestione)/ Consultazione (parere obbligatorio e/o vincolante) / Informazione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Procedimentalizzazione dei poteri datoriali </a:t>
            </a:r>
          </a:p>
          <a:p>
            <a:r>
              <a:rPr lang="it-IT" dirty="0" smtClean="0"/>
              <a:t>Fonte dei diritti di partecipazione: contr. </a:t>
            </a:r>
            <a:r>
              <a:rPr lang="it-IT" dirty="0" err="1" smtClean="0"/>
              <a:t>coll</a:t>
            </a:r>
            <a:r>
              <a:rPr lang="it-IT" dirty="0" smtClean="0"/>
              <a:t>.; legge</a:t>
            </a:r>
          </a:p>
          <a:p>
            <a:r>
              <a:rPr lang="it-IT" dirty="0" smtClean="0"/>
              <a:t>Partecipazione economica/finanziaria: agli utili o al capitale, </a:t>
            </a:r>
            <a:r>
              <a:rPr lang="it-IT" dirty="0"/>
              <a:t>azionaria</a:t>
            </a:r>
          </a:p>
        </p:txBody>
      </p:sp>
    </p:spTree>
    <p:extLst>
      <p:ext uri="{BB962C8B-B14F-4D97-AF65-F5344CB8AC3E}">
        <p14:creationId xmlns:p14="http://schemas.microsoft.com/office/powerpoint/2010/main" val="4031904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Fonti normative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572000"/>
          </a:xfrm>
        </p:spPr>
        <p:txBody>
          <a:bodyPr/>
          <a:lstStyle/>
          <a:p>
            <a:r>
              <a:rPr lang="it-IT" dirty="0"/>
              <a:t>Art. 46 </a:t>
            </a:r>
            <a:r>
              <a:rPr lang="it-IT" dirty="0" err="1"/>
              <a:t>Cost</a:t>
            </a:r>
            <a:r>
              <a:rPr lang="it-IT" dirty="0" smtClean="0"/>
              <a:t>.</a:t>
            </a:r>
          </a:p>
          <a:p>
            <a:r>
              <a:rPr lang="it-IT" dirty="0" smtClean="0"/>
              <a:t>Art. 27 Carte dei diritti fondamentali dell’UE</a:t>
            </a:r>
            <a:endParaRPr lang="it-IT" dirty="0"/>
          </a:p>
          <a:p>
            <a:r>
              <a:rPr lang="it-IT" dirty="0" smtClean="0"/>
              <a:t>Quadro generale: d. </a:t>
            </a:r>
            <a:r>
              <a:rPr lang="it-IT" dirty="0" err="1" smtClean="0"/>
              <a:t>lgs</a:t>
            </a:r>
            <a:r>
              <a:rPr lang="it-IT" dirty="0" smtClean="0"/>
              <a:t>. 25/2007 (recepimento dir. 2002/14)</a:t>
            </a:r>
          </a:p>
          <a:p>
            <a:r>
              <a:rPr lang="it-IT" dirty="0" smtClean="0"/>
              <a:t>CAE (d. </a:t>
            </a:r>
            <a:r>
              <a:rPr lang="it-IT" dirty="0" err="1" smtClean="0"/>
              <a:t>lgs</a:t>
            </a:r>
            <a:r>
              <a:rPr lang="it-IT" dirty="0" smtClean="0"/>
              <a:t>. 113/2012 recepimento dir. 2009/38)</a:t>
            </a:r>
          </a:p>
          <a:p>
            <a:r>
              <a:rPr lang="it-IT" dirty="0" smtClean="0"/>
              <a:t>Società europea (d. </a:t>
            </a:r>
            <a:r>
              <a:rPr lang="it-IT" dirty="0" err="1" smtClean="0"/>
              <a:t>lgs</a:t>
            </a:r>
            <a:r>
              <a:rPr lang="it-IT" dirty="0" smtClean="0"/>
              <a:t>. 188/2005 recepimento dir. 2001/86)</a:t>
            </a:r>
          </a:p>
          <a:p>
            <a:r>
              <a:rPr lang="it-IT" dirty="0" smtClean="0"/>
              <a:t>Art. 4 co. 62 L. 92/12</a:t>
            </a:r>
          </a:p>
          <a:p>
            <a:r>
              <a:rPr lang="it-IT" smtClean="0"/>
              <a:t>Accordo CGIL CISL UIL del 14.1.2016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85423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Rappresentante dei lavoratori per la sicurezza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Campo di applicazione: art. 2 </a:t>
            </a:r>
            <a:r>
              <a:rPr lang="it-IT" dirty="0" err="1" smtClean="0"/>
              <a:t>lett</a:t>
            </a:r>
            <a:r>
              <a:rPr lang="it-IT" dirty="0" smtClean="0"/>
              <a:t>. </a:t>
            </a:r>
            <a:r>
              <a:rPr lang="it-IT" dirty="0" smtClean="0"/>
              <a:t>i) </a:t>
            </a:r>
            <a:r>
              <a:rPr lang="it-IT" dirty="0" smtClean="0"/>
              <a:t>d. </a:t>
            </a:r>
            <a:r>
              <a:rPr lang="it-IT" dirty="0" err="1" smtClean="0"/>
              <a:t>lgs</a:t>
            </a:r>
            <a:r>
              <a:rPr lang="it-IT" dirty="0" smtClean="0"/>
              <a:t>. 81/2008</a:t>
            </a:r>
          </a:p>
          <a:p>
            <a:r>
              <a:rPr lang="it-IT" dirty="0" smtClean="0"/>
              <a:t>Livelli: aziendale (art. 47); territoriale (art. 48); sito produttivo (art. 49)</a:t>
            </a:r>
          </a:p>
          <a:p>
            <a:r>
              <a:rPr lang="it-IT" dirty="0" smtClean="0"/>
              <a:t>Funzioni (art. 50 d. </a:t>
            </a:r>
            <a:r>
              <a:rPr lang="it-IT" dirty="0" err="1" smtClean="0"/>
              <a:t>lgs</a:t>
            </a:r>
            <a:r>
              <a:rPr lang="it-IT" dirty="0" smtClean="0"/>
              <a:t>. 81/2008)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15666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1038</TotalTime>
  <Words>195</Words>
  <Application>Microsoft Office PowerPoint</Application>
  <PresentationFormat>Presentazione su schermo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Franklin Gothic Book</vt:lpstr>
      <vt:lpstr>Perpetua</vt:lpstr>
      <vt:lpstr>Wingdings 2</vt:lpstr>
      <vt:lpstr>Universo</vt:lpstr>
      <vt:lpstr>Diritto del lavoro</vt:lpstr>
      <vt:lpstr>Forme di partecipazione</vt:lpstr>
      <vt:lpstr>Fonti normative</vt:lpstr>
      <vt:lpstr>Rappresentante dei lavoratori per la sicurezza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SilviaBorelli</cp:lastModifiedBy>
  <cp:revision>105</cp:revision>
  <dcterms:created xsi:type="dcterms:W3CDTF">2013-09-30T16:15:20Z</dcterms:created>
  <dcterms:modified xsi:type="dcterms:W3CDTF">2018-04-11T11:47:26Z</dcterms:modified>
</cp:coreProperties>
</file>