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8085D8-A068-4B5D-9FE4-385FF137570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60976" cy="2604864"/>
          </a:xfrm>
        </p:spPr>
        <p:txBody>
          <a:bodyPr>
            <a:normAutofit/>
          </a:bodyPr>
          <a:lstStyle/>
          <a:p>
            <a:r>
              <a:rPr lang="it-IT" dirty="0" smtClean="0"/>
              <a:t>Corso di Laurea in Giurisprudenza</a:t>
            </a:r>
          </a:p>
          <a:p>
            <a:r>
              <a:rPr lang="it-IT" dirty="0" err="1" smtClean="0"/>
              <a:t>a.a</a:t>
            </a:r>
            <a:r>
              <a:rPr lang="it-IT" dirty="0" smtClean="0"/>
              <a:t>. 2016-2017</a:t>
            </a:r>
          </a:p>
          <a:p>
            <a:r>
              <a:rPr lang="it-IT" dirty="0" smtClean="0"/>
              <a:t>Prof.ssa Silvia Borelli</a:t>
            </a:r>
          </a:p>
          <a:p>
            <a:r>
              <a:rPr lang="it-IT" dirty="0" smtClean="0"/>
              <a:t>Lezione XXV – Cassa integrazione guadagni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CRITERI di SCELTA dei </a:t>
            </a:r>
            <a:r>
              <a:rPr lang="it-IT" dirty="0" smtClean="0"/>
              <a:t>LAVORATORI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005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S</a:t>
            </a:r>
            <a:r>
              <a:rPr lang="it-IT" b="1" dirty="0" smtClean="0"/>
              <a:t>celta </a:t>
            </a:r>
            <a:r>
              <a:rPr lang="it-IT" b="1" dirty="0" smtClean="0"/>
              <a:t>non discriminatoria dell’imprenditore</a:t>
            </a:r>
            <a:r>
              <a:rPr lang="it-IT" dirty="0" smtClean="0"/>
              <a:t>; eventuale accordo collettivo (in caso di CIGS, i criteri di scelta dei lav. devono essere oggetto della comunicazione preventiva dell’imprenditore e dell’esame </a:t>
            </a:r>
            <a:r>
              <a:rPr lang="it-IT" dirty="0" smtClean="0"/>
              <a:t>congiunto)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b="1" dirty="0" smtClean="0"/>
              <a:t>obbligo </a:t>
            </a:r>
            <a:r>
              <a:rPr lang="it-IT" b="1" dirty="0" smtClean="0"/>
              <a:t>di rotazione</a:t>
            </a:r>
            <a:r>
              <a:rPr lang="it-IT" dirty="0" smtClean="0"/>
              <a:t>: se </a:t>
            </a:r>
            <a:r>
              <a:rPr lang="it-IT" dirty="0"/>
              <a:t>l'impresa ritiene, per ragioni di ordine tecnico-organizzativo connesse al mantenimento dei normali livelli di efficienza, di non adottare meccanismi di rotazione tra i lavoratori che espletano le medesime mansioni e sono occupati </a:t>
            </a:r>
            <a:r>
              <a:rPr lang="it-IT" dirty="0" smtClean="0"/>
              <a:t>nell'unità </a:t>
            </a:r>
            <a:r>
              <a:rPr lang="it-IT" dirty="0"/>
              <a:t>produttiva interessata dalle sospensioni, deve indicarne i motivi nel </a:t>
            </a:r>
            <a:r>
              <a:rPr lang="it-IT" dirty="0" smtClean="0"/>
              <a:t>programma </a:t>
            </a:r>
            <a:r>
              <a:rPr lang="it-IT" dirty="0" smtClean="0"/>
              <a:t>CIGS; </a:t>
            </a:r>
            <a:r>
              <a:rPr lang="it-IT" dirty="0" smtClean="0"/>
              <a:t>se </a:t>
            </a:r>
            <a:r>
              <a:rPr lang="it-IT" dirty="0" smtClean="0"/>
              <a:t>l’impresa non adotta la rotazione paga </a:t>
            </a:r>
            <a:r>
              <a:rPr lang="it-IT" dirty="0" smtClean="0"/>
              <a:t>un </a:t>
            </a:r>
            <a:r>
              <a:rPr lang="it-IT" dirty="0" smtClean="0"/>
              <a:t>maggiore </a:t>
            </a:r>
            <a:r>
              <a:rPr lang="it-IT" dirty="0" smtClean="0"/>
              <a:t>contributo addizionale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07633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it-IT" dirty="0" smtClean="0"/>
              <a:t>Disciplina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568952" cy="55446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In caso di omessa </a:t>
            </a:r>
            <a:r>
              <a:rPr lang="it-IT" dirty="0" smtClean="0"/>
              <a:t>o ritardata richiesta di </a:t>
            </a:r>
            <a:r>
              <a:rPr lang="it-IT" dirty="0" smtClean="0"/>
              <a:t>CIG, </a:t>
            </a:r>
            <a:r>
              <a:rPr lang="it-IT" dirty="0" smtClean="0"/>
              <a:t>l’imprenditore </a:t>
            </a:r>
            <a:r>
              <a:rPr lang="it-IT" dirty="0" smtClean="0"/>
              <a:t>deve </a:t>
            </a:r>
            <a:r>
              <a:rPr lang="it-IT" dirty="0" smtClean="0"/>
              <a:t>corrispondere ai lavoratori una somma pari all’integrazione salariale non percepita (art. </a:t>
            </a:r>
            <a:r>
              <a:rPr lang="it-IT" dirty="0" smtClean="0"/>
              <a:t>15 </a:t>
            </a:r>
            <a:r>
              <a:rPr lang="it-IT" dirty="0" smtClean="0"/>
              <a:t>co. </a:t>
            </a:r>
            <a:r>
              <a:rPr lang="it-IT" dirty="0" smtClean="0"/>
              <a:t>4 e art. 25 co. 4 d. l</a:t>
            </a:r>
            <a:r>
              <a:rPr lang="it-IT" dirty="0" smtClean="0"/>
              <a:t>. </a:t>
            </a:r>
            <a:r>
              <a:rPr lang="it-IT" dirty="0" smtClean="0"/>
              <a:t>148/2015).</a:t>
            </a:r>
          </a:p>
          <a:p>
            <a:pPr marL="0" indent="0">
              <a:buNone/>
            </a:pPr>
            <a:endParaRPr lang="it-IT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it-IT" dirty="0" smtClean="0"/>
              <a:t>Potere unilaterale dell’imprenditore di collocare i lavoratori in CIG che sorge con il provvedimento amministrativo di ammissione alla CIG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Il provvedimento amministrativo è illegittimo in caso di mancato espletamento della fase sindacale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Obbligo per il lavoratore in CIG di stipulare un patto di servizio personalizzato (art. 22 d. </a:t>
            </a:r>
            <a:r>
              <a:rPr lang="it-IT" dirty="0" err="1" smtClean="0"/>
              <a:t>lgs</a:t>
            </a:r>
            <a:r>
              <a:rPr lang="it-IT" dirty="0" smtClean="0"/>
              <a:t>. 150/2015).</a:t>
            </a:r>
          </a:p>
        </p:txBody>
      </p:sp>
    </p:spTree>
    <p:extLst>
      <p:ext uri="{BB962C8B-B14F-4D97-AF65-F5344CB8AC3E}">
        <p14:creationId xmlns:p14="http://schemas.microsoft.com/office/powerpoint/2010/main" val="97593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0972" y="404664"/>
            <a:ext cx="7772400" cy="73833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Fondo di solidarietà bilaterali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79512" y="1143000"/>
            <a:ext cx="8784976" cy="55263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Le </a:t>
            </a:r>
            <a:r>
              <a:rPr lang="it-IT" dirty="0"/>
              <a:t>organizzazioni sindacali e imprenditoriali comparativamente </a:t>
            </a:r>
            <a:r>
              <a:rPr lang="it-IT" dirty="0" smtClean="0"/>
              <a:t>più rappresentative </a:t>
            </a:r>
            <a:r>
              <a:rPr lang="it-IT" dirty="0"/>
              <a:t>a livello nazionale stipulano accordi e contratti collettivi, anche intersettoriali, aventi a oggetto la costituzione di fondi di </a:t>
            </a:r>
            <a:r>
              <a:rPr lang="it-IT" dirty="0" smtClean="0"/>
              <a:t>solidarietà </a:t>
            </a:r>
            <a:r>
              <a:rPr lang="it-IT" dirty="0"/>
              <a:t>bilaterali per i settori che non rientrano nell'ambito di applicazione </a:t>
            </a:r>
            <a:r>
              <a:rPr lang="it-IT" dirty="0" smtClean="0"/>
              <a:t>della CIGO e della CIGS, </a:t>
            </a:r>
            <a:r>
              <a:rPr lang="it-IT" u="sng" dirty="0"/>
              <a:t>con la </a:t>
            </a:r>
            <a:r>
              <a:rPr lang="it-IT" u="sng" dirty="0" smtClean="0"/>
              <a:t>finalità </a:t>
            </a:r>
            <a:r>
              <a:rPr lang="it-IT" u="sng" dirty="0"/>
              <a:t>di assicurare ai lavoratori una tutela in costanza di rapporto di lavoro nei casi di riduzione o sospensione </a:t>
            </a:r>
            <a:r>
              <a:rPr lang="it-IT" u="sng" dirty="0" smtClean="0"/>
              <a:t>dell'attività </a:t>
            </a:r>
            <a:r>
              <a:rPr lang="it-IT" u="sng" dirty="0"/>
              <a:t>lavorativa </a:t>
            </a:r>
            <a:r>
              <a:rPr lang="it-IT" dirty="0"/>
              <a:t>per le cause previste dalle disposizioni </a:t>
            </a:r>
            <a:r>
              <a:rPr lang="it-IT" dirty="0" smtClean="0"/>
              <a:t>sulla CIGO e sulla CIGS (art. 26 d. </a:t>
            </a:r>
            <a:r>
              <a:rPr lang="it-IT" dirty="0" err="1" smtClean="0"/>
              <a:t>lgs</a:t>
            </a:r>
            <a:r>
              <a:rPr lang="it-IT" dirty="0" smtClean="0"/>
              <a:t>. 148/2015).</a:t>
            </a:r>
          </a:p>
          <a:p>
            <a:pPr marL="0" indent="0">
              <a:buNone/>
            </a:pPr>
            <a:r>
              <a:rPr lang="it-IT" dirty="0"/>
              <a:t>L'istituzione dei fondi </a:t>
            </a:r>
            <a:r>
              <a:rPr lang="it-IT" dirty="0" smtClean="0"/>
              <a:t>è </a:t>
            </a:r>
            <a:r>
              <a:rPr lang="it-IT" dirty="0"/>
              <a:t>obbligatoria </a:t>
            </a:r>
            <a:r>
              <a:rPr lang="it-IT" dirty="0" smtClean="0"/>
              <a:t>in </a:t>
            </a:r>
            <a:r>
              <a:rPr lang="it-IT" dirty="0"/>
              <a:t>relazione ai datori di lavoro che occupano mediamente </a:t>
            </a:r>
            <a:r>
              <a:rPr lang="it-IT" dirty="0" smtClean="0"/>
              <a:t>più </a:t>
            </a:r>
            <a:r>
              <a:rPr lang="it-IT" dirty="0"/>
              <a:t>di cinque </a:t>
            </a:r>
            <a:r>
              <a:rPr lang="it-IT" dirty="0" smtClean="0"/>
              <a:t>dipendenti (co. 7).</a:t>
            </a:r>
          </a:p>
          <a:p>
            <a:pPr marL="0" indent="0">
              <a:buNone/>
            </a:pPr>
            <a:r>
              <a:rPr lang="it-IT" dirty="0" smtClean="0"/>
              <a:t>Ulteriori finalità dei fondi (co. 9).</a:t>
            </a:r>
          </a:p>
          <a:p>
            <a:pPr marL="0" indent="0">
              <a:buNone/>
            </a:pPr>
            <a:r>
              <a:rPr lang="it-IT" dirty="0" smtClean="0"/>
              <a:t>Erogazione di un assegno ordinario (art. 30)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fondi di solidarietà bilaterali alternativi (art. 27)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fondi di solidarietà residuali/fondo di integrazione salariale (artt. 28-29); erogazione di un assegno di solidarietà (art. 31)</a:t>
            </a:r>
          </a:p>
        </p:txBody>
      </p:sp>
    </p:spTree>
    <p:extLst>
      <p:ext uri="{BB962C8B-B14F-4D97-AF65-F5344CB8AC3E}">
        <p14:creationId xmlns:p14="http://schemas.microsoft.com/office/powerpoint/2010/main" val="2334376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Origine e funzioni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933528"/>
          </a:xfrm>
        </p:spPr>
        <p:txBody>
          <a:bodyPr>
            <a:normAutofit/>
          </a:bodyPr>
          <a:lstStyle/>
          <a:p>
            <a:r>
              <a:rPr lang="it-IT" dirty="0" smtClean="0"/>
              <a:t>Sospensione o riduzione dell’attività lavorativa per fronteggiare situazioni temporanee di eccedenza del personale</a:t>
            </a:r>
          </a:p>
          <a:p>
            <a:r>
              <a:rPr lang="it-IT" dirty="0" smtClean="0"/>
              <a:t>Seconda guerra mondiale, per fronteggiare la discontinuità produttiva assicurando la continuità del reddito dei lavoratori</a:t>
            </a:r>
          </a:p>
          <a:p>
            <a:r>
              <a:rPr lang="it-IT" dirty="0" smtClean="0"/>
              <a:t>Moltiplicazione delle causali: assicurare la continuità del reddito in situazioni di impossibilità sopravvenuta + salvaguardia dei livelli occupazionali durante periodi di crisi o trasformazione dell’impresa; estensione dell’utilizzo durante la crisi</a:t>
            </a:r>
          </a:p>
          <a:p>
            <a:r>
              <a:rPr lang="it-IT" dirty="0" smtClean="0"/>
              <a:t>Temporaneità dell’evento e positivo superamento del momento di crisi; CIG come surrogato dell’indennità di disoccupazione</a:t>
            </a:r>
          </a:p>
          <a:p>
            <a:r>
              <a:rPr lang="it-IT" dirty="0" err="1" smtClean="0"/>
              <a:t>Settorialità</a:t>
            </a:r>
            <a:r>
              <a:rPr lang="it-IT" dirty="0" smtClean="0"/>
              <a:t>: industria, edilizia, agricoltura</a:t>
            </a:r>
          </a:p>
        </p:txBody>
      </p:sp>
    </p:spTree>
    <p:extLst>
      <p:ext uri="{BB962C8B-B14F-4D97-AF65-F5344CB8AC3E}">
        <p14:creationId xmlns:p14="http://schemas.microsoft.com/office/powerpoint/2010/main" val="2570517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CIG e indennità di disoccupazione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ID (Naspi e fino al 2017, indennità di mobilità): sostegno al reddito in caso di perdita del lavoro</a:t>
            </a:r>
          </a:p>
          <a:p>
            <a:r>
              <a:rPr lang="it-IT" dirty="0" smtClean="0"/>
              <a:t>CIG: sostegno al reddito in caso di sospensione del rapporto di lavoro o riduzione dell’orario di lavoro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58121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/>
          </a:bodyPr>
          <a:lstStyle/>
          <a:p>
            <a:r>
              <a:rPr lang="it-IT" dirty="0" smtClean="0"/>
              <a:t>CAUSALI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755576" y="1628800"/>
            <a:ext cx="7344816" cy="4213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CIGO</a:t>
            </a:r>
            <a:r>
              <a:rPr lang="it-IT" dirty="0"/>
              <a:t>: situazioni aziendali dovute ad eventi transitori e </a:t>
            </a:r>
            <a:r>
              <a:rPr lang="it-IT" dirty="0" smtClean="0"/>
              <a:t>non imputabili </a:t>
            </a:r>
            <a:r>
              <a:rPr lang="it-IT" dirty="0" smtClean="0"/>
              <a:t>all'impresa </a:t>
            </a:r>
            <a:r>
              <a:rPr lang="it-IT" dirty="0"/>
              <a:t>o </a:t>
            </a:r>
            <a:r>
              <a:rPr lang="it-IT" dirty="0" smtClean="0"/>
              <a:t>ai dipendenti; </a:t>
            </a:r>
            <a:r>
              <a:rPr lang="it-IT" dirty="0"/>
              <a:t>situazioni temporanee di </a:t>
            </a:r>
            <a:r>
              <a:rPr lang="it-IT" dirty="0" smtClean="0"/>
              <a:t>mercato (art. </a:t>
            </a:r>
            <a:r>
              <a:rPr lang="it-IT" dirty="0" smtClean="0"/>
              <a:t>11 d. </a:t>
            </a:r>
            <a:r>
              <a:rPr lang="it-IT" dirty="0" err="1" smtClean="0"/>
              <a:t>lgs</a:t>
            </a:r>
            <a:r>
              <a:rPr lang="it-IT" dirty="0" smtClean="0"/>
              <a:t>. 148/2015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dirty="0" smtClean="0"/>
              <a:t>CIGS: riorganizzazioni aziendali, crisi aziendali o contratto di solidarietà </a:t>
            </a:r>
            <a:r>
              <a:rPr lang="it-IT" dirty="0" smtClean="0"/>
              <a:t>(art. </a:t>
            </a:r>
            <a:r>
              <a:rPr lang="it-IT" dirty="0" smtClean="0"/>
              <a:t>21 d. </a:t>
            </a:r>
            <a:r>
              <a:rPr lang="it-IT" dirty="0" err="1" smtClean="0"/>
              <a:t>lgs</a:t>
            </a:r>
            <a:r>
              <a:rPr lang="it-IT" dirty="0" smtClean="0"/>
              <a:t>. 148/2015)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impossibilità di chiedere la CIGS se si è richiesta la CIGO (art. 21 co. 6)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749267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Contratti di solidarietà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640960" cy="4933528"/>
          </a:xfrm>
        </p:spPr>
        <p:txBody>
          <a:bodyPr>
            <a:normAutofit/>
          </a:bodyPr>
          <a:lstStyle/>
          <a:p>
            <a:r>
              <a:rPr lang="it-IT" dirty="0" smtClean="0"/>
              <a:t>Contratto collettivo aziendale con cui si riduce l’orario di lavoro per evitare il licenziamento </a:t>
            </a:r>
            <a:r>
              <a:rPr lang="it-IT" dirty="0" smtClean="0"/>
              <a:t>(</a:t>
            </a:r>
            <a:r>
              <a:rPr lang="it-IT" dirty="0" smtClean="0"/>
              <a:t>art. </a:t>
            </a:r>
            <a:r>
              <a:rPr lang="it-IT" dirty="0" smtClean="0"/>
              <a:t>21 co. 5 d. </a:t>
            </a:r>
            <a:r>
              <a:rPr lang="it-IT" dirty="0" err="1" smtClean="0"/>
              <a:t>lgs</a:t>
            </a:r>
            <a:r>
              <a:rPr lang="it-IT" dirty="0" smtClean="0"/>
              <a:t>. 148/2015)</a:t>
            </a:r>
            <a:endParaRPr lang="it-IT" dirty="0" smtClean="0"/>
          </a:p>
          <a:p>
            <a:r>
              <a:rPr lang="it-IT" dirty="0" smtClean="0"/>
              <a:t>Riduzione fino al 60% dell’orario giornaliero </a:t>
            </a:r>
            <a:endParaRPr lang="it-IT" dirty="0" smtClean="0"/>
          </a:p>
          <a:p>
            <a:r>
              <a:rPr lang="it-IT" dirty="0" smtClean="0"/>
              <a:t>Durata fino a </a:t>
            </a:r>
            <a:r>
              <a:rPr lang="it-IT" dirty="0" smtClean="0"/>
              <a:t>36 mesi nell’arco del </a:t>
            </a:r>
            <a:r>
              <a:rPr lang="it-IT" dirty="0" err="1" smtClean="0"/>
              <a:t>quinquiennio</a:t>
            </a:r>
            <a:r>
              <a:rPr lang="it-IT" dirty="0" smtClean="0"/>
              <a:t> (art. 22 co. 3 e 5 d. </a:t>
            </a:r>
            <a:r>
              <a:rPr lang="it-IT" dirty="0" err="1" smtClean="0"/>
              <a:t>lgs</a:t>
            </a:r>
            <a:r>
              <a:rPr lang="it-IT" dirty="0" smtClean="0"/>
              <a:t>. 148/2015)</a:t>
            </a:r>
            <a:endParaRPr lang="it-IT" dirty="0"/>
          </a:p>
          <a:p>
            <a:endParaRPr lang="it-IT" dirty="0" smtClean="0"/>
          </a:p>
          <a:p>
            <a:pPr marL="0" indent="0">
              <a:buNone/>
            </a:pPr>
            <a:r>
              <a:rPr lang="it-IT" b="1" dirty="0" smtClean="0"/>
              <a:t>Contratti di solidarietà espansivi (art. 41 d. </a:t>
            </a:r>
            <a:r>
              <a:rPr lang="it-IT" b="1" dirty="0" err="1" smtClean="0"/>
              <a:t>lgs</a:t>
            </a:r>
            <a:r>
              <a:rPr lang="it-IT" b="1" dirty="0" smtClean="0"/>
              <a:t>. 148/2015)</a:t>
            </a:r>
            <a:r>
              <a:rPr lang="it-IT" dirty="0" smtClean="0"/>
              <a:t>: contratti collettivi aziendali con cui si riduce l’orario di lavoro e si assumono lavoratori con contratto a tempo indeterminato.</a:t>
            </a:r>
          </a:p>
          <a:p>
            <a:pPr marL="0" indent="0">
              <a:buNone/>
            </a:pPr>
            <a:r>
              <a:rPr lang="it-IT" dirty="0" smtClean="0"/>
              <a:t>	* sgravio contributivo a favore del datore di lavoro (co. 2-3)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prepensionamento (co. 5)</a:t>
            </a:r>
          </a:p>
        </p:txBody>
      </p:sp>
    </p:spTree>
    <p:extLst>
      <p:ext uri="{BB962C8B-B14F-4D97-AF65-F5344CB8AC3E}">
        <p14:creationId xmlns:p14="http://schemas.microsoft.com/office/powerpoint/2010/main" val="57821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47248" cy="792088"/>
          </a:xfrm>
        </p:spPr>
        <p:txBody>
          <a:bodyPr>
            <a:normAutofit/>
          </a:bodyPr>
          <a:lstStyle/>
          <a:p>
            <a:r>
              <a:rPr lang="it-IT" dirty="0"/>
              <a:t>CAMPO DI APPLICAZIONE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980728"/>
            <a:ext cx="8568952" cy="56166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Lavoratori </a:t>
            </a:r>
            <a:r>
              <a:rPr lang="it-IT" dirty="0" smtClean="0"/>
              <a:t>subordinati, compresi gli apprendisti (v. art. 2 d. </a:t>
            </a:r>
            <a:r>
              <a:rPr lang="it-IT" dirty="0" err="1" smtClean="0"/>
              <a:t>lgs</a:t>
            </a:r>
            <a:r>
              <a:rPr lang="it-IT" dirty="0" smtClean="0"/>
              <a:t>. 148/2015), con un’anzianità di servizio di almeno 90 gg., salvo il caso di CGO per eventi non evitabili (art. 1 d. </a:t>
            </a:r>
            <a:r>
              <a:rPr lang="it-IT" dirty="0" err="1" smtClean="0"/>
              <a:t>lgs</a:t>
            </a:r>
            <a:r>
              <a:rPr lang="it-IT" dirty="0" smtClean="0"/>
              <a:t>. 148/2015)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computo dell’anzianità in caso di successione di appalto (co. 3)</a:t>
            </a: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CIGS</a:t>
            </a:r>
            <a:r>
              <a:rPr lang="it-IT" dirty="0"/>
              <a:t>: </a:t>
            </a:r>
            <a:r>
              <a:rPr lang="it-IT" dirty="0" smtClean="0"/>
              <a:t>imprese </a:t>
            </a:r>
            <a:r>
              <a:rPr lang="it-IT" dirty="0" smtClean="0"/>
              <a:t>di alcuni settori </a:t>
            </a:r>
            <a:r>
              <a:rPr lang="it-IT" dirty="0" smtClean="0"/>
              <a:t>che </a:t>
            </a:r>
            <a:r>
              <a:rPr lang="it-IT" dirty="0"/>
              <a:t>abbiano occupato  mediamente  </a:t>
            </a:r>
            <a:r>
              <a:rPr lang="it-IT" dirty="0" smtClean="0"/>
              <a:t>più </a:t>
            </a:r>
            <a:r>
              <a:rPr lang="it-IT" dirty="0"/>
              <a:t>di  </a:t>
            </a:r>
            <a:r>
              <a:rPr lang="it-IT" dirty="0" smtClean="0"/>
              <a:t>15 lavoratori  nel semestre </a:t>
            </a:r>
            <a:r>
              <a:rPr lang="it-IT" dirty="0"/>
              <a:t>precedente la data di presentazione della richiesta </a:t>
            </a:r>
            <a:r>
              <a:rPr lang="it-IT" dirty="0" smtClean="0"/>
              <a:t>(inclusi </a:t>
            </a:r>
            <a:r>
              <a:rPr lang="it-IT" dirty="0" smtClean="0"/>
              <a:t>apprendisti e dirigenti; </a:t>
            </a:r>
            <a:r>
              <a:rPr lang="it-IT" dirty="0" smtClean="0"/>
              <a:t>art. </a:t>
            </a:r>
            <a:r>
              <a:rPr lang="it-IT" dirty="0" smtClean="0"/>
              <a:t>20 co. 1 d. </a:t>
            </a:r>
            <a:r>
              <a:rPr lang="it-IT" dirty="0" err="1" smtClean="0"/>
              <a:t>lgs</a:t>
            </a:r>
            <a:r>
              <a:rPr lang="it-IT" dirty="0" smtClean="0"/>
              <a:t>. </a:t>
            </a:r>
            <a:r>
              <a:rPr lang="it-IT" dirty="0"/>
              <a:t>148/2015); imprese di alcuni settori che abbiano occupato  mediamente  più di  </a:t>
            </a:r>
            <a:r>
              <a:rPr lang="it-IT" dirty="0" smtClean="0"/>
              <a:t>50 </a:t>
            </a:r>
            <a:r>
              <a:rPr lang="it-IT" dirty="0"/>
              <a:t>lavoratori  nel semestre precedente la data di presentazione della richiesta (inclusi apprendisti e dirigenti; art. 20 co. </a:t>
            </a:r>
            <a:r>
              <a:rPr lang="it-IT" dirty="0" smtClean="0"/>
              <a:t>2 </a:t>
            </a:r>
            <a:r>
              <a:rPr lang="it-IT" dirty="0"/>
              <a:t>d. </a:t>
            </a:r>
            <a:r>
              <a:rPr lang="it-IT" dirty="0" err="1"/>
              <a:t>lgs</a:t>
            </a:r>
            <a:r>
              <a:rPr lang="it-IT" dirty="0"/>
              <a:t>. 148/2015</a:t>
            </a:r>
            <a:r>
              <a:rPr lang="it-IT" dirty="0" smtClean="0"/>
              <a:t>); altre imprese e partiti politici (art. 20 co. 3).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CIGO</a:t>
            </a:r>
            <a:r>
              <a:rPr lang="it-IT" dirty="0" smtClean="0"/>
              <a:t>: </a:t>
            </a:r>
            <a:r>
              <a:rPr lang="it-IT" dirty="0" smtClean="0"/>
              <a:t>art. 10 d. </a:t>
            </a:r>
            <a:r>
              <a:rPr lang="it-IT" dirty="0" err="1" smtClean="0"/>
              <a:t>lgs</a:t>
            </a:r>
            <a:r>
              <a:rPr lang="it-IT" dirty="0" smtClean="0"/>
              <a:t>. 148/2015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95832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71600" y="32405"/>
            <a:ext cx="7772400" cy="778098"/>
          </a:xfrm>
        </p:spPr>
        <p:txBody>
          <a:bodyPr/>
          <a:lstStyle/>
          <a:p>
            <a:r>
              <a:rPr lang="it-IT" dirty="0"/>
              <a:t>PROCEDURA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712968" cy="58326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CIGO</a:t>
            </a:r>
          </a:p>
          <a:p>
            <a:pPr marL="0" indent="0">
              <a:buNone/>
            </a:pPr>
            <a:r>
              <a:rPr lang="it-IT" b="1" dirty="0" smtClean="0"/>
              <a:t>Fase </a:t>
            </a:r>
            <a:r>
              <a:rPr lang="it-IT" b="1" dirty="0"/>
              <a:t>sindacale: </a:t>
            </a:r>
            <a:r>
              <a:rPr lang="it-IT" dirty="0"/>
              <a:t>l'imprenditore </a:t>
            </a:r>
            <a:r>
              <a:rPr lang="it-IT" dirty="0" smtClean="0"/>
              <a:t>è </a:t>
            </a:r>
            <a:r>
              <a:rPr lang="it-IT" dirty="0"/>
              <a:t>tenuto a comunicare preventivamente alle </a:t>
            </a:r>
            <a:r>
              <a:rPr lang="it-IT" dirty="0" smtClean="0"/>
              <a:t>RSA/RSU, </a:t>
            </a:r>
            <a:r>
              <a:rPr lang="it-IT" dirty="0"/>
              <a:t>ove esistenti, </a:t>
            </a:r>
            <a:r>
              <a:rPr lang="it-IT" dirty="0" smtClean="0"/>
              <a:t>nonché </a:t>
            </a:r>
            <a:r>
              <a:rPr lang="it-IT" dirty="0" smtClean="0"/>
              <a:t>alle organizzazioni </a:t>
            </a:r>
            <a:r>
              <a:rPr lang="it-IT" dirty="0"/>
              <a:t>sindacali </a:t>
            </a:r>
            <a:r>
              <a:rPr lang="it-IT" dirty="0" smtClean="0"/>
              <a:t>comparativamente più </a:t>
            </a:r>
            <a:r>
              <a:rPr lang="it-IT" dirty="0" smtClean="0"/>
              <a:t>rappresentative </a:t>
            </a:r>
            <a:r>
              <a:rPr lang="it-IT" dirty="0" smtClean="0"/>
              <a:t>a livello nazionale, </a:t>
            </a:r>
            <a:r>
              <a:rPr lang="it-IT" dirty="0"/>
              <a:t>le cause di sospensione o di riduzione dell'orario di lavoro, </a:t>
            </a:r>
            <a:r>
              <a:rPr lang="it-IT" dirty="0" smtClean="0"/>
              <a:t>l'entità </a:t>
            </a:r>
            <a:r>
              <a:rPr lang="it-IT" dirty="0"/>
              <a:t>e la durata prevedibile, il numero dei lavoratori </a:t>
            </a:r>
            <a:r>
              <a:rPr lang="it-IT" dirty="0" smtClean="0"/>
              <a:t>interessati; esame </a:t>
            </a:r>
            <a:r>
              <a:rPr lang="it-IT" dirty="0"/>
              <a:t>congiunto su richiesta delle </a:t>
            </a:r>
            <a:r>
              <a:rPr lang="it-IT" dirty="0" smtClean="0"/>
              <a:t>parti </a:t>
            </a:r>
            <a:r>
              <a:rPr lang="it-IT" dirty="0" smtClean="0"/>
              <a:t>(art. 14 d. </a:t>
            </a:r>
            <a:r>
              <a:rPr lang="it-IT" dirty="0" err="1" smtClean="0"/>
              <a:t>lgs</a:t>
            </a:r>
            <a:r>
              <a:rPr lang="it-IT" dirty="0" smtClean="0"/>
              <a:t>. 148/2015).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eventi non oggettivamente evitabili (co. </a:t>
            </a:r>
            <a:r>
              <a:rPr lang="it-IT" dirty="0"/>
              <a:t>4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imprese dell’industria e dell’artigianato edile e dei lapidei (co. 5)</a:t>
            </a:r>
          </a:p>
          <a:p>
            <a:pPr marL="0" indent="0">
              <a:buNone/>
            </a:pPr>
            <a:r>
              <a:rPr lang="it-IT" b="1" dirty="0" smtClean="0"/>
              <a:t>Fase </a:t>
            </a:r>
            <a:r>
              <a:rPr lang="it-IT" b="1" dirty="0" smtClean="0"/>
              <a:t>amministrativa</a:t>
            </a:r>
            <a:r>
              <a:rPr lang="it-IT" b="1" dirty="0"/>
              <a:t>: </a:t>
            </a:r>
            <a:r>
              <a:rPr lang="it-IT" dirty="0" smtClean="0"/>
              <a:t>comunicazione telematica all’INPS (art. 15 d. </a:t>
            </a:r>
            <a:r>
              <a:rPr lang="it-IT" dirty="0" err="1" smtClean="0"/>
              <a:t>lgs</a:t>
            </a:r>
            <a:r>
              <a:rPr lang="it-IT" dirty="0" smtClean="0"/>
              <a:t>. 148/2015 e decisione della sede INPS territorialmente competente (art. 16 d. </a:t>
            </a:r>
            <a:r>
              <a:rPr lang="it-IT" dirty="0" err="1" smtClean="0"/>
              <a:t>lgs</a:t>
            </a:r>
            <a:r>
              <a:rPr lang="it-IT" dirty="0" smtClean="0"/>
              <a:t>. 148/2015)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b="1" dirty="0" smtClean="0"/>
              <a:t>CIGS</a:t>
            </a:r>
          </a:p>
          <a:p>
            <a:pPr marL="0" indent="0">
              <a:buNone/>
            </a:pPr>
            <a:r>
              <a:rPr lang="it-IT" b="1" dirty="0" smtClean="0"/>
              <a:t>Fase sindacale</a:t>
            </a:r>
            <a:r>
              <a:rPr lang="it-IT" dirty="0" smtClean="0"/>
              <a:t>: comunicazione dell’imprenditore a RSA/RSU e </a:t>
            </a:r>
            <a:r>
              <a:rPr lang="it-IT" dirty="0" err="1" smtClean="0"/>
              <a:t>oo.ss</a:t>
            </a:r>
            <a:r>
              <a:rPr lang="it-IT" dirty="0" smtClean="0"/>
              <a:t>. Comparativamente più rappresentative sul piano nazionale; esame congiunto (art. 24 d. </a:t>
            </a:r>
            <a:r>
              <a:rPr lang="it-IT" dirty="0" err="1" smtClean="0"/>
              <a:t>lgs</a:t>
            </a:r>
            <a:r>
              <a:rPr lang="it-IT" dirty="0" smtClean="0"/>
              <a:t>. 148/2015).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	* obbligo di dichiarare la non praticabilità del contratto di solidarietà (co. 4)</a:t>
            </a:r>
          </a:p>
          <a:p>
            <a:pPr marL="0" indent="0">
              <a:buNone/>
            </a:pPr>
            <a:r>
              <a:rPr lang="it-IT" b="1" dirty="0" smtClean="0"/>
              <a:t>Fase amministrativa</a:t>
            </a:r>
            <a:r>
              <a:rPr lang="it-IT" dirty="0" smtClean="0"/>
              <a:t>: comunicazione al Ministero del lavoro e alla DTL competente; decreto del Min. lav. (art. 25 d. </a:t>
            </a:r>
            <a:r>
              <a:rPr lang="it-IT" dirty="0" err="1" smtClean="0"/>
              <a:t>lgs</a:t>
            </a:r>
            <a:r>
              <a:rPr lang="it-IT" dirty="0" smtClean="0"/>
              <a:t>. 148/2015).</a:t>
            </a:r>
          </a:p>
        </p:txBody>
      </p:sp>
    </p:spTree>
    <p:extLst>
      <p:ext uri="{BB962C8B-B14F-4D97-AF65-F5344CB8AC3E}">
        <p14:creationId xmlns:p14="http://schemas.microsoft.com/office/powerpoint/2010/main" val="3935631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9477" y="28433"/>
            <a:ext cx="7772400" cy="1143000"/>
          </a:xfrm>
        </p:spPr>
        <p:txBody>
          <a:bodyPr/>
          <a:lstStyle/>
          <a:p>
            <a:r>
              <a:rPr lang="it-IT" dirty="0" smtClean="0"/>
              <a:t>DURATA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6454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24 </a:t>
            </a:r>
            <a:r>
              <a:rPr lang="it-IT" dirty="0" smtClean="0"/>
              <a:t>mesi nell’arco del quinquennio mobile (art. 4 co. 1 d. </a:t>
            </a:r>
            <a:r>
              <a:rPr lang="it-IT" dirty="0" err="1" smtClean="0"/>
              <a:t>lgs</a:t>
            </a:r>
            <a:r>
              <a:rPr lang="it-IT" dirty="0" smtClean="0"/>
              <a:t>. 148/2015)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eccezioni (art. 4 co. 2</a:t>
            </a:r>
            <a:r>
              <a:rPr lang="it-IT" dirty="0" smtClean="0"/>
              <a:t>)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Contribuzione figurativa (art. 6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CIGO</a:t>
            </a:r>
            <a:r>
              <a:rPr lang="it-IT" dirty="0" smtClean="0"/>
              <a:t>: </a:t>
            </a:r>
            <a:r>
              <a:rPr lang="it-IT" dirty="0" smtClean="0"/>
              <a:t>13 settimane continuative, prorogabili fino a 52 settimane (art</a:t>
            </a:r>
            <a:r>
              <a:rPr lang="it-IT" dirty="0" smtClean="0"/>
              <a:t>. </a:t>
            </a:r>
            <a:r>
              <a:rPr lang="it-IT" dirty="0" smtClean="0"/>
              <a:t>12 d. </a:t>
            </a:r>
            <a:r>
              <a:rPr lang="it-IT" dirty="0" err="1" smtClean="0"/>
              <a:t>lgs</a:t>
            </a:r>
            <a:r>
              <a:rPr lang="it-IT" dirty="0" smtClean="0"/>
              <a:t>. 148/2015)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eventi oggettivamente non evitabili (co. 4)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CIGS</a:t>
            </a:r>
            <a:r>
              <a:rPr lang="it-IT" dirty="0" smtClean="0"/>
              <a:t>: </a:t>
            </a:r>
            <a:r>
              <a:rPr lang="it-IT" dirty="0" smtClean="0"/>
              <a:t>art. 22 d. </a:t>
            </a:r>
            <a:r>
              <a:rPr lang="it-IT" dirty="0" err="1" smtClean="0"/>
              <a:t>lgs</a:t>
            </a:r>
            <a:r>
              <a:rPr lang="it-IT" dirty="0" smtClean="0"/>
              <a:t>. 148/2015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computo per la metà dei trattamenti connessi al contratto di solidarietà (co. 5)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594157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it-IT" dirty="0" smtClean="0"/>
              <a:t>Disciplina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363272" cy="54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FINANZIAMENTO</a:t>
            </a:r>
          </a:p>
          <a:p>
            <a:pPr marL="0" indent="0">
              <a:buNone/>
            </a:pPr>
            <a:r>
              <a:rPr lang="it-IT" dirty="0" smtClean="0"/>
              <a:t>Contributo ordinario (art. 13 d.lgs. 148/2015 per la CIGO e art. 23 per la CIGS) e contributo addizionale (art. 5), salvo per gli eventi oggettivamente non evitabili (art. 13 co. </a:t>
            </a:r>
            <a:r>
              <a:rPr lang="it-IT" dirty="0" smtClean="0"/>
              <a:t>3 </a:t>
            </a:r>
            <a:r>
              <a:rPr lang="it-IT" dirty="0" smtClean="0"/>
              <a:t>d. </a:t>
            </a:r>
            <a:r>
              <a:rPr lang="it-IT" dirty="0" err="1" smtClean="0"/>
              <a:t>lgs</a:t>
            </a:r>
            <a:r>
              <a:rPr lang="it-IT" dirty="0" smtClean="0"/>
              <a:t>. 148/2015</a:t>
            </a:r>
            <a:r>
              <a:rPr lang="it-IT" dirty="0" smtClean="0"/>
              <a:t>).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incremento del contributo addizionale in caso di assenza di rotazione (art. 24 co. 6)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	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TRATTAMENTO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80% retribuzione spettante al lavoratore per le ore non prestate, entro un massimale fissato annualmente (art. 3 d. </a:t>
            </a:r>
            <a:r>
              <a:rPr lang="it-IT" dirty="0" err="1" smtClean="0"/>
              <a:t>lgs</a:t>
            </a:r>
            <a:r>
              <a:rPr lang="it-IT" dirty="0" smtClean="0"/>
              <a:t>. 148/2015)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modalità di erogazione (art. 7 d. </a:t>
            </a:r>
            <a:r>
              <a:rPr lang="it-IT" dirty="0" err="1" smtClean="0"/>
              <a:t>lgs</a:t>
            </a:r>
            <a:r>
              <a:rPr lang="it-IT" dirty="0" smtClean="0"/>
              <a:t>. 148/2015)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/>
              <a:t>Decadenza dal trattamento CIG in caso di omessa comunicazione all’INPS dell’attività di lavoro autonomo o subordinato (art. 8 d. </a:t>
            </a:r>
            <a:r>
              <a:rPr lang="it-IT" dirty="0" err="1"/>
              <a:t>lgs</a:t>
            </a:r>
            <a:r>
              <a:rPr lang="it-IT" dirty="0"/>
              <a:t>. 148/2015</a:t>
            </a:r>
            <a:r>
              <a:rPr lang="it-IT" dirty="0" smtClean="0"/>
              <a:t>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8198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542</TotalTime>
  <Words>819</Words>
  <Application>Microsoft Office PowerPoint</Application>
  <PresentationFormat>Presentazione su schermo (4:3)</PresentationFormat>
  <Paragraphs>79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Franklin Gothic Book</vt:lpstr>
      <vt:lpstr>Perpetua</vt:lpstr>
      <vt:lpstr>Wingdings 2</vt:lpstr>
      <vt:lpstr>Universo</vt:lpstr>
      <vt:lpstr>Diritto del lavoro</vt:lpstr>
      <vt:lpstr>Origine e funzioni</vt:lpstr>
      <vt:lpstr>CIG e indennità di disoccupazione</vt:lpstr>
      <vt:lpstr>CAUSALI</vt:lpstr>
      <vt:lpstr>Contratti di solidarietà</vt:lpstr>
      <vt:lpstr>CAMPO DI APPLICAZIONE </vt:lpstr>
      <vt:lpstr>PROCEDURA</vt:lpstr>
      <vt:lpstr>DURATA</vt:lpstr>
      <vt:lpstr>Disciplina </vt:lpstr>
      <vt:lpstr>CRITERI di SCELTA dei LAVORATORI</vt:lpstr>
      <vt:lpstr>Disciplina </vt:lpstr>
      <vt:lpstr>Fondo di solidarietà bilaterali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 lavoro</dc:title>
  <dc:creator>Silvia</dc:creator>
  <cp:lastModifiedBy>SilviaBorelli</cp:lastModifiedBy>
  <cp:revision>64</cp:revision>
  <dcterms:created xsi:type="dcterms:W3CDTF">2013-09-30T16:15:20Z</dcterms:created>
  <dcterms:modified xsi:type="dcterms:W3CDTF">2017-05-19T14:37:13Z</dcterms:modified>
</cp:coreProperties>
</file>