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9" r:id="rId9"/>
    <p:sldId id="265" r:id="rId10"/>
    <p:sldId id="266" r:id="rId11"/>
    <p:sldId id="267" r:id="rId12"/>
    <p:sldId id="270" r:id="rId13"/>
    <p:sldId id="27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XXII – Distacco e appalto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T.U. sicurezza (d. </a:t>
            </a:r>
            <a:r>
              <a:rPr lang="it-IT" dirty="0" err="1"/>
              <a:t>lgs</a:t>
            </a:r>
            <a:r>
              <a:rPr lang="it-IT" dirty="0"/>
              <a:t>. 81/2008)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221560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/>
              <a:t>rischi </a:t>
            </a:r>
            <a:r>
              <a:rPr lang="it-IT" b="1" dirty="0" smtClean="0"/>
              <a:t>interferenziali</a:t>
            </a:r>
          </a:p>
          <a:p>
            <a:r>
              <a:rPr lang="it-IT" dirty="0" smtClean="0"/>
              <a:t>Art. 26 </a:t>
            </a:r>
            <a:r>
              <a:rPr lang="it-IT" dirty="0" err="1" smtClean="0"/>
              <a:t>t.u.</a:t>
            </a:r>
            <a:r>
              <a:rPr lang="it-IT" dirty="0" smtClean="0"/>
              <a:t>: </a:t>
            </a:r>
            <a:r>
              <a:rPr lang="it-IT" dirty="0"/>
              <a:t>ciò che rileva è “il </a:t>
            </a:r>
            <a:r>
              <a:rPr lang="it-IT" u="sng" dirty="0"/>
              <a:t>dato obiettivo della compresenza di più attori produttivi</a:t>
            </a:r>
            <a:r>
              <a:rPr lang="it-IT" dirty="0"/>
              <a:t>, che concorrono a configurare l’ambiente lavorativo nel quale il lavoratore dipendente viene inviato ad operare, e non il dato soggettivo dei rapporti giuridici tra i vari datori di lavoro” (</a:t>
            </a:r>
            <a:r>
              <a:rPr lang="it-IT" dirty="0" err="1"/>
              <a:t>Cass</a:t>
            </a:r>
            <a:r>
              <a:rPr lang="it-IT" dirty="0"/>
              <a:t>. 45/2009</a:t>
            </a:r>
            <a:r>
              <a:rPr lang="it-IT" dirty="0" smtClean="0"/>
              <a:t>).</a:t>
            </a:r>
          </a:p>
          <a:p>
            <a:r>
              <a:rPr lang="it-IT" dirty="0"/>
              <a:t>l’art. 26 si applica ai casi di affidamento di lavori, servizi o forniture, “</a:t>
            </a:r>
            <a:r>
              <a:rPr lang="it-IT" b="1" dirty="0"/>
              <a:t>all’interno della propria azienda</a:t>
            </a:r>
            <a:r>
              <a:rPr lang="it-IT" dirty="0"/>
              <a:t>” o “</a:t>
            </a:r>
            <a:r>
              <a:rPr lang="it-IT" b="1" dirty="0"/>
              <a:t>nell’ambito dell’intero ciclo produttivo dell’azienda</a:t>
            </a:r>
            <a:r>
              <a:rPr lang="it-IT" dirty="0"/>
              <a:t>”, sempre che il datore di lavoro “abbia la </a:t>
            </a:r>
            <a:r>
              <a:rPr lang="it-IT" b="1" dirty="0" smtClean="0"/>
              <a:t>disponibilità </a:t>
            </a:r>
            <a:r>
              <a:rPr lang="it-IT" b="1" dirty="0"/>
              <a:t>giuridica dei luoghi </a:t>
            </a:r>
            <a:r>
              <a:rPr lang="it-IT" dirty="0"/>
              <a:t>in cui si svolge l’appalto o la prestazione di lavoro autonomo</a:t>
            </a:r>
            <a:r>
              <a:rPr lang="it-IT" dirty="0" smtClean="0"/>
              <a:t>”.</a:t>
            </a:r>
          </a:p>
          <a:p>
            <a:r>
              <a:rPr lang="it-IT" dirty="0" smtClean="0"/>
              <a:t>Obblighi del committente (art. 26 co. 1): </a:t>
            </a:r>
            <a:r>
              <a:rPr lang="it-IT" dirty="0"/>
              <a:t>nel caso di affidamento di lavori, servizi o forniture, il datore di lavoro rimane il principale destinatario del dovere di provvedere alla tutela della salute e dell'integrità fisica dei propri dipendenti. In tali ipotesi, è configurabile una </a:t>
            </a:r>
            <a:r>
              <a:rPr lang="it-IT" b="1" dirty="0"/>
              <a:t>responsabilità concorrente del committente</a:t>
            </a:r>
            <a:r>
              <a:rPr lang="it-IT" dirty="0"/>
              <a:t> quando l’evento dannoso “si colleghi causalmente anche alla sua condotta colposa commissiva od omissiva”. Il committente assume pertanto “una </a:t>
            </a:r>
            <a:r>
              <a:rPr lang="it-IT" u="sng" dirty="0"/>
              <a:t>specifica posizione di garanzia e di controllo dell'integrità fisica anche del personale dipendente dall'appaltatore</a:t>
            </a:r>
            <a:r>
              <a:rPr lang="it-IT" dirty="0"/>
              <a:t>” (</a:t>
            </a:r>
            <a:r>
              <a:rPr lang="it-IT" dirty="0" err="1"/>
              <a:t>Cass</a:t>
            </a:r>
            <a:r>
              <a:rPr lang="it-IT" dirty="0"/>
              <a:t>. 32119/2011; </a:t>
            </a:r>
            <a:r>
              <a:rPr lang="it-IT" dirty="0" err="1"/>
              <a:t>Cass</a:t>
            </a:r>
            <a:r>
              <a:rPr lang="it-IT" dirty="0"/>
              <a:t>. </a:t>
            </a:r>
            <a:r>
              <a:rPr lang="it-IT" dirty="0" err="1"/>
              <a:t>pen</a:t>
            </a:r>
            <a:r>
              <a:rPr lang="it-IT" dirty="0"/>
              <a:t>.,sez. IV, n. 37840/2009; </a:t>
            </a:r>
            <a:r>
              <a:rPr lang="it-IT" dirty="0" err="1"/>
              <a:t>Cass</a:t>
            </a:r>
            <a:r>
              <a:rPr lang="it-IT" dirty="0"/>
              <a:t>. 13917/2008).</a:t>
            </a:r>
          </a:p>
        </p:txBody>
      </p:sp>
    </p:spTree>
    <p:extLst>
      <p:ext uri="{BB962C8B-B14F-4D97-AF65-F5344CB8AC3E}">
        <p14:creationId xmlns:p14="http://schemas.microsoft.com/office/powerpoint/2010/main" val="72967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T.U. sicurezza (d. </a:t>
            </a:r>
            <a:r>
              <a:rPr lang="it-IT" dirty="0" err="1"/>
              <a:t>lgs</a:t>
            </a:r>
            <a:r>
              <a:rPr lang="it-IT" dirty="0"/>
              <a:t>. 81/2008)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5149552"/>
          </a:xfrm>
        </p:spPr>
        <p:txBody>
          <a:bodyPr>
            <a:normAutofit fontScale="62500" lnSpcReduction="20000"/>
          </a:bodyPr>
          <a:lstStyle/>
          <a:p>
            <a:r>
              <a:rPr lang="it-IT" sz="3500" dirty="0" smtClean="0"/>
              <a:t>La </a:t>
            </a:r>
            <a:r>
              <a:rPr lang="it-IT" sz="3500" dirty="0"/>
              <a:t>cooperazione è </a:t>
            </a:r>
            <a:r>
              <a:rPr lang="it-IT" sz="3500" dirty="0" smtClean="0"/>
              <a:t>doverosa </a:t>
            </a:r>
            <a:r>
              <a:rPr lang="it-IT" sz="3500" dirty="0"/>
              <a:t>“per eliminare o ridurre i “</a:t>
            </a:r>
            <a:r>
              <a:rPr lang="it-IT" sz="3500" b="1" dirty="0"/>
              <a:t>rischi comuni</a:t>
            </a:r>
            <a:r>
              <a:rPr lang="it-IT" sz="3500" dirty="0"/>
              <a:t>” ai lavoratori delle due parti, mentre, per il resto, ciascun datore di lavoro deve provvedere autonomamente alla tutela dei propri prestatori d’opera subordinati, assumendosene la relativa responsabilità” (</a:t>
            </a:r>
            <a:r>
              <a:rPr lang="it-IT" sz="3500" dirty="0" err="1"/>
              <a:t>Cass</a:t>
            </a:r>
            <a:r>
              <a:rPr lang="it-IT" sz="3500" dirty="0"/>
              <a:t>. </a:t>
            </a:r>
            <a:r>
              <a:rPr lang="it-IT" sz="3500" dirty="0" err="1"/>
              <a:t>pen</a:t>
            </a:r>
            <a:r>
              <a:rPr lang="it-IT" sz="3500" dirty="0"/>
              <a:t>., sez. IV, n. 23316/2011</a:t>
            </a:r>
            <a:r>
              <a:rPr lang="it-IT" sz="3500" dirty="0" smtClean="0"/>
              <a:t>).</a:t>
            </a:r>
          </a:p>
          <a:p>
            <a:r>
              <a:rPr lang="it-IT" sz="3500" u="sng" dirty="0"/>
              <a:t>L’imprenditore-committente risponde in solido con l’appaltatore, </a:t>
            </a:r>
            <a:r>
              <a:rPr lang="it-IT" sz="3500" u="sng" dirty="0" err="1"/>
              <a:t>nonchè</a:t>
            </a:r>
            <a:r>
              <a:rPr lang="it-IT" sz="3500" u="sng" dirty="0"/>
              <a:t> con ciascuno degli eventuali subappaltatori</a:t>
            </a:r>
            <a:r>
              <a:rPr lang="it-IT" sz="3500" dirty="0"/>
              <a:t>, per tutti i danni per i quali il lavoratore, dipendente dall’appaltatore o dal subappaltatore, non risulti indennizzato ad opera dell’Istituto nazionale per l’assicurazione contro gli infortuni sul lavoro (INAIL) o dell’Istituto di previdenza per il settore marittimo (IPSEMA). La regola non si applica ai danni conseguenza dei </a:t>
            </a:r>
            <a:r>
              <a:rPr lang="it-IT" sz="3500" b="1" dirty="0"/>
              <a:t>rischi specifici propri</a:t>
            </a:r>
            <a:r>
              <a:rPr lang="it-IT" sz="3500" dirty="0"/>
              <a:t> dell'attività delle imprese appaltatrici o subappaltatrici (art. 26 co. 4 d. </a:t>
            </a:r>
            <a:r>
              <a:rPr lang="it-IT" sz="3500" dirty="0" err="1"/>
              <a:t>lgs</a:t>
            </a:r>
            <a:r>
              <a:rPr lang="it-IT" sz="3500" dirty="0"/>
              <a:t>. 81/2008). </a:t>
            </a:r>
            <a:r>
              <a:rPr lang="it-IT" sz="3500" b="1" u="sng" dirty="0"/>
              <a:t>L’obbligazione del committente ai sensi dell’art. 26 co. 4 sottintende una fattispecie di responsabilità oggettiva</a:t>
            </a:r>
            <a:r>
              <a:rPr lang="it-IT" sz="3500" b="1" dirty="0"/>
              <a:t>: il committente è chiamato a rispondere, nei limiti dei rischi interferenziali, dei danni imputabili all’inadempimento dell’obbligo di sicurezza dell’appaltatore, il quale, a sua volta, risponde con il committente, delle conseguenze derivanti dall’illecito del subappaltante</a:t>
            </a:r>
            <a:r>
              <a:rPr lang="it-IT" sz="3500" b="1" dirty="0" smtClean="0"/>
              <a:t>.</a:t>
            </a:r>
            <a:endParaRPr lang="it-IT" sz="35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3371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T.U. sicurezza (d. </a:t>
            </a:r>
            <a:r>
              <a:rPr lang="it-IT" dirty="0" err="1"/>
              <a:t>lgs</a:t>
            </a:r>
            <a:r>
              <a:rPr lang="it-IT" dirty="0"/>
              <a:t>. 81/2008)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«Nell’ambito </a:t>
            </a:r>
            <a:r>
              <a:rPr lang="it-IT" dirty="0"/>
              <a:t>dello svolgimento di attività in regime di appalto o subappalto, il personale occupato dall'impresa appaltatrice o subappaltatrice deve essere munito di apposita tessera di riconoscimento corredata di fotografia, contenente le generalità del lavoratore e l'indicazione del datore di </a:t>
            </a:r>
            <a:r>
              <a:rPr lang="it-IT" dirty="0" smtClean="0"/>
              <a:t>lavoro» (art. 26 co. 8). La tessera deve contenere </a:t>
            </a:r>
            <a:r>
              <a:rPr lang="it-IT" dirty="0"/>
              <a:t>anche la data di assunzione e, in caso di subappalto, la relativa </a:t>
            </a:r>
            <a:r>
              <a:rPr lang="it-IT" dirty="0" smtClean="0"/>
              <a:t>autorizzazione (art. 5 l. 136/2010).</a:t>
            </a:r>
          </a:p>
          <a:p>
            <a:pPr marL="0" indent="0">
              <a:buNone/>
            </a:pPr>
            <a:r>
              <a:rPr lang="it-IT" dirty="0" smtClean="0"/>
              <a:t>La tessera di riconoscimento è fornita dal </a:t>
            </a:r>
            <a:r>
              <a:rPr lang="it-IT" dirty="0"/>
              <a:t>datore di lavoro </a:t>
            </a:r>
            <a:r>
              <a:rPr lang="it-IT" dirty="0" smtClean="0"/>
              <a:t>o dai dirigenti </a:t>
            </a:r>
            <a:r>
              <a:rPr lang="it-IT" dirty="0"/>
              <a:t>che organizzano e dirigono le attività secondo le attribuzioni e competenze ad essi </a:t>
            </a:r>
            <a:r>
              <a:rPr lang="it-IT" dirty="0" smtClean="0"/>
              <a:t>conferite (art. 18 co. 1 </a:t>
            </a:r>
            <a:r>
              <a:rPr lang="it-IT" dirty="0" err="1" smtClean="0"/>
              <a:t>lett</a:t>
            </a:r>
            <a:r>
              <a:rPr lang="it-IT" dirty="0" smtClean="0"/>
              <a:t>. u); in caso di inadempimento è prevista una sanzione amministrativa </a:t>
            </a:r>
            <a:r>
              <a:rPr lang="it-IT" dirty="0"/>
              <a:t>da 109,60 a </a:t>
            </a:r>
            <a:r>
              <a:rPr lang="it-IT" dirty="0" smtClean="0"/>
              <a:t>548 € per </a:t>
            </a:r>
            <a:r>
              <a:rPr lang="it-IT" dirty="0"/>
              <a:t>ciascun </a:t>
            </a:r>
            <a:r>
              <a:rPr lang="it-IT" dirty="0" smtClean="0"/>
              <a:t>lavoratore: art. 55 co. 4 </a:t>
            </a:r>
            <a:r>
              <a:rPr lang="it-IT" dirty="0" err="1" smtClean="0"/>
              <a:t>lett</a:t>
            </a:r>
            <a:r>
              <a:rPr lang="it-IT" dirty="0" smtClean="0"/>
              <a:t>. i), e deve essere esposta dai lavoratori (art. 20 co. 3; </a:t>
            </a:r>
            <a:r>
              <a:rPr lang="it-IT" dirty="0"/>
              <a:t>in caso di inadempimento è prevista una sanzione amministrativa da </a:t>
            </a:r>
            <a:r>
              <a:rPr lang="it-IT" dirty="0" smtClean="0"/>
              <a:t>54,80 </a:t>
            </a:r>
            <a:r>
              <a:rPr lang="it-IT" dirty="0"/>
              <a:t>a </a:t>
            </a:r>
            <a:r>
              <a:rPr lang="it-IT" dirty="0" smtClean="0"/>
              <a:t>328,80 €: </a:t>
            </a:r>
            <a:r>
              <a:rPr lang="it-IT" dirty="0"/>
              <a:t>art. </a:t>
            </a:r>
            <a:r>
              <a:rPr lang="it-IT" dirty="0" smtClean="0"/>
              <a:t>59 </a:t>
            </a:r>
            <a:r>
              <a:rPr lang="it-IT" dirty="0"/>
              <a:t>co. </a:t>
            </a:r>
            <a:r>
              <a:rPr lang="it-IT" dirty="0" smtClean="0"/>
              <a:t>1 </a:t>
            </a:r>
            <a:r>
              <a:rPr lang="it-IT" dirty="0" err="1"/>
              <a:t>lett</a:t>
            </a:r>
            <a:r>
              <a:rPr lang="it-IT" dirty="0"/>
              <a:t>. </a:t>
            </a:r>
            <a:r>
              <a:rPr lang="it-IT" dirty="0" smtClean="0"/>
              <a:t>b).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82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Cantieri edili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Nell’ambito </a:t>
            </a:r>
            <a:r>
              <a:rPr lang="it-IT" dirty="0"/>
              <a:t>dei cantieri edili i datori di lavoro debbono </a:t>
            </a:r>
            <a:r>
              <a:rPr lang="it-IT" dirty="0" smtClean="0"/>
              <a:t>munire </a:t>
            </a:r>
            <a:r>
              <a:rPr lang="it-IT" dirty="0"/>
              <a:t>il personale occupato di apposita tessera di riconoscimento corredata di fotografia, contenente le </a:t>
            </a:r>
            <a:r>
              <a:rPr lang="it-IT" dirty="0" smtClean="0"/>
              <a:t>generalità </a:t>
            </a:r>
            <a:r>
              <a:rPr lang="it-IT" dirty="0"/>
              <a:t>del lavoratore e </a:t>
            </a:r>
            <a:r>
              <a:rPr lang="it-IT" dirty="0" smtClean="0"/>
              <a:t>l’indicazione </a:t>
            </a:r>
            <a:r>
              <a:rPr lang="it-IT" dirty="0"/>
              <a:t>del datore di lavoro. I lavoratori sono tenuti ad esporre detta tessera di riconoscimento. Tale obbligo grava anche in capo ai lavoratori autonomi che esercitano direttamente la propria </a:t>
            </a:r>
            <a:r>
              <a:rPr lang="it-IT" dirty="0" smtClean="0"/>
              <a:t>attività </a:t>
            </a:r>
            <a:r>
              <a:rPr lang="it-IT" dirty="0"/>
              <a:t>nei cantieri, i quali sono tenuti a provvedervi per proprio conto. Nei casi in cui siano presenti contemporaneamente nel cantiere </a:t>
            </a:r>
            <a:r>
              <a:rPr lang="it-IT" dirty="0" smtClean="0"/>
              <a:t>più </a:t>
            </a:r>
            <a:r>
              <a:rPr lang="it-IT" dirty="0"/>
              <a:t>datori di lavoro o lavoratori autonomi, </a:t>
            </a:r>
            <a:r>
              <a:rPr lang="it-IT" dirty="0" smtClean="0"/>
              <a:t>dell’obbligo </a:t>
            </a:r>
            <a:r>
              <a:rPr lang="it-IT" dirty="0"/>
              <a:t>risponde in solido il committente </a:t>
            </a:r>
            <a:r>
              <a:rPr lang="it-IT" dirty="0" smtClean="0"/>
              <a:t>dell’opera (art. 36bis co. 3 </a:t>
            </a:r>
            <a:r>
              <a:rPr lang="it-IT" dirty="0" err="1" smtClean="0"/>
              <a:t>d.l.</a:t>
            </a:r>
            <a:r>
              <a:rPr lang="it-IT" dirty="0" smtClean="0"/>
              <a:t> 223/2006 </a:t>
            </a:r>
            <a:r>
              <a:rPr lang="it-IT" dirty="0" err="1" smtClean="0"/>
              <a:t>conv</a:t>
            </a:r>
            <a:r>
              <a:rPr lang="it-IT" dirty="0" smtClean="0"/>
              <a:t>. l. 248/2006)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0148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T.U. sicurezza (d. </a:t>
            </a:r>
            <a:r>
              <a:rPr lang="it-IT" dirty="0" err="1"/>
              <a:t>lgs</a:t>
            </a:r>
            <a:r>
              <a:rPr lang="it-IT" dirty="0"/>
              <a:t>. 81/2008)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Nelle </a:t>
            </a:r>
            <a:r>
              <a:rPr lang="it-IT" dirty="0"/>
              <a:t>aziende o unità produttive che occupano fino a 15 dipendenti, l’RLS è eletto dai lavoratori al loro interno o è individuato, per più aziende, nell’ambito territoriale o del comparto produttivo (art. 47 co. 3). </a:t>
            </a:r>
            <a:endParaRPr lang="it-IT" dirty="0" smtClean="0"/>
          </a:p>
          <a:p>
            <a:r>
              <a:rPr lang="it-IT" dirty="0"/>
              <a:t>L’</a:t>
            </a:r>
            <a:r>
              <a:rPr lang="it-IT" b="1" dirty="0"/>
              <a:t>RLS territoriale </a:t>
            </a:r>
            <a:r>
              <a:rPr lang="it-IT" dirty="0"/>
              <a:t>svolge le stesse funzioni dell’RLS aziendale, “con riferimento a tutte le aziende o unità produttive del territorio o del comparto di competenza nelle quali non sia stato eletto o designato il RLS” (art. 48, co. 1</a:t>
            </a:r>
            <a:r>
              <a:rPr lang="it-IT"/>
              <a:t>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39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Distacco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77544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Fattispecie (art. 30 co. 1 d. </a:t>
            </a:r>
            <a:r>
              <a:rPr lang="it-IT" dirty="0" err="1" smtClean="0"/>
              <a:t>lgs</a:t>
            </a:r>
            <a:r>
              <a:rPr lang="it-IT" dirty="0" smtClean="0"/>
              <a:t>. 276/2003)</a:t>
            </a:r>
          </a:p>
          <a:p>
            <a:r>
              <a:rPr lang="it-IT" dirty="0" smtClean="0"/>
              <a:t>Requisiti: temporaneità del distacco (intesa in senso relativo) + interesse del datore di lavoro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/>
              <a:t>Distacco nel contratto di rete (art. 30 co. 4 ter</a:t>
            </a:r>
            <a:r>
              <a:rPr lang="it-IT" dirty="0" smtClean="0"/>
              <a:t>)</a:t>
            </a:r>
          </a:p>
          <a:p>
            <a:r>
              <a:rPr lang="it-IT" dirty="0" smtClean="0"/>
              <a:t>Esercizio del potere datoriale (art. 30 co. 2)</a:t>
            </a:r>
          </a:p>
          <a:p>
            <a:pPr marL="0" indent="0">
              <a:buNone/>
            </a:pPr>
            <a:r>
              <a:rPr lang="it-IT" dirty="0" smtClean="0"/>
              <a:t>Durante </a:t>
            </a:r>
            <a:r>
              <a:rPr lang="it-IT" dirty="0"/>
              <a:t>il periodo di distacco, “</a:t>
            </a:r>
            <a:r>
              <a:rPr lang="it-IT" u="sng" dirty="0"/>
              <a:t>tutti gli obblighi di prevenzione e protezione sono a carico del </a:t>
            </a:r>
            <a:r>
              <a:rPr lang="it-IT" u="sng" dirty="0" err="1"/>
              <a:t>distaccatario</a:t>
            </a:r>
            <a:r>
              <a:rPr lang="it-IT" dirty="0"/>
              <a:t>, fatto salvo l’obbligo a carico del distaccante di informare e formare il lavoratore sui rischi tipici generalmente connessi allo svolgimento delle mansioni per le quali egli viene distaccato” (art. 3 co. 6 d. </a:t>
            </a:r>
            <a:r>
              <a:rPr lang="it-IT" dirty="0" err="1"/>
              <a:t>lgs</a:t>
            </a:r>
            <a:r>
              <a:rPr lang="it-IT" dirty="0"/>
              <a:t>. 81/08). A parere della giurisprudenza, </a:t>
            </a:r>
            <a:r>
              <a:rPr lang="it-IT" u="sng" dirty="0"/>
              <a:t>il datore di lavoro è comunque responsabile per gli infortuni incorsi al lavoratore distaccato</a:t>
            </a:r>
            <a:r>
              <a:rPr lang="it-IT" dirty="0"/>
              <a:t>, in quanto rimane a suo carico “il rispetto delle disposizioni </a:t>
            </a:r>
            <a:r>
              <a:rPr lang="it-IT" dirty="0" err="1"/>
              <a:t>prevenzionali</a:t>
            </a:r>
            <a:r>
              <a:rPr lang="it-IT" dirty="0"/>
              <a:t>, appartenendo le norme antinfortunistiche al diritto pubblico ed essendo le stesse inderogabili in forza di atti privati” (</a:t>
            </a:r>
            <a:r>
              <a:rPr lang="it-IT" dirty="0" err="1"/>
              <a:t>Cass</a:t>
            </a:r>
            <a:r>
              <a:rPr lang="it-IT" dirty="0"/>
              <a:t>. </a:t>
            </a:r>
            <a:r>
              <a:rPr lang="fr-FR" dirty="0"/>
              <a:t>Pen, </a:t>
            </a:r>
            <a:r>
              <a:rPr lang="fr-FR" dirty="0" err="1"/>
              <a:t>sez</a:t>
            </a:r>
            <a:r>
              <a:rPr lang="fr-FR" dirty="0"/>
              <a:t>, III, n. 18926/2012; </a:t>
            </a:r>
            <a:r>
              <a:rPr lang="fr-FR" dirty="0" err="1"/>
              <a:t>Cass</a:t>
            </a:r>
            <a:r>
              <a:rPr lang="fr-FR" dirty="0"/>
              <a:t>. </a:t>
            </a:r>
            <a:r>
              <a:rPr lang="fr-FR" dirty="0" err="1"/>
              <a:t>pen</a:t>
            </a:r>
            <a:r>
              <a:rPr lang="fr-FR" dirty="0"/>
              <a:t>., </a:t>
            </a:r>
            <a:r>
              <a:rPr lang="fr-FR" dirty="0" err="1"/>
              <a:t>sez</a:t>
            </a:r>
            <a:r>
              <a:rPr lang="fr-FR" dirty="0"/>
              <a:t>. IV, n. 37079/2008</a:t>
            </a:r>
            <a:r>
              <a:rPr lang="fr-FR" dirty="0" smtClean="0"/>
              <a:t>).</a:t>
            </a:r>
            <a:endParaRPr lang="it-IT" dirty="0" smtClean="0"/>
          </a:p>
          <a:p>
            <a:r>
              <a:rPr lang="it-IT" dirty="0" smtClean="0"/>
              <a:t>Mutamento mansioni (art. 30 co. 3)</a:t>
            </a:r>
          </a:p>
          <a:p>
            <a:r>
              <a:rPr lang="it-IT" dirty="0" smtClean="0"/>
              <a:t>Mutamento di luogo di lavoro (art. 30 co. 3)</a:t>
            </a:r>
          </a:p>
          <a:p>
            <a:r>
              <a:rPr lang="it-IT" dirty="0" smtClean="0"/>
              <a:t>Distacco irregolare (art. 30 co. 4 bis): termine di decadenza per l’impugnazione (60 gg. dalla cessazione del distacco + 180 gg.; art. 32 co. 4 </a:t>
            </a:r>
            <a:r>
              <a:rPr lang="it-IT" dirty="0" err="1" smtClean="0"/>
              <a:t>lett</a:t>
            </a:r>
            <a:r>
              <a:rPr lang="it-IT" dirty="0" smtClean="0"/>
              <a:t>. d) l. 183/2010)</a:t>
            </a:r>
          </a:p>
        </p:txBody>
      </p:sp>
    </p:spTree>
    <p:extLst>
      <p:ext uri="{BB962C8B-B14F-4D97-AF65-F5344CB8AC3E}">
        <p14:creationId xmlns:p14="http://schemas.microsoft.com/office/powerpoint/2010/main" val="268684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Codatorialità</a:t>
            </a:r>
            <a:r>
              <a:rPr lang="it-IT" dirty="0"/>
              <a:t> (art. 30 co. 4 ter)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Fattispecie: </a:t>
            </a:r>
            <a:r>
              <a:rPr lang="it-IT" dirty="0"/>
              <a:t>1. due o più imprenditori della rete esercitano il potere direttivo; 2</a:t>
            </a:r>
            <a:r>
              <a:rPr lang="it-IT" dirty="0" smtClean="0"/>
              <a:t>. </a:t>
            </a:r>
            <a:r>
              <a:rPr lang="it-IT" dirty="0"/>
              <a:t>la rete dotata di personalità giuridica e uno o più imprenditori della stessa esercitano il potere direttivo</a:t>
            </a:r>
          </a:p>
          <a:p>
            <a:r>
              <a:rPr lang="it-IT" dirty="0" smtClean="0"/>
              <a:t>Nella </a:t>
            </a:r>
            <a:r>
              <a:rPr lang="it-IT" dirty="0"/>
              <a:t>circ. n. 35/2013 il Ministero del lavoro ha affermato che: “sul piano di eventuali responsabilità penali, civili e amministrative – e quindi sul piano della </a:t>
            </a:r>
            <a:r>
              <a:rPr lang="it-IT" dirty="0" err="1"/>
              <a:t>sanzionabilità</a:t>
            </a:r>
            <a:r>
              <a:rPr lang="it-IT" dirty="0"/>
              <a:t> di eventuali illeciti – occorrerà rifarsi ai contenuti del contratto di rete, </a:t>
            </a:r>
            <a:r>
              <a:rPr lang="it-IT" u="sng" dirty="0"/>
              <a:t>senza pertanto configurare “automaticamente” una solidarietà tra tutti i partecipanti al contratto</a:t>
            </a:r>
            <a:r>
              <a:rPr lang="it-IT" dirty="0"/>
              <a:t>”. L’interpretazione ministeriale non riguarda certamente la disciplina della sicurezza sui luoghi di lavoro. In questo </a:t>
            </a:r>
            <a:r>
              <a:rPr lang="it-IT" dirty="0" smtClean="0"/>
              <a:t>ambito </a:t>
            </a:r>
            <a:r>
              <a:rPr lang="it-IT" dirty="0"/>
              <a:t>operano “</a:t>
            </a:r>
            <a:r>
              <a:rPr lang="it-IT" u="sng" dirty="0"/>
              <a:t>norme di diritto pubblico che non possono essere derogate da determinazioni pattizie</a:t>
            </a:r>
            <a:r>
              <a:rPr lang="it-IT" dirty="0" smtClean="0"/>
              <a:t>” </a:t>
            </a:r>
            <a:r>
              <a:rPr lang="it-IT" dirty="0"/>
              <a:t>(</a:t>
            </a:r>
            <a:r>
              <a:rPr lang="it-IT" dirty="0" err="1"/>
              <a:t>Cass</a:t>
            </a:r>
            <a:r>
              <a:rPr lang="it-IT" dirty="0"/>
              <a:t>. </a:t>
            </a:r>
            <a:r>
              <a:rPr lang="it-IT" dirty="0" err="1"/>
              <a:t>pen</a:t>
            </a:r>
            <a:r>
              <a:rPr lang="it-IT" dirty="0"/>
              <a:t>., sez. IV, n. 4113/2011).</a:t>
            </a:r>
          </a:p>
        </p:txBody>
      </p:sp>
    </p:spTree>
    <p:extLst>
      <p:ext uri="{BB962C8B-B14F-4D97-AF65-F5344CB8AC3E}">
        <p14:creationId xmlns:p14="http://schemas.microsoft.com/office/powerpoint/2010/main" val="253461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Assunzione congiunta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77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Il </a:t>
            </a:r>
            <a:r>
              <a:rPr lang="it-IT" dirty="0" err="1"/>
              <a:t>d.l.</a:t>
            </a:r>
            <a:r>
              <a:rPr lang="it-IT" dirty="0"/>
              <a:t> 76/2013 (art. 9, co. 11) ha </a:t>
            </a:r>
            <a:r>
              <a:rPr lang="it-IT" dirty="0" smtClean="0"/>
              <a:t>autorizzato </a:t>
            </a:r>
            <a:r>
              <a:rPr lang="it-IT" dirty="0"/>
              <a:t>le </a:t>
            </a:r>
            <a:r>
              <a:rPr lang="it-IT" dirty="0" smtClean="0"/>
              <a:t>imprese agricole appartenente allo stesso gruppo o riconducibili allo stesso proprietario o a soggetti legati da vincoli di </a:t>
            </a:r>
            <a:r>
              <a:rPr lang="it-IT" dirty="0"/>
              <a:t>parentela, a “procedere congiuntamente all’assunzione di lavoratori dipendenti per lo svolgimento di prestazioni lavorative presso le relative aziende” (art. 31, co. 3-ter).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stessa facoltà è data alle imprese, legate </a:t>
            </a:r>
            <a:r>
              <a:rPr lang="it-IT" dirty="0"/>
              <a:t>da un contratto di rete, quando almeno il </a:t>
            </a:r>
            <a:r>
              <a:rPr lang="it-IT" u="sng" dirty="0"/>
              <a:t>50% di esse sono imprese agricole</a:t>
            </a:r>
            <a:r>
              <a:rPr lang="it-IT" dirty="0"/>
              <a:t> (ai sensi dell’art. 2135 c.c</a:t>
            </a:r>
            <a:r>
              <a:rPr lang="it-IT" dirty="0" smtClean="0"/>
              <a:t>.).</a:t>
            </a:r>
          </a:p>
          <a:p>
            <a:pPr marL="0" indent="0">
              <a:buNone/>
            </a:pPr>
            <a:r>
              <a:rPr lang="it-IT" dirty="0" smtClean="0"/>
              <a:t>Nel </a:t>
            </a:r>
            <a:r>
              <a:rPr lang="it-IT" dirty="0"/>
              <a:t>caso di </a:t>
            </a:r>
            <a:r>
              <a:rPr lang="it-IT" b="1" dirty="0"/>
              <a:t>assunzione congiunta di lavoratori</a:t>
            </a:r>
            <a:r>
              <a:rPr lang="it-IT" dirty="0"/>
              <a:t>, “i datori di lavoro rispondono in solido delle obbligazioni contrattuali, previdenziali e di legge che scaturiscono dal rapporto di lavoro” (art. 31, co. 3-quinquies). </a:t>
            </a:r>
          </a:p>
        </p:txBody>
      </p:sp>
    </p:spTree>
    <p:extLst>
      <p:ext uri="{BB962C8B-B14F-4D97-AF65-F5344CB8AC3E}">
        <p14:creationId xmlns:p14="http://schemas.microsoft.com/office/powerpoint/2010/main" val="230595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Appalto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86152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«</a:t>
            </a:r>
            <a:r>
              <a:rPr lang="it-IT" dirty="0" smtClean="0"/>
              <a:t>L’appalto </a:t>
            </a:r>
            <a:r>
              <a:rPr lang="it-IT" dirty="0"/>
              <a:t>è il contratto col quale una parte assume, con </a:t>
            </a:r>
            <a:r>
              <a:rPr lang="it-IT" b="1" dirty="0"/>
              <a:t>organizzazione dei mezzi necessari </a:t>
            </a:r>
            <a:r>
              <a:rPr lang="it-IT" dirty="0"/>
              <a:t>e con </a:t>
            </a:r>
            <a:r>
              <a:rPr lang="it-IT" b="1" dirty="0"/>
              <a:t>gestione a proprio rischio</a:t>
            </a:r>
            <a:r>
              <a:rPr lang="it-IT" dirty="0"/>
              <a:t>, il compimento di </a:t>
            </a:r>
            <a:r>
              <a:rPr lang="it-IT" dirty="0" smtClean="0"/>
              <a:t>un’opera </a:t>
            </a:r>
            <a:r>
              <a:rPr lang="it-IT" dirty="0"/>
              <a:t>o di un servizio verso un corrispettivo in </a:t>
            </a:r>
            <a:r>
              <a:rPr lang="it-IT" dirty="0" smtClean="0"/>
              <a:t>danaro» (art. 1655 c.c.).</a:t>
            </a:r>
            <a:endParaRPr lang="it-IT" dirty="0"/>
          </a:p>
          <a:p>
            <a:r>
              <a:rPr lang="it-IT" dirty="0" smtClean="0"/>
              <a:t>L’organizzazione </a:t>
            </a:r>
            <a:r>
              <a:rPr lang="it-IT" dirty="0"/>
              <a:t>dei mezzi necessari da parte </a:t>
            </a:r>
            <a:r>
              <a:rPr lang="it-IT" dirty="0" smtClean="0"/>
              <a:t>dell’appaltatore «può </a:t>
            </a:r>
            <a:r>
              <a:rPr lang="it-IT" dirty="0"/>
              <a:t>anche risultare, in relazione alle esigenze </a:t>
            </a:r>
            <a:r>
              <a:rPr lang="it-IT" dirty="0" smtClean="0"/>
              <a:t>dell’opera </a:t>
            </a:r>
            <a:r>
              <a:rPr lang="it-IT" dirty="0"/>
              <a:t>o del servizio dedotti in contratto, </a:t>
            </a:r>
            <a:r>
              <a:rPr lang="it-IT" dirty="0" smtClean="0"/>
              <a:t>dall’esercizio </a:t>
            </a:r>
            <a:r>
              <a:rPr lang="it-IT" dirty="0"/>
              <a:t>del potere organizzativo e direttivo nei confronti dei lavoratori utilizzati </a:t>
            </a:r>
            <a:r>
              <a:rPr lang="it-IT" dirty="0" smtClean="0"/>
              <a:t>nell’appalto» (art. 29 co. 1 d. </a:t>
            </a:r>
            <a:r>
              <a:rPr lang="it-IT" dirty="0" err="1" smtClean="0"/>
              <a:t>lgs</a:t>
            </a:r>
            <a:r>
              <a:rPr lang="it-IT" dirty="0" smtClean="0"/>
              <a:t>. 276/2003).</a:t>
            </a:r>
          </a:p>
          <a:p>
            <a:r>
              <a:rPr lang="it-IT" dirty="0" smtClean="0"/>
              <a:t>Nessuna distinzione tra appalti interni ed esterni</a:t>
            </a:r>
          </a:p>
          <a:p>
            <a:r>
              <a:rPr lang="it-IT" dirty="0" smtClean="0"/>
              <a:t>Inapplicabilità ai committenti che siano persone fisiche che non esercitano un’attività d’impresa o professionale (art. 29 co. 3ter)</a:t>
            </a:r>
          </a:p>
          <a:p>
            <a:r>
              <a:rPr lang="it-IT" dirty="0" smtClean="0"/>
              <a:t>Appalto illecito (art. 29 co. 3 bis</a:t>
            </a:r>
            <a:r>
              <a:rPr lang="it-IT" dirty="0"/>
              <a:t>): termine di decadenza per l’impugnazione (60 gg. dalla cessazione </a:t>
            </a:r>
            <a:r>
              <a:rPr lang="it-IT" dirty="0" smtClean="0"/>
              <a:t>dell’utilizzazione illecita del lavoratore da parte dell’appaltante </a:t>
            </a:r>
            <a:r>
              <a:rPr lang="it-IT" dirty="0"/>
              <a:t>+ 180 gg.; art. 32 co. 4 </a:t>
            </a:r>
            <a:r>
              <a:rPr lang="it-IT" dirty="0" err="1"/>
              <a:t>lett</a:t>
            </a:r>
            <a:r>
              <a:rPr lang="it-IT" dirty="0"/>
              <a:t>. d) l. 183/2010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077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Appalto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Responsabilità solidale</a:t>
            </a:r>
            <a:r>
              <a:rPr lang="it-IT" dirty="0" smtClean="0"/>
              <a:t>, anche in caso di subappalto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 smtClean="0">
                <a:solidFill>
                  <a:srgbClr val="FF0000"/>
                </a:solidFill>
              </a:rPr>
              <a:t>derogabilità da parte dei contratti collettivi, salvo contributi previdenziali e assicurativi (art. 9 co. 1 d. l. 76/2013); v. anche art. 8 </a:t>
            </a:r>
            <a:r>
              <a:rPr lang="it-IT" dirty="0" err="1" smtClean="0">
                <a:solidFill>
                  <a:srgbClr val="FF0000"/>
                </a:solidFill>
              </a:rPr>
              <a:t>d.l.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138/2011 – ABROGATO DAL D.L. 25/2017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</a:t>
            </a:r>
            <a:r>
              <a:rPr lang="it-IT" dirty="0" smtClean="0">
                <a:solidFill>
                  <a:srgbClr val="FF0000"/>
                </a:solidFill>
              </a:rPr>
              <a:t>beneficio della preventiva escussione del patrimonio dell’appaltatore (art. 29 co. 2</a:t>
            </a:r>
            <a:r>
              <a:rPr lang="it-IT" dirty="0" smtClean="0">
                <a:solidFill>
                  <a:srgbClr val="FF0000"/>
                </a:solidFill>
              </a:rPr>
              <a:t>) </a:t>
            </a:r>
            <a:r>
              <a:rPr lang="it-IT" dirty="0">
                <a:solidFill>
                  <a:srgbClr val="FF0000"/>
                </a:solidFill>
              </a:rPr>
              <a:t>ABROGATO DAL D.L. 25/2017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esclusione delle sanzioni civili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applicabilità anche ai lav. autonomi </a:t>
            </a:r>
            <a:r>
              <a:rPr lang="it-IT" dirty="0"/>
              <a:t>(art. 9 co. 1 d. l. 76/2013)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si applica ai contratti con le p.a. </a:t>
            </a:r>
            <a:r>
              <a:rPr lang="it-IT" dirty="0"/>
              <a:t>(art. 9 co. 1 d. l. 76/2013</a:t>
            </a:r>
            <a:r>
              <a:rPr lang="it-IT" dirty="0" smtClean="0"/>
              <a:t>) e alle persone fisiche (art. 29 co. 3 ter)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864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696464"/>
                </a:solidFill>
              </a:rPr>
              <a:t>Appalto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«Coloro che, alle dipendenze dell'appaltatore, hanno dato la loro attività per eseguire l'opera o per prestare il servizio possono proporre azione diretta contro il committente per conseguire quanto è loro dovuto, fino alla concorrenza del debito che il committente ha verso l'appaltatore nel tempo in cui essi propongono la domanda» (art. 1676 c.c</a:t>
            </a:r>
            <a:r>
              <a:rPr lang="it-IT" dirty="0" smtClean="0"/>
              <a:t>.)</a:t>
            </a:r>
          </a:p>
          <a:p>
            <a:r>
              <a:rPr lang="it-IT" dirty="0" smtClean="0"/>
              <a:t>Appalti pubblici </a:t>
            </a:r>
            <a:r>
              <a:rPr lang="it-IT" dirty="0" smtClean="0"/>
              <a:t>(art. 30 co. 5 e 6 d</a:t>
            </a:r>
            <a:r>
              <a:rPr lang="it-IT" dirty="0" smtClean="0"/>
              <a:t>. </a:t>
            </a:r>
            <a:r>
              <a:rPr lang="it-IT" dirty="0" err="1" smtClean="0"/>
              <a:t>lgs</a:t>
            </a:r>
            <a:r>
              <a:rPr lang="it-IT" dirty="0" smtClean="0"/>
              <a:t>. </a:t>
            </a:r>
            <a:r>
              <a:rPr lang="it-IT" dirty="0" smtClean="0"/>
              <a:t>50/2016)</a:t>
            </a:r>
            <a:endParaRPr lang="it-IT" dirty="0"/>
          </a:p>
          <a:p>
            <a:r>
              <a:rPr lang="it-IT" dirty="0"/>
              <a:t>Responsabilità solidale </a:t>
            </a:r>
            <a:r>
              <a:rPr lang="it-IT" dirty="0" smtClean="0"/>
              <a:t>in caso di trasporto (art. 83bis co. 4bis-4sexies d. l. 112/2008)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759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Appalto transnazionale (l. </a:t>
            </a:r>
            <a:r>
              <a:rPr lang="it-IT" dirty="0" smtClean="0"/>
              <a:t>136/2016)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Fattispecie (art. 1)</a:t>
            </a:r>
          </a:p>
          <a:p>
            <a:r>
              <a:rPr lang="it-IT" dirty="0" smtClean="0"/>
              <a:t>Parità di trattamento (art. </a:t>
            </a:r>
            <a:r>
              <a:rPr lang="it-IT" dirty="0" smtClean="0"/>
              <a:t>4 </a:t>
            </a:r>
            <a:r>
              <a:rPr lang="it-IT" dirty="0" smtClean="0"/>
              <a:t>co. </a:t>
            </a:r>
            <a:r>
              <a:rPr lang="it-IT" dirty="0" smtClean="0"/>
              <a:t>1)</a:t>
            </a:r>
            <a:endParaRPr lang="it-IT" dirty="0" smtClean="0"/>
          </a:p>
          <a:p>
            <a:r>
              <a:rPr lang="it-IT" dirty="0" smtClean="0"/>
              <a:t>Responsabilità solidale (art. </a:t>
            </a:r>
            <a:r>
              <a:rPr lang="it-IT" dirty="0" smtClean="0"/>
              <a:t>4 </a:t>
            </a:r>
            <a:r>
              <a:rPr lang="it-IT" dirty="0" smtClean="0"/>
              <a:t>co. </a:t>
            </a:r>
            <a:r>
              <a:rPr lang="it-IT" dirty="0" smtClean="0"/>
              <a:t>4)</a:t>
            </a:r>
            <a:r>
              <a:rPr 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237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T.U. sicurezza (d. </a:t>
            </a:r>
            <a:r>
              <a:rPr lang="it-IT" dirty="0" err="1"/>
              <a:t>lgs</a:t>
            </a:r>
            <a:r>
              <a:rPr lang="it-IT" dirty="0"/>
              <a:t>. 81/2008)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“Ove lavoratori dipendenti da più imprese siano presenti sul medesimo teatro lavorativo, i cui rischi lavorativi interferiscano con l'opera o con il risultato dell'opera di altri soggetti (lavoratori dipendenti o autonomi), tali rischi concorrono a configurare l'ambiente di lavoro ai sensi degli art. 4 e 5 </a:t>
            </a:r>
            <a:r>
              <a:rPr lang="it-IT" dirty="0" err="1"/>
              <a:t>d.p.r.</a:t>
            </a:r>
            <a:r>
              <a:rPr lang="it-IT" dirty="0"/>
              <a:t> 547/1955 [il </a:t>
            </a:r>
            <a:r>
              <a:rPr lang="it-IT" dirty="0" err="1"/>
              <a:t>d.p.r.</a:t>
            </a:r>
            <a:r>
              <a:rPr lang="it-IT" dirty="0"/>
              <a:t> 547/0955 è stato abrogato dall’art. 304 d. </a:t>
            </a:r>
            <a:r>
              <a:rPr lang="it-IT" dirty="0" err="1"/>
              <a:t>lgs</a:t>
            </a:r>
            <a:r>
              <a:rPr lang="it-IT" dirty="0"/>
              <a:t>. 81/2008. Le relative disposizioni sono state trasfuse nel T.U. in materia di tutela della salute e della sicurezza nei luoghi di lavoro] </a:t>
            </a:r>
            <a:r>
              <a:rPr lang="it-IT" dirty="0" err="1"/>
              <a:t>sicchè</a:t>
            </a:r>
            <a:r>
              <a:rPr lang="it-IT" dirty="0"/>
              <a:t> </a:t>
            </a:r>
            <a:r>
              <a:rPr lang="it-IT" u="sng" dirty="0"/>
              <a:t>ciascun datore di lavoro è obbligato, ai sensi dell'art. 2087 c.c., ad informarsi dei rischi derivanti dall'opera o dal risultato dell'opera degli altri attori sul medesimo teatro lavorativo, e dare le conseguenti informazioni e istruzioni ai propri dipendenti</a:t>
            </a:r>
            <a:r>
              <a:rPr lang="it-IT" dirty="0"/>
              <a:t>" (</a:t>
            </a:r>
            <a:r>
              <a:rPr lang="it-IT" dirty="0" err="1"/>
              <a:t>Cass</a:t>
            </a:r>
            <a:r>
              <a:rPr lang="it-IT" dirty="0"/>
              <a:t>. 45/2009).</a:t>
            </a:r>
          </a:p>
        </p:txBody>
      </p:sp>
    </p:spTree>
    <p:extLst>
      <p:ext uri="{BB962C8B-B14F-4D97-AF65-F5344CB8AC3E}">
        <p14:creationId xmlns:p14="http://schemas.microsoft.com/office/powerpoint/2010/main" val="1633154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349</TotalTime>
  <Words>1665</Words>
  <Application>Microsoft Office PowerPoint</Application>
  <PresentationFormat>Presentazione su schermo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Franklin Gothic Book</vt:lpstr>
      <vt:lpstr>Perpetua</vt:lpstr>
      <vt:lpstr>Wingdings 2</vt:lpstr>
      <vt:lpstr>Universo</vt:lpstr>
      <vt:lpstr>Diritto del lavoro</vt:lpstr>
      <vt:lpstr>Distacco </vt:lpstr>
      <vt:lpstr>Codatorialità (art. 30 co. 4 ter)</vt:lpstr>
      <vt:lpstr>Assunzione congiunta</vt:lpstr>
      <vt:lpstr>Appalto </vt:lpstr>
      <vt:lpstr>Appalto </vt:lpstr>
      <vt:lpstr>Appalto</vt:lpstr>
      <vt:lpstr>Appalto transnazionale (l. 136/2016)</vt:lpstr>
      <vt:lpstr>T.U. sicurezza (d. lgs. 81/2008)</vt:lpstr>
      <vt:lpstr>T.U. sicurezza (d. lgs. 81/2008)</vt:lpstr>
      <vt:lpstr>T.U. sicurezza (d. lgs. 81/2008)</vt:lpstr>
      <vt:lpstr>T.U. sicurezza (d. lgs. 81/2008)</vt:lpstr>
      <vt:lpstr>Cantieri edili</vt:lpstr>
      <vt:lpstr>T.U. sicurezza (d. lgs. 81/2008)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41</cp:revision>
  <dcterms:created xsi:type="dcterms:W3CDTF">2013-09-30T16:15:20Z</dcterms:created>
  <dcterms:modified xsi:type="dcterms:W3CDTF">2017-03-31T16:26:16Z</dcterms:modified>
</cp:coreProperties>
</file>