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XXI – Licenziamenti collettivi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Nozione (art. 24 co. 1 l. 223/91)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221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Requisito quantitativo</a:t>
            </a:r>
            <a:r>
              <a:rPr lang="it-IT" dirty="0" smtClean="0"/>
              <a:t>: datore di lavoro (imprenditori e non) che occupa almeno 15 dipendenti (</a:t>
            </a:r>
            <a:r>
              <a:rPr lang="it-IT" u="sng" dirty="0" smtClean="0"/>
              <a:t>nell’impresa</a:t>
            </a:r>
            <a:r>
              <a:rPr lang="it-IT" dirty="0" smtClean="0"/>
              <a:t>) e che intende effettuare almeno 5 licenziamenti nell’arco di 120 gg. in una o più unità produttive nell’ambito della stessa provincia</a:t>
            </a:r>
          </a:p>
          <a:p>
            <a:pPr marL="0" indent="0">
              <a:buNone/>
            </a:pPr>
            <a:r>
              <a:rPr lang="it-IT" b="1" dirty="0" smtClean="0"/>
              <a:t>Requisito qualitativo</a:t>
            </a:r>
            <a:r>
              <a:rPr lang="it-IT" dirty="0" smtClean="0"/>
              <a:t>: licenziamenti in conseguenza di una riduzione o trasformazione di attività o di lavoro; licenziamento in caso di cessazione dell’attività del datore di </a:t>
            </a:r>
            <a:r>
              <a:rPr lang="it-IT" dirty="0" smtClean="0"/>
              <a:t>lavoro </a:t>
            </a:r>
            <a:r>
              <a:rPr lang="it-IT" dirty="0" smtClean="0"/>
              <a:t>(co. </a:t>
            </a:r>
            <a:r>
              <a:rPr lang="it-IT" dirty="0"/>
              <a:t>2</a:t>
            </a:r>
            <a:r>
              <a:rPr lang="it-IT" dirty="0" smtClean="0"/>
              <a:t>)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Licenziamento plurimo per </a:t>
            </a:r>
            <a:r>
              <a:rPr lang="it-IT" dirty="0" err="1" smtClean="0"/>
              <a:t>g.m.o</a:t>
            </a:r>
            <a:r>
              <a:rPr lang="it-IT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Licenziamenti di soci lavoratori di cooperative di produzione e lavoro (art. 8 co. 2 l. 236/1993)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u="sng" dirty="0" smtClean="0"/>
              <a:t>Quando il licenziamento interviene al termine dell’intervento di CIGS, non è richiesto il requisito numerico </a:t>
            </a:r>
            <a:r>
              <a:rPr lang="it-IT" dirty="0" smtClean="0"/>
              <a:t>(art. 4 co. 1 l. 223/91)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Non si ha </a:t>
            </a:r>
            <a:r>
              <a:rPr lang="it-IT" dirty="0" err="1" smtClean="0"/>
              <a:t>lic</a:t>
            </a:r>
            <a:r>
              <a:rPr lang="it-IT" dirty="0" smtClean="0"/>
              <a:t>. collettivo in caso di scadenza di rapporti di lavoro a termine (art. 24 co. </a:t>
            </a:r>
            <a:r>
              <a:rPr lang="it-IT" dirty="0" smtClean="0"/>
              <a:t>4; art. 4 co. 14)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9842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4933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FASE SINDACALE: comunicazione scritta alle RSA/RSU e ai sindacati di categoria (art. 4 co. 2 l. 223/91); contenuto (co. 3); esame congiunto (co. 5-6) per esaminare la possibilità di soluzioni alternative (assegnazione a mansioni inferiori: co. 11; distacco temporaneo: art. 8 co. 3 l. 236/93)</a:t>
            </a:r>
          </a:p>
          <a:p>
            <a:pPr marL="0" indent="0">
              <a:buNone/>
            </a:pPr>
            <a:r>
              <a:rPr lang="it-IT" dirty="0" smtClean="0"/>
              <a:t>* Gli obblighi di informazione e consultazione vanno rispettati anche se la decisione di </a:t>
            </a:r>
            <a:r>
              <a:rPr lang="it-IT" dirty="0" err="1" smtClean="0"/>
              <a:t>lic</a:t>
            </a:r>
            <a:r>
              <a:rPr lang="it-IT" dirty="0" smtClean="0"/>
              <a:t>. è assunta dalla capogruppo (art. 4 co. 15bis)</a:t>
            </a:r>
          </a:p>
          <a:p>
            <a:pPr marL="0" indent="0">
              <a:buNone/>
            </a:pPr>
            <a:r>
              <a:rPr lang="it-IT" dirty="0" smtClean="0"/>
              <a:t>FASE AMMINISTRATIVA di fronte alla DTL (co. 7)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Licenziamento comunicato per iscritto, nel rispetto del preavviso + comunicazione scritta alla DRL (co. 9)</a:t>
            </a:r>
          </a:p>
          <a:p>
            <a:pPr marL="0" indent="0">
              <a:buNone/>
            </a:pPr>
            <a:r>
              <a:rPr lang="it-IT" dirty="0" smtClean="0"/>
              <a:t>Abbreviazione dei termini in caso di </a:t>
            </a:r>
            <a:r>
              <a:rPr lang="it-IT" dirty="0" err="1" smtClean="0"/>
              <a:t>lic</a:t>
            </a:r>
            <a:r>
              <a:rPr lang="it-IT" dirty="0" smtClean="0"/>
              <a:t>. di meno di 10 lav. (art. 4 co. 8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Procedura in caso di licenziamento di dirigenti (art. 24, co. </a:t>
            </a:r>
            <a:r>
              <a:rPr lang="it-IT" smtClean="0"/>
              <a:t>1-quinquies)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67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Criteri di scelta (art. 5 co. 1 l. 223/91)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Criteri legali residuali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Rispetto dei criteri dell’obiettività e della generalità (impossibilità di individuare i lavoratori)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Rispetto dei principi di non discriminazione (art. 5 co. 2)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Complesso aziendale, a meno che il progetto di ristrutturazione riguardi un solo settori dell’azienda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63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Rimedi (L. 92/2012)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Licenziamento inefficace in caso di assenza della forma scritta (art. 5 co. </a:t>
            </a:r>
            <a:r>
              <a:rPr lang="it-IT" dirty="0"/>
              <a:t>3</a:t>
            </a:r>
            <a:r>
              <a:rPr lang="it-IT" dirty="0" smtClean="0"/>
              <a:t>): tutela </a:t>
            </a:r>
            <a:r>
              <a:rPr lang="it-IT" dirty="0" err="1" smtClean="0"/>
              <a:t>reintegratoria</a:t>
            </a:r>
            <a:r>
              <a:rPr lang="it-IT" dirty="0" smtClean="0"/>
              <a:t> forte (reintegrazione + risarcimento del danno; art. 18 co. 1</a:t>
            </a:r>
            <a:r>
              <a:rPr lang="it-IT" dirty="0"/>
              <a:t>); v. </a:t>
            </a:r>
            <a:r>
              <a:rPr lang="it-IT" dirty="0" smtClean="0"/>
              <a:t>però art</a:t>
            </a:r>
            <a:r>
              <a:rPr lang="it-IT" dirty="0"/>
              <a:t>. 4 co. </a:t>
            </a:r>
            <a:r>
              <a:rPr lang="it-IT" dirty="0" smtClean="0"/>
              <a:t>12 l. 223/91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Licenziamento eseguito senza rispetto delle procedure: tutela obbligatoria forte (risoluzione </a:t>
            </a:r>
            <a:r>
              <a:rPr lang="it-IT" dirty="0"/>
              <a:t>del rapporto + indennità risarcitoria tra 12 e 24 </a:t>
            </a:r>
            <a:r>
              <a:rPr lang="it-IT" dirty="0" smtClean="0"/>
              <a:t>mensilità) (art. 18 co. 7)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Licenziamento annullabile in caso di violazione dei criteri di scelta: tutela </a:t>
            </a:r>
            <a:r>
              <a:rPr lang="it-IT" dirty="0" err="1" smtClean="0"/>
              <a:t>reintegratoria</a:t>
            </a:r>
            <a:r>
              <a:rPr lang="it-IT" dirty="0" smtClean="0"/>
              <a:t> debole (reintegrazione + risarcimento fino a 12 mensilità; art. 18 co. 4) ma possibilità per l’impresa di risolvere un numero di rapporti pari a quelli reintegrati senza dovere esperire una nuova procedura (art. 17)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Impugnazione (art. 6 l. 604/66)</a:t>
            </a:r>
          </a:p>
          <a:p>
            <a:pPr marL="0" indent="0">
              <a:buNone/>
            </a:pPr>
            <a:r>
              <a:rPr lang="it-IT" dirty="0" smtClean="0"/>
              <a:t>* Datori di lavoro non imprenditori di tendenza (art. 24 co. 1 quater)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96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Rimedi (art. 10 D. </a:t>
            </a:r>
            <a:r>
              <a:rPr lang="it-IT" dirty="0" err="1" smtClean="0"/>
              <a:t>lgs</a:t>
            </a:r>
            <a:r>
              <a:rPr lang="it-IT" dirty="0" smtClean="0"/>
              <a:t>. 23/2015)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Licenziamento inefficace in caso di assenza della forma </a:t>
            </a:r>
            <a:r>
              <a:rPr lang="it-IT" dirty="0" smtClean="0"/>
              <a:t>scritta: reintegrazione </a:t>
            </a:r>
            <a:r>
              <a:rPr lang="it-IT" dirty="0"/>
              <a:t>+ risarcimento del </a:t>
            </a:r>
            <a:r>
              <a:rPr lang="it-IT" dirty="0" smtClean="0"/>
              <a:t>danno (art</a:t>
            </a:r>
            <a:r>
              <a:rPr lang="it-IT" dirty="0"/>
              <a:t>. </a:t>
            </a:r>
            <a:r>
              <a:rPr lang="it-IT" dirty="0" smtClean="0"/>
              <a:t>2 d. </a:t>
            </a:r>
            <a:r>
              <a:rPr lang="it-IT" dirty="0" err="1" smtClean="0"/>
              <a:t>lgs</a:t>
            </a:r>
            <a:r>
              <a:rPr lang="it-IT" dirty="0" smtClean="0"/>
              <a:t>. 23/2015); </a:t>
            </a:r>
            <a:r>
              <a:rPr lang="it-IT" dirty="0"/>
              <a:t>v. però art. 4 co. </a:t>
            </a:r>
            <a:r>
              <a:rPr lang="it-IT" dirty="0" smtClean="0"/>
              <a:t>12 l. 223/91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Licenziamento eseguito senza rispetto delle </a:t>
            </a:r>
            <a:r>
              <a:rPr lang="it-IT" dirty="0" smtClean="0"/>
              <a:t>procedure o </a:t>
            </a:r>
            <a:r>
              <a:rPr lang="it-IT" dirty="0"/>
              <a:t>in caso di violazione dei criteri di scelta</a:t>
            </a:r>
            <a:r>
              <a:rPr lang="it-IT" dirty="0" smtClean="0"/>
              <a:t>: </a:t>
            </a:r>
            <a:r>
              <a:rPr lang="it-IT" dirty="0"/>
              <a:t>tutela obbligatoria </a:t>
            </a:r>
            <a:r>
              <a:rPr lang="it-IT" dirty="0" smtClean="0"/>
              <a:t>(indennità da 4 a 24 mensilità in ragione dell’anzianità di servizio) </a:t>
            </a:r>
            <a:r>
              <a:rPr lang="it-IT" dirty="0"/>
              <a:t>(art. </a:t>
            </a:r>
            <a:r>
              <a:rPr lang="it-IT" dirty="0" smtClean="0"/>
              <a:t>3 co</a:t>
            </a:r>
            <a:r>
              <a:rPr lang="it-IT" dirty="0"/>
              <a:t>. </a:t>
            </a:r>
            <a:r>
              <a:rPr lang="it-IT" dirty="0" smtClean="0"/>
              <a:t>1)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4311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496</TotalTime>
  <Words>662</Words>
  <Application>Microsoft Office PowerPoint</Application>
  <PresentationFormat>Presentazione su schermo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Universo</vt:lpstr>
      <vt:lpstr>Diritto del lavoro</vt:lpstr>
      <vt:lpstr>Nozione (art. 24 co. 1 l. 223/91)</vt:lpstr>
      <vt:lpstr>Procedura </vt:lpstr>
      <vt:lpstr>Criteri di scelta (art. 5 co. 1 l. 223/91)</vt:lpstr>
      <vt:lpstr>Rimedi (L. 92/2012)</vt:lpstr>
      <vt:lpstr>Rimedi (art. 10 D. lgs. 23/2015)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64</cp:revision>
  <dcterms:created xsi:type="dcterms:W3CDTF">2013-09-30T16:15:20Z</dcterms:created>
  <dcterms:modified xsi:type="dcterms:W3CDTF">2017-05-18T09:41:48Z</dcterms:modified>
</cp:coreProperties>
</file>