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XVII – I poteri del datore di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Potere direttivo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Parte del potere organizzativo dell’imprenditore (art. 2086 c.c.)</a:t>
            </a:r>
          </a:p>
          <a:p>
            <a:r>
              <a:rPr lang="it-IT" dirty="0" smtClean="0"/>
              <a:t>Lato attivo del dovere di obbedienza (art. 2104 c.c.)</a:t>
            </a:r>
          </a:p>
          <a:p>
            <a:r>
              <a:rPr lang="it-IT" dirty="0" smtClean="0"/>
              <a:t>Possibilità di delegarne l’esercizio</a:t>
            </a:r>
          </a:p>
          <a:p>
            <a:r>
              <a:rPr lang="it-IT" dirty="0" smtClean="0"/>
              <a:t>Eccezione di inadempimento (art. 1460 c.c.) in caso di esercizio illecito del potere</a:t>
            </a:r>
          </a:p>
          <a:p>
            <a:r>
              <a:rPr lang="it-IT" dirty="0" smtClean="0"/>
              <a:t>Limiti: 1) divieto di atti discriminatori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 divieti di indagini sulle opinioni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3) buona fede e correttezza (art. 1375 c.c.)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125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variandi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Potere di modificare il contenuto della prestazione lavorativa dedotta nel contratto</a:t>
            </a:r>
          </a:p>
          <a:p>
            <a:r>
              <a:rPr lang="it-IT" dirty="0" smtClean="0"/>
              <a:t>Qualifica, profilo professionale, mansioni, categoria legale (art. 2095 c.c.; quadri: art. 2 l. 190/1985); inquadramento </a:t>
            </a:r>
            <a:r>
              <a:rPr lang="it-IT" dirty="0"/>
              <a:t>unico</a:t>
            </a:r>
          </a:p>
          <a:p>
            <a:r>
              <a:rPr lang="it-IT" dirty="0" smtClean="0"/>
              <a:t>Comunicate al momento dell’assunzione (art. 1 </a:t>
            </a:r>
            <a:r>
              <a:rPr lang="it-IT" dirty="0" err="1" smtClean="0"/>
              <a:t>lett</a:t>
            </a:r>
            <a:r>
              <a:rPr lang="it-IT" dirty="0" smtClean="0"/>
              <a:t>. f) d. </a:t>
            </a:r>
            <a:r>
              <a:rPr lang="it-IT" dirty="0" err="1" smtClean="0"/>
              <a:t>lgs</a:t>
            </a:r>
            <a:r>
              <a:rPr lang="it-IT" dirty="0" smtClean="0"/>
              <a:t>. 152/1997), determinate o determinabili  </a:t>
            </a:r>
          </a:p>
          <a:p>
            <a:r>
              <a:rPr lang="it-IT" dirty="0" smtClean="0"/>
              <a:t>Art. 2103 c.c.: modificato dallo St. lav.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modificato dall’art. 3 d. </a:t>
            </a:r>
            <a:r>
              <a:rPr lang="it-IT" dirty="0" err="1" smtClean="0"/>
              <a:t>lgs</a:t>
            </a:r>
            <a:r>
              <a:rPr lang="it-IT" dirty="0" smtClean="0"/>
              <a:t>. 81/2015</a:t>
            </a:r>
          </a:p>
        </p:txBody>
      </p:sp>
    </p:spTree>
    <p:extLst>
      <p:ext uri="{BB962C8B-B14F-4D97-AF65-F5344CB8AC3E}">
        <p14:creationId xmlns:p14="http://schemas.microsoft.com/office/powerpoint/2010/main" val="206545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Ius</a:t>
            </a:r>
            <a:r>
              <a:rPr lang="it-IT" i="1" dirty="0"/>
              <a:t> </a:t>
            </a:r>
            <a:r>
              <a:rPr lang="it-IT" i="1" dirty="0" err="1"/>
              <a:t>variandi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05536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Mobilità orizzontale</a:t>
            </a:r>
            <a:r>
              <a:rPr lang="it-IT" dirty="0" smtClean="0"/>
              <a:t> (art. 2103 co. 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parametro: livello e categoria legale di inquadramento e </a:t>
            </a:r>
            <a:r>
              <a:rPr lang="it-IT" dirty="0"/>
              <a:t>non </a:t>
            </a:r>
            <a:r>
              <a:rPr lang="it-IT" dirty="0" smtClean="0"/>
              <a:t>equivalenza professionale </a:t>
            </a:r>
            <a:r>
              <a:rPr lang="it-IT" dirty="0"/>
              <a:t>(criterio oggettivo e soggettivo)</a:t>
            </a:r>
          </a:p>
          <a:p>
            <a:r>
              <a:rPr lang="it-IT" b="1" dirty="0" smtClean="0"/>
              <a:t>Mobilità verticale </a:t>
            </a:r>
            <a:r>
              <a:rPr lang="it-IT" dirty="0" smtClean="0"/>
              <a:t>	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</a:t>
            </a:r>
            <a:r>
              <a:rPr lang="it-IT" dirty="0"/>
              <a:t>verso </a:t>
            </a:r>
            <a:r>
              <a:rPr lang="it-IT" dirty="0" smtClean="0"/>
              <a:t>l’alto (</a:t>
            </a:r>
            <a:r>
              <a:rPr lang="it-IT" dirty="0"/>
              <a:t>art. 2103 co. 7</a:t>
            </a:r>
            <a:r>
              <a:rPr lang="it-IT" dirty="0" smtClean="0"/>
              <a:t>): diritto al trattamento retributivo + diritto ad acquisire la mansione superiore (salvo il caso di sostituzione di lavoratore con diritto alla conservazione del posto); necessità del consenso del lavoratore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verso il basso (introdotta dal d. </a:t>
            </a:r>
            <a:r>
              <a:rPr lang="it-IT" dirty="0" err="1" smtClean="0"/>
              <a:t>lgs</a:t>
            </a:r>
            <a:r>
              <a:rPr lang="it-IT" dirty="0" smtClean="0"/>
              <a:t>. 81/2015; art. 2103 co. 2-6): a) </a:t>
            </a:r>
            <a:r>
              <a:rPr lang="it-IT" i="1" dirty="0" smtClean="0"/>
              <a:t>casi</a:t>
            </a:r>
            <a:r>
              <a:rPr lang="it-IT" dirty="0" smtClean="0"/>
              <a:t>: modifica degli assetti organizzativi; casi previsti nei contr. </a:t>
            </a:r>
            <a:r>
              <a:rPr lang="it-IT" dirty="0" err="1" smtClean="0"/>
              <a:t>coll</a:t>
            </a:r>
            <a:r>
              <a:rPr lang="it-IT" dirty="0" smtClean="0"/>
              <a:t>.; accordi individuali certificati</a:t>
            </a:r>
          </a:p>
          <a:p>
            <a:pPr marL="0" indent="0">
              <a:buNone/>
            </a:pPr>
            <a:r>
              <a:rPr lang="it-IT" dirty="0" smtClean="0"/>
              <a:t>	b) obbligo di comunicazione scritta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c) diritto alla conservazione del livello di inquadramento e della retribuzione, salvo </a:t>
            </a:r>
            <a:r>
              <a:rPr lang="it-IT" dirty="0"/>
              <a:t>i compensi relativi a particolari modalità di svolgimento delle mansioni di provenienza</a:t>
            </a:r>
          </a:p>
        </p:txBody>
      </p:sp>
    </p:spTree>
    <p:extLst>
      <p:ext uri="{BB962C8B-B14F-4D97-AF65-F5344CB8AC3E}">
        <p14:creationId xmlns:p14="http://schemas.microsoft.com/office/powerpoint/2010/main" val="406501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>
                <a:solidFill>
                  <a:srgbClr val="696464"/>
                </a:solidFill>
              </a:rPr>
              <a:t>Ius</a:t>
            </a:r>
            <a:r>
              <a:rPr lang="it-IT" i="1" dirty="0">
                <a:solidFill>
                  <a:srgbClr val="696464"/>
                </a:solidFill>
              </a:rPr>
              <a:t> </a:t>
            </a:r>
            <a:r>
              <a:rPr lang="it-IT" i="1" dirty="0" err="1">
                <a:solidFill>
                  <a:srgbClr val="696464"/>
                </a:solidFill>
              </a:rPr>
              <a:t>variandi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221560"/>
          </a:xfrm>
        </p:spPr>
        <p:txBody>
          <a:bodyPr>
            <a:normAutofit/>
          </a:bodyPr>
          <a:lstStyle/>
          <a:p>
            <a:r>
              <a:rPr lang="it-IT" dirty="0" smtClean="0"/>
              <a:t>Obbligo formativo (art. 2103 co. 3)</a:t>
            </a:r>
          </a:p>
          <a:p>
            <a:r>
              <a:rPr lang="it-IT" dirty="0" smtClean="0"/>
              <a:t>Inderogabilità (art. 2103 co. 9)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* </a:t>
            </a:r>
            <a:r>
              <a:rPr lang="it-IT" dirty="0" smtClean="0"/>
              <a:t>deroghe: lavoratrici madri (art. 7 co. 5 d. </a:t>
            </a:r>
            <a:r>
              <a:rPr lang="it-IT" dirty="0" err="1" smtClean="0"/>
              <a:t>lgs</a:t>
            </a:r>
            <a:r>
              <a:rPr lang="it-IT" dirty="0" smtClean="0"/>
              <a:t>. 151/2001); tutela della salute del lavoratore (art. 42 d. </a:t>
            </a:r>
            <a:r>
              <a:rPr lang="it-IT" dirty="0" err="1" smtClean="0"/>
              <a:t>lgs</a:t>
            </a:r>
            <a:r>
              <a:rPr lang="it-IT" dirty="0" smtClean="0"/>
              <a:t>. 81/2008); lavoratore divenuto inabile al lavoro (art. 4 co. 4 l. 68/1999); salvaguardia dell’occupazione (art. 4 co. 11 l. 223/1991); </a:t>
            </a:r>
            <a:r>
              <a:rPr lang="it-IT" u="sng" dirty="0" smtClean="0"/>
              <a:t>contr. </a:t>
            </a:r>
            <a:r>
              <a:rPr lang="it-IT" u="sng" dirty="0" err="1" smtClean="0"/>
              <a:t>coll</a:t>
            </a:r>
            <a:r>
              <a:rPr lang="it-IT" u="sng" dirty="0" smtClean="0"/>
              <a:t>. di prossimità </a:t>
            </a:r>
            <a:r>
              <a:rPr lang="it-IT" dirty="0" smtClean="0"/>
              <a:t>(art. 8 l. 148/2011)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impossibilità di esecuzione forzata dell’ordine giudiziale di reintegrazione nelle mansioni precedentemente svolte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* onere del lavoratore di provare il danno e il nesso di causalità fra il danno e il </a:t>
            </a:r>
            <a:r>
              <a:rPr lang="it-IT" dirty="0" err="1"/>
              <a:t>demansionamento</a:t>
            </a:r>
            <a:r>
              <a:rPr lang="it-IT" dirty="0"/>
              <a:t> (</a:t>
            </a:r>
            <a:r>
              <a:rPr lang="it-IT" dirty="0" err="1"/>
              <a:t>Cass</a:t>
            </a:r>
            <a:r>
              <a:rPr lang="it-IT" dirty="0"/>
              <a:t>. </a:t>
            </a:r>
            <a:r>
              <a:rPr lang="it-IT" dirty="0" err="1"/>
              <a:t>s.u</a:t>
            </a:r>
            <a:r>
              <a:rPr lang="it-IT" dirty="0"/>
              <a:t>. 6572/2006)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117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Ius</a:t>
            </a:r>
            <a:r>
              <a:rPr lang="it-IT" i="1" dirty="0"/>
              <a:t> </a:t>
            </a:r>
            <a:r>
              <a:rPr lang="it-IT" i="1" dirty="0" err="1"/>
              <a:t>variandi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522156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Luogo di lavoro comunicato </a:t>
            </a:r>
            <a:r>
              <a:rPr lang="it-IT" dirty="0"/>
              <a:t>al momento dell’assunzione (art. 1 </a:t>
            </a:r>
            <a:r>
              <a:rPr lang="it-IT" dirty="0" err="1"/>
              <a:t>lett</a:t>
            </a:r>
            <a:r>
              <a:rPr lang="it-IT" dirty="0"/>
              <a:t>. </a:t>
            </a:r>
            <a:r>
              <a:rPr lang="it-IT" dirty="0" smtClean="0"/>
              <a:t>b) </a:t>
            </a:r>
            <a:r>
              <a:rPr lang="it-IT" dirty="0"/>
              <a:t>d. </a:t>
            </a:r>
            <a:r>
              <a:rPr lang="it-IT" dirty="0" err="1"/>
              <a:t>lgs</a:t>
            </a:r>
            <a:r>
              <a:rPr lang="it-IT" dirty="0"/>
              <a:t>. </a:t>
            </a:r>
            <a:r>
              <a:rPr lang="it-IT" dirty="0" smtClean="0"/>
              <a:t>152/1997)  </a:t>
            </a:r>
          </a:p>
          <a:p>
            <a:r>
              <a:rPr lang="it-IT" dirty="0" smtClean="0"/>
              <a:t>Trasferimento: spostamento definitivo in altra unità produttiva (altrimenti trasferta)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necessaria giustificazione (art. 2103 co. 8); controllo del giudice sull’esistenza del motivo e sul nesso di causalità; onere del datore di lavoro di indicare tali ragioni se richiesto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irrilevanza del consenso del lavoratore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inderogabilità (art. 2103 co. 9)</a:t>
            </a:r>
          </a:p>
          <a:p>
            <a:r>
              <a:rPr lang="it-IT" dirty="0" smtClean="0"/>
              <a:t>Trasferimento per incompatibilità ambientale</a:t>
            </a:r>
          </a:p>
          <a:p>
            <a:r>
              <a:rPr lang="it-IT" dirty="0" smtClean="0"/>
              <a:t>Discipline speciali per i dirigenti delle </a:t>
            </a:r>
            <a:r>
              <a:rPr lang="it-IT" dirty="0" err="1" smtClean="0"/>
              <a:t>r.s.a</a:t>
            </a:r>
            <a:r>
              <a:rPr lang="it-IT" dirty="0" smtClean="0"/>
              <a:t>. (art. 22 st. lav.), per i disabili e i loro familiari (art. 33 l. 104/92), per i lavoratori che svolgono funzioni pubbliche elettive (art. 78 co. 6 d. </a:t>
            </a:r>
            <a:r>
              <a:rPr lang="it-IT" dirty="0" err="1" smtClean="0"/>
              <a:t>lgs</a:t>
            </a:r>
            <a:r>
              <a:rPr lang="it-IT" dirty="0" smtClean="0"/>
              <a:t>. 267/2000)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491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Potere di controllo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861520"/>
          </a:xfrm>
        </p:spPr>
        <p:txBody>
          <a:bodyPr>
            <a:normAutofit/>
          </a:bodyPr>
          <a:lstStyle/>
          <a:p>
            <a:r>
              <a:rPr lang="it-IT" dirty="0" smtClean="0"/>
              <a:t>Potere di controllare: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l’esatto adempimento della prestazione lavorativa: a) personale </a:t>
            </a:r>
            <a:r>
              <a:rPr lang="it-IT" dirty="0"/>
              <a:t>addetto alla vigilanza (art. 3 St. lav</a:t>
            </a:r>
            <a:r>
              <a:rPr lang="it-IT" dirty="0" smtClean="0"/>
              <a:t>.); b) Controlli </a:t>
            </a:r>
            <a:r>
              <a:rPr lang="it-IT" dirty="0"/>
              <a:t>a distanza (art. 4 St. lav</a:t>
            </a:r>
            <a:r>
              <a:rPr lang="it-IT" dirty="0" smtClean="0"/>
              <a:t>.): utilizzabilità a tutti i fini connessi al rapporto di lavoro (co. 3)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l’integrità del patrimonio aziendale:  a) Guardie giurate (art. 2 St. lav.); b) visite personali </a:t>
            </a:r>
            <a:r>
              <a:rPr lang="it-IT" dirty="0"/>
              <a:t>di </a:t>
            </a:r>
            <a:r>
              <a:rPr lang="it-IT" dirty="0" smtClean="0"/>
              <a:t>controllo (</a:t>
            </a:r>
            <a:r>
              <a:rPr lang="it-IT" dirty="0"/>
              <a:t>art. 6 St. lav</a:t>
            </a:r>
            <a:r>
              <a:rPr lang="it-IT" dirty="0" smtClean="0"/>
              <a:t>.)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	- accertamenti sanitari (art. 5 st. lav.): medico competente (art. 41 co. 2 </a:t>
            </a:r>
            <a:r>
              <a:rPr lang="it-IT" dirty="0" err="1" smtClean="0"/>
              <a:t>lett</a:t>
            </a:r>
            <a:r>
              <a:rPr lang="it-IT" dirty="0" smtClean="0"/>
              <a:t>. e bis) e co. 2 bis d. </a:t>
            </a:r>
            <a:r>
              <a:rPr lang="it-IT" dirty="0" err="1" smtClean="0"/>
              <a:t>lgs</a:t>
            </a:r>
            <a:r>
              <a:rPr lang="it-IT" dirty="0" smtClean="0"/>
              <a:t>. 81/2008)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971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Potere disciplinare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Art. 2106 c.c.: legittimazione del potere disciplinare; fattispecie; principio di proporzionalità tra infrazione e sanzione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carattere esemplificativo e non vincolante dei contr. </a:t>
            </a:r>
            <a:r>
              <a:rPr lang="it-IT" dirty="0" err="1" smtClean="0"/>
              <a:t>coll</a:t>
            </a:r>
            <a:r>
              <a:rPr lang="it-IT" dirty="0" smtClean="0"/>
              <a:t>.</a:t>
            </a:r>
          </a:p>
          <a:p>
            <a:r>
              <a:rPr lang="it-IT" dirty="0" smtClean="0"/>
              <a:t>Art. 7 St. lav.: procedimentalizzazione dell’esercizio del potere disciplinare, a pena di nullità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codice disciplinare, codici etici, codici di comportamento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preventiva contestazione scritta dell’infrazione (salvo rimprovero verbale): immutabilità dei fatti contestati; specificità; immediatezza della reazione all’infrazione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termine di 5 gg. tra contestazione e sanzione: facoltà di difesa del lavoratore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arbitrato irrituale (art. 7 co. </a:t>
            </a:r>
            <a:r>
              <a:rPr lang="it-IT" dirty="0"/>
              <a:t>6</a:t>
            </a:r>
            <a:r>
              <a:rPr lang="it-IT" dirty="0" smtClean="0"/>
              <a:t>); sospensione della sanzione</a:t>
            </a:r>
          </a:p>
          <a:p>
            <a:pPr marL="0" indent="0">
              <a:buNone/>
            </a:pPr>
            <a:r>
              <a:rPr lang="it-IT" dirty="0" smtClean="0"/>
              <a:t>+ divieto di recidiva</a:t>
            </a:r>
          </a:p>
          <a:p>
            <a:pPr marL="0" indent="0">
              <a:buNone/>
            </a:pPr>
            <a:r>
              <a:rPr lang="it-IT" dirty="0" smtClean="0"/>
              <a:t>+ limiti quantitativi </a:t>
            </a:r>
          </a:p>
          <a:p>
            <a:pPr marL="0" indent="0">
              <a:buNone/>
            </a:pPr>
            <a:r>
              <a:rPr lang="it-IT" dirty="0" smtClean="0"/>
              <a:t>+ limite qualitativo (ma atipicità delle sanzioni)</a:t>
            </a:r>
          </a:p>
          <a:p>
            <a:r>
              <a:rPr lang="it-IT" dirty="0" smtClean="0"/>
              <a:t>Trasferimento disciplinare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2514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1760</TotalTime>
  <Words>243</Words>
  <Application>Microsoft Office PowerPoint</Application>
  <PresentationFormat>Presentazione su schermo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Franklin Gothic Book</vt:lpstr>
      <vt:lpstr>Perpetua</vt:lpstr>
      <vt:lpstr>Wingdings 2</vt:lpstr>
      <vt:lpstr>Universo</vt:lpstr>
      <vt:lpstr>Diritto del lavoro</vt:lpstr>
      <vt:lpstr>Potere direttivo</vt:lpstr>
      <vt:lpstr>Ius variandi</vt:lpstr>
      <vt:lpstr>Ius variandi</vt:lpstr>
      <vt:lpstr>Ius variandi</vt:lpstr>
      <vt:lpstr>Ius variandi</vt:lpstr>
      <vt:lpstr>Potere di controllo</vt:lpstr>
      <vt:lpstr>Potere disciplinare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130</cp:revision>
  <dcterms:created xsi:type="dcterms:W3CDTF">2013-09-30T16:15:20Z</dcterms:created>
  <dcterms:modified xsi:type="dcterms:W3CDTF">2017-04-19T16:26:38Z</dcterms:modified>
</cp:coreProperties>
</file>