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76" r:id="rId6"/>
    <p:sldId id="259" r:id="rId7"/>
    <p:sldId id="260" r:id="rId8"/>
    <p:sldId id="277" r:id="rId9"/>
    <p:sldId id="261" r:id="rId10"/>
    <p:sldId id="262" r:id="rId11"/>
    <p:sldId id="274" r:id="rId12"/>
    <p:sldId id="263" r:id="rId13"/>
    <p:sldId id="266" r:id="rId14"/>
    <p:sldId id="268" r:id="rId15"/>
    <p:sldId id="283" r:id="rId16"/>
    <p:sldId id="269" r:id="rId17"/>
    <p:sldId id="270" r:id="rId18"/>
    <p:sldId id="271" r:id="rId19"/>
    <p:sldId id="272" r:id="rId20"/>
    <p:sldId id="267" r:id="rId21"/>
    <p:sldId id="273" r:id="rId22"/>
    <p:sldId id="284" r:id="rId23"/>
    <p:sldId id="282" r:id="rId24"/>
    <p:sldId id="278" r:id="rId25"/>
    <p:sldId id="279" r:id="rId26"/>
    <p:sldId id="281" r:id="rId27"/>
    <p:sldId id="280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XVI – Il recesso unilaterale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Giustificazione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/>
          </a:bodyPr>
          <a:lstStyle/>
          <a:p>
            <a:r>
              <a:rPr lang="it-IT" dirty="0" smtClean="0"/>
              <a:t>Licenziamento disciplinare (</a:t>
            </a:r>
            <a:r>
              <a:rPr lang="it-IT" u="sng" dirty="0" smtClean="0"/>
              <a:t>art. 7 st. lav</a:t>
            </a:r>
            <a:r>
              <a:rPr lang="it-IT" dirty="0" smtClean="0"/>
              <a:t>.): </a:t>
            </a:r>
            <a:r>
              <a:rPr lang="it-IT" dirty="0"/>
              <a:t>applicazione </a:t>
            </a:r>
            <a:r>
              <a:rPr lang="it-IT" dirty="0" smtClean="0"/>
              <a:t>a </a:t>
            </a:r>
            <a:r>
              <a:rPr lang="it-IT" dirty="0"/>
              <a:t>tutti i </a:t>
            </a:r>
            <a:r>
              <a:rPr lang="it-IT" dirty="0" err="1"/>
              <a:t>lic</a:t>
            </a:r>
            <a:r>
              <a:rPr lang="it-IT" dirty="0"/>
              <a:t>. per colpa del lav. (g. c. + </a:t>
            </a:r>
            <a:r>
              <a:rPr lang="it-IT" dirty="0" err="1"/>
              <a:t>g.m.s</a:t>
            </a:r>
            <a:r>
              <a:rPr lang="it-IT" dirty="0" smtClean="0"/>
              <a:t>.), anche ai dirigenti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peius</a:t>
            </a:r>
            <a:r>
              <a:rPr lang="it-IT" i="1" dirty="0" smtClean="0"/>
              <a:t> </a:t>
            </a:r>
            <a:r>
              <a:rPr lang="it-IT" dirty="0" smtClean="0"/>
              <a:t>della disciplina legale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per il giudice di qualificare come </a:t>
            </a:r>
            <a:r>
              <a:rPr lang="it-IT" dirty="0" err="1" smtClean="0"/>
              <a:t>g.m.s</a:t>
            </a:r>
            <a:r>
              <a:rPr lang="it-IT" dirty="0" smtClean="0"/>
              <a:t>. o </a:t>
            </a:r>
            <a:r>
              <a:rPr lang="it-IT" dirty="0" err="1" smtClean="0"/>
              <a:t>g.c.</a:t>
            </a:r>
            <a:r>
              <a:rPr lang="it-IT" dirty="0" smtClean="0"/>
              <a:t> fattispecie non previste nei contr. </a:t>
            </a:r>
            <a:r>
              <a:rPr lang="it-IT" dirty="0" err="1" smtClean="0"/>
              <a:t>coll</a:t>
            </a:r>
            <a:r>
              <a:rPr lang="it-IT" dirty="0" smtClean="0"/>
              <a:t>. (inesistenza di un vincolo rispetto a quanto affermato nei contr. </a:t>
            </a:r>
            <a:r>
              <a:rPr lang="it-IT" dirty="0" err="1"/>
              <a:t>c</a:t>
            </a:r>
            <a:r>
              <a:rPr lang="it-IT" dirty="0" err="1" smtClean="0"/>
              <a:t>oll</a:t>
            </a:r>
            <a:r>
              <a:rPr lang="it-IT" dirty="0" smtClean="0"/>
              <a:t>.) (art. 18 co. 4 st. lav. e art. 30 co. 3 l. 183/2010)</a:t>
            </a:r>
          </a:p>
          <a:p>
            <a:pPr marL="0" indent="0">
              <a:buNone/>
            </a:pPr>
            <a:r>
              <a:rPr lang="it-IT" dirty="0" smtClean="0"/>
              <a:t>	* controllo della proporzionalità tra infrazione e sanzione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retroattività del </a:t>
            </a:r>
            <a:r>
              <a:rPr lang="it-IT" dirty="0" err="1" smtClean="0"/>
              <a:t>lic</a:t>
            </a:r>
            <a:r>
              <a:rPr lang="it-IT" dirty="0" smtClean="0"/>
              <a:t>. (art. 1 co. 41 l. 92/2012)</a:t>
            </a:r>
          </a:p>
        </p:txBody>
      </p:sp>
    </p:spTree>
    <p:extLst>
      <p:ext uri="{BB962C8B-B14F-4D97-AF65-F5344CB8AC3E}">
        <p14:creationId xmlns:p14="http://schemas.microsoft.com/office/powerpoint/2010/main" val="1635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Giustificazione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Giustificato motivo oggettivo (art. 3 l. 604/66)</a:t>
            </a:r>
          </a:p>
          <a:p>
            <a:pPr marL="0" indent="0">
              <a:buNone/>
            </a:pPr>
            <a:r>
              <a:rPr lang="it-IT" dirty="0"/>
              <a:t>	* controllo giudiziale limitato alla verifica dell’esistenza del </a:t>
            </a:r>
            <a:r>
              <a:rPr lang="it-IT" dirty="0" err="1"/>
              <a:t>g.m.o</a:t>
            </a:r>
            <a:r>
              <a:rPr lang="it-IT" dirty="0"/>
              <a:t>. e del nesso </a:t>
            </a:r>
            <a:r>
              <a:rPr lang="it-IT" dirty="0" smtClean="0"/>
              <a:t>di causalità tra </a:t>
            </a:r>
            <a:r>
              <a:rPr lang="it-IT" dirty="0"/>
              <a:t>le scelte dell’imprenditore e il </a:t>
            </a:r>
            <a:r>
              <a:rPr lang="it-IT" dirty="0" err="1"/>
              <a:t>lic</a:t>
            </a:r>
            <a:r>
              <a:rPr lang="it-IT" dirty="0"/>
              <a:t>. (art. 30 co. 1 l. 183/2010 e art. 1 co. 43 l. 92/2012)</a:t>
            </a:r>
          </a:p>
          <a:p>
            <a:pPr marL="0" indent="0">
              <a:buNone/>
            </a:pPr>
            <a:r>
              <a:rPr lang="it-IT" dirty="0"/>
              <a:t>	* </a:t>
            </a:r>
            <a:r>
              <a:rPr lang="it-IT" dirty="0" err="1"/>
              <a:t>lic</a:t>
            </a:r>
            <a:r>
              <a:rPr lang="it-IT" dirty="0"/>
              <a:t>. come </a:t>
            </a:r>
            <a:r>
              <a:rPr lang="it-IT" i="1" dirty="0" err="1"/>
              <a:t>extrema</a:t>
            </a:r>
            <a:r>
              <a:rPr lang="it-IT" i="1" dirty="0"/>
              <a:t> </a:t>
            </a:r>
            <a:r>
              <a:rPr lang="it-IT" i="1" dirty="0" smtClean="0"/>
              <a:t>ratio: </a:t>
            </a:r>
            <a:r>
              <a:rPr lang="it-IT" dirty="0" smtClean="0"/>
              <a:t>impossibilità di adibire il lav. a mansione equivalente (o inferiore: </a:t>
            </a:r>
            <a:r>
              <a:rPr lang="it-IT" dirty="0" err="1" smtClean="0"/>
              <a:t>Cass</a:t>
            </a:r>
            <a:r>
              <a:rPr lang="it-IT" dirty="0" smtClean="0"/>
              <a:t>. S.U. 7755/1998; art. 4 co. 4 l. 68/1999)</a:t>
            </a:r>
            <a:endParaRPr lang="it-IT" i="1" dirty="0"/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dirty="0"/>
              <a:t>* impossibilità temporanea della prestazione per causa non imputabile al lav.: sopravvenuta inidoneità del lav. allo svolgimento delle mansioni (art. 18 co. 7 st. lav.) + carcerazione preventiva</a:t>
            </a:r>
          </a:p>
          <a:p>
            <a:r>
              <a:rPr lang="it-IT" dirty="0" smtClean="0"/>
              <a:t>Fino al 7.3.2015: tentativo </a:t>
            </a:r>
            <a:r>
              <a:rPr lang="it-IT" dirty="0"/>
              <a:t>obbligatorio di conciliazione in caso di </a:t>
            </a:r>
            <a:r>
              <a:rPr lang="it-IT" dirty="0" err="1"/>
              <a:t>lic</a:t>
            </a:r>
            <a:r>
              <a:rPr lang="it-IT" dirty="0"/>
              <a:t>. per </a:t>
            </a:r>
            <a:r>
              <a:rPr lang="it-IT" dirty="0" err="1"/>
              <a:t>g.m.o</a:t>
            </a:r>
            <a:r>
              <a:rPr lang="it-IT" dirty="0"/>
              <a:t>. (</a:t>
            </a:r>
            <a:r>
              <a:rPr lang="it-IT" u="sng" dirty="0"/>
              <a:t>art. 7 l. 604/66</a:t>
            </a:r>
            <a:r>
              <a:rPr lang="it-IT" dirty="0" smtClean="0"/>
              <a:t>)</a:t>
            </a:r>
          </a:p>
          <a:p>
            <a:r>
              <a:rPr lang="it-IT" dirty="0" smtClean="0"/>
              <a:t>Retroattività </a:t>
            </a:r>
            <a:r>
              <a:rPr lang="it-IT" dirty="0"/>
              <a:t>del </a:t>
            </a:r>
            <a:r>
              <a:rPr lang="it-IT" dirty="0" err="1"/>
              <a:t>lic</a:t>
            </a:r>
            <a:r>
              <a:rPr lang="it-IT" dirty="0"/>
              <a:t>. (art. 1 co. 41 l. 92/2012)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42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Giustificazione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Superamento del periodo di comporto (art. 2110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licenziamento intimato durante il periodo di comporto (art. 18 co. 7 st. lav.)</a:t>
            </a:r>
          </a:p>
        </p:txBody>
      </p:sp>
    </p:spTree>
    <p:extLst>
      <p:ext uri="{BB962C8B-B14F-4D97-AF65-F5344CB8AC3E}">
        <p14:creationId xmlns:p14="http://schemas.microsoft.com/office/powerpoint/2010/main" val="3297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Regimi </a:t>
            </a:r>
            <a:r>
              <a:rPr lang="it-IT" dirty="0" smtClean="0"/>
              <a:t>sanzionatori (</a:t>
            </a:r>
            <a:r>
              <a:rPr lang="it-IT" dirty="0" err="1" smtClean="0"/>
              <a:t>pre</a:t>
            </a:r>
            <a:r>
              <a:rPr lang="it-IT" dirty="0" smtClean="0"/>
              <a:t>-</a:t>
            </a:r>
            <a:r>
              <a:rPr lang="it-IT" i="1" dirty="0" smtClean="0"/>
              <a:t>Jobs </a:t>
            </a:r>
            <a:r>
              <a:rPr lang="it-IT" i="1" dirty="0" err="1" smtClean="0"/>
              <a:t>Act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Art. 4 </a:t>
            </a:r>
            <a:r>
              <a:rPr lang="it-IT" dirty="0" err="1" smtClean="0"/>
              <a:t>Cost</a:t>
            </a:r>
            <a:r>
              <a:rPr lang="it-IT" dirty="0" smtClean="0"/>
              <a:t>. e art. 30 </a:t>
            </a:r>
            <a:r>
              <a:rPr lang="it-IT" dirty="0" err="1" smtClean="0"/>
              <a:t>Cdfue</a:t>
            </a:r>
            <a:r>
              <a:rPr lang="it-IT" dirty="0" smtClean="0"/>
              <a:t>: diritto del lavoratore illegittimamente licenziato di essere adeguatamente risarcito (in forma generica o specifica)</a:t>
            </a:r>
          </a:p>
          <a:p>
            <a:r>
              <a:rPr lang="it-IT" dirty="0" smtClean="0"/>
              <a:t>Tutela reale forte</a:t>
            </a:r>
          </a:p>
          <a:p>
            <a:r>
              <a:rPr lang="it-IT" dirty="0" smtClean="0"/>
              <a:t>Tutela reale debole</a:t>
            </a:r>
          </a:p>
          <a:p>
            <a:r>
              <a:rPr lang="it-IT" dirty="0" smtClean="0"/>
              <a:t>Tutela reale debole discrezionale</a:t>
            </a:r>
          </a:p>
          <a:p>
            <a:r>
              <a:rPr lang="it-IT" dirty="0" smtClean="0"/>
              <a:t>Tutela obbligatoria forte</a:t>
            </a:r>
          </a:p>
          <a:p>
            <a:r>
              <a:rPr lang="it-IT" dirty="0" smtClean="0"/>
              <a:t>Tutela obbligatoria debole</a:t>
            </a:r>
          </a:p>
          <a:p>
            <a:r>
              <a:rPr lang="it-IT" dirty="0" smtClean="0"/>
              <a:t>Tutela obbligatoria di cui alla l. 604/66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4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Tutela reale forte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3352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Fattispecie: licenziamento</a:t>
            </a:r>
            <a:r>
              <a:rPr lang="it-IT" dirty="0" smtClean="0"/>
              <a:t> </a:t>
            </a:r>
            <a:r>
              <a:rPr lang="it-IT" dirty="0" smtClean="0"/>
              <a:t>nullo o inefficace perché </a:t>
            </a:r>
            <a:r>
              <a:rPr lang="it-IT" dirty="0" smtClean="0"/>
              <a:t>orale, anche qualora riguardi dirigenti</a:t>
            </a:r>
          </a:p>
          <a:p>
            <a:r>
              <a:rPr lang="it-IT" dirty="0" smtClean="0"/>
              <a:t>Casi di licenziamento nullo: </a:t>
            </a:r>
            <a:r>
              <a:rPr lang="it-IT" dirty="0"/>
              <a:t>1. discriminatorio (art. 4 l. 604/66; art. 3 l. 108/90; d. </a:t>
            </a:r>
            <a:r>
              <a:rPr lang="it-IT" dirty="0" err="1"/>
              <a:t>lgs</a:t>
            </a:r>
            <a:r>
              <a:rPr lang="it-IT" dirty="0"/>
              <a:t>. 215/2003, 216/2003, 198/2006), anche molestie, </a:t>
            </a:r>
            <a:r>
              <a:rPr lang="it-IT" dirty="0" err="1"/>
              <a:t>lic</a:t>
            </a:r>
            <a:r>
              <a:rPr lang="it-IT" dirty="0"/>
              <a:t>. ritorsivi o vittimizzazione (art. 26 co. 2 bis d. </a:t>
            </a:r>
            <a:r>
              <a:rPr lang="it-IT" dirty="0" err="1"/>
              <a:t>lgs</a:t>
            </a:r>
            <a:r>
              <a:rPr lang="it-IT" dirty="0"/>
              <a:t>. 198/2006); carattere oggettivo</a:t>
            </a:r>
          </a:p>
          <a:p>
            <a:pPr marL="0" indent="0">
              <a:buNone/>
            </a:pPr>
            <a:r>
              <a:rPr lang="it-IT" dirty="0"/>
              <a:t>	2. per causa di matrimonio (art. 35 d. </a:t>
            </a:r>
            <a:r>
              <a:rPr lang="it-IT" dirty="0" err="1"/>
              <a:t>lgs</a:t>
            </a:r>
            <a:r>
              <a:rPr lang="it-IT" dirty="0"/>
              <a:t>. 198/2006): carattere assoluto della presunzione; eccezioni (co. 5)</a:t>
            </a:r>
          </a:p>
          <a:p>
            <a:pPr marL="0" indent="0">
              <a:buNone/>
            </a:pPr>
            <a:r>
              <a:rPr lang="it-IT" dirty="0"/>
              <a:t>	3. </a:t>
            </a:r>
            <a:r>
              <a:rPr lang="it-IT" dirty="0" err="1"/>
              <a:t>lic</a:t>
            </a:r>
            <a:r>
              <a:rPr lang="it-IT" dirty="0"/>
              <a:t>. lav. madre o lav. padre (art. 54 d. </a:t>
            </a:r>
            <a:r>
              <a:rPr lang="it-IT" dirty="0" err="1"/>
              <a:t>lgs</a:t>
            </a:r>
            <a:r>
              <a:rPr lang="it-IT" dirty="0"/>
              <a:t>. 151/2001): eccezioni (co. 3)</a:t>
            </a:r>
          </a:p>
          <a:p>
            <a:pPr marL="0" indent="0">
              <a:buNone/>
            </a:pPr>
            <a:r>
              <a:rPr lang="it-IT" dirty="0"/>
              <a:t>	4. altri casi di nullità previsti dalla legge o determinati da motivo illecito (art. 1345 c.c</a:t>
            </a:r>
            <a:r>
              <a:rPr lang="it-IT" dirty="0" smtClean="0"/>
              <a:t>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19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Tutela reale forte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933528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Irrilevanza della dimensione e della natura del datore di lavoro</a:t>
            </a:r>
          </a:p>
          <a:p>
            <a:r>
              <a:rPr lang="it-IT" dirty="0"/>
              <a:t>Reintegrazione</a:t>
            </a:r>
          </a:p>
          <a:p>
            <a:pPr marL="0" indent="0">
              <a:buNone/>
            </a:pPr>
            <a:r>
              <a:rPr lang="it-IT" dirty="0"/>
              <a:t>	* incoercibilità dell’obbligo di reintegrazione (comportamento infungibile)</a:t>
            </a:r>
          </a:p>
          <a:p>
            <a:pPr marL="0" indent="0">
              <a:buNone/>
            </a:pPr>
            <a:r>
              <a:rPr lang="it-IT" dirty="0"/>
              <a:t>	* risoluzione automatica in caso di inerzia del lav. (art. 18 co. 1)</a:t>
            </a:r>
          </a:p>
          <a:p>
            <a:pPr marL="0" indent="0">
              <a:buNone/>
            </a:pPr>
            <a:r>
              <a:rPr lang="it-IT" dirty="0"/>
              <a:t>	* diritto potestativo del lav. di richiedere un’indennità sostitutiva della reintegrazione (art. 18 co. 3 st. lav</a:t>
            </a:r>
            <a:r>
              <a:rPr lang="it-IT" dirty="0" smtClean="0"/>
              <a:t>.)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+ risarcimento del danno (art. 18 co. 2 st. lav.)</a:t>
            </a:r>
          </a:p>
          <a:p>
            <a:pPr marL="0" indent="0">
              <a:buNone/>
            </a:pPr>
            <a:r>
              <a:rPr lang="it-IT" dirty="0"/>
              <a:t>	* detrazione dell’</a:t>
            </a:r>
            <a:r>
              <a:rPr lang="it-IT" i="1" dirty="0" err="1"/>
              <a:t>aliunde</a:t>
            </a:r>
            <a:r>
              <a:rPr lang="it-IT" i="1" dirty="0"/>
              <a:t> </a:t>
            </a:r>
            <a:r>
              <a:rPr lang="it-IT" i="1" dirty="0" err="1"/>
              <a:t>perceptum</a:t>
            </a:r>
            <a:r>
              <a:rPr lang="it-IT" i="1" dirty="0"/>
              <a:t> </a:t>
            </a:r>
            <a:r>
              <a:rPr lang="it-IT" dirty="0"/>
              <a:t>ma non dell’</a:t>
            </a:r>
            <a:r>
              <a:rPr lang="it-IT" i="1" dirty="0" err="1"/>
              <a:t>aliunde</a:t>
            </a:r>
            <a:r>
              <a:rPr lang="it-IT" i="1" dirty="0"/>
              <a:t> </a:t>
            </a:r>
            <a:r>
              <a:rPr lang="it-IT" i="1" dirty="0" err="1"/>
              <a:t>percipiendum</a:t>
            </a:r>
            <a:endParaRPr lang="it-IT" i="1" dirty="0"/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dirty="0"/>
              <a:t>* presunzione assoluta di danno: indennità minima pari a 5 mensilità</a:t>
            </a:r>
          </a:p>
          <a:p>
            <a:pPr marL="0" indent="0">
              <a:buNone/>
            </a:pPr>
            <a:r>
              <a:rPr lang="it-IT" dirty="0"/>
              <a:t>+ versamento contributi previdenziali e </a:t>
            </a:r>
            <a:r>
              <a:rPr lang="it-IT" dirty="0" smtClean="0"/>
              <a:t>assistenziali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836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Tutela reale debole (art. 18 co. 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Fattispecie: </a:t>
            </a:r>
            <a:r>
              <a:rPr lang="it-IT" dirty="0" smtClean="0"/>
              <a:t>l</a:t>
            </a:r>
            <a:r>
              <a:rPr lang="it-IT" dirty="0" smtClean="0"/>
              <a:t>icenziamenti </a:t>
            </a:r>
            <a:r>
              <a:rPr lang="it-IT" dirty="0" smtClean="0"/>
              <a:t>disciplinari, che rientrano nel campo di applicazione di cui </a:t>
            </a:r>
            <a:r>
              <a:rPr lang="it-IT" u="sng" dirty="0" smtClean="0"/>
              <a:t>all’art. 18 co. 8 st. lav</a:t>
            </a:r>
            <a:r>
              <a:rPr lang="it-IT" dirty="0" smtClean="0"/>
              <a:t>., in caso di: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insussistenza del fatto materiale o giuridico [o fatto non così grave da giustificare un </a:t>
            </a:r>
            <a:r>
              <a:rPr lang="it-IT" dirty="0" err="1" smtClean="0"/>
              <a:t>lic</a:t>
            </a:r>
            <a:r>
              <a:rPr lang="it-IT" dirty="0" smtClean="0"/>
              <a:t>.: violazione del principio di proporzionalità]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fatto punibile con sanzione conservativa</a:t>
            </a:r>
          </a:p>
          <a:p>
            <a:r>
              <a:rPr lang="it-IT" dirty="0" err="1" smtClean="0"/>
              <a:t>Lic</a:t>
            </a:r>
            <a:r>
              <a:rPr lang="it-IT" dirty="0" smtClean="0"/>
              <a:t>. durante il periodo di comporto, </a:t>
            </a:r>
            <a:r>
              <a:rPr lang="it-IT" dirty="0"/>
              <a:t>che rientrano nel campo di applicazione di cui </a:t>
            </a:r>
            <a:r>
              <a:rPr lang="it-IT" u="sng" dirty="0"/>
              <a:t>all’art. 18 co. 8 st. </a:t>
            </a:r>
            <a:r>
              <a:rPr lang="it-IT" u="sng" dirty="0" err="1" smtClean="0"/>
              <a:t>lav</a:t>
            </a:r>
            <a:r>
              <a:rPr lang="it-IT" u="sng" dirty="0" smtClean="0"/>
              <a:t> (art. 18 co. 7)</a:t>
            </a:r>
            <a:endParaRPr lang="it-IT" dirty="0" smtClean="0"/>
          </a:p>
          <a:p>
            <a:r>
              <a:rPr lang="it-IT" dirty="0" err="1" smtClean="0"/>
              <a:t>Lic</a:t>
            </a:r>
            <a:r>
              <a:rPr lang="it-IT" dirty="0" smtClean="0"/>
              <a:t>. per </a:t>
            </a:r>
            <a:r>
              <a:rPr lang="it-IT" dirty="0" err="1" smtClean="0"/>
              <a:t>g.m.o</a:t>
            </a:r>
            <a:r>
              <a:rPr lang="it-IT" dirty="0" smtClean="0"/>
              <a:t>. consistente nell’inidoneità fisica o psichica </a:t>
            </a:r>
            <a:r>
              <a:rPr lang="it-IT" dirty="0" smtClean="0"/>
              <a:t>ingiustificati, </a:t>
            </a:r>
            <a:r>
              <a:rPr lang="it-IT" dirty="0"/>
              <a:t>che rientrano nel campo di applicazione di cui </a:t>
            </a:r>
            <a:r>
              <a:rPr lang="it-IT" u="sng" dirty="0"/>
              <a:t>all’art. 18 co. 8 st. lav</a:t>
            </a:r>
            <a:r>
              <a:rPr lang="it-IT" dirty="0" smtClean="0"/>
              <a:t>. (art. 18 co. 7)</a:t>
            </a:r>
          </a:p>
          <a:p>
            <a:r>
              <a:rPr lang="it-IT" dirty="0" smtClean="0"/>
              <a:t>Reintegrazione + indennità risarcitoria + versamento contributi previdenziali e assistenziali</a:t>
            </a:r>
          </a:p>
          <a:p>
            <a:pPr marL="0" indent="0">
              <a:buNone/>
            </a:pPr>
            <a:r>
              <a:rPr lang="it-IT" dirty="0"/>
              <a:t>	* detrazione dell’</a:t>
            </a:r>
            <a:r>
              <a:rPr lang="it-IT" i="1" dirty="0" err="1"/>
              <a:t>aliunde</a:t>
            </a:r>
            <a:r>
              <a:rPr lang="it-IT" i="1" dirty="0"/>
              <a:t> </a:t>
            </a:r>
            <a:r>
              <a:rPr lang="it-IT" i="1" dirty="0" err="1"/>
              <a:t>perceptum</a:t>
            </a:r>
            <a:r>
              <a:rPr lang="it-IT" i="1" dirty="0"/>
              <a:t> </a:t>
            </a:r>
            <a:r>
              <a:rPr lang="it-IT" dirty="0" smtClean="0"/>
              <a:t>e dell’</a:t>
            </a:r>
            <a:r>
              <a:rPr lang="it-IT" i="1" dirty="0" err="1" smtClean="0"/>
              <a:t>aliunde</a:t>
            </a:r>
            <a:r>
              <a:rPr lang="it-IT" i="1" dirty="0" smtClean="0"/>
              <a:t> </a:t>
            </a:r>
            <a:r>
              <a:rPr lang="it-IT" i="1" dirty="0" err="1" smtClean="0"/>
              <a:t>percipiendum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dirty="0" smtClean="0"/>
              <a:t>* </a:t>
            </a:r>
            <a:r>
              <a:rPr lang="it-IT" dirty="0" smtClean="0"/>
              <a:t>tetto massimo dell’indennità </a:t>
            </a:r>
            <a:r>
              <a:rPr lang="it-IT" dirty="0" smtClean="0"/>
              <a:t>pari a</a:t>
            </a:r>
            <a:r>
              <a:rPr lang="it-IT" dirty="0" smtClean="0"/>
              <a:t> </a:t>
            </a:r>
            <a:r>
              <a:rPr lang="it-IT" dirty="0" smtClean="0"/>
              <a:t>12 mensilità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86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Tutela reale debole discrezionale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Manifesta insussistenza del </a:t>
            </a:r>
            <a:r>
              <a:rPr lang="it-IT" dirty="0" err="1" smtClean="0"/>
              <a:t>g.m.o</a:t>
            </a:r>
            <a:r>
              <a:rPr lang="it-IT" dirty="0" smtClean="0"/>
              <a:t>. [o insussistenza del nesso causale, o mancata prova dell’impossibilità di utilizzare il lav. in altre mansioni], </a:t>
            </a:r>
            <a:r>
              <a:rPr lang="it-IT" dirty="0"/>
              <a:t>che rientrano nel campo di applicazione di cui </a:t>
            </a:r>
            <a:r>
              <a:rPr lang="it-IT" u="sng" dirty="0"/>
              <a:t>all’art. 18 co. 8 st. lav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giudice può applicare la tutela reale debole o la tutela obbligatoria forte (art. 18 co. 7 st. lav.)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36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Tutela obbligatoria forte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Lic</a:t>
            </a:r>
            <a:r>
              <a:rPr lang="it-IT" dirty="0" smtClean="0"/>
              <a:t>. </a:t>
            </a:r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dirty="0" err="1" smtClean="0"/>
              <a:t>g.c.</a:t>
            </a:r>
            <a:r>
              <a:rPr lang="it-IT" dirty="0" smtClean="0"/>
              <a:t> o </a:t>
            </a:r>
            <a:r>
              <a:rPr lang="it-IT" dirty="0" err="1" smtClean="0"/>
              <a:t>g.m.s</a:t>
            </a:r>
            <a:r>
              <a:rPr lang="it-IT" dirty="0" smtClean="0"/>
              <a:t>. ingiustificato, </a:t>
            </a:r>
            <a:r>
              <a:rPr lang="it-IT" dirty="0"/>
              <a:t>che rientrano nel campo di applicazione di cui </a:t>
            </a:r>
            <a:r>
              <a:rPr lang="it-IT" u="sng" dirty="0"/>
              <a:t>all’art. 18 co. 8 st. lav</a:t>
            </a:r>
            <a:r>
              <a:rPr lang="it-IT" dirty="0" smtClean="0"/>
              <a:t>. (art. 18 co. 5)</a:t>
            </a:r>
          </a:p>
          <a:p>
            <a:r>
              <a:rPr lang="it-IT" dirty="0" err="1" smtClean="0"/>
              <a:t>Lic</a:t>
            </a:r>
            <a:r>
              <a:rPr lang="it-IT" dirty="0" smtClean="0"/>
              <a:t>. per </a:t>
            </a:r>
            <a:r>
              <a:rPr lang="it-IT" dirty="0" err="1" smtClean="0"/>
              <a:t>g.m.o</a:t>
            </a:r>
            <a:r>
              <a:rPr lang="it-IT" dirty="0" smtClean="0"/>
              <a:t>. ingiustificato, </a:t>
            </a:r>
            <a:r>
              <a:rPr lang="it-IT" dirty="0"/>
              <a:t>che rientrano nel campo di applicazione di cui </a:t>
            </a:r>
            <a:r>
              <a:rPr lang="it-IT" u="sng" dirty="0"/>
              <a:t>all’art. 18 co. 8 st. lav</a:t>
            </a:r>
            <a:r>
              <a:rPr lang="it-IT" dirty="0" smtClean="0"/>
              <a:t>. (art. 18 co. 7)</a:t>
            </a:r>
          </a:p>
          <a:p>
            <a:r>
              <a:rPr lang="it-IT" dirty="0" smtClean="0"/>
              <a:t>Risoluzione del rapporto + </a:t>
            </a:r>
            <a:r>
              <a:rPr lang="it-IT" dirty="0"/>
              <a:t>indennità </a:t>
            </a:r>
            <a:r>
              <a:rPr lang="it-IT" dirty="0" smtClean="0"/>
              <a:t>risarcitoria tra 12 e 24 mensilità (art. 18 co. 5 st. lav.)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nel caso di </a:t>
            </a:r>
            <a:r>
              <a:rPr lang="it-IT" dirty="0" err="1" smtClean="0"/>
              <a:t>g.m.o</a:t>
            </a:r>
            <a:r>
              <a:rPr lang="it-IT" dirty="0" smtClean="0"/>
              <a:t>. v. art. 18 co. 7 per calcolo indennità</a:t>
            </a:r>
          </a:p>
          <a:p>
            <a:r>
              <a:rPr lang="it-IT" dirty="0" smtClean="0"/>
              <a:t>Applicazione della tutela reale forte qualora il lav. </a:t>
            </a:r>
            <a:r>
              <a:rPr lang="it-IT" dirty="0"/>
              <a:t>d</a:t>
            </a:r>
            <a:r>
              <a:rPr lang="it-IT" dirty="0" smtClean="0"/>
              <a:t>imostri il </a:t>
            </a:r>
            <a:r>
              <a:rPr lang="it-IT" dirty="0" err="1" smtClean="0"/>
              <a:t>lic</a:t>
            </a:r>
            <a:r>
              <a:rPr lang="it-IT" dirty="0" smtClean="0"/>
              <a:t>. discriminatorio (art. 18 co. 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86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Tutela obbligatoria debole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Lic</a:t>
            </a:r>
            <a:r>
              <a:rPr lang="it-IT" dirty="0" smtClean="0"/>
              <a:t>. inefficace per mancata comunicazione dei motivi, </a:t>
            </a:r>
            <a:r>
              <a:rPr lang="it-IT" dirty="0"/>
              <a:t>che rientrano nel campo di applicazione di cui </a:t>
            </a:r>
            <a:r>
              <a:rPr lang="it-IT" u="sng" dirty="0"/>
              <a:t>all’art. 18 co. 8 st. lav</a:t>
            </a:r>
            <a:r>
              <a:rPr lang="it-IT" dirty="0" smtClean="0"/>
              <a:t>.</a:t>
            </a:r>
          </a:p>
          <a:p>
            <a:r>
              <a:rPr lang="it-IT" dirty="0" smtClean="0"/>
              <a:t>Violazione della procedura di cui all’art. 7 l. 604/66 (richiesta solo per i </a:t>
            </a:r>
            <a:r>
              <a:rPr lang="it-IT" dirty="0" err="1" smtClean="0"/>
              <a:t>dat</a:t>
            </a:r>
            <a:r>
              <a:rPr lang="it-IT" dirty="0" smtClean="0"/>
              <a:t>. di lav. che </a:t>
            </a:r>
            <a:r>
              <a:rPr lang="it-IT" dirty="0"/>
              <a:t>rientrano nel campo di applicazione di cui </a:t>
            </a:r>
            <a:r>
              <a:rPr lang="it-IT" u="sng" dirty="0"/>
              <a:t>all’art. 18 co. 8 st. lav</a:t>
            </a:r>
            <a:r>
              <a:rPr lang="it-IT" dirty="0" smtClean="0"/>
              <a:t>.)</a:t>
            </a:r>
          </a:p>
          <a:p>
            <a:r>
              <a:rPr lang="it-IT" dirty="0" smtClean="0"/>
              <a:t>Violazione della procedura di cui all’art. 7 st. lav., se il </a:t>
            </a:r>
            <a:r>
              <a:rPr lang="it-IT" dirty="0" err="1" smtClean="0"/>
              <a:t>lic</a:t>
            </a:r>
            <a:r>
              <a:rPr lang="it-IT" dirty="0" smtClean="0"/>
              <a:t>. rientra </a:t>
            </a:r>
            <a:r>
              <a:rPr lang="it-IT" dirty="0"/>
              <a:t>nel campo di applicazione di cui </a:t>
            </a:r>
            <a:r>
              <a:rPr lang="it-IT" u="sng" dirty="0"/>
              <a:t>all’art. 18 co. 8 st. lav</a:t>
            </a:r>
            <a:r>
              <a:rPr lang="it-IT" dirty="0" smtClean="0"/>
              <a:t>.</a:t>
            </a:r>
          </a:p>
          <a:p>
            <a:r>
              <a:rPr lang="it-IT" dirty="0"/>
              <a:t>Risoluzione del rapporto + indennità risarcitoria tra </a:t>
            </a:r>
            <a:r>
              <a:rPr lang="it-IT" dirty="0" smtClean="0"/>
              <a:t>6 e 12 mensilità </a:t>
            </a:r>
            <a:r>
              <a:rPr lang="it-IT" dirty="0"/>
              <a:t>(art. 18 co. </a:t>
            </a:r>
            <a:r>
              <a:rPr lang="it-IT" dirty="0" smtClean="0"/>
              <a:t>6 </a:t>
            </a:r>
            <a:r>
              <a:rPr lang="it-IT" dirty="0"/>
              <a:t>st. lav.)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532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Cessazione del rapporto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496944" cy="4102968"/>
          </a:xfrm>
        </p:spPr>
        <p:txBody>
          <a:bodyPr/>
          <a:lstStyle/>
          <a:p>
            <a:r>
              <a:rPr lang="it-IT" dirty="0" smtClean="0"/>
              <a:t>Risoluzione consensuale (art. 1372 c.c.)</a:t>
            </a:r>
          </a:p>
          <a:p>
            <a:r>
              <a:rPr lang="it-IT" dirty="0" smtClean="0"/>
              <a:t>Impossibilità sopravvenuta della prestazione del lavoratore o del datore di lavoro (art. 1256 co. 2 c.c.)</a:t>
            </a:r>
          </a:p>
          <a:p>
            <a:r>
              <a:rPr lang="it-IT" dirty="0" smtClean="0"/>
              <a:t>Morte del lavoratore</a:t>
            </a:r>
          </a:p>
          <a:p>
            <a:r>
              <a:rPr lang="it-IT" dirty="0" smtClean="0"/>
              <a:t>Recesso unilaterale</a:t>
            </a:r>
          </a:p>
          <a:p>
            <a:r>
              <a:rPr lang="it-IT" dirty="0" smtClean="0"/>
              <a:t>Nullità delle clausole contrattuali che prevedono ipotesi di recesso non disciplinate per legge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2745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Campo di applicazione (art. 18 co. 8 st. lav.)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u="sng" dirty="0" smtClean="0"/>
              <a:t>Art. 18 co. 8 st. lav</a:t>
            </a:r>
            <a:r>
              <a:rPr lang="it-IT" dirty="0" smtClean="0"/>
              <a:t>.: onere a carico del datore di lav. (</a:t>
            </a:r>
            <a:r>
              <a:rPr lang="it-IT" dirty="0" err="1" smtClean="0"/>
              <a:t>Cass</a:t>
            </a:r>
            <a:r>
              <a:rPr lang="it-IT" dirty="0" smtClean="0"/>
              <a:t>. </a:t>
            </a:r>
            <a:r>
              <a:rPr lang="it-IT" dirty="0" err="1" smtClean="0"/>
              <a:t>s.u</a:t>
            </a:r>
            <a:r>
              <a:rPr lang="it-IT" dirty="0" smtClean="0"/>
              <a:t>. 141/2006)</a:t>
            </a:r>
          </a:p>
          <a:p>
            <a:r>
              <a:rPr lang="it-IT" dirty="0" smtClean="0"/>
              <a:t>Lav. esclusi dal computo: lav. non sub., apprendisti (art. 47 co. </a:t>
            </a:r>
            <a:r>
              <a:rPr lang="it-IT" smtClean="0"/>
              <a:t>3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81/2015), lav. a domicilio, lav. somministrati (art. 34 co. 3 d. </a:t>
            </a:r>
            <a:r>
              <a:rPr lang="it-IT" dirty="0" err="1" smtClean="0"/>
              <a:t>lgs</a:t>
            </a:r>
            <a:r>
              <a:rPr lang="it-IT" dirty="0" smtClean="0"/>
              <a:t>. 81/2015), coniuge e parenti entro il 2° grado (art. 18 co. 9 st. lav.)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computo proporzionale dei lav. a tempo parziale (art. 18 co. 9 st. lav.) e dei lav. a termine (art. 27 d. </a:t>
            </a:r>
            <a:r>
              <a:rPr lang="it-IT" dirty="0" err="1" smtClean="0"/>
              <a:t>lgs</a:t>
            </a:r>
            <a:r>
              <a:rPr lang="it-IT" dirty="0" smtClean="0"/>
              <a:t>. 81/2015)</a:t>
            </a:r>
          </a:p>
          <a:p>
            <a:r>
              <a:rPr lang="it-IT" dirty="0" smtClean="0"/>
              <a:t>Calcolo della media occupazionale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32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Tutela obbligatoria di cui alla l. 604/66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Lic</a:t>
            </a:r>
            <a:r>
              <a:rPr lang="it-IT" dirty="0" smtClean="0"/>
              <a:t>. ingiustificati, </a:t>
            </a:r>
            <a:r>
              <a:rPr lang="it-IT" dirty="0"/>
              <a:t>che rientrano nel campo di applicazione </a:t>
            </a:r>
            <a:r>
              <a:rPr lang="it-IT" dirty="0" smtClean="0"/>
              <a:t>della l. 604/66, per i lav. assunti fino al 7.3.2015</a:t>
            </a:r>
          </a:p>
          <a:p>
            <a:r>
              <a:rPr lang="it-IT" dirty="0" smtClean="0"/>
              <a:t> </a:t>
            </a:r>
            <a:r>
              <a:rPr lang="it-IT" dirty="0"/>
              <a:t>Violazione della procedura di cui all’art. 7 st. lav</a:t>
            </a:r>
            <a:r>
              <a:rPr lang="it-IT" dirty="0" smtClean="0"/>
              <a:t>., </a:t>
            </a:r>
            <a:r>
              <a:rPr lang="it-IT" dirty="0"/>
              <a:t>che rientrano nel campo di applicazione della l. </a:t>
            </a:r>
            <a:r>
              <a:rPr lang="it-IT" dirty="0" smtClean="0"/>
              <a:t>604/66, per i lav. assunti fino al 7.3.2015</a:t>
            </a:r>
          </a:p>
          <a:p>
            <a:r>
              <a:rPr lang="it-IT" dirty="0" err="1" smtClean="0"/>
              <a:t>Lic</a:t>
            </a:r>
            <a:r>
              <a:rPr lang="it-IT" dirty="0" smtClean="0"/>
              <a:t>. ingiustificati nelle organizzazioni di tendenza (art. 4 co. 1 l. 108/90) per i lav. assunti fino al 7.3.2015</a:t>
            </a:r>
            <a:endParaRPr lang="it-IT" dirty="0"/>
          </a:p>
          <a:p>
            <a:r>
              <a:rPr lang="it-IT" dirty="0" smtClean="0"/>
              <a:t>Riassunzione o, in mancanza, risarcimento del danno pari a 2,5-6 mensilità (art. 8 l. 604/66 e art. 30 co. 3 l. 183/2010)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91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Regimi </a:t>
            </a:r>
            <a:r>
              <a:rPr lang="it-IT" dirty="0" smtClean="0"/>
              <a:t>sanzionatori </a:t>
            </a:r>
            <a:r>
              <a:rPr lang="it-IT" i="1" dirty="0" smtClean="0"/>
              <a:t>Jobs </a:t>
            </a:r>
            <a:r>
              <a:rPr lang="it-IT" i="1" dirty="0" err="1" smtClean="0"/>
              <a:t>Act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Art. 4 </a:t>
            </a:r>
            <a:r>
              <a:rPr lang="it-IT" dirty="0" err="1" smtClean="0"/>
              <a:t>Cost</a:t>
            </a:r>
            <a:r>
              <a:rPr lang="it-IT" dirty="0" smtClean="0"/>
              <a:t>. e art. 30 </a:t>
            </a:r>
            <a:r>
              <a:rPr lang="it-IT" dirty="0" err="1" smtClean="0"/>
              <a:t>Cdfue</a:t>
            </a:r>
            <a:r>
              <a:rPr lang="it-IT" dirty="0" smtClean="0"/>
              <a:t>: diritto del lavoratore illegittimamente licenziato di essere adeguatamente risarcito (in forma generica o specifica)</a:t>
            </a:r>
          </a:p>
          <a:p>
            <a:r>
              <a:rPr lang="it-IT" dirty="0" smtClean="0"/>
              <a:t>Tutela reale forte</a:t>
            </a:r>
          </a:p>
          <a:p>
            <a:r>
              <a:rPr lang="it-IT" dirty="0" smtClean="0"/>
              <a:t>Tutela reale debole</a:t>
            </a:r>
          </a:p>
          <a:p>
            <a:r>
              <a:rPr lang="it-IT" dirty="0" smtClean="0"/>
              <a:t>Tutela </a:t>
            </a:r>
            <a:r>
              <a:rPr lang="it-IT" dirty="0" smtClean="0"/>
              <a:t>obbligatoria forte</a:t>
            </a:r>
          </a:p>
          <a:p>
            <a:r>
              <a:rPr lang="it-IT" dirty="0" smtClean="0"/>
              <a:t>Tutela obbligatoria </a:t>
            </a:r>
            <a:r>
              <a:rPr lang="it-IT" dirty="0" smtClean="0"/>
              <a:t>debole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546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Tutela reale forte (art</a:t>
            </a:r>
            <a:r>
              <a:rPr lang="it-IT" dirty="0" smtClean="0"/>
              <a:t>. 2 d. </a:t>
            </a:r>
            <a:r>
              <a:rPr lang="it-IT" dirty="0" err="1" smtClean="0"/>
              <a:t>lgs</a:t>
            </a:r>
            <a:r>
              <a:rPr lang="it-IT" dirty="0" smtClean="0"/>
              <a:t>. 23/2015)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964488" cy="514955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Licenziamenti nulli: </a:t>
            </a:r>
            <a:r>
              <a:rPr lang="it-IT" dirty="0"/>
              <a:t>1. discriminatorio (art. </a:t>
            </a:r>
            <a:r>
              <a:rPr lang="it-IT" dirty="0" smtClean="0"/>
              <a:t>15 st. </a:t>
            </a:r>
            <a:r>
              <a:rPr lang="it-IT" dirty="0" err="1" smtClean="0"/>
              <a:t>lav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2. </a:t>
            </a:r>
            <a:r>
              <a:rPr lang="it-IT" dirty="0"/>
              <a:t>altri casi di nullità previsti dalla </a:t>
            </a:r>
            <a:r>
              <a:rPr lang="it-IT" dirty="0" smtClean="0"/>
              <a:t>legge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3. </a:t>
            </a:r>
            <a:r>
              <a:rPr lang="it-IT" dirty="0" err="1" smtClean="0"/>
              <a:t>lic</a:t>
            </a:r>
            <a:r>
              <a:rPr lang="it-IT" dirty="0" smtClean="0"/>
              <a:t>. </a:t>
            </a:r>
            <a:r>
              <a:rPr lang="it-IT" dirty="0"/>
              <a:t>i</a:t>
            </a:r>
            <a:r>
              <a:rPr lang="it-IT" dirty="0" smtClean="0"/>
              <a:t>ngiustificato per disabilità fisica o psichica (co. 4</a:t>
            </a:r>
            <a:r>
              <a:rPr lang="it-IT" dirty="0" smtClean="0"/>
              <a:t>)</a:t>
            </a:r>
          </a:p>
          <a:p>
            <a:r>
              <a:rPr lang="it-IT" dirty="0" smtClean="0"/>
              <a:t>Licenziamenti inefficaci perché intimati in forma orale</a:t>
            </a:r>
            <a:endParaRPr lang="it-IT" dirty="0" smtClean="0"/>
          </a:p>
          <a:p>
            <a:r>
              <a:rPr lang="it-IT" dirty="0"/>
              <a:t>Irrilevanza della dimensione e della natura del datore di lavoro</a:t>
            </a:r>
          </a:p>
          <a:p>
            <a:r>
              <a:rPr lang="it-IT" dirty="0"/>
              <a:t>Reintegrazione</a:t>
            </a:r>
          </a:p>
          <a:p>
            <a:pPr marL="0" indent="0">
              <a:buNone/>
            </a:pPr>
            <a:r>
              <a:rPr lang="it-IT" dirty="0"/>
              <a:t>	* incoercibilità dell’obbligo di reintegrazione (comportamento infungibile)</a:t>
            </a:r>
          </a:p>
          <a:p>
            <a:pPr marL="0" indent="0">
              <a:buNone/>
            </a:pPr>
            <a:r>
              <a:rPr lang="it-IT" dirty="0"/>
              <a:t>	* risoluzione automatica in caso di inerzia del lav. (art. </a:t>
            </a:r>
            <a:r>
              <a:rPr lang="it-IT" dirty="0" smtClean="0"/>
              <a:t>2 co</a:t>
            </a:r>
            <a:r>
              <a:rPr lang="it-IT" dirty="0"/>
              <a:t>. 1)</a:t>
            </a:r>
          </a:p>
          <a:p>
            <a:pPr marL="0" indent="0">
              <a:buNone/>
            </a:pPr>
            <a:r>
              <a:rPr lang="it-IT" dirty="0"/>
              <a:t>	* diritto potestativo del lav. di richiedere un’indennità sostitutiva della reintegrazione (art. </a:t>
            </a:r>
            <a:r>
              <a:rPr lang="it-IT" dirty="0" smtClean="0"/>
              <a:t>2 co</a:t>
            </a:r>
            <a:r>
              <a:rPr lang="it-IT" dirty="0"/>
              <a:t>. </a:t>
            </a:r>
            <a:r>
              <a:rPr lang="it-IT" dirty="0" smtClean="0"/>
              <a:t>3)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+ risarcimento del danno (art. </a:t>
            </a:r>
            <a:r>
              <a:rPr lang="it-IT" dirty="0" smtClean="0"/>
              <a:t>2 co</a:t>
            </a:r>
            <a:r>
              <a:rPr lang="it-IT" dirty="0"/>
              <a:t>. </a:t>
            </a:r>
            <a:r>
              <a:rPr lang="it-IT" dirty="0" smtClean="0"/>
              <a:t>2)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* detrazione dell’</a:t>
            </a:r>
            <a:r>
              <a:rPr lang="it-IT" i="1" dirty="0" err="1"/>
              <a:t>aliunde</a:t>
            </a:r>
            <a:r>
              <a:rPr lang="it-IT" i="1" dirty="0"/>
              <a:t> </a:t>
            </a:r>
            <a:r>
              <a:rPr lang="it-IT" i="1" dirty="0" err="1"/>
              <a:t>perceptum</a:t>
            </a:r>
            <a:r>
              <a:rPr lang="it-IT" i="1" dirty="0"/>
              <a:t> </a:t>
            </a:r>
            <a:r>
              <a:rPr lang="it-IT" dirty="0"/>
              <a:t>ma non dell’</a:t>
            </a:r>
            <a:r>
              <a:rPr lang="it-IT" i="1" dirty="0" err="1"/>
              <a:t>aliunde</a:t>
            </a:r>
            <a:r>
              <a:rPr lang="it-IT" i="1" dirty="0"/>
              <a:t> </a:t>
            </a:r>
            <a:r>
              <a:rPr lang="it-IT" i="1" dirty="0" err="1"/>
              <a:t>percipiendum</a:t>
            </a:r>
            <a:endParaRPr lang="it-IT" i="1" dirty="0"/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dirty="0"/>
              <a:t>* presunzione assoluta di danno: indennità minima pari a 5 mensilità</a:t>
            </a:r>
          </a:p>
          <a:p>
            <a:pPr marL="0" indent="0">
              <a:buNone/>
            </a:pPr>
            <a:r>
              <a:rPr lang="it-IT" dirty="0"/>
              <a:t>+ versamento contributi previdenziali e </a:t>
            </a:r>
            <a:r>
              <a:rPr lang="it-IT" dirty="0" smtClean="0"/>
              <a:t>assistenziali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9873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696464"/>
                </a:solidFill>
              </a:rPr>
              <a:t>Tutela reale debole (art. </a:t>
            </a:r>
            <a:r>
              <a:rPr lang="it-IT" dirty="0" smtClean="0">
                <a:solidFill>
                  <a:srgbClr val="696464"/>
                </a:solidFill>
              </a:rPr>
              <a:t>3 co. 2 d. </a:t>
            </a:r>
            <a:r>
              <a:rPr lang="it-IT" dirty="0" err="1" smtClean="0">
                <a:solidFill>
                  <a:srgbClr val="696464"/>
                </a:solidFill>
              </a:rPr>
              <a:t>lgs</a:t>
            </a:r>
            <a:r>
              <a:rPr lang="it-IT" dirty="0" smtClean="0">
                <a:solidFill>
                  <a:srgbClr val="696464"/>
                </a:solidFill>
              </a:rPr>
              <a:t>. 23/2015)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licenziamento per </a:t>
            </a:r>
            <a:r>
              <a:rPr lang="it-IT" dirty="0" err="1" smtClean="0"/>
              <a:t>g.m.s</a:t>
            </a:r>
            <a:r>
              <a:rPr lang="it-IT" dirty="0" smtClean="0"/>
              <a:t>. </a:t>
            </a:r>
            <a:r>
              <a:rPr lang="it-IT" dirty="0"/>
              <a:t>o </a:t>
            </a:r>
            <a:r>
              <a:rPr lang="it-IT" dirty="0" err="1" smtClean="0"/>
              <a:t>g.c.</a:t>
            </a:r>
            <a:r>
              <a:rPr lang="it-IT" dirty="0" smtClean="0"/>
              <a:t> </a:t>
            </a:r>
            <a:r>
              <a:rPr lang="it-IT" dirty="0"/>
              <a:t>in cui sia </a:t>
            </a:r>
            <a:r>
              <a:rPr lang="it-IT" dirty="0" smtClean="0"/>
              <a:t>dimostrata </a:t>
            </a:r>
            <a:r>
              <a:rPr lang="it-IT" dirty="0"/>
              <a:t>in giudizio l'insussistenza del </a:t>
            </a:r>
            <a:r>
              <a:rPr lang="it-IT" u="sng" dirty="0"/>
              <a:t>fatto materiale </a:t>
            </a:r>
            <a:r>
              <a:rPr lang="it-IT" dirty="0"/>
              <a:t>contestato al lavoratore, rispetto alla quale resta </a:t>
            </a:r>
            <a:r>
              <a:rPr lang="it-IT" u="sng" dirty="0"/>
              <a:t>estranea ogni valutazione circa la sproporzione del </a:t>
            </a:r>
            <a:r>
              <a:rPr lang="it-IT" u="sng" dirty="0" smtClean="0"/>
              <a:t>licenziamento</a:t>
            </a:r>
          </a:p>
          <a:p>
            <a:r>
              <a:rPr lang="it-IT" dirty="0" smtClean="0"/>
              <a:t>I licenziamenti devono rientrare </a:t>
            </a:r>
            <a:r>
              <a:rPr lang="it-IT" dirty="0"/>
              <a:t>nel campo di applicazione di cui </a:t>
            </a:r>
            <a:r>
              <a:rPr lang="it-IT" u="sng" dirty="0"/>
              <a:t>all’art. 18 co. 8 st. lav</a:t>
            </a:r>
            <a:r>
              <a:rPr lang="it-IT" dirty="0"/>
              <a:t>.</a:t>
            </a:r>
            <a:endParaRPr lang="it-IT" u="sng" dirty="0" smtClean="0"/>
          </a:p>
          <a:p>
            <a:r>
              <a:rPr lang="it-IT" dirty="0" smtClean="0"/>
              <a:t>reintegrazione + indennità risarcitoria</a:t>
            </a:r>
            <a:r>
              <a:rPr lang="it-IT" dirty="0"/>
              <a:t>+ versamento contributi previdenziali e </a:t>
            </a:r>
            <a:r>
              <a:rPr lang="it-IT" dirty="0" smtClean="0"/>
              <a:t>assistenziali</a:t>
            </a:r>
          </a:p>
          <a:p>
            <a:pPr marL="0" indent="0">
              <a:buNone/>
            </a:pPr>
            <a:r>
              <a:rPr lang="it-IT" dirty="0" smtClean="0"/>
              <a:t>	* </a:t>
            </a:r>
            <a:r>
              <a:rPr lang="it-IT" dirty="0"/>
              <a:t>detrazione dell’</a:t>
            </a:r>
            <a:r>
              <a:rPr lang="it-IT" i="1" dirty="0" err="1"/>
              <a:t>aliunde</a:t>
            </a:r>
            <a:r>
              <a:rPr lang="it-IT" i="1" dirty="0"/>
              <a:t> </a:t>
            </a:r>
            <a:r>
              <a:rPr lang="it-IT" i="1" dirty="0" err="1"/>
              <a:t>perceptum</a:t>
            </a:r>
            <a:r>
              <a:rPr lang="it-IT" i="1" dirty="0"/>
              <a:t> </a:t>
            </a:r>
            <a:r>
              <a:rPr lang="it-IT" dirty="0"/>
              <a:t>e dell’</a:t>
            </a:r>
            <a:r>
              <a:rPr lang="it-IT" i="1" dirty="0" err="1"/>
              <a:t>aliunde</a:t>
            </a:r>
            <a:r>
              <a:rPr lang="it-IT" i="1" dirty="0"/>
              <a:t> </a:t>
            </a:r>
            <a:r>
              <a:rPr lang="it-IT" i="1" dirty="0" err="1"/>
              <a:t>percipiendum</a:t>
            </a:r>
            <a:endParaRPr lang="it-IT" i="1" dirty="0"/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dirty="0"/>
              <a:t>* limite massimo di 12 </a:t>
            </a:r>
            <a:r>
              <a:rPr lang="it-IT" dirty="0" smtClean="0"/>
              <a:t>mensilità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32320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Tutela obbligatoria </a:t>
            </a:r>
            <a:r>
              <a:rPr lang="it-IT" dirty="0" smtClean="0"/>
              <a:t>forte (art. 3 co. 1 d. </a:t>
            </a:r>
            <a:r>
              <a:rPr lang="it-IT" dirty="0" err="1" smtClean="0"/>
              <a:t>lgs</a:t>
            </a:r>
            <a:r>
              <a:rPr lang="it-IT" dirty="0" smtClean="0"/>
              <a:t>. 23/2015)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/>
              <a:t>Lic</a:t>
            </a:r>
            <a:r>
              <a:rPr lang="it-IT" dirty="0"/>
              <a:t>. per </a:t>
            </a:r>
            <a:r>
              <a:rPr lang="it-IT" dirty="0" err="1"/>
              <a:t>g.c.</a:t>
            </a:r>
            <a:r>
              <a:rPr lang="it-IT" dirty="0"/>
              <a:t> o </a:t>
            </a:r>
            <a:r>
              <a:rPr lang="it-IT" dirty="0" err="1"/>
              <a:t>g.m.s</a:t>
            </a:r>
            <a:r>
              <a:rPr lang="it-IT" dirty="0"/>
              <a:t>. </a:t>
            </a:r>
            <a:r>
              <a:rPr lang="it-IT" dirty="0" smtClean="0"/>
              <a:t>ingiustificato</a:t>
            </a:r>
          </a:p>
          <a:p>
            <a:r>
              <a:rPr lang="it-IT" dirty="0" err="1" smtClean="0"/>
              <a:t>Lic</a:t>
            </a:r>
            <a:r>
              <a:rPr lang="it-IT" dirty="0"/>
              <a:t>. per </a:t>
            </a:r>
            <a:r>
              <a:rPr lang="it-IT" dirty="0" err="1"/>
              <a:t>g.m.o</a:t>
            </a:r>
            <a:r>
              <a:rPr lang="it-IT" dirty="0"/>
              <a:t>. </a:t>
            </a:r>
            <a:r>
              <a:rPr lang="it-IT" dirty="0" smtClean="0"/>
              <a:t>ingiustificato</a:t>
            </a:r>
          </a:p>
          <a:p>
            <a:r>
              <a:rPr lang="it-IT" dirty="0" smtClean="0"/>
              <a:t>Risoluzione </a:t>
            </a:r>
            <a:r>
              <a:rPr lang="it-IT" dirty="0"/>
              <a:t>del rapporto + indennità </a:t>
            </a:r>
            <a:r>
              <a:rPr lang="it-IT" dirty="0" smtClean="0"/>
              <a:t>risarcitoria, non soggetta a contribuzione previdenziale, </a:t>
            </a:r>
            <a:r>
              <a:rPr lang="it-IT" dirty="0" smtClean="0"/>
              <a:t>pari a 2 mensilità per ogni anno di servizio, in misura non inferiore a 4 </a:t>
            </a:r>
            <a:r>
              <a:rPr lang="it-IT" dirty="0"/>
              <a:t>e </a:t>
            </a:r>
            <a:r>
              <a:rPr lang="it-IT" dirty="0" smtClean="0"/>
              <a:t>non superiore a 24 mensilità</a:t>
            </a:r>
          </a:p>
          <a:p>
            <a:pPr marL="0" indent="0">
              <a:buNone/>
            </a:pPr>
            <a:r>
              <a:rPr lang="it-IT" dirty="0" smtClean="0"/>
              <a:t>* </a:t>
            </a:r>
            <a:r>
              <a:rPr lang="it-IT" dirty="0" smtClean="0"/>
              <a:t>L’importo dell’indennità è dimezzato per i datori </a:t>
            </a:r>
            <a:r>
              <a:rPr lang="it-IT" dirty="0"/>
              <a:t>di lavoro che non rientrano nel campo di applicazione di cui </a:t>
            </a:r>
            <a:r>
              <a:rPr lang="it-IT" u="sng" dirty="0"/>
              <a:t>all’art. 18 co. 8 st. lav.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4675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696464"/>
                </a:solidFill>
              </a:rPr>
              <a:t>Tutela obbligatoria </a:t>
            </a:r>
            <a:r>
              <a:rPr lang="it-IT" dirty="0" smtClean="0">
                <a:solidFill>
                  <a:srgbClr val="696464"/>
                </a:solidFill>
              </a:rPr>
              <a:t>debole (art. 4 d. </a:t>
            </a:r>
            <a:r>
              <a:rPr lang="it-IT" dirty="0" err="1" smtClean="0">
                <a:solidFill>
                  <a:srgbClr val="696464"/>
                </a:solidFill>
              </a:rPr>
              <a:t>lgs</a:t>
            </a:r>
            <a:r>
              <a:rPr lang="it-IT" dirty="0" smtClean="0">
                <a:solidFill>
                  <a:srgbClr val="696464"/>
                </a:solidFill>
              </a:rPr>
              <a:t>. 23/2015)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Lic</a:t>
            </a:r>
            <a:r>
              <a:rPr lang="it-IT" dirty="0"/>
              <a:t>. inefficace per mancata comunicazione dei </a:t>
            </a:r>
            <a:r>
              <a:rPr lang="it-IT" dirty="0" smtClean="0"/>
              <a:t>motivi</a:t>
            </a:r>
          </a:p>
          <a:p>
            <a:r>
              <a:rPr lang="it-IT" dirty="0" smtClean="0"/>
              <a:t>Violazione </a:t>
            </a:r>
            <a:r>
              <a:rPr lang="it-IT" dirty="0"/>
              <a:t>della procedura di cui all’art. 7 st. lav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/>
              <a:t>Risoluzione del rapporto + </a:t>
            </a:r>
            <a:r>
              <a:rPr lang="it-IT" dirty="0" smtClean="0"/>
              <a:t>indennità</a:t>
            </a:r>
            <a:r>
              <a:rPr lang="it-IT" dirty="0"/>
              <a:t> </a:t>
            </a:r>
            <a:r>
              <a:rPr lang="it-IT" dirty="0" smtClean="0"/>
              <a:t>risarcitoria, non soggetta a contribuzione previdenziale, </a:t>
            </a:r>
            <a:r>
              <a:rPr lang="it-IT" dirty="0"/>
              <a:t>pari a </a:t>
            </a:r>
            <a:r>
              <a:rPr lang="it-IT" dirty="0" smtClean="0"/>
              <a:t>una </a:t>
            </a:r>
            <a:r>
              <a:rPr lang="it-IT" dirty="0"/>
              <a:t>mensilità per ogni anno di servizio, in misura non inferiore a </a:t>
            </a:r>
            <a:r>
              <a:rPr lang="it-IT" dirty="0" smtClean="0"/>
              <a:t>2 </a:t>
            </a:r>
            <a:r>
              <a:rPr lang="it-IT" dirty="0"/>
              <a:t>e non superiore a </a:t>
            </a:r>
            <a:r>
              <a:rPr lang="it-IT" dirty="0" smtClean="0"/>
              <a:t>12 mensilità</a:t>
            </a:r>
          </a:p>
          <a:p>
            <a:pPr marL="0" indent="0">
              <a:buNone/>
            </a:pPr>
            <a:r>
              <a:rPr lang="it-IT" dirty="0" smtClean="0"/>
              <a:t>* </a:t>
            </a:r>
            <a:r>
              <a:rPr lang="it-IT" dirty="0"/>
              <a:t>L’importo dell’indennità è dimezzato per i datori di lavoro che non rientrano nel campo di applicazione di cui </a:t>
            </a:r>
            <a:r>
              <a:rPr lang="it-IT" u="sng" dirty="0"/>
              <a:t>all’art. 18 co. 8 st. lav.</a:t>
            </a:r>
            <a:endParaRPr lang="it-IT" dirty="0"/>
          </a:p>
          <a:p>
            <a:pPr marL="0" indent="0">
              <a:buNone/>
            </a:pP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22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Offerta di conciliazione (art. 6 d. </a:t>
            </a:r>
            <a:r>
              <a:rPr lang="it-IT" dirty="0" err="1" smtClean="0"/>
              <a:t>lgs</a:t>
            </a:r>
            <a:r>
              <a:rPr lang="it-IT" dirty="0" smtClean="0"/>
              <a:t>. 23/2015)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Possibilità per il </a:t>
            </a:r>
            <a:r>
              <a:rPr lang="it-IT" dirty="0"/>
              <a:t>datore di lavoro </a:t>
            </a:r>
            <a:r>
              <a:rPr lang="it-IT" dirty="0" smtClean="0"/>
              <a:t>di </a:t>
            </a:r>
            <a:r>
              <a:rPr lang="it-IT" dirty="0"/>
              <a:t>offrire al lavoratore, entro i termini di impugnazione stragiudiziale del licenziamento, in una delle sedi di cui all'articolo </a:t>
            </a:r>
            <a:r>
              <a:rPr lang="it-IT" dirty="0" smtClean="0"/>
              <a:t>2113 co. 4 c.c. e all'art. </a:t>
            </a:r>
            <a:r>
              <a:rPr lang="it-IT" dirty="0"/>
              <a:t>76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276/2003, </a:t>
            </a:r>
            <a:r>
              <a:rPr lang="it-IT" dirty="0"/>
              <a:t>un importo che non costituisce reddito imponibile ai fini </a:t>
            </a:r>
            <a:r>
              <a:rPr lang="it-IT" dirty="0" smtClean="0"/>
              <a:t>dell‘IRPEF </a:t>
            </a:r>
            <a:r>
              <a:rPr lang="it-IT" dirty="0"/>
              <a:t>e non </a:t>
            </a:r>
            <a:r>
              <a:rPr lang="it-IT" dirty="0" smtClean="0"/>
              <a:t>è </a:t>
            </a:r>
            <a:r>
              <a:rPr lang="it-IT" dirty="0"/>
              <a:t>assoggettato a contribuzione previdenziale, di ammontare pari a una </a:t>
            </a:r>
            <a:r>
              <a:rPr lang="it-IT" dirty="0" smtClean="0"/>
              <a:t>mensilità </a:t>
            </a:r>
            <a:r>
              <a:rPr lang="it-IT" dirty="0"/>
              <a:t>della retribuzione di riferimento per il calcolo del </a:t>
            </a:r>
            <a:r>
              <a:rPr lang="it-IT" dirty="0" smtClean="0"/>
              <a:t>TFR </a:t>
            </a:r>
            <a:r>
              <a:rPr lang="it-IT" dirty="0"/>
              <a:t>per ogni anno di servizio, in misura comunque non inferiore a </a:t>
            </a:r>
            <a:r>
              <a:rPr lang="it-IT" dirty="0" smtClean="0"/>
              <a:t>2 </a:t>
            </a:r>
            <a:r>
              <a:rPr lang="it-IT" dirty="0"/>
              <a:t>e non superiore a </a:t>
            </a:r>
            <a:r>
              <a:rPr lang="it-IT" dirty="0" smtClean="0"/>
              <a:t>18 mensilità</a:t>
            </a:r>
          </a:p>
          <a:p>
            <a:pPr marL="0" indent="0">
              <a:buNone/>
            </a:pPr>
            <a:r>
              <a:rPr lang="it-IT" dirty="0" smtClean="0"/>
              <a:t>* </a:t>
            </a:r>
            <a:r>
              <a:rPr lang="it-IT" dirty="0"/>
              <a:t>L’importo dell’indennità è dimezzato per i datori di lavoro che non rientrano nel campo di applicazione di cui </a:t>
            </a:r>
            <a:r>
              <a:rPr lang="it-IT" u="sng" dirty="0"/>
              <a:t>all’art. 18 co. 8 st. lav</a:t>
            </a:r>
            <a:r>
              <a:rPr lang="it-IT" u="sng" dirty="0" smtClean="0"/>
              <a:t>.</a:t>
            </a:r>
            <a:endParaRPr lang="it-IT" dirty="0" smtClean="0"/>
          </a:p>
          <a:p>
            <a:r>
              <a:rPr lang="it-IT" dirty="0" smtClean="0"/>
              <a:t>L'accettazione </a:t>
            </a:r>
            <a:r>
              <a:rPr lang="it-IT" dirty="0"/>
              <a:t>dell'assegno </a:t>
            </a:r>
            <a:r>
              <a:rPr lang="it-IT" dirty="0" smtClean="0"/>
              <a:t>circolare da </a:t>
            </a:r>
            <a:r>
              <a:rPr lang="it-IT" dirty="0"/>
              <a:t>parte del lavoratore comporta l'estinzione del rapporto alla data del licenziamento e la rinuncia alla impugnazione del licenziamento anche qualora il lavoratore l'abbia </a:t>
            </a:r>
            <a:r>
              <a:rPr lang="it-IT" dirty="0" smtClean="0"/>
              <a:t>già </a:t>
            </a:r>
            <a:r>
              <a:rPr lang="it-IT" dirty="0"/>
              <a:t>proposta.</a:t>
            </a:r>
          </a:p>
        </p:txBody>
      </p:sp>
    </p:spTree>
    <p:extLst>
      <p:ext uri="{BB962C8B-B14F-4D97-AF65-F5344CB8AC3E}">
        <p14:creationId xmlns:p14="http://schemas.microsoft.com/office/powerpoint/2010/main" val="1106320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Impugnazione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07754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Impugnazione: art. 6 l. 604/66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ambito di applicazione: </a:t>
            </a:r>
            <a:r>
              <a:rPr lang="it-IT" dirty="0" err="1" smtClean="0"/>
              <a:t>lic</a:t>
            </a:r>
            <a:r>
              <a:rPr lang="it-IT" dirty="0" smtClean="0"/>
              <a:t>. nulli, annullabili, inefficaci (con esclusione dei </a:t>
            </a:r>
            <a:r>
              <a:rPr lang="it-IT" dirty="0" err="1" smtClean="0"/>
              <a:t>lic</a:t>
            </a:r>
            <a:r>
              <a:rPr lang="it-IT" dirty="0" smtClean="0"/>
              <a:t>. </a:t>
            </a:r>
            <a:r>
              <a:rPr lang="it-IT" dirty="0"/>
              <a:t>o</a:t>
            </a:r>
            <a:r>
              <a:rPr lang="it-IT" dirty="0" smtClean="0"/>
              <a:t>rali; art. 32 co. 2 l. 183/2010)</a:t>
            </a:r>
          </a:p>
          <a:p>
            <a:r>
              <a:rPr lang="it-IT" dirty="0" smtClean="0"/>
              <a:t>Onere della prova: a) a carico del datore di lav.: </a:t>
            </a:r>
            <a:r>
              <a:rPr lang="it-IT" dirty="0" err="1" smtClean="0"/>
              <a:t>g.c.</a:t>
            </a:r>
            <a:r>
              <a:rPr lang="it-IT" dirty="0" smtClean="0"/>
              <a:t>, </a:t>
            </a:r>
            <a:r>
              <a:rPr lang="it-IT" dirty="0" err="1" smtClean="0"/>
              <a:t>g.m.s</a:t>
            </a:r>
            <a:r>
              <a:rPr lang="it-IT" dirty="0" smtClean="0"/>
              <a:t>., </a:t>
            </a:r>
            <a:r>
              <a:rPr lang="it-IT" dirty="0" err="1" smtClean="0"/>
              <a:t>g.m.o</a:t>
            </a:r>
            <a:r>
              <a:rPr lang="it-IT" dirty="0" smtClean="0"/>
              <a:t>., </a:t>
            </a:r>
            <a:r>
              <a:rPr lang="it-IT" i="1" dirty="0" err="1" smtClean="0"/>
              <a:t>extrema</a:t>
            </a:r>
            <a:r>
              <a:rPr lang="it-IT" i="1" dirty="0" smtClean="0"/>
              <a:t> ratio</a:t>
            </a:r>
            <a:r>
              <a:rPr lang="it-IT" dirty="0" smtClean="0"/>
              <a:t>, requisiti occupazionali; b) a carico del lav.: discriminazione </a:t>
            </a:r>
          </a:p>
          <a:p>
            <a:r>
              <a:rPr lang="it-IT" dirty="0" smtClean="0"/>
              <a:t>Rito speciale (c.d. Rito Fornero</a:t>
            </a:r>
            <a:r>
              <a:rPr lang="it-IT" dirty="0"/>
              <a:t>; art. 1 co. 47-68 l. 92/2012): </a:t>
            </a:r>
            <a:r>
              <a:rPr lang="it-IT" dirty="0" smtClean="0"/>
              <a:t>fase sommaria (co. 49), giudizio di opposizione (co. 51), reclamo in corte d’appello (co. 58), ricorso per cassazione (co. 62)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applicabile alle controversie instaurate dopo il 18.7.2012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inapplicabilità ai licenziamenti disciplinati dal d. </a:t>
            </a:r>
            <a:r>
              <a:rPr lang="it-IT" dirty="0" err="1" smtClean="0"/>
              <a:t>lgs</a:t>
            </a:r>
            <a:r>
              <a:rPr lang="it-IT" dirty="0" smtClean="0"/>
              <a:t>. 23/2015 (art. 11)</a:t>
            </a:r>
          </a:p>
          <a:p>
            <a:r>
              <a:rPr lang="it-IT" dirty="0" smtClean="0"/>
              <a:t>Rito speciale in caso di </a:t>
            </a:r>
            <a:r>
              <a:rPr lang="it-IT" dirty="0" err="1" smtClean="0"/>
              <a:t>lic</a:t>
            </a:r>
            <a:r>
              <a:rPr lang="it-IT" dirty="0" smtClean="0"/>
              <a:t>. di rappresentanti sindacali (art. 18 co. 11-14 st. lav.)</a:t>
            </a:r>
          </a:p>
        </p:txBody>
      </p:sp>
    </p:spTree>
    <p:extLst>
      <p:ext uri="{BB962C8B-B14F-4D97-AF65-F5344CB8AC3E}">
        <p14:creationId xmlns:p14="http://schemas.microsoft.com/office/powerpoint/2010/main" val="7499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sistema </a:t>
            </a:r>
            <a:r>
              <a:rPr lang="it-IT" dirty="0" err="1" smtClean="0"/>
              <a:t>codicistico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Recesso con preavviso (art. 2118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efficacia reale del preavviso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natura risarcitoria dell’indennità di mancato preavviso (art. 2122 c.c.)</a:t>
            </a:r>
          </a:p>
          <a:p>
            <a:r>
              <a:rPr lang="it-IT" dirty="0" smtClean="0"/>
              <a:t>Recesso per giusta causa (art. 2119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anche nei contratti a tempo determinato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57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Dimissioni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Volontarie: solo nel contratto a tempo indeterminato</a:t>
            </a:r>
          </a:p>
          <a:p>
            <a:pPr marL="0" indent="0">
              <a:buNone/>
            </a:pPr>
            <a:r>
              <a:rPr lang="it-IT" dirty="0" smtClean="0"/>
              <a:t>	* Negozio unilaterale recettizio a forma libera</a:t>
            </a:r>
          </a:p>
          <a:p>
            <a:r>
              <a:rPr lang="it-IT" dirty="0" smtClean="0"/>
              <a:t>Per giusta causa: diritto all’indennità di mancato preavviso + eventuale risarcimento danni</a:t>
            </a:r>
          </a:p>
          <a:p>
            <a:r>
              <a:rPr lang="it-IT" dirty="0" smtClean="0"/>
              <a:t>Nullità delle dimissioni per causa di matrimonio (art. 35 co. 4 d. </a:t>
            </a:r>
            <a:r>
              <a:rPr lang="it-IT" dirty="0" err="1" smtClean="0"/>
              <a:t>lgs</a:t>
            </a:r>
            <a:r>
              <a:rPr lang="it-IT" dirty="0" smtClean="0"/>
              <a:t>. 198/2006)</a:t>
            </a:r>
          </a:p>
          <a:p>
            <a:r>
              <a:rPr lang="it-IT" dirty="0" smtClean="0"/>
              <a:t>Dimissioni della lavoratrice madre o del lavoratore padre (art. 55 d. </a:t>
            </a:r>
            <a:r>
              <a:rPr lang="it-IT" dirty="0" err="1" smtClean="0"/>
              <a:t>lgs</a:t>
            </a:r>
            <a:r>
              <a:rPr lang="it-IT" dirty="0" smtClean="0"/>
              <a:t>. 151/2001); convalida (co. 4)</a:t>
            </a:r>
          </a:p>
          <a:p>
            <a:r>
              <a:rPr lang="it-IT" dirty="0" smtClean="0"/>
              <a:t>Procedura </a:t>
            </a:r>
            <a:r>
              <a:rPr lang="it-IT" i="1" dirty="0" smtClean="0"/>
              <a:t>ex L. 92/2012</a:t>
            </a:r>
            <a:r>
              <a:rPr lang="it-IT" dirty="0" smtClean="0"/>
              <a:t>: equiparazione dimissioni e risoluzione consensuale (art. 4 co. 17 l. 92/2012)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convalida (co. 17) / sottoscrizione in calce (co. 18)/decorso del termine (co. 19)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revoca delle dimissioni (art. 4 co. 21)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inefficacia delle dimissioni (co. 22)</a:t>
            </a:r>
          </a:p>
          <a:p>
            <a:pPr marL="0" indent="0">
              <a:buNone/>
            </a:pPr>
            <a:r>
              <a:rPr lang="it-IT" dirty="0"/>
              <a:t>	* Applicazione anche ai co.co.co. (anche co.pro). e agli </a:t>
            </a:r>
            <a:r>
              <a:rPr lang="it-IT" dirty="0" err="1"/>
              <a:t>ass</a:t>
            </a:r>
            <a:r>
              <a:rPr lang="it-IT" dirty="0"/>
              <a:t>. in partecipazione (co. 23 bis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38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Dimissioni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Procedura </a:t>
            </a:r>
            <a:r>
              <a:rPr lang="it-IT" i="1" dirty="0" smtClean="0"/>
              <a:t>ex art. 26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151/2015: </a:t>
            </a:r>
            <a:r>
              <a:rPr lang="it-IT" dirty="0"/>
              <a:t>equiparazione dimissioni e risoluzione </a:t>
            </a:r>
            <a:r>
              <a:rPr lang="it-IT" dirty="0" smtClean="0"/>
              <a:t>consensuale (co. 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modalità telematica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revoca delle dimissioni (co. 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sanzione amministrativa (co. 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*inapplicabilità alle dimissioni del lavoratore domestico, ovvero operate avanti le commissioni di certificazione o le sedi di conciliazione (co. 7)</a:t>
            </a:r>
          </a:p>
          <a:p>
            <a:r>
              <a:rPr lang="it-IT" dirty="0"/>
              <a:t>Sanzione amministrativa in caso di dimissioni in bianco </a:t>
            </a:r>
            <a:r>
              <a:rPr lang="it-IT" dirty="0" smtClean="0"/>
              <a:t>(art. 4 co</a:t>
            </a:r>
            <a:r>
              <a:rPr lang="it-IT" dirty="0"/>
              <a:t>. </a:t>
            </a:r>
            <a:r>
              <a:rPr lang="it-IT" dirty="0" smtClean="0"/>
              <a:t>23 l. 92/2012)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044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Licenziamento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05536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 smtClean="0"/>
              <a:t>Conv</a:t>
            </a:r>
            <a:r>
              <a:rPr lang="it-IT" dirty="0" smtClean="0"/>
              <a:t>. OIL n. 158/1982: obbligo di giustificazione del licenziamento</a:t>
            </a:r>
          </a:p>
          <a:p>
            <a:r>
              <a:rPr lang="it-IT" dirty="0" smtClean="0"/>
              <a:t>Art. 30 CDFUE: tutela in caso di licenziamento ingiustificato</a:t>
            </a:r>
          </a:p>
          <a:p>
            <a:r>
              <a:rPr lang="it-IT" dirty="0" smtClean="0"/>
              <a:t>A. I. 1950 e 1965 per il settore industriale</a:t>
            </a:r>
          </a:p>
          <a:p>
            <a:r>
              <a:rPr lang="it-IT" dirty="0" smtClean="0"/>
              <a:t>L. 604/1966: obbligo di motivare il licenziamento e requisiti di forma; tutela obbligatoria (riassunzione o risarcimento del danno)</a:t>
            </a:r>
          </a:p>
          <a:p>
            <a:r>
              <a:rPr lang="it-IT" dirty="0" smtClean="0"/>
              <a:t>Art. 18 St. Lav.: tutela reale (reintegrazione)</a:t>
            </a:r>
          </a:p>
          <a:p>
            <a:r>
              <a:rPr lang="it-IT" dirty="0" smtClean="0"/>
              <a:t>L. 108/1990: estensione del campo di applicazione dell’art. 18 alle unità produttive con più di 15 dipendenti e della tutela obbligatoria a tutti gli altri datori di lavoro</a:t>
            </a:r>
          </a:p>
          <a:p>
            <a:r>
              <a:rPr lang="it-IT" dirty="0" smtClean="0"/>
              <a:t>L. 92/2012: articolazione delle sanzioni in caso di licenziamento illegittimo</a:t>
            </a:r>
          </a:p>
          <a:p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23/2015: contratto a tempo indeterminato con possibilità di licenziamento subordinata SOLO al </a:t>
            </a:r>
            <a:r>
              <a:rPr lang="it-IT" dirty="0" smtClean="0"/>
              <a:t>pagamento </a:t>
            </a:r>
            <a:r>
              <a:rPr lang="it-IT" dirty="0" smtClean="0"/>
              <a:t>di un’indennità proporzionata all’anzianità di servizio (c.d. tutele crescenti)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la disciplina si applica SOLO ai contratti stipulati a partire dal 7.3.2015 e ai dipendenti di imprese che, dopo quella data, superano la soglia di cui all’art. 18 co. 8 St. Lav. (art. 1)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97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del licenziamento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Forma scritta a pena di inefficacia (art. 2 l. 604/66)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di riformulare il </a:t>
            </a:r>
            <a:r>
              <a:rPr lang="it-IT" dirty="0" err="1" smtClean="0"/>
              <a:t>lic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b="1" dirty="0" smtClean="0"/>
              <a:t>tutela reale forte </a:t>
            </a:r>
            <a:r>
              <a:rPr lang="it-IT" dirty="0" smtClean="0"/>
              <a:t>(art. 18 co. 1-3 st. lav</a:t>
            </a:r>
            <a:r>
              <a:rPr lang="it-IT" dirty="0" smtClean="0"/>
              <a:t>. </a:t>
            </a:r>
            <a:r>
              <a:rPr lang="it-IT" dirty="0" smtClean="0"/>
              <a:t>e </a:t>
            </a:r>
            <a:r>
              <a:rPr lang="it-IT" dirty="0" smtClean="0"/>
              <a:t>art. 2 d. </a:t>
            </a:r>
            <a:r>
              <a:rPr lang="it-IT" dirty="0" err="1" smtClean="0"/>
              <a:t>lgs</a:t>
            </a:r>
            <a:r>
              <a:rPr lang="it-IT" dirty="0" smtClean="0"/>
              <a:t>. 23/2015) </a:t>
            </a:r>
            <a:r>
              <a:rPr lang="it-IT" dirty="0" smtClean="0"/>
              <a:t>in caso di </a:t>
            </a:r>
            <a:r>
              <a:rPr lang="it-IT" dirty="0" err="1" smtClean="0"/>
              <a:t>lic</a:t>
            </a:r>
            <a:r>
              <a:rPr lang="it-IT" dirty="0" smtClean="0"/>
              <a:t>. orale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dirty="0" smtClean="0"/>
              <a:t>* </a:t>
            </a:r>
            <a:r>
              <a:rPr lang="it-IT" b="1" dirty="0" smtClean="0"/>
              <a:t>tutela obbligatoria debole </a:t>
            </a:r>
            <a:r>
              <a:rPr lang="it-IT" dirty="0" smtClean="0"/>
              <a:t>(art. 18 co. 6 St. lav</a:t>
            </a:r>
            <a:r>
              <a:rPr lang="it-IT" dirty="0" smtClean="0"/>
              <a:t>. </a:t>
            </a:r>
            <a:r>
              <a:rPr lang="it-IT" dirty="0" smtClean="0"/>
              <a:t>e art. 4 d. </a:t>
            </a:r>
            <a:r>
              <a:rPr lang="it-IT" dirty="0" err="1" smtClean="0"/>
              <a:t>lgs</a:t>
            </a:r>
            <a:r>
              <a:rPr lang="it-IT" dirty="0" smtClean="0"/>
              <a:t>. 23/2015</a:t>
            </a:r>
            <a:r>
              <a:rPr lang="it-IT" dirty="0" smtClean="0"/>
              <a:t>) </a:t>
            </a:r>
            <a:r>
              <a:rPr lang="it-IT" dirty="0" smtClean="0"/>
              <a:t>o nullità di diritto comune </a:t>
            </a:r>
            <a:r>
              <a:rPr lang="it-IT" dirty="0"/>
              <a:t>(l. </a:t>
            </a:r>
            <a:r>
              <a:rPr lang="it-IT" dirty="0" smtClean="0"/>
              <a:t>604/66) in caso di omessa comunicazione della motivazione </a:t>
            </a:r>
            <a:r>
              <a:rPr lang="it-IT" dirty="0"/>
              <a:t>	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dirty="0" smtClean="0"/>
              <a:t>* licenziamento orale per i casi in cui si applica l’art. 2118 c.c. (lav. in prova, che hanno maturato il diritto alla pensione, domestici), salvo i dirigenti</a:t>
            </a:r>
          </a:p>
          <a:p>
            <a:r>
              <a:rPr lang="it-IT" dirty="0" smtClean="0"/>
              <a:t>Contestualità dei motivi + specificità e completezza</a:t>
            </a:r>
          </a:p>
          <a:p>
            <a:r>
              <a:rPr lang="it-IT" dirty="0" smtClean="0"/>
              <a:t>Revoca del </a:t>
            </a:r>
            <a:r>
              <a:rPr lang="it-IT" dirty="0" err="1" smtClean="0"/>
              <a:t>lic</a:t>
            </a:r>
            <a:r>
              <a:rPr lang="it-IT" dirty="0" smtClean="0"/>
              <a:t>.: atto unilaterale del </a:t>
            </a:r>
            <a:r>
              <a:rPr lang="it-IT" dirty="0" err="1" smtClean="0"/>
              <a:t>dat</a:t>
            </a:r>
            <a:r>
              <a:rPr lang="it-IT" dirty="0" smtClean="0"/>
              <a:t>. </a:t>
            </a:r>
            <a:r>
              <a:rPr lang="it-IT" dirty="0"/>
              <a:t>l</a:t>
            </a:r>
            <a:r>
              <a:rPr lang="it-IT" dirty="0" smtClean="0"/>
              <a:t>av.; efficacia retroattiva (art. 18 co. 10 </a:t>
            </a:r>
            <a:r>
              <a:rPr lang="it-IT" dirty="0" smtClean="0"/>
              <a:t>St. Lav.; </a:t>
            </a:r>
            <a:r>
              <a:rPr lang="it-IT" dirty="0" smtClean="0"/>
              <a:t>art. 5 d. </a:t>
            </a:r>
            <a:r>
              <a:rPr lang="it-IT" dirty="0" err="1" smtClean="0"/>
              <a:t>lgs</a:t>
            </a:r>
            <a:r>
              <a:rPr lang="it-IT" dirty="0" smtClean="0"/>
              <a:t>. 23/2015)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3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696464"/>
                </a:solidFill>
              </a:rPr>
              <a:t>Licenziamento </a:t>
            </a:r>
            <a:r>
              <a:rPr lang="it-IT" i="1" dirty="0" smtClean="0">
                <a:solidFill>
                  <a:srgbClr val="696464"/>
                </a:solidFill>
              </a:rPr>
              <a:t>ad </a:t>
            </a:r>
            <a:r>
              <a:rPr lang="it-IT" i="1" dirty="0" err="1" smtClean="0">
                <a:solidFill>
                  <a:srgbClr val="696464"/>
                </a:solidFill>
              </a:rPr>
              <a:t>nutum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Licenziamento </a:t>
            </a:r>
            <a:r>
              <a:rPr lang="it-IT" i="1" dirty="0"/>
              <a:t>ad </a:t>
            </a:r>
            <a:r>
              <a:rPr lang="it-IT" i="1" dirty="0" err="1" smtClean="0"/>
              <a:t>nutum</a:t>
            </a:r>
            <a:r>
              <a:rPr lang="it-IT" i="1" dirty="0" smtClean="0"/>
              <a:t> (</a:t>
            </a:r>
            <a:r>
              <a:rPr lang="it-IT" dirty="0"/>
              <a:t>art. 2118 c.c</a:t>
            </a:r>
            <a:r>
              <a:rPr lang="it-IT" dirty="0" smtClean="0"/>
              <a:t>.)</a:t>
            </a:r>
            <a:r>
              <a:rPr lang="it-IT" i="1" dirty="0" smtClean="0"/>
              <a:t>:</a:t>
            </a:r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i="1" dirty="0" smtClean="0"/>
              <a:t>* </a:t>
            </a:r>
            <a:r>
              <a:rPr lang="it-IT" dirty="0" smtClean="0"/>
              <a:t>dirigenti: forma scritta a pena di inefficacia (art. 2 l. 604/66); diritto all’indennità sostitutiva del preavviso in caso di </a:t>
            </a:r>
            <a:r>
              <a:rPr lang="it-IT" dirty="0" err="1" smtClean="0"/>
              <a:t>lic</a:t>
            </a:r>
            <a:r>
              <a:rPr lang="it-IT" dirty="0" smtClean="0"/>
              <a:t>. disciplinare senza il rispetto della procedura di cui all’art. 7 St. lav.; </a:t>
            </a:r>
            <a:r>
              <a:rPr lang="it-IT" dirty="0" err="1" smtClean="0"/>
              <a:t>giustificatezza</a:t>
            </a:r>
            <a:r>
              <a:rPr lang="it-IT" dirty="0" smtClean="0"/>
              <a:t> dei </a:t>
            </a:r>
            <a:r>
              <a:rPr lang="it-IT" dirty="0" err="1" smtClean="0"/>
              <a:t>lic</a:t>
            </a:r>
            <a:r>
              <a:rPr lang="it-IT" dirty="0" smtClean="0"/>
              <a:t>. </a:t>
            </a:r>
            <a:r>
              <a:rPr lang="it-IT" dirty="0"/>
              <a:t>n</a:t>
            </a:r>
            <a:r>
              <a:rPr lang="it-IT" dirty="0" smtClean="0"/>
              <a:t>ella contr. </a:t>
            </a:r>
            <a:r>
              <a:rPr lang="it-IT" dirty="0" err="1" smtClean="0"/>
              <a:t>coll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lavoratori </a:t>
            </a:r>
            <a:r>
              <a:rPr lang="it-IT" dirty="0"/>
              <a:t>pensionabili – art. 4 co. 2 l. 108/90;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 </a:t>
            </a:r>
            <a:r>
              <a:rPr lang="it-IT" dirty="0"/>
              <a:t>prova – art. 10 l. 604/66;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alla </a:t>
            </a:r>
            <a:r>
              <a:rPr lang="it-IT" dirty="0"/>
              <a:t>fine dell’apprendistato;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domestici</a:t>
            </a:r>
            <a:r>
              <a:rPr lang="it-IT" dirty="0"/>
              <a:t>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sportivi </a:t>
            </a:r>
            <a:r>
              <a:rPr lang="it-IT" dirty="0" smtClean="0"/>
              <a:t>professionisti;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* intervento dei contr. </a:t>
            </a:r>
            <a:r>
              <a:rPr lang="it-IT" dirty="0" err="1"/>
              <a:t>coll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0028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Giustificazione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/>
          </a:bodyPr>
          <a:lstStyle/>
          <a:p>
            <a:r>
              <a:rPr lang="it-IT" dirty="0" smtClean="0"/>
              <a:t>Giusta causa (art. 2119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immediatezza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teoria oggettiva della </a:t>
            </a:r>
            <a:r>
              <a:rPr lang="it-IT" dirty="0" err="1" smtClean="0"/>
              <a:t>g..c</a:t>
            </a:r>
            <a:r>
              <a:rPr lang="it-IT" dirty="0" smtClean="0"/>
              <a:t>.: inadempimento di obblighi contrattuali + comportamenti estranei al rapporto idonei a influire sulla capacità di adempimento del lav.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inadempimento o comportamento imputabile a titolo di dolo o di colpa del lav.</a:t>
            </a:r>
          </a:p>
          <a:p>
            <a:r>
              <a:rPr lang="it-IT" dirty="0" smtClean="0"/>
              <a:t>Giustificato motivo soggettivo (art. 1 e 3 l. 604/66)</a:t>
            </a:r>
          </a:p>
          <a:p>
            <a:pPr marL="0" indent="0">
              <a:buNone/>
            </a:pPr>
            <a:r>
              <a:rPr lang="it-IT" dirty="0"/>
              <a:t>	 * inadempimento imputabile a titolo di dolo o di colpa del lav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conversione d’ufficio del </a:t>
            </a:r>
            <a:r>
              <a:rPr lang="it-IT" dirty="0" err="1" smtClean="0"/>
              <a:t>lic</a:t>
            </a:r>
            <a:r>
              <a:rPr lang="it-IT" dirty="0" smtClean="0"/>
              <a:t>. per </a:t>
            </a:r>
            <a:r>
              <a:rPr lang="it-IT" dirty="0" err="1" smtClean="0"/>
              <a:t>g.c.</a:t>
            </a:r>
            <a:r>
              <a:rPr lang="it-IT" dirty="0" smtClean="0"/>
              <a:t> in </a:t>
            </a:r>
            <a:r>
              <a:rPr lang="it-IT" dirty="0" err="1" smtClean="0"/>
              <a:t>lic</a:t>
            </a:r>
            <a:r>
              <a:rPr lang="it-IT" dirty="0" smtClean="0"/>
              <a:t>. per </a:t>
            </a:r>
            <a:r>
              <a:rPr lang="it-IT" dirty="0" err="1" smtClean="0"/>
              <a:t>g.m.s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94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2886</TotalTime>
  <Words>1564</Words>
  <Application>Microsoft Office PowerPoint</Application>
  <PresentationFormat>Presentazione su schermo (4:3)</PresentationFormat>
  <Paragraphs>194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2" baseType="lpstr">
      <vt:lpstr>Franklin Gothic Book</vt:lpstr>
      <vt:lpstr>Perpetua</vt:lpstr>
      <vt:lpstr>Wingdings 2</vt:lpstr>
      <vt:lpstr>Universo</vt:lpstr>
      <vt:lpstr>Diritto del lavoro</vt:lpstr>
      <vt:lpstr>Cessazione del rapporto di lavoro</vt:lpstr>
      <vt:lpstr>Il sistema codicistico</vt:lpstr>
      <vt:lpstr>Dimissioni </vt:lpstr>
      <vt:lpstr>Dimissioni</vt:lpstr>
      <vt:lpstr>Licenziamento </vt:lpstr>
      <vt:lpstr>Forma del licenziamento</vt:lpstr>
      <vt:lpstr>Licenziamento ad nutum</vt:lpstr>
      <vt:lpstr>Giustificazione </vt:lpstr>
      <vt:lpstr>Giustificazione </vt:lpstr>
      <vt:lpstr>Giustificazione</vt:lpstr>
      <vt:lpstr>Giustificazione </vt:lpstr>
      <vt:lpstr>Regimi sanzionatori (pre-Jobs Act)</vt:lpstr>
      <vt:lpstr>Tutela reale forte</vt:lpstr>
      <vt:lpstr>Tutela reale forte</vt:lpstr>
      <vt:lpstr>Tutela reale debole (art. 18 co. 4)</vt:lpstr>
      <vt:lpstr>Tutela reale debole discrezionale</vt:lpstr>
      <vt:lpstr>Tutela obbligatoria forte</vt:lpstr>
      <vt:lpstr>Tutela obbligatoria debole</vt:lpstr>
      <vt:lpstr>Campo di applicazione (art. 18 co. 8 st. lav.) </vt:lpstr>
      <vt:lpstr>Tutela obbligatoria di cui alla l. 604/66</vt:lpstr>
      <vt:lpstr>Regimi sanzionatori Jobs Act</vt:lpstr>
      <vt:lpstr>Tutela reale forte (art. 2 d. lgs. 23/2015)</vt:lpstr>
      <vt:lpstr>Tutela reale debole (art. 3 co. 2 d. lgs. 23/2015)</vt:lpstr>
      <vt:lpstr>Tutela obbligatoria forte (art. 3 co. 1 d. lgs. 23/2015)</vt:lpstr>
      <vt:lpstr>Tutela obbligatoria debole (art. 4 d. lgs. 23/2015)</vt:lpstr>
      <vt:lpstr>Offerta di conciliazione (art. 6 d. lgs. 23/2015)</vt:lpstr>
      <vt:lpstr>Impugnazione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234</cp:revision>
  <dcterms:created xsi:type="dcterms:W3CDTF">2013-09-30T16:15:20Z</dcterms:created>
  <dcterms:modified xsi:type="dcterms:W3CDTF">2017-04-19T16:20:37Z</dcterms:modified>
</cp:coreProperties>
</file>