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</a:t>
            </a:r>
            <a:r>
              <a:rPr lang="it-IT" dirty="0" smtClean="0"/>
              <a:t>2016-2017</a:t>
            </a:r>
            <a:endParaRPr lang="it-IT" dirty="0" smtClean="0"/>
          </a:p>
          <a:p>
            <a:r>
              <a:rPr lang="it-IT" dirty="0" smtClean="0"/>
              <a:t>Prof.ssa Silvia Borelli</a:t>
            </a:r>
          </a:p>
          <a:p>
            <a:r>
              <a:rPr lang="it-IT" dirty="0" smtClean="0"/>
              <a:t>Lezione XV – I rapporti di lavoro a orario ridotto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Lavoro a tempo parziale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Artt. 4 ss. d. </a:t>
            </a:r>
            <a:r>
              <a:rPr lang="it-IT" dirty="0" err="1" smtClean="0"/>
              <a:t>lgs</a:t>
            </a:r>
            <a:r>
              <a:rPr lang="it-IT" dirty="0" smtClean="0"/>
              <a:t>. 81/2015</a:t>
            </a:r>
          </a:p>
          <a:p>
            <a:r>
              <a:rPr lang="it-IT" dirty="0" smtClean="0"/>
              <a:t>Forma scritta ai fini della prova (art. 5); sanzione (art. 10 co. 1 e 2)</a:t>
            </a:r>
          </a:p>
          <a:p>
            <a:r>
              <a:rPr lang="it-IT" dirty="0" smtClean="0"/>
              <a:t>Principio di non discriminazione e di </a:t>
            </a:r>
            <a:r>
              <a:rPr lang="it-IT" i="1" dirty="0" smtClean="0"/>
              <a:t>pro rata </a:t>
            </a:r>
            <a:r>
              <a:rPr lang="it-IT" i="1" dirty="0" err="1" smtClean="0"/>
              <a:t>temporis</a:t>
            </a:r>
            <a:r>
              <a:rPr lang="it-IT" i="1" dirty="0" smtClean="0"/>
              <a:t> </a:t>
            </a:r>
            <a:r>
              <a:rPr lang="it-IT" dirty="0" smtClean="0"/>
              <a:t>(art. 7)</a:t>
            </a:r>
          </a:p>
          <a:p>
            <a:r>
              <a:rPr lang="it-IT" dirty="0"/>
              <a:t>Computo (art</a:t>
            </a:r>
            <a:r>
              <a:rPr lang="it-IT" dirty="0" smtClean="0"/>
              <a:t>. 9)</a:t>
            </a:r>
          </a:p>
          <a:p>
            <a:r>
              <a:rPr lang="it-IT" dirty="0" smtClean="0"/>
              <a:t>Lavoro supplementare (art. 6 co. 1-2); disciplina legale suppletiva; possibilità di rifiuto ove giustificato SOLO in caso di assenza di contr. </a:t>
            </a:r>
            <a:r>
              <a:rPr lang="it-IT" dirty="0" err="1" smtClean="0"/>
              <a:t>coll</a:t>
            </a:r>
            <a:r>
              <a:rPr lang="it-IT" dirty="0" smtClean="0"/>
              <a:t>.</a:t>
            </a:r>
          </a:p>
          <a:p>
            <a:r>
              <a:rPr lang="it-IT" dirty="0" smtClean="0"/>
              <a:t>Lavoro straordinario (art. 6 co. 3)</a:t>
            </a:r>
          </a:p>
        </p:txBody>
      </p:sp>
    </p:spTree>
    <p:extLst>
      <p:ext uri="{BB962C8B-B14F-4D97-AF65-F5344CB8AC3E}">
        <p14:creationId xmlns:p14="http://schemas.microsoft.com/office/powerpoint/2010/main" val="2041209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Lavoro a tempo parziale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Clausole elastiche (art. 6 co. 4-8); possibilità di certificare cl. </a:t>
            </a:r>
            <a:r>
              <a:rPr lang="it-IT" dirty="0" err="1" smtClean="0"/>
              <a:t>el</a:t>
            </a:r>
            <a:r>
              <a:rPr lang="it-IT" dirty="0" smtClean="0"/>
              <a:t>. In assenza di contr. </a:t>
            </a:r>
            <a:r>
              <a:rPr lang="it-IT" dirty="0" err="1" smtClean="0"/>
              <a:t>coll</a:t>
            </a:r>
            <a:r>
              <a:rPr lang="it-IT" dirty="0" smtClean="0"/>
              <a:t>. (co. 6); derogabilità del preavviso di due gg. (co. 5); diritto a compensazioni (co. 5); diritto al ripensamento (co. 7); sanzione (art. 10 co. 3)</a:t>
            </a:r>
          </a:p>
          <a:p>
            <a:r>
              <a:rPr lang="it-IT" dirty="0" smtClean="0"/>
              <a:t>Trasformazione </a:t>
            </a:r>
            <a:r>
              <a:rPr lang="it-IT" dirty="0"/>
              <a:t>del rapporto a tempo pieno in rapporto a tempo parziale (art. </a:t>
            </a:r>
            <a:r>
              <a:rPr lang="it-IT" dirty="0" smtClean="0"/>
              <a:t>8 co. 1); </a:t>
            </a:r>
            <a:r>
              <a:rPr lang="it-IT" dirty="0"/>
              <a:t>forma scritta a pena di </a:t>
            </a:r>
            <a:r>
              <a:rPr lang="it-IT" dirty="0" smtClean="0"/>
              <a:t>nullità (art. 8 co. 2); diritto alla trasformazione (art. 8 co. 3); priorità nella trasformazione (art. 8 co. 4-5); diritto alla trasformazione in luogo del congedo parentale (art. 8 co. 7; v. però art. 32 co. 1 bis e 1 ter d. </a:t>
            </a:r>
            <a:r>
              <a:rPr lang="it-IT" dirty="0" err="1" smtClean="0"/>
              <a:t>lgs</a:t>
            </a:r>
            <a:r>
              <a:rPr lang="it-IT" dirty="0" smtClean="0"/>
              <a:t>. 151/2001); diritto di informazione (art. 8 co. 8)</a:t>
            </a:r>
          </a:p>
          <a:p>
            <a:r>
              <a:rPr lang="it-IT" dirty="0" smtClean="0"/>
              <a:t>Diritto di precedenza a favore dei lavoratori a tempo pieno il cui rapporto è stato trasformato in tempo parziale (art. 8 co. 6)</a:t>
            </a:r>
          </a:p>
        </p:txBody>
      </p:sp>
    </p:spTree>
    <p:extLst>
      <p:ext uri="{BB962C8B-B14F-4D97-AF65-F5344CB8AC3E}">
        <p14:creationId xmlns:p14="http://schemas.microsoft.com/office/powerpoint/2010/main" val="3149351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it-IT" dirty="0" smtClean="0"/>
              <a:t>Lavoro intermittente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712968" cy="5616624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C. </a:t>
            </a:r>
            <a:r>
              <a:rPr lang="it-IT" dirty="0" err="1"/>
              <a:t>cost</a:t>
            </a:r>
            <a:r>
              <a:rPr lang="it-IT" dirty="0"/>
              <a:t>. 210/1992: illegittimità della clausola che consente al datore di lavoro di richiedere la prestazione lavorativa </a:t>
            </a:r>
            <a:r>
              <a:rPr lang="it-IT" i="1" dirty="0"/>
              <a:t>ad libitum</a:t>
            </a:r>
            <a:r>
              <a:rPr lang="it-IT" dirty="0"/>
              <a:t>, con soppressione, per il lavoratore, di qualunque spazio di disponibilità del tempo di </a:t>
            </a:r>
            <a:r>
              <a:rPr lang="it-IT" dirty="0" smtClean="0"/>
              <a:t>vita</a:t>
            </a:r>
          </a:p>
          <a:p>
            <a:r>
              <a:rPr lang="it-IT" dirty="0" smtClean="0"/>
              <a:t>Artt. 13 ss. d. </a:t>
            </a:r>
            <a:r>
              <a:rPr lang="it-IT" dirty="0" err="1" smtClean="0"/>
              <a:t>lgs</a:t>
            </a:r>
            <a:r>
              <a:rPr lang="it-IT" dirty="0" smtClean="0"/>
              <a:t>. 81/2015</a:t>
            </a:r>
          </a:p>
          <a:p>
            <a:r>
              <a:rPr lang="it-IT" dirty="0" smtClean="0"/>
              <a:t>Definizione (art. 13); con obbligo di risposta alla chiamata (art. 16)</a:t>
            </a:r>
          </a:p>
          <a:p>
            <a:r>
              <a:rPr lang="it-IT" dirty="0" smtClean="0"/>
              <a:t>Casi in cui può essere stipulato: 1) contr. </a:t>
            </a:r>
            <a:r>
              <a:rPr lang="it-IT" dirty="0" err="1" smtClean="0"/>
              <a:t>coll</a:t>
            </a:r>
            <a:r>
              <a:rPr lang="it-IT" dirty="0" smtClean="0"/>
              <a:t>. 2) </a:t>
            </a:r>
            <a:r>
              <a:rPr lang="it-IT" dirty="0" err="1" smtClean="0"/>
              <a:t>d.m.</a:t>
            </a:r>
            <a:r>
              <a:rPr lang="it-IT" dirty="0" smtClean="0"/>
              <a:t> 23.10.2004 (rinvio al </a:t>
            </a:r>
            <a:r>
              <a:rPr lang="it-IT" dirty="0" err="1" smtClean="0"/>
              <a:t>r.d.</a:t>
            </a:r>
            <a:r>
              <a:rPr lang="it-IT" dirty="0" smtClean="0"/>
              <a:t> 6.12.1923 sulle attività discontinue o di semplice attesa o custodia) 3) lavoratori con meno di 24 anni o più di 55 (art. 13 co. 1-2)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limite di 400 gg., salvo per i settori del turismo, pubblici esercizi e spettacolo (art. 13 co. 3)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divieti (art. 14)</a:t>
            </a:r>
          </a:p>
          <a:p>
            <a:r>
              <a:rPr lang="it-IT" dirty="0" smtClean="0"/>
              <a:t>Forma (art. 15 co. 1)</a:t>
            </a:r>
          </a:p>
          <a:p>
            <a:r>
              <a:rPr lang="it-IT" dirty="0" smtClean="0"/>
              <a:t>Comunicazione preventiva dei lavoratori e dei gg. di lavoro (ma non dell’orario di </a:t>
            </a:r>
            <a:r>
              <a:rPr lang="it-IT" smtClean="0"/>
              <a:t>lavoro; art</a:t>
            </a:r>
            <a:r>
              <a:rPr lang="it-IT" dirty="0" smtClean="0"/>
              <a:t>. 15 co. 3)</a:t>
            </a:r>
          </a:p>
          <a:p>
            <a:r>
              <a:rPr lang="it-IT" dirty="0" smtClean="0"/>
              <a:t>Principio di non discriminazione e </a:t>
            </a:r>
            <a:r>
              <a:rPr lang="it-IT" i="1" dirty="0" smtClean="0"/>
              <a:t>pro rata </a:t>
            </a:r>
            <a:r>
              <a:rPr lang="it-IT" i="1" dirty="0" err="1" smtClean="0"/>
              <a:t>temporis</a:t>
            </a:r>
            <a:r>
              <a:rPr lang="it-IT" i="1" dirty="0" smtClean="0"/>
              <a:t> </a:t>
            </a:r>
            <a:r>
              <a:rPr lang="it-IT" dirty="0" smtClean="0"/>
              <a:t>(art. 18)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periodo in cui la prestazione non viene utilizzata (art. 13 co. 4)</a:t>
            </a:r>
          </a:p>
          <a:p>
            <a:r>
              <a:rPr lang="it-IT" dirty="0" smtClean="0"/>
              <a:t>Informazione alle RSA/RSU (art. 15 co. 2)</a:t>
            </a:r>
          </a:p>
          <a:p>
            <a:r>
              <a:rPr lang="it-IT" dirty="0" smtClean="0"/>
              <a:t>Computo dei lavoratori (art. 18)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58152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2161</TotalTime>
  <Words>439</Words>
  <Application>Microsoft Office PowerPoint</Application>
  <PresentationFormat>Presentazione su schermo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Franklin Gothic Book</vt:lpstr>
      <vt:lpstr>Perpetua</vt:lpstr>
      <vt:lpstr>Wingdings 2</vt:lpstr>
      <vt:lpstr>Universo</vt:lpstr>
      <vt:lpstr>Diritto del lavoro</vt:lpstr>
      <vt:lpstr>Lavoro a tempo parziale</vt:lpstr>
      <vt:lpstr>Lavoro a tempo parziale</vt:lpstr>
      <vt:lpstr>Lavoro intermittente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SilviaBorelli</cp:lastModifiedBy>
  <cp:revision>170</cp:revision>
  <dcterms:created xsi:type="dcterms:W3CDTF">2013-09-30T16:15:20Z</dcterms:created>
  <dcterms:modified xsi:type="dcterms:W3CDTF">2017-04-19T16:25:21Z</dcterms:modified>
</cp:coreProperties>
</file>