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9" r:id="rId5"/>
    <p:sldId id="258" r:id="rId6"/>
    <p:sldId id="263" r:id="rId7"/>
    <p:sldId id="264" r:id="rId8"/>
    <p:sldId id="265" r:id="rId9"/>
    <p:sldId id="266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tangolo arrotondato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7" name="Rettango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tangolo arrotondato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ttango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tangolo arrotondato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Rettango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tango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tangolo arrotondato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68085D8-A068-4B5D-9FE4-385FF137570E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avoro.gov.it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660976" cy="2604864"/>
          </a:xfrm>
        </p:spPr>
        <p:txBody>
          <a:bodyPr>
            <a:normAutofit/>
          </a:bodyPr>
          <a:lstStyle/>
          <a:p>
            <a:r>
              <a:rPr lang="it-IT" dirty="0" smtClean="0"/>
              <a:t>Corso di Laurea in Giurisprudenza</a:t>
            </a:r>
          </a:p>
          <a:p>
            <a:r>
              <a:rPr lang="it-IT" dirty="0" err="1" smtClean="0"/>
              <a:t>a.a</a:t>
            </a:r>
            <a:r>
              <a:rPr lang="it-IT" dirty="0" smtClean="0"/>
              <a:t>. 2016-2017</a:t>
            </a:r>
          </a:p>
          <a:p>
            <a:r>
              <a:rPr lang="it-IT" dirty="0" smtClean="0"/>
              <a:t>Prof.ssa Silvia Borelli</a:t>
            </a:r>
          </a:p>
          <a:p>
            <a:r>
              <a:rPr lang="it-IT" dirty="0" smtClean="0"/>
              <a:t>Lezione XIX – La retribuzione</a:t>
            </a:r>
            <a:endParaRPr lang="en-US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Diritto del lavoro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1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TFR (art. 2120 c.c.)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251520" y="1447800"/>
            <a:ext cx="8640960" cy="5149552"/>
          </a:xfrm>
        </p:spPr>
        <p:txBody>
          <a:bodyPr>
            <a:normAutofit fontScale="85000" lnSpcReduction="20000"/>
          </a:bodyPr>
          <a:lstStyle/>
          <a:p>
            <a:r>
              <a:rPr lang="it-IT" dirty="0" smtClean="0"/>
              <a:t>Retribuzione differita, corrisposta al momento della cessazione del rapporto</a:t>
            </a:r>
          </a:p>
          <a:p>
            <a:r>
              <a:rPr lang="it-IT" dirty="0" smtClean="0"/>
              <a:t>Sistema di calcolo (l. 297/1982): inderogabilità del divisore; derogabilità </a:t>
            </a:r>
            <a:r>
              <a:rPr lang="it-IT" i="1" dirty="0" smtClean="0"/>
              <a:t>in </a:t>
            </a:r>
            <a:r>
              <a:rPr lang="it-IT" i="1" dirty="0" err="1" smtClean="0"/>
              <a:t>peius</a:t>
            </a:r>
            <a:r>
              <a:rPr lang="it-IT" dirty="0" smtClean="0"/>
              <a:t> della nozione di retribuzione</a:t>
            </a:r>
          </a:p>
          <a:p>
            <a:r>
              <a:rPr lang="it-IT" dirty="0" smtClean="0"/>
              <a:t>Corresponsione anticipata: art. 2120 co. 6 e ss. c.c. + art. 7 l. 53/2000 (congedo parentale e per la formazione) + ogni altra ipotesi prevista dai contratti collettivi (art. 2120 </a:t>
            </a:r>
            <a:r>
              <a:rPr lang="it-IT" dirty="0" err="1" smtClean="0"/>
              <a:t>ul</a:t>
            </a:r>
            <a:r>
              <a:rPr lang="it-IT" dirty="0" smtClean="0"/>
              <a:t>. co. c.c.).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limiti: art. 2120 co. 7 c.c.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possibilità per i lav. assunti da almeno 6 mesi di richiedere il TFR in busta paga (art. 1 co. 26 l. 190/2014)</a:t>
            </a:r>
          </a:p>
          <a:p>
            <a:r>
              <a:rPr lang="it-IT" dirty="0" smtClean="0"/>
              <a:t>Fondo di garanzia INPS (art. 2 l. 297/1982)</a:t>
            </a:r>
          </a:p>
          <a:p>
            <a:r>
              <a:rPr lang="it-IT" dirty="0" smtClean="0"/>
              <a:t>Possibilità di conferire il TFR ai fondi pensione complementari (art. 8 co. 7 d. </a:t>
            </a:r>
            <a:r>
              <a:rPr lang="it-IT" dirty="0" err="1" smtClean="0"/>
              <a:t>lgs</a:t>
            </a:r>
            <a:r>
              <a:rPr lang="it-IT" dirty="0" smtClean="0"/>
              <a:t>. 252/2005) ed erogazione di una pensione complementare al raggiungimento di un’età; </a:t>
            </a:r>
            <a:r>
              <a:rPr lang="it-IT" dirty="0"/>
              <a:t>anticipazione (art. 11 co. 7); esonero dal contributo al fondo di garanzia INPS (art. 10 co. 2); contributo di solidarietà (art. 16 co. 2)</a:t>
            </a:r>
          </a:p>
          <a:p>
            <a:r>
              <a:rPr lang="it-IT" dirty="0" smtClean="0"/>
              <a:t>Obbligo</a:t>
            </a:r>
            <a:r>
              <a:rPr lang="it-IT" dirty="0"/>
              <a:t>, per i lavoratori dipendenti da datori di lavoro con più di 50 </a:t>
            </a:r>
            <a:r>
              <a:rPr lang="it-IT" dirty="0" err="1"/>
              <a:t>dip</a:t>
            </a:r>
            <a:r>
              <a:rPr lang="it-IT" dirty="0" smtClean="0"/>
              <a:t>., di versare il TFR a un fondo INPS che eroga il TFR alla cessazione del rapporto.</a:t>
            </a:r>
          </a:p>
        </p:txBody>
      </p:sp>
    </p:spTree>
    <p:extLst>
      <p:ext uri="{BB962C8B-B14F-4D97-AF65-F5344CB8AC3E}">
        <p14:creationId xmlns:p14="http://schemas.microsoft.com/office/powerpoint/2010/main" val="264255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Retribuzione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8219256" cy="5149552"/>
          </a:xfrm>
        </p:spPr>
        <p:txBody>
          <a:bodyPr>
            <a:normAutofit fontScale="92500"/>
          </a:bodyPr>
          <a:lstStyle/>
          <a:p>
            <a:r>
              <a:rPr lang="it-IT" dirty="0" smtClean="0"/>
              <a:t>Corrispettivo dovuto per la prestazione lavorativa</a:t>
            </a:r>
          </a:p>
          <a:p>
            <a:r>
              <a:rPr lang="it-IT" dirty="0" smtClean="0"/>
              <a:t>Art. 36 </a:t>
            </a:r>
            <a:r>
              <a:rPr lang="it-IT" dirty="0" err="1" smtClean="0"/>
              <a:t>Cost</a:t>
            </a:r>
            <a:r>
              <a:rPr lang="it-IT" dirty="0" smtClean="0"/>
              <a:t>.: proporzionalità e sufficienza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CCNL come parametro di riferimento (minimi tabellari, indennità di contingenza e scatti di anzianità)</a:t>
            </a:r>
          </a:p>
          <a:p>
            <a:r>
              <a:rPr lang="it-IT" dirty="0" smtClean="0"/>
              <a:t>Art. 37 </a:t>
            </a:r>
            <a:r>
              <a:rPr lang="it-IT" dirty="0" err="1" smtClean="0"/>
              <a:t>Cost</a:t>
            </a:r>
            <a:r>
              <a:rPr lang="it-IT" dirty="0" smtClean="0"/>
              <a:t>.: parità retributiva tra uomini e donne, minori e adulti</a:t>
            </a:r>
          </a:p>
          <a:p>
            <a:r>
              <a:rPr lang="it-IT" dirty="0"/>
              <a:t>Inesistenza di un principio di parità di trattamento (</a:t>
            </a:r>
            <a:r>
              <a:rPr lang="it-IT" dirty="0" err="1"/>
              <a:t>Cass</a:t>
            </a:r>
            <a:r>
              <a:rPr lang="it-IT" dirty="0"/>
              <a:t>. S.U. 6030/2003), salvo nel p.i. (art. 45 co. 2 d. </a:t>
            </a:r>
            <a:r>
              <a:rPr lang="it-IT" dirty="0" err="1"/>
              <a:t>lgs</a:t>
            </a:r>
            <a:r>
              <a:rPr lang="it-IT" dirty="0"/>
              <a:t>. 165/2001</a:t>
            </a:r>
            <a:r>
              <a:rPr lang="it-IT" dirty="0" smtClean="0"/>
              <a:t>)</a:t>
            </a:r>
          </a:p>
          <a:p>
            <a:r>
              <a:rPr lang="it-IT" dirty="0" smtClean="0"/>
              <a:t>Fonti: CCNL + contratto aziendale + contratto individuale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Protocollo 1993: tassi di inflazione programmata + indennità di vacanza contrattuale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</a:t>
            </a:r>
            <a:r>
              <a:rPr lang="it-IT" dirty="0" err="1" smtClean="0"/>
              <a:t>inattuazione</a:t>
            </a:r>
            <a:r>
              <a:rPr lang="it-IT" dirty="0" smtClean="0"/>
              <a:t> della delega sul salario minimo (art. 1 co. 7 </a:t>
            </a:r>
            <a:r>
              <a:rPr lang="it-IT" dirty="0" err="1" smtClean="0"/>
              <a:t>lett</a:t>
            </a:r>
            <a:r>
              <a:rPr lang="it-IT" dirty="0" smtClean="0"/>
              <a:t>. g) l. 183/2014)</a:t>
            </a:r>
          </a:p>
        </p:txBody>
      </p:sp>
    </p:spTree>
    <p:extLst>
      <p:ext uri="{BB962C8B-B14F-4D97-AF65-F5344CB8AC3E}">
        <p14:creationId xmlns:p14="http://schemas.microsoft.com/office/powerpoint/2010/main" val="391774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Retribuzione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Modalità di pagamento (art. 2099 c.c.): 1)</a:t>
            </a:r>
            <a:r>
              <a:rPr lang="it-IT" dirty="0"/>
              <a:t> </a:t>
            </a:r>
            <a:r>
              <a:rPr lang="it-IT" dirty="0" err="1" smtClean="0"/>
              <a:t>Postnumerazione</a:t>
            </a:r>
            <a:r>
              <a:rPr lang="it-IT" dirty="0" smtClean="0"/>
              <a:t>; 2)</a:t>
            </a:r>
            <a:r>
              <a:rPr lang="it-IT" dirty="0"/>
              <a:t> Prospetto paga</a:t>
            </a:r>
          </a:p>
          <a:p>
            <a:r>
              <a:rPr lang="it-IT" dirty="0" smtClean="0"/>
              <a:t>Struttura della retribuzione: minimi tabellari + indennità di contingenza + scatti di anzianità 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superminimi previsti dai contr. </a:t>
            </a:r>
            <a:r>
              <a:rPr lang="it-IT" dirty="0" err="1" smtClean="0"/>
              <a:t>coll</a:t>
            </a:r>
            <a:r>
              <a:rPr lang="it-IT" dirty="0" smtClean="0"/>
              <a:t>. o </a:t>
            </a:r>
            <a:r>
              <a:rPr lang="it-IT" dirty="0" err="1" smtClean="0"/>
              <a:t>ind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maggiorazioni in relazione al lav. straordinario, notturno o durante festività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indennità (es. di turno); non ha carattere retributivo l’indennità di trasferta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gratifica natalizia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premi di produzione</a:t>
            </a:r>
          </a:p>
          <a:p>
            <a:r>
              <a:rPr lang="it-IT" dirty="0" smtClean="0"/>
              <a:t>Salario </a:t>
            </a:r>
            <a:r>
              <a:rPr lang="it-IT" dirty="0"/>
              <a:t>d’ingresso per gli apprendisti (art. 2 co. 1 </a:t>
            </a:r>
            <a:r>
              <a:rPr lang="it-IT" dirty="0" err="1"/>
              <a:t>lett</a:t>
            </a:r>
            <a:r>
              <a:rPr lang="it-IT" dirty="0"/>
              <a:t>. c) l. 167/2011</a:t>
            </a:r>
            <a:r>
              <a:rPr lang="it-IT" dirty="0" smtClean="0"/>
              <a:t>) 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61040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Nozioni di retribuzione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Inesistenza di un principio di onnicomprensività della retribuzione; possibilità per i contr. </a:t>
            </a:r>
            <a:r>
              <a:rPr lang="it-IT" dirty="0" err="1" smtClean="0"/>
              <a:t>coll</a:t>
            </a:r>
            <a:r>
              <a:rPr lang="it-IT" dirty="0" smtClean="0"/>
              <a:t>. di stabilire cosa si intende per retribuzione (es. ai fini del calcolo della maggiorazione per straordinario)</a:t>
            </a:r>
          </a:p>
          <a:p>
            <a:r>
              <a:rPr lang="it-IT" dirty="0" smtClean="0"/>
              <a:t>Pluralità di nozioni (definizioni funzionali): </a:t>
            </a:r>
            <a:r>
              <a:rPr lang="it-IT" dirty="0"/>
              <a:t>art. 2120 </a:t>
            </a:r>
            <a:r>
              <a:rPr lang="it-IT" dirty="0" smtClean="0"/>
              <a:t>c.c. (TFR), art. 2121 c.c. (indennità di mancato preavviso)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reddito ai fini contributivi e fiscali (art. 3 d. </a:t>
            </a:r>
            <a:r>
              <a:rPr lang="it-IT" dirty="0" err="1" smtClean="0"/>
              <a:t>lgs</a:t>
            </a:r>
            <a:r>
              <a:rPr lang="it-IT" dirty="0" smtClean="0"/>
              <a:t>. 314/1997)</a:t>
            </a:r>
          </a:p>
          <a:p>
            <a:r>
              <a:rPr lang="it-IT" dirty="0" smtClean="0"/>
              <a:t>Retribuzione globale di fatto= retribuzione onnicomprensiva </a:t>
            </a:r>
          </a:p>
        </p:txBody>
      </p:sp>
    </p:spTree>
    <p:extLst>
      <p:ext uri="{BB962C8B-B14F-4D97-AF65-F5344CB8AC3E}">
        <p14:creationId xmlns:p14="http://schemas.microsoft.com/office/powerpoint/2010/main" val="185923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Forme della retribuzione (art. 2099 c.c.)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179512" y="1447800"/>
            <a:ext cx="8784976" cy="5221560"/>
          </a:xfrm>
        </p:spPr>
        <p:txBody>
          <a:bodyPr>
            <a:normAutofit/>
          </a:bodyPr>
          <a:lstStyle/>
          <a:p>
            <a:r>
              <a:rPr lang="it-IT" dirty="0" smtClean="0"/>
              <a:t>A tempo: base + indennità (es. di contingenza, di turno, di trasferta), scatti di anzianità, superminimi, premi (es. di produzione, di risultato), gratifiche (es. </a:t>
            </a:r>
            <a:r>
              <a:rPr lang="it-IT" dirty="0" smtClean="0"/>
              <a:t>natalizia)</a:t>
            </a:r>
          </a:p>
          <a:p>
            <a:r>
              <a:rPr lang="it-IT" dirty="0" smtClean="0"/>
              <a:t>A </a:t>
            </a:r>
            <a:r>
              <a:rPr lang="it-IT" dirty="0" smtClean="0"/>
              <a:t>cottimo (art. 2100 c.c.): pieno/misto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divieto per gli apprendisti (art. 2 co. 1 </a:t>
            </a:r>
            <a:r>
              <a:rPr lang="it-IT" dirty="0" err="1" smtClean="0"/>
              <a:t>lett</a:t>
            </a:r>
            <a:r>
              <a:rPr lang="it-IT" dirty="0" smtClean="0"/>
              <a:t>. b) l. 167/2011) 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obbligatorio per il lavoro a domicilio (art. 8 l. 877/1973)</a:t>
            </a:r>
          </a:p>
          <a:p>
            <a:r>
              <a:rPr lang="it-IT" dirty="0" smtClean="0"/>
              <a:t>In natura: </a:t>
            </a:r>
            <a:r>
              <a:rPr lang="it-IT" i="1" dirty="0" smtClean="0"/>
              <a:t>benefits</a:t>
            </a:r>
          </a:p>
          <a:p>
            <a:r>
              <a:rPr lang="it-IT" dirty="0" smtClean="0"/>
              <a:t>Partecipazione agli utili (art. 2102 c.c.)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azionariato dei dipendenti (art. 2349 e 2441 c.c.)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</a:t>
            </a:r>
            <a:r>
              <a:rPr lang="it-IT" i="1" dirty="0" smtClean="0"/>
              <a:t>stock </a:t>
            </a:r>
            <a:r>
              <a:rPr lang="it-IT" i="1" dirty="0" err="1" smtClean="0"/>
              <a:t>options</a:t>
            </a:r>
            <a:r>
              <a:rPr lang="it-IT" i="1" dirty="0" smtClean="0"/>
              <a:t> </a:t>
            </a:r>
          </a:p>
          <a:p>
            <a:r>
              <a:rPr lang="it-IT" dirty="0" smtClean="0"/>
              <a:t>Provvigione </a:t>
            </a:r>
          </a:p>
        </p:txBody>
      </p:sp>
    </p:spTree>
    <p:extLst>
      <p:ext uri="{BB962C8B-B14F-4D97-AF65-F5344CB8AC3E}">
        <p14:creationId xmlns:p14="http://schemas.microsoft.com/office/powerpoint/2010/main" val="353777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Retribuzione variabile connessa alla produttività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539552" y="1447800"/>
            <a:ext cx="8147248" cy="5149552"/>
          </a:xfrm>
        </p:spPr>
        <p:txBody>
          <a:bodyPr>
            <a:normAutofit fontScale="92500"/>
          </a:bodyPr>
          <a:lstStyle/>
          <a:p>
            <a:r>
              <a:rPr lang="it-IT" dirty="0"/>
              <a:t>A.I. sulla produttività del </a:t>
            </a:r>
            <a:r>
              <a:rPr lang="it-IT" dirty="0" smtClean="0"/>
              <a:t>21.11.2012</a:t>
            </a:r>
          </a:p>
          <a:p>
            <a:r>
              <a:rPr lang="it-IT" dirty="0"/>
              <a:t>detassazione della retribuzione di produttività (</a:t>
            </a:r>
            <a:r>
              <a:rPr lang="it-IT" dirty="0" err="1"/>
              <a:t>d.p.c.m</a:t>
            </a:r>
            <a:r>
              <a:rPr lang="it-IT" dirty="0"/>
              <a:t>. 22/1/2013)</a:t>
            </a:r>
            <a:endParaRPr lang="it-IT" dirty="0" smtClean="0"/>
          </a:p>
          <a:p>
            <a:r>
              <a:rPr lang="it-IT" dirty="0" smtClean="0"/>
              <a:t>«</a:t>
            </a:r>
            <a:r>
              <a:rPr lang="it-IT" u="sng" dirty="0"/>
              <a:t>sono soggetti a una imposta sostitutiva dell'imposta sul reddito delle persone fisiche e delle addizionali regionali e comunali pari al </a:t>
            </a:r>
            <a:r>
              <a:rPr lang="it-IT" u="sng" dirty="0" smtClean="0"/>
              <a:t>10%, </a:t>
            </a:r>
            <a:r>
              <a:rPr lang="it-IT" u="sng" dirty="0"/>
              <a:t>entro il limite di importo complessivo di </a:t>
            </a:r>
            <a:r>
              <a:rPr lang="it-IT" u="sng" dirty="0" smtClean="0"/>
              <a:t>3.000€ lordi</a:t>
            </a:r>
            <a:r>
              <a:rPr lang="it-IT" u="sng" dirty="0"/>
              <a:t>, i premi di risultato di ammontare variabile la cui corresponsione sia legata ad incrementi di </a:t>
            </a:r>
            <a:r>
              <a:rPr lang="it-IT" u="sng" dirty="0" smtClean="0"/>
              <a:t>produttività, redditività, qualità, </a:t>
            </a:r>
            <a:r>
              <a:rPr lang="it-IT" u="sng" dirty="0"/>
              <a:t>efficienza ed innovazione, </a:t>
            </a:r>
            <a:r>
              <a:rPr lang="it-IT" u="sng" dirty="0" smtClean="0"/>
              <a:t>[…] nonché </a:t>
            </a:r>
            <a:r>
              <a:rPr lang="it-IT" u="sng" dirty="0"/>
              <a:t>le somme erogate sotto forma di partecipazione agli utili </a:t>
            </a:r>
            <a:r>
              <a:rPr lang="it-IT" u="sng" dirty="0" smtClean="0"/>
              <a:t>dell'impresa</a:t>
            </a:r>
            <a:r>
              <a:rPr lang="it-IT" dirty="0" smtClean="0"/>
              <a:t>» (art. 1 co. </a:t>
            </a:r>
            <a:r>
              <a:rPr lang="it-IT" dirty="0" smtClean="0"/>
              <a:t>182,  </a:t>
            </a:r>
            <a:r>
              <a:rPr lang="it-IT" dirty="0" smtClean="0"/>
              <a:t>L. 208/2015).</a:t>
            </a:r>
          </a:p>
          <a:p>
            <a:r>
              <a:rPr lang="it-IT" dirty="0" smtClean="0"/>
              <a:t>Tale disposizione trova </a:t>
            </a:r>
            <a:r>
              <a:rPr lang="it-IT" dirty="0"/>
              <a:t>applicazione per il settore privato e con riferimento ai titolari di reddito di lavoro dipendente di importo non superiore, nell'anno precedente quello di percezione delle somme di cui al comma 182, a </a:t>
            </a:r>
            <a:r>
              <a:rPr lang="it-IT" dirty="0" smtClean="0"/>
              <a:t>€ 80.000 (art. 1 co. 186 L. 208/2015</a:t>
            </a:r>
            <a:r>
              <a:rPr lang="it-IT" dirty="0" smtClean="0"/>
              <a:t>)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3949759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352928" cy="1143000"/>
          </a:xfrm>
        </p:spPr>
        <p:txBody>
          <a:bodyPr>
            <a:normAutofit fontScale="90000"/>
          </a:bodyPr>
          <a:lstStyle/>
          <a:p>
            <a:r>
              <a:rPr lang="it-IT" dirty="0"/>
              <a:t>Retribuzione variabile connessa alla produttività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8219256" cy="5221560"/>
          </a:xfrm>
        </p:spPr>
        <p:txBody>
          <a:bodyPr>
            <a:normAutofit lnSpcReduction="10000"/>
          </a:bodyPr>
          <a:lstStyle/>
          <a:p>
            <a:r>
              <a:rPr lang="it-IT" dirty="0" smtClean="0"/>
              <a:t>Definizione di premi di risultato (art. 2 </a:t>
            </a:r>
            <a:r>
              <a:rPr lang="it-IT" dirty="0" err="1" smtClean="0"/>
              <a:t>d.m.</a:t>
            </a:r>
            <a:r>
              <a:rPr lang="it-IT" dirty="0" smtClean="0"/>
              <a:t> 25.3.2016)</a:t>
            </a:r>
          </a:p>
          <a:p>
            <a:r>
              <a:rPr lang="it-IT" dirty="0" smtClean="0"/>
              <a:t>Definizione di partecipazione agli utili (art. 3 </a:t>
            </a:r>
            <a:r>
              <a:rPr lang="it-IT" dirty="0" err="1" smtClean="0"/>
              <a:t>d.m.</a:t>
            </a:r>
            <a:r>
              <a:rPr lang="it-IT" dirty="0" smtClean="0"/>
              <a:t> 25.3.2016)</a:t>
            </a:r>
          </a:p>
          <a:p>
            <a:r>
              <a:rPr lang="it-IT" dirty="0" smtClean="0"/>
              <a:t>«</a:t>
            </a:r>
            <a:r>
              <a:rPr lang="it-IT" dirty="0"/>
              <a:t>le somme e i valori di cui ai commi 182 e 184 devono essere erogati in esecuzione dei contratti aziendali o territoriali di cui all'articolo 51 d. </a:t>
            </a:r>
            <a:r>
              <a:rPr lang="it-IT" dirty="0" err="1"/>
              <a:t>lgs</a:t>
            </a:r>
            <a:r>
              <a:rPr lang="it-IT" dirty="0"/>
              <a:t>. 81/2015» (art. 1 co. 187 l. 208/2015).</a:t>
            </a:r>
          </a:p>
          <a:p>
            <a:r>
              <a:rPr lang="it-IT" dirty="0"/>
              <a:t>il deposito dei contratti collettivi aziendali o territoriali, va effettuato utilizzando la modalità telematica messa a disposizione nella sezione “Servizi” del sito internet istituzionale del Ministero del lavoro e delle politiche sociali all’indirizzo: </a:t>
            </a:r>
            <a:r>
              <a:rPr lang="it-IT" dirty="0">
                <a:hlinkClick r:id="rId2"/>
              </a:rPr>
              <a:t>www.lavoro.gov.it</a:t>
            </a:r>
            <a:r>
              <a:rPr lang="it-IT" dirty="0"/>
              <a:t>. (nota direttoriale del Ministero del lavoro, del 22.7.2016)</a:t>
            </a:r>
          </a:p>
          <a:p>
            <a:r>
              <a:rPr lang="it-IT" dirty="0" smtClean="0"/>
              <a:t>Somme che non concorrono a formare il reddito di lavoro dipendente (art. 1, co. 184 l. 208/2015)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2937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Sgravi contributivi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Per le aziende che </a:t>
            </a:r>
            <a:r>
              <a:rPr lang="it-IT" u="sng" dirty="0" smtClean="0"/>
              <a:t>coinvolgono pariteticamente i lavoratori nell’organizzazione del lavoro</a:t>
            </a:r>
            <a:r>
              <a:rPr lang="it-IT" dirty="0" smtClean="0"/>
              <a:t> (v. art. 4 </a:t>
            </a:r>
            <a:r>
              <a:rPr lang="it-IT" dirty="0" err="1" smtClean="0"/>
              <a:t>d.m.</a:t>
            </a:r>
            <a:r>
              <a:rPr lang="it-IT" dirty="0" smtClean="0"/>
              <a:t> 25.3.2016), è ridotta di 20 punti % l’aliquota contributiva a carico del datore per IVS su una quota delle erogazioni di cui all’art. 1, co. 182 l. 208/2015 fino a € 800.</a:t>
            </a:r>
          </a:p>
          <a:p>
            <a:pPr marL="0" indent="0">
              <a:buNone/>
            </a:pPr>
            <a:r>
              <a:rPr lang="it-IT" dirty="0" smtClean="0"/>
              <a:t>Sulla medesima quota non è dovuta alcuna contribuzione a carico del lavoratore (art. 1, co. 189 l. 208/2015 come modificato dall’art. 55 </a:t>
            </a:r>
            <a:r>
              <a:rPr lang="it-IT" dirty="0" err="1" smtClean="0"/>
              <a:t>d.l.</a:t>
            </a:r>
            <a:r>
              <a:rPr lang="it-IT" dirty="0" smtClean="0"/>
              <a:t> 50/2017)</a:t>
            </a:r>
            <a:endParaRPr lang="it-IT" dirty="0"/>
          </a:p>
          <a:p>
            <a:r>
              <a:rPr lang="it-IT" dirty="0" smtClean="0"/>
              <a:t>Pluralità di fattispecie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470254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287" y="186211"/>
            <a:ext cx="9144000" cy="66693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1100" dirty="0"/>
              <a:t>1. INCENTIVO OCCUPAZIONE GIOVANI </a:t>
            </a:r>
            <a:r>
              <a:rPr lang="it-IT" sz="1100" dirty="0" smtClean="0"/>
              <a:t> - Decreto </a:t>
            </a:r>
            <a:r>
              <a:rPr lang="it-IT" sz="1100" dirty="0"/>
              <a:t>Direttoriale MLPS del 2.12.2016, </a:t>
            </a:r>
            <a:r>
              <a:rPr lang="it-IT" sz="1100" dirty="0" err="1"/>
              <a:t>prot</a:t>
            </a:r>
            <a:r>
              <a:rPr lang="it-IT" sz="1100" dirty="0"/>
              <a:t>. 39/394. Circ. INPS n. 40 2017</a:t>
            </a:r>
          </a:p>
          <a:p>
            <a:pPr marL="0" indent="0">
              <a:buNone/>
            </a:pPr>
            <a:r>
              <a:rPr lang="it-IT" sz="1100" dirty="0"/>
              <a:t>2. INCENTIVO OCCUPAZIONE SUD </a:t>
            </a:r>
            <a:r>
              <a:rPr lang="it-IT" sz="1100" dirty="0" smtClean="0"/>
              <a:t>- </a:t>
            </a:r>
            <a:r>
              <a:rPr lang="it-IT" sz="1100" dirty="0"/>
              <a:t> Decreto MLPS 20.3.2013; D.lgs. n. 150/2015, Decreto Direttoriale MPLS del 16 11. 2016 </a:t>
            </a:r>
            <a:r>
              <a:rPr lang="it-IT" sz="1100" dirty="0" err="1"/>
              <a:t>prot</a:t>
            </a:r>
            <a:r>
              <a:rPr lang="it-IT" sz="1100" dirty="0"/>
              <a:t>. 39/367, www.anpal.gov.it. Circ. INPS n. 41/2017</a:t>
            </a:r>
          </a:p>
          <a:p>
            <a:pPr marL="0" indent="0">
              <a:buNone/>
            </a:pPr>
            <a:r>
              <a:rPr lang="it-IT" sz="1100" dirty="0"/>
              <a:t>3. ESONERO CONTRIBUTIVO ASSUNZIONE SISTEMA DUALE (Alternanza </a:t>
            </a:r>
            <a:r>
              <a:rPr lang="it-IT" sz="1100" dirty="0" smtClean="0"/>
              <a:t>scuola-lavoro) Commi </a:t>
            </a:r>
            <a:r>
              <a:rPr lang="it-IT" sz="1100" dirty="0"/>
              <a:t>308 e 309 art. 1 L.11.12 2016, n. 232 (Legge di bilancio 2017).</a:t>
            </a:r>
          </a:p>
          <a:p>
            <a:pPr marL="0" indent="0">
              <a:buNone/>
            </a:pPr>
            <a:r>
              <a:rPr lang="it-IT" sz="1100" dirty="0"/>
              <a:t>4. SGRAVIO CONTRIBUTIVO DONNE DISOCCUPATE DI LUNGO PERIODO</a:t>
            </a:r>
            <a:br>
              <a:rPr lang="it-IT" sz="1100" dirty="0"/>
            </a:br>
            <a:r>
              <a:rPr lang="it-IT" sz="1100" dirty="0"/>
              <a:t>Art. 4, commi 8-11, della L. n. 92/2012; Circ. INPS n. 111/2013; Circ. Ministero del Lavoro n. 34/2013; </a:t>
            </a:r>
            <a:r>
              <a:rPr lang="it-IT" sz="1100" dirty="0" err="1"/>
              <a:t>Mess</a:t>
            </a:r>
            <a:r>
              <a:rPr lang="it-IT" sz="1100" dirty="0"/>
              <a:t>. INPS n. 12212/2013; </a:t>
            </a:r>
            <a:r>
              <a:rPr lang="it-IT" sz="1100" dirty="0" err="1"/>
              <a:t>Mess</a:t>
            </a:r>
            <a:r>
              <a:rPr lang="it-IT" sz="1100" dirty="0"/>
              <a:t>. INPS n. 6319/2014.</a:t>
            </a:r>
          </a:p>
          <a:p>
            <a:pPr marL="0" indent="0">
              <a:buNone/>
            </a:pPr>
            <a:r>
              <a:rPr lang="it-IT" sz="1100" dirty="0"/>
              <a:t>5. SGRAVIO CONTRIBUTIVO DISOCCUPATI OVER </a:t>
            </a:r>
            <a:r>
              <a:rPr lang="it-IT" sz="1100" dirty="0" smtClean="0"/>
              <a:t>50- </a:t>
            </a:r>
            <a:r>
              <a:rPr lang="it-IT" sz="1100" dirty="0"/>
              <a:t> Art. 4, commi 8-11, della L. n. 92/2012; Circ. INPS n. 111/2013; Circ. Ministero del Lavoro n. 34/2013.</a:t>
            </a:r>
          </a:p>
          <a:p>
            <a:pPr marL="0" indent="0">
              <a:buNone/>
            </a:pPr>
            <a:r>
              <a:rPr lang="it-IT" sz="1100" dirty="0"/>
              <a:t>6. SGRAVIO E INDENNITA LAVORATORI IN </a:t>
            </a:r>
            <a:r>
              <a:rPr lang="it-IT" sz="1100" dirty="0" smtClean="0"/>
              <a:t>CIGS - Art</a:t>
            </a:r>
            <a:r>
              <a:rPr lang="it-IT" sz="1100" dirty="0"/>
              <a:t>. 4, c. 3, del D.L. n. 148/1993 convertito, con modificazioni, dalla L. n. 236/1993; Art. 8, c. 4, della L. n. 223/1991; Circolare INPS n. 137/2012</a:t>
            </a:r>
          </a:p>
          <a:p>
            <a:pPr marL="0" indent="0">
              <a:buNone/>
            </a:pPr>
            <a:r>
              <a:rPr lang="it-IT" sz="1100" dirty="0"/>
              <a:t>7. INCENTIVO  LAVORATORI IN </a:t>
            </a:r>
            <a:r>
              <a:rPr lang="it-IT" sz="1100" dirty="0" smtClean="0"/>
              <a:t>NASPI - </a:t>
            </a:r>
            <a:r>
              <a:rPr lang="it-IT" sz="1100" dirty="0"/>
              <a:t> Art. 7, c. 5, </a:t>
            </a:r>
            <a:r>
              <a:rPr lang="it-IT" sz="1100" dirty="0" err="1"/>
              <a:t>lett</a:t>
            </a:r>
            <a:r>
              <a:rPr lang="it-IT" sz="1100" dirty="0"/>
              <a:t>. b), del D.L. n. 76/2013 convertito, con modificazioni, dalla L. n. 99/2013; art. 2, c. 10 bis, della L. n. 92/2012; Circ. INPS n. 175/2013, </a:t>
            </a:r>
            <a:r>
              <a:rPr lang="it-IT" sz="1100" dirty="0" err="1"/>
              <a:t>Mess</a:t>
            </a:r>
            <a:r>
              <a:rPr lang="it-IT" sz="1100" dirty="0"/>
              <a:t>. INPS n. 4441/2015, D.lgs. n. 150/2015, Circ. INPS n. 194/2015.</a:t>
            </a:r>
            <a:br>
              <a:rPr lang="it-IT" sz="1100" dirty="0"/>
            </a:br>
            <a:r>
              <a:rPr lang="it-IT" sz="1100" dirty="0"/>
              <a:t>8. INCENTIVO  ASSUNZIONE GIOVANI </a:t>
            </a:r>
            <a:r>
              <a:rPr lang="it-IT" sz="1100" dirty="0" smtClean="0"/>
              <a:t>GENITORI - Art</a:t>
            </a:r>
            <a:r>
              <a:rPr lang="it-IT" sz="1100" dirty="0"/>
              <a:t>. 1, c. 72, L. n. 247/2007; Decreto Ministro della Gioventù 19/11/2010; Circ. INPS n. 115/2011; </a:t>
            </a:r>
            <a:r>
              <a:rPr lang="it-IT" sz="1100" dirty="0" err="1"/>
              <a:t>Mess</a:t>
            </a:r>
            <a:r>
              <a:rPr lang="it-IT" sz="1100" dirty="0"/>
              <a:t>. INPS n. 7376/2015; </a:t>
            </a:r>
            <a:r>
              <a:rPr lang="it-IT" sz="1100" dirty="0" err="1"/>
              <a:t>Int</a:t>
            </a:r>
            <a:r>
              <a:rPr lang="it-IT" sz="1100" dirty="0"/>
              <a:t>. MLPS n. 16/2016.</a:t>
            </a:r>
          </a:p>
          <a:p>
            <a:pPr marL="0" indent="0">
              <a:buNone/>
            </a:pPr>
            <a:r>
              <a:rPr lang="it-IT" sz="1100" dirty="0"/>
              <a:t>9. SOSTITUZIONE DI LAVORATRICI E LAVORATORI IN CONGEDO DI MATERNITÀ, PATERNITÀ O </a:t>
            </a:r>
            <a:r>
              <a:rPr lang="it-IT" sz="1100" dirty="0" smtClean="0"/>
              <a:t>PARENTALE - Art</a:t>
            </a:r>
            <a:r>
              <a:rPr lang="it-IT" sz="1100" dirty="0"/>
              <a:t>. 10 L. n. 53/2000; Art. 4 D.lgs. n. 151/2000.</a:t>
            </a:r>
          </a:p>
          <a:p>
            <a:pPr marL="0" indent="0">
              <a:buNone/>
            </a:pPr>
            <a:r>
              <a:rPr lang="it-IT" sz="1100" dirty="0"/>
              <a:t>10. INCENTIVO ASSUNZIONE LAVORATORI </a:t>
            </a:r>
            <a:r>
              <a:rPr lang="it-IT" sz="1100" dirty="0" smtClean="0"/>
              <a:t>DISABILI - Art</a:t>
            </a:r>
            <a:r>
              <a:rPr lang="it-IT" sz="1100" dirty="0"/>
              <a:t>. 13, della L. n. 68/1999; Decreto Ministro del Lavoro di concerto con il Ministro del Tesoro n. 91/2000; Circolare INPS n. 203/2001; Messaggio INPS n. 151/2003; L. n. 247/2007; Circolare INPS n. 131/2009; Nota INAIL  15/01/2013; D.L. n. 76/2013 convertito, IN L. n. 99/2013; D.lgs. n. 151/2015; Circolare INPS n. 99/2016.</a:t>
            </a:r>
          </a:p>
          <a:p>
            <a:pPr marL="0" indent="0">
              <a:buNone/>
            </a:pPr>
            <a:r>
              <a:rPr lang="it-IT" sz="1100" dirty="0"/>
              <a:t>11. SGRAVIO CONTRIBUTIVO PERSONE SVANTAGGIATE NELLE COOPERATIVE </a:t>
            </a:r>
            <a:r>
              <a:rPr lang="it-IT" sz="1100" dirty="0" smtClean="0"/>
              <a:t>SOCIALI - Art</a:t>
            </a:r>
            <a:r>
              <a:rPr lang="it-IT" sz="1100" dirty="0"/>
              <a:t>. 4, commi 1, 3, 3 bis, della L. n. 381/1991 come sostituito dall’art. 1, c. 2, della L. n. 193/2000; Circolare INPS n. 296/1992.</a:t>
            </a:r>
          </a:p>
          <a:p>
            <a:pPr marL="0" indent="0">
              <a:buNone/>
            </a:pPr>
            <a:r>
              <a:rPr lang="it-IT" sz="1100" dirty="0"/>
              <a:t>12. SGRAVIO CONTRIBUTIVO PERSONE DETENUTE O IN REGIME DI </a:t>
            </a:r>
            <a:r>
              <a:rPr lang="it-IT" sz="1100" dirty="0" smtClean="0"/>
              <a:t>SEMILIBERTA‘ - </a:t>
            </a:r>
            <a:r>
              <a:rPr lang="it-IT" sz="1100" dirty="0"/>
              <a:t> Art. 3 bis, della L. n. 381/1991 come sostituito dall’art. 1, c. 2, della L. n. 193/2000; Circolare INPS n. 11/2004; Decreto Ministro della Giustizia n. 87/2002; Decreto Ministro della Giustizia n. 148/2014; Lettera Circolare GDAP-0361385-2014 Dipartimento dell’Amministrazione penitenziaria Direzione Generale dei Detenuti e del Trattamento, Provvedimento Agenzia delle Entrate n. 153321/2015.</a:t>
            </a:r>
            <a:br>
              <a:rPr lang="it-IT" sz="1100" dirty="0"/>
            </a:br>
            <a:r>
              <a:rPr lang="it-IT" sz="1100" dirty="0" smtClean="0"/>
              <a:t>13</a:t>
            </a:r>
            <a:r>
              <a:rPr lang="it-IT" sz="1100" dirty="0"/>
              <a:t>. INCENTIVO "RIENTRO DEI </a:t>
            </a:r>
            <a:r>
              <a:rPr lang="it-IT" sz="1100" dirty="0" smtClean="0"/>
              <a:t>CERVELLI” - Art</a:t>
            </a:r>
            <a:r>
              <a:rPr lang="it-IT" sz="1100" dirty="0"/>
              <a:t>. 3 L. n. 238/2010; D.L. n. 216/2011; Decreto Ministro dell’Economia 3 giugno 2011; Provvedimento Direttore Agenzia entrate 29.7.2011; Circolare Agenzia delle Entrate n. 14/E 2012; L. n. 208/2015; Decreto Ministero dell’Economia del 26.5. 2016; d.lgs. 28 giugno 2012, n. 108, e 6 novembre 2007, n. 206.</a:t>
            </a:r>
          </a:p>
          <a:p>
            <a:pPr marL="0" indent="0">
              <a:buNone/>
            </a:pPr>
            <a:r>
              <a:rPr lang="it-IT" sz="1100" dirty="0"/>
              <a:t>14. BONUS RICERCA  ASSUNZIONE DI PERSONALE ALTAMENTE </a:t>
            </a:r>
            <a:r>
              <a:rPr lang="it-IT" sz="1100" dirty="0" smtClean="0"/>
              <a:t>QUALIFICATO - </a:t>
            </a:r>
            <a:r>
              <a:rPr lang="it-IT" sz="1100" dirty="0"/>
              <a:t> L. n. 190/2014 ; Decreto Ministro dell’Economia - Ministro Sviluppo Economico 27 .5. 2015; Risoluzione Agenzia delle Entrate n. 97/E del 25.11.2015; Legge 11.12. 2016, n. 232 .</a:t>
            </a:r>
          </a:p>
          <a:p>
            <a:pPr marL="0" indent="0">
              <a:buNone/>
            </a:pPr>
            <a:r>
              <a:rPr lang="it-IT" sz="1100" dirty="0"/>
              <a:t>15. SGRAVIO CONTRIBUTIVO FIXO: apprendistato di alta formazione e </a:t>
            </a:r>
            <a:r>
              <a:rPr lang="it-IT" sz="1100" dirty="0" smtClean="0"/>
              <a:t>ricerca - Bando </a:t>
            </a:r>
            <a:r>
              <a:rPr lang="it-IT" sz="1100" dirty="0"/>
              <a:t>FIXO "S&amp;U" di  ANPAL servizi (già Italia lavoro) Formazione e Innovazione per l’Occupazione (in attuazione del Jobs </a:t>
            </a:r>
            <a:r>
              <a:rPr lang="it-IT" sz="1100" dirty="0" err="1"/>
              <a:t>act</a:t>
            </a:r>
            <a:r>
              <a:rPr lang="it-IT" sz="1100" dirty="0"/>
              <a:t> e della Buona Scuola in collaborazione con le Università) . La guida per la  procedura   informatizzata è disponibile all’indirizzo: www.anpalservizi.it/bandi </a:t>
            </a:r>
            <a:r>
              <a:rPr lang="it-IT" sz="1100" dirty="0" err="1"/>
              <a:t>fixo</a:t>
            </a:r>
            <a:endParaRPr lang="it-IT" sz="1100" dirty="0"/>
          </a:p>
          <a:p>
            <a:pPr marL="0" indent="0">
              <a:buNone/>
            </a:pPr>
            <a:r>
              <a:rPr lang="it-IT" sz="1100" dirty="0"/>
              <a:t>16. SGRAVIO CONTRIBUTIVO FIXO : DOTTORI DI RICERCA </a:t>
            </a:r>
            <a:r>
              <a:rPr lang="it-IT" sz="1100" dirty="0" smtClean="0"/>
              <a:t>- </a:t>
            </a:r>
            <a:r>
              <a:rPr lang="it-IT" sz="1100" dirty="0"/>
              <a:t> BANDO FIXO "S&amp;U" di  ANPAL servizi (già Italia lavoro). La guida per la  procedura   informatizzata è disponibile all’indirizzo: www.anpalservizi.it/bandi </a:t>
            </a:r>
            <a:r>
              <a:rPr lang="it-IT" sz="1100" dirty="0" err="1" smtClean="0"/>
              <a:t>fixo</a:t>
            </a:r>
            <a:endParaRPr lang="it-IT" sz="1100" dirty="0"/>
          </a:p>
        </p:txBody>
      </p:sp>
    </p:spTree>
    <p:extLst>
      <p:ext uri="{BB962C8B-B14F-4D97-AF65-F5344CB8AC3E}">
        <p14:creationId xmlns:p14="http://schemas.microsoft.com/office/powerpoint/2010/main" val="1018127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niverso">
  <a:themeElements>
    <a:clrScheme name="Univers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Univers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nivers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2056</TotalTime>
  <Words>673</Words>
  <Application>Microsoft Office PowerPoint</Application>
  <PresentationFormat>Presentazione su schermo (4:3)</PresentationFormat>
  <Paragraphs>76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4" baseType="lpstr">
      <vt:lpstr>Franklin Gothic Book</vt:lpstr>
      <vt:lpstr>Perpetua</vt:lpstr>
      <vt:lpstr>Wingdings 2</vt:lpstr>
      <vt:lpstr>Universo</vt:lpstr>
      <vt:lpstr>Diritto del lavoro</vt:lpstr>
      <vt:lpstr>Retribuzione </vt:lpstr>
      <vt:lpstr>Retribuzione</vt:lpstr>
      <vt:lpstr>Nozioni di retribuzione</vt:lpstr>
      <vt:lpstr>Forme della retribuzione (art. 2099 c.c.)</vt:lpstr>
      <vt:lpstr>Retribuzione variabile connessa alla produttività</vt:lpstr>
      <vt:lpstr>Retribuzione variabile connessa alla produttività</vt:lpstr>
      <vt:lpstr>Sgravi contributivi</vt:lpstr>
      <vt:lpstr>Presentazione standard di PowerPoint</vt:lpstr>
      <vt:lpstr>TFR (art. 2120 c.c.)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Diritto del lavoro</dc:title>
  <dc:creator>Silvia</dc:creator>
  <cp:lastModifiedBy>SilviaBorelli</cp:lastModifiedBy>
  <cp:revision>151</cp:revision>
  <dcterms:created xsi:type="dcterms:W3CDTF">2013-09-30T16:15:20Z</dcterms:created>
  <dcterms:modified xsi:type="dcterms:W3CDTF">2017-05-18T09:09:16Z</dcterms:modified>
</cp:coreProperties>
</file>