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XII – La condotta antisindacale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Art.28 St. lav.</a:t>
            </a:r>
          </a:p>
          <a:p>
            <a:r>
              <a:rPr lang="it-IT" dirty="0" smtClean="0"/>
              <a:t>Fattispecie legali di condotta antisindacale: art. 7 l. 146/90 e art. 47 co. 3 l. 428/90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759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778098"/>
          </a:xfrm>
        </p:spPr>
        <p:txBody>
          <a:bodyPr/>
          <a:lstStyle/>
          <a:p>
            <a:r>
              <a:rPr lang="it-IT" dirty="0" smtClean="0"/>
              <a:t>Condotta antisindacale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894730"/>
            <a:ext cx="8291264" cy="56306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«comportamenti </a:t>
            </a:r>
            <a:r>
              <a:rPr lang="it-IT" dirty="0" smtClean="0"/>
              <a:t>diretti ad impedire o </a:t>
            </a:r>
            <a:r>
              <a:rPr lang="it-IT" dirty="0"/>
              <a:t>limitare </a:t>
            </a:r>
            <a:r>
              <a:rPr lang="it-IT" dirty="0" smtClean="0"/>
              <a:t>l’esercizio </a:t>
            </a:r>
            <a:r>
              <a:rPr lang="it-IT" dirty="0"/>
              <a:t>della </a:t>
            </a:r>
            <a:r>
              <a:rPr lang="it-IT" dirty="0" smtClean="0"/>
              <a:t>libertà </a:t>
            </a:r>
            <a:r>
              <a:rPr lang="it-IT" dirty="0"/>
              <a:t>e della </a:t>
            </a:r>
            <a:r>
              <a:rPr lang="it-IT" dirty="0" smtClean="0"/>
              <a:t>attività sindacale nonché </a:t>
            </a:r>
            <a:r>
              <a:rPr lang="it-IT" dirty="0"/>
              <a:t>del diritto di </a:t>
            </a:r>
            <a:r>
              <a:rPr lang="it-IT" dirty="0" smtClean="0"/>
              <a:t>sciopero»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Carattere teleologico della definizione: comportamento idoneo a ledere i beni protetti</a:t>
            </a:r>
          </a:p>
          <a:p>
            <a:r>
              <a:rPr lang="it-IT" dirty="0" smtClean="0"/>
              <a:t>Interpretazione estensiva del termine «comportamento»: condotta attiva (es. aggressione verbale) od omissiva (es. rifiuto di contrattare laddove obbligatoriamente previsto), atto giuridico (es. licenziamento)</a:t>
            </a:r>
          </a:p>
          <a:p>
            <a:r>
              <a:rPr lang="it-IT" dirty="0" smtClean="0"/>
              <a:t>Attualità della condotta</a:t>
            </a:r>
          </a:p>
          <a:p>
            <a:r>
              <a:rPr lang="it-IT" dirty="0" smtClean="0"/>
              <a:t>Carattere oggettivo della condotta antisindacale: irrilevanza dell’intenzione del datore di lavoro (</a:t>
            </a:r>
            <a:r>
              <a:rPr lang="it-IT" dirty="0" err="1" smtClean="0"/>
              <a:t>Cass</a:t>
            </a:r>
            <a:r>
              <a:rPr lang="it-IT" dirty="0" smtClean="0"/>
              <a:t>. S.U. 5295/1997)</a:t>
            </a:r>
          </a:p>
          <a:p>
            <a:r>
              <a:rPr lang="it-IT" dirty="0" smtClean="0"/>
              <a:t>Opposizione al conflitto (illegittima) e opposizione nel conflitto (legittima)</a:t>
            </a:r>
          </a:p>
          <a:p>
            <a:r>
              <a:rPr lang="it-IT" dirty="0"/>
              <a:t>Possibilità di condotte </a:t>
            </a:r>
            <a:r>
              <a:rPr lang="it-IT" dirty="0" err="1"/>
              <a:t>plurioffensive</a:t>
            </a:r>
            <a:r>
              <a:rPr lang="it-IT" dirty="0"/>
              <a:t>: concorso di azioni </a:t>
            </a:r>
            <a:r>
              <a:rPr lang="it-IT" dirty="0" smtClean="0"/>
              <a:t>processuali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51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Legittimazione passiva/ autore della condotta antisindacale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Datore di lavoro, imprenditore o non, pubblico o privato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qualsiasi atto di esercizio del potere datoriale di cui è autore un dirigente o un delegato è riconducibile al datore di lavoro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le società cooperative possono essere autrici di condotte antisindacali solo nei confronti dei soci lavoratori</a:t>
            </a:r>
          </a:p>
          <a:p>
            <a:r>
              <a:rPr lang="it-IT" dirty="0" smtClean="0"/>
              <a:t>Cedente e cessionario (art. 47 l. 428/90)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535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Legittimazione attiva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005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«</a:t>
            </a:r>
            <a:r>
              <a:rPr lang="it-IT" dirty="0" smtClean="0"/>
              <a:t>organismi locali delle associazioni sindacali nazionali che vi abbiano interesse»</a:t>
            </a:r>
          </a:p>
          <a:p>
            <a:r>
              <a:rPr lang="it-IT" dirty="0" smtClean="0"/>
              <a:t>Ragionevolezza della selezione dei soggetti idonei ad agire per la tutela di un interesse collettivo (C. </a:t>
            </a:r>
            <a:r>
              <a:rPr lang="it-IT" dirty="0" err="1" smtClean="0"/>
              <a:t>cost</a:t>
            </a:r>
            <a:r>
              <a:rPr lang="it-IT" dirty="0" smtClean="0"/>
              <a:t>. 54/74; 334/88; 89/95)</a:t>
            </a:r>
          </a:p>
          <a:p>
            <a:r>
              <a:rPr lang="it-IT" dirty="0" smtClean="0"/>
              <a:t>Dimensione nazionale dell’organizzazione: valutazione del dato effettivo della presenza e dell’attività del sindacato sul territorio (e non dello statuto)</a:t>
            </a:r>
          </a:p>
          <a:p>
            <a:r>
              <a:rPr lang="it-IT" dirty="0" smtClean="0"/>
              <a:t>Struttura anche categoriale</a:t>
            </a:r>
          </a:p>
          <a:p>
            <a:r>
              <a:rPr lang="it-IT" dirty="0" smtClean="0"/>
              <a:t>Organismi locali individuati in base allo Statuto (di regola, sindacati provinciali di categoria); esclusione di RSA e RSU</a:t>
            </a:r>
          </a:p>
          <a:p>
            <a:r>
              <a:rPr lang="it-IT" dirty="0" smtClean="0"/>
              <a:t>Interesse ad agire: lesione dell’interesse collettivo riferibile al sindacato (anche in caso di condotte non riguardanti i propri iscritti)</a:t>
            </a:r>
          </a:p>
        </p:txBody>
      </p:sp>
    </p:spTree>
    <p:extLst>
      <p:ext uri="{BB962C8B-B14F-4D97-AF65-F5344CB8AC3E}">
        <p14:creationId xmlns:p14="http://schemas.microsoft.com/office/powerpoint/2010/main" val="181829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Procedimento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Fase sommaria: </a:t>
            </a:r>
            <a:r>
              <a:rPr lang="it-IT" dirty="0"/>
              <a:t>il tribunale </a:t>
            </a:r>
            <a:r>
              <a:rPr lang="it-IT" dirty="0" smtClean="0"/>
              <a:t>del luogo ove è </a:t>
            </a:r>
            <a:r>
              <a:rPr lang="it-IT" dirty="0"/>
              <a:t>posto </a:t>
            </a:r>
            <a:r>
              <a:rPr lang="it-IT" dirty="0" smtClean="0"/>
              <a:t>in essere  il comportamento denunziato</a:t>
            </a:r>
            <a:r>
              <a:rPr lang="it-IT" dirty="0"/>
              <a:t>, </a:t>
            </a:r>
            <a:r>
              <a:rPr lang="it-IT" dirty="0" smtClean="0"/>
              <a:t>nei 2 gg. s(termine non perentorio), </a:t>
            </a:r>
            <a:r>
              <a:rPr lang="it-IT" dirty="0"/>
              <a:t>convocate </a:t>
            </a:r>
            <a:r>
              <a:rPr lang="it-IT" dirty="0" smtClean="0"/>
              <a:t>le parti e </a:t>
            </a:r>
            <a:r>
              <a:rPr lang="it-IT" dirty="0"/>
              <a:t>assunte sommarie informazioni, qualora ritenga </a:t>
            </a:r>
            <a:r>
              <a:rPr lang="it-IT" dirty="0" smtClean="0"/>
              <a:t>sussistente la violazione, </a:t>
            </a:r>
            <a:r>
              <a:rPr lang="it-IT" dirty="0"/>
              <a:t>ordina al datore di </a:t>
            </a:r>
            <a:r>
              <a:rPr lang="it-IT" dirty="0" smtClean="0"/>
              <a:t>lavoro, con decreto motivato e </a:t>
            </a:r>
            <a:r>
              <a:rPr lang="it-IT" dirty="0"/>
              <a:t>immediatamente esecutivo, la cessazione </a:t>
            </a:r>
            <a:r>
              <a:rPr lang="it-IT" dirty="0" smtClean="0"/>
              <a:t>del comportamento </a:t>
            </a:r>
            <a:r>
              <a:rPr lang="it-IT" dirty="0"/>
              <a:t>illegittimo e la rimozione degli </a:t>
            </a:r>
            <a:r>
              <a:rPr lang="it-IT" dirty="0" smtClean="0"/>
              <a:t>effetti.</a:t>
            </a:r>
          </a:p>
          <a:p>
            <a:r>
              <a:rPr lang="it-IT" dirty="0" smtClean="0"/>
              <a:t>Fase (eventuale) di piena cognizione</a:t>
            </a:r>
            <a:r>
              <a:rPr lang="it-IT" dirty="0"/>
              <a:t>: </a:t>
            </a:r>
            <a:r>
              <a:rPr lang="it-IT" dirty="0" smtClean="0"/>
              <a:t>contro il decreto </a:t>
            </a:r>
            <a:r>
              <a:rPr lang="it-IT" dirty="0"/>
              <a:t>che </a:t>
            </a:r>
            <a:r>
              <a:rPr lang="it-IT" dirty="0" smtClean="0"/>
              <a:t>decide sul ricorso è ammessa</a:t>
            </a:r>
            <a:r>
              <a:rPr lang="it-IT" dirty="0"/>
              <a:t>, entro </a:t>
            </a:r>
            <a:r>
              <a:rPr lang="it-IT" dirty="0" smtClean="0"/>
              <a:t>15 gg. dalla comunicazione del decreto alle parti</a:t>
            </a:r>
            <a:r>
              <a:rPr lang="it-IT" dirty="0"/>
              <a:t>,  </a:t>
            </a:r>
            <a:r>
              <a:rPr lang="it-IT" dirty="0" smtClean="0"/>
              <a:t>opposizione davanti al tribunale che </a:t>
            </a:r>
            <a:r>
              <a:rPr lang="it-IT" dirty="0"/>
              <a:t>decide </a:t>
            </a:r>
            <a:r>
              <a:rPr lang="it-IT" dirty="0" smtClean="0"/>
              <a:t>con sentenza </a:t>
            </a:r>
            <a:r>
              <a:rPr lang="it-IT" dirty="0"/>
              <a:t>immediatamente </a:t>
            </a:r>
            <a:r>
              <a:rPr lang="it-IT" dirty="0" smtClean="0"/>
              <a:t>esecutiva</a:t>
            </a:r>
            <a:endParaRPr lang="it-IT" dirty="0"/>
          </a:p>
          <a:p>
            <a:r>
              <a:rPr lang="it-IT" dirty="0" smtClean="0"/>
              <a:t>Fase d’appello di fronte alla Corte d’Appello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15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Sanzioni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Inibitorio: cessazione </a:t>
            </a:r>
            <a:r>
              <a:rPr lang="it-IT" dirty="0"/>
              <a:t>del comportamento illegittimo </a:t>
            </a:r>
            <a:endParaRPr lang="it-IT" dirty="0" smtClean="0"/>
          </a:p>
          <a:p>
            <a:r>
              <a:rPr lang="it-IT" dirty="0" smtClean="0"/>
              <a:t>Ripristinatorio: la </a:t>
            </a:r>
            <a:r>
              <a:rPr lang="it-IT" dirty="0"/>
              <a:t>rimozione degli </a:t>
            </a:r>
            <a:r>
              <a:rPr lang="it-IT" dirty="0" smtClean="0"/>
              <a:t>effetti</a:t>
            </a:r>
          </a:p>
          <a:p>
            <a:r>
              <a:rPr lang="it-IT" dirty="0" smtClean="0"/>
              <a:t>Coazione indiretta: Il datore di lavoro che non ottempera al decreto può essere condannato ai sensi dell’art. 650 c.p.; la sentenza di condanna è pubblicata</a:t>
            </a:r>
          </a:p>
          <a:p>
            <a:r>
              <a:rPr lang="it-IT" dirty="0" smtClean="0"/>
              <a:t>Revoca delle agevolazioni fiscali (art. 7 co. 7 l. </a:t>
            </a:r>
            <a:r>
              <a:rPr lang="it-IT" smtClean="0"/>
              <a:t>388/2000)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970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Casistica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91264" cy="5688632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Disdetta da parte del datore di lavoro del contratto collettivo senza consultare la controparte: non costituisce condotta antisindacale (</a:t>
            </a:r>
            <a:r>
              <a:rPr lang="it-IT" dirty="0" err="1" smtClean="0"/>
              <a:t>Cass</a:t>
            </a:r>
            <a:r>
              <a:rPr lang="it-IT" dirty="0" smtClean="0"/>
              <a:t>. 7706/2004)</a:t>
            </a:r>
          </a:p>
          <a:p>
            <a:r>
              <a:rPr lang="it-IT" dirty="0" smtClean="0"/>
              <a:t>Rifiuto di trattare con il sindacato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non è previsto un generale obbligo legale di trattare ma sono previsti specifici obblighi legali (es. art. 4 l. 223/91) e contrattuali (es. obbligo di convocare congiuntamente tutti i sindacati in caso di rinnovo del contratto collettivo)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libertà del datore di lavoro di trattare solo con alcuni sindacati, salvo il divieto di cui all’art. 17 st. lav.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non costituisce condotta antisindacale la trattativa in tavoli separati, salvo il divieto di cui all’art. 15 St. lav.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costituisce condotta antisindacale il rifiuto immotivato di contrattare con RSU (T. Lecce, 9.8.1999)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costituisce condotta antisindacale il rifiuto immotivato di trattare con un </a:t>
            </a:r>
            <a:r>
              <a:rPr lang="it-IT" dirty="0"/>
              <a:t>sindacato rappresentativo; </a:t>
            </a:r>
            <a:r>
              <a:rPr lang="it-IT" dirty="0" smtClean="0"/>
              <a:t>onere </a:t>
            </a:r>
            <a:r>
              <a:rPr lang="it-IT" dirty="0"/>
              <a:t>della “giustificazione” della esclusione dal tavolo negoziale di un </a:t>
            </a:r>
            <a:r>
              <a:rPr lang="it-IT" dirty="0" smtClean="0"/>
              <a:t>sindacato rappresentativo a carico del datore di lavoro (C. </a:t>
            </a:r>
            <a:r>
              <a:rPr lang="it-IT" dirty="0" err="1" smtClean="0"/>
              <a:t>cost</a:t>
            </a:r>
            <a:r>
              <a:rPr lang="it-IT" dirty="0" smtClean="0"/>
              <a:t>. 223/2013)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8567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1098</TotalTime>
  <Words>482</Words>
  <Application>Microsoft Office PowerPoint</Application>
  <PresentationFormat>Presentazione su schermo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Franklin Gothic Book</vt:lpstr>
      <vt:lpstr>Perpetua</vt:lpstr>
      <vt:lpstr>Wingdings 2</vt:lpstr>
      <vt:lpstr>Universo</vt:lpstr>
      <vt:lpstr>Diritto del lavoro</vt:lpstr>
      <vt:lpstr>Fonti </vt:lpstr>
      <vt:lpstr>Condotta antisindacale</vt:lpstr>
      <vt:lpstr>Legittimazione passiva/ autore della condotta antisindacale</vt:lpstr>
      <vt:lpstr>Legittimazione attiva</vt:lpstr>
      <vt:lpstr>Procedimento </vt:lpstr>
      <vt:lpstr>Sanzioni </vt:lpstr>
      <vt:lpstr>Casistica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116</cp:revision>
  <dcterms:created xsi:type="dcterms:W3CDTF">2013-09-30T16:15:20Z</dcterms:created>
  <dcterms:modified xsi:type="dcterms:W3CDTF">2017-04-12T15:29:55Z</dcterms:modified>
</cp:coreProperties>
</file>