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 – Le rappresentanze sindacali nei luoghi di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612068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Canale unico / Canale doppio (organismo elettivo di rappresentanza generale con funzione di consultazione e partecipazione; organismo associativo che ha il potere negoziale)</a:t>
            </a:r>
          </a:p>
          <a:p>
            <a:r>
              <a:rPr lang="it-IT" dirty="0" smtClean="0"/>
              <a:t>Dal 1906 (CC </a:t>
            </a:r>
            <a:r>
              <a:rPr lang="it-IT" dirty="0" err="1" smtClean="0"/>
              <a:t>Fiom</a:t>
            </a:r>
            <a:r>
              <a:rPr lang="it-IT" dirty="0" smtClean="0"/>
              <a:t>-Fiat): Commissioni interne, elette con metodo proporzionale e a suffragio universale su liste contrapposte presentate da qualsiasi gruppo di lavoratori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soppresse durante il fascismo (Patto di Palazzo </a:t>
            </a:r>
            <a:r>
              <a:rPr lang="it-IT" dirty="0" err="1" smtClean="0"/>
              <a:t>Vidoni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ripristinate nel 1943 (Patto </a:t>
            </a:r>
            <a:r>
              <a:rPr lang="it-IT" dirty="0" err="1" smtClean="0"/>
              <a:t>Buozzi</a:t>
            </a:r>
            <a:r>
              <a:rPr lang="it-IT" dirty="0" smtClean="0"/>
              <a:t>-Mazzini) con funzione negoziale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disciplinate dagli A.I. 1947, 1953 e 1966 con funzioni di controllo e di composizione di controversie</a:t>
            </a:r>
          </a:p>
          <a:p>
            <a:r>
              <a:rPr lang="it-IT" dirty="0" smtClean="0"/>
              <a:t>Sezioni sindacali aziendali: articolazione del sindacato esterno con funzione negoziale</a:t>
            </a:r>
          </a:p>
          <a:p>
            <a:r>
              <a:rPr lang="it-IT" dirty="0" smtClean="0"/>
              <a:t>Dal 1968-69: Delegati eletti da tutti i lavoratori di un reparto/ufficio senza alcun vincolo con il sindacato esterno</a:t>
            </a:r>
          </a:p>
          <a:p>
            <a:pPr marL="0" indent="0">
              <a:buNone/>
            </a:pPr>
            <a:r>
              <a:rPr lang="it-IT" dirty="0" smtClean="0"/>
              <a:t>	Consigli di fabbrica: insieme dei delegati dell’impresa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Patto federativo CGIL CISL UIL 1972: riconoscimento ai CF del potere negoziale </a:t>
            </a:r>
          </a:p>
        </p:txBody>
      </p:sp>
    </p:spTree>
    <p:extLst>
      <p:ext uri="{BB962C8B-B14F-4D97-AF65-F5344CB8AC3E}">
        <p14:creationId xmlns:p14="http://schemas.microsoft.com/office/powerpoint/2010/main" val="383750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Rappresentanze sindacali aziendali (RSA)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/>
          </a:bodyPr>
          <a:lstStyle/>
          <a:p>
            <a:r>
              <a:rPr lang="it-IT" dirty="0" smtClean="0"/>
              <a:t>Protezione su due livelli: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- Libertà sindacale nei luoghi di lavoro (art. 14 St. lav.) garantita a tutte le </a:t>
            </a:r>
            <a:r>
              <a:rPr lang="it-IT" dirty="0" err="1" smtClean="0"/>
              <a:t>oo.ss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	- legislazione promozionale (titolo III st. lav.) diretta alle </a:t>
            </a:r>
            <a:r>
              <a:rPr lang="it-IT" dirty="0" err="1" smtClean="0"/>
              <a:t>oo.ss</a:t>
            </a:r>
            <a:r>
              <a:rPr lang="it-IT" dirty="0" smtClean="0"/>
              <a:t>. rappresentative</a:t>
            </a:r>
          </a:p>
          <a:p>
            <a:r>
              <a:rPr lang="it-IT" dirty="0" smtClean="0"/>
              <a:t>Ambito di applicazione (art. 35 St. lav.)</a:t>
            </a:r>
          </a:p>
          <a:p>
            <a:r>
              <a:rPr lang="it-IT" dirty="0" smtClean="0"/>
              <a:t>Struttura aperta ed elastica delle RSA: iniziativa dei lavoratori; collegamento con uno o più sindacati esterni</a:t>
            </a:r>
          </a:p>
          <a:p>
            <a:r>
              <a:rPr lang="it-IT" dirty="0" smtClean="0"/>
              <a:t>Soggettività giuridica autonoma delle RSA (non è un organo del sindacato)</a:t>
            </a:r>
          </a:p>
        </p:txBody>
      </p:sp>
    </p:spTree>
    <p:extLst>
      <p:ext uri="{BB962C8B-B14F-4D97-AF65-F5344CB8AC3E}">
        <p14:creationId xmlns:p14="http://schemas.microsoft.com/office/powerpoint/2010/main" val="14409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Rappresentanze sindacali aziendali (RSA)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507754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Testo originario dell’art. 19 St. lav.: rappresentatività presunta + (in alternativa) rappresentatività misurata in base alla firma del CCNL o provinciale</a:t>
            </a:r>
          </a:p>
          <a:p>
            <a:r>
              <a:rPr lang="it-IT" dirty="0"/>
              <a:t>Legittimità del criteri selettivi inderogabili (C. </a:t>
            </a:r>
            <a:r>
              <a:rPr lang="it-IT" dirty="0" err="1"/>
              <a:t>cost</a:t>
            </a:r>
            <a:r>
              <a:rPr lang="it-IT" dirty="0"/>
              <a:t>. 54/74; 334/88; 30/90)</a:t>
            </a:r>
          </a:p>
          <a:p>
            <a:r>
              <a:rPr lang="it-IT" dirty="0" smtClean="0"/>
              <a:t>Referendum abrogativo 1995</a:t>
            </a:r>
          </a:p>
          <a:p>
            <a:r>
              <a:rPr lang="it-IT" dirty="0" smtClean="0"/>
              <a:t>C. </a:t>
            </a:r>
            <a:r>
              <a:rPr lang="it-IT" dirty="0" err="1" smtClean="0"/>
              <a:t>cost</a:t>
            </a:r>
            <a:r>
              <a:rPr lang="it-IT" dirty="0" smtClean="0"/>
              <a:t>. 244/96: rappresentatività accertata mediante la stipulazione di un vero contratto collettivo</a:t>
            </a:r>
          </a:p>
          <a:p>
            <a:r>
              <a:rPr lang="it-IT" dirty="0" smtClean="0"/>
              <a:t>C. </a:t>
            </a:r>
            <a:r>
              <a:rPr lang="it-IT" dirty="0" err="1" smtClean="0"/>
              <a:t>cost</a:t>
            </a:r>
            <a:r>
              <a:rPr lang="it-IT" dirty="0" smtClean="0"/>
              <a:t>. 231/2013: illegittimità costituzionale dell’art. 19 st. lav. nella parte in cui non prevede che la RSA possa essere costituita anche nell’ambito di </a:t>
            </a:r>
            <a:r>
              <a:rPr lang="it-IT" dirty="0" err="1" smtClean="0"/>
              <a:t>oo.ss</a:t>
            </a:r>
            <a:r>
              <a:rPr lang="it-IT" dirty="0" smtClean="0"/>
              <a:t>. che, pur non firmatarie del CC, abbiano partecipato alla negoziazione dello stesso.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3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Rappresentanze sindacali unitarie (RSU)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Anni ‘80: crisi dei Consigli di fabbrica </a:t>
            </a:r>
          </a:p>
          <a:p>
            <a:r>
              <a:rPr lang="it-IT" dirty="0" smtClean="0"/>
              <a:t>Protocollo 1993: riconoscimento del potere negoziale alle RSU congiuntamente alle strutture territoriali delle </a:t>
            </a:r>
            <a:r>
              <a:rPr lang="it-IT" dirty="0" err="1" smtClean="0"/>
              <a:t>oo.ss</a:t>
            </a:r>
            <a:r>
              <a:rPr lang="it-IT" dirty="0" smtClean="0"/>
              <a:t>. firmatarie del CCNL</a:t>
            </a:r>
          </a:p>
          <a:p>
            <a:r>
              <a:rPr lang="it-IT" dirty="0" smtClean="0"/>
              <a:t>A.I. Confindustria e CGIL, CISL, </a:t>
            </a:r>
            <a:r>
              <a:rPr lang="it-IT" dirty="0"/>
              <a:t>UIL </a:t>
            </a:r>
            <a:r>
              <a:rPr lang="it-IT" dirty="0" smtClean="0"/>
              <a:t>1993: regola </a:t>
            </a:r>
            <a:r>
              <a:rPr lang="it-IT" dirty="0"/>
              <a:t>del terzo riservato</a:t>
            </a:r>
          </a:p>
        </p:txBody>
      </p:sp>
    </p:spTree>
    <p:extLst>
      <p:ext uri="{BB962C8B-B14F-4D97-AF65-F5344CB8AC3E}">
        <p14:creationId xmlns:p14="http://schemas.microsoft.com/office/powerpoint/2010/main" val="3331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it-IT" dirty="0" smtClean="0"/>
              <a:t>T.U. rappresentanza 10.1.2014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54006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Unicità della forma di rappresentanza all’interno dell’unità produttiva con più di 15 dipendenti (parte II, § 1)</a:t>
            </a:r>
          </a:p>
          <a:p>
            <a:r>
              <a:rPr lang="it-IT" dirty="0" smtClean="0"/>
              <a:t>Preferenza per le RSU (parte II, sez. I, § 2 e sez. II, punto 8, § 1 e 2; analogamente: A.I. Confcommercio, parte A), punto 5, § II)</a:t>
            </a:r>
          </a:p>
          <a:p>
            <a:r>
              <a:rPr lang="it-IT" dirty="0" smtClean="0"/>
              <a:t>Ambito di applicazione (parte II, sez. II, punto 1, § 1)</a:t>
            </a:r>
          </a:p>
          <a:p>
            <a:r>
              <a:rPr lang="it-IT" dirty="0"/>
              <a:t>Potere di iniziativa </a:t>
            </a:r>
            <a:r>
              <a:rPr lang="it-IT" dirty="0" smtClean="0"/>
              <a:t>(parte II, sez</a:t>
            </a:r>
            <a:r>
              <a:rPr lang="it-IT" dirty="0"/>
              <a:t>. </a:t>
            </a:r>
            <a:r>
              <a:rPr lang="it-IT" dirty="0" smtClean="0"/>
              <a:t>II, </a:t>
            </a:r>
            <a:r>
              <a:rPr lang="it-IT" dirty="0"/>
              <a:t>punto </a:t>
            </a:r>
            <a:r>
              <a:rPr lang="it-IT" dirty="0" smtClean="0"/>
              <a:t>1, § </a:t>
            </a:r>
            <a:r>
              <a:rPr lang="it-IT" dirty="0"/>
              <a:t>1, 3 e 5)</a:t>
            </a:r>
            <a:endParaRPr lang="it-IT" dirty="0" smtClean="0"/>
          </a:p>
          <a:p>
            <a:r>
              <a:rPr lang="it-IT" dirty="0" smtClean="0"/>
              <a:t>Elezione (parte II, sez. II, punto 2, § 1; parte II, sez. III, punti 1-19): presentazione delle liste (punto 4); attribuzione seggi (punto </a:t>
            </a:r>
            <a:r>
              <a:rPr lang="it-IT" dirty="0"/>
              <a:t>18) - soppressione della quota </a:t>
            </a:r>
            <a:r>
              <a:rPr lang="it-IT" dirty="0" smtClean="0"/>
              <a:t>riservata</a:t>
            </a:r>
          </a:p>
          <a:p>
            <a:r>
              <a:rPr lang="it-IT" dirty="0" smtClean="0"/>
              <a:t>Numero dei componenti (parte II, sez. II, punto 3)</a:t>
            </a:r>
          </a:p>
          <a:p>
            <a:r>
              <a:rPr lang="it-IT" dirty="0" smtClean="0"/>
              <a:t>Diritti dei rappresentanti (parte II, sez. II, punto 4, § 1); diritti delle </a:t>
            </a:r>
            <a:r>
              <a:rPr lang="it-IT" dirty="0" err="1" smtClean="0"/>
              <a:t>oo.ss</a:t>
            </a:r>
            <a:r>
              <a:rPr lang="it-IT" dirty="0" smtClean="0"/>
              <a:t>. (parte II, sez. II, punto 4, § 5)</a:t>
            </a:r>
          </a:p>
          <a:p>
            <a:r>
              <a:rPr lang="it-IT" dirty="0"/>
              <a:t>Compiti e </a:t>
            </a:r>
            <a:r>
              <a:rPr lang="it-IT" dirty="0" smtClean="0"/>
              <a:t>funzioni (parte II, sez. II, punto 5) </a:t>
            </a:r>
            <a:endParaRPr lang="it-IT" dirty="0"/>
          </a:p>
          <a:p>
            <a:r>
              <a:rPr lang="it-IT" dirty="0" smtClean="0"/>
              <a:t>Clausola </a:t>
            </a:r>
            <a:r>
              <a:rPr lang="it-IT" dirty="0"/>
              <a:t>di armonizzazione (sez. seconda</a:t>
            </a:r>
            <a:r>
              <a:rPr lang="it-IT" dirty="0" smtClean="0"/>
              <a:t>, punto </a:t>
            </a:r>
            <a:r>
              <a:rPr lang="it-IT" dirty="0"/>
              <a:t>5</a:t>
            </a:r>
            <a:r>
              <a:rPr lang="it-IT" dirty="0" smtClean="0"/>
              <a:t>)</a:t>
            </a:r>
          </a:p>
          <a:p>
            <a:r>
              <a:rPr lang="it-IT" dirty="0" smtClean="0"/>
              <a:t>Durata e decadenza (parte </a:t>
            </a:r>
            <a:r>
              <a:rPr lang="it-IT" dirty="0"/>
              <a:t>II, sez. II, punto </a:t>
            </a:r>
            <a:r>
              <a:rPr lang="it-IT" dirty="0" smtClean="0"/>
              <a:t>6)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76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it-IT" dirty="0" smtClean="0"/>
              <a:t>Diritti sindacali nei luoghi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712968" cy="554461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Titolo III St. Lav.: legislazione di sostegno dell’attività sindacale nei luoghi di lavoro</a:t>
            </a:r>
          </a:p>
          <a:p>
            <a:r>
              <a:rPr lang="it-IT" dirty="0" smtClean="0"/>
              <a:t>Campo di applicazione: sindacati rappresentativi (art. 19); unità produttive con più di 15 dipendenti (art. 35); imprese</a:t>
            </a:r>
          </a:p>
          <a:p>
            <a:r>
              <a:rPr lang="it-IT" dirty="0" smtClean="0"/>
              <a:t>Diritto di assemblea (art. 20)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oggetto: materie d’interesse sindacale e del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potere di convocazione: RSA/RSU; </a:t>
            </a:r>
            <a:r>
              <a:rPr lang="it-IT" dirty="0" err="1" smtClean="0"/>
              <a:t>oo.ss</a:t>
            </a:r>
            <a:r>
              <a:rPr lang="it-IT" dirty="0" smtClean="0"/>
              <a:t>. (T.U. rappresentanza, </a:t>
            </a:r>
            <a:r>
              <a:rPr lang="it-IT" dirty="0"/>
              <a:t>parte II, sez. II, punto 4, § </a:t>
            </a:r>
            <a:r>
              <a:rPr lang="it-IT" dirty="0" smtClean="0"/>
              <a:t>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partecipanti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modalità: rinvio ai contr. </a:t>
            </a:r>
            <a:r>
              <a:rPr lang="it-IT" dirty="0" err="1" smtClean="0"/>
              <a:t>coll</a:t>
            </a:r>
            <a:r>
              <a:rPr lang="it-IT" dirty="0" smtClean="0"/>
              <a:t>.</a:t>
            </a:r>
          </a:p>
          <a:p>
            <a:r>
              <a:rPr lang="it-IT" dirty="0" smtClean="0"/>
              <a:t>Referendum (art. 21)</a:t>
            </a:r>
          </a:p>
          <a:p>
            <a:r>
              <a:rPr lang="it-IT" dirty="0" smtClean="0"/>
              <a:t>Diritto di affissione (art. 25)</a:t>
            </a:r>
          </a:p>
          <a:p>
            <a:r>
              <a:rPr lang="it-IT" dirty="0" smtClean="0"/>
              <a:t>Diritto all’uso di locali (art. 27)</a:t>
            </a:r>
          </a:p>
        </p:txBody>
      </p:sp>
    </p:spTree>
    <p:extLst>
      <p:ext uri="{BB962C8B-B14F-4D97-AF65-F5344CB8AC3E}">
        <p14:creationId xmlns:p14="http://schemas.microsoft.com/office/powerpoint/2010/main" val="343979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Libertà di proselitismo (art. 26)</a:t>
            </a:r>
          </a:p>
          <a:p>
            <a:pPr marL="0" indent="0">
              <a:buNone/>
            </a:pPr>
            <a:r>
              <a:rPr lang="it-IT" dirty="0" smtClean="0"/>
              <a:t>	* valutazione caso per caso del pregiudizio all’attività lavorativa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viene sospeso l’obbligo lavorativo</a:t>
            </a:r>
          </a:p>
          <a:p>
            <a:r>
              <a:rPr lang="it-IT" dirty="0" smtClean="0"/>
              <a:t>Contributi sindacali: abrogazione co. 2 e 3 art. 26 con referendum del 1995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fonte dell’obbligo del datore di lavoro di trattenere il contributo sindacale e versarlo all’</a:t>
            </a:r>
            <a:r>
              <a:rPr lang="it-IT" dirty="0" err="1" smtClean="0"/>
              <a:t>oo.ss</a:t>
            </a:r>
            <a:r>
              <a:rPr lang="it-IT" dirty="0" smtClean="0"/>
              <a:t>.: contr. </a:t>
            </a:r>
            <a:r>
              <a:rPr lang="it-IT" dirty="0" err="1" smtClean="0"/>
              <a:t>coll</a:t>
            </a:r>
            <a:r>
              <a:rPr lang="it-IT" dirty="0" smtClean="0"/>
              <a:t>.; cessione di credito (</a:t>
            </a:r>
            <a:r>
              <a:rPr lang="it-IT" dirty="0" err="1" smtClean="0"/>
              <a:t>Cass</a:t>
            </a:r>
            <a:r>
              <a:rPr lang="it-IT" dirty="0" smtClean="0"/>
              <a:t>. S.U. 28269/2005)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it-IT" dirty="0" smtClean="0"/>
              <a:t>Diritti sindacali nei luoghi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07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Permessi per i dirigenti delle RSA/RSU, retribuiti (art. 23) e non (art. 24)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impossibilità per il datore di lavoro di subordinare l’uso dei permessi a esigenze aziendali o di sindacare l’uso dei permessi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possibilità per i contr. </a:t>
            </a:r>
            <a:r>
              <a:rPr lang="it-IT" dirty="0" err="1" smtClean="0"/>
              <a:t>coll</a:t>
            </a:r>
            <a:r>
              <a:rPr lang="it-IT" dirty="0" smtClean="0"/>
              <a:t>. di riconoscere altri destinatari dei permessi</a:t>
            </a:r>
          </a:p>
          <a:p>
            <a:r>
              <a:rPr lang="it-IT" dirty="0" smtClean="0"/>
              <a:t>Permessi per cariche sindacali (art. 30) o politiche (art. 31 e 32)</a:t>
            </a:r>
          </a:p>
          <a:p>
            <a:r>
              <a:rPr lang="it-IT" dirty="0" smtClean="0"/>
              <a:t>Tutela in caso di licenziamento (art. 18 co. 11)</a:t>
            </a:r>
          </a:p>
          <a:p>
            <a:r>
              <a:rPr lang="it-IT" dirty="0" smtClean="0"/>
              <a:t>Tutela in caso di trasferimento (art. 22)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it-IT" dirty="0" smtClean="0"/>
              <a:t>Diritti sindacali nei luoghi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2525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1054</TotalTime>
  <Words>578</Words>
  <Application>Microsoft Office PowerPoint</Application>
  <PresentationFormat>Presentazione su schermo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Universo</vt:lpstr>
      <vt:lpstr>Diritto del lavoro</vt:lpstr>
      <vt:lpstr>Presentazione standard di PowerPoint</vt:lpstr>
      <vt:lpstr>Rappresentanze sindacali aziendali (RSA)</vt:lpstr>
      <vt:lpstr>Rappresentanze sindacali aziendali (RSA)</vt:lpstr>
      <vt:lpstr>Rappresentanze sindacali unitarie (RSU)</vt:lpstr>
      <vt:lpstr>T.U. rappresentanza 10.1.2014</vt:lpstr>
      <vt:lpstr>Diritti sindacali nei luoghi di lavoro</vt:lpstr>
      <vt:lpstr>Diritti sindacali nei luoghi di lavoro</vt:lpstr>
      <vt:lpstr>Diritti sindacali nei luoghi di lavoro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102</cp:revision>
  <dcterms:created xsi:type="dcterms:W3CDTF">2013-09-30T16:15:20Z</dcterms:created>
  <dcterms:modified xsi:type="dcterms:W3CDTF">2017-03-27T09:10:43Z</dcterms:modified>
</cp:coreProperties>
</file>