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2016-2017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VIII – Rapporti tra legge e contratto collettivo e Rappresentatività delle parti sociali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90465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Regola generale: inderogabilità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i="1" dirty="0" smtClean="0"/>
              <a:t> </a:t>
            </a:r>
            <a:r>
              <a:rPr lang="it-IT" dirty="0" smtClean="0"/>
              <a:t>della legge da parte del contratto collettivo</a:t>
            </a:r>
          </a:p>
          <a:p>
            <a:r>
              <a:rPr lang="it-IT" dirty="0" smtClean="0"/>
              <a:t>Eccezioni: 1) limiti inderogabili fissati dalla legge (</a:t>
            </a:r>
            <a:r>
              <a:rPr lang="it-IT" dirty="0" err="1" smtClean="0"/>
              <a:t>d.l.</a:t>
            </a:r>
            <a:r>
              <a:rPr lang="it-IT" dirty="0" smtClean="0"/>
              <a:t> 12/1977 e C. </a:t>
            </a:r>
            <a:r>
              <a:rPr lang="it-IT" dirty="0" err="1" smtClean="0"/>
              <a:t>cost</a:t>
            </a:r>
            <a:r>
              <a:rPr lang="it-IT" dirty="0" smtClean="0"/>
              <a:t>. 141 e 142/80: legge contrattata che recepisce l’A.I. sull’indicizzazione dei salari; C. </a:t>
            </a:r>
            <a:r>
              <a:rPr lang="it-IT" dirty="0" err="1" smtClean="0"/>
              <a:t>cost</a:t>
            </a:r>
            <a:r>
              <a:rPr lang="it-IT" dirty="0" smtClean="0"/>
              <a:t>. 124/1991: situazione eccezionale e transitoria; </a:t>
            </a:r>
            <a:r>
              <a:rPr lang="it-IT" dirty="0" err="1" smtClean="0"/>
              <a:t>d.l.</a:t>
            </a:r>
            <a:r>
              <a:rPr lang="it-IT" dirty="0" smtClean="0"/>
              <a:t> 70/1984 e C. </a:t>
            </a:r>
            <a:r>
              <a:rPr lang="it-IT" dirty="0" err="1" smtClean="0"/>
              <a:t>cost</a:t>
            </a:r>
            <a:r>
              <a:rPr lang="it-IT" dirty="0" smtClean="0"/>
              <a:t>. 34/1985: legittimità di limiti all’autonomia collettiva per la salvaguardia di superiori interessi generali)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dirty="0" smtClean="0"/>
              <a:t> della legge (es. </a:t>
            </a:r>
            <a:r>
              <a:rPr lang="it-IT" b="1" dirty="0" smtClean="0"/>
              <a:t>art. 8 l. 148/2011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esclusione della disciplina collettiva </a:t>
            </a:r>
            <a:r>
              <a:rPr lang="it-IT" dirty="0" smtClean="0"/>
              <a:t>(art. 23 co. 2 d. </a:t>
            </a:r>
            <a:r>
              <a:rPr lang="it-IT" dirty="0" err="1" smtClean="0"/>
              <a:t>lgs</a:t>
            </a:r>
            <a:r>
              <a:rPr lang="it-IT" dirty="0" smtClean="0"/>
              <a:t>. 81/2015)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norme di legge suppletive (es. art. 5 l. 223/91; art. 6 co. 2 d. </a:t>
            </a:r>
            <a:r>
              <a:rPr lang="it-IT" dirty="0" err="1" smtClean="0"/>
              <a:t>lgs</a:t>
            </a:r>
            <a:r>
              <a:rPr lang="it-IT" dirty="0" smtClean="0"/>
              <a:t>. 81/2015)</a:t>
            </a:r>
          </a:p>
          <a:p>
            <a:r>
              <a:rPr lang="it-IT" dirty="0" smtClean="0"/>
              <a:t>Delega di funzioni normative al contratto collettivo: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1) rinvii impropri (es. art. 4 co. 1 d. </a:t>
            </a:r>
            <a:r>
              <a:rPr lang="it-IT" dirty="0" err="1" smtClean="0"/>
              <a:t>lgs</a:t>
            </a:r>
            <a:r>
              <a:rPr lang="it-IT" dirty="0" smtClean="0"/>
              <a:t>. 66/2003): divieto di selezionare i soggetti e/o i contratti (es. art. 51 d. </a:t>
            </a:r>
            <a:r>
              <a:rPr lang="it-IT" dirty="0" err="1" smtClean="0"/>
              <a:t>lgs</a:t>
            </a:r>
            <a:r>
              <a:rPr lang="it-IT" dirty="0" smtClean="0"/>
              <a:t>. 81/2015)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rinvii propri (es. art. 19 co. 2 d. </a:t>
            </a:r>
            <a:r>
              <a:rPr lang="it-IT" dirty="0" err="1" smtClean="0"/>
              <a:t>lgs</a:t>
            </a:r>
            <a:r>
              <a:rPr lang="it-IT" dirty="0" smtClean="0"/>
              <a:t>. 81/2015; art. 4 co. 4 d. </a:t>
            </a:r>
            <a:r>
              <a:rPr lang="it-IT" dirty="0" err="1" smtClean="0"/>
              <a:t>lgs</a:t>
            </a:r>
            <a:r>
              <a:rPr lang="it-IT" dirty="0" smtClean="0"/>
              <a:t>. 66/2003;): necessità di selezionare i soggetti  e/o i contratti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rinvii che integrano/specificano le norme legali (es. art. 5 co. 4 d. </a:t>
            </a:r>
            <a:r>
              <a:rPr lang="it-IT" dirty="0" err="1" smtClean="0"/>
              <a:t>lgs</a:t>
            </a:r>
            <a:r>
              <a:rPr lang="it-IT" dirty="0" smtClean="0"/>
              <a:t>. 81/2015; autorizzazione di un potere: art. 4 st. lav</a:t>
            </a:r>
            <a:r>
              <a:rPr lang="it-IT" dirty="0"/>
              <a:t>.): necessità di selezionare i soggetti  e/o i </a:t>
            </a:r>
            <a:r>
              <a:rPr lang="it-IT" dirty="0" smtClean="0"/>
              <a:t>contratti</a:t>
            </a:r>
          </a:p>
        </p:txBody>
      </p:sp>
    </p:spTree>
    <p:extLst>
      <p:ext uri="{BB962C8B-B14F-4D97-AF65-F5344CB8AC3E}">
        <p14:creationId xmlns:p14="http://schemas.microsoft.com/office/powerpoint/2010/main" val="61455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 fronte di un rinvio occorre SEMPRE valutare: il livello contrattuale richiamato, i soggetti che possono stipulare quel contratto, l’eventuale possibilità di intervento sostitutivo delle parti individuali (art. </a:t>
            </a:r>
            <a:r>
              <a:rPr lang="it-IT" dirty="0" smtClean="0"/>
              <a:t>6 </a:t>
            </a:r>
            <a:r>
              <a:rPr lang="it-IT" dirty="0"/>
              <a:t>co. </a:t>
            </a:r>
            <a:r>
              <a:rPr lang="it-IT" dirty="0" smtClean="0"/>
              <a:t>6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</a:t>
            </a:r>
            <a:r>
              <a:rPr lang="it-IT" dirty="0" smtClean="0"/>
              <a:t>81/2015), </a:t>
            </a:r>
            <a:r>
              <a:rPr lang="it-IT" dirty="0"/>
              <a:t>del </a:t>
            </a:r>
            <a:r>
              <a:rPr lang="it-IT" dirty="0" smtClean="0"/>
              <a:t>governo (con </a:t>
            </a:r>
            <a:r>
              <a:rPr lang="it-IT" dirty="0" err="1"/>
              <a:t>d.m.</a:t>
            </a:r>
            <a:r>
              <a:rPr lang="it-IT" dirty="0"/>
              <a:t>; es. art. </a:t>
            </a:r>
            <a:r>
              <a:rPr lang="it-IT" dirty="0" smtClean="0"/>
              <a:t>13 co</a:t>
            </a:r>
            <a:r>
              <a:rPr lang="it-IT" dirty="0"/>
              <a:t>. </a:t>
            </a:r>
            <a:r>
              <a:rPr lang="it-IT" dirty="0" smtClean="0"/>
              <a:t>1 d. </a:t>
            </a:r>
            <a:r>
              <a:rPr lang="it-IT" dirty="0" err="1" smtClean="0"/>
              <a:t>lgs</a:t>
            </a:r>
            <a:r>
              <a:rPr lang="it-IT" dirty="0" smtClean="0"/>
              <a:t>. 81/2015) o dell’autorità amministrativa (es. art. 2 l. 146/1990).</a:t>
            </a:r>
          </a:p>
          <a:p>
            <a:r>
              <a:rPr lang="it-IT" dirty="0" smtClean="0"/>
              <a:t>I contr. </a:t>
            </a:r>
            <a:r>
              <a:rPr lang="it-IT" dirty="0" err="1" smtClean="0"/>
              <a:t>coll</a:t>
            </a:r>
            <a:r>
              <a:rPr lang="it-IT" dirty="0" smtClean="0"/>
              <a:t>. che integrano il o derogano al disposto normativo hanno, di regola,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endParaRPr lang="it-IT" i="1" dirty="0" smtClean="0"/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54/74: legittimità della delega ad </a:t>
            </a:r>
            <a:r>
              <a:rPr lang="it-IT" i="1" dirty="0" smtClean="0"/>
              <a:t>alcuni </a:t>
            </a:r>
            <a:r>
              <a:rPr lang="it-IT" dirty="0" smtClean="0"/>
              <a:t>sindacati del potere di derogare, sostituire o integrare la norma di legge in quanto tale potere esula dalla libertà sindacale di cui all’art. 39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33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Rappresentatività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496944" cy="568863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Funzioni: selettiva (ai fini della partecipazione a organi istituzionali: es. art. art. 4 co. 2 l. 936/1986); </a:t>
            </a:r>
            <a:r>
              <a:rPr lang="it-IT" dirty="0" err="1" smtClean="0"/>
              <a:t>qualificatoria</a:t>
            </a:r>
            <a:r>
              <a:rPr lang="it-IT" dirty="0" smtClean="0"/>
              <a:t> (per la concessione di prerogative e vantaggi: es. art. 19 st. lav.); selettiva del contratto collettivo cui la legge delega funzioni normative</a:t>
            </a:r>
          </a:p>
          <a:p>
            <a:r>
              <a:rPr lang="it-IT" dirty="0" smtClean="0"/>
              <a:t>Relatività della nozione</a:t>
            </a:r>
          </a:p>
          <a:p>
            <a:r>
              <a:rPr lang="it-IT" dirty="0" smtClean="0"/>
              <a:t>Pluralità di nozioni: 1) rappresentatività storica o presunta (art. 19 </a:t>
            </a:r>
            <a:r>
              <a:rPr lang="it-IT" dirty="0" err="1" smtClean="0"/>
              <a:t>lett</a:t>
            </a:r>
            <a:r>
              <a:rPr lang="it-IT" dirty="0" smtClean="0"/>
              <a:t>. a) St. lav., testo originario)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Legittimità dell’art. 19 St. lav. </a:t>
            </a:r>
            <a:r>
              <a:rPr lang="it-IT" dirty="0" err="1"/>
              <a:t>pre</a:t>
            </a:r>
            <a:r>
              <a:rPr lang="it-IT" dirty="0"/>
              <a:t>-referendum (C. </a:t>
            </a:r>
            <a:r>
              <a:rPr lang="it-IT" dirty="0" err="1"/>
              <a:t>cost</a:t>
            </a:r>
            <a:r>
              <a:rPr lang="it-IT" dirty="0"/>
              <a:t>. 54/74)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rappresentatività fondata su dati oggettivi (art. 19 St. lav., post-referendum)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Art. 19 St. lav. post-referendum: legittimità (C. </a:t>
            </a:r>
            <a:r>
              <a:rPr lang="it-IT" dirty="0" err="1" smtClean="0"/>
              <a:t>cost</a:t>
            </a:r>
            <a:r>
              <a:rPr lang="it-IT" dirty="0" smtClean="0"/>
              <a:t>. 244/1996); sentenza additiva di accoglimento (C. </a:t>
            </a:r>
            <a:r>
              <a:rPr lang="it-IT" dirty="0" err="1" smtClean="0"/>
              <a:t>cost</a:t>
            </a:r>
            <a:r>
              <a:rPr lang="it-IT" dirty="0" smtClean="0"/>
              <a:t>. 231/2013); T.U. rappresentanza, parte III, § 5; A.I. </a:t>
            </a:r>
            <a:r>
              <a:rPr lang="it-IT" dirty="0"/>
              <a:t>A.G.C.I., </a:t>
            </a:r>
            <a:r>
              <a:rPr lang="it-IT" dirty="0" err="1"/>
              <a:t>Confcooperative</a:t>
            </a:r>
            <a:r>
              <a:rPr lang="it-IT" dirty="0"/>
              <a:t>, Legacoop </a:t>
            </a:r>
            <a:r>
              <a:rPr lang="it-IT" dirty="0" smtClean="0"/>
              <a:t>28.7.2015, parte D), § III</a:t>
            </a:r>
          </a:p>
          <a:p>
            <a:pPr marL="0" indent="0">
              <a:buNone/>
            </a:pPr>
            <a:r>
              <a:rPr lang="it-IT" dirty="0" smtClean="0"/>
              <a:t>	3) maggiore rappresentatività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</a:t>
            </a:r>
            <a:r>
              <a:rPr lang="it-IT" dirty="0"/>
              <a:t>maggiore rappresentatività </a:t>
            </a:r>
            <a:r>
              <a:rPr lang="it-IT" dirty="0" smtClean="0"/>
              <a:t>comparativa: selezione fra contr. </a:t>
            </a:r>
            <a:r>
              <a:rPr lang="it-IT" dirty="0" err="1" smtClean="0"/>
              <a:t>coll</a:t>
            </a:r>
            <a:r>
              <a:rPr lang="it-IT" dirty="0" smtClean="0"/>
              <a:t>. concorrenti (retribuzione da considerare per il calcolo dei contributi previdenziali: art</a:t>
            </a:r>
            <a:r>
              <a:rPr lang="it-IT" dirty="0"/>
              <a:t>. 2 co. 25 l. 549/1995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problema di contr. </a:t>
            </a:r>
            <a:r>
              <a:rPr lang="it-IT" dirty="0" err="1" smtClean="0"/>
              <a:t>coll</a:t>
            </a:r>
            <a:r>
              <a:rPr lang="it-IT" dirty="0" smtClean="0"/>
              <a:t>. concorrenti per gruppi professionali parzialmente diversi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selezione tra sindacati: </a:t>
            </a:r>
            <a:r>
              <a:rPr lang="it-IT" dirty="0"/>
              <a:t>maggiore rappresentatività </a:t>
            </a:r>
            <a:r>
              <a:rPr lang="it-IT" dirty="0" smtClean="0"/>
              <a:t>comparativa = maggiore rappresentatività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18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Assenza di criteri legali (salvo l’art. 2 l. 902/1977 </a:t>
            </a:r>
            <a:r>
              <a:rPr lang="it-IT" dirty="0" smtClean="0"/>
              <a:t>e l’art. 4 co. 5 l. 936/1986 e, </a:t>
            </a:r>
            <a:r>
              <a:rPr lang="it-IT" dirty="0"/>
              <a:t>per il pubblico impiego, l’art. 43 co. 1 e 3 d. </a:t>
            </a:r>
            <a:r>
              <a:rPr lang="it-IT" dirty="0" err="1"/>
              <a:t>lgs</a:t>
            </a:r>
            <a:r>
              <a:rPr lang="it-IT" dirty="0"/>
              <a:t>. 165/2001)</a:t>
            </a:r>
          </a:p>
          <a:p>
            <a:r>
              <a:rPr lang="it-IT" dirty="0"/>
              <a:t>Criteri fissati nell’A.I. 28.6.2011, nel Protocollo d’Intesa del 31.5.2013, nel Testo unico sulla rappresentanza del 10.1.2014 (parte prima) e nell’A.I. A.G.C.I., </a:t>
            </a:r>
            <a:r>
              <a:rPr lang="it-IT" dirty="0" err="1"/>
              <a:t>Confcooperative</a:t>
            </a:r>
            <a:r>
              <a:rPr lang="it-IT" dirty="0"/>
              <a:t>, Legacoop 28.7.2015 (parte B)</a:t>
            </a:r>
          </a:p>
          <a:p>
            <a:r>
              <a:rPr lang="it-IT" dirty="0"/>
              <a:t>Criteri fissati nell’A.I. Confcommercio, parte A), cl. 2 e </a:t>
            </a:r>
            <a:r>
              <a:rPr lang="it-IT" dirty="0" smtClean="0"/>
              <a:t>3</a:t>
            </a:r>
          </a:p>
          <a:p>
            <a:r>
              <a:rPr lang="it-IT" dirty="0" smtClean="0"/>
              <a:t>Criteri fissati nell’A.I. Confartigianato, CNA, </a:t>
            </a:r>
            <a:r>
              <a:rPr lang="it-IT" dirty="0" err="1" smtClean="0"/>
              <a:t>Casartigiani</a:t>
            </a:r>
            <a:r>
              <a:rPr lang="it-IT" dirty="0" smtClean="0"/>
              <a:t> CLAAI e Cgil, Cisl e Uil, 23.11.2016 (p. </a:t>
            </a:r>
            <a:r>
              <a:rPr lang="it-IT" smtClean="0"/>
              <a:t>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816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Rappresentatività delle associazioni datoriali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«Confcommercio e Cgil Cisl Uil hanno condiviso l’importanza di addivenire a criteri di misurazione non solo per le organizzazioni sindacali, ma anche per la parte datoriale, e Confcommercio conferma la propria disponibilità ad individuare idonei indicatori in tal senso» (A.I. tra Confcommercio e Cgil, Cisl, Uil per un nuovo sistema di relazioni sindacali e modello contrattuale, p. </a:t>
            </a:r>
            <a:r>
              <a:rPr lang="it-IT" smtClean="0"/>
              <a:t>3)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23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1189</TotalTime>
  <Words>517</Words>
  <Application>Microsoft Office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Presentazione standard di PowerPoint</vt:lpstr>
      <vt:lpstr>Rappresentatività </vt:lpstr>
      <vt:lpstr>Rappresentatività</vt:lpstr>
      <vt:lpstr>Rappresentatività delle associazioni datoriali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78</cp:revision>
  <dcterms:created xsi:type="dcterms:W3CDTF">2013-09-30T16:15:20Z</dcterms:created>
  <dcterms:modified xsi:type="dcterms:W3CDTF">2017-03-27T09:08:37Z</dcterms:modified>
</cp:coreProperties>
</file>