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  <p:sldId id="259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8085D8-A068-4B5D-9FE4-385FF137570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660976" cy="2604864"/>
          </a:xfrm>
        </p:spPr>
        <p:txBody>
          <a:bodyPr>
            <a:normAutofit/>
          </a:bodyPr>
          <a:lstStyle/>
          <a:p>
            <a:r>
              <a:rPr lang="it-IT" dirty="0" smtClean="0"/>
              <a:t>Corso di Laurea in Giurisprudenza</a:t>
            </a:r>
          </a:p>
          <a:p>
            <a:r>
              <a:rPr lang="it-IT" dirty="0" err="1" smtClean="0"/>
              <a:t>a.a</a:t>
            </a:r>
            <a:r>
              <a:rPr lang="it-IT" dirty="0" smtClean="0"/>
              <a:t>. </a:t>
            </a:r>
            <a:r>
              <a:rPr lang="it-IT" smtClean="0"/>
              <a:t>2016-2017</a:t>
            </a:r>
            <a:endParaRPr lang="it-IT" dirty="0" smtClean="0"/>
          </a:p>
          <a:p>
            <a:r>
              <a:rPr lang="it-IT" dirty="0" smtClean="0"/>
              <a:t>Prof.ssa Silvia Borelli</a:t>
            </a:r>
          </a:p>
          <a:p>
            <a:r>
              <a:rPr lang="it-IT" dirty="0" smtClean="0"/>
              <a:t>Lezione VII – Rapporti tra contratti collettivi</a:t>
            </a: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Diritto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1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Livelli di contrattazione collettiva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251520" y="1844824"/>
            <a:ext cx="8435280" cy="4752528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Accordo interconfederale</a:t>
            </a:r>
          </a:p>
          <a:p>
            <a:r>
              <a:rPr lang="it-IT" dirty="0" smtClean="0"/>
              <a:t>CCNL: «funzione di garantire la certezza dei trattamenti economici e normativi comuni per tutti i lavoratori del settore ovunque impiegati sul territorio nazionale» (T.U. Rappresentanza, parte III, § 1; A.I. Confcommercio, parte A, cl. 1; A.I</a:t>
            </a:r>
            <a:r>
              <a:rPr lang="it-IT" dirty="0"/>
              <a:t>. A.G.C.I., </a:t>
            </a:r>
            <a:r>
              <a:rPr lang="it-IT" dirty="0" err="1"/>
              <a:t>Confcooperative</a:t>
            </a:r>
            <a:r>
              <a:rPr lang="it-IT" dirty="0"/>
              <a:t>, Legacoop </a:t>
            </a:r>
            <a:r>
              <a:rPr lang="it-IT" dirty="0" smtClean="0"/>
              <a:t>28.7.2015, parte D), § I; </a:t>
            </a:r>
            <a:r>
              <a:rPr lang="it-IT" dirty="0"/>
              <a:t>Accordo </a:t>
            </a:r>
            <a:r>
              <a:rPr lang="it-IT" dirty="0" smtClean="0"/>
              <a:t>CGIL-CISL-UIL 14.1.2016, parte 1, § 5 e 51) </a:t>
            </a:r>
          </a:p>
          <a:p>
            <a:r>
              <a:rPr lang="it-IT" dirty="0" smtClean="0"/>
              <a:t>Contratti collettivi di secondo livello: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- aziendali (stabilimento; impresa; gruppo; ecc.)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- territoriali (regionale, provinciale, ecc.)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 smtClean="0"/>
              <a:t>Accordo </a:t>
            </a:r>
            <a:r>
              <a:rPr lang="it-IT" dirty="0"/>
              <a:t>CGIL-CISL-UIL 14.1.2016, parte 1, § </a:t>
            </a:r>
            <a:r>
              <a:rPr lang="it-IT" dirty="0" smtClean="0"/>
              <a:t>11 e </a:t>
            </a:r>
            <a:r>
              <a:rPr lang="it-IT" dirty="0" smtClean="0"/>
              <a:t>12</a:t>
            </a:r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r>
              <a:rPr lang="it-IT" dirty="0" smtClean="0"/>
              <a:t>A.I. sulle linee guida per la riforma degli assetti contrattuali e delle relazioni sindacali tra Confartigianato, CNA, </a:t>
            </a:r>
            <a:r>
              <a:rPr lang="it-IT" dirty="0" err="1" smtClean="0"/>
              <a:t>Casartigiani</a:t>
            </a:r>
            <a:r>
              <a:rPr lang="it-IT" dirty="0" smtClean="0"/>
              <a:t>, CLAAI del 23.11.2016, p. </a:t>
            </a:r>
            <a:r>
              <a:rPr lang="it-IT" smtClean="0"/>
              <a:t>3.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09277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C</a:t>
            </a:r>
            <a:r>
              <a:rPr lang="it-IT" dirty="0" smtClean="0"/>
              <a:t>ontratti collettivi dello stesso livello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83568" y="2060848"/>
            <a:ext cx="8003232" cy="4032448"/>
          </a:xfrm>
        </p:spPr>
        <p:txBody>
          <a:bodyPr>
            <a:normAutofit/>
          </a:bodyPr>
          <a:lstStyle/>
          <a:p>
            <a:r>
              <a:rPr lang="it-IT" dirty="0" smtClean="0"/>
              <a:t>non si applica l’art. 2077 c.c., né è stata accolta la teoria dell’incorporazione (</a:t>
            </a:r>
            <a:r>
              <a:rPr lang="it-IT" dirty="0" err="1" smtClean="0"/>
              <a:t>Cass</a:t>
            </a:r>
            <a:r>
              <a:rPr lang="it-IT" dirty="0" smtClean="0"/>
              <a:t>. </a:t>
            </a:r>
            <a:r>
              <a:rPr lang="it-IT" dirty="0" err="1" smtClean="0"/>
              <a:t>s.u</a:t>
            </a:r>
            <a:r>
              <a:rPr lang="it-IT" dirty="0" smtClean="0"/>
              <a:t>. 11325/05)</a:t>
            </a:r>
          </a:p>
          <a:p>
            <a:r>
              <a:rPr lang="it-IT" dirty="0" smtClean="0"/>
              <a:t>possibilità di modifiche, migliorative o peggiorative, anche retroattive</a:t>
            </a:r>
          </a:p>
          <a:p>
            <a:r>
              <a:rPr lang="it-IT" dirty="0" smtClean="0"/>
              <a:t>salvaguardia dei diritti quesiti, salvo nel caso in cui l’</a:t>
            </a:r>
            <a:r>
              <a:rPr lang="it-IT" dirty="0" err="1" smtClean="0"/>
              <a:t>oo.ss</a:t>
            </a:r>
            <a:r>
              <a:rPr lang="it-IT" dirty="0" smtClean="0"/>
              <a:t>. sia legittimata a disporre di un diritto del lavoratore</a:t>
            </a:r>
          </a:p>
          <a:p>
            <a:r>
              <a:rPr lang="it-IT" dirty="0" smtClean="0"/>
              <a:t>possibilità di stipulare il nuovo contratto collettivo tra soggetti in parte diversi (coesistenza di due CCNL)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0221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778098"/>
          </a:xfrm>
        </p:spPr>
        <p:txBody>
          <a:bodyPr/>
          <a:lstStyle/>
          <a:p>
            <a:r>
              <a:rPr lang="it-IT" dirty="0" smtClean="0"/>
              <a:t>Contratti collettivi di diverso livello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712968" cy="5221560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Criterio cronologico</a:t>
            </a:r>
          </a:p>
          <a:p>
            <a:r>
              <a:rPr lang="it-IT" dirty="0" smtClean="0"/>
              <a:t>Criterio di specialità</a:t>
            </a:r>
          </a:p>
          <a:p>
            <a:r>
              <a:rPr lang="it-IT" dirty="0" smtClean="0"/>
              <a:t>Criterio di competenza (</a:t>
            </a:r>
            <a:r>
              <a:rPr lang="it-IT" dirty="0"/>
              <a:t>Accordo CGIL-CISL-UIL 14.1.2016, parte 1, § 8, 57-59)</a:t>
            </a:r>
            <a:endParaRPr lang="it-IT" dirty="0" smtClean="0"/>
          </a:p>
          <a:p>
            <a:r>
              <a:rPr lang="it-IT" dirty="0"/>
              <a:t>Principio volontaristico (</a:t>
            </a:r>
            <a:r>
              <a:rPr lang="it-IT" dirty="0" err="1"/>
              <a:t>Cass</a:t>
            </a:r>
            <a:r>
              <a:rPr lang="it-IT" dirty="0"/>
              <a:t>. 7923/2008)</a:t>
            </a:r>
          </a:p>
          <a:p>
            <a:pPr marL="0" indent="0">
              <a:buNone/>
            </a:pPr>
            <a:r>
              <a:rPr lang="it-IT" dirty="0" smtClean="0"/>
              <a:t>	* Clausole di non ripetibilità</a:t>
            </a:r>
          </a:p>
          <a:p>
            <a:pPr marL="0" indent="0">
              <a:buNone/>
            </a:pPr>
            <a:r>
              <a:rPr lang="it-IT" dirty="0" smtClean="0"/>
              <a:t>	*Clausole di rinvio (TU Rappresentanza, parte III, § 10; parte II, Linee programmatiche per la crescita della produttività e della competitività 21.11.2012</a:t>
            </a:r>
            <a:r>
              <a:rPr lang="it-IT" dirty="0"/>
              <a:t>; A.I. Confcommercio, parte B</a:t>
            </a:r>
            <a:r>
              <a:rPr lang="it-IT" dirty="0" smtClean="0"/>
              <a:t>), </a:t>
            </a:r>
            <a:r>
              <a:rPr lang="it-IT" dirty="0"/>
              <a:t>cl. </a:t>
            </a:r>
            <a:r>
              <a:rPr lang="it-IT" dirty="0" smtClean="0"/>
              <a:t>1 e parte C), cl. 1; </a:t>
            </a:r>
            <a:r>
              <a:rPr lang="it-IT" dirty="0"/>
              <a:t>A.I. A.G.C.I., </a:t>
            </a:r>
            <a:r>
              <a:rPr lang="it-IT" dirty="0" err="1"/>
              <a:t>Confcooperative</a:t>
            </a:r>
            <a:r>
              <a:rPr lang="it-IT" dirty="0"/>
              <a:t>, Legacoop 28.7.2015, parte </a:t>
            </a:r>
            <a:r>
              <a:rPr lang="it-IT" dirty="0" smtClean="0"/>
              <a:t>E), parte prima § I; Accordo </a:t>
            </a:r>
            <a:r>
              <a:rPr lang="it-IT" dirty="0"/>
              <a:t>CGIL-CISL-UIL 14.1.2016, parte 1, § </a:t>
            </a:r>
            <a:r>
              <a:rPr lang="it-IT" dirty="0" smtClean="0"/>
              <a:t>6)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Clausole di uscita (TU </a:t>
            </a:r>
            <a:r>
              <a:rPr lang="it-IT" dirty="0"/>
              <a:t>Rappresentanza, parte </a:t>
            </a:r>
            <a:r>
              <a:rPr lang="it-IT" dirty="0" smtClean="0"/>
              <a:t>III, § </a:t>
            </a:r>
            <a:r>
              <a:rPr lang="it-IT" dirty="0"/>
              <a:t>13; A.I. Confcommercio, parte </a:t>
            </a:r>
            <a:r>
              <a:rPr lang="it-IT" dirty="0" smtClean="0"/>
              <a:t>B), </a:t>
            </a:r>
            <a:r>
              <a:rPr lang="it-IT" dirty="0"/>
              <a:t>cl. </a:t>
            </a:r>
            <a:r>
              <a:rPr lang="it-IT" dirty="0" smtClean="0"/>
              <a:t>3 e 4</a:t>
            </a:r>
            <a:r>
              <a:rPr lang="it-IT" dirty="0"/>
              <a:t>); A.I. A.G.C.I., </a:t>
            </a:r>
            <a:r>
              <a:rPr lang="it-IT" dirty="0" err="1"/>
              <a:t>Confcooperative</a:t>
            </a:r>
            <a:r>
              <a:rPr lang="it-IT" dirty="0"/>
              <a:t>, Legacoop 28.7.2015, parte </a:t>
            </a:r>
            <a:r>
              <a:rPr lang="it-IT" dirty="0" smtClean="0"/>
              <a:t>E), parte prima § II e III)</a:t>
            </a:r>
          </a:p>
          <a:p>
            <a:r>
              <a:rPr lang="it-IT" dirty="0" smtClean="0"/>
              <a:t>Art. 8 co. 2 bis </a:t>
            </a:r>
            <a:r>
              <a:rPr lang="it-IT" dirty="0" err="1" smtClean="0"/>
              <a:t>d.l.</a:t>
            </a:r>
            <a:r>
              <a:rPr lang="it-IT" dirty="0" smtClean="0"/>
              <a:t> 138/2011: decentramento contrattuale disorganizzato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512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Efficacia temporale del contratto collettivo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non si applica l’art. 2074 c.c.</a:t>
            </a:r>
          </a:p>
          <a:p>
            <a:r>
              <a:rPr lang="it-IT" dirty="0" smtClean="0"/>
              <a:t>a tempo indeterminato: è sempre possibile il </a:t>
            </a:r>
            <a:r>
              <a:rPr lang="it-IT" b="1" dirty="0" smtClean="0"/>
              <a:t>recesso unilaterale</a:t>
            </a:r>
          </a:p>
          <a:p>
            <a:r>
              <a:rPr lang="it-IT" dirty="0" smtClean="0"/>
              <a:t>a tempo determinato: </a:t>
            </a:r>
            <a:r>
              <a:rPr lang="it-IT" dirty="0"/>
              <a:t>Accordo CGIL-CISL-UIL 14.1.2016, parte 1, § </a:t>
            </a:r>
            <a:r>
              <a:rPr lang="it-IT" dirty="0" smtClean="0"/>
              <a:t>56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b="1" dirty="0" smtClean="0"/>
              <a:t>clausola di rinnovo automatico</a:t>
            </a:r>
            <a:r>
              <a:rPr lang="it-IT" dirty="0" smtClean="0"/>
              <a:t>, salvo </a:t>
            </a:r>
            <a:r>
              <a:rPr lang="it-IT" b="1" dirty="0" smtClean="0"/>
              <a:t>disdetta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b="1" dirty="0" smtClean="0"/>
              <a:t>clausola di ultrattività</a:t>
            </a:r>
            <a:endParaRPr lang="it-IT" dirty="0"/>
          </a:p>
          <a:p>
            <a:pPr marL="0" indent="0">
              <a:buNone/>
            </a:pPr>
            <a:r>
              <a:rPr lang="it-IT" b="1" dirty="0"/>
              <a:t>	</a:t>
            </a:r>
            <a:r>
              <a:rPr lang="it-IT" b="1" dirty="0" smtClean="0"/>
              <a:t>risoluzione del contratto per mutuo dissenso</a:t>
            </a:r>
          </a:p>
          <a:p>
            <a:pPr marL="0" indent="0">
              <a:buNone/>
            </a:pPr>
            <a:r>
              <a:rPr lang="it-IT" b="1" dirty="0"/>
              <a:t>	</a:t>
            </a:r>
            <a:r>
              <a:rPr lang="it-IT" dirty="0" smtClean="0"/>
              <a:t>possibilità di prevedere una clausola di recesso </a:t>
            </a:r>
            <a:endParaRPr lang="it-IT" b="1" dirty="0" smtClean="0"/>
          </a:p>
          <a:p>
            <a:pPr marL="0" indent="0">
              <a:buNone/>
            </a:pPr>
            <a:r>
              <a:rPr lang="it-IT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3797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1011</TotalTime>
  <Words>253</Words>
  <Application>Microsoft Office PowerPoint</Application>
  <PresentationFormat>Presentazione su schermo (4:3)</PresentationFormat>
  <Paragraphs>36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Franklin Gothic Book</vt:lpstr>
      <vt:lpstr>Perpetua</vt:lpstr>
      <vt:lpstr>Wingdings 2</vt:lpstr>
      <vt:lpstr>Universo</vt:lpstr>
      <vt:lpstr>Diritto del lavoro</vt:lpstr>
      <vt:lpstr>Livelli di contrattazione collettiva</vt:lpstr>
      <vt:lpstr>Contratti collettivi dello stesso livello</vt:lpstr>
      <vt:lpstr>Contratti collettivi di diverso livello</vt:lpstr>
      <vt:lpstr>Efficacia temporale del contratto collettivo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del lavoro</dc:title>
  <dc:creator>Silvia</dc:creator>
  <cp:lastModifiedBy>Silvia</cp:lastModifiedBy>
  <cp:revision>87</cp:revision>
  <dcterms:created xsi:type="dcterms:W3CDTF">2013-09-30T16:15:20Z</dcterms:created>
  <dcterms:modified xsi:type="dcterms:W3CDTF">2017-03-09T10:25:06Z</dcterms:modified>
</cp:coreProperties>
</file>