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VI – Efficacia oggettiva del contratto collettivo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Efficacia reale del contratto collettivo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93352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Art. 2077 c.c.</a:t>
            </a:r>
          </a:p>
          <a:p>
            <a:r>
              <a:rPr lang="it-IT" dirty="0" smtClean="0"/>
              <a:t>Art. 2113 c.c.: indisponibilità dei diritti = annullamento delle rinunzie e transazioni.</a:t>
            </a:r>
          </a:p>
          <a:p>
            <a:pPr marL="0" indent="0">
              <a:buNone/>
            </a:pPr>
            <a:r>
              <a:rPr lang="it-IT" dirty="0" smtClean="0"/>
              <a:t>	inderogabilità delle clausole del contratto collettivo= nullità delle clausole difformi del contratto individuale + sostituzione di diritto delle clausole difformi (art. 1339 e 1419 co. 2 c.c.)</a:t>
            </a:r>
          </a:p>
          <a:p>
            <a:pPr marL="0" indent="0">
              <a:buNone/>
            </a:pPr>
            <a:r>
              <a:rPr lang="it-IT" dirty="0" smtClean="0"/>
              <a:t>	* Eccezioni</a:t>
            </a:r>
            <a:r>
              <a:rPr lang="it-IT" dirty="0"/>
              <a:t>: rinunzie e transazioni operate 1) davanti alla commissione di conciliazione della DTL (art. 410 </a:t>
            </a:r>
            <a:r>
              <a:rPr lang="it-IT" dirty="0" err="1"/>
              <a:t>c.p.c.</a:t>
            </a:r>
            <a:r>
              <a:rPr lang="it-IT" dirty="0"/>
              <a:t>); 2) davanti al giudice (art. 420 </a:t>
            </a:r>
            <a:r>
              <a:rPr lang="it-IT" dirty="0" err="1"/>
              <a:t>c.p.c.</a:t>
            </a:r>
            <a:r>
              <a:rPr lang="it-IT" dirty="0"/>
              <a:t>); 3) davanti alle commissioni di conciliazione previste dai contratti collettivi (art. 412 ter </a:t>
            </a:r>
            <a:r>
              <a:rPr lang="it-IT" dirty="0" err="1"/>
              <a:t>c.p.c.</a:t>
            </a:r>
            <a:r>
              <a:rPr lang="it-IT" dirty="0"/>
              <a:t>); 4) davanti al collegio di conciliazione e arbitrato irrituale (art. 412 quater </a:t>
            </a:r>
            <a:r>
              <a:rPr lang="it-IT" dirty="0" err="1"/>
              <a:t>c.p.c.</a:t>
            </a:r>
            <a:r>
              <a:rPr lang="it-IT" dirty="0"/>
              <a:t>); 5) nelle sedi di certificazione (art. 82 d. </a:t>
            </a:r>
            <a:r>
              <a:rPr lang="it-IT" dirty="0" err="1"/>
              <a:t>lgs</a:t>
            </a:r>
            <a:r>
              <a:rPr lang="it-IT" dirty="0"/>
              <a:t>. 276/2003); 6) in sede di conciliazione monocratica (art. 11 d. </a:t>
            </a:r>
            <a:r>
              <a:rPr lang="it-IT" dirty="0" err="1"/>
              <a:t>lgs</a:t>
            </a:r>
            <a:r>
              <a:rPr lang="it-IT" dirty="0"/>
              <a:t>. 124/2004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603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>
                <a:solidFill>
                  <a:srgbClr val="696464"/>
                </a:solidFill>
              </a:rPr>
              <a:t>Efficacia reale del contratto collettivo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Derogabilità </a:t>
            </a:r>
            <a:r>
              <a:rPr lang="it-IT" i="1" dirty="0"/>
              <a:t>in </a:t>
            </a:r>
            <a:r>
              <a:rPr lang="it-IT" i="1" dirty="0" err="1"/>
              <a:t>melius</a:t>
            </a:r>
            <a:r>
              <a:rPr lang="it-IT" i="1" dirty="0"/>
              <a:t> </a:t>
            </a:r>
            <a:r>
              <a:rPr lang="it-IT" dirty="0"/>
              <a:t>: cumulo/conglobamento; clausole di inscindibilità</a:t>
            </a:r>
          </a:p>
          <a:p>
            <a:r>
              <a:rPr lang="it-IT" dirty="0"/>
              <a:t>Inefficacia delle clausole </a:t>
            </a:r>
            <a:r>
              <a:rPr lang="it-IT" dirty="0" err="1"/>
              <a:t>dismissive</a:t>
            </a:r>
            <a:r>
              <a:rPr lang="it-IT" dirty="0"/>
              <a:t> del contratto collettivo (art. 1398 c.c.), salvo sia espressamente conferito all’</a:t>
            </a:r>
            <a:r>
              <a:rPr lang="it-IT" dirty="0" err="1"/>
              <a:t>o.s</a:t>
            </a:r>
            <a:r>
              <a:rPr lang="it-IT" dirty="0"/>
              <a:t>. il potere di disporre di un diritto </a:t>
            </a:r>
            <a:r>
              <a:rPr lang="it-IT" dirty="0" smtClean="0"/>
              <a:t>disponibile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845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Efficacia della parte obbligatoria del contratto collettivo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Clausole che obbligano il datore di lavoro nei confronti dei sindacato o delle rappresentanze dei lavoratori o che obbligano i soggetti collettivi (che hanno stipulato il contratto collettivo o altri)</a:t>
            </a:r>
          </a:p>
          <a:p>
            <a:r>
              <a:rPr lang="it-IT" dirty="0" smtClean="0"/>
              <a:t>In caso di inadempimento: sanzioni </a:t>
            </a:r>
            <a:r>
              <a:rPr lang="it-IT" dirty="0" err="1" smtClean="0"/>
              <a:t>endo</a:t>
            </a:r>
            <a:r>
              <a:rPr lang="it-IT" dirty="0" smtClean="0"/>
              <a:t>-associative (es. se il contratto decentrato viola una clausola di rinvio del CCNL); responsabilità nei confronti dell’</a:t>
            </a:r>
            <a:r>
              <a:rPr lang="it-IT" dirty="0" err="1" smtClean="0"/>
              <a:t>oo.ss</a:t>
            </a:r>
            <a:r>
              <a:rPr lang="it-IT" dirty="0" smtClean="0"/>
              <a:t>. (condotta antisindacale) o dell’associazione datoriale/datore di lavoro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8629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750</TotalTime>
  <Words>163</Words>
  <Application>Microsoft Office PowerPoint</Application>
  <PresentationFormat>Presentazione su schermo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Universo</vt:lpstr>
      <vt:lpstr>Diritto del lavoro</vt:lpstr>
      <vt:lpstr>Efficacia reale del contratto collettivo</vt:lpstr>
      <vt:lpstr>Efficacia reale del contratto collettivo</vt:lpstr>
      <vt:lpstr>Efficacia della parte obbligatoria del contratto collettivo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70</cp:revision>
  <dcterms:created xsi:type="dcterms:W3CDTF">2013-09-30T16:15:20Z</dcterms:created>
  <dcterms:modified xsi:type="dcterms:W3CDTF">2017-03-09T09:17:33Z</dcterms:modified>
</cp:coreProperties>
</file>