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Dott.ssa Silvia Borelli</a:t>
            </a:r>
          </a:p>
          <a:p>
            <a:r>
              <a:rPr lang="it-IT" dirty="0" smtClean="0"/>
              <a:t>Lezione IX – Libertà di organizzazione sindacale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424936" cy="633670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Immediata </a:t>
            </a:r>
            <a:r>
              <a:rPr lang="it-IT" dirty="0" err="1" smtClean="0"/>
              <a:t>precettività</a:t>
            </a:r>
            <a:r>
              <a:rPr lang="it-IT" dirty="0" smtClean="0"/>
              <a:t> dell’art. 39 co. 1 </a:t>
            </a:r>
            <a:r>
              <a:rPr lang="it-IT" dirty="0" err="1" smtClean="0"/>
              <a:t>Cost</a:t>
            </a:r>
            <a:r>
              <a:rPr lang="it-IT" dirty="0" smtClean="0"/>
              <a:t>. nei confronti dello Stato (diritto soggettivo pubblico di libertà) e nei rapporti </a:t>
            </a:r>
            <a:r>
              <a:rPr lang="it-IT" dirty="0" err="1" smtClean="0"/>
              <a:t>interprivati</a:t>
            </a:r>
            <a:r>
              <a:rPr lang="it-IT" dirty="0" smtClean="0"/>
              <a:t> (v. anche art. 14 St. Lav.)</a:t>
            </a:r>
          </a:p>
          <a:p>
            <a:r>
              <a:rPr lang="it-IT" dirty="0" smtClean="0"/>
              <a:t>Differenza tra libertà d’</a:t>
            </a:r>
            <a:r>
              <a:rPr lang="it-IT" b="1" dirty="0" smtClean="0"/>
              <a:t>associazione</a:t>
            </a:r>
            <a:r>
              <a:rPr lang="it-IT" dirty="0" smtClean="0"/>
              <a:t> (art. 18 </a:t>
            </a:r>
            <a:r>
              <a:rPr lang="it-IT" dirty="0" err="1" smtClean="0"/>
              <a:t>Cost</a:t>
            </a:r>
            <a:r>
              <a:rPr lang="it-IT" dirty="0" smtClean="0"/>
              <a:t>.) e libertà d’</a:t>
            </a:r>
            <a:r>
              <a:rPr lang="it-IT" b="1" dirty="0" smtClean="0"/>
              <a:t>organizzazione</a:t>
            </a:r>
            <a:r>
              <a:rPr lang="it-IT" dirty="0" smtClean="0"/>
              <a:t> sindacale</a:t>
            </a:r>
          </a:p>
          <a:p>
            <a:r>
              <a:rPr lang="it-IT" dirty="0" smtClean="0"/>
              <a:t>Sindacale: ogni attività diretta all’autotutela degli interessi connessi allo svolgimento di un’attività lavorativa</a:t>
            </a:r>
          </a:p>
          <a:p>
            <a:r>
              <a:rPr lang="it-IT" dirty="0" smtClean="0"/>
              <a:t>Contenuto: libertà da interferenze + libertà di agire; positiva + negativa (diritto al dissenso) </a:t>
            </a:r>
          </a:p>
          <a:p>
            <a:r>
              <a:rPr lang="it-IT" dirty="0" smtClean="0"/>
              <a:t>Titolarità: individuale (lav. subordinati e parasubordinati; datori di lavoro) + collettiva (</a:t>
            </a:r>
            <a:r>
              <a:rPr lang="it-IT" dirty="0" err="1" smtClean="0"/>
              <a:t>oo.ss</a:t>
            </a:r>
            <a:r>
              <a:rPr lang="it-IT" dirty="0" smtClean="0"/>
              <a:t>. e </a:t>
            </a:r>
            <a:r>
              <a:rPr lang="it-IT" dirty="0" err="1" smtClean="0"/>
              <a:t>ass</a:t>
            </a:r>
            <a:r>
              <a:rPr lang="it-IT" dirty="0" smtClean="0"/>
              <a:t>. datoriali)</a:t>
            </a:r>
            <a:endParaRPr lang="it-IT" dirty="0"/>
          </a:p>
          <a:p>
            <a:r>
              <a:rPr lang="it-IT" dirty="0"/>
              <a:t>Divieto di atti discriminatori (art. 15 st. lav.); rimedi (art. 16 St. Lav.; d. </a:t>
            </a:r>
            <a:r>
              <a:rPr lang="it-IT" dirty="0" err="1"/>
              <a:t>lgs</a:t>
            </a:r>
            <a:r>
              <a:rPr lang="it-IT" dirty="0"/>
              <a:t>. 216/2003)</a:t>
            </a:r>
          </a:p>
          <a:p>
            <a:r>
              <a:rPr lang="it-IT" dirty="0" smtClean="0"/>
              <a:t>Divieto </a:t>
            </a:r>
            <a:r>
              <a:rPr lang="it-IT" dirty="0"/>
              <a:t>di sindacati di comodo (art. 17 st. lav.)</a:t>
            </a:r>
          </a:p>
          <a:p>
            <a:r>
              <a:rPr lang="it-IT" dirty="0"/>
              <a:t>Limiti: </a:t>
            </a:r>
            <a:r>
              <a:rPr lang="it-IT" dirty="0" smtClean="0"/>
              <a:t>divieto di costituire </a:t>
            </a:r>
            <a:r>
              <a:rPr lang="it-IT" dirty="0" err="1" smtClean="0"/>
              <a:t>oo.ss</a:t>
            </a:r>
            <a:r>
              <a:rPr lang="it-IT" dirty="0" smtClean="0"/>
              <a:t>. e di sciopero per i militari </a:t>
            </a:r>
            <a:r>
              <a:rPr lang="it-IT" dirty="0"/>
              <a:t>(l. 382/78</a:t>
            </a:r>
            <a:r>
              <a:rPr lang="it-IT" dirty="0" smtClean="0"/>
              <a:t>);  divieto di sciopero e possibilità di associarsi in sindacati separati dalle altre </a:t>
            </a:r>
            <a:r>
              <a:rPr lang="it-IT" dirty="0" err="1" smtClean="0"/>
              <a:t>oo.ss</a:t>
            </a:r>
            <a:r>
              <a:rPr lang="it-IT" dirty="0" smtClean="0"/>
              <a:t>. per i corpi di </a:t>
            </a:r>
            <a:r>
              <a:rPr lang="it-IT" dirty="0"/>
              <a:t>polizia </a:t>
            </a:r>
            <a:r>
              <a:rPr lang="it-IT" dirty="0" smtClean="0"/>
              <a:t>non militari (polizia di Stato: l</a:t>
            </a:r>
            <a:r>
              <a:rPr lang="it-IT" dirty="0"/>
              <a:t>. </a:t>
            </a:r>
            <a:r>
              <a:rPr lang="it-IT" dirty="0" smtClean="0"/>
              <a:t>121/81; corpo forestale dello Stato: l. 36/2004; polizia penitenziaria: l. 395/90)</a:t>
            </a:r>
          </a:p>
        </p:txBody>
      </p:sp>
    </p:spTree>
    <p:extLst>
      <p:ext uri="{BB962C8B-B14F-4D97-AF65-F5344CB8AC3E}">
        <p14:creationId xmlns:p14="http://schemas.microsoft.com/office/powerpoint/2010/main" val="368795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Fonti di diritto dell’UE e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it-IT" dirty="0" smtClean="0"/>
              <a:t>Art. </a:t>
            </a:r>
            <a:r>
              <a:rPr lang="it-IT" dirty="0"/>
              <a:t>12 CDFUE: </a:t>
            </a:r>
            <a:r>
              <a:rPr lang="it-IT" dirty="0" smtClean="0"/>
              <a:t>Ogni </a:t>
            </a:r>
            <a:r>
              <a:rPr lang="it-IT" dirty="0"/>
              <a:t>individuo ha diritto alla libertà di riunione pacifica e alla libertà di associazione a tutti </a:t>
            </a:r>
            <a:r>
              <a:rPr lang="it-IT" dirty="0" smtClean="0"/>
              <a:t>i livelli</a:t>
            </a:r>
            <a:r>
              <a:rPr lang="it-IT" dirty="0"/>
              <a:t>, segnatamente in campo politico, </a:t>
            </a:r>
            <a:r>
              <a:rPr lang="it-IT" b="1" dirty="0"/>
              <a:t>sindacale</a:t>
            </a:r>
            <a:r>
              <a:rPr lang="it-IT" dirty="0"/>
              <a:t> e civico, il che implica il diritto di ogni individuo </a:t>
            </a:r>
            <a:r>
              <a:rPr lang="it-IT" dirty="0" smtClean="0"/>
              <a:t>di fondare </a:t>
            </a:r>
            <a:r>
              <a:rPr lang="it-IT" dirty="0"/>
              <a:t>sindacati insieme con altri e di aderirvi per la difesa dei propri interessi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11 CEDU</a:t>
            </a:r>
            <a:r>
              <a:rPr lang="it-IT" dirty="0"/>
              <a:t>: Ogni persona ha diritto alla libertà di riunione pacifica e </a:t>
            </a:r>
            <a:r>
              <a:rPr lang="it-IT" dirty="0" smtClean="0"/>
              <a:t>alla </a:t>
            </a:r>
            <a:r>
              <a:rPr lang="it-IT" dirty="0"/>
              <a:t>libertà d’</a:t>
            </a:r>
            <a:r>
              <a:rPr lang="it-IT" b="1" dirty="0"/>
              <a:t>associazione</a:t>
            </a:r>
            <a:r>
              <a:rPr lang="it-IT" dirty="0"/>
              <a:t>, ivi compreso il diritto di </a:t>
            </a:r>
            <a:r>
              <a:rPr lang="it-IT" dirty="0" smtClean="0"/>
              <a:t>partecipare alla </a:t>
            </a:r>
            <a:r>
              <a:rPr lang="it-IT" dirty="0"/>
              <a:t>costituzione di sindacati e di aderire a essi per la difesa dei </a:t>
            </a:r>
            <a:r>
              <a:rPr lang="it-IT" dirty="0" smtClean="0"/>
              <a:t>propri </a:t>
            </a:r>
            <a:r>
              <a:rPr lang="it-IT" dirty="0"/>
              <a:t>interessi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5 Carta sociale europea: garanzia della libertà sindacale</a:t>
            </a:r>
          </a:p>
          <a:p>
            <a:r>
              <a:rPr lang="it-IT" dirty="0" smtClean="0"/>
              <a:t>Art. 6 Carta sociale europea: diritto alla contrattazione collettiva e all’autotutela (compreso lo sciopero)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898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Art. 2 </a:t>
            </a:r>
            <a:r>
              <a:rPr lang="it-IT" dirty="0" err="1"/>
              <a:t>Conv</a:t>
            </a:r>
            <a:r>
              <a:rPr lang="it-IT" dirty="0"/>
              <a:t>. OIL 87/1948 (ratificata con l. 367/58): I lavoratori e i datori di lavoro hanno il diritto, senza alcuna distinzione e senza autorizzazione preventiva, di costituire delle organizzazioni di loro scelta, nonché di divenire membri di queste organizzazioni, alla sola condizione di osservare gli statuti di queste ultime.</a:t>
            </a:r>
          </a:p>
          <a:p>
            <a:r>
              <a:rPr lang="it-IT" dirty="0"/>
              <a:t>Art. 1 Convenzione OIL 98/1949 (ratificata con l. 367/58): I lavoratori devono beneficiare di un’adeguata protezione contro tutti gli atti di discriminazione tendenti a compromettere la libertà sindacale in materia di </a:t>
            </a:r>
            <a:r>
              <a:rPr lang="it-IT" dirty="0" smtClean="0"/>
              <a:t>impiego</a:t>
            </a:r>
            <a:r>
              <a:rPr lang="it-IT" dirty="0"/>
              <a:t> </a:t>
            </a:r>
            <a:r>
              <a:rPr lang="it-IT" dirty="0" smtClean="0"/>
              <a:t>(art. 1). Le organizzazioni dei lavoratori e dei datori di lavoro godono di un’adeguata protezione contro ogni atto di ingerenza alla loro creazione, funzionamento o amministrazione (art. 2).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Fonti di diritto dell’UE e internazionale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04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Struttura dell’organizzazione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91264" cy="489654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Pluralismo sindacale</a:t>
            </a:r>
          </a:p>
          <a:p>
            <a:r>
              <a:rPr lang="it-IT" dirty="0" smtClean="0"/>
              <a:t>Unità sindacale (es. Federazione CGIL, CISL, UIL) e unità d’azione sindacale</a:t>
            </a:r>
          </a:p>
          <a:p>
            <a:r>
              <a:rPr lang="it-IT" dirty="0" smtClean="0"/>
              <a:t>Categoria sindacale: Sindacato per ramo d’industria (sindacato di categoria) / Sindacato di mestiere; sindacati per determinati soggetti (es. pensionati, parasubordinati, interinali)</a:t>
            </a:r>
          </a:p>
          <a:p>
            <a:r>
              <a:rPr lang="it-IT" dirty="0" smtClean="0"/>
              <a:t>Linea di organizzazione orizzontale (intercategoriale): territoriale, regionale, nazionale</a:t>
            </a:r>
          </a:p>
          <a:p>
            <a:r>
              <a:rPr lang="it-IT" dirty="0" smtClean="0"/>
              <a:t>Linea di organizzazione verticale (di categoria): nei luoghi di lavoro, territoriale</a:t>
            </a:r>
            <a:r>
              <a:rPr lang="it-IT" dirty="0"/>
              <a:t>, regionale, </a:t>
            </a:r>
            <a:r>
              <a:rPr lang="it-IT" dirty="0" smtClean="0"/>
              <a:t>nazionale</a:t>
            </a:r>
          </a:p>
          <a:p>
            <a:r>
              <a:rPr lang="it-IT" dirty="0" smtClean="0"/>
              <a:t>Confederazione europea dei sindacati (CES); Confederazione internazionale dei sindacati liberi</a:t>
            </a:r>
          </a:p>
          <a:p>
            <a:r>
              <a:rPr lang="it-IT" dirty="0" smtClean="0"/>
              <a:t>Associazione non riconosciuta (mancata attuazione dell’art. 39 co. 2-4 </a:t>
            </a:r>
            <a:r>
              <a:rPr lang="it-IT" dirty="0" err="1" smtClean="0"/>
              <a:t>Cost</a:t>
            </a:r>
            <a:r>
              <a:rPr lang="it-IT" dirty="0" smtClean="0"/>
              <a:t>.): artt. 36-38 c.c.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384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Criteri organizzativi: settore economico (industria, commercio), dimensione delle imprese, settore produttivo (bancario, assicurativo, Agenzie per il lavoro), forme e natura giuridica (cooperativa, impresa artigiana)</a:t>
            </a:r>
          </a:p>
          <a:p>
            <a:r>
              <a:rPr lang="it-IT" dirty="0"/>
              <a:t>Linea di organizzazione </a:t>
            </a:r>
            <a:r>
              <a:rPr lang="it-IT" dirty="0" smtClean="0"/>
              <a:t>orizzontale: </a:t>
            </a:r>
            <a:r>
              <a:rPr lang="it-IT" dirty="0"/>
              <a:t>territoriale, regionale, nazionale</a:t>
            </a:r>
          </a:p>
          <a:p>
            <a:r>
              <a:rPr lang="it-IT" dirty="0"/>
              <a:t>Linea di organizzazione verticale (di </a:t>
            </a:r>
            <a:r>
              <a:rPr lang="it-IT" dirty="0" smtClean="0"/>
              <a:t>settore produttivo): territoriale</a:t>
            </a:r>
            <a:r>
              <a:rPr lang="it-IT" dirty="0"/>
              <a:t>, regionale, </a:t>
            </a:r>
            <a:r>
              <a:rPr lang="it-IT" dirty="0" smtClean="0"/>
              <a:t>nazionale</a:t>
            </a:r>
          </a:p>
          <a:p>
            <a:r>
              <a:rPr lang="it-IT" dirty="0" smtClean="0"/>
              <a:t>Business Europe, UAPME, </a:t>
            </a:r>
            <a:r>
              <a:rPr lang="it-IT" dirty="0" err="1" smtClean="0"/>
              <a:t>Cooperatives</a:t>
            </a:r>
            <a:r>
              <a:rPr lang="it-IT" dirty="0" smtClean="0"/>
              <a:t> Europe, CEEP</a:t>
            </a:r>
          </a:p>
          <a:p>
            <a:r>
              <a:rPr lang="it-IT" dirty="0" smtClean="0"/>
              <a:t>Aggregazioni di associazioni: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RETE Imprese Italia che riunisce Confcommercio, Confesercenti, CNA, Confartigianato e </a:t>
            </a:r>
            <a:r>
              <a:rPr lang="it-IT" dirty="0" err="1" smtClean="0"/>
              <a:t>Casartigiani</a:t>
            </a:r>
            <a:r>
              <a:rPr lang="it-IT" dirty="0" smtClean="0"/>
              <a:t>: superamento del criterio del settore economico e della natura giuridica dell’impresa; valorizzazione delle PMI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	Alleanza delle cooperative italiane che riunisce AGCI, </a:t>
            </a:r>
            <a:r>
              <a:rPr lang="it-IT" dirty="0" err="1" smtClean="0"/>
              <a:t>Confcooperative</a:t>
            </a:r>
            <a:r>
              <a:rPr lang="it-IT" dirty="0" smtClean="0"/>
              <a:t> e </a:t>
            </a:r>
            <a:r>
              <a:rPr lang="it-IT" dirty="0" err="1" smtClean="0"/>
              <a:t>Legaccop</a:t>
            </a:r>
            <a:endParaRPr lang="it-IT" dirty="0" smtClean="0"/>
          </a:p>
          <a:p>
            <a:r>
              <a:rPr lang="it-IT" dirty="0" smtClean="0"/>
              <a:t>Inclusione di liberi professionisti e lavoratori autonomi nell’ambito delle </a:t>
            </a:r>
            <a:r>
              <a:rPr lang="it-IT" dirty="0" err="1" smtClean="0"/>
              <a:t>ass</a:t>
            </a:r>
            <a:r>
              <a:rPr lang="it-IT" dirty="0" smtClean="0"/>
              <a:t>. datoriali tradizionali</a:t>
            </a:r>
          </a:p>
          <a:p>
            <a:r>
              <a:rPr lang="it-IT" dirty="0" smtClean="0"/>
              <a:t>Uscita di FIAT da Confindustria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08912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Struttura delle associazioni datoriali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94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872</TotalTime>
  <Words>690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Fonti di diritto dell’UE e internazionale</vt:lpstr>
      <vt:lpstr>Fonti di diritto dell’UE e internazionale</vt:lpstr>
      <vt:lpstr>Struttura dell’organizzazione sindacale</vt:lpstr>
      <vt:lpstr>Struttura delle associazioni datoriali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85</cp:revision>
  <dcterms:created xsi:type="dcterms:W3CDTF">2013-09-30T16:15:20Z</dcterms:created>
  <dcterms:modified xsi:type="dcterms:W3CDTF">2017-03-27T09:09:28Z</dcterms:modified>
</cp:coreProperties>
</file>