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IV – Le fonti: il contratto collettivo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Lessico del diritto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19256" cy="453650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Contratto e contrattazione collettiva</a:t>
            </a:r>
          </a:p>
          <a:p>
            <a:r>
              <a:rPr lang="it-IT" dirty="0" smtClean="0"/>
              <a:t>Rappresentanza: potere attribuito dall’aderente al sindacato di rappresentarlo e di imputargli gli effetti dell’atto posto in essere.</a:t>
            </a:r>
          </a:p>
          <a:p>
            <a:r>
              <a:rPr lang="it-IT" dirty="0" smtClean="0"/>
              <a:t>Rappresentatività: criterio di qualificazione o selezione del soggetto legittimato a fare qualcosa perché sa – o si presume che sappia – farlo meglio di altri (= tutelare effettivamente l’interesse collettivo dei lavoratori).</a:t>
            </a:r>
          </a:p>
          <a:p>
            <a:r>
              <a:rPr lang="it-IT" dirty="0" smtClean="0"/>
              <a:t>Efficacia soggettiva e oggettiva del contratto collettivo</a:t>
            </a:r>
          </a:p>
          <a:p>
            <a:r>
              <a:rPr lang="it-IT" dirty="0" smtClean="0"/>
              <a:t>Categoria sindacale: gruppo professionale rappresentato dal sindacato.</a:t>
            </a:r>
          </a:p>
          <a:p>
            <a:r>
              <a:rPr lang="it-IT" dirty="0" smtClean="0"/>
              <a:t>Categoria contrattuale: campo di applicazione del contratto collettivo.</a:t>
            </a:r>
          </a:p>
          <a:p>
            <a:r>
              <a:rPr lang="it-IT" dirty="0" smtClean="0"/>
              <a:t>Interesse collettivo: sintesi degli interessi degli associati/della collettività dei lavoratori.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6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funzioni del contratto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27584" y="2420888"/>
            <a:ext cx="7859216" cy="3960440"/>
          </a:xfrm>
        </p:spPr>
        <p:txBody>
          <a:bodyPr>
            <a:normAutofit/>
          </a:bodyPr>
          <a:lstStyle/>
          <a:p>
            <a:r>
              <a:rPr lang="it-IT" dirty="0" smtClean="0"/>
              <a:t>Normativa (acquisitiva/ablativa)</a:t>
            </a:r>
          </a:p>
          <a:p>
            <a:r>
              <a:rPr lang="it-IT" dirty="0" smtClean="0"/>
              <a:t>Obbligatoria</a:t>
            </a:r>
          </a:p>
          <a:p>
            <a:r>
              <a:rPr lang="it-IT" dirty="0" smtClean="0"/>
              <a:t>Istituzionale</a:t>
            </a:r>
          </a:p>
          <a:p>
            <a:r>
              <a:rPr lang="it-IT" dirty="0" smtClean="0"/>
              <a:t>Gestionale</a:t>
            </a:r>
          </a:p>
          <a:p>
            <a:r>
              <a:rPr lang="it-IT" dirty="0" smtClean="0"/>
              <a:t>Compositiva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7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contratto collettivo </a:t>
            </a:r>
            <a:r>
              <a:rPr lang="it-IT" dirty="0" err="1" smtClean="0"/>
              <a:t>pre</a:t>
            </a:r>
            <a:r>
              <a:rPr lang="it-IT" dirty="0" smtClean="0"/>
              <a:t>-corporativo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499176" cy="3310880"/>
          </a:xfrm>
        </p:spPr>
        <p:txBody>
          <a:bodyPr/>
          <a:lstStyle/>
          <a:p>
            <a:r>
              <a:rPr lang="it-IT" dirty="0" smtClean="0"/>
              <a:t>Funzione: uniformità dei trattamenti salariali e normativi</a:t>
            </a:r>
          </a:p>
          <a:p>
            <a:r>
              <a:rPr lang="it-IT" dirty="0" smtClean="0"/>
              <a:t>Efficacia soggettiva: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endParaRPr lang="it-IT" i="1" dirty="0" smtClean="0"/>
          </a:p>
          <a:p>
            <a:r>
              <a:rPr lang="it-IT" dirty="0" smtClean="0"/>
              <a:t>Efficacia oggettiva: efficacia obbligatoria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416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contratto collettivo corporativo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280920" cy="4030960"/>
          </a:xfrm>
        </p:spPr>
        <p:txBody>
          <a:bodyPr/>
          <a:lstStyle/>
          <a:p>
            <a:r>
              <a:rPr lang="it-IT" dirty="0" smtClean="0"/>
              <a:t>Funzione: regolazione generale dei rapporti di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Norme corporative come fonti del diritto</a:t>
            </a:r>
          </a:p>
          <a:p>
            <a:r>
              <a:rPr lang="it-IT" dirty="0" smtClean="0"/>
              <a:t>Efficacia soggettiva: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i="1" dirty="0" smtClean="0"/>
              <a:t> </a:t>
            </a:r>
            <a:r>
              <a:rPr lang="it-IT" dirty="0" smtClean="0"/>
              <a:t>(art. 2069 c.c.)</a:t>
            </a:r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dirty="0" smtClean="0"/>
              <a:t>Categoria contrattuale= categoria sindacale (art. 2070 c.c.)</a:t>
            </a:r>
            <a:endParaRPr lang="it-IT" i="1" dirty="0" smtClean="0"/>
          </a:p>
          <a:p>
            <a:r>
              <a:rPr lang="it-IT" dirty="0" smtClean="0"/>
              <a:t>Efficacia oggettiva: efficacia reale (art. 2077 c.c.)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596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contratto collettivo costituzionale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075240" cy="460851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Funzione: normativa</a:t>
            </a:r>
          </a:p>
          <a:p>
            <a:r>
              <a:rPr lang="it-IT" dirty="0" smtClean="0"/>
              <a:t>Efficacia soggettiva: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i="1" dirty="0" smtClean="0"/>
              <a:t> </a:t>
            </a:r>
            <a:r>
              <a:rPr lang="it-IT" dirty="0" smtClean="0"/>
              <a:t>(art. 39 co. 2-4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Come combinare la libertà di organizzazione sindacale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con l’efficacia soggettiva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?</a:t>
            </a:r>
          </a:p>
          <a:p>
            <a:r>
              <a:rPr lang="it-IT" dirty="0" smtClean="0"/>
              <a:t>Efficacia obbligatoria: efficacia reale</a:t>
            </a:r>
          </a:p>
          <a:p>
            <a:r>
              <a:rPr lang="it-IT" dirty="0" smtClean="0"/>
              <a:t>Il «prezzo» che l’art. 39 co. 4 </a:t>
            </a:r>
            <a:r>
              <a:rPr lang="it-IT" dirty="0" err="1" smtClean="0"/>
              <a:t>Cost</a:t>
            </a:r>
            <a:r>
              <a:rPr lang="it-IT" dirty="0" smtClean="0"/>
              <a:t>. impone al sindacato e le ragioni della mancata attuazione dello stesso (G.F. Mancini)</a:t>
            </a:r>
          </a:p>
          <a:p>
            <a:r>
              <a:rPr lang="it-IT" dirty="0" smtClean="0"/>
              <a:t>Il tentativo di supplire alla mancata attuazione dell’art. 39 co. 2-4 </a:t>
            </a:r>
            <a:r>
              <a:rPr lang="it-IT" dirty="0" err="1" smtClean="0"/>
              <a:t>Cost</a:t>
            </a:r>
            <a:r>
              <a:rPr lang="it-IT" dirty="0" smtClean="0"/>
              <a:t>.: la legge Vigorelli (l. 741/59)</a:t>
            </a:r>
          </a:p>
          <a:p>
            <a:r>
              <a:rPr lang="it-IT" dirty="0" smtClean="0"/>
              <a:t>C. </a:t>
            </a:r>
            <a:r>
              <a:rPr lang="it-IT" dirty="0" err="1" smtClean="0"/>
              <a:t>cost</a:t>
            </a:r>
            <a:r>
              <a:rPr lang="it-IT" dirty="0" smtClean="0"/>
              <a:t>. 106/1962: illegittimità costituzionale dell’art. 1 l. 1057/60 con cui si prorogava di 15 mesi la durata della delega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775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235</TotalTime>
  <Words>190</Words>
  <Application>Microsoft Office PowerPoint</Application>
  <PresentationFormat>Presentazione su schermo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Diritto del lavoro</vt:lpstr>
      <vt:lpstr>Lessico del diritto sindacale</vt:lpstr>
      <vt:lpstr>Le funzioni del contratto collettivo</vt:lpstr>
      <vt:lpstr>Il contratto collettivo pre-corporativo</vt:lpstr>
      <vt:lpstr>Il contratto collettivo corporativo</vt:lpstr>
      <vt:lpstr>Il contratto collettivo costituzionale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22</cp:revision>
  <dcterms:created xsi:type="dcterms:W3CDTF">2013-09-30T16:15:20Z</dcterms:created>
  <dcterms:modified xsi:type="dcterms:W3CDTF">2017-02-27T11:19:13Z</dcterms:modified>
</cp:coreProperties>
</file>