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2016-2017</a:t>
            </a:r>
            <a:endParaRPr lang="it-IT" dirty="0" smtClean="0"/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I – Le fasi storiche del diritto del lavoro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96944" cy="1143000"/>
          </a:xfrm>
        </p:spPr>
        <p:txBody>
          <a:bodyPr>
            <a:noAutofit/>
          </a:bodyPr>
          <a:lstStyle/>
          <a:p>
            <a:r>
              <a:rPr lang="it-IT" dirty="0" smtClean="0"/>
              <a:t>Il problema delle fonti di diritto del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r>
              <a:rPr lang="it-IT" dirty="0" smtClean="0"/>
              <a:t>Stratificazioni normative (carattere alluvionale del diritto del lavoro – G. Giugni)</a:t>
            </a:r>
          </a:p>
          <a:p>
            <a:r>
              <a:rPr lang="it-IT" dirty="0" smtClean="0"/>
              <a:t>Scarsa qualità del dettato normativo</a:t>
            </a:r>
          </a:p>
          <a:p>
            <a:r>
              <a:rPr lang="it-IT" dirty="0" smtClean="0"/>
              <a:t>Abuso di decreti legislativi e </a:t>
            </a:r>
            <a:r>
              <a:rPr lang="it-IT" smtClean="0"/>
              <a:t>decreti legge</a:t>
            </a:r>
            <a:endParaRPr lang="it-IT" dirty="0" smtClean="0"/>
          </a:p>
          <a:p>
            <a:r>
              <a:rPr lang="it-IT" dirty="0" smtClean="0"/>
              <a:t>Pluralità di CCNL per una medesima categoria</a:t>
            </a:r>
          </a:p>
          <a:p>
            <a:r>
              <a:rPr lang="it-IT" dirty="0" smtClean="0"/>
              <a:t>Problema dell’efficacia soggettiva dei CCNL e dei contratti aziendali</a:t>
            </a:r>
          </a:p>
          <a:p>
            <a:r>
              <a:rPr lang="it-IT" dirty="0" smtClean="0"/>
              <a:t>Contratti di prossimità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516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diritto del lavoro delle origini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536504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Legislazione speciale di ordine pubblico su minori (1886), infortuni sul lavoro (1898), donne (1907), riposo settimanale e festivo (1907) lavoratrici madri (1910)</a:t>
            </a:r>
          </a:p>
          <a:p>
            <a:r>
              <a:rPr lang="it-IT" dirty="0" smtClean="0"/>
              <a:t>Codice civile 1865: locazione di opere «quella in cui le persone obbligano la propria opera all’altrui servizio» (art. 1627)</a:t>
            </a:r>
          </a:p>
          <a:p>
            <a:r>
              <a:rPr lang="it-IT" dirty="0" smtClean="0"/>
              <a:t>Collegi dei Probiviri (1893)</a:t>
            </a:r>
          </a:p>
          <a:p>
            <a:r>
              <a:rPr lang="it-IT" dirty="0" smtClean="0"/>
              <a:t>Abolizione del reato di sciopero (Codice penale </a:t>
            </a:r>
            <a:r>
              <a:rPr lang="it-IT" dirty="0"/>
              <a:t>Z</a:t>
            </a:r>
            <a:r>
              <a:rPr lang="it-IT" dirty="0" smtClean="0"/>
              <a:t>anardelli del 1889)</a:t>
            </a:r>
          </a:p>
          <a:p>
            <a:r>
              <a:rPr lang="it-IT" dirty="0" smtClean="0"/>
              <a:t>Nascita della Confederazione Italiana Generale del lavoro (1906)</a:t>
            </a:r>
          </a:p>
          <a:p>
            <a:r>
              <a:rPr lang="it-IT" dirty="0" smtClean="0"/>
              <a:t>Diffusione delle Commissioni interne</a:t>
            </a:r>
          </a:p>
          <a:p>
            <a:r>
              <a:rPr lang="it-IT" dirty="0" smtClean="0"/>
              <a:t>Organizzazione internazionale del lavoro (1919)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2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ventennio fascista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24936" cy="4933528"/>
          </a:xfrm>
        </p:spPr>
        <p:txBody>
          <a:bodyPr>
            <a:normAutofit/>
          </a:bodyPr>
          <a:lstStyle/>
          <a:p>
            <a:r>
              <a:rPr lang="it-IT" dirty="0" smtClean="0"/>
              <a:t>Eliminazione delle Commissioni interne (Patto di Palazzo </a:t>
            </a:r>
            <a:r>
              <a:rPr lang="it-IT" dirty="0" err="1" smtClean="0"/>
              <a:t>Vidoni</a:t>
            </a:r>
            <a:r>
              <a:rPr lang="it-IT" dirty="0" smtClean="0"/>
              <a:t> del 1925)</a:t>
            </a:r>
          </a:p>
          <a:p>
            <a:r>
              <a:rPr lang="it-IT" dirty="0" smtClean="0"/>
              <a:t>Soppressione della libertà sindacale e introduzione del reato di sciopero (legge 1926)</a:t>
            </a:r>
          </a:p>
          <a:p>
            <a:r>
              <a:rPr lang="it-IT" dirty="0" smtClean="0"/>
              <a:t>Riconoscimento giuridico (di diritto pubblico) di un solo sindacato</a:t>
            </a:r>
          </a:p>
          <a:p>
            <a:r>
              <a:rPr lang="it-IT" dirty="0" smtClean="0"/>
              <a:t>Efficacia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r>
              <a:rPr lang="it-IT" i="1" dirty="0" smtClean="0"/>
              <a:t> </a:t>
            </a:r>
            <a:r>
              <a:rPr lang="it-IT" dirty="0" smtClean="0"/>
              <a:t>dei contratti collettivi, fonti di diritto pubblico</a:t>
            </a:r>
          </a:p>
          <a:p>
            <a:r>
              <a:rPr lang="it-IT" dirty="0" smtClean="0"/>
              <a:t>Inderogabilità del contratto collettivo da parte dei contratto individuale</a:t>
            </a:r>
          </a:p>
          <a:p>
            <a:r>
              <a:rPr lang="it-IT" dirty="0" smtClean="0"/>
              <a:t>Magistratura del lavoro</a:t>
            </a:r>
          </a:p>
          <a:p>
            <a:r>
              <a:rPr lang="it-IT" dirty="0" smtClean="0"/>
              <a:t>Codice civile (1942)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7464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L’età dell’oro del diritto del lavoro: gli anni ‘50, ‘60 e ‘70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40960" cy="522156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Ricostituzione delle Commissioni interne (1943) e delle organizzazioni sindacali</a:t>
            </a:r>
          </a:p>
          <a:p>
            <a:r>
              <a:rPr lang="it-IT" dirty="0" smtClean="0"/>
              <a:t>Costituzione italiana (1948)</a:t>
            </a:r>
          </a:p>
          <a:p>
            <a:r>
              <a:rPr lang="it-IT" dirty="0" smtClean="0"/>
              <a:t>Anni ‘50: sistema contrattuale fortemente centralizzato (A.I. e debolezza dei CCNL; taluni contr. aziendali stipulati dalle Commissioni interne)</a:t>
            </a:r>
          </a:p>
          <a:p>
            <a:r>
              <a:rPr lang="it-IT" dirty="0" smtClean="0"/>
              <a:t>Anni ‘60: importanti leggi a tutela del lavoro subordinato (l. 1369/1960; l. 230/1962; l. 604/1966)</a:t>
            </a:r>
          </a:p>
          <a:p>
            <a:r>
              <a:rPr lang="it-IT" dirty="0" smtClean="0"/>
              <a:t>Diffusione della contrattazione collettiva nazionale e aziendale; Protocollo metalmeccanici, </a:t>
            </a:r>
            <a:r>
              <a:rPr lang="it-IT" dirty="0" err="1" smtClean="0"/>
              <a:t>Intersind</a:t>
            </a:r>
            <a:r>
              <a:rPr lang="it-IT" dirty="0" smtClean="0"/>
              <a:t> e ASAP sulla contrattazione articolata (1962): 3 livelli contrattuali – nazionale, di settore e aziendale; clausole di rinvio nel CCNL; assenza contr. di settore; scarse competenze dei contr. aziendali</a:t>
            </a:r>
          </a:p>
          <a:p>
            <a:r>
              <a:rPr lang="it-IT" dirty="0" smtClean="0"/>
              <a:t>Autunno caldo (1969); contrattazione non vincolata</a:t>
            </a:r>
          </a:p>
          <a:p>
            <a:r>
              <a:rPr lang="it-IT" dirty="0" smtClean="0"/>
              <a:t>Statuto dei lavoratori (1970)</a:t>
            </a:r>
          </a:p>
          <a:p>
            <a:r>
              <a:rPr lang="it-IT" dirty="0" smtClean="0"/>
              <a:t>Riforma del processo del lavoro (1973)</a:t>
            </a:r>
          </a:p>
          <a:p>
            <a:r>
              <a:rPr lang="it-IT" dirty="0" smtClean="0"/>
              <a:t>Scala mobile</a:t>
            </a:r>
          </a:p>
          <a:p>
            <a:r>
              <a:rPr lang="it-IT" dirty="0" smtClean="0"/>
              <a:t>A.I. sulla modifica del sistema di indicizzazione dei salari (1975); A.I. su produttività e costo del lavoro (1977)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6757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diritto del lavoro della crisi: gli anni ‘80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717504"/>
          </a:xfrm>
        </p:spPr>
        <p:txBody>
          <a:bodyPr/>
          <a:lstStyle/>
          <a:p>
            <a:r>
              <a:rPr lang="it-IT" dirty="0" smtClean="0"/>
              <a:t>Esigenza di contenimento dell’aumento del costo del lavoro</a:t>
            </a:r>
          </a:p>
          <a:p>
            <a:r>
              <a:rPr lang="it-IT" dirty="0" smtClean="0"/>
              <a:t>Contrattazione trilaterale (Accordo Scotti del 1983)</a:t>
            </a:r>
          </a:p>
          <a:p>
            <a:r>
              <a:rPr lang="it-IT" dirty="0" smtClean="0"/>
              <a:t>Introduzione di nuovi tipi di contratto di lavoro subordinato (</a:t>
            </a:r>
            <a:r>
              <a:rPr lang="it-IT" dirty="0" err="1" smtClean="0"/>
              <a:t>cfl</a:t>
            </a:r>
            <a:r>
              <a:rPr lang="it-IT" dirty="0" smtClean="0"/>
              <a:t>, contratto a tempo parziale) ed estensione delle causali del lavoro a termine </a:t>
            </a:r>
          </a:p>
          <a:p>
            <a:r>
              <a:rPr lang="it-IT" dirty="0" smtClean="0"/>
              <a:t>Derogabilità </a:t>
            </a:r>
            <a:r>
              <a:rPr lang="it-IT" i="1" dirty="0" smtClean="0"/>
              <a:t>in </a:t>
            </a:r>
            <a:r>
              <a:rPr lang="it-IT" i="1" dirty="0" err="1" smtClean="0"/>
              <a:t>pejus</a:t>
            </a:r>
            <a:r>
              <a:rPr lang="it-IT" i="1" dirty="0" smtClean="0"/>
              <a:t> </a:t>
            </a:r>
            <a:r>
              <a:rPr lang="it-IT" dirty="0" smtClean="0"/>
              <a:t>della legge da parte del contratto collettivo</a:t>
            </a:r>
          </a:p>
          <a:p>
            <a:r>
              <a:rPr lang="it-IT" dirty="0" smtClean="0"/>
              <a:t>Decentramento della contrattazione collettiva per consentire l’adeguamento flessibile delle condizioni di lavoro nell’impresa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222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it-IT" dirty="0" smtClean="0"/>
              <a:t>(segue) gli anni ‘90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8147248" cy="5544616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Globalizzazione: delocalizzazione della produzione </a:t>
            </a:r>
          </a:p>
          <a:p>
            <a:r>
              <a:rPr lang="it-IT" dirty="0" smtClean="0"/>
              <a:t>Diffusione delle nuove tecnologie</a:t>
            </a:r>
          </a:p>
          <a:p>
            <a:r>
              <a:rPr lang="it-IT" dirty="0" smtClean="0"/>
              <a:t>Unione monetaria</a:t>
            </a:r>
          </a:p>
          <a:p>
            <a:r>
              <a:rPr lang="it-IT" dirty="0" smtClean="0"/>
              <a:t>Incremento della flessibilità del lavoro per garantire la competitività dell’impresa</a:t>
            </a:r>
          </a:p>
          <a:p>
            <a:r>
              <a:rPr lang="it-IT" dirty="0" smtClean="0"/>
              <a:t>Insider vs Outsider</a:t>
            </a:r>
          </a:p>
          <a:p>
            <a:r>
              <a:rPr lang="it-IT" dirty="0" smtClean="0"/>
              <a:t>Abolizione della scala mobile (1992)</a:t>
            </a:r>
          </a:p>
          <a:p>
            <a:r>
              <a:rPr lang="it-IT" dirty="0" smtClean="0"/>
              <a:t>Protocollo Ciampi (1993): due livelli contrattuali; durata quadriennale per la parte normativa e biennale per quella economica; tassi di inflazione programmati; clausola di non ripetibilità per la parte retributiva; clausole di rinvio nei CCNL; materie riservate ai contr. aziendali; stipulazione del contr. az. dalla RSU con le strutture territoriali del sindacato stipulante il CCNL (decentramento controllato della contr. </a:t>
            </a:r>
            <a:r>
              <a:rPr lang="it-IT" dirty="0" err="1" smtClean="0"/>
              <a:t>coll</a:t>
            </a:r>
            <a:r>
              <a:rPr lang="it-IT" dirty="0" smtClean="0"/>
              <a:t>.); periodo di raffreddamento; indennità di vacanza contrattuale</a:t>
            </a:r>
          </a:p>
          <a:p>
            <a:r>
              <a:rPr lang="it-IT" dirty="0" smtClean="0"/>
              <a:t>Patto per il lavoro (1996); Patto di Natale (1998)</a:t>
            </a:r>
          </a:p>
          <a:p>
            <a:r>
              <a:rPr lang="it-IT" dirty="0" smtClean="0"/>
              <a:t>Pacchetto Treu (1997)</a:t>
            </a:r>
          </a:p>
          <a:p>
            <a:r>
              <a:rPr lang="it-IT" dirty="0" smtClean="0"/>
              <a:t>Abolizione del monopolio pubblico della mediazione di manodopera (1997)</a:t>
            </a:r>
          </a:p>
        </p:txBody>
      </p:sp>
    </p:spTree>
    <p:extLst>
      <p:ext uri="{BB962C8B-B14F-4D97-AF65-F5344CB8AC3E}">
        <p14:creationId xmlns:p14="http://schemas.microsoft.com/office/powerpoint/2010/main" val="385008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it-IT" dirty="0" smtClean="0"/>
              <a:t>Governo Berlusconi II (2001-2006)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299046"/>
            <a:ext cx="8640959" cy="2778025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Libro Bianco sul mercato del lavoro (2001): spostamento della tutela del lavoratore dal rapporto di lavoro al mercato di lavoro </a:t>
            </a:r>
          </a:p>
          <a:p>
            <a:r>
              <a:rPr lang="it-IT" dirty="0" smtClean="0"/>
              <a:t>Contratto a termine (2001)</a:t>
            </a:r>
          </a:p>
          <a:p>
            <a:r>
              <a:rPr lang="it-IT" dirty="0" smtClean="0"/>
              <a:t>Orario di lavoro (2003)</a:t>
            </a:r>
          </a:p>
          <a:p>
            <a:r>
              <a:rPr lang="it-IT" dirty="0" smtClean="0"/>
              <a:t>Decreto Legislativo 276/2003: introduzione di nuove forme flessibili di lavoro (c.d. flessibilità in entrata); dualismo del mercato del lavoro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82402" y="4506813"/>
            <a:ext cx="7804398" cy="78296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Governo Prodi (2006-2008)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914400" y="5301208"/>
            <a:ext cx="6681936" cy="12946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Protocollo del 23 luglio 2007 e l. 247/2007</a:t>
            </a:r>
          </a:p>
          <a:p>
            <a:r>
              <a:rPr lang="it-IT" dirty="0" err="1" smtClean="0"/>
              <a:t>T.u.</a:t>
            </a:r>
            <a:r>
              <a:rPr lang="it-IT" dirty="0" smtClean="0"/>
              <a:t> salute e sicurezza dei lavoratori (2008)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7262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diritto del lavoro di fronte alla crisi economico-finanziaria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24936" cy="5005536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Collegato lavoro (l. 183/2010): marginalizzazione del ruolo dei giudici</a:t>
            </a:r>
          </a:p>
          <a:p>
            <a:r>
              <a:rPr lang="it-IT" dirty="0" smtClean="0"/>
              <a:t>Accordo quadro per la riforma degli assetti contrattuali (2009): durata triennale dei contr. </a:t>
            </a:r>
            <a:r>
              <a:rPr lang="it-IT" dirty="0" err="1" smtClean="0"/>
              <a:t>coll</a:t>
            </a:r>
            <a:r>
              <a:rPr lang="it-IT" dirty="0" smtClean="0"/>
              <a:t>.; tasso di inflazione previsto (IPCA – indice dei prezzi al consumo depurato dei prezzi dei beni energetici); elemento economico di garanzia fissato nel CCNL per le imprese prive di contr. az. su premi di risultato</a:t>
            </a:r>
            <a:r>
              <a:rPr lang="it-IT" dirty="0"/>
              <a:t>; </a:t>
            </a:r>
            <a:r>
              <a:rPr lang="it-IT" dirty="0" smtClean="0"/>
              <a:t>clausola generale </a:t>
            </a:r>
            <a:r>
              <a:rPr lang="it-IT" dirty="0"/>
              <a:t>di non </a:t>
            </a:r>
            <a:r>
              <a:rPr lang="it-IT" dirty="0" smtClean="0"/>
              <a:t>ripetibilità; clausole di uscita</a:t>
            </a:r>
          </a:p>
          <a:p>
            <a:r>
              <a:rPr lang="it-IT" dirty="0" smtClean="0"/>
              <a:t>Vertenza FIAT: accordi in deroga peggiorativa al CCNL inapplicabili ai lavoratori iscritti a FIOM; fuoriuscita da Confindustria; stipulazione del contr. </a:t>
            </a:r>
            <a:r>
              <a:rPr lang="it-IT" dirty="0" err="1" smtClean="0"/>
              <a:t>coll</a:t>
            </a:r>
            <a:r>
              <a:rPr lang="it-IT" dirty="0" smtClean="0"/>
              <a:t>. di gruppo; impossibilità per FIOM di costituire RSA; C. </a:t>
            </a:r>
            <a:r>
              <a:rPr lang="it-IT" dirty="0" err="1" smtClean="0"/>
              <a:t>cost</a:t>
            </a:r>
            <a:r>
              <a:rPr lang="it-IT" dirty="0" smtClean="0"/>
              <a:t>. 231/2013</a:t>
            </a:r>
          </a:p>
          <a:p>
            <a:r>
              <a:rPr lang="it-IT" dirty="0" smtClean="0"/>
              <a:t>Accordo Interconfederale del 28 giugno 2011: efficacia soggettiva estesa dei contratti aziendali; clausole di uscita</a:t>
            </a:r>
          </a:p>
          <a:p>
            <a:r>
              <a:rPr lang="it-IT" dirty="0" smtClean="0"/>
              <a:t>Art. 8 d. l. 138/2011 (</a:t>
            </a:r>
            <a:r>
              <a:rPr lang="it-IT" dirty="0" err="1" smtClean="0"/>
              <a:t>conv</a:t>
            </a:r>
            <a:r>
              <a:rPr lang="it-IT" dirty="0" smtClean="0"/>
              <a:t>. L. 148/2011): contratti di prossimità efficacia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r>
              <a:rPr lang="it-IT" dirty="0" smtClean="0"/>
              <a:t> che possono derogare la legge e i CCNL</a:t>
            </a:r>
          </a:p>
          <a:p>
            <a:r>
              <a:rPr lang="it-IT" dirty="0" smtClean="0"/>
              <a:t>Riforma Monti-Fornero (l. 92/2012): scambio tra minore flessibilità in entrata e maggiore flessibilità in uscita; decontribuzione salario di produttività</a:t>
            </a:r>
          </a:p>
          <a:p>
            <a:r>
              <a:rPr lang="it-IT" dirty="0" smtClean="0"/>
              <a:t>A.I. su produttività del 21.11.2012: possibilità per il contr. az. di assorbire una quota dell’aumento retributivo previsto dal CCNL; clausole di uscita; privilegiare la contr. az. per le materie che incidono su produttività</a:t>
            </a:r>
          </a:p>
        </p:txBody>
      </p:sp>
    </p:spTree>
    <p:extLst>
      <p:ext uri="{BB962C8B-B14F-4D97-AF65-F5344CB8AC3E}">
        <p14:creationId xmlns:p14="http://schemas.microsoft.com/office/powerpoint/2010/main" val="3120328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r>
              <a:rPr lang="it-IT" dirty="0" smtClean="0"/>
              <a:t>Il diritto del lavoro del Governo </a:t>
            </a:r>
            <a:r>
              <a:rPr lang="it-IT" dirty="0" err="1" smtClean="0"/>
              <a:t>Renzi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40960" cy="4933528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Liberalizzazione del contratto a termine (d. l. 34/2014 </a:t>
            </a:r>
            <a:r>
              <a:rPr lang="it-IT" dirty="0" err="1" smtClean="0"/>
              <a:t>conv</a:t>
            </a:r>
            <a:r>
              <a:rPr lang="it-IT" dirty="0" smtClean="0"/>
              <a:t>. L. 78/2014)</a:t>
            </a:r>
          </a:p>
          <a:p>
            <a:r>
              <a:rPr lang="it-IT" b="1" dirty="0" smtClean="0"/>
              <a:t>Jobs </a:t>
            </a:r>
            <a:r>
              <a:rPr lang="it-IT" b="1" dirty="0" err="1" smtClean="0"/>
              <a:t>Act</a:t>
            </a:r>
            <a:r>
              <a:rPr lang="it-IT" b="1" dirty="0" smtClean="0"/>
              <a:t>: </a:t>
            </a:r>
            <a:r>
              <a:rPr lang="it-IT" dirty="0" smtClean="0"/>
              <a:t>L. 183/2014 e 8 d. </a:t>
            </a:r>
            <a:r>
              <a:rPr lang="it-IT" dirty="0" err="1" smtClean="0"/>
              <a:t>lgs</a:t>
            </a:r>
            <a:r>
              <a:rPr lang="it-IT" dirty="0" smtClean="0"/>
              <a:t>. attuativi su Nuova Assicurazione Sociale per l’impiego (</a:t>
            </a:r>
            <a:r>
              <a:rPr lang="it-IT" dirty="0" err="1" smtClean="0"/>
              <a:t>NASpI</a:t>
            </a:r>
            <a:r>
              <a:rPr lang="it-IT" dirty="0" smtClean="0"/>
              <a:t> – d. </a:t>
            </a:r>
            <a:r>
              <a:rPr lang="it-IT" dirty="0" err="1" smtClean="0"/>
              <a:t>lgs</a:t>
            </a:r>
            <a:r>
              <a:rPr lang="it-IT" dirty="0" smtClean="0"/>
              <a:t>. 22/2015), licenziamento (d. </a:t>
            </a:r>
            <a:r>
              <a:rPr lang="it-IT" dirty="0" err="1" smtClean="0"/>
              <a:t>lgs</a:t>
            </a:r>
            <a:r>
              <a:rPr lang="it-IT" dirty="0" smtClean="0"/>
              <a:t>. 23/2015), conciliazione tra impegni familiari e lavoro (d. </a:t>
            </a:r>
            <a:r>
              <a:rPr lang="it-IT" dirty="0" err="1" smtClean="0"/>
              <a:t>lgs</a:t>
            </a:r>
            <a:r>
              <a:rPr lang="it-IT" dirty="0" smtClean="0"/>
              <a:t>. 80/2015), riordino della disciplina dei contratti di lavoro non-standard e mansioni (d. </a:t>
            </a:r>
            <a:r>
              <a:rPr lang="it-IT" dirty="0" err="1" smtClean="0"/>
              <a:t>lgs</a:t>
            </a:r>
            <a:r>
              <a:rPr lang="it-IT" dirty="0" smtClean="0"/>
              <a:t>. 81/2015), ammortizzatori sociali in costanza di rapporto di lavoro (d. </a:t>
            </a:r>
            <a:r>
              <a:rPr lang="it-IT" dirty="0" err="1" smtClean="0"/>
              <a:t>lgs</a:t>
            </a:r>
            <a:r>
              <a:rPr lang="it-IT" dirty="0" smtClean="0"/>
              <a:t>. 148/2015), attività ispettiva (d. </a:t>
            </a:r>
            <a:r>
              <a:rPr lang="it-IT" dirty="0" err="1" smtClean="0"/>
              <a:t>lgs</a:t>
            </a:r>
            <a:r>
              <a:rPr lang="it-IT" dirty="0" smtClean="0"/>
              <a:t>. 149/2015), servizi per l’impiego e politiche attive (d. </a:t>
            </a:r>
            <a:r>
              <a:rPr lang="it-IT" dirty="0" err="1" smtClean="0"/>
              <a:t>lgs</a:t>
            </a:r>
            <a:r>
              <a:rPr lang="it-IT" dirty="0" smtClean="0"/>
              <a:t>. 150/2015), controlli a distanza e dimissioni (d. </a:t>
            </a:r>
            <a:r>
              <a:rPr lang="it-IT" dirty="0" err="1" smtClean="0"/>
              <a:t>lgs</a:t>
            </a:r>
            <a:r>
              <a:rPr lang="it-IT" dirty="0" smtClean="0"/>
              <a:t>. 151/2015)</a:t>
            </a:r>
          </a:p>
          <a:p>
            <a:r>
              <a:rPr lang="it-IT" dirty="0" smtClean="0"/>
              <a:t>Incentivi contributivi al contratto a tempo indeterminato e abolizione dell’obbligo di reintegra in caso di licenziamento ingiustificato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4776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255</TotalTime>
  <Words>1131</Words>
  <Application>Microsoft Office PowerPoint</Application>
  <PresentationFormat>Presentazione su schermo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Franklin Gothic Book</vt:lpstr>
      <vt:lpstr>Perpetua</vt:lpstr>
      <vt:lpstr>Wingdings 2</vt:lpstr>
      <vt:lpstr>Universo</vt:lpstr>
      <vt:lpstr>Diritto del lavoro</vt:lpstr>
      <vt:lpstr>Il diritto del lavoro delle origini</vt:lpstr>
      <vt:lpstr>Il ventennio fascista</vt:lpstr>
      <vt:lpstr>L’età dell’oro del diritto del lavoro: gli anni ‘50, ‘60 e ‘70</vt:lpstr>
      <vt:lpstr>Il diritto del lavoro della crisi: gli anni ‘80</vt:lpstr>
      <vt:lpstr>(segue) gli anni ‘90</vt:lpstr>
      <vt:lpstr>Governo Berlusconi II (2001-2006)</vt:lpstr>
      <vt:lpstr>Il diritto del lavoro di fronte alla crisi economico-finanziaria</vt:lpstr>
      <vt:lpstr>Il diritto del lavoro del Governo Renzi</vt:lpstr>
      <vt:lpstr>Il problema delle fonti di diritto del lavoro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36</cp:revision>
  <dcterms:created xsi:type="dcterms:W3CDTF">2013-09-30T16:15:20Z</dcterms:created>
  <dcterms:modified xsi:type="dcterms:W3CDTF">2017-02-27T11:16:37Z</dcterms:modified>
</cp:coreProperties>
</file>