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58" r:id="rId3"/>
    <p:sldId id="334" r:id="rId4"/>
    <p:sldId id="2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7" r:id="rId23"/>
    <p:sldId id="378" r:id="rId24"/>
    <p:sldId id="379" r:id="rId25"/>
    <p:sldId id="380" r:id="rId26"/>
    <p:sldId id="399" r:id="rId27"/>
    <p:sldId id="400" r:id="rId28"/>
    <p:sldId id="384" r:id="rId29"/>
    <p:sldId id="385" r:id="rId30"/>
    <p:sldId id="386" r:id="rId31"/>
    <p:sldId id="388" r:id="rId32"/>
    <p:sldId id="389" r:id="rId33"/>
    <p:sldId id="391" r:id="rId34"/>
    <p:sldId id="392" r:id="rId35"/>
    <p:sldId id="393" r:id="rId36"/>
    <p:sldId id="394" r:id="rId37"/>
    <p:sldId id="395" r:id="rId38"/>
    <p:sldId id="396" r:id="rId39"/>
    <p:sldId id="263" r:id="rId40"/>
    <p:sldId id="343" r:id="rId41"/>
    <p:sldId id="308" r:id="rId42"/>
    <p:sldId id="347" r:id="rId43"/>
    <p:sldId id="34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3" autoAdjust="0"/>
    <p:restoredTop sz="94660"/>
  </p:normalViewPr>
  <p:slideViewPr>
    <p:cSldViewPr>
      <p:cViewPr varScale="1">
        <p:scale>
          <a:sx n="70" d="100"/>
          <a:sy n="70" d="100"/>
        </p:scale>
        <p:origin x="12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3AE362E-8EE9-4B6D-9373-EA4A9FBF2945}" type="datetimeFigureOut">
              <a:rPr lang="en-US" smtClean="0"/>
              <a:t>5/8/2017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23393B8-DBDB-4415-BC27-7A73B7357E71}" type="slidenum">
              <a:rPr lang="en-US" smtClean="0"/>
              <a:t>‹N›</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3AE362E-8EE9-4B6D-9373-EA4A9FBF294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3AE362E-8EE9-4B6D-9373-EA4A9FBF294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3AE362E-8EE9-4B6D-9373-EA4A9FBF294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3AE362E-8EE9-4B6D-9373-EA4A9FBF294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83AE362E-8EE9-4B6D-9373-EA4A9FBF2945}"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393B8-DBDB-4415-BC27-7A73B7357E71}" type="slidenum">
              <a:rPr lang="en-US" smtClean="0"/>
              <a:t>‹N›</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3AE362E-8EE9-4B6D-9373-EA4A9FBF2945}"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83AE362E-8EE9-4B6D-9373-EA4A9FBF2945}"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E362E-8EE9-4B6D-9373-EA4A9FBF2945}"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3AE362E-8EE9-4B6D-9373-EA4A9FBF2945}" type="datetimeFigureOut">
              <a:rPr lang="en-US" smtClean="0"/>
              <a:t>5/8/2017</a:t>
            </a:fld>
            <a:endParaRPr lang="en-US"/>
          </a:p>
        </p:txBody>
      </p:sp>
      <p:sp>
        <p:nvSpPr>
          <p:cNvPr id="7" name="Slide Number Placeholder 6"/>
          <p:cNvSpPr>
            <a:spLocks noGrp="1"/>
          </p:cNvSpPr>
          <p:nvPr>
            <p:ph type="sldNum" sz="quarter" idx="12"/>
          </p:nvPr>
        </p:nvSpPr>
        <p:spPr/>
        <p:txBody>
          <a:bodyPr/>
          <a:lstStyle/>
          <a:p>
            <a:fld id="{023393B8-DBDB-4415-BC27-7A73B7357E71}" type="slidenum">
              <a:rPr lang="en-US" smtClean="0"/>
              <a:t>‹N›</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3AE362E-8EE9-4B6D-9373-EA4A9FBF2945}" type="datetimeFigureOut">
              <a:rPr lang="en-US" smtClean="0"/>
              <a:t>5/8/2017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3AE362E-8EE9-4B6D-9373-EA4A9FBF2945}" type="datetimeFigureOut">
              <a:rPr lang="en-US" smtClean="0"/>
              <a:t>5/8/2017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23393B8-DBDB-4415-BC27-7A73B7357E71}"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Contratto a termine</a:t>
            </a:r>
            <a:endParaRPr lang="en-US" dirty="0"/>
          </a:p>
        </p:txBody>
      </p:sp>
      <p:sp>
        <p:nvSpPr>
          <p:cNvPr id="3" name="Sottotitolo 2"/>
          <p:cNvSpPr>
            <a:spLocks noGrp="1"/>
          </p:cNvSpPr>
          <p:nvPr>
            <p:ph type="subTitle" idx="1"/>
          </p:nvPr>
        </p:nvSpPr>
        <p:spPr/>
        <p:txBody>
          <a:bodyPr>
            <a:normAutofit fontScale="92500"/>
          </a:bodyPr>
          <a:lstStyle/>
          <a:p>
            <a:r>
              <a:rPr lang="it-IT" dirty="0" smtClean="0"/>
              <a:t>Silvia Borelli</a:t>
            </a:r>
          </a:p>
          <a:p>
            <a:r>
              <a:rPr lang="it-IT" dirty="0" smtClean="0"/>
              <a:t>Associata di Diritto del lavoro</a:t>
            </a:r>
          </a:p>
          <a:p>
            <a:r>
              <a:rPr lang="it-IT" dirty="0" smtClean="0"/>
              <a:t>Università degli studi di Ferrara</a:t>
            </a:r>
            <a:endParaRPr lang="en-US" dirty="0"/>
          </a:p>
        </p:txBody>
      </p:sp>
    </p:spTree>
    <p:extLst>
      <p:ext uri="{BB962C8B-B14F-4D97-AF65-F5344CB8AC3E}">
        <p14:creationId xmlns:p14="http://schemas.microsoft.com/office/powerpoint/2010/main" val="298485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764704"/>
            <a:ext cx="8280920" cy="817160"/>
          </a:xfrm>
        </p:spPr>
        <p:txBody>
          <a:bodyPr>
            <a:noAutofit/>
          </a:bodyPr>
          <a:lstStyle/>
          <a:p>
            <a:r>
              <a:rPr lang="it-IT" sz="3200" dirty="0" smtClean="0"/>
              <a:t>Continuazione del </a:t>
            </a:r>
            <a:r>
              <a:rPr lang="it-IT" sz="3200" dirty="0"/>
              <a:t>rapporto </a:t>
            </a:r>
            <a:r>
              <a:rPr lang="it-IT" sz="3200" dirty="0" smtClean="0"/>
              <a:t>(art</a:t>
            </a:r>
            <a:r>
              <a:rPr lang="it-IT" sz="3200" dirty="0"/>
              <a:t>. </a:t>
            </a:r>
            <a:r>
              <a:rPr lang="it-IT" sz="3200" dirty="0" smtClean="0"/>
              <a:t>22)</a:t>
            </a:r>
            <a:endParaRPr lang="en-US" sz="3200" dirty="0"/>
          </a:p>
        </p:txBody>
      </p:sp>
      <p:sp>
        <p:nvSpPr>
          <p:cNvPr id="3" name="Segnaposto contenuto 2"/>
          <p:cNvSpPr>
            <a:spLocks noGrp="1"/>
          </p:cNvSpPr>
          <p:nvPr>
            <p:ph idx="1"/>
          </p:nvPr>
        </p:nvSpPr>
        <p:spPr>
          <a:xfrm>
            <a:off x="539552" y="1628800"/>
            <a:ext cx="8136904" cy="4896544"/>
          </a:xfrm>
        </p:spPr>
        <p:txBody>
          <a:bodyPr>
            <a:normAutofit lnSpcReduction="10000"/>
          </a:bodyPr>
          <a:lstStyle/>
          <a:p>
            <a:pPr marL="68580" indent="0">
              <a:buNone/>
            </a:pPr>
            <a:r>
              <a:rPr lang="it-IT" dirty="0"/>
              <a:t>S</a:t>
            </a:r>
            <a:r>
              <a:rPr lang="it-IT" dirty="0" smtClean="0"/>
              <a:t>e </a:t>
            </a:r>
            <a:r>
              <a:rPr lang="it-IT" dirty="0"/>
              <a:t>il rapporto di lavoro continua dopo la scadenza </a:t>
            </a:r>
            <a:r>
              <a:rPr lang="it-IT" dirty="0" smtClean="0"/>
              <a:t>del termine </a:t>
            </a:r>
            <a:r>
              <a:rPr lang="it-IT" dirty="0"/>
              <a:t>inizialmente fissato o successivamente prorogato, il datore di lavoro </a:t>
            </a:r>
            <a:r>
              <a:rPr lang="it-IT" dirty="0" smtClean="0"/>
              <a:t>è </a:t>
            </a:r>
            <a:r>
              <a:rPr lang="it-IT" dirty="0"/>
              <a:t>tenuto a corrispondere </a:t>
            </a:r>
            <a:r>
              <a:rPr lang="it-IT" dirty="0" smtClean="0"/>
              <a:t>al lavoratore </a:t>
            </a:r>
            <a:r>
              <a:rPr lang="it-IT" dirty="0"/>
              <a:t>una maggiorazione della retribuzione per ogni giorno di continuazione del rapporto pari al 20 </a:t>
            </a:r>
            <a:r>
              <a:rPr lang="it-IT" dirty="0" smtClean="0"/>
              <a:t>% </a:t>
            </a:r>
            <a:r>
              <a:rPr lang="it-IT" dirty="0"/>
              <a:t>fino al decimo giorno successivo e al 40 %</a:t>
            </a:r>
            <a:r>
              <a:rPr lang="it-IT" dirty="0" smtClean="0"/>
              <a:t> </a:t>
            </a:r>
            <a:r>
              <a:rPr lang="it-IT" dirty="0"/>
              <a:t>per ciascun giorno ulteriore.</a:t>
            </a:r>
          </a:p>
          <a:p>
            <a:pPr marL="68580" indent="0">
              <a:buNone/>
            </a:pPr>
            <a:r>
              <a:rPr lang="it-IT" dirty="0" smtClean="0"/>
              <a:t>Qualora </a:t>
            </a:r>
            <a:r>
              <a:rPr lang="it-IT" dirty="0"/>
              <a:t>il rapporto di lavoro continui oltre il trentesimo giorno in caso di contratto di durata inferiore a </a:t>
            </a:r>
            <a:r>
              <a:rPr lang="it-IT" dirty="0" smtClean="0"/>
              <a:t>6 mesi</a:t>
            </a:r>
            <a:r>
              <a:rPr lang="it-IT" dirty="0"/>
              <a:t>, ovvero oltre il cinquantesimo giorno negli altri casi, il contratto si trasforma in contratto a </a:t>
            </a:r>
            <a:r>
              <a:rPr lang="it-IT" dirty="0" smtClean="0"/>
              <a:t>tempo indeterminato </a:t>
            </a:r>
            <a:r>
              <a:rPr lang="it-IT" dirty="0"/>
              <a:t>dalla scadenza dei predetti </a:t>
            </a:r>
            <a:r>
              <a:rPr lang="it-IT" dirty="0" smtClean="0"/>
              <a:t>termini.</a:t>
            </a:r>
          </a:p>
        </p:txBody>
      </p:sp>
    </p:spTree>
    <p:extLst>
      <p:ext uri="{BB962C8B-B14F-4D97-AF65-F5344CB8AC3E}">
        <p14:creationId xmlns:p14="http://schemas.microsoft.com/office/powerpoint/2010/main" val="3039899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764704"/>
            <a:ext cx="7848872" cy="1143000"/>
          </a:xfrm>
        </p:spPr>
        <p:txBody>
          <a:bodyPr>
            <a:normAutofit fontScale="90000"/>
          </a:bodyPr>
          <a:lstStyle/>
          <a:p>
            <a:r>
              <a:rPr lang="it-IT" dirty="0" smtClean="0"/>
              <a:t>Successione di contratti a termine (art. 21 co. 2)</a:t>
            </a:r>
            <a:endParaRPr lang="en-US" dirty="0"/>
          </a:p>
        </p:txBody>
      </p:sp>
      <p:sp>
        <p:nvSpPr>
          <p:cNvPr id="3" name="Segnaposto contenuto 2"/>
          <p:cNvSpPr>
            <a:spLocks noGrp="1"/>
          </p:cNvSpPr>
          <p:nvPr>
            <p:ph idx="1"/>
          </p:nvPr>
        </p:nvSpPr>
        <p:spPr>
          <a:xfrm>
            <a:off x="467544" y="2060848"/>
            <a:ext cx="8208912" cy="4464496"/>
          </a:xfrm>
        </p:spPr>
        <p:txBody>
          <a:bodyPr>
            <a:normAutofit fontScale="85000" lnSpcReduction="20000"/>
          </a:bodyPr>
          <a:lstStyle/>
          <a:p>
            <a:pPr marL="68580" indent="0">
              <a:buNone/>
            </a:pPr>
            <a:r>
              <a:rPr lang="it-IT" dirty="0"/>
              <a:t>Qualora il lavoratore sia riassunto a tempo determinato entro </a:t>
            </a:r>
            <a:r>
              <a:rPr lang="it-IT" dirty="0" smtClean="0"/>
              <a:t>10 gg. </a:t>
            </a:r>
            <a:r>
              <a:rPr lang="it-IT" dirty="0"/>
              <a:t>dalla data di scadenza di </a:t>
            </a:r>
            <a:r>
              <a:rPr lang="it-IT" dirty="0" smtClean="0"/>
              <a:t>un contratto </a:t>
            </a:r>
            <a:r>
              <a:rPr lang="it-IT" dirty="0"/>
              <a:t>di durata fino a </a:t>
            </a:r>
            <a:r>
              <a:rPr lang="it-IT" dirty="0" smtClean="0"/>
              <a:t>6 </a:t>
            </a:r>
            <a:r>
              <a:rPr lang="it-IT" dirty="0"/>
              <a:t>mesi, ovvero </a:t>
            </a:r>
            <a:r>
              <a:rPr lang="it-IT" dirty="0" smtClean="0"/>
              <a:t>20 gg. </a:t>
            </a:r>
            <a:r>
              <a:rPr lang="it-IT" dirty="0"/>
              <a:t>dalla data di scadenza di un contratto di durata </a:t>
            </a:r>
            <a:r>
              <a:rPr lang="it-IT" dirty="0" smtClean="0"/>
              <a:t>superiore a 6 mesi</a:t>
            </a:r>
            <a:r>
              <a:rPr lang="it-IT" dirty="0"/>
              <a:t>, il secondo contratto si trasforma in contratto a tempo indeterminato. </a:t>
            </a:r>
            <a:endParaRPr lang="it-IT" dirty="0" smtClean="0"/>
          </a:p>
          <a:p>
            <a:pPr marL="68580" indent="0">
              <a:buNone/>
            </a:pPr>
            <a:r>
              <a:rPr lang="it-IT" dirty="0" smtClean="0"/>
              <a:t>La disposizione non si applica:</a:t>
            </a:r>
          </a:p>
          <a:p>
            <a:pPr>
              <a:buFontTx/>
              <a:buChar char="-"/>
            </a:pPr>
            <a:r>
              <a:rPr lang="it-IT" dirty="0" smtClean="0"/>
              <a:t>ai </a:t>
            </a:r>
            <a:r>
              <a:rPr lang="it-IT" dirty="0"/>
              <a:t>lavoratori impiegati nelle </a:t>
            </a:r>
            <a:r>
              <a:rPr lang="it-IT" dirty="0" smtClean="0"/>
              <a:t>attività </a:t>
            </a:r>
            <a:r>
              <a:rPr lang="it-IT" dirty="0"/>
              <a:t>stagionali individuate </a:t>
            </a:r>
            <a:r>
              <a:rPr lang="it-IT" dirty="0" smtClean="0"/>
              <a:t>con </a:t>
            </a:r>
            <a:r>
              <a:rPr lang="it-IT" dirty="0" err="1" smtClean="0"/>
              <a:t>d.m.</a:t>
            </a:r>
            <a:r>
              <a:rPr lang="it-IT" dirty="0" smtClean="0"/>
              <a:t> </a:t>
            </a:r>
          </a:p>
          <a:p>
            <a:pPr>
              <a:buFontTx/>
              <a:buChar char="-"/>
            </a:pPr>
            <a:r>
              <a:rPr lang="it-IT" dirty="0" smtClean="0"/>
              <a:t>nelle </a:t>
            </a:r>
            <a:r>
              <a:rPr lang="it-IT" dirty="0"/>
              <a:t>ipotesi individuate dai contratti </a:t>
            </a:r>
            <a:r>
              <a:rPr lang="it-IT" dirty="0" smtClean="0"/>
              <a:t>collettivi</a:t>
            </a:r>
          </a:p>
          <a:p>
            <a:pPr>
              <a:buFontTx/>
              <a:buChar char="-"/>
            </a:pPr>
            <a:r>
              <a:rPr lang="it-IT" dirty="0" smtClean="0"/>
              <a:t>alle </a:t>
            </a:r>
            <a:r>
              <a:rPr lang="it-IT" dirty="0"/>
              <a:t>imprese </a:t>
            </a:r>
            <a:r>
              <a:rPr lang="it-IT" dirty="0" smtClean="0"/>
              <a:t>startup innovative </a:t>
            </a:r>
            <a:r>
              <a:rPr lang="it-IT" dirty="0"/>
              <a:t>per </a:t>
            </a:r>
            <a:r>
              <a:rPr lang="it-IT" dirty="0" smtClean="0"/>
              <a:t>4 </a:t>
            </a:r>
            <a:r>
              <a:rPr lang="it-IT" dirty="0"/>
              <a:t>anni dalla costituzione della </a:t>
            </a:r>
            <a:r>
              <a:rPr lang="it-IT" dirty="0" smtClean="0"/>
              <a:t>società</a:t>
            </a:r>
          </a:p>
          <a:p>
            <a:pPr marL="68580" indent="0">
              <a:buNone/>
            </a:pPr>
            <a:r>
              <a:rPr lang="it-IT" dirty="0" smtClean="0"/>
              <a:t>[La regola non si applica ai contratti a termine previsti dall’art. 8 co. 2 l. 223/91; l’assunzione mediante contratto intermittente, seppur non vietata, potrebbe configurare una </a:t>
            </a:r>
            <a:r>
              <a:rPr lang="it-IT" b="1" dirty="0" smtClean="0"/>
              <a:t>frode alla legge</a:t>
            </a:r>
            <a:r>
              <a:rPr lang="it-IT" dirty="0" smtClean="0"/>
              <a:t>; lettera circolare 22/4/2013]</a:t>
            </a:r>
          </a:p>
          <a:p>
            <a:pPr marL="0" indent="0">
              <a:buNone/>
            </a:pPr>
            <a:endParaRPr lang="en-US" dirty="0"/>
          </a:p>
        </p:txBody>
      </p:sp>
    </p:spTree>
    <p:extLst>
      <p:ext uri="{BB962C8B-B14F-4D97-AF65-F5344CB8AC3E}">
        <p14:creationId xmlns:p14="http://schemas.microsoft.com/office/powerpoint/2010/main" val="3624648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1027664"/>
            <a:ext cx="7240650" cy="1143000"/>
          </a:xfrm>
        </p:spPr>
        <p:txBody>
          <a:bodyPr>
            <a:normAutofit fontScale="90000"/>
          </a:bodyPr>
          <a:lstStyle/>
          <a:p>
            <a:r>
              <a:rPr lang="it-IT" dirty="0" smtClean="0"/>
              <a:t>Principio di non discriminazione (art. 25)</a:t>
            </a:r>
            <a:endParaRPr lang="en-US" dirty="0"/>
          </a:p>
        </p:txBody>
      </p:sp>
      <p:sp>
        <p:nvSpPr>
          <p:cNvPr id="3" name="Segnaposto contenuto 2"/>
          <p:cNvSpPr>
            <a:spLocks noGrp="1"/>
          </p:cNvSpPr>
          <p:nvPr>
            <p:ph idx="1"/>
          </p:nvPr>
        </p:nvSpPr>
        <p:spPr>
          <a:xfrm>
            <a:off x="1043492" y="2323652"/>
            <a:ext cx="7272924" cy="3913660"/>
          </a:xfrm>
        </p:spPr>
        <p:txBody>
          <a:bodyPr>
            <a:normAutofit fontScale="92500"/>
          </a:bodyPr>
          <a:lstStyle/>
          <a:p>
            <a:pPr marL="68580" indent="0">
              <a:buNone/>
            </a:pPr>
            <a:r>
              <a:rPr lang="it-IT" dirty="0"/>
              <a:t>Al lavoratore a tempo determinato spetta il trattamento economico e normativo in atto </a:t>
            </a:r>
            <a:r>
              <a:rPr lang="it-IT" u="sng" dirty="0"/>
              <a:t>nell'impresa</a:t>
            </a:r>
            <a:r>
              <a:rPr lang="it-IT" dirty="0"/>
              <a:t> per </a:t>
            </a:r>
            <a:r>
              <a:rPr lang="it-IT" dirty="0" smtClean="0"/>
              <a:t>i lavoratori </a:t>
            </a:r>
            <a:r>
              <a:rPr lang="it-IT" dirty="0"/>
              <a:t>con contratto a tempo indeterminato comparabili, intendendosi per tali quelli inquadrati nello </a:t>
            </a:r>
            <a:r>
              <a:rPr lang="it-IT" dirty="0" smtClean="0"/>
              <a:t>stesso livello </a:t>
            </a:r>
            <a:r>
              <a:rPr lang="it-IT" dirty="0"/>
              <a:t>in forza dei criteri di classificazione stabiliti dalla contrattazione collettiva, ed in proporzione al </a:t>
            </a:r>
            <a:r>
              <a:rPr lang="it-IT" dirty="0" smtClean="0"/>
              <a:t>periodo lavorativo </a:t>
            </a:r>
            <a:r>
              <a:rPr lang="it-IT" dirty="0"/>
              <a:t>prestato, sempre che non sia obiettivamente incompatibile con la natura del contratto a </a:t>
            </a:r>
            <a:r>
              <a:rPr lang="it-IT" dirty="0" smtClean="0"/>
              <a:t>tempo determinato.</a:t>
            </a:r>
          </a:p>
          <a:p>
            <a:pPr marL="68580" indent="0">
              <a:buNone/>
            </a:pPr>
            <a:r>
              <a:rPr lang="it-IT" dirty="0" smtClean="0"/>
              <a:t>Sanzione amministrativa </a:t>
            </a:r>
          </a:p>
        </p:txBody>
      </p:sp>
    </p:spTree>
    <p:extLst>
      <p:ext uri="{BB962C8B-B14F-4D97-AF65-F5344CB8AC3E}">
        <p14:creationId xmlns:p14="http://schemas.microsoft.com/office/powerpoint/2010/main" val="1185482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dirty="0" smtClean="0"/>
              <a:t>Tribunale Milano 27/1/2011</a:t>
            </a:r>
            <a:endParaRPr lang="en-US" dirty="0"/>
          </a:p>
        </p:txBody>
      </p:sp>
      <p:sp>
        <p:nvSpPr>
          <p:cNvPr id="3" name="Segnaposto contenuto 2"/>
          <p:cNvSpPr>
            <a:spLocks noGrp="1"/>
          </p:cNvSpPr>
          <p:nvPr>
            <p:ph idx="1"/>
          </p:nvPr>
        </p:nvSpPr>
        <p:spPr>
          <a:xfrm>
            <a:off x="755576" y="2323652"/>
            <a:ext cx="7560840" cy="3841652"/>
          </a:xfrm>
        </p:spPr>
        <p:txBody>
          <a:bodyPr>
            <a:normAutofit fontScale="92500" lnSpcReduction="20000"/>
          </a:bodyPr>
          <a:lstStyle/>
          <a:p>
            <a:pPr marL="68580" indent="0">
              <a:buNone/>
            </a:pPr>
            <a:r>
              <a:rPr lang="it-IT" dirty="0"/>
              <a:t>appare configurabile l'avvenuta violazione del principio di non </a:t>
            </a:r>
            <a:r>
              <a:rPr lang="it-IT" dirty="0" smtClean="0"/>
              <a:t>discriminazione - </a:t>
            </a:r>
            <a:r>
              <a:rPr lang="it-IT" dirty="0"/>
              <a:t>avuto particolare riguardo al </a:t>
            </a:r>
            <a:r>
              <a:rPr lang="it-IT" u="sng" dirty="0" smtClean="0"/>
              <a:t>mancato riconoscimento </a:t>
            </a:r>
            <a:r>
              <a:rPr lang="it-IT" u="sng" dirty="0"/>
              <a:t>a parte </a:t>
            </a:r>
            <a:r>
              <a:rPr lang="it-IT" u="sng" dirty="0" smtClean="0"/>
              <a:t>ricorrente degli </a:t>
            </a:r>
            <a:r>
              <a:rPr lang="it-IT" u="sng" dirty="0"/>
              <a:t>scatti di </a:t>
            </a:r>
            <a:r>
              <a:rPr lang="it-IT" u="sng" dirty="0" smtClean="0"/>
              <a:t>anzianità </a:t>
            </a:r>
            <a:r>
              <a:rPr lang="it-IT" dirty="0"/>
              <a:t>riconosciuti ai colleghi di pari </a:t>
            </a:r>
            <a:r>
              <a:rPr lang="it-IT" dirty="0" smtClean="0"/>
              <a:t>anzianità </a:t>
            </a:r>
            <a:r>
              <a:rPr lang="it-IT" dirty="0"/>
              <a:t>e livello assunti </a:t>
            </a:r>
            <a:r>
              <a:rPr lang="it-IT" dirty="0" smtClean="0"/>
              <a:t>con contratto </a:t>
            </a:r>
            <a:r>
              <a:rPr lang="it-IT" dirty="0"/>
              <a:t>di lavoro a tempo indeterminato - con conseguente </a:t>
            </a:r>
            <a:r>
              <a:rPr lang="it-IT" dirty="0" smtClean="0"/>
              <a:t>illegittimità </a:t>
            </a:r>
            <a:r>
              <a:rPr lang="it-IT" dirty="0"/>
              <a:t>dei </a:t>
            </a:r>
            <a:r>
              <a:rPr lang="it-IT" dirty="0" smtClean="0"/>
              <a:t>contratti a </a:t>
            </a:r>
            <a:r>
              <a:rPr lang="it-IT" dirty="0"/>
              <a:t>termine impugnati, ex. art. 6 D. </a:t>
            </a:r>
            <a:r>
              <a:rPr lang="it-IT" dirty="0" err="1"/>
              <a:t>Lgs</a:t>
            </a:r>
            <a:r>
              <a:rPr lang="it-IT" dirty="0"/>
              <a:t>. 368/01, e con diritto dei ricorrenti a </a:t>
            </a:r>
            <a:r>
              <a:rPr lang="it-IT" dirty="0" smtClean="0"/>
              <a:t>vedersi corrispondere, </a:t>
            </a:r>
            <a:r>
              <a:rPr lang="it-IT" dirty="0"/>
              <a:t>a titolo risarcitorio, una somma ammontante alla </a:t>
            </a:r>
            <a:r>
              <a:rPr lang="it-IT" dirty="0" smtClean="0"/>
              <a:t>differenza tra </a:t>
            </a:r>
            <a:r>
              <a:rPr lang="it-IT" dirty="0"/>
              <a:t>quanto percepito, nel medesimo periodo, dai dipendenti assunti </a:t>
            </a:r>
            <a:r>
              <a:rPr lang="it-IT" dirty="0" smtClean="0"/>
              <a:t>a </a:t>
            </a:r>
            <a:r>
              <a:rPr lang="it-IT" dirty="0"/>
              <a:t>tempo indeterminato con pari </a:t>
            </a:r>
            <a:r>
              <a:rPr lang="it-IT" dirty="0" smtClean="0"/>
              <a:t>anzianità </a:t>
            </a:r>
            <a:r>
              <a:rPr lang="it-IT" dirty="0"/>
              <a:t>e livello e quanto percepito dagli stessi.</a:t>
            </a:r>
            <a:endParaRPr lang="en-US" dirty="0"/>
          </a:p>
        </p:txBody>
      </p:sp>
    </p:spTree>
    <p:extLst>
      <p:ext uri="{BB962C8B-B14F-4D97-AF65-F5344CB8AC3E}">
        <p14:creationId xmlns:p14="http://schemas.microsoft.com/office/powerpoint/2010/main" val="2005921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2"/>
            <a:ext cx="7024744" cy="817160"/>
          </a:xfrm>
        </p:spPr>
        <p:txBody>
          <a:bodyPr/>
          <a:lstStyle/>
          <a:p>
            <a:r>
              <a:rPr lang="it-IT" dirty="0" smtClean="0"/>
              <a:t>Tribunale Milano 1/8/2011</a:t>
            </a:r>
            <a:endParaRPr lang="en-US" dirty="0"/>
          </a:p>
        </p:txBody>
      </p:sp>
      <p:sp>
        <p:nvSpPr>
          <p:cNvPr id="3" name="Segnaposto contenuto 2"/>
          <p:cNvSpPr>
            <a:spLocks noGrp="1"/>
          </p:cNvSpPr>
          <p:nvPr>
            <p:ph idx="1"/>
          </p:nvPr>
        </p:nvSpPr>
        <p:spPr>
          <a:xfrm>
            <a:off x="755576" y="1988840"/>
            <a:ext cx="7560956" cy="4201692"/>
          </a:xfrm>
        </p:spPr>
        <p:txBody>
          <a:bodyPr>
            <a:normAutofit fontScale="77500" lnSpcReduction="20000"/>
          </a:bodyPr>
          <a:lstStyle/>
          <a:p>
            <a:pPr marL="68580" indent="0">
              <a:buNone/>
            </a:pPr>
            <a:r>
              <a:rPr lang="it-IT" dirty="0" smtClean="0"/>
              <a:t>- la </a:t>
            </a:r>
            <a:r>
              <a:rPr lang="it-IT" dirty="0"/>
              <a:t>progressiva reiterazione di rapporti </a:t>
            </a:r>
            <a:r>
              <a:rPr lang="it-IT" dirty="0" smtClean="0"/>
              <a:t>di lavoro </a:t>
            </a:r>
            <a:r>
              <a:rPr lang="it-IT" dirty="0"/>
              <a:t>a tempo determinato ha di fatto realizzato un </a:t>
            </a:r>
            <a:r>
              <a:rPr lang="it-IT" dirty="0" smtClean="0"/>
              <a:t>contesto del </a:t>
            </a:r>
            <a:r>
              <a:rPr lang="it-IT" dirty="0"/>
              <a:t>tutto identico, sotto il profilo dello sviluppo </a:t>
            </a:r>
            <a:r>
              <a:rPr lang="it-IT" dirty="0" smtClean="0"/>
              <a:t>della professionalità</a:t>
            </a:r>
            <a:r>
              <a:rPr lang="it-IT" dirty="0"/>
              <a:t>, a quello tipico di un rapporto a </a:t>
            </a:r>
            <a:r>
              <a:rPr lang="it-IT" dirty="0" smtClean="0"/>
              <a:t>tempo </a:t>
            </a:r>
            <a:r>
              <a:rPr lang="en-US" dirty="0" err="1" smtClean="0"/>
              <a:t>indeterminato</a:t>
            </a:r>
            <a:r>
              <a:rPr lang="en-US" dirty="0" smtClean="0"/>
              <a:t>.</a:t>
            </a:r>
          </a:p>
          <a:p>
            <a:pPr marL="68580" indent="0">
              <a:buNone/>
            </a:pPr>
            <a:r>
              <a:rPr lang="it-IT" dirty="0" smtClean="0"/>
              <a:t>- deve </a:t>
            </a:r>
            <a:r>
              <a:rPr lang="it-IT" dirty="0"/>
              <a:t>essere dichiarato il diritto </a:t>
            </a:r>
            <a:r>
              <a:rPr lang="it-IT" dirty="0" smtClean="0"/>
              <a:t>al risarcimento </a:t>
            </a:r>
            <a:r>
              <a:rPr lang="it-IT" dirty="0"/>
              <a:t>del danno patito, consistente nella </a:t>
            </a:r>
            <a:r>
              <a:rPr lang="it-IT" b="1" dirty="0" smtClean="0">
                <a:solidFill>
                  <a:schemeClr val="tx1"/>
                </a:solidFill>
              </a:rPr>
              <a:t>mancata percezione </a:t>
            </a:r>
            <a:r>
              <a:rPr lang="it-IT" b="1" dirty="0">
                <a:solidFill>
                  <a:schemeClr val="tx1"/>
                </a:solidFill>
              </a:rPr>
              <a:t>negli anni passati delle retribuzioni di volta in </a:t>
            </a:r>
            <a:r>
              <a:rPr lang="it-IT" b="1" dirty="0" smtClean="0">
                <a:solidFill>
                  <a:schemeClr val="tx1"/>
                </a:solidFill>
              </a:rPr>
              <a:t>volta adeguate </a:t>
            </a:r>
            <a:r>
              <a:rPr lang="it-IT" b="1" dirty="0">
                <a:solidFill>
                  <a:schemeClr val="tx1"/>
                </a:solidFill>
              </a:rPr>
              <a:t>alla corrispondente anzianità</a:t>
            </a:r>
            <a:r>
              <a:rPr lang="it-IT" dirty="0"/>
              <a:t>: risarcimento, quindi, </a:t>
            </a:r>
            <a:r>
              <a:rPr lang="it-IT" dirty="0" smtClean="0"/>
              <a:t>che dovrà </a:t>
            </a:r>
            <a:r>
              <a:rPr lang="it-IT" dirty="0"/>
              <a:t>essere quantificato in misura pari alla differenza tra </a:t>
            </a:r>
            <a:r>
              <a:rPr lang="it-IT" dirty="0" smtClean="0"/>
              <a:t>la retribuzione percepita </a:t>
            </a:r>
            <a:r>
              <a:rPr lang="it-IT" dirty="0"/>
              <a:t>e quella che la </a:t>
            </a:r>
            <a:r>
              <a:rPr lang="it-IT" dirty="0" smtClean="0"/>
              <a:t>ricorrente avrebbe </a:t>
            </a:r>
            <a:r>
              <a:rPr lang="it-IT" dirty="0"/>
              <a:t>percepito in considerazione della maggiore anzianità </a:t>
            </a:r>
            <a:r>
              <a:rPr lang="it-IT" dirty="0" smtClean="0"/>
              <a:t>e professionalità </a:t>
            </a:r>
            <a:r>
              <a:rPr lang="it-IT" dirty="0"/>
              <a:t>di volta in volta raggiunta</a:t>
            </a:r>
            <a:r>
              <a:rPr lang="it-IT" dirty="0" smtClean="0"/>
              <a:t>.</a:t>
            </a:r>
          </a:p>
          <a:p>
            <a:pPr marL="68580" indent="0">
              <a:buNone/>
            </a:pPr>
            <a:r>
              <a:rPr lang="it-IT" dirty="0" smtClean="0"/>
              <a:t>- appare </a:t>
            </a:r>
            <a:r>
              <a:rPr lang="it-IT" dirty="0"/>
              <a:t>discriminatorio il trattamento retributivo sfavorevole applicato ai dipendenti del Ministero con contratto a termine, i quali, a parità di anzianità maturata nei periodi lavorati, non si vedono riconosciuta quest'ultima ai fini </a:t>
            </a:r>
            <a:r>
              <a:rPr lang="it-IT" dirty="0" smtClean="0"/>
              <a:t>retributivi (T. Milano 2/8/2011)</a:t>
            </a:r>
            <a:endParaRPr lang="en-US" dirty="0"/>
          </a:p>
        </p:txBody>
      </p:sp>
    </p:spTree>
    <p:extLst>
      <p:ext uri="{BB962C8B-B14F-4D97-AF65-F5344CB8AC3E}">
        <p14:creationId xmlns:p14="http://schemas.microsoft.com/office/powerpoint/2010/main" val="2748882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normAutofit fontScale="90000"/>
          </a:bodyPr>
          <a:lstStyle/>
          <a:p>
            <a:r>
              <a:rPr lang="it-IT" dirty="0" smtClean="0"/>
              <a:t>Tribunale Milano 13/12/2011</a:t>
            </a:r>
            <a:endParaRPr lang="en-US" dirty="0"/>
          </a:p>
        </p:txBody>
      </p:sp>
      <p:sp>
        <p:nvSpPr>
          <p:cNvPr id="3" name="Segnaposto contenuto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104" y="2420888"/>
            <a:ext cx="8852901" cy="1876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81" y="4869160"/>
            <a:ext cx="9217024" cy="1630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071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normAutofit fontScale="90000"/>
          </a:bodyPr>
          <a:lstStyle/>
          <a:p>
            <a:r>
              <a:rPr lang="it-IT" dirty="0" smtClean="0"/>
              <a:t>L’anzianità di servizi incide…</a:t>
            </a:r>
            <a:endParaRPr lang="en-US" dirty="0"/>
          </a:p>
        </p:txBody>
      </p:sp>
      <p:sp>
        <p:nvSpPr>
          <p:cNvPr id="3" name="Segnaposto contenuto 2"/>
          <p:cNvSpPr>
            <a:spLocks noGrp="1"/>
          </p:cNvSpPr>
          <p:nvPr>
            <p:ph idx="1"/>
          </p:nvPr>
        </p:nvSpPr>
        <p:spPr>
          <a:xfrm>
            <a:off x="755576" y="2323652"/>
            <a:ext cx="7704856" cy="3508977"/>
          </a:xfrm>
        </p:spPr>
        <p:txBody>
          <a:bodyPr/>
          <a:lstStyle/>
          <a:p>
            <a:pPr marL="68580" indent="0">
              <a:buNone/>
            </a:pPr>
            <a:r>
              <a:rPr lang="it-IT" dirty="0" smtClean="0"/>
              <a:t>…sull’inquadramento al momento dell’assunzione (</a:t>
            </a:r>
            <a:r>
              <a:rPr lang="it-IT" dirty="0" err="1" smtClean="0"/>
              <a:t>Cgue</a:t>
            </a:r>
            <a:r>
              <a:rPr lang="it-IT" dirty="0" smtClean="0"/>
              <a:t>, Valenza)</a:t>
            </a:r>
          </a:p>
          <a:p>
            <a:pPr marL="68580" indent="0">
              <a:buNone/>
            </a:pPr>
            <a:r>
              <a:rPr lang="it-IT" dirty="0" smtClean="0"/>
              <a:t>…sulle progressioni di carriera verticali (che possono essere subordinate a una certa anzianità: Tar Veneto</a:t>
            </a:r>
            <a:r>
              <a:rPr lang="it-IT" smtClean="0"/>
              <a:t>, 4/6/2010; </a:t>
            </a:r>
            <a:r>
              <a:rPr lang="it-IT" dirty="0" err="1" smtClean="0"/>
              <a:t>Cgue</a:t>
            </a:r>
            <a:r>
              <a:rPr lang="it-IT" dirty="0" smtClean="0"/>
              <a:t>, </a:t>
            </a:r>
            <a:r>
              <a:rPr lang="it-IT" dirty="0" err="1" smtClean="0"/>
              <a:t>Rosado</a:t>
            </a:r>
            <a:r>
              <a:rPr lang="it-IT" dirty="0" smtClean="0"/>
              <a:t> Santana)</a:t>
            </a:r>
          </a:p>
          <a:p>
            <a:pPr marL="68580" indent="0">
              <a:buNone/>
            </a:pPr>
            <a:r>
              <a:rPr lang="it-IT" dirty="0" smtClean="0"/>
              <a:t>…sulle progressioni di carriera orizzontali (T. Milano e C. Appello Milano)</a:t>
            </a:r>
          </a:p>
          <a:p>
            <a:pPr marL="68580" indent="0">
              <a:buNone/>
            </a:pPr>
            <a:endParaRPr lang="en-US" dirty="0"/>
          </a:p>
        </p:txBody>
      </p:sp>
    </p:spTree>
    <p:extLst>
      <p:ext uri="{BB962C8B-B14F-4D97-AF65-F5344CB8AC3E}">
        <p14:creationId xmlns:p14="http://schemas.microsoft.com/office/powerpoint/2010/main" val="2617825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err="1" smtClean="0"/>
              <a:t>Cass</a:t>
            </a:r>
            <a:r>
              <a:rPr lang="it-IT" dirty="0" smtClean="0"/>
              <a:t>. S.U. 20074/2010</a:t>
            </a:r>
            <a:endParaRPr lang="en-US" dirty="0"/>
          </a:p>
        </p:txBody>
      </p:sp>
      <p:sp>
        <p:nvSpPr>
          <p:cNvPr id="3" name="Segnaposto contenuto 2"/>
          <p:cNvSpPr>
            <a:spLocks noGrp="1"/>
          </p:cNvSpPr>
          <p:nvPr>
            <p:ph idx="1"/>
          </p:nvPr>
        </p:nvSpPr>
        <p:spPr>
          <a:xfrm>
            <a:off x="683568" y="1916832"/>
            <a:ext cx="7848872" cy="4320480"/>
          </a:xfrm>
        </p:spPr>
        <p:txBody>
          <a:bodyPr>
            <a:normAutofit fontScale="92500" lnSpcReduction="20000"/>
          </a:bodyPr>
          <a:lstStyle/>
          <a:p>
            <a:pPr marL="68580" indent="0">
              <a:buNone/>
            </a:pPr>
            <a:r>
              <a:rPr lang="it-IT" dirty="0"/>
              <a:t>La disposizione contenuta </a:t>
            </a:r>
            <a:r>
              <a:rPr lang="it-IT" dirty="0" smtClean="0"/>
              <a:t>nel art. 3 co. 5 e 12 D.L</a:t>
            </a:r>
            <a:r>
              <a:rPr lang="it-IT" dirty="0"/>
              <a:t>. </a:t>
            </a:r>
            <a:r>
              <a:rPr lang="it-IT" dirty="0" smtClean="0"/>
              <a:t>726/1984 (</a:t>
            </a:r>
            <a:r>
              <a:rPr lang="it-IT" dirty="0" err="1" smtClean="0"/>
              <a:t>conv</a:t>
            </a:r>
            <a:r>
              <a:rPr lang="it-IT" dirty="0" smtClean="0"/>
              <a:t>. </a:t>
            </a:r>
            <a:r>
              <a:rPr lang="it-IT" dirty="0"/>
              <a:t>L. </a:t>
            </a:r>
            <a:r>
              <a:rPr lang="it-IT" dirty="0" smtClean="0"/>
              <a:t>863/1984), </a:t>
            </a:r>
            <a:r>
              <a:rPr lang="it-IT" dirty="0"/>
              <a:t>secondo cui </a:t>
            </a:r>
            <a:r>
              <a:rPr lang="it-IT" dirty="0" smtClean="0"/>
              <a:t>in caso </a:t>
            </a:r>
            <a:r>
              <a:rPr lang="it-IT" dirty="0"/>
              <a:t>di trasformazione del rapporto di formazione e lavoro in rapporto a </a:t>
            </a:r>
            <a:r>
              <a:rPr lang="it-IT" dirty="0" smtClean="0"/>
              <a:t>tempo indeterminato </a:t>
            </a:r>
            <a:r>
              <a:rPr lang="it-IT" dirty="0"/>
              <a:t>ovvero nel caso di assunzione a tempo indeterminato, con </a:t>
            </a:r>
            <a:r>
              <a:rPr lang="it-IT" dirty="0" smtClean="0"/>
              <a:t>chiamata nominativa</a:t>
            </a:r>
            <a:r>
              <a:rPr lang="it-IT" dirty="0"/>
              <a:t>, entro </a:t>
            </a:r>
            <a:r>
              <a:rPr lang="it-IT" dirty="0" smtClean="0"/>
              <a:t>12 mesi </a:t>
            </a:r>
            <a:r>
              <a:rPr lang="it-IT" dirty="0"/>
              <a:t>dalla cessazione </a:t>
            </a:r>
            <a:r>
              <a:rPr lang="it-IT" dirty="0" smtClean="0"/>
              <a:t>del rapporto </a:t>
            </a:r>
            <a:r>
              <a:rPr lang="it-IT" dirty="0"/>
              <a:t>di formazione e </a:t>
            </a:r>
            <a:r>
              <a:rPr lang="it-IT" dirty="0" smtClean="0"/>
              <a:t>lavoro, </a:t>
            </a:r>
            <a:r>
              <a:rPr lang="it-IT" u="sng" dirty="0" smtClean="0"/>
              <a:t>il periodo di formazione </a:t>
            </a:r>
            <a:r>
              <a:rPr lang="it-IT" u="sng" dirty="0"/>
              <a:t>e lavoro deve essere computato </a:t>
            </a:r>
            <a:r>
              <a:rPr lang="it-IT" u="sng" dirty="0" smtClean="0"/>
              <a:t>nell’anzianità di servizio</a:t>
            </a:r>
            <a:r>
              <a:rPr lang="it-IT" u="sng" dirty="0"/>
              <a:t>, opera anche quando </a:t>
            </a:r>
            <a:r>
              <a:rPr lang="it-IT" u="sng" dirty="0" smtClean="0"/>
              <a:t>l’anzianità è presa </a:t>
            </a:r>
            <a:r>
              <a:rPr lang="it-IT" u="sng" dirty="0"/>
              <a:t>in </a:t>
            </a:r>
            <a:r>
              <a:rPr lang="it-IT" u="sng" dirty="0" smtClean="0"/>
              <a:t>considerazione </a:t>
            </a:r>
            <a:r>
              <a:rPr lang="it-IT" u="sng" dirty="0"/>
              <a:t>da </a:t>
            </a:r>
            <a:r>
              <a:rPr lang="it-IT" u="sng" dirty="0" smtClean="0"/>
              <a:t>discipline contrattuali</a:t>
            </a:r>
            <a:r>
              <a:rPr lang="it-IT" dirty="0" smtClean="0"/>
              <a:t> </a:t>
            </a:r>
            <a:r>
              <a:rPr lang="it-IT" dirty="0"/>
              <a:t>ai fini </a:t>
            </a:r>
            <a:r>
              <a:rPr lang="it-IT" dirty="0" smtClean="0"/>
              <a:t>dell’attribuzione </a:t>
            </a:r>
            <a:r>
              <a:rPr lang="it-IT" dirty="0"/>
              <a:t>di emolumenti che hanno fondamento </a:t>
            </a:r>
            <a:r>
              <a:rPr lang="it-IT" dirty="0" smtClean="0"/>
              <a:t>nella sola contrattazione collettiva</a:t>
            </a:r>
            <a:r>
              <a:rPr lang="it-IT" dirty="0"/>
              <a:t>, come nel caso degli </a:t>
            </a:r>
            <a:r>
              <a:rPr lang="it-IT" dirty="0" smtClean="0"/>
              <a:t>aumenti periodici di anzianità previsti dall’art</a:t>
            </a:r>
            <a:r>
              <a:rPr lang="it-IT" dirty="0"/>
              <a:t>. </a:t>
            </a:r>
            <a:r>
              <a:rPr lang="it-IT" dirty="0" smtClean="0"/>
              <a:t>7 </a:t>
            </a:r>
            <a:r>
              <a:rPr lang="it-IT" dirty="0" err="1" smtClean="0"/>
              <a:t>lett</a:t>
            </a:r>
            <a:r>
              <a:rPr lang="it-IT" dirty="0"/>
              <a:t>. </a:t>
            </a:r>
            <a:r>
              <a:rPr lang="it-IT" dirty="0" smtClean="0"/>
              <a:t>c), dell’accordo </a:t>
            </a:r>
            <a:r>
              <a:rPr lang="it-IT" dirty="0"/>
              <a:t>nazionale 27 novembre </a:t>
            </a:r>
            <a:r>
              <a:rPr lang="it-IT" dirty="0" smtClean="0"/>
              <a:t>2000 per </a:t>
            </a:r>
            <a:r>
              <a:rPr lang="it-IT" dirty="0"/>
              <a:t>i </a:t>
            </a:r>
            <a:r>
              <a:rPr lang="it-IT" dirty="0" smtClean="0"/>
              <a:t>dipendenti di </a:t>
            </a:r>
            <a:r>
              <a:rPr lang="it-IT" dirty="0"/>
              <a:t>aziende di </a:t>
            </a:r>
            <a:r>
              <a:rPr lang="it-IT" dirty="0" smtClean="0"/>
              <a:t>trasporto </a:t>
            </a:r>
            <a:r>
              <a:rPr lang="it-IT" dirty="0"/>
              <a:t>in concessione.</a:t>
            </a:r>
            <a:endParaRPr lang="en-US" dirty="0"/>
          </a:p>
        </p:txBody>
      </p:sp>
    </p:spTree>
    <p:extLst>
      <p:ext uri="{BB962C8B-B14F-4D97-AF65-F5344CB8AC3E}">
        <p14:creationId xmlns:p14="http://schemas.microsoft.com/office/powerpoint/2010/main" val="2554801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smtClean="0"/>
              <a:t>Circ. INPS 30/2012</a:t>
            </a:r>
            <a:endParaRPr lang="en-US" dirty="0"/>
          </a:p>
        </p:txBody>
      </p:sp>
      <p:sp>
        <p:nvSpPr>
          <p:cNvPr id="3" name="Segnaposto contenuto 2"/>
          <p:cNvSpPr>
            <a:spLocks noGrp="1"/>
          </p:cNvSpPr>
          <p:nvPr>
            <p:ph idx="1"/>
          </p:nvPr>
        </p:nvSpPr>
        <p:spPr>
          <a:xfrm>
            <a:off x="683568" y="2060848"/>
            <a:ext cx="7488832" cy="4320480"/>
          </a:xfrm>
        </p:spPr>
        <p:txBody>
          <a:bodyPr>
            <a:normAutofit fontScale="92500" lnSpcReduction="10000"/>
          </a:bodyPr>
          <a:lstStyle/>
          <a:p>
            <a:pPr marL="68580" indent="0">
              <a:buNone/>
            </a:pPr>
            <a:r>
              <a:rPr lang="it-IT" dirty="0" smtClean="0"/>
              <a:t>nel </a:t>
            </a:r>
            <a:r>
              <a:rPr lang="it-IT" dirty="0"/>
              <a:t>caso in cui i lavoratori, continuando </a:t>
            </a:r>
            <a:r>
              <a:rPr lang="it-IT" dirty="0" smtClean="0"/>
              <a:t>a prestare </a:t>
            </a:r>
            <a:r>
              <a:rPr lang="it-IT" dirty="0"/>
              <a:t>la stessa attività per il medesimo appaltante, transitino da una impresa all'altra </a:t>
            </a:r>
            <a:r>
              <a:rPr lang="it-IT" dirty="0" smtClean="0"/>
              <a:t>per successione </a:t>
            </a:r>
            <a:r>
              <a:rPr lang="it-IT" dirty="0"/>
              <a:t>di appalti, </a:t>
            </a:r>
            <a:r>
              <a:rPr lang="it-IT" u="sng" dirty="0">
                <a:solidFill>
                  <a:schemeClr val="tx1"/>
                </a:solidFill>
              </a:rPr>
              <a:t>l'anzianità aziendale – ai soli fini della concessione </a:t>
            </a:r>
            <a:r>
              <a:rPr lang="it-IT" u="sng" dirty="0" smtClean="0">
                <a:solidFill>
                  <a:schemeClr val="tx1"/>
                </a:solidFill>
              </a:rPr>
              <a:t>dell'integrazione salariale </a:t>
            </a:r>
            <a:r>
              <a:rPr lang="it-IT" dirty="0" smtClean="0">
                <a:solidFill>
                  <a:schemeClr val="tx1"/>
                </a:solidFill>
              </a:rPr>
              <a:t>[anzianità </a:t>
            </a:r>
            <a:r>
              <a:rPr lang="it-IT" dirty="0">
                <a:solidFill>
                  <a:schemeClr val="tx1"/>
                </a:solidFill>
              </a:rPr>
              <a:t>lavorativa presso l'impresa di almeno 90 </a:t>
            </a:r>
            <a:r>
              <a:rPr lang="it-IT" dirty="0" smtClean="0">
                <a:solidFill>
                  <a:schemeClr val="tx1"/>
                </a:solidFill>
              </a:rPr>
              <a:t>giorni] </a:t>
            </a:r>
            <a:r>
              <a:rPr lang="it-IT" u="sng" dirty="0" smtClean="0">
                <a:solidFill>
                  <a:schemeClr val="tx1"/>
                </a:solidFill>
              </a:rPr>
              <a:t>e </a:t>
            </a:r>
            <a:r>
              <a:rPr lang="it-IT" u="sng" dirty="0">
                <a:solidFill>
                  <a:schemeClr val="tx1"/>
                </a:solidFill>
              </a:rPr>
              <a:t>della indennità di </a:t>
            </a:r>
            <a:r>
              <a:rPr lang="it-IT" u="sng" dirty="0" smtClean="0">
                <a:solidFill>
                  <a:schemeClr val="tx1"/>
                </a:solidFill>
              </a:rPr>
              <a:t>mobilità</a:t>
            </a:r>
            <a:r>
              <a:rPr lang="it-IT" dirty="0" smtClean="0">
                <a:solidFill>
                  <a:schemeClr val="tx1"/>
                </a:solidFill>
              </a:rPr>
              <a:t> [</a:t>
            </a:r>
            <a:r>
              <a:rPr lang="en-US" dirty="0" err="1" smtClean="0">
                <a:solidFill>
                  <a:schemeClr val="tx1"/>
                </a:solidFill>
              </a:rPr>
              <a:t>anzianità</a:t>
            </a:r>
            <a:r>
              <a:rPr lang="en-US" dirty="0" smtClean="0">
                <a:solidFill>
                  <a:schemeClr val="tx1"/>
                </a:solidFill>
              </a:rPr>
              <a:t> </a:t>
            </a:r>
            <a:r>
              <a:rPr lang="en-US" dirty="0" err="1">
                <a:solidFill>
                  <a:schemeClr val="tx1"/>
                </a:solidFill>
              </a:rPr>
              <a:t>aziendale</a:t>
            </a:r>
            <a:r>
              <a:rPr lang="en-US" dirty="0">
                <a:solidFill>
                  <a:schemeClr val="tx1"/>
                </a:solidFill>
              </a:rPr>
              <a:t> di </a:t>
            </a:r>
            <a:r>
              <a:rPr lang="en-US" dirty="0" err="1" smtClean="0">
                <a:solidFill>
                  <a:schemeClr val="tx1"/>
                </a:solidFill>
              </a:rPr>
              <a:t>almeno</a:t>
            </a:r>
            <a:r>
              <a:rPr lang="en-US" dirty="0" smtClean="0">
                <a:solidFill>
                  <a:schemeClr val="tx1"/>
                </a:solidFill>
              </a:rPr>
              <a:t> </a:t>
            </a:r>
            <a:r>
              <a:rPr lang="it-IT" dirty="0" smtClean="0">
                <a:solidFill>
                  <a:schemeClr val="tx1"/>
                </a:solidFill>
              </a:rPr>
              <a:t>12 </a:t>
            </a:r>
            <a:r>
              <a:rPr lang="it-IT" dirty="0">
                <a:solidFill>
                  <a:schemeClr val="tx1"/>
                </a:solidFill>
              </a:rPr>
              <a:t>mesi, di cui almeno 6 di lavoro effettivamente </a:t>
            </a:r>
            <a:r>
              <a:rPr lang="it-IT" dirty="0" smtClean="0">
                <a:solidFill>
                  <a:schemeClr val="tx1"/>
                </a:solidFill>
              </a:rPr>
              <a:t>prestato], </a:t>
            </a:r>
            <a:r>
              <a:rPr lang="it-IT" dirty="0">
                <a:solidFill>
                  <a:schemeClr val="tx1"/>
                </a:solidFill>
              </a:rPr>
              <a:t>anche in deroga alla normativa ordinaria – </a:t>
            </a:r>
            <a:r>
              <a:rPr lang="it-IT" u="sng" dirty="0">
                <a:solidFill>
                  <a:schemeClr val="tx1"/>
                </a:solidFill>
              </a:rPr>
              <a:t>deve </a:t>
            </a:r>
            <a:r>
              <a:rPr lang="it-IT" u="sng" dirty="0" smtClean="0">
                <a:solidFill>
                  <a:schemeClr val="tx1"/>
                </a:solidFill>
              </a:rPr>
              <a:t>essere valutata </a:t>
            </a:r>
            <a:r>
              <a:rPr lang="it-IT" u="sng" dirty="0">
                <a:solidFill>
                  <a:schemeClr val="tx1"/>
                </a:solidFill>
              </a:rPr>
              <a:t>cumulando i periodi prestati alle dipendenze delle diverse imprese appaltatrici</a:t>
            </a:r>
            <a:r>
              <a:rPr lang="it-IT" dirty="0">
                <a:solidFill>
                  <a:schemeClr val="tx1"/>
                </a:solidFill>
              </a:rPr>
              <a:t>, </a:t>
            </a:r>
            <a:r>
              <a:rPr lang="it-IT" dirty="0" smtClean="0"/>
              <a:t>anche nell’ipotesi </a:t>
            </a:r>
            <a:r>
              <a:rPr lang="it-IT" dirty="0"/>
              <a:t>in cui non sussista la fattispecie del trasferimento di azienda di cui all’art. 2112 c.c.</a:t>
            </a:r>
            <a:endParaRPr lang="en-US" dirty="0"/>
          </a:p>
        </p:txBody>
      </p:sp>
    </p:spTree>
    <p:extLst>
      <p:ext uri="{BB962C8B-B14F-4D97-AF65-F5344CB8AC3E}">
        <p14:creationId xmlns:p14="http://schemas.microsoft.com/office/powerpoint/2010/main" val="735501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836712"/>
            <a:ext cx="7024744" cy="648072"/>
          </a:xfrm>
        </p:spPr>
        <p:txBody>
          <a:bodyPr>
            <a:normAutofit fontScale="90000"/>
          </a:bodyPr>
          <a:lstStyle/>
          <a:p>
            <a:r>
              <a:rPr lang="it-IT" dirty="0" smtClean="0"/>
              <a:t>Anzianità lavorativa</a:t>
            </a:r>
            <a:endParaRPr lang="en-US" dirty="0"/>
          </a:p>
        </p:txBody>
      </p:sp>
      <p:sp>
        <p:nvSpPr>
          <p:cNvPr id="3" name="Segnaposto contenuto 2"/>
          <p:cNvSpPr>
            <a:spLocks noGrp="1"/>
          </p:cNvSpPr>
          <p:nvPr>
            <p:ph idx="1"/>
          </p:nvPr>
        </p:nvSpPr>
        <p:spPr>
          <a:xfrm>
            <a:off x="611560" y="1844824"/>
            <a:ext cx="7992888" cy="4680520"/>
          </a:xfrm>
        </p:spPr>
        <p:txBody>
          <a:bodyPr>
            <a:normAutofit fontScale="92500" lnSpcReduction="10000"/>
          </a:bodyPr>
          <a:lstStyle/>
          <a:p>
            <a:pPr marL="68580" indent="0">
              <a:buNone/>
            </a:pPr>
            <a:r>
              <a:rPr lang="it-IT" dirty="0" smtClean="0"/>
              <a:t>La </a:t>
            </a:r>
            <a:r>
              <a:rPr lang="it-IT" dirty="0"/>
              <a:t>clausola 4 dell’accordo quadro </a:t>
            </a:r>
            <a:r>
              <a:rPr lang="it-IT" dirty="0" smtClean="0"/>
              <a:t>osta </a:t>
            </a:r>
            <a:r>
              <a:rPr lang="it-IT" dirty="0"/>
              <a:t>a che i periodi di servizio prestati da un dipendente pubblico temporaneo di un’amministrazione pubblica non vengano presi in considerazione ai fini dell’accesso di quest’ultimo, divenuto nel frattempo dipendente pubblico di ruolo, ad una promozione per via interna cui possono esclusivamente aspirare i dipendenti pubblici di ruolo, a meno che tale esclusione non sia giustificata da ragioni </a:t>
            </a:r>
            <a:r>
              <a:rPr lang="it-IT" dirty="0" smtClean="0"/>
              <a:t>oggettive [elementi oggettivi, precisi </a:t>
            </a:r>
            <a:r>
              <a:rPr lang="it-IT" dirty="0"/>
              <a:t>e concreti, che contraddistinguono la condizione di </a:t>
            </a:r>
            <a:r>
              <a:rPr lang="it-IT" dirty="0" smtClean="0"/>
              <a:t>impiego </a:t>
            </a:r>
            <a:r>
              <a:rPr lang="it-IT" dirty="0"/>
              <a:t>nel particolare contesto in cui </a:t>
            </a:r>
            <a:r>
              <a:rPr lang="it-IT" dirty="0" smtClean="0"/>
              <a:t>s’inscrive, e che rispondano </a:t>
            </a:r>
            <a:r>
              <a:rPr lang="it-IT" dirty="0"/>
              <a:t>ad una reale necessità, </a:t>
            </a:r>
            <a:r>
              <a:rPr lang="it-IT" dirty="0" smtClean="0"/>
              <a:t>siano idonei </a:t>
            </a:r>
            <a:r>
              <a:rPr lang="it-IT" dirty="0"/>
              <a:t>a conseguire l’obiettivo perseguito e </a:t>
            </a:r>
            <a:r>
              <a:rPr lang="it-IT" dirty="0" smtClean="0"/>
              <a:t>risultino </a:t>
            </a:r>
            <a:r>
              <a:rPr lang="it-IT" dirty="0"/>
              <a:t>a tal fine </a:t>
            </a:r>
            <a:r>
              <a:rPr lang="it-IT" dirty="0" smtClean="0"/>
              <a:t>necessari].</a:t>
            </a:r>
          </a:p>
          <a:p>
            <a:pPr marL="68580" indent="0">
              <a:buNone/>
            </a:pPr>
            <a:r>
              <a:rPr lang="it-IT" dirty="0" smtClean="0"/>
              <a:t>(</a:t>
            </a:r>
            <a:r>
              <a:rPr lang="it-IT" dirty="0" err="1" smtClean="0"/>
              <a:t>Cgue</a:t>
            </a:r>
            <a:r>
              <a:rPr lang="it-IT" dirty="0" smtClean="0"/>
              <a:t>, </a:t>
            </a:r>
            <a:r>
              <a:rPr lang="en-US" b="1" dirty="0" smtClean="0"/>
              <a:t>Rosado Santana).</a:t>
            </a:r>
            <a:endParaRPr lang="en-US" dirty="0"/>
          </a:p>
        </p:txBody>
      </p:sp>
    </p:spTree>
    <p:extLst>
      <p:ext uri="{BB962C8B-B14F-4D97-AF65-F5344CB8AC3E}">
        <p14:creationId xmlns:p14="http://schemas.microsoft.com/office/powerpoint/2010/main" val="3433009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9628" y="836712"/>
            <a:ext cx="7024744" cy="829896"/>
          </a:xfrm>
        </p:spPr>
        <p:txBody>
          <a:bodyPr/>
          <a:lstStyle/>
          <a:p>
            <a:r>
              <a:rPr lang="it-IT" dirty="0" smtClean="0"/>
              <a:t>Evoluzione storica</a:t>
            </a:r>
            <a:endParaRPr lang="it-IT" dirty="0"/>
          </a:p>
        </p:txBody>
      </p:sp>
      <p:sp>
        <p:nvSpPr>
          <p:cNvPr id="3" name="Segnaposto contenuto 2"/>
          <p:cNvSpPr>
            <a:spLocks noGrp="1"/>
          </p:cNvSpPr>
          <p:nvPr>
            <p:ph idx="1"/>
          </p:nvPr>
        </p:nvSpPr>
        <p:spPr>
          <a:xfrm>
            <a:off x="611560" y="1844824"/>
            <a:ext cx="7920880" cy="4464496"/>
          </a:xfrm>
        </p:spPr>
        <p:txBody>
          <a:bodyPr>
            <a:normAutofit fontScale="85000" lnSpcReduction="20000"/>
          </a:bodyPr>
          <a:lstStyle/>
          <a:p>
            <a:r>
              <a:rPr lang="it-IT" dirty="0" smtClean="0"/>
              <a:t>Art. 2097 c.c. e libertà di recesso</a:t>
            </a:r>
          </a:p>
          <a:p>
            <a:r>
              <a:rPr lang="it-IT" dirty="0" smtClean="0"/>
              <a:t>L. 230/1962: cinque causali di lavoro a termine (stagionali, sostituzione di lav. assenti, esecuzione di opera o servizio, lav. specializzati, spettacoli televisivi o radiofonici)</a:t>
            </a:r>
          </a:p>
          <a:p>
            <a:r>
              <a:rPr lang="it-IT" dirty="0" smtClean="0"/>
              <a:t> art. 23 l. 56/87: rinvio ai contratti collettivi della possibilità di introdurre nuove causali del c. termine e clausole di contingentamento </a:t>
            </a:r>
          </a:p>
          <a:p>
            <a:r>
              <a:rPr lang="it-IT" dirty="0" smtClean="0"/>
              <a:t>D. </a:t>
            </a:r>
            <a:r>
              <a:rPr lang="it-IT" dirty="0" err="1" smtClean="0"/>
              <a:t>lgs</a:t>
            </a:r>
            <a:r>
              <a:rPr lang="it-IT" dirty="0" smtClean="0"/>
              <a:t>. 368/2001: ragioni di carattere tecnico, produttivo, organizzativo o sostitutivo a carattere temporaneo</a:t>
            </a:r>
          </a:p>
          <a:p>
            <a:r>
              <a:rPr lang="it-IT" dirty="0" smtClean="0"/>
              <a:t>L. 92/2012: primo contratto a termine </a:t>
            </a:r>
            <a:r>
              <a:rPr lang="it-IT" dirty="0" err="1" smtClean="0"/>
              <a:t>acausale</a:t>
            </a:r>
            <a:r>
              <a:rPr lang="it-IT" dirty="0" smtClean="0"/>
              <a:t> e contributo addizionale (1,4% della retribuzione imponibile ai fini previdenziale) a carico del datore di lavoro</a:t>
            </a:r>
          </a:p>
          <a:p>
            <a:r>
              <a:rPr lang="it-IT" dirty="0" smtClean="0"/>
              <a:t>D. L. 76/2013: </a:t>
            </a:r>
            <a:r>
              <a:rPr lang="it-IT" dirty="0" err="1" smtClean="0"/>
              <a:t>acausalità</a:t>
            </a:r>
            <a:r>
              <a:rPr lang="it-IT" dirty="0" smtClean="0"/>
              <a:t> del contratto a termine nelle ipotesi previste dai contratti collettivi</a:t>
            </a:r>
          </a:p>
          <a:p>
            <a:r>
              <a:rPr lang="it-IT" dirty="0" smtClean="0"/>
              <a:t>D. L. 34/2014: contratto a termine </a:t>
            </a:r>
            <a:r>
              <a:rPr lang="it-IT" dirty="0" err="1" smtClean="0"/>
              <a:t>acausale</a:t>
            </a:r>
            <a:r>
              <a:rPr lang="it-IT" dirty="0" smtClean="0"/>
              <a:t> di durata non superiore a 36 mesi + cl. </a:t>
            </a:r>
            <a:r>
              <a:rPr lang="it-IT" dirty="0"/>
              <a:t>c</a:t>
            </a:r>
            <a:r>
              <a:rPr lang="it-IT" dirty="0" smtClean="0"/>
              <a:t>ontingentamento (20%)</a:t>
            </a:r>
          </a:p>
        </p:txBody>
      </p:sp>
    </p:spTree>
    <p:extLst>
      <p:ext uri="{BB962C8B-B14F-4D97-AF65-F5344CB8AC3E}">
        <p14:creationId xmlns:p14="http://schemas.microsoft.com/office/powerpoint/2010/main" val="2048794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908720"/>
            <a:ext cx="7024744" cy="673144"/>
          </a:xfrm>
        </p:spPr>
        <p:txBody>
          <a:bodyPr>
            <a:normAutofit fontScale="90000"/>
          </a:bodyPr>
          <a:lstStyle/>
          <a:p>
            <a:r>
              <a:rPr lang="it-IT" dirty="0" err="1" smtClean="0"/>
              <a:t>Cass</a:t>
            </a:r>
            <a:r>
              <a:rPr lang="it-IT" dirty="0" smtClean="0"/>
              <a:t>. 3871/2011 e </a:t>
            </a:r>
            <a:r>
              <a:rPr lang="it-IT" dirty="0"/>
              <a:t>17401/2011</a:t>
            </a:r>
            <a:r>
              <a:rPr lang="it-IT" dirty="0" smtClean="0"/>
              <a:t> </a:t>
            </a:r>
            <a:endParaRPr lang="en-US" dirty="0"/>
          </a:p>
        </p:txBody>
      </p:sp>
      <p:sp>
        <p:nvSpPr>
          <p:cNvPr id="3" name="Segnaposto contenuto 2"/>
          <p:cNvSpPr>
            <a:spLocks noGrp="1"/>
          </p:cNvSpPr>
          <p:nvPr>
            <p:ph idx="1"/>
          </p:nvPr>
        </p:nvSpPr>
        <p:spPr>
          <a:xfrm>
            <a:off x="467544" y="1772816"/>
            <a:ext cx="8280920" cy="5085184"/>
          </a:xfrm>
        </p:spPr>
        <p:txBody>
          <a:bodyPr>
            <a:normAutofit fontScale="77500" lnSpcReduction="20000"/>
          </a:bodyPr>
          <a:lstStyle/>
          <a:p>
            <a:pPr marL="68580" indent="0">
              <a:buNone/>
            </a:pPr>
            <a:r>
              <a:rPr lang="it-IT" dirty="0"/>
              <a:t>In base ad un’interpretazione coerente con </a:t>
            </a:r>
            <a:r>
              <a:rPr lang="it-IT" dirty="0" smtClean="0"/>
              <a:t>il principio </a:t>
            </a:r>
            <a:r>
              <a:rPr lang="it-IT" dirty="0"/>
              <a:t>di non discriminazione dei lavoratori a </a:t>
            </a:r>
            <a:r>
              <a:rPr lang="it-IT" dirty="0" smtClean="0"/>
              <a:t>tempo determinato (art. 6 </a:t>
            </a:r>
            <a:r>
              <a:rPr lang="it-IT" dirty="0" err="1"/>
              <a:t>D.Lgs.</a:t>
            </a:r>
            <a:r>
              <a:rPr lang="it-IT" dirty="0"/>
              <a:t> </a:t>
            </a:r>
            <a:r>
              <a:rPr lang="it-IT" dirty="0" smtClean="0"/>
              <a:t>368/2001 </a:t>
            </a:r>
            <a:r>
              <a:rPr lang="it-IT" dirty="0"/>
              <a:t>in attuazione della direttiva </a:t>
            </a:r>
            <a:r>
              <a:rPr lang="it-IT" dirty="0" smtClean="0"/>
              <a:t>70/1999) deve </a:t>
            </a:r>
            <a:r>
              <a:rPr lang="it-IT" dirty="0"/>
              <a:t>ritenersi che l’art. 13 del </a:t>
            </a:r>
            <a:r>
              <a:rPr lang="it-IT" dirty="0" err="1" smtClean="0"/>
              <a:t>c.c.n.l</a:t>
            </a:r>
            <a:r>
              <a:rPr lang="it-IT" dirty="0" err="1"/>
              <a:t>.</a:t>
            </a:r>
            <a:r>
              <a:rPr lang="it-IT" dirty="0"/>
              <a:t> del 16 </a:t>
            </a:r>
            <a:r>
              <a:rPr lang="it-IT" dirty="0" smtClean="0"/>
              <a:t>maggio 2001</a:t>
            </a:r>
            <a:r>
              <a:rPr lang="it-IT" dirty="0"/>
              <a:t>, relativo al comparto Ministeri </a:t>
            </a:r>
            <a:r>
              <a:rPr lang="it-IT" dirty="0" smtClean="0"/>
              <a:t>nel prevedere la </a:t>
            </a:r>
            <a:r>
              <a:rPr lang="it-IT" dirty="0"/>
              <a:t>fruibilità di </a:t>
            </a:r>
            <a:r>
              <a:rPr lang="it-IT" u="sng" dirty="0"/>
              <a:t>permessi retribuiti per motivi di </a:t>
            </a:r>
            <a:r>
              <a:rPr lang="it-IT" u="sng" dirty="0" smtClean="0"/>
              <a:t>studio</a:t>
            </a:r>
            <a:r>
              <a:rPr lang="it-IT" dirty="0" smtClean="0"/>
              <a:t>, nella </a:t>
            </a:r>
            <a:r>
              <a:rPr lang="it-IT" dirty="0"/>
              <a:t>misura di 150 ore, da parte dei dipendenti con </a:t>
            </a:r>
            <a:r>
              <a:rPr lang="it-IT" dirty="0" smtClean="0"/>
              <a:t>rapporto di </a:t>
            </a:r>
            <a:r>
              <a:rPr lang="it-IT" dirty="0"/>
              <a:t>lavoro a tempo indeterminato, non esclude </a:t>
            </a:r>
            <a:r>
              <a:rPr lang="it-IT" dirty="0" smtClean="0"/>
              <a:t>che i </a:t>
            </a:r>
            <a:r>
              <a:rPr lang="it-IT" dirty="0"/>
              <a:t>medesimi permessi debbano essere concessi a </a:t>
            </a:r>
            <a:r>
              <a:rPr lang="it-IT" dirty="0" smtClean="0"/>
              <a:t>dipendenti assunti </a:t>
            </a:r>
            <a:r>
              <a:rPr lang="it-IT" dirty="0"/>
              <a:t>a tempo determinato, sempre che non </a:t>
            </a:r>
            <a:r>
              <a:rPr lang="it-IT" dirty="0" smtClean="0"/>
              <a:t>vi sia </a:t>
            </a:r>
            <a:r>
              <a:rPr lang="it-IT" dirty="0"/>
              <a:t>un’obiettiva incompatibilità in relazione alla </a:t>
            </a:r>
            <a:r>
              <a:rPr lang="it-IT" dirty="0" smtClean="0"/>
              <a:t>natura del </a:t>
            </a:r>
            <a:r>
              <a:rPr lang="it-IT" dirty="0"/>
              <a:t>singolo contratto a termine; né l’esclusione del </a:t>
            </a:r>
            <a:r>
              <a:rPr lang="it-IT" dirty="0" smtClean="0"/>
              <a:t>beneficio potrebbe </a:t>
            </a:r>
            <a:r>
              <a:rPr lang="it-IT" dirty="0"/>
              <a:t>giustificarsi, in ragione della mera </a:t>
            </a:r>
            <a:r>
              <a:rPr lang="it-IT" dirty="0" err="1" smtClean="0"/>
              <a:t>apposiz</a:t>
            </a:r>
            <a:r>
              <a:rPr lang="en-US" dirty="0" err="1" smtClean="0"/>
              <a:t>ione</a:t>
            </a:r>
            <a:r>
              <a:rPr lang="en-US" dirty="0" smtClean="0"/>
              <a:t> </a:t>
            </a:r>
            <a:r>
              <a:rPr lang="it-IT" dirty="0" smtClean="0"/>
              <a:t>del </a:t>
            </a:r>
            <a:r>
              <a:rPr lang="it-IT" dirty="0"/>
              <a:t>termine di durata contrattuale, per l’assenza </a:t>
            </a:r>
            <a:r>
              <a:rPr lang="it-IT" dirty="0" smtClean="0"/>
              <a:t>di uno </a:t>
            </a:r>
            <a:r>
              <a:rPr lang="it-IT" dirty="0"/>
              <a:t>specifico interesse della pubblica </a:t>
            </a:r>
            <a:r>
              <a:rPr lang="it-IT" dirty="0" smtClean="0"/>
              <a:t>amministrazione alla </a:t>
            </a:r>
            <a:r>
              <a:rPr lang="it-IT" dirty="0"/>
              <a:t>elevazione culturale dei dipendenti, giacché la </a:t>
            </a:r>
            <a:r>
              <a:rPr lang="it-IT" dirty="0" smtClean="0"/>
              <a:t>fruizione dei </a:t>
            </a:r>
            <a:r>
              <a:rPr lang="it-IT" dirty="0"/>
              <a:t>permessi di studio prescinde dalla sussistenza </a:t>
            </a:r>
            <a:r>
              <a:rPr lang="it-IT" dirty="0" smtClean="0"/>
              <a:t>di un </a:t>
            </a:r>
            <a:r>
              <a:rPr lang="it-IT" dirty="0"/>
              <a:t>tale interesse in capo al datore di lavoro, pubblico </a:t>
            </a:r>
            <a:r>
              <a:rPr lang="it-IT" dirty="0" smtClean="0"/>
              <a:t>o privato</a:t>
            </a:r>
            <a:r>
              <a:rPr lang="it-IT" dirty="0"/>
              <a:t>, essendo riconducibile a diritti fondamentali </a:t>
            </a:r>
            <a:r>
              <a:rPr lang="it-IT" dirty="0" smtClean="0"/>
              <a:t>della persona</a:t>
            </a:r>
            <a:r>
              <a:rPr lang="it-IT" dirty="0"/>
              <a:t>, garantiti dalla Costituzione (artt. 2 e </a:t>
            </a:r>
            <a:r>
              <a:rPr lang="it-IT" dirty="0" smtClean="0"/>
              <a:t>34 </a:t>
            </a:r>
            <a:r>
              <a:rPr lang="it-IT" dirty="0" err="1" smtClean="0"/>
              <a:t>Cost</a:t>
            </a:r>
            <a:r>
              <a:rPr lang="it-IT" dirty="0"/>
              <a:t>.) e dalla Convenzione dei diritti dell’uomo (art. </a:t>
            </a:r>
            <a:r>
              <a:rPr lang="it-IT" dirty="0" smtClean="0"/>
              <a:t>2 Protocollo </a:t>
            </a:r>
            <a:r>
              <a:rPr lang="it-IT" dirty="0"/>
              <a:t>addizionale CEDU), e tutelati dalla legge </a:t>
            </a:r>
            <a:r>
              <a:rPr lang="it-IT" dirty="0" smtClean="0"/>
              <a:t>in relazione </a:t>
            </a:r>
            <a:r>
              <a:rPr lang="it-IT" dirty="0"/>
              <a:t>ai diritti dei lavoratori studenti (L. </a:t>
            </a:r>
            <a:r>
              <a:rPr lang="it-IT" dirty="0" smtClean="0"/>
              <a:t>300/</a:t>
            </a:r>
            <a:r>
              <a:rPr lang="en-US" dirty="0" smtClean="0"/>
              <a:t>1970</a:t>
            </a:r>
            <a:r>
              <a:rPr lang="en-US" dirty="0"/>
              <a:t>, art. 10)</a:t>
            </a:r>
          </a:p>
        </p:txBody>
      </p:sp>
    </p:spTree>
    <p:extLst>
      <p:ext uri="{BB962C8B-B14F-4D97-AF65-F5344CB8AC3E}">
        <p14:creationId xmlns:p14="http://schemas.microsoft.com/office/powerpoint/2010/main" val="2222272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764704"/>
            <a:ext cx="7024744" cy="601136"/>
          </a:xfrm>
        </p:spPr>
        <p:txBody>
          <a:bodyPr>
            <a:normAutofit fontScale="90000"/>
          </a:bodyPr>
          <a:lstStyle/>
          <a:p>
            <a:r>
              <a:rPr lang="it-IT" dirty="0" smtClean="0"/>
              <a:t>Diritto di precedenza (art. 24)</a:t>
            </a:r>
            <a:endParaRPr lang="en-US" dirty="0"/>
          </a:p>
        </p:txBody>
      </p:sp>
      <p:sp>
        <p:nvSpPr>
          <p:cNvPr id="3" name="Segnaposto contenuto 2"/>
          <p:cNvSpPr>
            <a:spLocks noGrp="1"/>
          </p:cNvSpPr>
          <p:nvPr>
            <p:ph idx="1"/>
          </p:nvPr>
        </p:nvSpPr>
        <p:spPr>
          <a:xfrm>
            <a:off x="539552" y="1484784"/>
            <a:ext cx="8424936" cy="5112568"/>
          </a:xfrm>
        </p:spPr>
        <p:txBody>
          <a:bodyPr>
            <a:noAutofit/>
          </a:bodyPr>
          <a:lstStyle/>
          <a:p>
            <a:pPr marL="68580" indent="0">
              <a:buNone/>
            </a:pPr>
            <a:r>
              <a:rPr lang="it-IT" sz="1600" dirty="0"/>
              <a:t>Salvo diversa disposizione dei contratti collettivi, il lavoratore che, nell'esecuzione di uno o </a:t>
            </a:r>
            <a:r>
              <a:rPr lang="it-IT" sz="1600" dirty="0" smtClean="0"/>
              <a:t>più </a:t>
            </a:r>
            <a:r>
              <a:rPr lang="it-IT" sz="1600" dirty="0"/>
              <a:t>contratti </a:t>
            </a:r>
            <a:r>
              <a:rPr lang="it-IT" sz="1600" dirty="0" smtClean="0"/>
              <a:t>a tempo </a:t>
            </a:r>
            <a:r>
              <a:rPr lang="it-IT" sz="1600" dirty="0"/>
              <a:t>determinato presso la stessa </a:t>
            </a:r>
            <a:r>
              <a:rPr lang="it-IT" sz="1600" u="sng" dirty="0"/>
              <a:t>azienda</a:t>
            </a:r>
            <a:r>
              <a:rPr lang="it-IT" sz="1600" dirty="0"/>
              <a:t>, ha prestato </a:t>
            </a:r>
            <a:r>
              <a:rPr lang="it-IT" sz="1600" dirty="0" smtClean="0"/>
              <a:t>attività </a:t>
            </a:r>
            <a:r>
              <a:rPr lang="it-IT" sz="1600" dirty="0"/>
              <a:t>lavorativa per un periodo superiore a </a:t>
            </a:r>
            <a:r>
              <a:rPr lang="it-IT" sz="1600" dirty="0" smtClean="0"/>
              <a:t>6 mesi ha </a:t>
            </a:r>
            <a:r>
              <a:rPr lang="it-IT" sz="1600" dirty="0"/>
              <a:t>diritto di precedenza </a:t>
            </a:r>
            <a:r>
              <a:rPr lang="it-IT" sz="1600" u="sng" dirty="0"/>
              <a:t>nelle assunzioni a tempo indeterminato effettuate dal datore di lavoro entro i </a:t>
            </a:r>
            <a:r>
              <a:rPr lang="it-IT" sz="1600" u="sng" dirty="0" smtClean="0"/>
              <a:t>successivi 12 </a:t>
            </a:r>
            <a:r>
              <a:rPr lang="it-IT" sz="1600" u="sng" dirty="0"/>
              <a:t>mesi </a:t>
            </a:r>
            <a:r>
              <a:rPr lang="it-IT" sz="1600" dirty="0"/>
              <a:t>con riferimento alle mansioni </a:t>
            </a:r>
            <a:r>
              <a:rPr lang="it-IT" sz="1600" dirty="0" smtClean="0"/>
              <a:t>già </a:t>
            </a:r>
            <a:r>
              <a:rPr lang="it-IT" sz="1600" dirty="0"/>
              <a:t>espletate in esecuzione dei rapporti a termine.</a:t>
            </a:r>
          </a:p>
          <a:p>
            <a:pPr marL="68580" indent="0">
              <a:buNone/>
            </a:pPr>
            <a:r>
              <a:rPr lang="it-IT" sz="1600" dirty="0"/>
              <a:t>I</a:t>
            </a:r>
            <a:r>
              <a:rPr lang="it-IT" sz="1600" dirty="0" smtClean="0"/>
              <a:t>l </a:t>
            </a:r>
            <a:r>
              <a:rPr lang="it-IT" sz="1600" dirty="0"/>
              <a:t>congedo di </a:t>
            </a:r>
            <a:r>
              <a:rPr lang="it-IT" sz="1600" dirty="0" smtClean="0"/>
              <a:t>maternità </a:t>
            </a:r>
            <a:r>
              <a:rPr lang="it-IT" sz="1600" dirty="0"/>
              <a:t>usufruito nell'esecuzione di un contratto a tempo determinato presso lo stesso </a:t>
            </a:r>
            <a:r>
              <a:rPr lang="it-IT" sz="1600" dirty="0" smtClean="0"/>
              <a:t>datore di </a:t>
            </a:r>
            <a:r>
              <a:rPr lang="it-IT" sz="1600" dirty="0"/>
              <a:t>lavoro, concorre a determinare il periodo di </a:t>
            </a:r>
            <a:r>
              <a:rPr lang="it-IT" sz="1600" dirty="0" smtClean="0"/>
              <a:t>attività </a:t>
            </a:r>
            <a:r>
              <a:rPr lang="it-IT" sz="1600" dirty="0"/>
              <a:t>lavorativa utile a conseguire il diritto di </a:t>
            </a:r>
            <a:r>
              <a:rPr lang="it-IT" sz="1600" dirty="0" smtClean="0"/>
              <a:t>precedenza. </a:t>
            </a:r>
            <a:r>
              <a:rPr lang="it-IT" sz="1600" dirty="0"/>
              <a:t>Alle </a:t>
            </a:r>
            <a:r>
              <a:rPr lang="it-IT" sz="1600" dirty="0" smtClean="0"/>
              <a:t>lavoratrici che hanno usufruito del congedo di maternità è altresì riconosciuto </a:t>
            </a:r>
            <a:r>
              <a:rPr lang="it-IT" sz="1600" dirty="0"/>
              <a:t>il </a:t>
            </a:r>
            <a:r>
              <a:rPr lang="it-IT" sz="1600" u="sng" dirty="0"/>
              <a:t>diritto </a:t>
            </a:r>
            <a:r>
              <a:rPr lang="it-IT" sz="1600" u="sng" dirty="0" smtClean="0"/>
              <a:t>di precedenza </a:t>
            </a:r>
            <a:r>
              <a:rPr lang="it-IT" sz="1600" u="sng" dirty="0"/>
              <a:t>nelle assunzioni a tempo determinato </a:t>
            </a:r>
            <a:r>
              <a:rPr lang="it-IT" sz="1600" dirty="0"/>
              <a:t>effettuate dal datore di lavoro entro i successivi </a:t>
            </a:r>
            <a:r>
              <a:rPr lang="it-IT" sz="1600" dirty="0" smtClean="0"/>
              <a:t>12 mesi, con </a:t>
            </a:r>
            <a:r>
              <a:rPr lang="it-IT" sz="1600" dirty="0"/>
              <a:t>riferimento alle mansioni </a:t>
            </a:r>
            <a:r>
              <a:rPr lang="it-IT" sz="1600" dirty="0" smtClean="0"/>
              <a:t>già </a:t>
            </a:r>
            <a:r>
              <a:rPr lang="it-IT" sz="1600" dirty="0"/>
              <a:t>espletate in esecuzione dei precedenti rapporti a termine</a:t>
            </a:r>
            <a:r>
              <a:rPr lang="it-IT" sz="1600" dirty="0" smtClean="0"/>
              <a:t>.</a:t>
            </a:r>
          </a:p>
          <a:p>
            <a:pPr marL="68580" indent="0">
              <a:buNone/>
            </a:pPr>
            <a:r>
              <a:rPr lang="it-IT" sz="1600" dirty="0"/>
              <a:t>Il lavoratore </a:t>
            </a:r>
            <a:r>
              <a:rPr lang="it-IT" sz="1600" dirty="0" smtClean="0"/>
              <a:t>stagionale </a:t>
            </a:r>
            <a:r>
              <a:rPr lang="it-IT" sz="1600" dirty="0"/>
              <a:t>ha diritto di </a:t>
            </a:r>
            <a:r>
              <a:rPr lang="it-IT" sz="1600" dirty="0" smtClean="0"/>
              <a:t>precedenza rispetto </a:t>
            </a:r>
            <a:r>
              <a:rPr lang="it-IT" sz="1600" dirty="0"/>
              <a:t>a nuove assunzioni a tempo determinato da parte dello stesso datore di lavoro per le medesime </a:t>
            </a:r>
            <a:r>
              <a:rPr lang="it-IT" sz="1600" dirty="0" smtClean="0"/>
              <a:t>attività stagionali.</a:t>
            </a:r>
          </a:p>
          <a:p>
            <a:pPr marL="68580" indent="0">
              <a:buNone/>
            </a:pPr>
            <a:r>
              <a:rPr lang="it-IT" sz="1600" dirty="0" smtClean="0"/>
              <a:t>Il </a:t>
            </a:r>
            <a:r>
              <a:rPr lang="it-IT" sz="1600" dirty="0"/>
              <a:t>diritto di precedenza </a:t>
            </a:r>
            <a:r>
              <a:rPr lang="it-IT" sz="1600" dirty="0" smtClean="0"/>
              <a:t>può </a:t>
            </a:r>
            <a:r>
              <a:rPr lang="it-IT" sz="1600" dirty="0"/>
              <a:t>essere esercitato a condizione che il lavoratore manifesti per iscritto la propria </a:t>
            </a:r>
            <a:r>
              <a:rPr lang="it-IT" sz="1600" dirty="0" smtClean="0"/>
              <a:t>volontà </a:t>
            </a:r>
            <a:r>
              <a:rPr lang="it-IT" sz="1600" dirty="0"/>
              <a:t>in tal senso </a:t>
            </a:r>
            <a:r>
              <a:rPr lang="it-IT" sz="1600" dirty="0" smtClean="0"/>
              <a:t>al datore </a:t>
            </a:r>
            <a:r>
              <a:rPr lang="it-IT" sz="1600" dirty="0"/>
              <a:t>di lavoro entro </a:t>
            </a:r>
            <a:r>
              <a:rPr lang="it-IT" sz="1600" dirty="0" smtClean="0"/>
              <a:t>6 mesi </a:t>
            </a:r>
            <a:r>
              <a:rPr lang="it-IT" sz="1600" dirty="0"/>
              <a:t>dalla data di cessazione del rapporto di lavoro </a:t>
            </a:r>
            <a:r>
              <a:rPr lang="it-IT" sz="1600" dirty="0" smtClean="0"/>
              <a:t>(3 mesi per gli stagionali).</a:t>
            </a:r>
            <a:endParaRPr lang="it-IT" sz="1600" dirty="0" smtClean="0">
              <a:solidFill>
                <a:srgbClr val="FF0000"/>
              </a:solidFill>
            </a:endParaRPr>
          </a:p>
        </p:txBody>
      </p:sp>
    </p:spTree>
    <p:extLst>
      <p:ext uri="{BB962C8B-B14F-4D97-AF65-F5344CB8AC3E}">
        <p14:creationId xmlns:p14="http://schemas.microsoft.com/office/powerpoint/2010/main" val="3244579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Diritto alla formazione (art. 26)</a:t>
            </a:r>
            <a:endParaRPr lang="en-US" dirty="0"/>
          </a:p>
        </p:txBody>
      </p:sp>
      <p:sp>
        <p:nvSpPr>
          <p:cNvPr id="3" name="Segnaposto contenuto 2"/>
          <p:cNvSpPr>
            <a:spLocks noGrp="1"/>
          </p:cNvSpPr>
          <p:nvPr>
            <p:ph idx="1"/>
          </p:nvPr>
        </p:nvSpPr>
        <p:spPr>
          <a:xfrm>
            <a:off x="755576" y="2323652"/>
            <a:ext cx="7416824" cy="4057676"/>
          </a:xfrm>
        </p:spPr>
        <p:txBody>
          <a:bodyPr>
            <a:normAutofit/>
          </a:bodyPr>
          <a:lstStyle/>
          <a:p>
            <a:pPr marL="68580" indent="0">
              <a:buNone/>
            </a:pPr>
            <a:r>
              <a:rPr lang="it-IT" dirty="0"/>
              <a:t>I contratti collettivi </a:t>
            </a:r>
            <a:r>
              <a:rPr lang="it-IT" b="1" dirty="0"/>
              <a:t>possono</a:t>
            </a:r>
            <a:r>
              <a:rPr lang="it-IT" dirty="0"/>
              <a:t> prevedere </a:t>
            </a:r>
            <a:r>
              <a:rPr lang="it-IT" dirty="0" smtClean="0"/>
              <a:t>modalità </a:t>
            </a:r>
            <a:r>
              <a:rPr lang="it-IT" dirty="0"/>
              <a:t>e strumenti diretti ad agevolare l'accesso dei lavoratori </a:t>
            </a:r>
            <a:r>
              <a:rPr lang="it-IT" dirty="0" smtClean="0"/>
              <a:t>a tempo </a:t>
            </a:r>
            <a:r>
              <a:rPr lang="it-IT" dirty="0"/>
              <a:t>determinato a </a:t>
            </a:r>
            <a:r>
              <a:rPr lang="it-IT" dirty="0" smtClean="0"/>
              <a:t>opportunità </a:t>
            </a:r>
            <a:r>
              <a:rPr lang="it-IT" dirty="0"/>
              <a:t>di formazione adeguata, per aumentarne la qualificazione, promuoverne </a:t>
            </a:r>
            <a:r>
              <a:rPr lang="it-IT" dirty="0" smtClean="0"/>
              <a:t>la carriera </a:t>
            </a:r>
            <a:r>
              <a:rPr lang="it-IT" dirty="0"/>
              <a:t>e migliorarne la </a:t>
            </a:r>
            <a:r>
              <a:rPr lang="it-IT" dirty="0" smtClean="0"/>
              <a:t>mobilità </a:t>
            </a:r>
            <a:r>
              <a:rPr lang="it-IT" dirty="0"/>
              <a:t>occupazionale</a:t>
            </a:r>
            <a:endParaRPr lang="it-IT" dirty="0" smtClean="0"/>
          </a:p>
        </p:txBody>
      </p:sp>
    </p:spTree>
    <p:extLst>
      <p:ext uri="{BB962C8B-B14F-4D97-AF65-F5344CB8AC3E}">
        <p14:creationId xmlns:p14="http://schemas.microsoft.com/office/powerpoint/2010/main" val="3161647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027664"/>
            <a:ext cx="7920880" cy="1143000"/>
          </a:xfrm>
        </p:spPr>
        <p:txBody>
          <a:bodyPr>
            <a:normAutofit fontScale="90000"/>
          </a:bodyPr>
          <a:lstStyle/>
          <a:p>
            <a:r>
              <a:rPr lang="it-IT" dirty="0" smtClean="0"/>
              <a:t>Diritti di informazione (art. 19 co. </a:t>
            </a:r>
            <a:r>
              <a:rPr lang="it-IT" dirty="0" smtClean="0"/>
              <a:t>5 e art. 23 co. 5)</a:t>
            </a:r>
            <a:endParaRPr lang="en-US" dirty="0"/>
          </a:p>
        </p:txBody>
      </p:sp>
      <p:sp>
        <p:nvSpPr>
          <p:cNvPr id="3" name="Segnaposto contenuto 2"/>
          <p:cNvSpPr>
            <a:spLocks noGrp="1"/>
          </p:cNvSpPr>
          <p:nvPr>
            <p:ph idx="1"/>
          </p:nvPr>
        </p:nvSpPr>
        <p:spPr>
          <a:xfrm>
            <a:off x="611560" y="2348880"/>
            <a:ext cx="8136904" cy="4104456"/>
          </a:xfrm>
        </p:spPr>
        <p:txBody>
          <a:bodyPr>
            <a:normAutofit/>
          </a:bodyPr>
          <a:lstStyle/>
          <a:p>
            <a:pPr marL="68580" indent="0">
              <a:buNone/>
            </a:pPr>
            <a:r>
              <a:rPr lang="it-IT" dirty="0"/>
              <a:t>Il datore di lavoro informa i lavoratori a tempo determinato, </a:t>
            </a:r>
            <a:r>
              <a:rPr lang="it-IT" dirty="0" smtClean="0"/>
              <a:t>nonché </a:t>
            </a:r>
            <a:r>
              <a:rPr lang="it-IT" dirty="0"/>
              <a:t>le rappresentanze sindacali </a:t>
            </a:r>
            <a:r>
              <a:rPr lang="it-IT" dirty="0" smtClean="0"/>
              <a:t>aziendali ovvero </a:t>
            </a:r>
            <a:r>
              <a:rPr lang="it-IT" dirty="0"/>
              <a:t>la rappresentanza sindacale unitaria, circa i posti vacanti che si rendono disponibili nell'impresa, </a:t>
            </a:r>
            <a:r>
              <a:rPr lang="it-IT" dirty="0" smtClean="0"/>
              <a:t>secondo le modalità </a:t>
            </a:r>
            <a:r>
              <a:rPr lang="it-IT" dirty="0"/>
              <a:t>definite dai contratti collettivi</a:t>
            </a:r>
            <a:r>
              <a:rPr lang="it-IT" dirty="0" smtClean="0"/>
              <a:t>. </a:t>
            </a:r>
            <a:endParaRPr lang="it-IT" dirty="0" smtClean="0"/>
          </a:p>
          <a:p>
            <a:pPr marL="68580" indent="0">
              <a:buNone/>
            </a:pPr>
            <a:r>
              <a:rPr lang="it-IT" dirty="0" smtClean="0"/>
              <a:t>I contr. </a:t>
            </a:r>
            <a:r>
              <a:rPr lang="it-IT" dirty="0" err="1"/>
              <a:t>c</a:t>
            </a:r>
            <a:r>
              <a:rPr lang="it-IT" dirty="0" err="1" smtClean="0"/>
              <a:t>oll</a:t>
            </a:r>
            <a:r>
              <a:rPr lang="it-IT" dirty="0" smtClean="0"/>
              <a:t>. definiscono modalità e contenuti delle informazioni da rendere a </a:t>
            </a:r>
            <a:r>
              <a:rPr lang="it-IT" dirty="0" err="1" smtClean="0"/>
              <a:t>r.s.a</a:t>
            </a:r>
            <a:r>
              <a:rPr lang="it-IT" dirty="0" smtClean="0"/>
              <a:t>. o </a:t>
            </a:r>
            <a:r>
              <a:rPr lang="it-IT" dirty="0" err="1" smtClean="0"/>
              <a:t>r.s.u</a:t>
            </a:r>
            <a:r>
              <a:rPr lang="it-IT" dirty="0" smtClean="0"/>
              <a:t>. in merito all’utilizzo dei lavoro a tempo determinato. </a:t>
            </a:r>
            <a:endParaRPr lang="it-IT" dirty="0"/>
          </a:p>
          <a:p>
            <a:pPr marL="68580" indent="0">
              <a:buNone/>
            </a:pPr>
            <a:endParaRPr lang="it-IT" dirty="0" smtClean="0"/>
          </a:p>
        </p:txBody>
      </p:sp>
    </p:spTree>
    <p:extLst>
      <p:ext uri="{BB962C8B-B14F-4D97-AF65-F5344CB8AC3E}">
        <p14:creationId xmlns:p14="http://schemas.microsoft.com/office/powerpoint/2010/main" val="64560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272926" cy="1143000"/>
          </a:xfrm>
        </p:spPr>
        <p:txBody>
          <a:bodyPr>
            <a:normAutofit fontScale="90000"/>
          </a:bodyPr>
          <a:lstStyle/>
          <a:p>
            <a:r>
              <a:rPr lang="it-IT" dirty="0" smtClean="0"/>
              <a:t>Computo dei lavoratori (art. 27)</a:t>
            </a:r>
            <a:endParaRPr lang="en-US" dirty="0"/>
          </a:p>
        </p:txBody>
      </p:sp>
      <p:sp>
        <p:nvSpPr>
          <p:cNvPr id="3" name="Segnaposto contenuto 2"/>
          <p:cNvSpPr>
            <a:spLocks noGrp="1"/>
          </p:cNvSpPr>
          <p:nvPr>
            <p:ph idx="1"/>
          </p:nvPr>
        </p:nvSpPr>
        <p:spPr>
          <a:xfrm>
            <a:off x="683568" y="2323652"/>
            <a:ext cx="7488832" cy="3769644"/>
          </a:xfrm>
        </p:spPr>
        <p:txBody>
          <a:bodyPr>
            <a:normAutofit/>
          </a:bodyPr>
          <a:lstStyle/>
          <a:p>
            <a:pPr marL="68580" indent="0">
              <a:buNone/>
            </a:pPr>
            <a:r>
              <a:rPr lang="it-IT" dirty="0"/>
              <a:t>Salvo che sia diversamente disposto, ai fini dell'applicazione di qualsiasi disciplina di fonte legale o </a:t>
            </a:r>
            <a:r>
              <a:rPr lang="it-IT" dirty="0" smtClean="0"/>
              <a:t>contrattuale per </a:t>
            </a:r>
            <a:r>
              <a:rPr lang="it-IT" dirty="0"/>
              <a:t>la quale sia rilevante il computo dei dipendenti del datore di lavoro, si tiene conto del numero medio </a:t>
            </a:r>
            <a:r>
              <a:rPr lang="it-IT" dirty="0" smtClean="0"/>
              <a:t>mensile di </a:t>
            </a:r>
            <a:r>
              <a:rPr lang="it-IT" dirty="0"/>
              <a:t>lavoratori a tempo determinato, compresi i dirigenti, impiegati negli ultimi due anni, sulla base </a:t>
            </a:r>
            <a:r>
              <a:rPr lang="it-IT" dirty="0" smtClean="0"/>
              <a:t>dell'effettiva durata </a:t>
            </a:r>
            <a:r>
              <a:rPr lang="it-IT" dirty="0"/>
              <a:t>dei loro rapporti di lavoro</a:t>
            </a:r>
            <a:endParaRPr lang="en-US" dirty="0"/>
          </a:p>
        </p:txBody>
      </p:sp>
    </p:spTree>
    <p:extLst>
      <p:ext uri="{BB962C8B-B14F-4D97-AF65-F5344CB8AC3E}">
        <p14:creationId xmlns:p14="http://schemas.microsoft.com/office/powerpoint/2010/main" val="3515236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676456" cy="1296144"/>
          </a:xfrm>
        </p:spPr>
        <p:txBody>
          <a:bodyPr>
            <a:normAutofit fontScale="90000"/>
          </a:bodyPr>
          <a:lstStyle/>
          <a:p>
            <a:r>
              <a:rPr lang="it-IT" dirty="0" smtClean="0"/>
              <a:t>Clausole di contingentamento (art. 23)</a:t>
            </a:r>
            <a:endParaRPr lang="en-US" dirty="0"/>
          </a:p>
        </p:txBody>
      </p:sp>
      <p:sp>
        <p:nvSpPr>
          <p:cNvPr id="3" name="Segnaposto contenuto 2"/>
          <p:cNvSpPr>
            <a:spLocks noGrp="1"/>
          </p:cNvSpPr>
          <p:nvPr>
            <p:ph idx="1"/>
          </p:nvPr>
        </p:nvSpPr>
        <p:spPr>
          <a:xfrm>
            <a:off x="467544" y="1916832"/>
            <a:ext cx="8352928" cy="4797152"/>
          </a:xfrm>
        </p:spPr>
        <p:txBody>
          <a:bodyPr>
            <a:normAutofit/>
          </a:bodyPr>
          <a:lstStyle/>
          <a:p>
            <a:pPr marL="68580" indent="0">
              <a:buNone/>
            </a:pPr>
            <a:r>
              <a:rPr lang="it-IT" dirty="0"/>
              <a:t>Salvo diversa disposizione dei contratti collettivi non possono essere assunti lavoratori a tempo determinato </a:t>
            </a:r>
            <a:r>
              <a:rPr lang="it-IT" dirty="0" smtClean="0"/>
              <a:t>in misura </a:t>
            </a:r>
            <a:r>
              <a:rPr lang="it-IT" dirty="0"/>
              <a:t>superiore al 20 </a:t>
            </a:r>
            <a:r>
              <a:rPr lang="it-IT" dirty="0" smtClean="0"/>
              <a:t>% del </a:t>
            </a:r>
            <a:r>
              <a:rPr lang="it-IT" dirty="0"/>
              <a:t>numero dei lavoratori a tempo indeterminato in forza al 1° </a:t>
            </a:r>
            <a:r>
              <a:rPr lang="it-IT" dirty="0" smtClean="0"/>
              <a:t>gennaio dell'anno </a:t>
            </a:r>
            <a:r>
              <a:rPr lang="it-IT" dirty="0"/>
              <a:t>di </a:t>
            </a:r>
            <a:r>
              <a:rPr lang="it-IT" dirty="0" smtClean="0"/>
              <a:t>assunzione.</a:t>
            </a:r>
          </a:p>
          <a:p>
            <a:pPr marL="68580" indent="0">
              <a:buNone/>
            </a:pPr>
            <a:r>
              <a:rPr lang="it-IT" dirty="0" smtClean="0"/>
              <a:t>Per </a:t>
            </a:r>
            <a:r>
              <a:rPr lang="it-IT" dirty="0"/>
              <a:t>i datori di lavoro che occupano fino </a:t>
            </a:r>
            <a:r>
              <a:rPr lang="it-IT" dirty="0" smtClean="0"/>
              <a:t>a 5 dipendenti è </a:t>
            </a:r>
            <a:r>
              <a:rPr lang="it-IT" dirty="0"/>
              <a:t>sempre possibile stipulare un contratto di lavoro a tempo </a:t>
            </a:r>
            <a:r>
              <a:rPr lang="it-IT" dirty="0" smtClean="0"/>
              <a:t>determinato.</a:t>
            </a:r>
            <a:endParaRPr lang="en-US" dirty="0"/>
          </a:p>
        </p:txBody>
      </p:sp>
    </p:spTree>
    <p:extLst>
      <p:ext uri="{BB962C8B-B14F-4D97-AF65-F5344CB8AC3E}">
        <p14:creationId xmlns:p14="http://schemas.microsoft.com/office/powerpoint/2010/main" val="2026593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676456" cy="1296144"/>
          </a:xfrm>
        </p:spPr>
        <p:txBody>
          <a:bodyPr>
            <a:normAutofit fontScale="90000"/>
          </a:bodyPr>
          <a:lstStyle/>
          <a:p>
            <a:r>
              <a:rPr lang="it-IT" dirty="0" smtClean="0"/>
              <a:t>Clausole di contingentamento (art. 23)</a:t>
            </a:r>
            <a:endParaRPr lang="en-US" dirty="0"/>
          </a:p>
        </p:txBody>
      </p:sp>
      <p:sp>
        <p:nvSpPr>
          <p:cNvPr id="3" name="Segnaposto contenuto 2"/>
          <p:cNvSpPr>
            <a:spLocks noGrp="1"/>
          </p:cNvSpPr>
          <p:nvPr>
            <p:ph idx="1"/>
          </p:nvPr>
        </p:nvSpPr>
        <p:spPr>
          <a:xfrm>
            <a:off x="467544" y="1700808"/>
            <a:ext cx="8352928" cy="4797152"/>
          </a:xfrm>
        </p:spPr>
        <p:txBody>
          <a:bodyPr>
            <a:normAutofit fontScale="92500" lnSpcReduction="10000"/>
          </a:bodyPr>
          <a:lstStyle/>
          <a:p>
            <a:pPr marL="68580" indent="0">
              <a:buNone/>
            </a:pPr>
            <a:r>
              <a:rPr lang="it-IT" dirty="0"/>
              <a:t>Sono esenti </a:t>
            </a:r>
            <a:r>
              <a:rPr lang="it-IT" dirty="0" smtClean="0"/>
              <a:t>da tale limite, nonché </a:t>
            </a:r>
            <a:r>
              <a:rPr lang="it-IT" dirty="0"/>
              <a:t>da eventuali limitazioni quantitative previste da </a:t>
            </a:r>
            <a:r>
              <a:rPr lang="it-IT" dirty="0" smtClean="0"/>
              <a:t>contratti collettivi</a:t>
            </a:r>
            <a:r>
              <a:rPr lang="it-IT" dirty="0"/>
              <a:t>, i contratti a tempo determinato conclusi:</a:t>
            </a:r>
          </a:p>
          <a:p>
            <a:pPr marL="68580" indent="0">
              <a:buNone/>
            </a:pPr>
            <a:r>
              <a:rPr lang="it-IT" dirty="0"/>
              <a:t>a) nella fase di avvio di nuove </a:t>
            </a:r>
            <a:r>
              <a:rPr lang="it-IT" dirty="0" smtClean="0"/>
              <a:t>attività, </a:t>
            </a:r>
            <a:r>
              <a:rPr lang="it-IT" dirty="0"/>
              <a:t>per i periodi definiti dai contratti </a:t>
            </a:r>
            <a:r>
              <a:rPr lang="it-IT" dirty="0" smtClean="0"/>
              <a:t>collettivi</a:t>
            </a:r>
            <a:endParaRPr lang="it-IT" dirty="0"/>
          </a:p>
          <a:p>
            <a:pPr marL="68580" indent="0">
              <a:buNone/>
            </a:pPr>
            <a:r>
              <a:rPr lang="it-IT" dirty="0"/>
              <a:t>b) da imprese </a:t>
            </a:r>
            <a:r>
              <a:rPr lang="it-IT" dirty="0" smtClean="0"/>
              <a:t>startup, </a:t>
            </a:r>
            <a:r>
              <a:rPr lang="it-IT" dirty="0"/>
              <a:t>per il periodo di </a:t>
            </a:r>
            <a:r>
              <a:rPr lang="it-IT" dirty="0" smtClean="0"/>
              <a:t>4 </a:t>
            </a:r>
            <a:r>
              <a:rPr lang="it-IT" dirty="0"/>
              <a:t>anni dalla costituzione </a:t>
            </a:r>
            <a:r>
              <a:rPr lang="it-IT" dirty="0" smtClean="0"/>
              <a:t>della società</a:t>
            </a:r>
          </a:p>
          <a:p>
            <a:pPr marL="68580" indent="0">
              <a:buNone/>
            </a:pPr>
            <a:r>
              <a:rPr lang="it-IT" dirty="0"/>
              <a:t>c) per lo svolgimento delle </a:t>
            </a:r>
            <a:r>
              <a:rPr lang="it-IT" dirty="0" smtClean="0"/>
              <a:t>attività </a:t>
            </a:r>
            <a:r>
              <a:rPr lang="it-IT" dirty="0"/>
              <a:t>stagionali </a:t>
            </a:r>
          </a:p>
          <a:p>
            <a:pPr marL="68580" indent="0">
              <a:buNone/>
            </a:pPr>
            <a:r>
              <a:rPr lang="it-IT" dirty="0"/>
              <a:t>d) per specifici spettacoli ovvero specifici programmi radiofonici o </a:t>
            </a:r>
            <a:r>
              <a:rPr lang="it-IT" dirty="0" smtClean="0"/>
              <a:t>televisivi</a:t>
            </a:r>
            <a:endParaRPr lang="it-IT" dirty="0"/>
          </a:p>
          <a:p>
            <a:pPr marL="68580" indent="0">
              <a:buNone/>
            </a:pPr>
            <a:r>
              <a:rPr lang="it-IT" dirty="0"/>
              <a:t>e) per sostituzione di lavoratori </a:t>
            </a:r>
            <a:r>
              <a:rPr lang="it-IT" dirty="0" smtClean="0"/>
              <a:t>assenti</a:t>
            </a:r>
            <a:endParaRPr lang="it-IT" dirty="0"/>
          </a:p>
          <a:p>
            <a:pPr marL="68580" indent="0">
              <a:buNone/>
            </a:pPr>
            <a:r>
              <a:rPr lang="it-IT" dirty="0"/>
              <a:t>f) con lavoratori di </a:t>
            </a:r>
            <a:r>
              <a:rPr lang="it-IT" dirty="0" smtClean="0"/>
              <a:t>età </a:t>
            </a:r>
            <a:r>
              <a:rPr lang="it-IT" dirty="0"/>
              <a:t>superiore a 50 </a:t>
            </a:r>
            <a:r>
              <a:rPr lang="it-IT" dirty="0" smtClean="0"/>
              <a:t>anni.</a:t>
            </a:r>
          </a:p>
          <a:p>
            <a:pPr marL="68580" indent="0">
              <a:buNone/>
            </a:pPr>
            <a:r>
              <a:rPr lang="it-IT" dirty="0" smtClean="0"/>
              <a:t>Il </a:t>
            </a:r>
            <a:r>
              <a:rPr lang="it-IT" dirty="0"/>
              <a:t>limite </a:t>
            </a:r>
            <a:r>
              <a:rPr lang="it-IT" dirty="0" smtClean="0"/>
              <a:t>cui all’art. 23 co. 1 </a:t>
            </a:r>
            <a:r>
              <a:rPr lang="it-IT" dirty="0"/>
              <a:t>non si </a:t>
            </a:r>
            <a:r>
              <a:rPr lang="it-IT" dirty="0" smtClean="0"/>
              <a:t>applica </a:t>
            </a:r>
            <a:r>
              <a:rPr lang="it-IT" dirty="0"/>
              <a:t>ai contratti di lavoro a tempo </a:t>
            </a:r>
            <a:r>
              <a:rPr lang="it-IT" dirty="0" smtClean="0"/>
              <a:t>determinato stipulati </a:t>
            </a:r>
            <a:r>
              <a:rPr lang="it-IT" dirty="0"/>
              <a:t>tra </a:t>
            </a:r>
            <a:r>
              <a:rPr lang="it-IT" dirty="0" smtClean="0"/>
              <a:t>università private.</a:t>
            </a:r>
            <a:endParaRPr lang="en-US" dirty="0"/>
          </a:p>
        </p:txBody>
      </p:sp>
    </p:spTree>
    <p:extLst>
      <p:ext uri="{BB962C8B-B14F-4D97-AF65-F5344CB8AC3E}">
        <p14:creationId xmlns:p14="http://schemas.microsoft.com/office/powerpoint/2010/main" val="2474433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676456" cy="1296144"/>
          </a:xfrm>
        </p:spPr>
        <p:txBody>
          <a:bodyPr>
            <a:normAutofit fontScale="90000"/>
          </a:bodyPr>
          <a:lstStyle/>
          <a:p>
            <a:r>
              <a:rPr lang="it-IT" dirty="0" smtClean="0"/>
              <a:t>Clausole di contingentamento (art. 23)</a:t>
            </a:r>
            <a:endParaRPr lang="en-US" dirty="0"/>
          </a:p>
        </p:txBody>
      </p:sp>
      <p:sp>
        <p:nvSpPr>
          <p:cNvPr id="3" name="Segnaposto contenuto 2"/>
          <p:cNvSpPr>
            <a:spLocks noGrp="1"/>
          </p:cNvSpPr>
          <p:nvPr>
            <p:ph idx="1"/>
          </p:nvPr>
        </p:nvSpPr>
        <p:spPr>
          <a:xfrm>
            <a:off x="467544" y="1700808"/>
            <a:ext cx="8352928" cy="4797152"/>
          </a:xfrm>
        </p:spPr>
        <p:txBody>
          <a:bodyPr>
            <a:normAutofit/>
          </a:bodyPr>
          <a:lstStyle/>
          <a:p>
            <a:pPr marL="68580" indent="0">
              <a:buNone/>
            </a:pPr>
            <a:r>
              <a:rPr lang="it-IT" dirty="0"/>
              <a:t>In caso di violazione del limite </a:t>
            </a:r>
            <a:r>
              <a:rPr lang="it-IT" dirty="0" smtClean="0"/>
              <a:t>percentuale, </a:t>
            </a:r>
            <a:r>
              <a:rPr lang="it-IT" dirty="0"/>
              <a:t>restando esclusa la trasformazione dei </a:t>
            </a:r>
            <a:r>
              <a:rPr lang="it-IT" dirty="0" smtClean="0"/>
              <a:t>contratti interessati </a:t>
            </a:r>
            <a:r>
              <a:rPr lang="it-IT" dirty="0"/>
              <a:t>in contratti a tempo indeterminato, per ciascun lavoratore si applica una sanzione amministrativa </a:t>
            </a:r>
            <a:r>
              <a:rPr lang="it-IT" dirty="0" smtClean="0"/>
              <a:t>di importo </a:t>
            </a:r>
            <a:r>
              <a:rPr lang="it-IT" dirty="0"/>
              <a:t>pari:</a:t>
            </a:r>
          </a:p>
          <a:p>
            <a:pPr marL="68580" indent="0">
              <a:buNone/>
            </a:pPr>
            <a:r>
              <a:rPr lang="it-IT" dirty="0"/>
              <a:t>a) al 20 </a:t>
            </a:r>
            <a:r>
              <a:rPr lang="it-IT" dirty="0" smtClean="0"/>
              <a:t>% della </a:t>
            </a:r>
            <a:r>
              <a:rPr lang="it-IT" dirty="0"/>
              <a:t>retribuzione, per ciascun </a:t>
            </a:r>
            <a:r>
              <a:rPr lang="it-IT" dirty="0" smtClean="0"/>
              <a:t>mese, </a:t>
            </a:r>
            <a:r>
              <a:rPr lang="it-IT" dirty="0"/>
              <a:t>se il numero dei lavoratori assunti in violazione del limite percentuale non è</a:t>
            </a:r>
            <a:r>
              <a:rPr lang="it-IT" dirty="0" smtClean="0"/>
              <a:t> </a:t>
            </a:r>
            <a:r>
              <a:rPr lang="it-IT" dirty="0"/>
              <a:t>superiore a uno;</a:t>
            </a:r>
          </a:p>
          <a:p>
            <a:pPr marL="68580" indent="0">
              <a:buNone/>
            </a:pPr>
            <a:r>
              <a:rPr lang="it-IT" dirty="0"/>
              <a:t>b) al 50 </a:t>
            </a:r>
            <a:r>
              <a:rPr lang="it-IT" dirty="0" smtClean="0"/>
              <a:t>% della </a:t>
            </a:r>
            <a:r>
              <a:rPr lang="it-IT" dirty="0"/>
              <a:t>retribuzione, per ciascun </a:t>
            </a:r>
            <a:r>
              <a:rPr lang="it-IT" dirty="0" smtClean="0"/>
              <a:t>mese, </a:t>
            </a:r>
            <a:r>
              <a:rPr lang="it-IT" dirty="0"/>
              <a:t>se il numero dei lavoratori assunti in violazione del limite percentuale è</a:t>
            </a:r>
            <a:r>
              <a:rPr lang="it-IT" dirty="0" smtClean="0"/>
              <a:t> </a:t>
            </a:r>
            <a:r>
              <a:rPr lang="it-IT" dirty="0"/>
              <a:t>superiore a </a:t>
            </a:r>
            <a:r>
              <a:rPr lang="it-IT" dirty="0" smtClean="0"/>
              <a:t>uno.</a:t>
            </a:r>
            <a:endParaRPr lang="en-US" dirty="0"/>
          </a:p>
        </p:txBody>
      </p:sp>
    </p:spTree>
    <p:extLst>
      <p:ext uri="{BB962C8B-B14F-4D97-AF65-F5344CB8AC3E}">
        <p14:creationId xmlns:p14="http://schemas.microsoft.com/office/powerpoint/2010/main" val="1216149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dal contratto a termine</a:t>
            </a:r>
            <a:endParaRPr lang="en-US" dirty="0"/>
          </a:p>
        </p:txBody>
      </p:sp>
      <p:sp>
        <p:nvSpPr>
          <p:cNvPr id="3" name="Segnaposto contenuto 2"/>
          <p:cNvSpPr>
            <a:spLocks noGrp="1"/>
          </p:cNvSpPr>
          <p:nvPr>
            <p:ph idx="1"/>
          </p:nvPr>
        </p:nvSpPr>
        <p:spPr>
          <a:xfrm>
            <a:off x="755576" y="2395660"/>
            <a:ext cx="7632848" cy="3769644"/>
          </a:xfrm>
        </p:spPr>
        <p:txBody>
          <a:bodyPr/>
          <a:lstStyle/>
          <a:p>
            <a:pPr marL="0" indent="0">
              <a:buNone/>
            </a:pPr>
            <a:r>
              <a:rPr lang="it-IT" dirty="0" smtClean="0"/>
              <a:t>Il recesso dal contratto a termine è possibile solo ai sensi dell’art. 2119 c.c. (causa che non consenta la prosecuzione nemmeno provvisoria del rapporto).</a:t>
            </a:r>
          </a:p>
          <a:p>
            <a:pPr marL="0" indent="0">
              <a:buNone/>
            </a:pPr>
            <a:r>
              <a:rPr lang="it-IT" dirty="0" smtClean="0"/>
              <a:t>In caso di recesso illegittimo, il datore di lavoro è tenuto a risarcire il danno (= retribuzioni perdute dal lavoratore fino alla scadenza; </a:t>
            </a:r>
            <a:r>
              <a:rPr lang="it-IT" i="1" dirty="0" err="1" smtClean="0"/>
              <a:t>aliunde</a:t>
            </a:r>
            <a:r>
              <a:rPr lang="it-IT" i="1" dirty="0" smtClean="0"/>
              <a:t> </a:t>
            </a:r>
            <a:r>
              <a:rPr lang="it-IT" i="1" dirty="0" err="1" smtClean="0"/>
              <a:t>perceptum</a:t>
            </a:r>
            <a:r>
              <a:rPr lang="it-IT" dirty="0" smtClean="0"/>
              <a:t>)</a:t>
            </a:r>
            <a:endParaRPr lang="en-US" dirty="0"/>
          </a:p>
        </p:txBody>
      </p:sp>
    </p:spTree>
    <p:extLst>
      <p:ext uri="{BB962C8B-B14F-4D97-AF65-F5344CB8AC3E}">
        <p14:creationId xmlns:p14="http://schemas.microsoft.com/office/powerpoint/2010/main" val="2205431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dirty="0" smtClean="0"/>
              <a:t>Azione in giudizio (art. 28)</a:t>
            </a:r>
            <a:endParaRPr lang="en-US" dirty="0"/>
          </a:p>
        </p:txBody>
      </p:sp>
      <p:sp>
        <p:nvSpPr>
          <p:cNvPr id="3" name="Segnaposto contenuto 2"/>
          <p:cNvSpPr>
            <a:spLocks noGrp="1"/>
          </p:cNvSpPr>
          <p:nvPr>
            <p:ph idx="1"/>
          </p:nvPr>
        </p:nvSpPr>
        <p:spPr>
          <a:xfrm>
            <a:off x="539552" y="1340768"/>
            <a:ext cx="8136904" cy="5256584"/>
          </a:xfrm>
        </p:spPr>
        <p:txBody>
          <a:bodyPr>
            <a:normAutofit/>
          </a:bodyPr>
          <a:lstStyle/>
          <a:p>
            <a:pPr marL="68580" indent="0">
              <a:buNone/>
            </a:pPr>
            <a:r>
              <a:rPr lang="it-IT" dirty="0"/>
              <a:t>L'impugnazione del contratto a tempo determinato deve </a:t>
            </a:r>
            <a:r>
              <a:rPr lang="it-IT" dirty="0" smtClean="0"/>
              <a:t>avvenire </a:t>
            </a:r>
            <a:r>
              <a:rPr lang="it-IT" dirty="0"/>
              <a:t>entro </a:t>
            </a:r>
            <a:r>
              <a:rPr lang="it-IT" dirty="0" smtClean="0"/>
              <a:t>120 gg. </a:t>
            </a:r>
            <a:r>
              <a:rPr lang="it-IT" dirty="0"/>
              <a:t>dalla cessazione del singolo </a:t>
            </a:r>
            <a:r>
              <a:rPr lang="it-IT" dirty="0" smtClean="0"/>
              <a:t>contratto con qualsiasi atto scritto, anche extragiudiziale, idoneo a rendere nota la volontà del lavoratore, anche attraverso l'intervento dell'organizzazione sindacale.</a:t>
            </a:r>
          </a:p>
          <a:p>
            <a:pPr marL="0" indent="0">
              <a:buNone/>
            </a:pPr>
            <a:r>
              <a:rPr lang="it-IT" dirty="0" smtClean="0"/>
              <a:t>L'impugnazione è inefficace se non è seguita, entro il </a:t>
            </a:r>
            <a:r>
              <a:rPr lang="it-IT" u="sng" dirty="0" smtClean="0"/>
              <a:t>successivo termine di 180 gg</a:t>
            </a:r>
            <a:r>
              <a:rPr lang="it-IT" dirty="0" smtClean="0"/>
              <a:t>. [dall’impugnazione; C. </a:t>
            </a:r>
            <a:r>
              <a:rPr lang="it-IT" dirty="0" err="1" smtClean="0"/>
              <a:t>cost</a:t>
            </a:r>
            <a:r>
              <a:rPr lang="it-IT" dirty="0" smtClean="0"/>
              <a:t>. 303/2011], dal deposito del ricorso nella cancelleria del tribunale in funzione di giudice del lavoro o dalla comunicazione alla controparte della richiesta di tentativo di conciliazione o arbitrato.</a:t>
            </a:r>
          </a:p>
        </p:txBody>
      </p:sp>
    </p:spTree>
    <p:extLst>
      <p:ext uri="{BB962C8B-B14F-4D97-AF65-F5344CB8AC3E}">
        <p14:creationId xmlns:p14="http://schemas.microsoft.com/office/powerpoint/2010/main" val="471590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492" y="1124744"/>
            <a:ext cx="6777317" cy="4707885"/>
          </a:xfrm>
        </p:spPr>
        <p:txBody>
          <a:bodyPr>
            <a:normAutofit lnSpcReduction="10000"/>
          </a:bodyPr>
          <a:lstStyle/>
          <a:p>
            <a:pPr marL="68580" indent="0">
              <a:buNone/>
            </a:pPr>
            <a:r>
              <a:rPr lang="it-IT" dirty="0"/>
              <a:t>Il contratto di lavoro subordinato a tempo indeterminato </a:t>
            </a:r>
            <a:r>
              <a:rPr lang="it-IT" b="1" dirty="0"/>
              <a:t>costituisce la forma comune di rapporto di </a:t>
            </a:r>
            <a:r>
              <a:rPr lang="it-IT" b="1" dirty="0" smtClean="0"/>
              <a:t>lavoro </a:t>
            </a:r>
            <a:r>
              <a:rPr lang="it-IT" dirty="0" smtClean="0"/>
              <a:t>(art. 1 d. </a:t>
            </a:r>
            <a:r>
              <a:rPr lang="it-IT" dirty="0" err="1" smtClean="0"/>
              <a:t>lgs</a:t>
            </a:r>
            <a:r>
              <a:rPr lang="it-IT" dirty="0" smtClean="0"/>
              <a:t>. 81/2015).</a:t>
            </a:r>
          </a:p>
          <a:p>
            <a:pPr marL="68580" indent="0">
              <a:buNone/>
            </a:pPr>
            <a:r>
              <a:rPr lang="it-IT" dirty="0" smtClean="0"/>
              <a:t>«Qualora nell’ambito di una determinata tipologia contrattuale di natura subordinata non si riscontrino gli elementi di specialità previsti dal legislatore – elementi sia di carattere </a:t>
            </a:r>
            <a:r>
              <a:rPr lang="it-IT" dirty="0"/>
              <a:t>sostanziale </a:t>
            </a:r>
            <a:r>
              <a:rPr lang="it-IT" dirty="0" smtClean="0"/>
              <a:t>che formale– il rapporto di lavoro deve essere ricondotto necessariamente alla «forma comune» e cioè al contratto di lavoro subordinato a tempo indeterminato» (lettera circolare 22/4/2013 del Ministero del lavoro). </a:t>
            </a:r>
          </a:p>
          <a:p>
            <a:pPr marL="68580" indent="0">
              <a:buNone/>
            </a:pPr>
            <a:endParaRPr lang="en-US" dirty="0"/>
          </a:p>
        </p:txBody>
      </p:sp>
    </p:spTree>
    <p:extLst>
      <p:ext uri="{BB962C8B-B14F-4D97-AF65-F5344CB8AC3E}">
        <p14:creationId xmlns:p14="http://schemas.microsoft.com/office/powerpoint/2010/main" val="182288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73144"/>
          </a:xfrm>
        </p:spPr>
        <p:txBody>
          <a:bodyPr>
            <a:normAutofit fontScale="90000"/>
          </a:bodyPr>
          <a:lstStyle/>
          <a:p>
            <a:r>
              <a:rPr lang="it-IT" dirty="0"/>
              <a:t>Azione </a:t>
            </a:r>
            <a:r>
              <a:rPr lang="it-IT" dirty="0" smtClean="0"/>
              <a:t>in giudizio – principi generali</a:t>
            </a:r>
            <a:endParaRPr lang="en-US" dirty="0"/>
          </a:p>
        </p:txBody>
      </p:sp>
      <p:sp>
        <p:nvSpPr>
          <p:cNvPr id="3" name="Segnaposto contenuto 2"/>
          <p:cNvSpPr>
            <a:spLocks noGrp="1"/>
          </p:cNvSpPr>
          <p:nvPr>
            <p:ph idx="1"/>
          </p:nvPr>
        </p:nvSpPr>
        <p:spPr>
          <a:xfrm>
            <a:off x="827584" y="2060848"/>
            <a:ext cx="7560840" cy="4176464"/>
          </a:xfrm>
        </p:spPr>
        <p:txBody>
          <a:bodyPr>
            <a:normAutofit lnSpcReduction="10000"/>
          </a:bodyPr>
          <a:lstStyle/>
          <a:p>
            <a:pPr marL="68580" indent="0">
              <a:buNone/>
            </a:pPr>
            <a:r>
              <a:rPr lang="it-IT" dirty="0" smtClean="0"/>
              <a:t>Per garantire la certezza del diritto, termini di decadenza possono essere previsti ma non devono essere così brevi da ledere il diritto di difesa (art. 24 </a:t>
            </a:r>
            <a:r>
              <a:rPr lang="it-IT" dirty="0" err="1" smtClean="0"/>
              <a:t>Cost</a:t>
            </a:r>
            <a:r>
              <a:rPr lang="it-IT" dirty="0" smtClean="0"/>
              <a:t>.).</a:t>
            </a:r>
          </a:p>
          <a:p>
            <a:pPr marL="68580" indent="0">
              <a:buNone/>
            </a:pPr>
            <a:r>
              <a:rPr lang="it-IT" dirty="0" smtClean="0"/>
              <a:t>Le </a:t>
            </a:r>
            <a:r>
              <a:rPr lang="it-IT" dirty="0"/>
              <a:t>misure previste da una normativa nazionale </a:t>
            </a:r>
            <a:r>
              <a:rPr lang="it-IT" dirty="0" smtClean="0"/>
              <a:t>a difesa dei diritti garantiti dalla normativa comunitaria </a:t>
            </a:r>
            <a:r>
              <a:rPr lang="it-IT" dirty="0"/>
              <a:t>non devono essere meno favorevoli di quelle che disciplinano situazioni analoghe di natura interna, </a:t>
            </a:r>
            <a:r>
              <a:rPr lang="it-IT" u="sng" dirty="0"/>
              <a:t>né rendere praticamente impossibile o eccessivamente difficile</a:t>
            </a:r>
            <a:r>
              <a:rPr lang="it-IT" dirty="0"/>
              <a:t> l’esercizio dei diritti attribuiti dall’ordinamento giuridico </a:t>
            </a:r>
            <a:r>
              <a:rPr lang="it-IT" dirty="0" smtClean="0"/>
              <a:t>dell’Unione (</a:t>
            </a:r>
            <a:r>
              <a:rPr lang="it-IT" dirty="0" err="1" smtClean="0"/>
              <a:t>Cgue</a:t>
            </a:r>
            <a:r>
              <a:rPr lang="it-IT" dirty="0" smtClean="0"/>
              <a:t>, </a:t>
            </a:r>
            <a:r>
              <a:rPr lang="en-US" b="1" dirty="0" err="1"/>
              <a:t>Affatato</a:t>
            </a:r>
            <a:r>
              <a:rPr lang="it-IT" dirty="0" smtClean="0"/>
              <a:t>).</a:t>
            </a:r>
            <a:endParaRPr lang="en-US" dirty="0"/>
          </a:p>
        </p:txBody>
      </p:sp>
    </p:spTree>
    <p:extLst>
      <p:ext uri="{BB962C8B-B14F-4D97-AF65-F5344CB8AC3E}">
        <p14:creationId xmlns:p14="http://schemas.microsoft.com/office/powerpoint/2010/main" val="42902505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908720"/>
            <a:ext cx="7560840" cy="864096"/>
          </a:xfrm>
        </p:spPr>
        <p:txBody>
          <a:bodyPr>
            <a:normAutofit fontScale="90000"/>
          </a:bodyPr>
          <a:lstStyle/>
          <a:p>
            <a:r>
              <a:rPr lang="it-IT" dirty="0" smtClean="0"/>
              <a:t>Risarcimento del danno (art. 28 co. 2)</a:t>
            </a:r>
            <a:endParaRPr lang="en-US" dirty="0"/>
          </a:p>
        </p:txBody>
      </p:sp>
      <p:sp>
        <p:nvSpPr>
          <p:cNvPr id="3" name="Segnaposto contenuto 2"/>
          <p:cNvSpPr>
            <a:spLocks noGrp="1"/>
          </p:cNvSpPr>
          <p:nvPr>
            <p:ph idx="1"/>
          </p:nvPr>
        </p:nvSpPr>
        <p:spPr>
          <a:xfrm>
            <a:off x="467544" y="2033464"/>
            <a:ext cx="8229600" cy="4824536"/>
          </a:xfrm>
        </p:spPr>
        <p:txBody>
          <a:bodyPr>
            <a:noAutofit/>
          </a:bodyPr>
          <a:lstStyle/>
          <a:p>
            <a:pPr marL="0" indent="0">
              <a:buNone/>
            </a:pPr>
            <a:r>
              <a:rPr lang="it-IT" sz="1800" dirty="0"/>
              <a:t>Nei casi di trasformazione del contratto a tempo determinato in contratto a tempo indeterminato, il </a:t>
            </a:r>
            <a:r>
              <a:rPr lang="it-IT" sz="1800" dirty="0" smtClean="0"/>
              <a:t>giudice condanna </a:t>
            </a:r>
            <a:r>
              <a:rPr lang="it-IT" sz="1800" dirty="0"/>
              <a:t>il datore di lavoro al risarcimento del danno a favore del lavoratore stabilendo </a:t>
            </a:r>
            <a:r>
              <a:rPr lang="it-IT" sz="1800" dirty="0" smtClean="0"/>
              <a:t>un'indennità onnicomprensiva </a:t>
            </a:r>
            <a:r>
              <a:rPr lang="it-IT" sz="1800" dirty="0"/>
              <a:t>nella misura compresa tra un minimo di 2,5 e un massimo di 12 </a:t>
            </a:r>
            <a:r>
              <a:rPr lang="it-IT" sz="1800" dirty="0" smtClean="0"/>
              <a:t>mensilità dell'ultima retribuzione </a:t>
            </a:r>
            <a:r>
              <a:rPr lang="it-IT" sz="1800" dirty="0"/>
              <a:t>di riferimento per il calcolo del trattamento di fine </a:t>
            </a:r>
            <a:r>
              <a:rPr lang="it-IT" sz="1800" dirty="0" smtClean="0"/>
              <a:t>rapporto. </a:t>
            </a:r>
          </a:p>
          <a:p>
            <a:pPr marL="0" indent="0">
              <a:buNone/>
            </a:pPr>
            <a:r>
              <a:rPr lang="it-IT" sz="1800" dirty="0" smtClean="0"/>
              <a:t>La </a:t>
            </a:r>
            <a:r>
              <a:rPr lang="it-IT" sz="1800" dirty="0"/>
              <a:t>predetta </a:t>
            </a:r>
            <a:r>
              <a:rPr lang="it-IT" sz="1800" dirty="0" smtClean="0"/>
              <a:t>indennità </a:t>
            </a:r>
            <a:r>
              <a:rPr lang="it-IT" sz="1800" dirty="0"/>
              <a:t>ristora per intero il pregiudizio subito </a:t>
            </a:r>
            <a:r>
              <a:rPr lang="it-IT" sz="1800" dirty="0" smtClean="0"/>
              <a:t>dal lavoratore</a:t>
            </a:r>
            <a:r>
              <a:rPr lang="it-IT" sz="1800" dirty="0"/>
              <a:t>, comprese le conseguenze retributive e contributive relative al periodo compreso tra la scadenza </a:t>
            </a:r>
            <a:r>
              <a:rPr lang="it-IT" sz="1800" dirty="0" smtClean="0"/>
              <a:t>del termine </a:t>
            </a:r>
            <a:r>
              <a:rPr lang="it-IT" sz="1800" dirty="0"/>
              <a:t>e la pronuncia con la quale il giudice ha ordinato la ricostituzione del rapporto di </a:t>
            </a:r>
            <a:r>
              <a:rPr lang="it-IT" sz="1800" dirty="0" smtClean="0"/>
              <a:t>lavoro.</a:t>
            </a:r>
          </a:p>
          <a:p>
            <a:pPr marL="0" indent="0">
              <a:buNone/>
            </a:pPr>
            <a:r>
              <a:rPr lang="it-IT" sz="1800" dirty="0"/>
              <a:t>In presenza di contratti collettivi che prevedano l'assunzione, anche a tempo indeterminato, di lavoratori </a:t>
            </a:r>
            <a:r>
              <a:rPr lang="it-IT" sz="1800" dirty="0" smtClean="0"/>
              <a:t>già occupati </a:t>
            </a:r>
            <a:r>
              <a:rPr lang="it-IT" sz="1800" dirty="0"/>
              <a:t>con contratto a </a:t>
            </a:r>
            <a:r>
              <a:rPr lang="it-IT" sz="1800" dirty="0" smtClean="0"/>
              <a:t>termine, </a:t>
            </a:r>
            <a:r>
              <a:rPr lang="it-IT" sz="1800" dirty="0"/>
              <a:t>il limite massimo </a:t>
            </a:r>
            <a:r>
              <a:rPr lang="it-IT" sz="1800" dirty="0" smtClean="0"/>
              <a:t>dell'indennità è </a:t>
            </a:r>
            <a:r>
              <a:rPr lang="it-IT" sz="1800" dirty="0"/>
              <a:t>ridotto alla </a:t>
            </a:r>
            <a:r>
              <a:rPr lang="it-IT" sz="1800" dirty="0" smtClean="0"/>
              <a:t>metà.</a:t>
            </a:r>
          </a:p>
        </p:txBody>
      </p:sp>
    </p:spTree>
    <p:extLst>
      <p:ext uri="{BB962C8B-B14F-4D97-AF65-F5344CB8AC3E}">
        <p14:creationId xmlns:p14="http://schemas.microsoft.com/office/powerpoint/2010/main" val="16733034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027664"/>
            <a:ext cx="7488832" cy="961176"/>
          </a:xfrm>
        </p:spPr>
        <p:txBody>
          <a:bodyPr>
            <a:normAutofit fontScale="90000"/>
          </a:bodyPr>
          <a:lstStyle/>
          <a:p>
            <a:r>
              <a:rPr lang="it-IT" dirty="0"/>
              <a:t>Risarcimento del </a:t>
            </a:r>
            <a:r>
              <a:rPr lang="it-IT" dirty="0" smtClean="0"/>
              <a:t>danno – sistema previgente</a:t>
            </a:r>
            <a:endParaRPr lang="en-US" dirty="0"/>
          </a:p>
        </p:txBody>
      </p:sp>
      <p:sp>
        <p:nvSpPr>
          <p:cNvPr id="3" name="Segnaposto contenuto 2"/>
          <p:cNvSpPr>
            <a:spLocks noGrp="1"/>
          </p:cNvSpPr>
          <p:nvPr>
            <p:ph idx="1"/>
          </p:nvPr>
        </p:nvSpPr>
        <p:spPr>
          <a:xfrm>
            <a:off x="611560" y="2323652"/>
            <a:ext cx="7992888" cy="4057676"/>
          </a:xfrm>
        </p:spPr>
        <p:txBody>
          <a:bodyPr>
            <a:normAutofit fontScale="92500" lnSpcReduction="20000"/>
          </a:bodyPr>
          <a:lstStyle/>
          <a:p>
            <a:pPr marL="68580" indent="0">
              <a:buNone/>
            </a:pPr>
            <a:r>
              <a:rPr lang="it-IT" dirty="0" smtClean="0"/>
              <a:t>Nel sistema precedente, in caso di conversione del contratto, era riconosciuto al lavoratore il </a:t>
            </a:r>
            <a:r>
              <a:rPr lang="it-IT" u="sng" dirty="0" smtClean="0"/>
              <a:t>diritto al risarcimento del danno </a:t>
            </a:r>
            <a:r>
              <a:rPr lang="it-IT" dirty="0" smtClean="0"/>
              <a:t>che, di regola, corrispondeva alle retribuzioni non percepite a partire dal momento in cui il datore di lavoro è messo in mora (offerta della prestazione lavorativa; art. 1206 ss. </a:t>
            </a:r>
            <a:r>
              <a:rPr lang="it-IT" dirty="0"/>
              <a:t>c</a:t>
            </a:r>
            <a:r>
              <a:rPr lang="it-IT" dirty="0" smtClean="0"/>
              <a:t>.c.) sino alla ripresa del lavoro, detratto l’</a:t>
            </a:r>
            <a:r>
              <a:rPr lang="it-IT" i="1" dirty="0" err="1" smtClean="0"/>
              <a:t>aliunde</a:t>
            </a:r>
            <a:r>
              <a:rPr lang="it-IT" i="1" dirty="0" smtClean="0"/>
              <a:t> </a:t>
            </a:r>
            <a:r>
              <a:rPr lang="it-IT" i="1" dirty="0" err="1" smtClean="0"/>
              <a:t>perceptum</a:t>
            </a:r>
            <a:r>
              <a:rPr lang="it-IT" i="1" dirty="0" smtClean="0"/>
              <a:t> </a:t>
            </a:r>
            <a:r>
              <a:rPr lang="it-IT" dirty="0" smtClean="0"/>
              <a:t>[o </a:t>
            </a:r>
            <a:r>
              <a:rPr lang="it-IT" i="1" dirty="0" err="1" smtClean="0"/>
              <a:t>percipiendum</a:t>
            </a:r>
            <a:r>
              <a:rPr lang="it-IT" i="1" dirty="0" smtClean="0"/>
              <a:t>, i.e. </a:t>
            </a:r>
            <a:r>
              <a:rPr lang="it-IT" dirty="0" smtClean="0"/>
              <a:t>guadagno </a:t>
            </a:r>
            <a:r>
              <a:rPr lang="it-IT" dirty="0"/>
              <a:t>che sarebbe lecito attendersi dal lavoratore diligentemente attivatosi nella ricerca di un nuovo posto di lavoro</a:t>
            </a:r>
            <a:r>
              <a:rPr lang="it-IT" dirty="0" smtClean="0"/>
              <a:t>]</a:t>
            </a:r>
          </a:p>
          <a:p>
            <a:pPr marL="68580" indent="0">
              <a:buNone/>
            </a:pPr>
            <a:r>
              <a:rPr lang="it-IT" dirty="0"/>
              <a:t>In caso di conversione in un unico contratto a tempo indeterminato di più contratti a termine, gli intervalli non lavorati non sono retribuiti (</a:t>
            </a:r>
            <a:r>
              <a:rPr lang="it-IT" dirty="0" err="1"/>
              <a:t>Cass</a:t>
            </a:r>
            <a:r>
              <a:rPr lang="it-IT" dirty="0"/>
              <a:t>. S.U. 2334/91)</a:t>
            </a:r>
            <a:endParaRPr lang="en-US" dirty="0"/>
          </a:p>
          <a:p>
            <a:pPr marL="68580" indent="0">
              <a:buNone/>
            </a:pPr>
            <a:endParaRPr lang="en-US" dirty="0"/>
          </a:p>
        </p:txBody>
      </p:sp>
    </p:spTree>
    <p:extLst>
      <p:ext uri="{BB962C8B-B14F-4D97-AF65-F5344CB8AC3E}">
        <p14:creationId xmlns:p14="http://schemas.microsoft.com/office/powerpoint/2010/main" val="4104685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484784"/>
            <a:ext cx="7024744" cy="673144"/>
          </a:xfrm>
        </p:spPr>
        <p:txBody>
          <a:bodyPr>
            <a:normAutofit fontScale="90000"/>
          </a:bodyPr>
          <a:lstStyle/>
          <a:p>
            <a:r>
              <a:rPr lang="it-IT" dirty="0" smtClean="0"/>
              <a:t>Corte costituzionale</a:t>
            </a:r>
            <a:r>
              <a:rPr lang="it-IT" dirty="0"/>
              <a:t> </a:t>
            </a:r>
            <a:r>
              <a:rPr lang="it-IT" dirty="0" smtClean="0"/>
              <a:t/>
            </a:r>
            <a:br>
              <a:rPr lang="it-IT" dirty="0" smtClean="0"/>
            </a:br>
            <a:r>
              <a:rPr lang="it-IT" dirty="0" smtClean="0"/>
              <a:t>sentenza n. 303/2011</a:t>
            </a:r>
            <a:endParaRPr lang="en-US" dirty="0"/>
          </a:p>
        </p:txBody>
      </p:sp>
      <p:sp>
        <p:nvSpPr>
          <p:cNvPr id="3" name="Segnaposto contenuto 2"/>
          <p:cNvSpPr>
            <a:spLocks noGrp="1"/>
          </p:cNvSpPr>
          <p:nvPr>
            <p:ph idx="1"/>
          </p:nvPr>
        </p:nvSpPr>
        <p:spPr>
          <a:xfrm>
            <a:off x="1043492" y="2564904"/>
            <a:ext cx="6777317" cy="3267725"/>
          </a:xfrm>
        </p:spPr>
        <p:txBody>
          <a:bodyPr>
            <a:normAutofit/>
          </a:bodyPr>
          <a:lstStyle/>
          <a:p>
            <a:pPr marL="68580" indent="0">
              <a:buNone/>
            </a:pPr>
            <a:r>
              <a:rPr lang="it-IT" dirty="0" smtClean="0"/>
              <a:t>L’art. 32 co. </a:t>
            </a:r>
            <a:r>
              <a:rPr lang="it-IT" dirty="0"/>
              <a:t>5 e 6 </a:t>
            </a:r>
            <a:r>
              <a:rPr lang="it-IT" u="sng" dirty="0" smtClean="0"/>
              <a:t>forfetizza </a:t>
            </a:r>
            <a:r>
              <a:rPr lang="it-IT" u="sng" dirty="0"/>
              <a:t>il risarcimento del danno</a:t>
            </a:r>
            <a:r>
              <a:rPr lang="it-IT" dirty="0"/>
              <a:t> dovuto al lavoratore illegittimamente assunto a </a:t>
            </a:r>
            <a:r>
              <a:rPr lang="it-IT" dirty="0" smtClean="0"/>
              <a:t>termine</a:t>
            </a:r>
            <a:r>
              <a:rPr lang="it-IT" dirty="0"/>
              <a:t>, integrando la garanzia della conversione del contratto di lavoro a termine in un contratto di lavoro a tempo </a:t>
            </a:r>
            <a:r>
              <a:rPr lang="it-IT" dirty="0" smtClean="0"/>
              <a:t>indeterminato;</a:t>
            </a:r>
          </a:p>
        </p:txBody>
      </p:sp>
    </p:spTree>
    <p:extLst>
      <p:ext uri="{BB962C8B-B14F-4D97-AF65-F5344CB8AC3E}">
        <p14:creationId xmlns:p14="http://schemas.microsoft.com/office/powerpoint/2010/main" val="3470970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683568" y="2060848"/>
            <a:ext cx="7992888" cy="4392488"/>
          </a:xfrm>
        </p:spPr>
        <p:txBody>
          <a:bodyPr>
            <a:normAutofit lnSpcReduction="10000"/>
          </a:bodyPr>
          <a:lstStyle/>
          <a:p>
            <a:pPr marL="68580" indent="0">
              <a:buNone/>
            </a:pPr>
            <a:r>
              <a:rPr lang="it-IT" dirty="0"/>
              <a:t>Il danno forfetizzato dall’indennità copre soltanto il </a:t>
            </a:r>
            <a:r>
              <a:rPr lang="it-IT" u="sng" dirty="0"/>
              <a:t>periodo “intermedio</a:t>
            </a:r>
            <a:r>
              <a:rPr lang="it-IT" dirty="0"/>
              <a:t>”, quello, cioè, che corre dalla scadenza del termine fino alla sentenza che accerta la nullità di esso e dichiara la conversione del rapporto. </a:t>
            </a:r>
            <a:endParaRPr lang="en-US" dirty="0"/>
          </a:p>
          <a:p>
            <a:pPr marL="68580" indent="0">
              <a:buNone/>
            </a:pPr>
            <a:r>
              <a:rPr lang="it-IT" dirty="0" smtClean="0"/>
              <a:t>A </a:t>
            </a:r>
            <a:r>
              <a:rPr lang="it-IT" dirty="0"/>
              <a:t>partire dalla sentenza con cui il giudice, rilevato il vizio della pattuizione del termine, converte il contratto di lavoro </a:t>
            </a:r>
            <a:r>
              <a:rPr lang="it-IT" dirty="0" smtClean="0"/>
              <a:t>in </a:t>
            </a:r>
            <a:r>
              <a:rPr lang="it-IT" dirty="0"/>
              <a:t>un contratto di lavoro a tempo indeterminato, </a:t>
            </a:r>
            <a:r>
              <a:rPr lang="it-IT" dirty="0" smtClean="0"/>
              <a:t>il </a:t>
            </a:r>
            <a:r>
              <a:rPr lang="it-IT" dirty="0"/>
              <a:t>datore di lavoro </a:t>
            </a:r>
            <a:r>
              <a:rPr lang="it-IT" dirty="0" smtClean="0"/>
              <a:t>è obbligato </a:t>
            </a:r>
            <a:r>
              <a:rPr lang="it-IT" dirty="0"/>
              <a:t>a riammettere in servizio il lavoratore e a </a:t>
            </a:r>
            <a:r>
              <a:rPr lang="it-IT" dirty="0" smtClean="0"/>
              <a:t>corrispondergli le </a:t>
            </a:r>
            <a:r>
              <a:rPr lang="it-IT" dirty="0"/>
              <a:t>retribuzioni dovute, anche in ipotesi di mancata riammissione effettiva. </a:t>
            </a:r>
            <a:endParaRPr lang="en-US" dirty="0"/>
          </a:p>
        </p:txBody>
      </p:sp>
    </p:spTree>
    <p:extLst>
      <p:ext uri="{BB962C8B-B14F-4D97-AF65-F5344CB8AC3E}">
        <p14:creationId xmlns:p14="http://schemas.microsoft.com/office/powerpoint/2010/main" val="30334726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1043492" y="2323652"/>
            <a:ext cx="7056900" cy="3913660"/>
          </a:xfrm>
        </p:spPr>
        <p:txBody>
          <a:bodyPr>
            <a:normAutofit fontScale="85000" lnSpcReduction="20000"/>
          </a:bodyPr>
          <a:lstStyle/>
          <a:p>
            <a:pPr marL="68580" indent="0">
              <a:buNone/>
            </a:pPr>
            <a:r>
              <a:rPr lang="it-IT" dirty="0" smtClean="0"/>
              <a:t>L’indennità </a:t>
            </a:r>
            <a:r>
              <a:rPr lang="it-IT" dirty="0"/>
              <a:t>onnicomprensiva assume una chiara </a:t>
            </a:r>
            <a:r>
              <a:rPr lang="it-IT" u="sng" dirty="0"/>
              <a:t>valenza </a:t>
            </a:r>
            <a:r>
              <a:rPr lang="it-IT" u="sng" dirty="0" smtClean="0"/>
              <a:t>sanzionatoria </a:t>
            </a:r>
            <a:r>
              <a:rPr lang="it-IT" dirty="0" smtClean="0"/>
              <a:t>in quanto è </a:t>
            </a:r>
            <a:r>
              <a:rPr lang="it-IT" dirty="0"/>
              <a:t>dovuta in ogni caso, </a:t>
            </a:r>
            <a:r>
              <a:rPr lang="it-IT" dirty="0" smtClean="0"/>
              <a:t>anche </a:t>
            </a:r>
            <a:r>
              <a:rPr lang="it-IT" dirty="0"/>
              <a:t>in mancanza di danno, per avere il lavoratore prontamente reperito un’altra </a:t>
            </a:r>
            <a:r>
              <a:rPr lang="it-IT" dirty="0" smtClean="0"/>
              <a:t>occupazione.</a:t>
            </a:r>
          </a:p>
          <a:p>
            <a:pPr marL="68580" indent="0">
              <a:buNone/>
            </a:pPr>
            <a:endParaRPr lang="it-IT" dirty="0"/>
          </a:p>
          <a:p>
            <a:pPr marL="68580" indent="0">
              <a:buNone/>
            </a:pPr>
            <a:r>
              <a:rPr lang="it-IT" dirty="0"/>
              <a:t>L</a:t>
            </a:r>
            <a:r>
              <a:rPr lang="it-IT" dirty="0" smtClean="0"/>
              <a:t>’importo </a:t>
            </a:r>
            <a:r>
              <a:rPr lang="it-IT" dirty="0"/>
              <a:t>dell’indennità è liquidato dal </a:t>
            </a:r>
            <a:r>
              <a:rPr lang="it-IT" dirty="0" smtClean="0"/>
              <a:t>giudice </a:t>
            </a:r>
            <a:r>
              <a:rPr lang="it-IT" dirty="0"/>
              <a:t>a prescindere dall’intervenuta costituzione in </a:t>
            </a:r>
            <a:r>
              <a:rPr lang="it-IT" dirty="0" smtClean="0"/>
              <a:t>mora del </a:t>
            </a:r>
            <a:r>
              <a:rPr lang="it-IT" dirty="0"/>
              <a:t>datore di lavoro e dalla prova di un danno effettivamente subito </a:t>
            </a:r>
            <a:r>
              <a:rPr lang="it-IT" dirty="0" smtClean="0"/>
              <a:t>dal lavoratore </a:t>
            </a:r>
            <a:r>
              <a:rPr lang="it-IT" dirty="0"/>
              <a:t>(senza riguardo, quindi, per l’eventuale </a:t>
            </a:r>
            <a:r>
              <a:rPr lang="it-IT" i="1" dirty="0" err="1"/>
              <a:t>aliunde</a:t>
            </a:r>
            <a:r>
              <a:rPr lang="it-IT" i="1" dirty="0"/>
              <a:t> </a:t>
            </a:r>
            <a:r>
              <a:rPr lang="it-IT" i="1" dirty="0" err="1"/>
              <a:t>perceptum</a:t>
            </a:r>
            <a:r>
              <a:rPr lang="it-IT" dirty="0" smtClean="0"/>
              <a:t>),</a:t>
            </a:r>
            <a:r>
              <a:rPr lang="en-US" dirty="0"/>
              <a:t> </a:t>
            </a:r>
            <a:r>
              <a:rPr lang="it-IT" dirty="0" smtClean="0"/>
              <a:t>trattandosi </a:t>
            </a:r>
            <a:r>
              <a:rPr lang="it-IT" dirty="0"/>
              <a:t>di indennità “forfetizzata” e “onnicomprensiva” per i </a:t>
            </a:r>
            <a:r>
              <a:rPr lang="it-IT" dirty="0" smtClean="0"/>
              <a:t>danni</a:t>
            </a:r>
            <a:r>
              <a:rPr lang="en-US" dirty="0"/>
              <a:t> </a:t>
            </a:r>
            <a:r>
              <a:rPr lang="it-IT" dirty="0" smtClean="0"/>
              <a:t>causati </a:t>
            </a:r>
            <a:r>
              <a:rPr lang="it-IT" dirty="0"/>
              <a:t>dalla nullità del termine nel periodo cosiddetto “intermedio</a:t>
            </a:r>
            <a:r>
              <a:rPr lang="it-IT" dirty="0" smtClean="0"/>
              <a:t>” (</a:t>
            </a:r>
            <a:r>
              <a:rPr lang="it-IT" dirty="0"/>
              <a:t>dalla scadenza del termine alla sentenza di conversione</a:t>
            </a:r>
            <a:r>
              <a:rPr lang="it-IT" dirty="0" smtClean="0"/>
              <a:t>) (</a:t>
            </a:r>
            <a:r>
              <a:rPr lang="it-IT" dirty="0" err="1" smtClean="0"/>
              <a:t>Cass</a:t>
            </a:r>
            <a:r>
              <a:rPr lang="it-IT" dirty="0" smtClean="0"/>
              <a:t>. 3056/2012).</a:t>
            </a:r>
            <a:endParaRPr lang="en-US" dirty="0"/>
          </a:p>
        </p:txBody>
      </p:sp>
    </p:spTree>
    <p:extLst>
      <p:ext uri="{BB962C8B-B14F-4D97-AF65-F5344CB8AC3E}">
        <p14:creationId xmlns:p14="http://schemas.microsoft.com/office/powerpoint/2010/main" val="2684730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683568" y="2060848"/>
            <a:ext cx="7560840" cy="4176464"/>
          </a:xfrm>
        </p:spPr>
        <p:txBody>
          <a:bodyPr>
            <a:normAutofit fontScale="92500" lnSpcReduction="10000"/>
          </a:bodyPr>
          <a:lstStyle/>
          <a:p>
            <a:pPr marL="68580" indent="0">
              <a:buNone/>
            </a:pPr>
            <a:r>
              <a:rPr lang="it-IT" dirty="0" smtClean="0"/>
              <a:t>La </a:t>
            </a:r>
            <a:r>
              <a:rPr lang="it-IT" dirty="0"/>
              <a:t>normativa impugnata </a:t>
            </a:r>
            <a:r>
              <a:rPr lang="it-IT" dirty="0" smtClean="0"/>
              <a:t>risulta </a:t>
            </a:r>
            <a:r>
              <a:rPr lang="it-IT" dirty="0"/>
              <a:t>adeguata a realizzare un </a:t>
            </a:r>
            <a:r>
              <a:rPr lang="it-IT" u="sng" dirty="0"/>
              <a:t>equilibrato componimento dei contrapposti interessi</a:t>
            </a:r>
            <a:r>
              <a:rPr lang="it-IT" dirty="0"/>
              <a:t>. Al lavoratore garantisce la conversione del contratto di lavoro a termine in un contratto di lavoro a tempo indeterminato, unitamente ad un’indennità che gli è dovuta sempre e comunque, senza necessità né dell’offerta della prestazione, né di oneri probatori di sorta. Al datore di </a:t>
            </a:r>
            <a:r>
              <a:rPr lang="it-IT" dirty="0" smtClean="0"/>
              <a:t>lavoro </a:t>
            </a:r>
            <a:r>
              <a:rPr lang="it-IT" dirty="0"/>
              <a:t>assicura la predeterminazione del risarcimento del danno dovuto per il periodo che intercorre dalla data d’interruzione del rapporto fino a quella dell’accertamento giudiziale del diritto del lavoratore al riconoscimento della durata indeterminata di esso.</a:t>
            </a:r>
            <a:endParaRPr lang="en-US" dirty="0"/>
          </a:p>
        </p:txBody>
      </p:sp>
    </p:spTree>
    <p:extLst>
      <p:ext uri="{BB962C8B-B14F-4D97-AF65-F5344CB8AC3E}">
        <p14:creationId xmlns:p14="http://schemas.microsoft.com/office/powerpoint/2010/main" val="29454034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836712"/>
            <a:ext cx="7024744" cy="817160"/>
          </a:xfrm>
        </p:spPr>
        <p:txBody>
          <a:bodyPr>
            <a:normAutofit/>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611560" y="2060848"/>
            <a:ext cx="7992888" cy="4392488"/>
          </a:xfrm>
        </p:spPr>
        <p:txBody>
          <a:bodyPr>
            <a:normAutofit fontScale="92500" lnSpcReduction="20000"/>
          </a:bodyPr>
          <a:lstStyle/>
          <a:p>
            <a:pPr marL="68580" indent="0">
              <a:buNone/>
            </a:pPr>
            <a:r>
              <a:rPr lang="it-IT" dirty="0" smtClean="0"/>
              <a:t>L’art. 32 co. 5 e 6 non crea alcuna illegittima discriminazione tra il lavoratore che ottiene </a:t>
            </a:r>
            <a:r>
              <a:rPr lang="it-IT" dirty="0"/>
              <a:t>una sentenza favorevole in tempi </a:t>
            </a:r>
            <a:r>
              <a:rPr lang="it-IT" dirty="0" smtClean="0"/>
              <a:t>brevi in </a:t>
            </a:r>
            <a:r>
              <a:rPr lang="it-IT" dirty="0"/>
              <a:t>primo grado, </a:t>
            </a:r>
            <a:r>
              <a:rPr lang="it-IT" dirty="0" smtClean="0"/>
              <a:t>e il lavoratore che risulti </a:t>
            </a:r>
            <a:r>
              <a:rPr lang="it-IT" dirty="0"/>
              <a:t>vittorioso solo a notevole distanza di tempo (magari nei gradi successivi di giudizio</a:t>
            </a:r>
            <a:r>
              <a:rPr lang="it-IT" dirty="0" smtClean="0"/>
              <a:t>), ovvero tra il lavoratore che nelle more del processo è stato spontaneamente riammesso in servizio, e il lavoratore dipendente da un datore </a:t>
            </a:r>
            <a:r>
              <a:rPr lang="it-IT" dirty="0"/>
              <a:t>che abbia invece “resistito” ad </a:t>
            </a:r>
            <a:r>
              <a:rPr lang="it-IT" dirty="0" smtClean="0"/>
              <a:t>oltranza. </a:t>
            </a:r>
            <a:r>
              <a:rPr lang="it-IT" u="sng" dirty="0" smtClean="0"/>
              <a:t>Tali circostanze sono inconvenienti </a:t>
            </a:r>
            <a:r>
              <a:rPr lang="it-IT" u="sng" dirty="0"/>
              <a:t>solo eventuali e di mero fatto</a:t>
            </a:r>
            <a:r>
              <a:rPr lang="it-IT" dirty="0"/>
              <a:t>, che non dipendono da una sperequazione voluta dalla legge, ma da situazioni occasionali e talora patologiche (come l’eccessiva durata dei processi in alcuni uffici giudiziari</a:t>
            </a:r>
            <a:r>
              <a:rPr lang="it-IT" dirty="0" smtClean="0"/>
              <a:t>), e che non </a:t>
            </a:r>
            <a:r>
              <a:rPr lang="it-IT" dirty="0"/>
              <a:t>rilevano ai fini del giudizio di legittimità costituzionale </a:t>
            </a:r>
            <a:r>
              <a:rPr lang="it-IT" dirty="0" smtClean="0"/>
              <a:t>(C. </a:t>
            </a:r>
            <a:r>
              <a:rPr lang="it-IT" dirty="0" err="1" smtClean="0"/>
              <a:t>cost</a:t>
            </a:r>
            <a:r>
              <a:rPr lang="it-IT" dirty="0" smtClean="0"/>
              <a:t>. 298/2009</a:t>
            </a:r>
            <a:r>
              <a:rPr lang="it-IT" dirty="0"/>
              <a:t>, </a:t>
            </a:r>
            <a:r>
              <a:rPr lang="it-IT" dirty="0" smtClean="0"/>
              <a:t>86/2008</a:t>
            </a:r>
            <a:r>
              <a:rPr lang="it-IT" dirty="0"/>
              <a:t>, </a:t>
            </a:r>
            <a:r>
              <a:rPr lang="it-IT" dirty="0" smtClean="0"/>
              <a:t>282/2007, 354/2006).</a:t>
            </a:r>
          </a:p>
        </p:txBody>
      </p:sp>
    </p:spTree>
    <p:extLst>
      <p:ext uri="{BB962C8B-B14F-4D97-AF65-F5344CB8AC3E}">
        <p14:creationId xmlns:p14="http://schemas.microsoft.com/office/powerpoint/2010/main" val="16321011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p:txBody>
          <a:bodyPr>
            <a:normAutofit fontScale="92500"/>
          </a:bodyPr>
          <a:lstStyle/>
          <a:p>
            <a:pPr marL="68580" indent="0">
              <a:buNone/>
            </a:pPr>
            <a:r>
              <a:rPr lang="it-IT" dirty="0" smtClean="0"/>
              <a:t>L’esigenza </a:t>
            </a:r>
            <a:r>
              <a:rPr lang="it-IT" dirty="0"/>
              <a:t>di </a:t>
            </a:r>
            <a:r>
              <a:rPr lang="it-IT" u="sng" dirty="0"/>
              <a:t>misure di contrasto dell’abusivo ricorso al termine nei contratti di lavoro, </a:t>
            </a:r>
            <a:r>
              <a:rPr lang="it-IT" u="sng" dirty="0" smtClean="0"/>
              <a:t>proporzionate</a:t>
            </a:r>
            <a:r>
              <a:rPr lang="it-IT" u="sng" dirty="0"/>
              <a:t>, </a:t>
            </a:r>
            <a:r>
              <a:rPr lang="it-IT" u="sng" dirty="0" smtClean="0"/>
              <a:t> </a:t>
            </a:r>
            <a:r>
              <a:rPr lang="it-IT" u="sng" dirty="0"/>
              <a:t>sufficientemente effettive e dissuasive </a:t>
            </a:r>
            <a:r>
              <a:rPr lang="it-IT" dirty="0"/>
              <a:t>– quale si ricava dalla </a:t>
            </a:r>
            <a:r>
              <a:rPr lang="it-IT" dirty="0" smtClean="0"/>
              <a:t>dir. 1999/70 nella </a:t>
            </a:r>
            <a:r>
              <a:rPr lang="it-IT" dirty="0"/>
              <a:t>ricostruzione operatane dalla Corte di giustizia dell’Unione – risulta </a:t>
            </a:r>
            <a:r>
              <a:rPr lang="it-IT" dirty="0" smtClean="0"/>
              <a:t>soddisfatta </a:t>
            </a:r>
            <a:r>
              <a:rPr lang="it-IT" dirty="0"/>
              <a:t>dalla sanzione </a:t>
            </a:r>
            <a:r>
              <a:rPr lang="it-IT" dirty="0" smtClean="0"/>
              <a:t>dalla </a:t>
            </a:r>
            <a:r>
              <a:rPr lang="it-IT" dirty="0"/>
              <a:t>trasformazione del rapporto lavorativo da tempo determinato a tempo indeterminato, corroborata da un’indennità di ammontare certo. </a:t>
            </a:r>
            <a:endParaRPr lang="en-US" dirty="0"/>
          </a:p>
        </p:txBody>
      </p:sp>
    </p:spTree>
    <p:extLst>
      <p:ext uri="{BB962C8B-B14F-4D97-AF65-F5344CB8AC3E}">
        <p14:creationId xmlns:p14="http://schemas.microsoft.com/office/powerpoint/2010/main" val="2965463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836712"/>
            <a:ext cx="8208912" cy="1143000"/>
          </a:xfrm>
        </p:spPr>
        <p:txBody>
          <a:bodyPr>
            <a:normAutofit/>
          </a:bodyPr>
          <a:lstStyle/>
          <a:p>
            <a:r>
              <a:rPr lang="it-IT" sz="3200" dirty="0"/>
              <a:t>Casi di assunzione a termine a cui non si applica il d. </a:t>
            </a:r>
            <a:r>
              <a:rPr lang="it-IT" sz="3200" dirty="0" err="1"/>
              <a:t>lgs</a:t>
            </a:r>
            <a:r>
              <a:rPr lang="it-IT" sz="3200" dirty="0"/>
              <a:t>. </a:t>
            </a:r>
            <a:r>
              <a:rPr lang="it-IT" sz="3200" dirty="0" smtClean="0"/>
              <a:t>81/2015 (art. 29)</a:t>
            </a:r>
            <a:endParaRPr lang="en-US" sz="3200" dirty="0"/>
          </a:p>
        </p:txBody>
      </p:sp>
      <p:sp>
        <p:nvSpPr>
          <p:cNvPr id="3" name="Segnaposto contenuto 2"/>
          <p:cNvSpPr>
            <a:spLocks noGrp="1"/>
          </p:cNvSpPr>
          <p:nvPr>
            <p:ph idx="1"/>
          </p:nvPr>
        </p:nvSpPr>
        <p:spPr>
          <a:xfrm>
            <a:off x="611560" y="2132856"/>
            <a:ext cx="7992888" cy="4176464"/>
          </a:xfrm>
        </p:spPr>
        <p:txBody>
          <a:bodyPr>
            <a:normAutofit lnSpcReduction="10000"/>
          </a:bodyPr>
          <a:lstStyle/>
          <a:p>
            <a:pPr>
              <a:buFontTx/>
              <a:buChar char="-"/>
            </a:pPr>
            <a:r>
              <a:rPr lang="it-IT" u="sng" dirty="0" smtClean="0"/>
              <a:t>lavoratori in mobilità </a:t>
            </a:r>
            <a:r>
              <a:rPr lang="it-IT" dirty="0" smtClean="0"/>
              <a:t>assunti con contratto di lavoro a termine di durata non superiore a dodici mesi (in questi casi la quota di contribuzione a carico del datore di lavoro è pari a quella prevista per gli apprendisti)</a:t>
            </a:r>
          </a:p>
          <a:p>
            <a:pPr>
              <a:buFontTx/>
              <a:buChar char="-"/>
            </a:pPr>
            <a:r>
              <a:rPr lang="it-IT" dirty="0"/>
              <a:t>rapporti di lavoro tra i datori di </a:t>
            </a:r>
            <a:r>
              <a:rPr lang="it-IT" u="sng" dirty="0"/>
              <a:t>lavoro dell'agricoltura </a:t>
            </a:r>
            <a:r>
              <a:rPr lang="it-IT" dirty="0"/>
              <a:t>e gli operai a tempo determinato</a:t>
            </a:r>
          </a:p>
          <a:p>
            <a:pPr>
              <a:buFontTx/>
              <a:buChar char="-"/>
            </a:pPr>
            <a:r>
              <a:rPr lang="it-IT" dirty="0"/>
              <a:t>assunzione di manodopera nei </a:t>
            </a:r>
            <a:r>
              <a:rPr lang="it-IT" u="sng" dirty="0"/>
              <a:t>settori del turismo e dei pubblici esercizi</a:t>
            </a:r>
            <a:r>
              <a:rPr lang="it-IT" dirty="0"/>
              <a:t> per l'esecuzione di speciali servizi di durata non superiore a 3 gg. determinata dai contratti collettivi </a:t>
            </a:r>
          </a:p>
        </p:txBody>
      </p:sp>
    </p:spTree>
    <p:extLst>
      <p:ext uri="{BB962C8B-B14F-4D97-AF65-F5344CB8AC3E}">
        <p14:creationId xmlns:p14="http://schemas.microsoft.com/office/powerpoint/2010/main" val="2297552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Apposizione del termine (art. 19 d. </a:t>
            </a:r>
            <a:r>
              <a:rPr lang="it-IT" sz="3200" dirty="0" err="1" smtClean="0"/>
              <a:t>lgs</a:t>
            </a:r>
            <a:r>
              <a:rPr lang="it-IT" sz="3200" dirty="0" smtClean="0"/>
              <a:t>. 81/2015)</a:t>
            </a:r>
            <a:endParaRPr lang="en-US" sz="3200" dirty="0"/>
          </a:p>
        </p:txBody>
      </p:sp>
      <p:sp>
        <p:nvSpPr>
          <p:cNvPr id="3" name="Segnaposto contenuto 2"/>
          <p:cNvSpPr>
            <a:spLocks noGrp="1"/>
          </p:cNvSpPr>
          <p:nvPr>
            <p:ph idx="1"/>
          </p:nvPr>
        </p:nvSpPr>
        <p:spPr>
          <a:xfrm>
            <a:off x="467544" y="2204864"/>
            <a:ext cx="8280920" cy="4320480"/>
          </a:xfrm>
        </p:spPr>
        <p:txBody>
          <a:bodyPr>
            <a:normAutofit/>
          </a:bodyPr>
          <a:lstStyle/>
          <a:p>
            <a:pPr marL="0" indent="0">
              <a:buNone/>
            </a:pPr>
            <a:r>
              <a:rPr lang="it-IT" i="1" dirty="0" smtClean="0"/>
              <a:t>«</a:t>
            </a:r>
            <a:r>
              <a:rPr lang="it-IT" i="1" dirty="0"/>
              <a:t>Al contratto di lavoro subordinato </a:t>
            </a:r>
            <a:r>
              <a:rPr lang="it-IT" i="1" dirty="0" smtClean="0"/>
              <a:t>può </a:t>
            </a:r>
            <a:r>
              <a:rPr lang="it-IT" i="1" dirty="0"/>
              <a:t>essere apposto un termine di durata non superiore a trentasei </a:t>
            </a:r>
            <a:r>
              <a:rPr lang="it-IT" i="1" dirty="0" smtClean="0"/>
              <a:t>mesi».</a:t>
            </a:r>
          </a:p>
          <a:p>
            <a:pPr marL="0" indent="0">
              <a:buNone/>
            </a:pPr>
            <a:endParaRPr lang="it-IT" i="1" dirty="0" smtClean="0"/>
          </a:p>
          <a:p>
            <a:pPr marL="0" indent="0">
              <a:buNone/>
            </a:pPr>
            <a:r>
              <a:rPr lang="it-IT" dirty="0" smtClean="0"/>
              <a:t>Non sono più richieste «ragioni di carattere tecnico, produttivo, organizzativo o sostitutivo».</a:t>
            </a:r>
          </a:p>
          <a:p>
            <a:pPr marL="0" indent="0">
              <a:buNone/>
            </a:pPr>
            <a:r>
              <a:rPr lang="it-IT" dirty="0" smtClean="0"/>
              <a:t>Per la prima volta viene introdotto un limite al primo contratto a termine e alla somministrazione a tempo determinato.</a:t>
            </a:r>
            <a:endParaRPr lang="it-IT" dirty="0"/>
          </a:p>
        </p:txBody>
      </p:sp>
    </p:spTree>
    <p:extLst>
      <p:ext uri="{BB962C8B-B14F-4D97-AF65-F5344CB8AC3E}">
        <p14:creationId xmlns:p14="http://schemas.microsoft.com/office/powerpoint/2010/main" val="11306433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027664"/>
            <a:ext cx="7776864" cy="1143000"/>
          </a:xfrm>
        </p:spPr>
        <p:txBody>
          <a:bodyPr>
            <a:normAutofit fontScale="90000"/>
          </a:bodyPr>
          <a:lstStyle/>
          <a:p>
            <a:r>
              <a:rPr lang="it-IT" dirty="0" smtClean="0"/>
              <a:t>Casi di </a:t>
            </a:r>
            <a:r>
              <a:rPr lang="it-IT" dirty="0"/>
              <a:t>assunzione a termine a cui non si applica il d. </a:t>
            </a:r>
            <a:r>
              <a:rPr lang="it-IT" dirty="0" err="1"/>
              <a:t>lgs</a:t>
            </a:r>
            <a:r>
              <a:rPr lang="it-IT" dirty="0"/>
              <a:t>. 368/2001</a:t>
            </a:r>
            <a:endParaRPr lang="en-US" dirty="0"/>
          </a:p>
        </p:txBody>
      </p:sp>
      <p:sp>
        <p:nvSpPr>
          <p:cNvPr id="3" name="Segnaposto contenuto 2"/>
          <p:cNvSpPr>
            <a:spLocks noGrp="1"/>
          </p:cNvSpPr>
          <p:nvPr>
            <p:ph idx="1"/>
          </p:nvPr>
        </p:nvSpPr>
        <p:spPr>
          <a:xfrm>
            <a:off x="755576" y="2323652"/>
            <a:ext cx="7560840" cy="3913660"/>
          </a:xfrm>
        </p:spPr>
        <p:txBody>
          <a:bodyPr>
            <a:normAutofit fontScale="92500"/>
          </a:bodyPr>
          <a:lstStyle/>
          <a:p>
            <a:pPr>
              <a:buFontTx/>
              <a:buChar char="-"/>
            </a:pPr>
            <a:r>
              <a:rPr lang="it-IT" dirty="0" smtClean="0">
                <a:solidFill>
                  <a:schemeClr val="tx1"/>
                </a:solidFill>
              </a:rPr>
              <a:t>contratti </a:t>
            </a:r>
            <a:r>
              <a:rPr lang="it-IT" dirty="0">
                <a:solidFill>
                  <a:schemeClr val="tx1"/>
                </a:solidFill>
              </a:rPr>
              <a:t>a tempo determinato stipulati per il conferimento delle </a:t>
            </a:r>
            <a:r>
              <a:rPr lang="it-IT" u="sng" dirty="0">
                <a:solidFill>
                  <a:schemeClr val="tx1"/>
                </a:solidFill>
              </a:rPr>
              <a:t>supplenze del personale docente ed ATA</a:t>
            </a:r>
            <a:r>
              <a:rPr lang="it-IT" dirty="0">
                <a:solidFill>
                  <a:schemeClr val="tx1"/>
                </a:solidFill>
              </a:rPr>
              <a:t>, </a:t>
            </a:r>
            <a:r>
              <a:rPr lang="it-IT" dirty="0" smtClean="0">
                <a:solidFill>
                  <a:schemeClr val="tx1"/>
                </a:solidFill>
              </a:rPr>
              <a:t>e con il </a:t>
            </a:r>
            <a:r>
              <a:rPr lang="it-IT" u="sng" dirty="0" smtClean="0"/>
              <a:t>personale </a:t>
            </a:r>
            <a:r>
              <a:rPr lang="it-IT" u="sng" dirty="0"/>
              <a:t>sanitario del </a:t>
            </a:r>
            <a:r>
              <a:rPr lang="it-IT" u="sng" dirty="0" smtClean="0"/>
              <a:t>Servizio </a:t>
            </a:r>
            <a:r>
              <a:rPr lang="it-IT" u="sng" dirty="0"/>
              <a:t>sanitario nazionale</a:t>
            </a:r>
            <a:r>
              <a:rPr lang="it-IT" dirty="0"/>
              <a:t>, ivi compresi quelli dei </a:t>
            </a:r>
            <a:r>
              <a:rPr lang="it-IT" dirty="0" smtClean="0"/>
              <a:t>dirigenti</a:t>
            </a:r>
          </a:p>
          <a:p>
            <a:pPr>
              <a:buFontTx/>
              <a:buChar char="-"/>
            </a:pPr>
            <a:r>
              <a:rPr lang="it-IT" dirty="0"/>
              <a:t>- rapporti di lavoro a termine con i </a:t>
            </a:r>
            <a:r>
              <a:rPr lang="it-IT" u="sng" dirty="0"/>
              <a:t>dirigenti.</a:t>
            </a:r>
            <a:r>
              <a:rPr lang="it-IT" dirty="0"/>
              <a:t> Tali rapporti non possono avere durata superiore a cinque anni. Ai dirigenti è riconosciuto il diritto di recesso ai sensi dell’art. 2118 c.c. dopo 3 anni.</a:t>
            </a:r>
            <a:endParaRPr lang="en-US" dirty="0"/>
          </a:p>
          <a:p>
            <a:pPr>
              <a:buFontTx/>
              <a:buChar char="-"/>
            </a:pPr>
            <a:r>
              <a:rPr lang="en-US" dirty="0" err="1" smtClean="0"/>
              <a:t>Contratti</a:t>
            </a:r>
            <a:r>
              <a:rPr lang="en-US" dirty="0" smtClean="0"/>
              <a:t> a tempo </a:t>
            </a:r>
            <a:r>
              <a:rPr lang="en-US" dirty="0" err="1" smtClean="0"/>
              <a:t>determinato</a:t>
            </a:r>
            <a:r>
              <a:rPr lang="en-US" dirty="0" smtClean="0"/>
              <a:t> stipulate dale </a:t>
            </a:r>
            <a:r>
              <a:rPr lang="en-US" dirty="0" err="1" smtClean="0"/>
              <a:t>Università</a:t>
            </a:r>
            <a:endParaRPr lang="en-US" dirty="0"/>
          </a:p>
        </p:txBody>
      </p:sp>
    </p:spTree>
    <p:extLst>
      <p:ext uri="{BB962C8B-B14F-4D97-AF65-F5344CB8AC3E}">
        <p14:creationId xmlns:p14="http://schemas.microsoft.com/office/powerpoint/2010/main" val="16535362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268760"/>
            <a:ext cx="7024744" cy="1143000"/>
          </a:xfrm>
        </p:spPr>
        <p:txBody>
          <a:bodyPr>
            <a:normAutofit fontScale="90000"/>
          </a:bodyPr>
          <a:lstStyle/>
          <a:p>
            <a:r>
              <a:rPr lang="it-IT" dirty="0"/>
              <a:t>Rapporti esclusi dal campo di applicazione del d. </a:t>
            </a:r>
            <a:r>
              <a:rPr lang="it-IT" dirty="0" err="1"/>
              <a:t>lgs</a:t>
            </a:r>
            <a:r>
              <a:rPr lang="it-IT" dirty="0"/>
              <a:t>. 368/2001</a:t>
            </a:r>
            <a:endParaRPr lang="en-US" dirty="0"/>
          </a:p>
        </p:txBody>
      </p:sp>
      <p:sp>
        <p:nvSpPr>
          <p:cNvPr id="3" name="Segnaposto contenuto 2"/>
          <p:cNvSpPr>
            <a:spLocks noGrp="1"/>
          </p:cNvSpPr>
          <p:nvPr>
            <p:ph idx="1"/>
          </p:nvPr>
        </p:nvSpPr>
        <p:spPr>
          <a:xfrm>
            <a:off x="467544" y="2492896"/>
            <a:ext cx="8280920" cy="3960440"/>
          </a:xfrm>
        </p:spPr>
        <p:txBody>
          <a:bodyPr>
            <a:normAutofit fontScale="77500" lnSpcReduction="20000"/>
          </a:bodyPr>
          <a:lstStyle/>
          <a:p>
            <a:pPr marL="68580" indent="0">
              <a:buNone/>
            </a:pPr>
            <a:r>
              <a:rPr lang="it-IT" dirty="0" smtClean="0"/>
              <a:t>La </a:t>
            </a:r>
            <a:r>
              <a:rPr lang="it-IT" dirty="0"/>
              <a:t>qualificazione formale, da parte del legislatore nazionale, del rapporto costituito tra una persona che svolge</a:t>
            </a:r>
            <a:r>
              <a:rPr lang="it-IT" u="sng" dirty="0"/>
              <a:t> lavori socialmente utili</a:t>
            </a:r>
            <a:r>
              <a:rPr lang="it-IT" dirty="0"/>
              <a:t> e l’amministrazione pubblica per cui vengono effettuati questi lavori non può escludere che a detta persona debba </a:t>
            </a:r>
            <a:r>
              <a:rPr lang="it-IT" dirty="0" smtClean="0"/>
              <a:t>essere </a:t>
            </a:r>
            <a:r>
              <a:rPr lang="it-IT" dirty="0"/>
              <a:t>conferita la qualità di lavoratore in base al diritto nazionale, se tale qualifica formale è solamente fittizia e nasconde in tal modo un reale rapporto di </a:t>
            </a:r>
            <a:r>
              <a:rPr lang="it-IT" dirty="0" smtClean="0"/>
              <a:t>lavoro. </a:t>
            </a:r>
          </a:p>
          <a:p>
            <a:pPr marL="68580" indent="0">
              <a:buNone/>
            </a:pPr>
            <a:r>
              <a:rPr lang="it-IT" dirty="0" smtClean="0"/>
              <a:t>Anche </a:t>
            </a:r>
            <a:r>
              <a:rPr lang="it-IT" dirty="0"/>
              <a:t>se il giudice del rinvio dovesse giungere alla conclusione che, tenuto conto delle sue caratteristiche e delle circostanze in cui vengono effettuati i lavori socialmente </a:t>
            </a:r>
            <a:r>
              <a:rPr lang="it-IT" dirty="0" smtClean="0"/>
              <a:t>utili, </a:t>
            </a:r>
            <a:r>
              <a:rPr lang="it-IT" dirty="0"/>
              <a:t>il rapporto tra </a:t>
            </a:r>
            <a:r>
              <a:rPr lang="it-IT" dirty="0" smtClean="0"/>
              <a:t>il lavoratore e </a:t>
            </a:r>
            <a:r>
              <a:rPr lang="it-IT" dirty="0"/>
              <a:t>l’amministrazione pubblica </a:t>
            </a:r>
            <a:r>
              <a:rPr lang="it-IT" dirty="0" smtClean="0"/>
              <a:t>costituisce </a:t>
            </a:r>
            <a:r>
              <a:rPr lang="it-IT" dirty="0"/>
              <a:t>un rapporto di </a:t>
            </a:r>
            <a:r>
              <a:rPr lang="it-IT" dirty="0" smtClean="0"/>
              <a:t>lavoro, </a:t>
            </a:r>
            <a:r>
              <a:rPr lang="it-IT" dirty="0"/>
              <a:t>i lavori socialmente utili sarebbero effettuati nell’ambito di programmi specifici di inserimento o di riqualificazione professionale pubblici o che usufruiscano di contributi pubblici ai sensi della clausola 2, punto 2, dell’accordo </a:t>
            </a:r>
            <a:r>
              <a:rPr lang="it-IT" dirty="0" smtClean="0"/>
              <a:t>quadro, e potrebbero essere esclusi dal suo ambito di applicazione (</a:t>
            </a:r>
            <a:r>
              <a:rPr lang="it-IT" dirty="0" err="1" smtClean="0"/>
              <a:t>Cgue</a:t>
            </a:r>
            <a:r>
              <a:rPr lang="it-IT" dirty="0" smtClean="0"/>
              <a:t>, </a:t>
            </a:r>
            <a:r>
              <a:rPr lang="en-US" b="1" dirty="0" err="1" smtClean="0"/>
              <a:t>Sibilio</a:t>
            </a:r>
            <a:r>
              <a:rPr lang="en-US" b="1" dirty="0" smtClean="0"/>
              <a:t>)</a:t>
            </a:r>
            <a:r>
              <a:rPr lang="it-IT" dirty="0" smtClean="0"/>
              <a:t>.</a:t>
            </a:r>
            <a:endParaRPr lang="en-US" dirty="0"/>
          </a:p>
        </p:txBody>
      </p:sp>
    </p:spTree>
    <p:extLst>
      <p:ext uri="{BB962C8B-B14F-4D97-AF65-F5344CB8AC3E}">
        <p14:creationId xmlns:p14="http://schemas.microsoft.com/office/powerpoint/2010/main" val="28882423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Contributo addizionale</a:t>
            </a:r>
            <a:endParaRPr lang="en-US" dirty="0"/>
          </a:p>
        </p:txBody>
      </p:sp>
      <p:sp>
        <p:nvSpPr>
          <p:cNvPr id="3" name="Segnaposto contenuto 2"/>
          <p:cNvSpPr>
            <a:spLocks noGrp="1"/>
          </p:cNvSpPr>
          <p:nvPr>
            <p:ph idx="1"/>
          </p:nvPr>
        </p:nvSpPr>
        <p:spPr/>
        <p:txBody>
          <a:bodyPr>
            <a:normAutofit fontScale="92500" lnSpcReduction="10000"/>
          </a:bodyPr>
          <a:lstStyle/>
          <a:p>
            <a:pPr marL="68580" indent="0">
              <a:buNone/>
            </a:pPr>
            <a:r>
              <a:rPr lang="it-IT" i="1" dirty="0" smtClean="0"/>
              <a:t>ai </a:t>
            </a:r>
            <a:r>
              <a:rPr lang="it-IT" i="1" dirty="0"/>
              <a:t>rapporti di lavoro subordinato non </a:t>
            </a:r>
            <a:r>
              <a:rPr lang="it-IT" i="1" dirty="0" smtClean="0"/>
              <a:t>a tempo </a:t>
            </a:r>
            <a:r>
              <a:rPr lang="it-IT" i="1" dirty="0"/>
              <a:t>indeterminato si applica un contributo addizionale, a carico del datore di lavoro, </a:t>
            </a:r>
            <a:r>
              <a:rPr lang="it-IT" i="1" dirty="0" smtClean="0"/>
              <a:t>pari all’1,4</a:t>
            </a:r>
            <a:r>
              <a:rPr lang="it-IT" i="1" dirty="0"/>
              <a:t>% della retribuzione imponibile ai fini </a:t>
            </a:r>
            <a:r>
              <a:rPr lang="it-IT" i="1" dirty="0" smtClean="0"/>
              <a:t>previdenziali (art. 2 co. 28 l. 92/2012).</a:t>
            </a:r>
          </a:p>
          <a:p>
            <a:pPr marL="68580" indent="0">
              <a:buNone/>
            </a:pPr>
            <a:r>
              <a:rPr lang="it-IT" dirty="0"/>
              <a:t>La </a:t>
            </a:r>
            <a:r>
              <a:rPr lang="it-IT" dirty="0" smtClean="0"/>
              <a:t>legge non </a:t>
            </a:r>
            <a:r>
              <a:rPr lang="it-IT" dirty="0"/>
              <a:t>si </a:t>
            </a:r>
            <a:r>
              <a:rPr lang="it-IT" dirty="0" smtClean="0"/>
              <a:t>riferisce </a:t>
            </a:r>
            <a:r>
              <a:rPr lang="it-IT" dirty="0"/>
              <a:t>al contratto </a:t>
            </a:r>
            <a:r>
              <a:rPr lang="it-IT" dirty="0" smtClean="0"/>
              <a:t>a termine di cui al d.lgs</a:t>
            </a:r>
            <a:r>
              <a:rPr lang="it-IT" dirty="0"/>
              <a:t>. n. 368/2001 ma a qualsiasi tipologia di rapporto di lavoro subordinato </a:t>
            </a:r>
            <a:r>
              <a:rPr lang="it-IT" dirty="0" smtClean="0"/>
              <a:t>rispetto alla </a:t>
            </a:r>
            <a:r>
              <a:rPr lang="it-IT" dirty="0"/>
              <a:t>quale è individuata la data di cessazione del rapporto </a:t>
            </a:r>
            <a:r>
              <a:rPr lang="it-IT" dirty="0" smtClean="0"/>
              <a:t>stesso (Interpello n. 15/2013)</a:t>
            </a:r>
            <a:endParaRPr lang="en-US" dirty="0"/>
          </a:p>
        </p:txBody>
      </p:sp>
    </p:spTree>
    <p:extLst>
      <p:ext uri="{BB962C8B-B14F-4D97-AF65-F5344CB8AC3E}">
        <p14:creationId xmlns:p14="http://schemas.microsoft.com/office/powerpoint/2010/main" val="30080163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673144"/>
          </a:xfrm>
        </p:spPr>
        <p:txBody>
          <a:bodyPr>
            <a:normAutofit fontScale="90000"/>
          </a:bodyPr>
          <a:lstStyle/>
          <a:p>
            <a:r>
              <a:rPr lang="it-IT" dirty="0" smtClean="0"/>
              <a:t>Contributo addizionale</a:t>
            </a:r>
            <a:endParaRPr lang="en-US" dirty="0"/>
          </a:p>
        </p:txBody>
      </p:sp>
      <p:sp>
        <p:nvSpPr>
          <p:cNvPr id="3" name="Segnaposto contenuto 2"/>
          <p:cNvSpPr>
            <a:spLocks noGrp="1"/>
          </p:cNvSpPr>
          <p:nvPr>
            <p:ph idx="1"/>
          </p:nvPr>
        </p:nvSpPr>
        <p:spPr>
          <a:xfrm>
            <a:off x="827584" y="1628800"/>
            <a:ext cx="7488832" cy="4680520"/>
          </a:xfrm>
        </p:spPr>
        <p:txBody>
          <a:bodyPr>
            <a:normAutofit fontScale="92500" lnSpcReduction="10000"/>
          </a:bodyPr>
          <a:lstStyle/>
          <a:p>
            <a:pPr marL="68580" indent="0">
              <a:buNone/>
            </a:pPr>
            <a:r>
              <a:rPr lang="it-IT" dirty="0"/>
              <a:t>Il contributo addizionale </a:t>
            </a:r>
            <a:r>
              <a:rPr lang="it-IT" dirty="0" smtClean="0"/>
              <a:t>non </a:t>
            </a:r>
            <a:r>
              <a:rPr lang="it-IT" dirty="0"/>
              <a:t>si applica: a) ai lavoratori assunti a termine in sostituzione di lavoratori assenti; b) ai lavoratori assunti a termine per lo svolgimento delle </a:t>
            </a:r>
            <a:r>
              <a:rPr lang="it-IT" dirty="0" smtClean="0"/>
              <a:t>attività </a:t>
            </a:r>
            <a:r>
              <a:rPr lang="it-IT" dirty="0"/>
              <a:t>stagionali </a:t>
            </a:r>
            <a:r>
              <a:rPr lang="it-IT" dirty="0" smtClean="0"/>
              <a:t>nonché, </a:t>
            </a:r>
            <a:r>
              <a:rPr lang="it-IT" dirty="0"/>
              <a:t>per i periodi contributivi maturati dal 1° gennaio 2013 al 31 dicembre 2015, di quelle definite dagli avvisi comuni e dai contratti collettivi nazionali stipulati entro il 31 dicembre 2011 dalle organizzazioni dei lavoratori e dei datori di lavoro comparativamente </a:t>
            </a:r>
            <a:r>
              <a:rPr lang="it-IT" dirty="0" smtClean="0"/>
              <a:t>più </a:t>
            </a:r>
            <a:r>
              <a:rPr lang="it-IT" dirty="0" smtClean="0"/>
              <a:t>rappresentative; c) agli apprendisti; d) ai </a:t>
            </a:r>
            <a:r>
              <a:rPr lang="it-IT" smtClean="0"/>
              <a:t>dipendenti pubblici. </a:t>
            </a:r>
            <a:endParaRPr lang="it-IT" dirty="0" smtClean="0"/>
          </a:p>
          <a:p>
            <a:pPr marL="68580" indent="0">
              <a:buNone/>
            </a:pPr>
            <a:endParaRPr lang="it-IT" dirty="0"/>
          </a:p>
          <a:p>
            <a:pPr marL="68580" indent="0">
              <a:buNone/>
            </a:pPr>
            <a:r>
              <a:rPr lang="it-IT" dirty="0" smtClean="0"/>
              <a:t>Il </a:t>
            </a:r>
            <a:r>
              <a:rPr lang="it-IT" dirty="0"/>
              <a:t>comma 29 del medesimo art. 2 </a:t>
            </a:r>
            <a:r>
              <a:rPr lang="it-IT" dirty="0" smtClean="0"/>
              <a:t>contempla alcune </a:t>
            </a:r>
            <a:r>
              <a:rPr lang="it-IT" b="1" dirty="0"/>
              <a:t>tassative </a:t>
            </a:r>
            <a:r>
              <a:rPr lang="it-IT" dirty="0" smtClean="0"/>
              <a:t>eccezioni</a:t>
            </a:r>
            <a:r>
              <a:rPr lang="en-US" dirty="0" smtClean="0"/>
              <a:t>.</a:t>
            </a:r>
            <a:endParaRPr lang="it-IT" dirty="0"/>
          </a:p>
        </p:txBody>
      </p:sp>
    </p:spTree>
    <p:extLst>
      <p:ext uri="{BB962C8B-B14F-4D97-AF65-F5344CB8AC3E}">
        <p14:creationId xmlns:p14="http://schemas.microsoft.com/office/powerpoint/2010/main" val="1459083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692696"/>
            <a:ext cx="7920880" cy="720080"/>
          </a:xfrm>
        </p:spPr>
        <p:txBody>
          <a:bodyPr>
            <a:normAutofit fontScale="90000"/>
          </a:bodyPr>
          <a:lstStyle/>
          <a:p>
            <a:r>
              <a:rPr lang="it-IT" dirty="0" smtClean="0"/>
              <a:t>Successione di contratti a termine</a:t>
            </a:r>
            <a:endParaRPr lang="en-US" dirty="0"/>
          </a:p>
        </p:txBody>
      </p:sp>
      <p:sp>
        <p:nvSpPr>
          <p:cNvPr id="3" name="Segnaposto contenuto 2"/>
          <p:cNvSpPr>
            <a:spLocks noGrp="1"/>
          </p:cNvSpPr>
          <p:nvPr>
            <p:ph idx="1"/>
          </p:nvPr>
        </p:nvSpPr>
        <p:spPr>
          <a:xfrm>
            <a:off x="539552" y="1556792"/>
            <a:ext cx="8208912" cy="5112568"/>
          </a:xfrm>
        </p:spPr>
        <p:txBody>
          <a:bodyPr>
            <a:noAutofit/>
          </a:bodyPr>
          <a:lstStyle/>
          <a:p>
            <a:pPr marL="68580" indent="0">
              <a:buNone/>
            </a:pPr>
            <a:r>
              <a:rPr lang="it-IT" sz="2000" dirty="0" smtClean="0"/>
              <a:t>«Fatte </a:t>
            </a:r>
            <a:r>
              <a:rPr lang="it-IT" sz="2000" dirty="0"/>
              <a:t>salve le diverse disposizioni dei contratti </a:t>
            </a:r>
            <a:r>
              <a:rPr lang="it-IT" sz="2000" dirty="0" smtClean="0"/>
              <a:t>collettivi [v. art. 51], </a:t>
            </a:r>
            <a:r>
              <a:rPr lang="it-IT" sz="2000" dirty="0"/>
              <a:t>e con l'eccezione delle </a:t>
            </a:r>
            <a:r>
              <a:rPr lang="it-IT" sz="2000" dirty="0" smtClean="0"/>
              <a:t>attività stagionali (…), </a:t>
            </a:r>
            <a:r>
              <a:rPr lang="it-IT" sz="2000" dirty="0"/>
              <a:t>la durata dei rapporti di lavoro a tempo determinato intercorsi tra lo </a:t>
            </a:r>
            <a:r>
              <a:rPr lang="it-IT" sz="2000" b="1" dirty="0"/>
              <a:t>stesso datore </a:t>
            </a:r>
            <a:r>
              <a:rPr lang="it-IT" sz="2000" b="1" dirty="0" smtClean="0"/>
              <a:t>di lavoro </a:t>
            </a:r>
            <a:r>
              <a:rPr lang="it-IT" sz="2000" b="1" dirty="0"/>
              <a:t>e lo stesso lavoratore</a:t>
            </a:r>
            <a:r>
              <a:rPr lang="it-IT" sz="2000" dirty="0"/>
              <a:t>, per effetto di una successione di contratti, conclusi per </a:t>
            </a:r>
            <a:r>
              <a:rPr lang="it-IT" sz="2000" u="sng" dirty="0"/>
              <a:t>lo svolgimento di </a:t>
            </a:r>
            <a:r>
              <a:rPr lang="it-IT" sz="2000" u="sng" dirty="0" smtClean="0"/>
              <a:t>mansioni di </a:t>
            </a:r>
            <a:r>
              <a:rPr lang="it-IT" sz="2000" u="sng" dirty="0"/>
              <a:t>pari livello e categoria legale </a:t>
            </a:r>
            <a:r>
              <a:rPr lang="it-IT" sz="2000" dirty="0"/>
              <a:t>e indipendentemente dai periodi di interruzione tra un contratto e l'altro, </a:t>
            </a:r>
            <a:r>
              <a:rPr lang="it-IT" sz="2000" dirty="0" smtClean="0"/>
              <a:t>non può </a:t>
            </a:r>
            <a:r>
              <a:rPr lang="it-IT" sz="2000" dirty="0"/>
              <a:t>superare i </a:t>
            </a:r>
            <a:r>
              <a:rPr lang="it-IT" sz="2000" dirty="0" smtClean="0"/>
              <a:t>36 </a:t>
            </a:r>
            <a:r>
              <a:rPr lang="it-IT" sz="2000" dirty="0"/>
              <a:t>mesi. Ai fini del computo di tale periodo si tiene </a:t>
            </a:r>
            <a:r>
              <a:rPr lang="it-IT" sz="2000" dirty="0" smtClean="0"/>
              <a:t>altresì </a:t>
            </a:r>
            <a:r>
              <a:rPr lang="it-IT" sz="2000" dirty="0"/>
              <a:t>conto dei periodi di </a:t>
            </a:r>
            <a:r>
              <a:rPr lang="it-IT" sz="2000" dirty="0" smtClean="0"/>
              <a:t>missione aventi </a:t>
            </a:r>
            <a:r>
              <a:rPr lang="it-IT" sz="2000" dirty="0"/>
              <a:t>ad oggetto mansioni di pari livello e categoria legale, svolti tra i medesimi soggetti, nell'ambito </a:t>
            </a:r>
            <a:r>
              <a:rPr lang="it-IT" sz="2000" dirty="0" smtClean="0"/>
              <a:t>di somministrazioni </a:t>
            </a:r>
            <a:r>
              <a:rPr lang="it-IT" sz="2000" dirty="0"/>
              <a:t>di lavoro a tempo determinato. </a:t>
            </a:r>
            <a:r>
              <a:rPr lang="it-IT" sz="2000" u="sng" dirty="0"/>
              <a:t>Qualora il limite dei </a:t>
            </a:r>
            <a:r>
              <a:rPr lang="it-IT" sz="2000" u="sng" dirty="0" smtClean="0"/>
              <a:t>36 mesi </a:t>
            </a:r>
            <a:r>
              <a:rPr lang="it-IT" sz="2000" u="sng" dirty="0"/>
              <a:t>sia superato, per effetto </a:t>
            </a:r>
            <a:r>
              <a:rPr lang="it-IT" sz="2000" u="sng" dirty="0" smtClean="0"/>
              <a:t>di un </a:t>
            </a:r>
            <a:r>
              <a:rPr lang="it-IT" sz="2000" u="sng" dirty="0"/>
              <a:t>unico contratto o di una successione di contratti, il contratto si trasforma in contratto a tempo </a:t>
            </a:r>
            <a:r>
              <a:rPr lang="it-IT" sz="2000" u="sng" dirty="0" smtClean="0"/>
              <a:t>indeterminato dalla </a:t>
            </a:r>
            <a:r>
              <a:rPr lang="it-IT" sz="2000" u="sng" dirty="0"/>
              <a:t>data di tale </a:t>
            </a:r>
            <a:r>
              <a:rPr lang="it-IT" sz="2000" u="sng" dirty="0" smtClean="0"/>
              <a:t>superamento</a:t>
            </a:r>
            <a:r>
              <a:rPr lang="it-IT" sz="2000" dirty="0" smtClean="0"/>
              <a:t>» (art. 19 co. 2).</a:t>
            </a:r>
          </a:p>
        </p:txBody>
      </p:sp>
    </p:spTree>
    <p:extLst>
      <p:ext uri="{BB962C8B-B14F-4D97-AF65-F5344CB8AC3E}">
        <p14:creationId xmlns:p14="http://schemas.microsoft.com/office/powerpoint/2010/main" val="777199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92696"/>
            <a:ext cx="7024744" cy="1143000"/>
          </a:xfrm>
        </p:spPr>
        <p:txBody>
          <a:bodyPr>
            <a:normAutofit fontScale="90000"/>
          </a:bodyPr>
          <a:lstStyle/>
          <a:p>
            <a:r>
              <a:rPr lang="it-IT" dirty="0"/>
              <a:t>Successione di contratti a termine</a:t>
            </a:r>
            <a:endParaRPr lang="en-US" dirty="0"/>
          </a:p>
        </p:txBody>
      </p:sp>
      <p:sp>
        <p:nvSpPr>
          <p:cNvPr id="3" name="Segnaposto contenuto 2"/>
          <p:cNvSpPr>
            <a:spLocks noGrp="1"/>
          </p:cNvSpPr>
          <p:nvPr>
            <p:ph idx="1"/>
          </p:nvPr>
        </p:nvSpPr>
        <p:spPr>
          <a:xfrm>
            <a:off x="467544" y="1988840"/>
            <a:ext cx="8208912" cy="4608512"/>
          </a:xfrm>
        </p:spPr>
        <p:txBody>
          <a:bodyPr>
            <a:normAutofit/>
          </a:bodyPr>
          <a:lstStyle/>
          <a:p>
            <a:pPr marL="0" indent="0">
              <a:buNone/>
            </a:pPr>
            <a:r>
              <a:rPr lang="it-IT" u="sng" dirty="0"/>
              <a:t>Ulteriore successivo contratto a termine </a:t>
            </a:r>
            <a:r>
              <a:rPr lang="it-IT" dirty="0"/>
              <a:t>fra gli stessi </a:t>
            </a:r>
            <a:r>
              <a:rPr lang="it-IT" dirty="0" smtClean="0"/>
              <a:t>soggetti, della durata massima di 12 mesi, può </a:t>
            </a:r>
            <a:r>
              <a:rPr lang="it-IT" dirty="0"/>
              <a:t>essere stipulato </a:t>
            </a:r>
            <a:r>
              <a:rPr lang="it-IT" dirty="0" smtClean="0"/>
              <a:t>presso </a:t>
            </a:r>
            <a:r>
              <a:rPr lang="it-IT" dirty="0"/>
              <a:t>la DPL competente per </a:t>
            </a:r>
            <a:r>
              <a:rPr lang="it-IT" dirty="0" smtClean="0"/>
              <a:t>territorio. </a:t>
            </a:r>
            <a:endParaRPr lang="it-IT" dirty="0"/>
          </a:p>
          <a:p>
            <a:pPr marL="0" indent="0">
              <a:buNone/>
            </a:pPr>
            <a:r>
              <a:rPr lang="it-IT" dirty="0" smtClean="0"/>
              <a:t>In </a:t>
            </a:r>
            <a:r>
              <a:rPr lang="it-IT" dirty="0"/>
              <a:t>caso di mancato rispetto della procedura, nonché nel caso di superamento del termine stabilito nel medesimo contratto, il </a:t>
            </a:r>
            <a:r>
              <a:rPr lang="it-IT" u="sng" dirty="0"/>
              <a:t>nuovo contratto si considera a tempo </a:t>
            </a:r>
            <a:r>
              <a:rPr lang="it-IT" u="sng" dirty="0" smtClean="0"/>
              <a:t>indeterminato </a:t>
            </a:r>
            <a:r>
              <a:rPr lang="it-IT" dirty="0"/>
              <a:t>(art. </a:t>
            </a:r>
            <a:r>
              <a:rPr lang="it-IT" dirty="0" smtClean="0"/>
              <a:t>19 co. 3).</a:t>
            </a:r>
            <a:endParaRPr lang="it-IT" dirty="0"/>
          </a:p>
        </p:txBody>
      </p:sp>
    </p:spTree>
    <p:extLst>
      <p:ext uri="{BB962C8B-B14F-4D97-AF65-F5344CB8AC3E}">
        <p14:creationId xmlns:p14="http://schemas.microsoft.com/office/powerpoint/2010/main" val="2235829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fontScale="90000"/>
          </a:bodyPr>
          <a:lstStyle/>
          <a:p>
            <a:r>
              <a:rPr lang="it-IT" dirty="0" smtClean="0"/>
              <a:t>Divieti di assunzione a termine (art. 20)</a:t>
            </a:r>
            <a:endParaRPr lang="en-US" dirty="0"/>
          </a:p>
        </p:txBody>
      </p:sp>
      <p:sp>
        <p:nvSpPr>
          <p:cNvPr id="3" name="Segnaposto contenuto 2"/>
          <p:cNvSpPr>
            <a:spLocks noGrp="1"/>
          </p:cNvSpPr>
          <p:nvPr>
            <p:ph idx="1"/>
          </p:nvPr>
        </p:nvSpPr>
        <p:spPr>
          <a:xfrm>
            <a:off x="467544" y="1772816"/>
            <a:ext cx="8229600" cy="4896544"/>
          </a:xfrm>
        </p:spPr>
        <p:txBody>
          <a:bodyPr>
            <a:noAutofit/>
          </a:bodyPr>
          <a:lstStyle/>
          <a:p>
            <a:pPr>
              <a:buFontTx/>
              <a:buChar char="-"/>
            </a:pPr>
            <a:r>
              <a:rPr lang="it-IT" sz="1900" dirty="0" smtClean="0"/>
              <a:t>sostituzione di lavoratori che esercitano il diritto di </a:t>
            </a:r>
            <a:r>
              <a:rPr lang="it-IT" sz="1900" u="sng" dirty="0" smtClean="0"/>
              <a:t>sciopero</a:t>
            </a:r>
            <a:r>
              <a:rPr lang="it-IT" sz="1900" dirty="0" smtClean="0"/>
              <a:t>; </a:t>
            </a:r>
          </a:p>
          <a:p>
            <a:pPr>
              <a:buFontTx/>
              <a:buChar char="-"/>
            </a:pPr>
            <a:r>
              <a:rPr lang="it-IT" sz="1900" dirty="0" smtClean="0"/>
              <a:t>presso unità </a:t>
            </a:r>
            <a:r>
              <a:rPr lang="it-IT" sz="1900" dirty="0"/>
              <a:t>produttive nelle quali si </a:t>
            </a:r>
            <a:r>
              <a:rPr lang="it-IT" sz="1900" dirty="0" smtClean="0"/>
              <a:t>è </a:t>
            </a:r>
            <a:r>
              <a:rPr lang="it-IT" sz="1900" dirty="0"/>
              <a:t>proceduto, entro i sei mesi precedenti, a licenziamenti </a:t>
            </a:r>
            <a:r>
              <a:rPr lang="it-IT" sz="1900" dirty="0" smtClean="0"/>
              <a:t>collettivi, </a:t>
            </a:r>
            <a:r>
              <a:rPr lang="it-IT" sz="1900" dirty="0"/>
              <a:t>che hanno riguardato lavoratori adibiti alle </a:t>
            </a:r>
            <a:r>
              <a:rPr lang="it-IT" sz="1900" dirty="0" smtClean="0"/>
              <a:t>stesse mansioni </a:t>
            </a:r>
            <a:r>
              <a:rPr lang="it-IT" sz="1900" dirty="0"/>
              <a:t>cui si riferisce il contratto di lavoro a tempo determinato, salvo che il contratto sia concluso </a:t>
            </a:r>
            <a:r>
              <a:rPr lang="it-IT" sz="1900" dirty="0" smtClean="0"/>
              <a:t>per provvedere </a:t>
            </a:r>
            <a:r>
              <a:rPr lang="it-IT" sz="1900" dirty="0"/>
              <a:t>alla sostituzione di lavoratori assenti, per assumere lavoratori iscritti nelle liste di </a:t>
            </a:r>
            <a:r>
              <a:rPr lang="it-IT" sz="1900" dirty="0" smtClean="0"/>
              <a:t>mobilità, </a:t>
            </a:r>
            <a:r>
              <a:rPr lang="it-IT" sz="1900" dirty="0"/>
              <a:t>o </a:t>
            </a:r>
            <a:r>
              <a:rPr lang="it-IT" sz="1900" dirty="0" smtClean="0"/>
              <a:t>abbia una </a:t>
            </a:r>
            <a:r>
              <a:rPr lang="it-IT" sz="1900" dirty="0"/>
              <a:t>durata iniziale non superiore a tre </a:t>
            </a:r>
            <a:r>
              <a:rPr lang="it-IT" sz="1900" dirty="0" smtClean="0"/>
              <a:t>mesi;</a:t>
            </a:r>
          </a:p>
          <a:p>
            <a:pPr>
              <a:buFontTx/>
              <a:buChar char="-"/>
            </a:pPr>
            <a:r>
              <a:rPr lang="it-IT" sz="1900" dirty="0" smtClean="0"/>
              <a:t>presso unità </a:t>
            </a:r>
            <a:r>
              <a:rPr lang="it-IT" sz="1900" dirty="0"/>
              <a:t>produttive nelle quali sono operanti una sospensione del lavoro o una riduzione dell'orario </a:t>
            </a:r>
            <a:r>
              <a:rPr lang="it-IT" sz="1900" dirty="0" smtClean="0"/>
              <a:t>in regime </a:t>
            </a:r>
            <a:r>
              <a:rPr lang="it-IT" sz="1900" dirty="0"/>
              <a:t>di cassa integrazione guadagni, che interessano lavoratori adibiti alle mansioni cui si riferisce il </a:t>
            </a:r>
            <a:r>
              <a:rPr lang="it-IT" sz="1900" dirty="0" smtClean="0"/>
              <a:t>contratto a </a:t>
            </a:r>
            <a:r>
              <a:rPr lang="it-IT" sz="1900" dirty="0"/>
              <a:t>tempo </a:t>
            </a:r>
            <a:r>
              <a:rPr lang="it-IT" sz="1900" dirty="0" smtClean="0"/>
              <a:t>determinato;</a:t>
            </a:r>
            <a:endParaRPr lang="it-IT" sz="1900" dirty="0"/>
          </a:p>
          <a:p>
            <a:pPr>
              <a:buFontTx/>
              <a:buChar char="-"/>
            </a:pPr>
            <a:r>
              <a:rPr lang="it-IT" sz="1900" dirty="0" smtClean="0"/>
              <a:t>da parte di imprese che non abbiano effettuato la </a:t>
            </a:r>
            <a:r>
              <a:rPr lang="it-IT" sz="1900" u="sng" dirty="0" smtClean="0"/>
              <a:t>valutazione dei rischi </a:t>
            </a:r>
            <a:r>
              <a:rPr lang="it-IT" sz="1900" dirty="0" smtClean="0"/>
              <a:t>prevista dalla normativa in materia di sicurezza dei luoghi di lavoro.</a:t>
            </a:r>
            <a:endParaRPr lang="en-US" sz="1900" dirty="0"/>
          </a:p>
        </p:txBody>
      </p:sp>
    </p:spTree>
    <p:extLst>
      <p:ext uri="{BB962C8B-B14F-4D97-AF65-F5344CB8AC3E}">
        <p14:creationId xmlns:p14="http://schemas.microsoft.com/office/powerpoint/2010/main" val="3095441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027664"/>
            <a:ext cx="7456674" cy="1143000"/>
          </a:xfrm>
        </p:spPr>
        <p:txBody>
          <a:bodyPr>
            <a:normAutofit fontScale="90000"/>
          </a:bodyPr>
          <a:lstStyle/>
          <a:p>
            <a:r>
              <a:rPr lang="it-IT" dirty="0" smtClean="0"/>
              <a:t>Forma della clausola del termine (art. 19 co. 4)</a:t>
            </a:r>
            <a:endParaRPr lang="en-US" dirty="0"/>
          </a:p>
        </p:txBody>
      </p:sp>
      <p:sp>
        <p:nvSpPr>
          <p:cNvPr id="3" name="Segnaposto contenuto 2"/>
          <p:cNvSpPr>
            <a:spLocks noGrp="1"/>
          </p:cNvSpPr>
          <p:nvPr>
            <p:ph idx="1"/>
          </p:nvPr>
        </p:nvSpPr>
        <p:spPr>
          <a:xfrm>
            <a:off x="611560" y="2276872"/>
            <a:ext cx="8136904" cy="4392488"/>
          </a:xfrm>
        </p:spPr>
        <p:txBody>
          <a:bodyPr>
            <a:normAutofit/>
          </a:bodyPr>
          <a:lstStyle/>
          <a:p>
            <a:pPr marL="0" indent="0">
              <a:buNone/>
            </a:pPr>
            <a:r>
              <a:rPr lang="it-IT" dirty="0" smtClean="0"/>
              <a:t>L'apposizione del termine è priva di effetto se non risulta, direttamente o indirettamente, da </a:t>
            </a:r>
            <a:r>
              <a:rPr lang="it-IT" b="1" dirty="0" smtClean="0"/>
              <a:t>atto scritto</a:t>
            </a:r>
            <a:r>
              <a:rPr lang="it-IT" dirty="0" smtClean="0"/>
              <a:t>. </a:t>
            </a:r>
          </a:p>
          <a:p>
            <a:pPr marL="0" indent="0">
              <a:buNone/>
            </a:pPr>
            <a:r>
              <a:rPr lang="it-IT" dirty="0" smtClean="0"/>
              <a:t>Copia dell'atto scritto deve essere consegnata dal datore di lavoro al lavoratore entro cinque giorni lavorativi dall'inizio della prestazione. </a:t>
            </a:r>
          </a:p>
          <a:p>
            <a:pPr marL="0" indent="0">
              <a:buNone/>
            </a:pPr>
            <a:r>
              <a:rPr lang="it-IT" u="sng" dirty="0" smtClean="0"/>
              <a:t>Eccezione</a:t>
            </a:r>
            <a:r>
              <a:rPr lang="it-IT" dirty="0" smtClean="0"/>
              <a:t>: La scrittura non è necessaria quando la durata del rapporto di lavoro, puramente occasionale, non sia superiore a 12 giorni.</a:t>
            </a:r>
          </a:p>
          <a:p>
            <a:pPr marL="0" indent="0">
              <a:buNone/>
            </a:pPr>
            <a:r>
              <a:rPr lang="it-IT" u="sng" dirty="0" smtClean="0"/>
              <a:t>Sanzione</a:t>
            </a:r>
            <a:r>
              <a:rPr lang="it-IT" dirty="0" smtClean="0"/>
              <a:t>: in assenza di atto scritto, la clausola si considera inesistente e il rapporto si considera a tempo indeterminato.</a:t>
            </a:r>
            <a:endParaRPr lang="en-US" dirty="0"/>
          </a:p>
        </p:txBody>
      </p:sp>
    </p:spTree>
    <p:extLst>
      <p:ext uri="{BB962C8B-B14F-4D97-AF65-F5344CB8AC3E}">
        <p14:creationId xmlns:p14="http://schemas.microsoft.com/office/powerpoint/2010/main" val="910381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548680"/>
            <a:ext cx="8064896" cy="1143000"/>
          </a:xfrm>
        </p:spPr>
        <p:txBody>
          <a:bodyPr>
            <a:normAutofit fontScale="90000"/>
          </a:bodyPr>
          <a:lstStyle/>
          <a:p>
            <a:r>
              <a:rPr lang="it-IT" dirty="0" smtClean="0"/>
              <a:t>Proroga del termine (art. 21 co. 1)</a:t>
            </a:r>
            <a:endParaRPr lang="en-US" dirty="0"/>
          </a:p>
        </p:txBody>
      </p:sp>
      <p:sp>
        <p:nvSpPr>
          <p:cNvPr id="3" name="Segnaposto contenuto 2"/>
          <p:cNvSpPr>
            <a:spLocks noGrp="1"/>
          </p:cNvSpPr>
          <p:nvPr>
            <p:ph idx="1"/>
          </p:nvPr>
        </p:nvSpPr>
        <p:spPr>
          <a:xfrm>
            <a:off x="611560" y="1916832"/>
            <a:ext cx="7848872" cy="4536504"/>
          </a:xfrm>
        </p:spPr>
        <p:txBody>
          <a:bodyPr>
            <a:normAutofit/>
          </a:bodyPr>
          <a:lstStyle/>
          <a:p>
            <a:pPr marL="68580" indent="0">
              <a:buNone/>
            </a:pPr>
            <a:r>
              <a:rPr lang="it-IT" dirty="0"/>
              <a:t>Il termine del contratto a tempo determinato </a:t>
            </a:r>
            <a:r>
              <a:rPr lang="it-IT" dirty="0" smtClean="0"/>
              <a:t>può </a:t>
            </a:r>
            <a:r>
              <a:rPr lang="it-IT" dirty="0"/>
              <a:t>essere prorogato, con il consenso del lavoratore, </a:t>
            </a:r>
            <a:r>
              <a:rPr lang="it-IT" dirty="0" smtClean="0"/>
              <a:t>solo quando </a:t>
            </a:r>
            <a:r>
              <a:rPr lang="it-IT" dirty="0"/>
              <a:t>la durata iniziale del contratto sia inferiore a </a:t>
            </a:r>
            <a:r>
              <a:rPr lang="it-IT" dirty="0" smtClean="0"/>
              <a:t>36 mesi</a:t>
            </a:r>
            <a:r>
              <a:rPr lang="it-IT" dirty="0"/>
              <a:t>, e, comunque, per un massimo di </a:t>
            </a:r>
            <a:r>
              <a:rPr lang="it-IT" dirty="0" smtClean="0"/>
              <a:t>5 volte </a:t>
            </a:r>
            <a:r>
              <a:rPr lang="it-IT" dirty="0"/>
              <a:t>nell'arco di </a:t>
            </a:r>
            <a:r>
              <a:rPr lang="it-IT" dirty="0" smtClean="0"/>
              <a:t>36 mesi </a:t>
            </a:r>
            <a:r>
              <a:rPr lang="it-IT" dirty="0"/>
              <a:t>a prescindere dal numero dei contratti. Qualora il numero delle proroghe </a:t>
            </a:r>
            <a:r>
              <a:rPr lang="it-IT" dirty="0" smtClean="0"/>
              <a:t>sia superiore</a:t>
            </a:r>
            <a:r>
              <a:rPr lang="it-IT" dirty="0"/>
              <a:t>, il contratto si trasforma in contratto a tempo indeterminato dalla data di decorrenza della </a:t>
            </a:r>
            <a:r>
              <a:rPr lang="it-IT" dirty="0" smtClean="0"/>
              <a:t>sesta proroga</a:t>
            </a:r>
            <a:r>
              <a:rPr lang="it-IT" dirty="0"/>
              <a:t>.</a:t>
            </a:r>
            <a:endParaRPr lang="it-IT" dirty="0" smtClean="0"/>
          </a:p>
        </p:txBody>
      </p:sp>
    </p:spTree>
    <p:extLst>
      <p:ext uri="{BB962C8B-B14F-4D97-AF65-F5344CB8AC3E}">
        <p14:creationId xmlns:p14="http://schemas.microsoft.com/office/powerpoint/2010/main" val="21938055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2621</TotalTime>
  <Words>4536</Words>
  <Application>Microsoft Office PowerPoint</Application>
  <PresentationFormat>Presentazione su schermo (4:3)</PresentationFormat>
  <Paragraphs>146</Paragraphs>
  <Slides>43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43</vt:i4>
      </vt:variant>
    </vt:vector>
  </HeadingPairs>
  <TitlesOfParts>
    <vt:vector size="46" baseType="lpstr">
      <vt:lpstr>Century Gothic</vt:lpstr>
      <vt:lpstr>Wingdings 2</vt:lpstr>
      <vt:lpstr>Austin</vt:lpstr>
      <vt:lpstr>Contratto a termine</vt:lpstr>
      <vt:lpstr>Evoluzione storica</vt:lpstr>
      <vt:lpstr>Presentazione standard di PowerPoint</vt:lpstr>
      <vt:lpstr>Apposizione del termine (art. 19 d. lgs. 81/2015)</vt:lpstr>
      <vt:lpstr>Successione di contratti a termine</vt:lpstr>
      <vt:lpstr>Successione di contratti a termine</vt:lpstr>
      <vt:lpstr>Divieti di assunzione a termine (art. 20)</vt:lpstr>
      <vt:lpstr>Forma della clausola del termine (art. 19 co. 4)</vt:lpstr>
      <vt:lpstr>Proroga del termine (art. 21 co. 1)</vt:lpstr>
      <vt:lpstr>Continuazione del rapporto (art. 22)</vt:lpstr>
      <vt:lpstr>Successione di contratti a termine (art. 21 co. 2)</vt:lpstr>
      <vt:lpstr>Principio di non discriminazione (art. 25)</vt:lpstr>
      <vt:lpstr>Tribunale Milano 27/1/2011</vt:lpstr>
      <vt:lpstr>Tribunale Milano 1/8/2011</vt:lpstr>
      <vt:lpstr>Tribunale Milano 13/12/2011</vt:lpstr>
      <vt:lpstr>L’anzianità di servizi incide…</vt:lpstr>
      <vt:lpstr>Cass. S.U. 20074/2010</vt:lpstr>
      <vt:lpstr>Circ. INPS 30/2012</vt:lpstr>
      <vt:lpstr>Anzianità lavorativa</vt:lpstr>
      <vt:lpstr>Cass. 3871/2011 e 17401/2011 </vt:lpstr>
      <vt:lpstr>Diritto di precedenza (art. 24)</vt:lpstr>
      <vt:lpstr>Diritto alla formazione (art. 26)</vt:lpstr>
      <vt:lpstr>Diritti di informazione (art. 19 co. 5 e art. 23 co. 5)</vt:lpstr>
      <vt:lpstr>Computo dei lavoratori (art. 27)</vt:lpstr>
      <vt:lpstr>Clausole di contingentamento (art. 23)</vt:lpstr>
      <vt:lpstr>Clausole di contingentamento (art. 23)</vt:lpstr>
      <vt:lpstr>Clausole di contingentamento (art. 23)</vt:lpstr>
      <vt:lpstr>Recesso dal contratto a termine</vt:lpstr>
      <vt:lpstr>Azione in giudizio (art. 28)</vt:lpstr>
      <vt:lpstr>Azione in giudizio – principi generali</vt:lpstr>
      <vt:lpstr>Risarcimento del danno (art. 28 co. 2)</vt:lpstr>
      <vt:lpstr>Risarcimento del danno – sistema previgente</vt:lpstr>
      <vt:lpstr>Corte costituzionale  sentenza n. 303/2011</vt:lpstr>
      <vt:lpstr>Corte cost. sent. 303/2011</vt:lpstr>
      <vt:lpstr>Corte cost. sent. 303/2011</vt:lpstr>
      <vt:lpstr>Corte cost. sent. 303/2011</vt:lpstr>
      <vt:lpstr>Corte cost. sent. 303/2011</vt:lpstr>
      <vt:lpstr>Corte cost. sent. 303/2011</vt:lpstr>
      <vt:lpstr>Casi di assunzione a termine a cui non si applica il d. lgs. 81/2015 (art. 29)</vt:lpstr>
      <vt:lpstr>Casi di assunzione a termine a cui non si applica il d. lgs. 368/2001</vt:lpstr>
      <vt:lpstr>Rapporti esclusi dal campo di applicazione del d. lgs. 368/2001</vt:lpstr>
      <vt:lpstr>Contributo addizionale</vt:lpstr>
      <vt:lpstr>Contributo addizionale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Silvia</dc:creator>
  <cp:lastModifiedBy>SilviaBorelli</cp:lastModifiedBy>
  <cp:revision>273</cp:revision>
  <dcterms:created xsi:type="dcterms:W3CDTF">2012-04-21T14:22:06Z</dcterms:created>
  <dcterms:modified xsi:type="dcterms:W3CDTF">2017-05-08T10:42:00Z</dcterms:modified>
</cp:coreProperties>
</file>