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9" r:id="rId3"/>
    <p:sldId id="257" r:id="rId4"/>
    <p:sldId id="260" r:id="rId5"/>
    <p:sldId id="349" r:id="rId6"/>
    <p:sldId id="261" r:id="rId7"/>
    <p:sldId id="262" r:id="rId8"/>
    <p:sldId id="264" r:id="rId9"/>
    <p:sldId id="266" r:id="rId10"/>
    <p:sldId id="267" r:id="rId11"/>
    <p:sldId id="268" r:id="rId12"/>
    <p:sldId id="331" r:id="rId13"/>
    <p:sldId id="345" r:id="rId14"/>
    <p:sldId id="332" r:id="rId15"/>
    <p:sldId id="346" r:id="rId16"/>
    <p:sldId id="327" r:id="rId17"/>
    <p:sldId id="328" r:id="rId18"/>
    <p:sldId id="297" r:id="rId19"/>
    <p:sldId id="295" r:id="rId20"/>
    <p:sldId id="271" r:id="rId21"/>
    <p:sldId id="334" r:id="rId22"/>
    <p:sldId id="335" r:id="rId23"/>
    <p:sldId id="338" r:id="rId24"/>
    <p:sldId id="336" r:id="rId25"/>
    <p:sldId id="339" r:id="rId26"/>
    <p:sldId id="340" r:id="rId27"/>
    <p:sldId id="341" r:id="rId28"/>
    <p:sldId id="343" r:id="rId29"/>
    <p:sldId id="321" r:id="rId30"/>
    <p:sldId id="320" r:id="rId31"/>
    <p:sldId id="273" r:id="rId32"/>
    <p:sldId id="296" r:id="rId33"/>
    <p:sldId id="322" r:id="rId34"/>
    <p:sldId id="319" r:id="rId35"/>
    <p:sldId id="311" r:id="rId36"/>
    <p:sldId id="310" r:id="rId37"/>
    <p:sldId id="347" r:id="rId38"/>
    <p:sldId id="348" r:id="rId39"/>
    <p:sldId id="293" r:id="rId40"/>
    <p:sldId id="282" r:id="rId41"/>
    <p:sldId id="283" r:id="rId42"/>
    <p:sldId id="284" r:id="rId43"/>
    <p:sldId id="286" r:id="rId44"/>
    <p:sldId id="287" r:id="rId45"/>
    <p:sldId id="325" r:id="rId46"/>
    <p:sldId id="326" r:id="rId47"/>
    <p:sldId id="288" r:id="rId48"/>
    <p:sldId id="298" r:id="rId49"/>
    <p:sldId id="299" r:id="rId50"/>
    <p:sldId id="323" r:id="rId51"/>
    <p:sldId id="314" r:id="rId52"/>
    <p:sldId id="350" r:id="rId53"/>
    <p:sldId id="313" r:id="rId54"/>
    <p:sldId id="301" r:id="rId55"/>
    <p:sldId id="333"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7E35B20-F948-47EE-8BA8-78ED32AB2864}" type="datetimeFigureOut">
              <a:rPr lang="en-US" smtClean="0"/>
              <a:t>5/8/2017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FD01D2-1DDD-4A97-A81F-56EE8510E87A}" type="slidenum">
              <a:rPr lang="en-US" smtClean="0"/>
              <a:t>‹N›</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7E35B20-F948-47EE-8BA8-78ED32AB2864}"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7E35B20-F948-47EE-8BA8-78ED32AB2864}"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7E35B20-F948-47EE-8BA8-78ED32AB2864}"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7E35B20-F948-47EE-8BA8-78ED32AB2864}"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B7E35B20-F948-47EE-8BA8-78ED32AB2864}"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D01D2-1DDD-4A97-A81F-56EE8510E87A}" type="slidenum">
              <a:rPr lang="en-US" smtClean="0"/>
              <a:t>‹N›</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7E35B20-F948-47EE-8BA8-78ED32AB2864}"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B7E35B20-F948-47EE-8BA8-78ED32AB2864}"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35B20-F948-47EE-8BA8-78ED32AB2864}"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E35B20-F948-47EE-8BA8-78ED32AB2864}" type="datetimeFigureOut">
              <a:rPr lang="en-US" smtClean="0"/>
              <a:t>5/8/2017</a:t>
            </a:fld>
            <a:endParaRPr lang="en-US"/>
          </a:p>
        </p:txBody>
      </p:sp>
      <p:sp>
        <p:nvSpPr>
          <p:cNvPr id="7" name="Slide Number Placeholder 6"/>
          <p:cNvSpPr>
            <a:spLocks noGrp="1"/>
          </p:cNvSpPr>
          <p:nvPr>
            <p:ph type="sldNum" sz="quarter" idx="12"/>
          </p:nvPr>
        </p:nvSpPr>
        <p:spPr/>
        <p:txBody>
          <a:bodyPr/>
          <a:lstStyle/>
          <a:p>
            <a:fld id="{B1FD01D2-1DDD-4A97-A81F-56EE8510E87A}" type="slidenum">
              <a:rPr lang="en-US" smtClean="0"/>
              <a:t>‹N›</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7E35B20-F948-47EE-8BA8-78ED32AB2864}" type="datetimeFigureOut">
              <a:rPr lang="en-US" smtClean="0"/>
              <a:t>5/8/2017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7E35B20-F948-47EE-8BA8-78ED32AB2864}" type="datetimeFigureOut">
              <a:rPr lang="en-US" smtClean="0"/>
              <a:t>5/8/2017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FD01D2-1DDD-4A97-A81F-56EE8510E87A}"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ID:13937933;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733365" y="2708476"/>
            <a:ext cx="3313355" cy="1440604"/>
          </a:xfrm>
        </p:spPr>
        <p:txBody>
          <a:bodyPr>
            <a:normAutofit/>
          </a:bodyPr>
          <a:lstStyle/>
          <a:p>
            <a:r>
              <a:rPr lang="it-IT" sz="2800" dirty="0" smtClean="0"/>
              <a:t>Somministrazione di lavoro</a:t>
            </a:r>
            <a:endParaRPr lang="en-US" sz="2800" dirty="0"/>
          </a:p>
        </p:txBody>
      </p:sp>
      <p:sp>
        <p:nvSpPr>
          <p:cNvPr id="3" name="Sottotitolo 2"/>
          <p:cNvSpPr>
            <a:spLocks noGrp="1"/>
          </p:cNvSpPr>
          <p:nvPr>
            <p:ph type="subTitle" idx="1"/>
          </p:nvPr>
        </p:nvSpPr>
        <p:spPr/>
        <p:txBody>
          <a:bodyPr>
            <a:normAutofit fontScale="92500" lnSpcReduction="20000"/>
          </a:bodyPr>
          <a:lstStyle/>
          <a:p>
            <a:r>
              <a:rPr lang="it-IT" dirty="0" smtClean="0"/>
              <a:t>Silvia Borelli</a:t>
            </a:r>
          </a:p>
          <a:p>
            <a:r>
              <a:rPr lang="it-IT" i="1" dirty="0" smtClean="0"/>
              <a:t>Professoressa di diritto del lavoro </a:t>
            </a:r>
          </a:p>
          <a:p>
            <a:r>
              <a:rPr lang="it-IT" dirty="0" smtClean="0"/>
              <a:t>Università degli studi di Ferrara</a:t>
            </a:r>
            <a:endParaRPr lang="en-US" dirty="0"/>
          </a:p>
        </p:txBody>
      </p:sp>
    </p:spTree>
    <p:extLst>
      <p:ext uri="{BB962C8B-B14F-4D97-AF65-F5344CB8AC3E}">
        <p14:creationId xmlns:p14="http://schemas.microsoft.com/office/powerpoint/2010/main" val="725229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692696"/>
            <a:ext cx="7024744" cy="961176"/>
          </a:xfrm>
        </p:spPr>
        <p:txBody>
          <a:bodyPr/>
          <a:lstStyle/>
          <a:p>
            <a:r>
              <a:rPr lang="it-IT" dirty="0" smtClean="0"/>
              <a:t>Principio di trasparenza</a:t>
            </a:r>
            <a:endParaRPr lang="en-US" dirty="0"/>
          </a:p>
        </p:txBody>
      </p:sp>
      <p:sp>
        <p:nvSpPr>
          <p:cNvPr id="3" name="Segnaposto contenuto 2"/>
          <p:cNvSpPr>
            <a:spLocks noGrp="1"/>
          </p:cNvSpPr>
          <p:nvPr>
            <p:ph idx="1"/>
          </p:nvPr>
        </p:nvSpPr>
        <p:spPr>
          <a:xfrm>
            <a:off x="827584" y="2323652"/>
            <a:ext cx="7560840" cy="3913660"/>
          </a:xfrm>
        </p:spPr>
        <p:txBody>
          <a:bodyPr>
            <a:normAutofit fontScale="92500" lnSpcReduction="10000"/>
          </a:bodyPr>
          <a:lstStyle/>
          <a:p>
            <a:pPr marL="68580" indent="0">
              <a:buNone/>
            </a:pPr>
            <a:r>
              <a:rPr lang="it-IT" dirty="0"/>
              <a:t>Le informazioni </a:t>
            </a:r>
            <a:r>
              <a:rPr lang="it-IT" dirty="0" smtClean="0"/>
              <a:t>contenute nel contratto di somministrazione, nonché </a:t>
            </a:r>
            <a:r>
              <a:rPr lang="it-IT" dirty="0"/>
              <a:t>la data di inizio e la durata prevedibile della </a:t>
            </a:r>
            <a:r>
              <a:rPr lang="it-IT" dirty="0" smtClean="0"/>
              <a:t>missione, </a:t>
            </a:r>
            <a:r>
              <a:rPr lang="it-IT" dirty="0"/>
              <a:t>devono essere </a:t>
            </a:r>
            <a:r>
              <a:rPr lang="it-IT" b="1" dirty="0"/>
              <a:t>comunicate per iscritto al prestatore di lavoro </a:t>
            </a:r>
            <a:r>
              <a:rPr lang="it-IT" dirty="0"/>
              <a:t>da parte del somministratore all'atto della stipulazione del contratto di lavoro ovvero all'atto dell'invio presso </a:t>
            </a:r>
            <a:r>
              <a:rPr lang="it-IT" dirty="0" smtClean="0"/>
              <a:t>l'utilizzatore (art. 33 co. 3).</a:t>
            </a:r>
          </a:p>
          <a:p>
            <a:pPr marL="68580" indent="0">
              <a:buNone/>
            </a:pPr>
            <a:r>
              <a:rPr lang="it-IT" dirty="0"/>
              <a:t>Sanzione amministrativa (art. 40</a:t>
            </a:r>
            <a:r>
              <a:rPr lang="it-IT" dirty="0" smtClean="0"/>
              <a:t>).</a:t>
            </a:r>
          </a:p>
          <a:p>
            <a:pPr marL="68580" indent="0">
              <a:buNone/>
            </a:pPr>
            <a:r>
              <a:rPr lang="it-IT" dirty="0" smtClean="0">
                <a:solidFill>
                  <a:schemeClr val="tx1"/>
                </a:solidFill>
              </a:rPr>
              <a:t>Nel contratto di lavoro in somministrazione devono essere indicati il CCNL applicato dall’utilizzatore e il contratto </a:t>
            </a:r>
            <a:r>
              <a:rPr lang="it-IT" dirty="0">
                <a:solidFill>
                  <a:schemeClr val="tx1"/>
                </a:solidFill>
              </a:rPr>
              <a:t>integrativo di secondo livello, ove </a:t>
            </a:r>
            <a:r>
              <a:rPr lang="it-IT" dirty="0" smtClean="0">
                <a:solidFill>
                  <a:schemeClr val="tx1"/>
                </a:solidFill>
              </a:rPr>
              <a:t>esistente (artt. 23 e 24 CCNL 27/02/2014)</a:t>
            </a:r>
            <a:endParaRPr lang="en-US" dirty="0">
              <a:solidFill>
                <a:schemeClr val="tx1"/>
              </a:solidFill>
            </a:endParaRPr>
          </a:p>
        </p:txBody>
      </p:sp>
    </p:spTree>
    <p:extLst>
      <p:ext uri="{BB962C8B-B14F-4D97-AF65-F5344CB8AC3E}">
        <p14:creationId xmlns:p14="http://schemas.microsoft.com/office/powerpoint/2010/main" val="3116274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1143000"/>
          </a:xfrm>
        </p:spPr>
        <p:txBody>
          <a:bodyPr>
            <a:normAutofit fontScale="90000"/>
          </a:bodyPr>
          <a:lstStyle/>
          <a:p>
            <a:r>
              <a:rPr lang="it-IT" dirty="0" smtClean="0"/>
              <a:t>Contratto di lavoro tra l’APL e il lavoratore</a:t>
            </a:r>
            <a:endParaRPr lang="en-US" dirty="0"/>
          </a:p>
        </p:txBody>
      </p:sp>
      <p:sp>
        <p:nvSpPr>
          <p:cNvPr id="3" name="Segnaposto contenuto 2"/>
          <p:cNvSpPr>
            <a:spLocks noGrp="1"/>
          </p:cNvSpPr>
          <p:nvPr>
            <p:ph idx="1"/>
          </p:nvPr>
        </p:nvSpPr>
        <p:spPr>
          <a:xfrm>
            <a:off x="539552" y="2276872"/>
            <a:ext cx="8064896" cy="4248472"/>
          </a:xfrm>
        </p:spPr>
        <p:txBody>
          <a:bodyPr>
            <a:normAutofit/>
          </a:bodyPr>
          <a:lstStyle/>
          <a:p>
            <a:pPr marL="68580" indent="0">
              <a:buNone/>
            </a:pPr>
            <a:r>
              <a:rPr lang="it-IT" dirty="0" smtClean="0"/>
              <a:t>Può essere a </a:t>
            </a:r>
            <a:r>
              <a:rPr lang="it-IT" u="sng" dirty="0" smtClean="0"/>
              <a:t>tempo indeterminato o determinato</a:t>
            </a:r>
            <a:r>
              <a:rPr lang="it-IT" dirty="0" smtClean="0"/>
              <a:t>. </a:t>
            </a:r>
          </a:p>
          <a:p>
            <a:pPr marL="68580" indent="0">
              <a:buNone/>
            </a:pPr>
            <a:r>
              <a:rPr lang="it-IT" dirty="0"/>
              <a:t>In caso di </a:t>
            </a:r>
            <a:r>
              <a:rPr lang="it-IT" b="1" dirty="0"/>
              <a:t>assunzione a tempo indeterminato </a:t>
            </a:r>
            <a:r>
              <a:rPr lang="it-IT" dirty="0"/>
              <a:t>il rapporto di lavoro tra somministratore e lavoratore </a:t>
            </a:r>
            <a:r>
              <a:rPr lang="it-IT" dirty="0" smtClean="0"/>
              <a:t>è </a:t>
            </a:r>
            <a:r>
              <a:rPr lang="it-IT" dirty="0"/>
              <a:t>soggetto alla disciplina prevista per il rapporto di lavoro a tempo </a:t>
            </a:r>
            <a:r>
              <a:rPr lang="it-IT" dirty="0" smtClean="0"/>
              <a:t>indeterminato (art. 34 co. 1).</a:t>
            </a:r>
          </a:p>
          <a:p>
            <a:pPr marL="68580" indent="0">
              <a:buNone/>
            </a:pPr>
            <a:r>
              <a:rPr lang="it-IT" dirty="0" smtClean="0">
                <a:solidFill>
                  <a:schemeClr val="tx1"/>
                </a:solidFill>
              </a:rPr>
              <a:t>Per </a:t>
            </a:r>
            <a:r>
              <a:rPr lang="it-IT" dirty="0">
                <a:solidFill>
                  <a:schemeClr val="tx1"/>
                </a:solidFill>
              </a:rPr>
              <a:t>i lavoratori in somministrazione assunti a tempo indeterminato dalla </a:t>
            </a:r>
            <a:r>
              <a:rPr lang="it-IT" dirty="0" err="1">
                <a:solidFill>
                  <a:schemeClr val="tx1"/>
                </a:solidFill>
              </a:rPr>
              <a:t>ApL</a:t>
            </a:r>
            <a:r>
              <a:rPr lang="it-IT" dirty="0">
                <a:solidFill>
                  <a:schemeClr val="tx1"/>
                </a:solidFill>
              </a:rPr>
              <a:t> sono previsti sia </a:t>
            </a:r>
            <a:r>
              <a:rPr lang="it-IT" u="sng" dirty="0">
                <a:solidFill>
                  <a:schemeClr val="tx1"/>
                </a:solidFill>
              </a:rPr>
              <a:t>il contratto di lavoro quadro che la lettera di assegnazione a ogni singola missione </a:t>
            </a:r>
            <a:r>
              <a:rPr lang="it-IT" dirty="0">
                <a:solidFill>
                  <a:schemeClr val="tx1"/>
                </a:solidFill>
              </a:rPr>
              <a:t>(art. </a:t>
            </a:r>
            <a:r>
              <a:rPr lang="it-IT" dirty="0" smtClean="0">
                <a:solidFill>
                  <a:schemeClr val="tx1"/>
                </a:solidFill>
              </a:rPr>
              <a:t>24 </a:t>
            </a:r>
            <a:r>
              <a:rPr lang="it-IT" dirty="0">
                <a:solidFill>
                  <a:schemeClr val="tx1"/>
                </a:solidFill>
              </a:rPr>
              <a:t>CCNL </a:t>
            </a:r>
            <a:r>
              <a:rPr lang="it-IT" dirty="0" smtClean="0">
                <a:solidFill>
                  <a:schemeClr val="tx1"/>
                </a:solidFill>
              </a:rPr>
              <a:t>27/02/2014).</a:t>
            </a:r>
            <a:endParaRPr lang="en-US" dirty="0">
              <a:solidFill>
                <a:schemeClr val="tx1"/>
              </a:solidFill>
            </a:endParaRPr>
          </a:p>
        </p:txBody>
      </p:sp>
    </p:spTree>
    <p:extLst>
      <p:ext uri="{BB962C8B-B14F-4D97-AF65-F5344CB8AC3E}">
        <p14:creationId xmlns:p14="http://schemas.microsoft.com/office/powerpoint/2010/main" val="2113272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Contratto di lavoro a tempo indeterminato</a:t>
            </a:r>
            <a:endParaRPr lang="en-US" dirty="0"/>
          </a:p>
        </p:txBody>
      </p:sp>
      <p:sp>
        <p:nvSpPr>
          <p:cNvPr id="3" name="Segnaposto contenuto 2"/>
          <p:cNvSpPr>
            <a:spLocks noGrp="1"/>
          </p:cNvSpPr>
          <p:nvPr>
            <p:ph idx="1"/>
          </p:nvPr>
        </p:nvSpPr>
        <p:spPr>
          <a:xfrm>
            <a:off x="683568" y="2323652"/>
            <a:ext cx="7632848" cy="3913660"/>
          </a:xfrm>
        </p:spPr>
        <p:txBody>
          <a:bodyPr>
            <a:normAutofit fontScale="85000" lnSpcReduction="10000"/>
          </a:bodyPr>
          <a:lstStyle/>
          <a:p>
            <a:pPr marL="68580" indent="0">
              <a:buNone/>
            </a:pPr>
            <a:r>
              <a:rPr lang="it-IT" dirty="0"/>
              <a:t>Nel contratto di lavoro </a:t>
            </a:r>
            <a:r>
              <a:rPr lang="it-IT" dirty="0" smtClean="0"/>
              <a:t>è </a:t>
            </a:r>
            <a:r>
              <a:rPr lang="it-IT" dirty="0"/>
              <a:t>determinata </a:t>
            </a:r>
            <a:r>
              <a:rPr lang="it-IT" u="sng" dirty="0" smtClean="0"/>
              <a:t>l'indennità </a:t>
            </a:r>
            <a:r>
              <a:rPr lang="it-IT" u="sng" dirty="0"/>
              <a:t>mensile di </a:t>
            </a:r>
            <a:r>
              <a:rPr lang="it-IT" u="sng" dirty="0" smtClean="0"/>
              <a:t>disponibilità </a:t>
            </a:r>
            <a:r>
              <a:rPr lang="it-IT" dirty="0"/>
              <a:t>corrisposta dal somministratore al lavoratore per i periodi nei quali egli rimane in attesa di essere inviato in missione, nella misura prevista dal contratto collettivo applicabile al somministratore e comunque non inferiore all'importo fissato con </a:t>
            </a:r>
            <a:r>
              <a:rPr lang="it-IT" dirty="0" err="1" smtClean="0"/>
              <a:t>d.m.</a:t>
            </a:r>
            <a:r>
              <a:rPr lang="it-IT" dirty="0" smtClean="0"/>
              <a:t> (art. 34 co. 1).</a:t>
            </a:r>
          </a:p>
          <a:p>
            <a:pPr marL="68580" indent="0">
              <a:buNone/>
            </a:pPr>
            <a:r>
              <a:rPr lang="it-IT" dirty="0" smtClean="0"/>
              <a:t>L’indennità </a:t>
            </a:r>
            <a:r>
              <a:rPr lang="it-IT" dirty="0"/>
              <a:t>mensile di </a:t>
            </a:r>
            <a:r>
              <a:rPr lang="it-IT" dirty="0" smtClean="0"/>
              <a:t>disponibilità (pari a € 750: art. 32 CCNL) è corrisposta anche </a:t>
            </a:r>
            <a:r>
              <a:rPr lang="it-IT" dirty="0"/>
              <a:t>q</a:t>
            </a:r>
            <a:r>
              <a:rPr lang="it-IT" dirty="0" smtClean="0"/>
              <a:t>ualora </a:t>
            </a:r>
            <a:r>
              <a:rPr lang="it-IT" dirty="0"/>
              <a:t>il lavoratore a seguito dell’attività prestata nel mese </a:t>
            </a:r>
            <a:r>
              <a:rPr lang="it-IT" dirty="0" smtClean="0"/>
              <a:t>percepisca una </a:t>
            </a:r>
            <a:r>
              <a:rPr lang="it-IT" dirty="0"/>
              <a:t>retribuzione lorda </a:t>
            </a:r>
            <a:r>
              <a:rPr lang="it-IT" dirty="0" smtClean="0"/>
              <a:t>inferiore, fino </a:t>
            </a:r>
            <a:r>
              <a:rPr lang="it-IT" dirty="0"/>
              <a:t>a concorrenza della stessa.</a:t>
            </a:r>
          </a:p>
          <a:p>
            <a:pPr marL="68580" indent="0">
              <a:buNone/>
            </a:pPr>
            <a:r>
              <a:rPr lang="it-IT" dirty="0" smtClean="0">
                <a:solidFill>
                  <a:schemeClr val="tx1"/>
                </a:solidFill>
              </a:rPr>
              <a:t>Nei </a:t>
            </a:r>
            <a:r>
              <a:rPr lang="it-IT" dirty="0">
                <a:solidFill>
                  <a:schemeClr val="tx1"/>
                </a:solidFill>
              </a:rPr>
              <a:t>periodi di disponibilità il lavoratore deve </a:t>
            </a:r>
            <a:r>
              <a:rPr lang="it-IT" dirty="0" smtClean="0">
                <a:solidFill>
                  <a:schemeClr val="tx1"/>
                </a:solidFill>
              </a:rPr>
              <a:t>iniziare </a:t>
            </a:r>
            <a:r>
              <a:rPr lang="it-IT" dirty="0">
                <a:solidFill>
                  <a:schemeClr val="tx1"/>
                </a:solidFill>
              </a:rPr>
              <a:t>il lavoro </a:t>
            </a:r>
            <a:r>
              <a:rPr lang="it-IT" dirty="0" smtClean="0">
                <a:solidFill>
                  <a:schemeClr val="tx1"/>
                </a:solidFill>
              </a:rPr>
              <a:t>entro le 24 </a:t>
            </a:r>
            <a:r>
              <a:rPr lang="it-IT" dirty="0">
                <a:solidFill>
                  <a:schemeClr val="tx1"/>
                </a:solidFill>
              </a:rPr>
              <a:t>ore successive alla </a:t>
            </a:r>
            <a:r>
              <a:rPr lang="it-IT" dirty="0" smtClean="0">
                <a:solidFill>
                  <a:schemeClr val="tx1"/>
                </a:solidFill>
              </a:rPr>
              <a:t>chiamata (art. 32 CCNL 27/02/2014).</a:t>
            </a:r>
            <a:endParaRPr lang="en-US" dirty="0">
              <a:solidFill>
                <a:schemeClr val="tx1"/>
              </a:solidFill>
            </a:endParaRPr>
          </a:p>
        </p:txBody>
      </p:sp>
    </p:spTree>
    <p:extLst>
      <p:ext uri="{BB962C8B-B14F-4D97-AF65-F5344CB8AC3E}">
        <p14:creationId xmlns:p14="http://schemas.microsoft.com/office/powerpoint/2010/main" val="923262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Trasformazione del contratto a tempo indeterminato</a:t>
            </a:r>
            <a:endParaRPr lang="en-US" dirty="0"/>
          </a:p>
        </p:txBody>
      </p:sp>
      <p:sp>
        <p:nvSpPr>
          <p:cNvPr id="3" name="Segnaposto contenuto 2"/>
          <p:cNvSpPr>
            <a:spLocks noGrp="1"/>
          </p:cNvSpPr>
          <p:nvPr>
            <p:ph idx="1"/>
          </p:nvPr>
        </p:nvSpPr>
        <p:spPr>
          <a:xfrm>
            <a:off x="755576" y="2323652"/>
            <a:ext cx="7416824" cy="3769644"/>
          </a:xfrm>
        </p:spPr>
        <p:txBody>
          <a:bodyPr>
            <a:normAutofit/>
          </a:bodyPr>
          <a:lstStyle/>
          <a:p>
            <a:pPr marL="68580" indent="0">
              <a:buNone/>
            </a:pPr>
            <a:r>
              <a:rPr lang="it-IT" dirty="0" smtClean="0">
                <a:solidFill>
                  <a:schemeClr val="tx1"/>
                </a:solidFill>
              </a:rPr>
              <a:t>L’</a:t>
            </a:r>
            <a:r>
              <a:rPr lang="it-IT" dirty="0" err="1" smtClean="0">
                <a:solidFill>
                  <a:schemeClr val="tx1"/>
                </a:solidFill>
              </a:rPr>
              <a:t>ApL</a:t>
            </a:r>
            <a:r>
              <a:rPr lang="it-IT" dirty="0" smtClean="0">
                <a:solidFill>
                  <a:schemeClr val="tx1"/>
                </a:solidFill>
              </a:rPr>
              <a:t> che assume a tempo indeterminato un </a:t>
            </a:r>
            <a:r>
              <a:rPr lang="it-IT" dirty="0">
                <a:solidFill>
                  <a:schemeClr val="tx1"/>
                </a:solidFill>
              </a:rPr>
              <a:t>lavoratore </a:t>
            </a:r>
            <a:r>
              <a:rPr lang="it-IT" dirty="0" smtClean="0">
                <a:solidFill>
                  <a:schemeClr val="tx1"/>
                </a:solidFill>
              </a:rPr>
              <a:t>in precedenza assunto </a:t>
            </a:r>
            <a:r>
              <a:rPr lang="it-IT" dirty="0">
                <a:solidFill>
                  <a:schemeClr val="tx1"/>
                </a:solidFill>
              </a:rPr>
              <a:t>con contratto di somministrazione a tempo determinato </a:t>
            </a:r>
            <a:r>
              <a:rPr lang="it-IT" dirty="0" smtClean="0">
                <a:solidFill>
                  <a:schemeClr val="tx1"/>
                </a:solidFill>
              </a:rPr>
              <a:t>percepisce un incentivo di € 750 ogni 12 mesi fino a un massimo di 36 mesi. (art. 43 CCNL)</a:t>
            </a:r>
            <a:endParaRPr lang="en-US" dirty="0">
              <a:solidFill>
                <a:schemeClr val="tx1"/>
              </a:solidFill>
            </a:endParaRPr>
          </a:p>
        </p:txBody>
      </p:sp>
    </p:spTree>
    <p:extLst>
      <p:ext uri="{BB962C8B-B14F-4D97-AF65-F5344CB8AC3E}">
        <p14:creationId xmlns:p14="http://schemas.microsoft.com/office/powerpoint/2010/main" val="875533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764704"/>
            <a:ext cx="7848872" cy="1224136"/>
          </a:xfrm>
        </p:spPr>
        <p:txBody>
          <a:bodyPr>
            <a:normAutofit/>
          </a:bodyPr>
          <a:lstStyle/>
          <a:p>
            <a:r>
              <a:rPr lang="it-IT" sz="3600" dirty="0">
                <a:solidFill>
                  <a:srgbClr val="94C600"/>
                </a:solidFill>
              </a:rPr>
              <a:t>Contratto di lavoro a tempo </a:t>
            </a:r>
            <a:r>
              <a:rPr lang="it-IT" sz="3600" dirty="0" smtClean="0">
                <a:solidFill>
                  <a:srgbClr val="94C600"/>
                </a:solidFill>
              </a:rPr>
              <a:t>determinato</a:t>
            </a:r>
            <a:endParaRPr lang="it-IT" dirty="0"/>
          </a:p>
        </p:txBody>
      </p:sp>
      <p:sp>
        <p:nvSpPr>
          <p:cNvPr id="3" name="Segnaposto contenuto 2"/>
          <p:cNvSpPr>
            <a:spLocks noGrp="1"/>
          </p:cNvSpPr>
          <p:nvPr>
            <p:ph idx="1"/>
          </p:nvPr>
        </p:nvSpPr>
        <p:spPr>
          <a:xfrm>
            <a:off x="539552" y="2132856"/>
            <a:ext cx="8136904" cy="4248472"/>
          </a:xfrm>
        </p:spPr>
        <p:txBody>
          <a:bodyPr>
            <a:normAutofit fontScale="92500" lnSpcReduction="20000"/>
          </a:bodyPr>
          <a:lstStyle/>
          <a:p>
            <a:r>
              <a:rPr lang="it-IT" dirty="0"/>
              <a:t>In caso di assunzione a tempo determinato il rapporto di lavoro tra somministratore e lavoratore è soggetto alla disciplina sul lavoro a termine per quanto compatibile, con esclusione delle disposizioni sulla durata massima del singolo contratto o di contratti a termine successivi , sulla proroga e i rinnovi, sul numero complessivo dei lavoratori a TD e sui diritti di precedenza (art. 34 co. 2)</a:t>
            </a:r>
          </a:p>
          <a:p>
            <a:r>
              <a:rPr lang="it-IT" dirty="0"/>
              <a:t>La legge non richiede alcuna forma particolare (si applica però la disciplina del contratto a </a:t>
            </a:r>
            <a:r>
              <a:rPr lang="it-IT" dirty="0" smtClean="0"/>
              <a:t>termine). </a:t>
            </a:r>
            <a:endParaRPr lang="it-IT" dirty="0" smtClean="0"/>
          </a:p>
          <a:p>
            <a:r>
              <a:rPr lang="it-IT" dirty="0"/>
              <a:t>Le Agenzie devono versare ai Fondi bilaterali un </a:t>
            </a:r>
            <a:r>
              <a:rPr lang="it-IT" b="1" dirty="0"/>
              <a:t>contributo pari al 2,60 % </a:t>
            </a:r>
            <a:r>
              <a:rPr lang="it-IT" dirty="0"/>
              <a:t>della retribuzione corrisposta ai lavoratori assunti con </a:t>
            </a:r>
            <a:r>
              <a:rPr lang="it-IT" u="sng" dirty="0"/>
              <a:t>contratto a tempo determinato </a:t>
            </a:r>
            <a:r>
              <a:rPr lang="it-IT" dirty="0"/>
              <a:t>per l'esercizio di attività di somministrazione</a:t>
            </a:r>
          </a:p>
        </p:txBody>
      </p:sp>
    </p:spTree>
    <p:extLst>
      <p:ext uri="{BB962C8B-B14F-4D97-AF65-F5344CB8AC3E}">
        <p14:creationId xmlns:p14="http://schemas.microsoft.com/office/powerpoint/2010/main" val="3215594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CONTRIBUTO </a:t>
            </a:r>
            <a:r>
              <a:rPr lang="it-IT" b="1" dirty="0"/>
              <a:t>ASPI DELL'1,4% E SOMMINISTRAZIONE A </a:t>
            </a:r>
            <a:r>
              <a:rPr lang="it-IT" b="1" dirty="0" smtClean="0"/>
              <a:t>TERMINE</a:t>
            </a:r>
            <a:endParaRPr lang="en-US" dirty="0"/>
          </a:p>
        </p:txBody>
      </p:sp>
      <p:sp>
        <p:nvSpPr>
          <p:cNvPr id="3" name="Segnaposto contenuto 2"/>
          <p:cNvSpPr>
            <a:spLocks noGrp="1"/>
          </p:cNvSpPr>
          <p:nvPr>
            <p:ph idx="1"/>
          </p:nvPr>
        </p:nvSpPr>
        <p:spPr>
          <a:xfrm>
            <a:off x="755576" y="2323652"/>
            <a:ext cx="7560840" cy="3841652"/>
          </a:xfrm>
        </p:spPr>
        <p:txBody>
          <a:bodyPr>
            <a:normAutofit/>
          </a:bodyPr>
          <a:lstStyle/>
          <a:p>
            <a:pPr marL="68580" indent="0">
              <a:buNone/>
            </a:pPr>
            <a:r>
              <a:rPr lang="it-IT" dirty="0"/>
              <a:t>I</a:t>
            </a:r>
            <a:r>
              <a:rPr lang="it-IT" dirty="0" smtClean="0"/>
              <a:t>l </a:t>
            </a:r>
            <a:r>
              <a:rPr lang="it-IT" dirty="0"/>
              <a:t>contributo addizionale dell'1,4% applicabile ai contratti di lavoro subordinato non a tempo indeterminato deve essere versato anche nel caso dei lavoratori </a:t>
            </a:r>
            <a:r>
              <a:rPr lang="it-IT" b="1" dirty="0"/>
              <a:t>somministrati</a:t>
            </a:r>
            <a:r>
              <a:rPr lang="it-IT" dirty="0"/>
              <a:t> con contratto di lavoro a </a:t>
            </a:r>
            <a:r>
              <a:rPr lang="it-IT" b="1" dirty="0"/>
              <a:t>tempo </a:t>
            </a:r>
            <a:r>
              <a:rPr lang="it-IT" b="1" dirty="0" smtClean="0"/>
              <a:t>determinato</a:t>
            </a:r>
            <a:r>
              <a:rPr lang="it-IT" dirty="0" smtClean="0"/>
              <a:t>,</a:t>
            </a:r>
            <a:r>
              <a:rPr lang="it-IT" dirty="0"/>
              <a:t> </a:t>
            </a:r>
            <a:r>
              <a:rPr lang="it-IT" b="1" dirty="0"/>
              <a:t>salvi</a:t>
            </a:r>
            <a:r>
              <a:rPr lang="it-IT" dirty="0"/>
              <a:t> i casi dei lavoratori assunti a termine in </a:t>
            </a:r>
            <a:r>
              <a:rPr lang="it-IT" b="1" dirty="0"/>
              <a:t>sostituzione</a:t>
            </a:r>
            <a:r>
              <a:rPr lang="it-IT" dirty="0"/>
              <a:t> dei lavoratori </a:t>
            </a:r>
            <a:r>
              <a:rPr lang="it-IT" dirty="0" smtClean="0"/>
              <a:t>assenti, </a:t>
            </a:r>
            <a:r>
              <a:rPr lang="it-IT" dirty="0"/>
              <a:t>di quelli assunti a termine per lo svolgimento di </a:t>
            </a:r>
            <a:r>
              <a:rPr lang="it-IT" b="1" dirty="0"/>
              <a:t>attività </a:t>
            </a:r>
            <a:r>
              <a:rPr lang="it-IT" b="1" dirty="0" smtClean="0"/>
              <a:t>stagionali e gli apprendisti</a:t>
            </a:r>
            <a:r>
              <a:rPr lang="it-IT" dirty="0"/>
              <a:t> (Ministero del lavoro, </a:t>
            </a:r>
            <a:r>
              <a:rPr lang="it-IT" dirty="0" smtClean="0">
                <a:hlinkClick r:id="rId2" action="ppaction://hlinkfile"/>
              </a:rPr>
              <a:t>Interpello </a:t>
            </a:r>
            <a:r>
              <a:rPr lang="it-IT" dirty="0">
                <a:hlinkClick r:id="rId2" action="ppaction://hlinkfile"/>
              </a:rPr>
              <a:t>17 aprile 2013, n. 15</a:t>
            </a:r>
            <a:r>
              <a:rPr lang="it-IT" dirty="0"/>
              <a:t>).</a:t>
            </a:r>
            <a:endParaRPr lang="en-US" dirty="0"/>
          </a:p>
        </p:txBody>
      </p:sp>
    </p:spTree>
    <p:extLst>
      <p:ext uri="{BB962C8B-B14F-4D97-AF65-F5344CB8AC3E}">
        <p14:creationId xmlns:p14="http://schemas.microsoft.com/office/powerpoint/2010/main" val="589381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Cgue</a:t>
            </a:r>
            <a:r>
              <a:rPr lang="it-IT" dirty="0" smtClean="0"/>
              <a:t>, </a:t>
            </a:r>
            <a:r>
              <a:rPr lang="it-IT" i="1" dirty="0" smtClean="0"/>
              <a:t>Della Rocca</a:t>
            </a:r>
            <a:r>
              <a:rPr lang="it-IT" smtClean="0"/>
              <a:t>, </a:t>
            </a:r>
            <a:r>
              <a:rPr lang="en-US" smtClean="0"/>
              <a:t>C-290/12</a:t>
            </a:r>
            <a:endParaRPr lang="en-US"/>
          </a:p>
        </p:txBody>
      </p:sp>
      <p:sp>
        <p:nvSpPr>
          <p:cNvPr id="3" name="Segnaposto contenuto 2"/>
          <p:cNvSpPr>
            <a:spLocks noGrp="1"/>
          </p:cNvSpPr>
          <p:nvPr>
            <p:ph idx="1"/>
          </p:nvPr>
        </p:nvSpPr>
        <p:spPr>
          <a:xfrm>
            <a:off x="755576" y="2323652"/>
            <a:ext cx="7560840" cy="4201692"/>
          </a:xfrm>
        </p:spPr>
        <p:txBody>
          <a:bodyPr>
            <a:normAutofit fontScale="85000" lnSpcReduction="20000"/>
          </a:bodyPr>
          <a:lstStyle/>
          <a:p>
            <a:pPr marL="68580" indent="0">
              <a:buNone/>
            </a:pPr>
            <a:r>
              <a:rPr lang="it-IT" dirty="0" smtClean="0"/>
              <a:t>La dir. 99/70 non </a:t>
            </a:r>
            <a:r>
              <a:rPr lang="it-IT" dirty="0"/>
              <a:t>si applica ai lavoratori a tempo determinato messi a disposizione </a:t>
            </a:r>
            <a:r>
              <a:rPr lang="it-IT" dirty="0" smtClean="0"/>
              <a:t>di un’azienda </a:t>
            </a:r>
            <a:r>
              <a:rPr lang="it-IT" dirty="0"/>
              <a:t>utilizzatrice da parte di un’agenzia di lavoro interinale, </a:t>
            </a:r>
            <a:r>
              <a:rPr lang="it-IT" dirty="0" smtClean="0"/>
              <a:t>poiché </a:t>
            </a:r>
            <a:r>
              <a:rPr lang="it-IT" dirty="0"/>
              <a:t>l’intenzione delle parti </a:t>
            </a:r>
            <a:r>
              <a:rPr lang="it-IT" dirty="0" smtClean="0"/>
              <a:t>di tale </a:t>
            </a:r>
            <a:r>
              <a:rPr lang="it-IT" dirty="0"/>
              <a:t>accordo quadro era quella di concludere un analogo accordo relativo al lavoro interinale</a:t>
            </a:r>
            <a:r>
              <a:rPr lang="it-IT" dirty="0" smtClean="0"/>
              <a:t>.</a:t>
            </a:r>
          </a:p>
          <a:p>
            <a:pPr marL="68580" indent="0">
              <a:buNone/>
            </a:pPr>
            <a:r>
              <a:rPr lang="it-IT" dirty="0"/>
              <a:t>«non mancano </a:t>
            </a:r>
            <a:r>
              <a:rPr lang="it-IT" dirty="0" smtClean="0"/>
              <a:t>nella </a:t>
            </a:r>
            <a:r>
              <a:rPr lang="it-IT" dirty="0"/>
              <a:t>direttiva 2008/104/Ce disposizioni di tenore sostanzialmente analogo a quelle dell’accordo quadro, che rendono </a:t>
            </a:r>
            <a:r>
              <a:rPr lang="it-IT" dirty="0" smtClean="0"/>
              <a:t>superflua </a:t>
            </a:r>
            <a:r>
              <a:rPr lang="it-IT" dirty="0"/>
              <a:t>l’applicazione di queste ultime. Basti citare in proposito l’art 5, n. 5 della direttiva 2008/104/Ce che impone agli stati membri di adottare misure per </a:t>
            </a:r>
            <a:r>
              <a:rPr lang="it-IT" dirty="0" smtClean="0"/>
              <a:t>prevenire </a:t>
            </a:r>
            <a:r>
              <a:rPr lang="it-IT" dirty="0"/>
              <a:t>il ricorso abusivo a missioni successive, disposizione che riproduce nella sua essenza il contenuto della </a:t>
            </a:r>
            <a:r>
              <a:rPr lang="it-IT" dirty="0" smtClean="0"/>
              <a:t>clausola </a:t>
            </a:r>
            <a:r>
              <a:rPr lang="it-IT" dirty="0"/>
              <a:t>5 dell’accordo quadro relativa a misure dirette a </a:t>
            </a:r>
            <a:r>
              <a:rPr lang="it-IT" dirty="0" smtClean="0"/>
              <a:t>prevenire </a:t>
            </a:r>
            <a:r>
              <a:rPr lang="it-IT" dirty="0"/>
              <a:t>il ricorso abusivo a più contratti di lavoro a </a:t>
            </a:r>
            <a:r>
              <a:rPr lang="it-IT" dirty="0" smtClean="0"/>
              <a:t>termine successivi».</a:t>
            </a:r>
            <a:endParaRPr lang="it-IT" dirty="0"/>
          </a:p>
          <a:p>
            <a:pPr marL="68580" indent="0">
              <a:buNone/>
            </a:pPr>
            <a:endParaRPr lang="en-US" dirty="0"/>
          </a:p>
        </p:txBody>
      </p:sp>
    </p:spTree>
    <p:extLst>
      <p:ext uri="{BB962C8B-B14F-4D97-AF65-F5344CB8AC3E}">
        <p14:creationId xmlns:p14="http://schemas.microsoft.com/office/powerpoint/2010/main" val="1153923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Rinnovo o proroga del contratto di somministrazione</a:t>
            </a:r>
            <a:endParaRPr lang="it-IT" dirty="0"/>
          </a:p>
        </p:txBody>
      </p:sp>
      <p:sp>
        <p:nvSpPr>
          <p:cNvPr id="3" name="Segnaposto contenuto 2"/>
          <p:cNvSpPr>
            <a:spLocks noGrp="1"/>
          </p:cNvSpPr>
          <p:nvPr>
            <p:ph idx="1"/>
          </p:nvPr>
        </p:nvSpPr>
        <p:spPr/>
        <p:txBody>
          <a:bodyPr>
            <a:normAutofit fontScale="92500"/>
          </a:bodyPr>
          <a:lstStyle/>
          <a:p>
            <a:pPr marL="68580" indent="0">
              <a:buNone/>
            </a:pPr>
            <a:r>
              <a:rPr lang="it-IT" dirty="0" smtClean="0"/>
              <a:t>Art. 5 par. 5 dir. 2008/104: Gli </a:t>
            </a:r>
            <a:r>
              <a:rPr lang="it-IT" dirty="0"/>
              <a:t>Stati membri adottano le misure </a:t>
            </a:r>
            <a:r>
              <a:rPr lang="it-IT" dirty="0" smtClean="0"/>
              <a:t>necessarie </a:t>
            </a:r>
            <a:r>
              <a:rPr lang="it-IT" dirty="0"/>
              <a:t>per evitare </a:t>
            </a:r>
            <a:r>
              <a:rPr lang="it-IT" dirty="0" smtClean="0"/>
              <a:t>il ricorso </a:t>
            </a:r>
            <a:r>
              <a:rPr lang="it-IT" dirty="0"/>
              <a:t>abusivo all’applicazione del </a:t>
            </a:r>
            <a:r>
              <a:rPr lang="it-IT" dirty="0" smtClean="0"/>
              <a:t>presente </a:t>
            </a:r>
            <a:r>
              <a:rPr lang="it-IT" dirty="0"/>
              <a:t>articolo e, in </a:t>
            </a:r>
            <a:r>
              <a:rPr lang="it-IT" dirty="0" smtClean="0"/>
              <a:t>parti­colare</a:t>
            </a:r>
            <a:r>
              <a:rPr lang="it-IT" dirty="0"/>
              <a:t>, per prevenire missioni successive con lo scopo di </a:t>
            </a:r>
            <a:r>
              <a:rPr lang="it-IT" dirty="0" smtClean="0"/>
              <a:t>eludere le </a:t>
            </a:r>
            <a:r>
              <a:rPr lang="it-IT" dirty="0"/>
              <a:t>disposizioni della presente </a:t>
            </a:r>
            <a:r>
              <a:rPr lang="it-IT" dirty="0" smtClean="0"/>
              <a:t>direttiva</a:t>
            </a:r>
          </a:p>
          <a:p>
            <a:pPr marL="68580" indent="0">
              <a:buNone/>
            </a:pPr>
            <a:endParaRPr lang="it-IT" dirty="0"/>
          </a:p>
          <a:p>
            <a:pPr marL="68580" indent="0">
              <a:buNone/>
            </a:pPr>
            <a:r>
              <a:rPr lang="it-IT" dirty="0" smtClean="0"/>
              <a:t>Quali le misure per evitare il ripetersi di </a:t>
            </a:r>
            <a:r>
              <a:rPr lang="it-IT" smtClean="0"/>
              <a:t>missioni successive?</a:t>
            </a:r>
            <a:endParaRPr lang="it-IT" dirty="0"/>
          </a:p>
        </p:txBody>
      </p:sp>
    </p:spTree>
    <p:extLst>
      <p:ext uri="{BB962C8B-B14F-4D97-AF65-F5344CB8AC3E}">
        <p14:creationId xmlns:p14="http://schemas.microsoft.com/office/powerpoint/2010/main" val="2689156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Proroghe del contratto </a:t>
            </a:r>
            <a:r>
              <a:rPr lang="it-IT" dirty="0"/>
              <a:t>di lavoro a tempo </a:t>
            </a:r>
            <a:r>
              <a:rPr lang="it-IT" dirty="0" smtClean="0"/>
              <a:t>determinato</a:t>
            </a:r>
            <a:endParaRPr lang="en-US" dirty="0"/>
          </a:p>
        </p:txBody>
      </p:sp>
      <p:sp>
        <p:nvSpPr>
          <p:cNvPr id="3" name="Segnaposto contenuto 2"/>
          <p:cNvSpPr>
            <a:spLocks noGrp="1"/>
          </p:cNvSpPr>
          <p:nvPr>
            <p:ph idx="1"/>
          </p:nvPr>
        </p:nvSpPr>
        <p:spPr>
          <a:xfrm>
            <a:off x="611560" y="2323652"/>
            <a:ext cx="7848872" cy="3913660"/>
          </a:xfrm>
        </p:spPr>
        <p:txBody>
          <a:bodyPr>
            <a:normAutofit fontScale="92500" lnSpcReduction="10000"/>
          </a:bodyPr>
          <a:lstStyle/>
          <a:p>
            <a:pPr marL="68580" indent="0">
              <a:buNone/>
            </a:pPr>
            <a:r>
              <a:rPr lang="it-IT" dirty="0" smtClean="0"/>
              <a:t>«Il </a:t>
            </a:r>
            <a:r>
              <a:rPr lang="it-IT" dirty="0"/>
              <a:t>termine inizialmente posto al contratto di lavoro </a:t>
            </a:r>
            <a:r>
              <a:rPr lang="it-IT" dirty="0" smtClean="0"/>
              <a:t>può </a:t>
            </a:r>
            <a:r>
              <a:rPr lang="it-IT" dirty="0"/>
              <a:t>in ogni caso essere prorogato, con il consenso del lavoratore e per atto scritto, nei casi e per la durata previsti dal contratto collettivo applicato dal </a:t>
            </a:r>
            <a:r>
              <a:rPr lang="it-IT" dirty="0" smtClean="0"/>
              <a:t>somministratore» (art. 34 co. 2).</a:t>
            </a:r>
            <a:endParaRPr lang="it-IT" dirty="0" smtClean="0">
              <a:solidFill>
                <a:schemeClr val="tx1"/>
              </a:solidFill>
            </a:endParaRPr>
          </a:p>
          <a:p>
            <a:pPr marL="68580" indent="0">
              <a:buNone/>
            </a:pPr>
            <a:r>
              <a:rPr lang="it-IT" dirty="0" smtClean="0">
                <a:solidFill>
                  <a:schemeClr val="tx1"/>
                </a:solidFill>
              </a:rPr>
              <a:t>Il CCNL 27/2/2014 dispone che:</a:t>
            </a:r>
          </a:p>
          <a:p>
            <a:pPr>
              <a:buFontTx/>
              <a:buChar char="-"/>
            </a:pPr>
            <a:r>
              <a:rPr lang="it-IT" dirty="0" smtClean="0">
                <a:solidFill>
                  <a:schemeClr val="tx1"/>
                </a:solidFill>
              </a:rPr>
              <a:t>il </a:t>
            </a:r>
            <a:r>
              <a:rPr lang="it-IT" dirty="0">
                <a:solidFill>
                  <a:schemeClr val="tx1"/>
                </a:solidFill>
              </a:rPr>
              <a:t>periodo di assegnazione iniziale può essere prorogato per </a:t>
            </a:r>
            <a:r>
              <a:rPr lang="it-IT" b="1" dirty="0">
                <a:solidFill>
                  <a:schemeClr val="tx1"/>
                </a:solidFill>
              </a:rPr>
              <a:t>6 volte</a:t>
            </a:r>
            <a:r>
              <a:rPr lang="it-IT" dirty="0">
                <a:solidFill>
                  <a:schemeClr val="tx1"/>
                </a:solidFill>
              </a:rPr>
              <a:t> nell'arco di </a:t>
            </a:r>
            <a:r>
              <a:rPr lang="it-IT" b="1" dirty="0">
                <a:solidFill>
                  <a:schemeClr val="tx1"/>
                </a:solidFill>
              </a:rPr>
              <a:t>36 mesi</a:t>
            </a:r>
            <a:r>
              <a:rPr lang="it-IT" dirty="0">
                <a:solidFill>
                  <a:schemeClr val="tx1"/>
                </a:solidFill>
              </a:rPr>
              <a:t>. </a:t>
            </a:r>
            <a:endParaRPr lang="it-IT" dirty="0" smtClean="0">
              <a:solidFill>
                <a:schemeClr val="tx1"/>
              </a:solidFill>
            </a:endParaRPr>
          </a:p>
          <a:p>
            <a:pPr>
              <a:buFontTx/>
              <a:buChar char="-"/>
            </a:pPr>
            <a:r>
              <a:rPr lang="it-IT" dirty="0" smtClean="0">
                <a:solidFill>
                  <a:schemeClr val="tx1"/>
                </a:solidFill>
              </a:rPr>
              <a:t>Nei </a:t>
            </a:r>
            <a:r>
              <a:rPr lang="it-IT" dirty="0">
                <a:solidFill>
                  <a:schemeClr val="tx1"/>
                </a:solidFill>
              </a:rPr>
              <a:t>casi di somministrazione per la sostituzione di </a:t>
            </a:r>
            <a:r>
              <a:rPr lang="it-IT" b="1" dirty="0">
                <a:solidFill>
                  <a:schemeClr val="tx1"/>
                </a:solidFill>
              </a:rPr>
              <a:t>lavoratori assenti</a:t>
            </a:r>
            <a:r>
              <a:rPr lang="it-IT" dirty="0">
                <a:solidFill>
                  <a:schemeClr val="tx1"/>
                </a:solidFill>
              </a:rPr>
              <a:t>, il </a:t>
            </a:r>
            <a:r>
              <a:rPr lang="it-IT" b="1" dirty="0">
                <a:solidFill>
                  <a:schemeClr val="tx1"/>
                </a:solidFill>
              </a:rPr>
              <a:t>periodo</a:t>
            </a:r>
            <a:r>
              <a:rPr lang="it-IT" dirty="0">
                <a:solidFill>
                  <a:schemeClr val="tx1"/>
                </a:solidFill>
              </a:rPr>
              <a:t> iniziale della missione può essere </a:t>
            </a:r>
            <a:r>
              <a:rPr lang="it-IT" b="1" dirty="0">
                <a:solidFill>
                  <a:schemeClr val="tx1"/>
                </a:solidFill>
              </a:rPr>
              <a:t>prorogato</a:t>
            </a:r>
            <a:r>
              <a:rPr lang="it-IT" dirty="0">
                <a:solidFill>
                  <a:schemeClr val="tx1"/>
                </a:solidFill>
              </a:rPr>
              <a:t> fino alla permanenza delle ragioni che hanno causato le assenze (art. </a:t>
            </a:r>
            <a:r>
              <a:rPr lang="it-IT" dirty="0" smtClean="0">
                <a:solidFill>
                  <a:schemeClr val="tx1"/>
                </a:solidFill>
              </a:rPr>
              <a:t>47).</a:t>
            </a:r>
          </a:p>
        </p:txBody>
      </p:sp>
    </p:spTree>
    <p:extLst>
      <p:ext uri="{BB962C8B-B14F-4D97-AF65-F5344CB8AC3E}">
        <p14:creationId xmlns:p14="http://schemas.microsoft.com/office/powerpoint/2010/main" val="1765815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027664"/>
            <a:ext cx="8280920" cy="1143000"/>
          </a:xfrm>
        </p:spPr>
        <p:txBody>
          <a:bodyPr>
            <a:normAutofit fontScale="90000"/>
          </a:bodyPr>
          <a:lstStyle/>
          <a:p>
            <a:r>
              <a:rPr lang="it-IT" b="1" dirty="0"/>
              <a:t>CONTRATTI A TEMPO DETERMINATO E </a:t>
            </a:r>
            <a:r>
              <a:rPr lang="it-IT" b="1" dirty="0" smtClean="0"/>
              <a:t>SOMMINISTRAZIONE</a:t>
            </a:r>
            <a:endParaRPr lang="en-US" dirty="0"/>
          </a:p>
        </p:txBody>
      </p:sp>
      <p:sp>
        <p:nvSpPr>
          <p:cNvPr id="3" name="Segnaposto contenuto 2"/>
          <p:cNvSpPr>
            <a:spLocks noGrp="1"/>
          </p:cNvSpPr>
          <p:nvPr>
            <p:ph idx="1"/>
          </p:nvPr>
        </p:nvSpPr>
        <p:spPr>
          <a:xfrm>
            <a:off x="755576" y="2323652"/>
            <a:ext cx="7488832" cy="3913660"/>
          </a:xfrm>
        </p:spPr>
        <p:txBody>
          <a:bodyPr>
            <a:normAutofit/>
          </a:bodyPr>
          <a:lstStyle/>
          <a:p>
            <a:pPr marL="68580" indent="0">
              <a:buNone/>
            </a:pPr>
            <a:r>
              <a:rPr lang="it-IT" dirty="0" smtClean="0"/>
              <a:t>L'impresa </a:t>
            </a:r>
            <a:r>
              <a:rPr lang="it-IT" dirty="0"/>
              <a:t>utilizzatrice può occupare con contratto di somministrazione lo stesso lavoratore dipendente in precedenza assunto con contratto a termine </a:t>
            </a:r>
            <a:r>
              <a:rPr lang="it-IT" b="1" dirty="0"/>
              <a:t>senza dover osservare il </a:t>
            </a:r>
            <a:r>
              <a:rPr lang="it-IT" b="1" dirty="0" smtClean="0"/>
              <a:t>periodo </a:t>
            </a:r>
            <a:r>
              <a:rPr lang="it-IT" b="1" dirty="0"/>
              <a:t>di </a:t>
            </a:r>
            <a:r>
              <a:rPr lang="it-IT" b="1" dirty="0" smtClean="0"/>
              <a:t>stop and go</a:t>
            </a:r>
            <a:r>
              <a:rPr lang="it-IT" dirty="0" smtClean="0"/>
              <a:t> </a:t>
            </a:r>
            <a:r>
              <a:rPr lang="it-IT" dirty="0"/>
              <a:t>(Min. Lav., </a:t>
            </a:r>
            <a:r>
              <a:rPr lang="it-IT" dirty="0" smtClean="0"/>
              <a:t>Interpello, 17 </a:t>
            </a:r>
            <a:r>
              <a:rPr lang="it-IT" dirty="0"/>
              <a:t>ottobre 2012).</a:t>
            </a:r>
            <a:endParaRPr lang="en-US" dirty="0"/>
          </a:p>
        </p:txBody>
      </p:sp>
    </p:spTree>
    <p:extLst>
      <p:ext uri="{BB962C8B-B14F-4D97-AF65-F5344CB8AC3E}">
        <p14:creationId xmlns:p14="http://schemas.microsoft.com/office/powerpoint/2010/main" val="251420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normAutofit/>
          </a:bodyPr>
          <a:lstStyle/>
          <a:p>
            <a:r>
              <a:rPr lang="it-IT" b="1" i="1" dirty="0" smtClean="0"/>
              <a:t>Evoluzione normativa</a:t>
            </a:r>
            <a:endParaRPr lang="it-IT" dirty="0"/>
          </a:p>
        </p:txBody>
      </p:sp>
      <p:sp>
        <p:nvSpPr>
          <p:cNvPr id="3" name="Segnaposto contenuto 2"/>
          <p:cNvSpPr>
            <a:spLocks noGrp="1"/>
          </p:cNvSpPr>
          <p:nvPr>
            <p:ph idx="1"/>
          </p:nvPr>
        </p:nvSpPr>
        <p:spPr>
          <a:xfrm>
            <a:off x="755576" y="1916832"/>
            <a:ext cx="7632848" cy="4320480"/>
          </a:xfrm>
        </p:spPr>
        <p:txBody>
          <a:bodyPr>
            <a:normAutofit fontScale="92500"/>
          </a:bodyPr>
          <a:lstStyle/>
          <a:p>
            <a:r>
              <a:rPr lang="it-IT" dirty="0" smtClean="0"/>
              <a:t>Divieto di intermediazione di manodopera (art. 1 l. 1369/60)</a:t>
            </a:r>
          </a:p>
          <a:p>
            <a:r>
              <a:rPr lang="it-IT" dirty="0" smtClean="0"/>
              <a:t>Introduzione del lavoro interinale (l. 196/97)</a:t>
            </a:r>
          </a:p>
          <a:p>
            <a:r>
              <a:rPr lang="it-IT" dirty="0" smtClean="0"/>
              <a:t>Il d. </a:t>
            </a:r>
            <a:r>
              <a:rPr lang="it-IT" dirty="0" err="1" smtClean="0"/>
              <a:t>lgs</a:t>
            </a:r>
            <a:r>
              <a:rPr lang="it-IT" dirty="0" smtClean="0"/>
              <a:t>. 276/2003 introduce lo </a:t>
            </a:r>
            <a:r>
              <a:rPr lang="it-IT" i="1" dirty="0" smtClean="0"/>
              <a:t>staff leasing</a:t>
            </a:r>
            <a:r>
              <a:rPr lang="it-IT" dirty="0" smtClean="0"/>
              <a:t> e estende le ipotesi di somministrazione a tempo determinato</a:t>
            </a:r>
          </a:p>
          <a:p>
            <a:r>
              <a:rPr lang="it-IT" dirty="0" smtClean="0"/>
              <a:t>Abrogazione dello </a:t>
            </a:r>
            <a:r>
              <a:rPr lang="it-IT" i="1" dirty="0" smtClean="0"/>
              <a:t>staff leasing </a:t>
            </a:r>
            <a:r>
              <a:rPr lang="it-IT" dirty="0" smtClean="0"/>
              <a:t>(l. 247/2009)</a:t>
            </a:r>
          </a:p>
          <a:p>
            <a:r>
              <a:rPr lang="it-IT" dirty="0" smtClean="0"/>
              <a:t>Reintroduzione dello </a:t>
            </a:r>
            <a:r>
              <a:rPr lang="it-IT" i="1" dirty="0" smtClean="0"/>
              <a:t>staff leasing </a:t>
            </a:r>
            <a:r>
              <a:rPr lang="it-IT" dirty="0" smtClean="0"/>
              <a:t>(l. 191/2009)</a:t>
            </a:r>
          </a:p>
          <a:p>
            <a:r>
              <a:rPr lang="it-IT" dirty="0" smtClean="0"/>
              <a:t>Attuazione della dir. 2008/104 (d. </a:t>
            </a:r>
            <a:r>
              <a:rPr lang="it-IT" dirty="0" err="1" smtClean="0"/>
              <a:t>lgs</a:t>
            </a:r>
            <a:r>
              <a:rPr lang="it-IT" dirty="0" smtClean="0"/>
              <a:t>. 24/2012)</a:t>
            </a:r>
          </a:p>
          <a:p>
            <a:r>
              <a:rPr lang="it-IT" dirty="0" err="1" smtClean="0"/>
              <a:t>Acausalità</a:t>
            </a:r>
            <a:r>
              <a:rPr lang="it-IT" dirty="0" smtClean="0"/>
              <a:t> della somministrazione a tempo determinato (d. l. 34/2014)</a:t>
            </a:r>
          </a:p>
          <a:p>
            <a:r>
              <a:rPr lang="it-IT" dirty="0" smtClean="0"/>
              <a:t>Il d. </a:t>
            </a:r>
            <a:r>
              <a:rPr lang="it-IT" dirty="0" err="1" smtClean="0"/>
              <a:t>lgs</a:t>
            </a:r>
            <a:r>
              <a:rPr lang="it-IT" dirty="0" smtClean="0"/>
              <a:t>. 81/2015 ha liberalizzato lo </a:t>
            </a:r>
            <a:r>
              <a:rPr lang="it-IT" i="1" dirty="0" smtClean="0"/>
              <a:t>staff leasing</a:t>
            </a:r>
            <a:endParaRPr lang="it-IT" dirty="0"/>
          </a:p>
        </p:txBody>
      </p:sp>
    </p:spTree>
    <p:extLst>
      <p:ext uri="{BB962C8B-B14F-4D97-AF65-F5344CB8AC3E}">
        <p14:creationId xmlns:p14="http://schemas.microsoft.com/office/powerpoint/2010/main" val="4170455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89168"/>
          </a:xfrm>
        </p:spPr>
        <p:txBody>
          <a:bodyPr/>
          <a:lstStyle/>
          <a:p>
            <a:r>
              <a:rPr lang="it-IT" dirty="0" smtClean="0"/>
              <a:t>Computo dei lavoratori</a:t>
            </a:r>
            <a:endParaRPr lang="en-US" dirty="0"/>
          </a:p>
        </p:txBody>
      </p:sp>
      <p:sp>
        <p:nvSpPr>
          <p:cNvPr id="3" name="Segnaposto contenuto 2"/>
          <p:cNvSpPr>
            <a:spLocks noGrp="1"/>
          </p:cNvSpPr>
          <p:nvPr>
            <p:ph idx="1"/>
          </p:nvPr>
        </p:nvSpPr>
        <p:spPr>
          <a:xfrm>
            <a:off x="683568" y="2323652"/>
            <a:ext cx="7776864" cy="3508977"/>
          </a:xfrm>
        </p:spPr>
        <p:txBody>
          <a:bodyPr>
            <a:normAutofit lnSpcReduction="10000"/>
          </a:bodyPr>
          <a:lstStyle/>
          <a:p>
            <a:pPr marL="68580" indent="0">
              <a:buNone/>
            </a:pPr>
            <a:r>
              <a:rPr lang="it-IT" dirty="0" smtClean="0"/>
              <a:t>Il lavoratore somministrato </a:t>
            </a:r>
            <a:r>
              <a:rPr lang="it-IT" u="sng" dirty="0" smtClean="0"/>
              <a:t>non </a:t>
            </a:r>
            <a:r>
              <a:rPr lang="it-IT" u="sng" dirty="0"/>
              <a:t>è</a:t>
            </a:r>
            <a:r>
              <a:rPr lang="it-IT" u="sng" dirty="0" smtClean="0"/>
              <a:t> </a:t>
            </a:r>
            <a:r>
              <a:rPr lang="it-IT" u="sng" dirty="0"/>
              <a:t>computato nell'organico dell'utilizzatore </a:t>
            </a:r>
            <a:r>
              <a:rPr lang="it-IT" dirty="0"/>
              <a:t>ai fini della applicazione di normative di legge o di contratto collettivo, fatta eccezione per quelle relative alla materia dell'igiene e della sicurezza sul </a:t>
            </a:r>
            <a:r>
              <a:rPr lang="it-IT" dirty="0" smtClean="0"/>
              <a:t>lavoro</a:t>
            </a:r>
            <a:r>
              <a:rPr lang="it-IT" dirty="0"/>
              <a:t> </a:t>
            </a:r>
            <a:r>
              <a:rPr lang="it-IT" dirty="0" smtClean="0"/>
              <a:t>(art</a:t>
            </a:r>
            <a:r>
              <a:rPr lang="it-IT" dirty="0"/>
              <a:t>. </a:t>
            </a:r>
            <a:r>
              <a:rPr lang="it-IT" dirty="0" smtClean="0"/>
              <a:t>34 co. 3</a:t>
            </a:r>
            <a:r>
              <a:rPr lang="it-IT" dirty="0" smtClean="0"/>
              <a:t>).</a:t>
            </a:r>
          </a:p>
          <a:p>
            <a:pPr marL="68580" indent="0">
              <a:buNone/>
            </a:pPr>
            <a:r>
              <a:rPr lang="it-IT" dirty="0" smtClean="0"/>
              <a:t>In caso di somministrazione di lav. disabili per periodi non inferiori a 12 mesi, il lav. </a:t>
            </a:r>
            <a:r>
              <a:rPr lang="it-IT" smtClean="0"/>
              <a:t>somministrato </a:t>
            </a:r>
            <a:r>
              <a:rPr lang="it-IT" dirty="0" smtClean="0"/>
              <a:t>è computato nella quota di riserva di cui all’art. 3 l. 68/99</a:t>
            </a:r>
            <a:endParaRPr lang="it-IT" dirty="0" smtClean="0"/>
          </a:p>
        </p:txBody>
      </p:sp>
    </p:spTree>
    <p:extLst>
      <p:ext uri="{BB962C8B-B14F-4D97-AF65-F5344CB8AC3E}">
        <p14:creationId xmlns:p14="http://schemas.microsoft.com/office/powerpoint/2010/main" val="2834964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764704"/>
            <a:ext cx="7416824" cy="745152"/>
          </a:xfrm>
        </p:spPr>
        <p:txBody>
          <a:bodyPr>
            <a:normAutofit fontScale="90000"/>
          </a:bodyPr>
          <a:lstStyle/>
          <a:p>
            <a:r>
              <a:rPr lang="it-IT" dirty="0" smtClean="0"/>
              <a:t>Principio di non discriminazione</a:t>
            </a:r>
            <a:endParaRPr lang="en-US" dirty="0"/>
          </a:p>
        </p:txBody>
      </p:sp>
      <p:sp>
        <p:nvSpPr>
          <p:cNvPr id="3" name="Segnaposto contenuto 2"/>
          <p:cNvSpPr>
            <a:spLocks noGrp="1"/>
          </p:cNvSpPr>
          <p:nvPr>
            <p:ph idx="1"/>
          </p:nvPr>
        </p:nvSpPr>
        <p:spPr>
          <a:xfrm>
            <a:off x="683568" y="1700808"/>
            <a:ext cx="7848872" cy="4752528"/>
          </a:xfrm>
        </p:spPr>
        <p:txBody>
          <a:bodyPr>
            <a:normAutofit/>
          </a:bodyPr>
          <a:lstStyle/>
          <a:p>
            <a:pPr marL="68580" indent="0">
              <a:buNone/>
            </a:pPr>
            <a:r>
              <a:rPr lang="it-IT" dirty="0"/>
              <a:t>Per tutta la durata della missione presso </a:t>
            </a:r>
            <a:r>
              <a:rPr lang="it-IT" dirty="0" smtClean="0"/>
              <a:t>l’utilizzatore</a:t>
            </a:r>
            <a:r>
              <a:rPr lang="it-IT" dirty="0"/>
              <a:t>, i lavoratori dipendenti dal </a:t>
            </a:r>
            <a:r>
              <a:rPr lang="it-IT" dirty="0" smtClean="0"/>
              <a:t>somministratore </a:t>
            </a:r>
            <a:r>
              <a:rPr lang="it-IT" dirty="0"/>
              <a:t>hanno </a:t>
            </a:r>
            <a:r>
              <a:rPr lang="it-IT" dirty="0" smtClean="0"/>
              <a:t>diritto, a parità di mansioni, </a:t>
            </a:r>
            <a:r>
              <a:rPr lang="it-IT" dirty="0"/>
              <a:t>a condizioni </a:t>
            </a:r>
            <a:r>
              <a:rPr lang="it-IT" dirty="0" smtClean="0"/>
              <a:t>economiche e normative </a:t>
            </a:r>
            <a:r>
              <a:rPr lang="it-IT" u="sng" dirty="0" smtClean="0"/>
              <a:t>complessivamente </a:t>
            </a:r>
            <a:r>
              <a:rPr lang="it-IT" u="sng" dirty="0"/>
              <a:t>non inferiori a quelle dei dipendenti di pari livello </a:t>
            </a:r>
            <a:r>
              <a:rPr lang="it-IT" u="sng" dirty="0" smtClean="0"/>
              <a:t>dell'utilizzatore</a:t>
            </a:r>
            <a:r>
              <a:rPr lang="it-IT" dirty="0" smtClean="0"/>
              <a:t> (art. 35 co. 1).</a:t>
            </a:r>
          </a:p>
          <a:p>
            <a:pPr marL="68580" indent="0">
              <a:buNone/>
            </a:pPr>
            <a:r>
              <a:rPr lang="it-IT" dirty="0" smtClean="0"/>
              <a:t>Sanzione </a:t>
            </a:r>
            <a:r>
              <a:rPr lang="it-IT" dirty="0"/>
              <a:t>amministrativa pecuniaria da euro 250 a euro </a:t>
            </a:r>
            <a:r>
              <a:rPr lang="it-IT" dirty="0" smtClean="0"/>
              <a:t>1.250 (art. 40 co. 2).</a:t>
            </a:r>
          </a:p>
        </p:txBody>
      </p:sp>
    </p:spTree>
    <p:extLst>
      <p:ext uri="{BB962C8B-B14F-4D97-AF65-F5344CB8AC3E}">
        <p14:creationId xmlns:p14="http://schemas.microsoft.com/office/powerpoint/2010/main" val="205858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488950" cy="961176"/>
          </a:xfrm>
        </p:spPr>
        <p:txBody>
          <a:bodyPr>
            <a:normAutofit fontScale="90000"/>
          </a:bodyPr>
          <a:lstStyle/>
          <a:p>
            <a:r>
              <a:rPr lang="it-IT" dirty="0"/>
              <a:t>Principio di non discriminazione</a:t>
            </a:r>
            <a:endParaRPr lang="en-US" dirty="0"/>
          </a:p>
        </p:txBody>
      </p:sp>
      <p:sp>
        <p:nvSpPr>
          <p:cNvPr id="3" name="Segnaposto contenuto 2"/>
          <p:cNvSpPr>
            <a:spLocks noGrp="1"/>
          </p:cNvSpPr>
          <p:nvPr>
            <p:ph idx="1"/>
          </p:nvPr>
        </p:nvSpPr>
        <p:spPr>
          <a:xfrm>
            <a:off x="683568" y="2323652"/>
            <a:ext cx="7776864" cy="3913660"/>
          </a:xfrm>
        </p:spPr>
        <p:txBody>
          <a:bodyPr>
            <a:normAutofit fontScale="92500" lnSpcReduction="20000"/>
          </a:bodyPr>
          <a:lstStyle/>
          <a:p>
            <a:pPr marL="68580" indent="0">
              <a:buNone/>
            </a:pPr>
            <a:r>
              <a:rPr lang="it-IT" dirty="0"/>
              <a:t>I contratti collettivi applicati dall'utilizzatore stabiliscono </a:t>
            </a:r>
            <a:r>
              <a:rPr lang="it-IT" dirty="0" smtClean="0"/>
              <a:t>modalità </a:t>
            </a:r>
            <a:r>
              <a:rPr lang="it-IT" dirty="0"/>
              <a:t>e criteri per la determinazione e corresponsione delle </a:t>
            </a:r>
            <a:r>
              <a:rPr lang="it-IT" u="sng" dirty="0"/>
              <a:t>erogazioni economiche correlate ai risultati conseguiti</a:t>
            </a:r>
            <a:r>
              <a:rPr lang="it-IT" dirty="0"/>
              <a:t> nella realizzazione di programmi concordati tra le parti o collegati all'andamento economico dell'impresa. </a:t>
            </a:r>
            <a:endParaRPr lang="it-IT" dirty="0" smtClean="0"/>
          </a:p>
          <a:p>
            <a:pPr marL="68580" indent="0">
              <a:buNone/>
            </a:pPr>
            <a:r>
              <a:rPr lang="it-IT" dirty="0" smtClean="0"/>
              <a:t>I </a:t>
            </a:r>
            <a:r>
              <a:rPr lang="it-IT" dirty="0"/>
              <a:t>lavoratori dipendenti dal somministratore hanno </a:t>
            </a:r>
            <a:r>
              <a:rPr lang="it-IT" dirty="0" smtClean="0"/>
              <a:t>diritto </a:t>
            </a:r>
            <a:r>
              <a:rPr lang="it-IT" dirty="0"/>
              <a:t>a fruire di tutti i </a:t>
            </a:r>
            <a:r>
              <a:rPr lang="it-IT" u="sng" dirty="0"/>
              <a:t>servizi sociali e assistenziali </a:t>
            </a:r>
            <a:r>
              <a:rPr lang="it-IT" dirty="0"/>
              <a:t>di cui godono i dipendenti dell'utilizzatore addetti alla stessa </a:t>
            </a:r>
            <a:r>
              <a:rPr lang="it-IT" dirty="0" smtClean="0"/>
              <a:t>unità </a:t>
            </a:r>
            <a:r>
              <a:rPr lang="it-IT" dirty="0"/>
              <a:t>produttiva, esclusi quelli il cui godimento sia condizionato alla iscrizione ad associazioni o </a:t>
            </a:r>
            <a:r>
              <a:rPr lang="it-IT" dirty="0" smtClean="0"/>
              <a:t>società </a:t>
            </a:r>
            <a:r>
              <a:rPr lang="it-IT" dirty="0"/>
              <a:t>cooperative o al conseguimento di una determinata </a:t>
            </a:r>
            <a:r>
              <a:rPr lang="it-IT" dirty="0" smtClean="0"/>
              <a:t>anzianità </a:t>
            </a:r>
            <a:r>
              <a:rPr lang="it-IT" dirty="0"/>
              <a:t>di </a:t>
            </a:r>
            <a:r>
              <a:rPr lang="it-IT" dirty="0" smtClean="0"/>
              <a:t>servizio (art. 35 co. 3).</a:t>
            </a:r>
            <a:endParaRPr lang="en-US" dirty="0"/>
          </a:p>
        </p:txBody>
      </p:sp>
    </p:spTree>
    <p:extLst>
      <p:ext uri="{BB962C8B-B14F-4D97-AF65-F5344CB8AC3E}">
        <p14:creationId xmlns:p14="http://schemas.microsoft.com/office/powerpoint/2010/main" val="626841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764704"/>
            <a:ext cx="7024744" cy="817160"/>
          </a:xfrm>
        </p:spPr>
        <p:txBody>
          <a:bodyPr>
            <a:normAutofit fontScale="90000"/>
          </a:bodyPr>
          <a:lstStyle/>
          <a:p>
            <a:r>
              <a:rPr lang="it-IT" dirty="0" smtClean="0"/>
              <a:t>Sicurezza sul luogo di lavoro</a:t>
            </a:r>
            <a:endParaRPr lang="en-US" dirty="0"/>
          </a:p>
        </p:txBody>
      </p:sp>
      <p:sp>
        <p:nvSpPr>
          <p:cNvPr id="3" name="Segnaposto contenuto 2"/>
          <p:cNvSpPr>
            <a:spLocks noGrp="1"/>
          </p:cNvSpPr>
          <p:nvPr>
            <p:ph idx="1"/>
          </p:nvPr>
        </p:nvSpPr>
        <p:spPr>
          <a:xfrm>
            <a:off x="683568" y="1772816"/>
            <a:ext cx="7776864" cy="4824536"/>
          </a:xfrm>
        </p:spPr>
        <p:txBody>
          <a:bodyPr>
            <a:normAutofit fontScale="92500" lnSpcReduction="10000"/>
          </a:bodyPr>
          <a:lstStyle/>
          <a:p>
            <a:pPr marL="68580" indent="0">
              <a:buNone/>
            </a:pPr>
            <a:r>
              <a:rPr lang="it-IT" dirty="0"/>
              <a:t>Il somministratore informa i lavoratori sui rischi per la sicurezza e la salute connessi alle </a:t>
            </a:r>
            <a:r>
              <a:rPr lang="it-IT" dirty="0" smtClean="0"/>
              <a:t>attività produttive </a:t>
            </a:r>
            <a:r>
              <a:rPr lang="it-IT" dirty="0"/>
              <a:t>e li forma e addestra all'uso delle attrezzature di lavoro necessarie allo svolgimento della </a:t>
            </a:r>
            <a:r>
              <a:rPr lang="it-IT" dirty="0" smtClean="0"/>
              <a:t>attività lavorativa </a:t>
            </a:r>
            <a:r>
              <a:rPr lang="it-IT" dirty="0"/>
              <a:t>per la quale essi vengono </a:t>
            </a:r>
            <a:r>
              <a:rPr lang="it-IT" dirty="0" smtClean="0"/>
              <a:t>assunti. Il </a:t>
            </a:r>
            <a:r>
              <a:rPr lang="it-IT" dirty="0"/>
              <a:t>contratto di somministrazione </a:t>
            </a:r>
            <a:r>
              <a:rPr lang="it-IT" dirty="0" smtClean="0"/>
              <a:t>può </a:t>
            </a:r>
            <a:r>
              <a:rPr lang="it-IT" dirty="0"/>
              <a:t>prevedere che tale obbligo sia adempiuto </a:t>
            </a:r>
            <a:r>
              <a:rPr lang="it-IT" dirty="0" smtClean="0"/>
              <a:t>dall'utilizzatore. </a:t>
            </a:r>
          </a:p>
          <a:p>
            <a:pPr marL="68580" indent="0">
              <a:buNone/>
            </a:pPr>
            <a:r>
              <a:rPr lang="it-IT" dirty="0" smtClean="0"/>
              <a:t>Nel </a:t>
            </a:r>
            <a:r>
              <a:rPr lang="it-IT" dirty="0"/>
              <a:t>caso in cui le mansioni cui </a:t>
            </a:r>
            <a:r>
              <a:rPr lang="it-IT" dirty="0" smtClean="0"/>
              <a:t>è </a:t>
            </a:r>
            <a:r>
              <a:rPr lang="it-IT" dirty="0"/>
              <a:t>adibito il prestatore di lavoro richiedano una sorveglianza medica speciale o comportino rischi specifici, l'utilizzatore ne informa il </a:t>
            </a:r>
            <a:r>
              <a:rPr lang="it-IT" dirty="0" smtClean="0"/>
              <a:t>lavoratore. </a:t>
            </a:r>
          </a:p>
          <a:p>
            <a:pPr marL="68580" indent="0">
              <a:buNone/>
            </a:pPr>
            <a:r>
              <a:rPr lang="it-IT" u="sng" dirty="0" smtClean="0"/>
              <a:t>L'utilizzatore </a:t>
            </a:r>
            <a:r>
              <a:rPr lang="it-IT" u="sng" dirty="0"/>
              <a:t>osserva </a:t>
            </a:r>
            <a:r>
              <a:rPr lang="it-IT" u="sng" dirty="0" smtClean="0"/>
              <a:t>nei </a:t>
            </a:r>
            <a:r>
              <a:rPr lang="it-IT" u="sng" dirty="0"/>
              <a:t>confronti del </a:t>
            </a:r>
            <a:r>
              <a:rPr lang="it-IT" u="sng" dirty="0" smtClean="0"/>
              <a:t>lavoratore </a:t>
            </a:r>
            <a:r>
              <a:rPr lang="it-IT" u="sng" dirty="0"/>
              <a:t>tutti gli obblighi di protezione </a:t>
            </a:r>
            <a:r>
              <a:rPr lang="it-IT" u="sng" dirty="0" smtClean="0"/>
              <a:t>cui è tenuto, per legge e contratto collettivo, </a:t>
            </a:r>
            <a:r>
              <a:rPr lang="it-IT" u="sng" dirty="0"/>
              <a:t>nei confronti dei propri dipendenti </a:t>
            </a:r>
            <a:r>
              <a:rPr lang="it-IT" dirty="0" smtClean="0"/>
              <a:t>(art. 35 co. 4).</a:t>
            </a:r>
            <a:endParaRPr lang="en-US" dirty="0"/>
          </a:p>
        </p:txBody>
      </p:sp>
    </p:spTree>
    <p:extLst>
      <p:ext uri="{BB962C8B-B14F-4D97-AF65-F5344CB8AC3E}">
        <p14:creationId xmlns:p14="http://schemas.microsoft.com/office/powerpoint/2010/main" val="1545827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36712"/>
            <a:ext cx="7024744" cy="864096"/>
          </a:xfrm>
        </p:spPr>
        <p:txBody>
          <a:bodyPr>
            <a:normAutofit/>
          </a:bodyPr>
          <a:lstStyle/>
          <a:p>
            <a:r>
              <a:rPr lang="it-IT" dirty="0"/>
              <a:t>Responsabilità solidale</a:t>
            </a:r>
          </a:p>
        </p:txBody>
      </p:sp>
      <p:sp>
        <p:nvSpPr>
          <p:cNvPr id="3" name="Segnaposto contenuto 2"/>
          <p:cNvSpPr>
            <a:spLocks noGrp="1"/>
          </p:cNvSpPr>
          <p:nvPr>
            <p:ph idx="1"/>
          </p:nvPr>
        </p:nvSpPr>
        <p:spPr>
          <a:xfrm>
            <a:off x="611560" y="2323652"/>
            <a:ext cx="7848872" cy="3508977"/>
          </a:xfrm>
        </p:spPr>
        <p:txBody>
          <a:bodyPr>
            <a:normAutofit fontScale="92500" lnSpcReduction="20000"/>
          </a:bodyPr>
          <a:lstStyle/>
          <a:p>
            <a:pPr marL="68580" indent="0">
              <a:buNone/>
            </a:pPr>
            <a:r>
              <a:rPr lang="it-IT" dirty="0" smtClean="0"/>
              <a:t>«Con </a:t>
            </a:r>
            <a:r>
              <a:rPr lang="it-IT" dirty="0"/>
              <a:t>il contratto di somministrazione di lavoro l'utilizzatore assume l'obbligo di comunicare al somministratore il trattamento economico e normativo applicabile ai lavoratori suoi dipendenti che svolgono le medesime mansioni dei lavoratori da somministrare e </a:t>
            </a:r>
            <a:r>
              <a:rPr lang="it-IT" u="sng" dirty="0"/>
              <a:t>a rimborsare al somministratore gli oneri retributivi e previdenziali da questo effettivamente sostenuti in favore dei </a:t>
            </a:r>
            <a:r>
              <a:rPr lang="it-IT" u="sng" dirty="0" smtClean="0"/>
              <a:t>lavoratori</a:t>
            </a:r>
            <a:r>
              <a:rPr lang="it-IT" dirty="0" smtClean="0"/>
              <a:t>» (art. 33 co. 2).</a:t>
            </a:r>
          </a:p>
          <a:p>
            <a:pPr marL="68580" indent="0">
              <a:buNone/>
            </a:pPr>
            <a:r>
              <a:rPr lang="it-IT" u="sng" dirty="0"/>
              <a:t>L'utilizzatore è obbligato in solido con il somministratore a corrispondere ai lavoratori i trattamenti retributivi e i contributi </a:t>
            </a:r>
            <a:r>
              <a:rPr lang="it-IT" u="sng" dirty="0" smtClean="0"/>
              <a:t>previdenziali, salvo il diritto di rivalsa verso il somministratore </a:t>
            </a:r>
            <a:r>
              <a:rPr lang="it-IT" dirty="0"/>
              <a:t>(art. </a:t>
            </a:r>
            <a:r>
              <a:rPr lang="it-IT" dirty="0" smtClean="0"/>
              <a:t>35 </a:t>
            </a:r>
            <a:r>
              <a:rPr lang="it-IT" dirty="0"/>
              <a:t>co. </a:t>
            </a:r>
            <a:r>
              <a:rPr lang="it-IT" dirty="0" smtClean="0"/>
              <a:t>2).</a:t>
            </a:r>
            <a:endParaRPr lang="it-IT" dirty="0"/>
          </a:p>
          <a:p>
            <a:pPr marL="68580" indent="0">
              <a:buNone/>
            </a:pPr>
            <a:endParaRPr lang="it-IT" dirty="0"/>
          </a:p>
        </p:txBody>
      </p:sp>
    </p:spTree>
    <p:extLst>
      <p:ext uri="{BB962C8B-B14F-4D97-AF65-F5344CB8AC3E}">
        <p14:creationId xmlns:p14="http://schemas.microsoft.com/office/powerpoint/2010/main" val="2925737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smtClean="0"/>
              <a:t>Mutamento di mansioni</a:t>
            </a:r>
            <a:endParaRPr lang="en-US" dirty="0"/>
          </a:p>
        </p:txBody>
      </p:sp>
      <p:sp>
        <p:nvSpPr>
          <p:cNvPr id="3" name="Segnaposto contenuto 2"/>
          <p:cNvSpPr>
            <a:spLocks noGrp="1"/>
          </p:cNvSpPr>
          <p:nvPr>
            <p:ph idx="1"/>
          </p:nvPr>
        </p:nvSpPr>
        <p:spPr>
          <a:xfrm>
            <a:off x="755576" y="2132856"/>
            <a:ext cx="7416824" cy="3960440"/>
          </a:xfrm>
        </p:spPr>
        <p:txBody>
          <a:bodyPr>
            <a:normAutofit fontScale="92500" lnSpcReduction="10000"/>
          </a:bodyPr>
          <a:lstStyle/>
          <a:p>
            <a:pPr marL="68580" indent="0">
              <a:buNone/>
            </a:pPr>
            <a:r>
              <a:rPr lang="it-IT" dirty="0" smtClean="0"/>
              <a:t>Le </a:t>
            </a:r>
            <a:r>
              <a:rPr lang="it-IT" dirty="0"/>
              <a:t>mansioni alle quali saranno adibiti i </a:t>
            </a:r>
            <a:r>
              <a:rPr lang="it-IT" dirty="0" smtClean="0"/>
              <a:t>lavoratori sono indicate nel contratto di somministrazione.</a:t>
            </a:r>
          </a:p>
          <a:p>
            <a:pPr marL="68580" indent="0">
              <a:buNone/>
            </a:pPr>
            <a:r>
              <a:rPr lang="it-IT" dirty="0" smtClean="0"/>
              <a:t>Nel </a:t>
            </a:r>
            <a:r>
              <a:rPr lang="it-IT" dirty="0"/>
              <a:t>caso in cui adibisca il lavoratore a mansioni superiori o </a:t>
            </a:r>
            <a:r>
              <a:rPr lang="it-IT" dirty="0" smtClean="0"/>
              <a:t>inferiori </a:t>
            </a:r>
            <a:r>
              <a:rPr lang="it-IT" dirty="0"/>
              <a:t>a quelle dedotte in contratto, l'utilizzatore deve darne immediata comunicazione scritta al somministratore consegnandone copia al lavoratore medesimo. Ove non abbia adempiuto all'obbligo di informazione, l'utilizzatore risponde in via esclusiva per le differenze retributive spettanti al lavoratore occupato in mansioni superiori e per l'eventuale risarcimento del danno derivante dalla assegnazione a mansioni </a:t>
            </a:r>
            <a:r>
              <a:rPr lang="it-IT" dirty="0" smtClean="0"/>
              <a:t>inferiori (art. 35 co. 5).</a:t>
            </a:r>
            <a:endParaRPr lang="en-US" dirty="0"/>
          </a:p>
        </p:txBody>
      </p:sp>
    </p:spTree>
    <p:extLst>
      <p:ext uri="{BB962C8B-B14F-4D97-AF65-F5344CB8AC3E}">
        <p14:creationId xmlns:p14="http://schemas.microsoft.com/office/powerpoint/2010/main" val="3183618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lstStyle/>
          <a:p>
            <a:r>
              <a:rPr lang="it-IT" dirty="0" smtClean="0"/>
              <a:t>Potere disciplinare</a:t>
            </a:r>
            <a:endParaRPr lang="en-US" dirty="0"/>
          </a:p>
        </p:txBody>
      </p:sp>
      <p:sp>
        <p:nvSpPr>
          <p:cNvPr id="3" name="Segnaposto contenuto 2"/>
          <p:cNvSpPr>
            <a:spLocks noGrp="1"/>
          </p:cNvSpPr>
          <p:nvPr>
            <p:ph idx="1"/>
          </p:nvPr>
        </p:nvSpPr>
        <p:spPr>
          <a:xfrm>
            <a:off x="1043492" y="2323652"/>
            <a:ext cx="7272924" cy="3913660"/>
          </a:xfrm>
        </p:spPr>
        <p:txBody>
          <a:bodyPr>
            <a:normAutofit/>
          </a:bodyPr>
          <a:lstStyle/>
          <a:p>
            <a:pPr marL="68580" indent="0">
              <a:buNone/>
            </a:pPr>
            <a:r>
              <a:rPr lang="it-IT" dirty="0"/>
              <a:t>Ai fini dell'esercizio del potere disciplinare, che </a:t>
            </a:r>
            <a:r>
              <a:rPr lang="it-IT" dirty="0" smtClean="0"/>
              <a:t>è </a:t>
            </a:r>
            <a:r>
              <a:rPr lang="it-IT" dirty="0"/>
              <a:t>riservato al somministratore, l'utilizzatore comunica al somministratore gli elementi che formeranno oggetto della </a:t>
            </a:r>
            <a:r>
              <a:rPr lang="it-IT" dirty="0" smtClean="0"/>
              <a:t>contestazione (art. 35 co. 6).</a:t>
            </a:r>
          </a:p>
        </p:txBody>
      </p:sp>
    </p:spTree>
    <p:extLst>
      <p:ext uri="{BB962C8B-B14F-4D97-AF65-F5344CB8AC3E}">
        <p14:creationId xmlns:p14="http://schemas.microsoft.com/office/powerpoint/2010/main" val="5209846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961176"/>
          </a:xfrm>
        </p:spPr>
        <p:txBody>
          <a:bodyPr/>
          <a:lstStyle/>
          <a:p>
            <a:r>
              <a:rPr lang="it-IT" dirty="0" smtClean="0"/>
              <a:t>Diritto di informazione</a:t>
            </a:r>
            <a:endParaRPr lang="en-US" dirty="0"/>
          </a:p>
        </p:txBody>
      </p:sp>
      <p:sp>
        <p:nvSpPr>
          <p:cNvPr id="3" name="Segnaposto contenuto 2"/>
          <p:cNvSpPr>
            <a:spLocks noGrp="1"/>
          </p:cNvSpPr>
          <p:nvPr>
            <p:ph idx="1"/>
          </p:nvPr>
        </p:nvSpPr>
        <p:spPr/>
        <p:txBody>
          <a:bodyPr/>
          <a:lstStyle/>
          <a:p>
            <a:pPr marL="68580" indent="0">
              <a:buNone/>
            </a:pPr>
            <a:r>
              <a:rPr lang="it-IT" dirty="0"/>
              <a:t>I lavoratori </a:t>
            </a:r>
            <a:r>
              <a:rPr lang="it-IT" dirty="0" smtClean="0"/>
              <a:t>somministrati </a:t>
            </a:r>
            <a:r>
              <a:rPr lang="it-IT" dirty="0"/>
              <a:t>sono informati dall'utilizzatore dei posti vacanti presso quest'ultimo, anche mediante un avviso generale affisso all'interno dei locali dell'utilizzatore (</a:t>
            </a:r>
            <a:r>
              <a:rPr lang="it-IT" dirty="0" smtClean="0"/>
              <a:t>art. 31 co. 3).</a:t>
            </a:r>
            <a:endParaRPr lang="en-US" dirty="0"/>
          </a:p>
        </p:txBody>
      </p:sp>
    </p:spTree>
    <p:extLst>
      <p:ext uri="{BB962C8B-B14F-4D97-AF65-F5344CB8AC3E}">
        <p14:creationId xmlns:p14="http://schemas.microsoft.com/office/powerpoint/2010/main" val="31449522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836712"/>
            <a:ext cx="7344934" cy="601136"/>
          </a:xfrm>
        </p:spPr>
        <p:txBody>
          <a:bodyPr>
            <a:normAutofit fontScale="90000"/>
          </a:bodyPr>
          <a:lstStyle/>
          <a:p>
            <a:r>
              <a:rPr lang="it-IT" dirty="0" smtClean="0"/>
              <a:t>Clausola di divieto di assunzione</a:t>
            </a:r>
            <a:endParaRPr lang="en-US" dirty="0"/>
          </a:p>
        </p:txBody>
      </p:sp>
      <p:sp>
        <p:nvSpPr>
          <p:cNvPr id="3" name="Segnaposto contenuto 2"/>
          <p:cNvSpPr>
            <a:spLocks noGrp="1"/>
          </p:cNvSpPr>
          <p:nvPr>
            <p:ph idx="1"/>
          </p:nvPr>
        </p:nvSpPr>
        <p:spPr>
          <a:xfrm>
            <a:off x="539552" y="1772816"/>
            <a:ext cx="8064896" cy="4680520"/>
          </a:xfrm>
        </p:spPr>
        <p:txBody>
          <a:bodyPr>
            <a:normAutofit fontScale="92500" lnSpcReduction="20000"/>
          </a:bodyPr>
          <a:lstStyle/>
          <a:p>
            <a:pPr marL="68580" indent="0">
              <a:buNone/>
            </a:pPr>
            <a:r>
              <a:rPr lang="it-IT" dirty="0" smtClean="0"/>
              <a:t>È nulla </a:t>
            </a:r>
            <a:r>
              <a:rPr lang="it-IT" dirty="0"/>
              <a:t>ogni clausola diretta a </a:t>
            </a:r>
            <a:r>
              <a:rPr lang="it-IT" dirty="0" smtClean="0"/>
              <a:t>limitare la facoltà </a:t>
            </a:r>
            <a:r>
              <a:rPr lang="it-IT" dirty="0"/>
              <a:t>dell'utilizzatore di assumere il lavoratore </a:t>
            </a:r>
            <a:r>
              <a:rPr lang="it-IT" dirty="0" smtClean="0"/>
              <a:t>al termine della sua </a:t>
            </a:r>
            <a:r>
              <a:rPr lang="it-IT" dirty="0"/>
              <a:t>missione, fatta salva l'ipotesi in cui al lavoratore sia corrisposta una adeguata </a:t>
            </a:r>
            <a:r>
              <a:rPr lang="it-IT" dirty="0" err="1"/>
              <a:t>indennita'</a:t>
            </a:r>
            <a:r>
              <a:rPr lang="it-IT" dirty="0"/>
              <a:t>, secondo quanto stabilito dal contratto collettivo applicabile al </a:t>
            </a:r>
            <a:r>
              <a:rPr lang="it-IT" dirty="0" smtClean="0"/>
              <a:t>somministratore (art. 35 co. 8). </a:t>
            </a:r>
          </a:p>
          <a:p>
            <a:pPr marL="68580" indent="0">
              <a:buNone/>
            </a:pPr>
            <a:r>
              <a:rPr lang="it-IT" dirty="0" smtClean="0"/>
              <a:t>[</a:t>
            </a:r>
            <a:r>
              <a:rPr lang="it-IT" u="sng" dirty="0" smtClean="0"/>
              <a:t>la dir. 2008/104 non prevede alcuna eccezione</a:t>
            </a:r>
            <a:r>
              <a:rPr lang="it-IT" dirty="0" smtClean="0"/>
              <a:t>]. </a:t>
            </a:r>
          </a:p>
          <a:p>
            <a:pPr marL="68580" indent="0">
              <a:buNone/>
            </a:pPr>
            <a:r>
              <a:rPr lang="it-IT" dirty="0" smtClean="0"/>
              <a:t>Chi </a:t>
            </a:r>
            <a:r>
              <a:rPr lang="it-IT" dirty="0"/>
              <a:t>esige o </a:t>
            </a:r>
            <a:r>
              <a:rPr lang="it-IT" dirty="0" smtClean="0"/>
              <a:t>percepisce </a:t>
            </a:r>
            <a:r>
              <a:rPr lang="it-IT" dirty="0"/>
              <a:t>compensi da parte del lavoratore in cambio di un'assunzione presso un utilizzatore ovvero per l'ipotesi di stipulazione di un contratto di lavoro o avvio di un rapporto di lavoro con l'utilizzatore dopo una missione </a:t>
            </a:r>
            <a:r>
              <a:rPr lang="it-IT" dirty="0" smtClean="0"/>
              <a:t>è punito con </a:t>
            </a:r>
            <a:r>
              <a:rPr lang="it-IT" dirty="0"/>
              <a:t>la pena alternativa dell'arresto non superiore ad un anno o dell'ammenda da </a:t>
            </a:r>
            <a:r>
              <a:rPr lang="it-IT" dirty="0" smtClean="0"/>
              <a:t>€ 2.500 </a:t>
            </a:r>
            <a:r>
              <a:rPr lang="it-IT" dirty="0"/>
              <a:t>a </a:t>
            </a:r>
            <a:r>
              <a:rPr lang="it-IT" dirty="0" smtClean="0"/>
              <a:t>€ 6.000 e la </a:t>
            </a:r>
            <a:r>
              <a:rPr lang="it-IT" dirty="0"/>
              <a:t>cancellazione </a:t>
            </a:r>
            <a:r>
              <a:rPr lang="it-IT" dirty="0" smtClean="0"/>
              <a:t>dall'albo</a:t>
            </a:r>
            <a:r>
              <a:rPr lang="it-IT" dirty="0"/>
              <a:t> </a:t>
            </a:r>
            <a:r>
              <a:rPr lang="it-IT" dirty="0" smtClean="0"/>
              <a:t>(art. 18 co. 4 bis e ter d. </a:t>
            </a:r>
            <a:r>
              <a:rPr lang="it-IT" dirty="0" err="1" smtClean="0"/>
              <a:t>lgs</a:t>
            </a:r>
            <a:r>
              <a:rPr lang="it-IT" dirty="0" smtClean="0"/>
              <a:t>. 276/2003).</a:t>
            </a:r>
            <a:endParaRPr lang="en-US" dirty="0"/>
          </a:p>
        </p:txBody>
      </p:sp>
    </p:spTree>
    <p:extLst>
      <p:ext uri="{BB962C8B-B14F-4D97-AF65-F5344CB8AC3E}">
        <p14:creationId xmlns:p14="http://schemas.microsoft.com/office/powerpoint/2010/main" val="2490170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Interruzione della missione</a:t>
            </a:r>
            <a:endParaRPr lang="en-US" dirty="0"/>
          </a:p>
        </p:txBody>
      </p:sp>
      <p:sp>
        <p:nvSpPr>
          <p:cNvPr id="3" name="Segnaposto contenuto 2"/>
          <p:cNvSpPr>
            <a:spLocks noGrp="1"/>
          </p:cNvSpPr>
          <p:nvPr>
            <p:ph idx="1"/>
          </p:nvPr>
        </p:nvSpPr>
        <p:spPr/>
        <p:txBody>
          <a:bodyPr>
            <a:normAutofit fontScale="92500" lnSpcReduction="20000"/>
          </a:bodyPr>
          <a:lstStyle/>
          <a:p>
            <a:pPr marL="68580" indent="0">
              <a:buNone/>
            </a:pPr>
            <a:r>
              <a:rPr lang="it-IT" dirty="0">
                <a:solidFill>
                  <a:schemeClr val="tx1"/>
                </a:solidFill>
              </a:rPr>
              <a:t>Nel caso in cui la missione si interrompa prima della scadenza </a:t>
            </a:r>
            <a:r>
              <a:rPr lang="it-IT" dirty="0" smtClean="0">
                <a:solidFill>
                  <a:schemeClr val="tx1"/>
                </a:solidFill>
              </a:rPr>
              <a:t>prefissata per </a:t>
            </a:r>
            <a:r>
              <a:rPr lang="it-IT" dirty="0">
                <a:solidFill>
                  <a:schemeClr val="tx1"/>
                </a:solidFill>
              </a:rPr>
              <a:t>cause diverse da mancato superamento del periodo di </a:t>
            </a:r>
            <a:r>
              <a:rPr lang="it-IT" dirty="0" smtClean="0">
                <a:solidFill>
                  <a:schemeClr val="tx1"/>
                </a:solidFill>
              </a:rPr>
              <a:t>prova o </a:t>
            </a:r>
            <a:r>
              <a:rPr lang="it-IT" dirty="0">
                <a:solidFill>
                  <a:schemeClr val="tx1"/>
                </a:solidFill>
              </a:rPr>
              <a:t>da sopravvenienza di giusta causa di recesso, </a:t>
            </a:r>
            <a:r>
              <a:rPr lang="it-IT" u="sng" dirty="0">
                <a:solidFill>
                  <a:schemeClr val="tx1"/>
                </a:solidFill>
              </a:rPr>
              <a:t>fermo restando </a:t>
            </a:r>
            <a:r>
              <a:rPr lang="it-IT" u="sng" dirty="0" smtClean="0">
                <a:solidFill>
                  <a:schemeClr val="tx1"/>
                </a:solidFill>
              </a:rPr>
              <a:t>la corresponsione </a:t>
            </a:r>
            <a:r>
              <a:rPr lang="it-IT" u="sng" dirty="0">
                <a:solidFill>
                  <a:schemeClr val="tx1"/>
                </a:solidFill>
              </a:rPr>
              <a:t>integrale del trattamento </a:t>
            </a:r>
            <a:r>
              <a:rPr lang="it-IT" u="sng" dirty="0" smtClean="0">
                <a:solidFill>
                  <a:schemeClr val="tx1"/>
                </a:solidFill>
              </a:rPr>
              <a:t>economico</a:t>
            </a:r>
            <a:r>
              <a:rPr lang="it-IT" dirty="0" smtClean="0">
                <a:solidFill>
                  <a:schemeClr val="tx1"/>
                </a:solidFill>
              </a:rPr>
              <a:t>, </a:t>
            </a:r>
            <a:r>
              <a:rPr lang="it-IT" dirty="0">
                <a:solidFill>
                  <a:schemeClr val="tx1"/>
                </a:solidFill>
              </a:rPr>
              <a:t>l’</a:t>
            </a:r>
            <a:r>
              <a:rPr lang="it-IT" dirty="0" err="1">
                <a:solidFill>
                  <a:schemeClr val="tx1"/>
                </a:solidFill>
              </a:rPr>
              <a:t>ApL</a:t>
            </a:r>
            <a:r>
              <a:rPr lang="it-IT" dirty="0">
                <a:solidFill>
                  <a:schemeClr val="tx1"/>
                </a:solidFill>
              </a:rPr>
              <a:t> può sottoporre al lavoratore le seguenti ipotesi:</a:t>
            </a:r>
          </a:p>
          <a:p>
            <a:pPr marL="68580" indent="0">
              <a:buNone/>
            </a:pPr>
            <a:r>
              <a:rPr lang="it-IT" dirty="0" smtClean="0">
                <a:solidFill>
                  <a:schemeClr val="tx1"/>
                </a:solidFill>
              </a:rPr>
              <a:t>a) essere </a:t>
            </a:r>
            <a:r>
              <a:rPr lang="it-IT" dirty="0">
                <a:solidFill>
                  <a:schemeClr val="tx1"/>
                </a:solidFill>
              </a:rPr>
              <a:t>impiegato in un’altra </a:t>
            </a:r>
            <a:r>
              <a:rPr lang="it-IT" dirty="0" smtClean="0">
                <a:solidFill>
                  <a:schemeClr val="tx1"/>
                </a:solidFill>
              </a:rPr>
              <a:t>missione nell’ambito della medesima area professionale;</a:t>
            </a:r>
          </a:p>
          <a:p>
            <a:pPr marL="68580" indent="0">
              <a:buNone/>
            </a:pPr>
            <a:r>
              <a:rPr lang="it-IT" dirty="0" smtClean="0">
                <a:solidFill>
                  <a:schemeClr val="tx1"/>
                </a:solidFill>
              </a:rPr>
              <a:t>b) </a:t>
            </a:r>
            <a:r>
              <a:rPr lang="it-IT" dirty="0">
                <a:solidFill>
                  <a:schemeClr val="tx1"/>
                </a:solidFill>
              </a:rPr>
              <a:t>partecipare a interventi formativi nell’ambito di progetti </a:t>
            </a:r>
            <a:r>
              <a:rPr lang="it-IT" dirty="0" smtClean="0">
                <a:solidFill>
                  <a:schemeClr val="tx1"/>
                </a:solidFill>
              </a:rPr>
              <a:t>aziendali </a:t>
            </a:r>
            <a:r>
              <a:rPr lang="en-US" dirty="0" smtClean="0">
                <a:solidFill>
                  <a:schemeClr val="tx1"/>
                </a:solidFill>
              </a:rPr>
              <a:t>in </a:t>
            </a:r>
            <a:r>
              <a:rPr lang="en-US" dirty="0" err="1">
                <a:solidFill>
                  <a:schemeClr val="tx1"/>
                </a:solidFill>
              </a:rPr>
              <a:t>ambito</a:t>
            </a:r>
            <a:r>
              <a:rPr lang="en-US" dirty="0">
                <a:solidFill>
                  <a:schemeClr val="tx1"/>
                </a:solidFill>
              </a:rPr>
              <a:t> </a:t>
            </a:r>
            <a:r>
              <a:rPr lang="en-US" dirty="0" err="1" smtClean="0">
                <a:solidFill>
                  <a:schemeClr val="tx1"/>
                </a:solidFill>
              </a:rPr>
              <a:t>territoriale</a:t>
            </a:r>
            <a:r>
              <a:rPr lang="en-US" dirty="0" smtClean="0">
                <a:solidFill>
                  <a:schemeClr val="tx1"/>
                </a:solidFill>
              </a:rPr>
              <a:t> (art. 45 CCNL 27/2/2014)</a:t>
            </a:r>
            <a:endParaRPr lang="it-IT" dirty="0" smtClean="0">
              <a:solidFill>
                <a:schemeClr val="tx1"/>
              </a:solidFill>
            </a:endParaRPr>
          </a:p>
        </p:txBody>
      </p:sp>
    </p:spTree>
    <p:extLst>
      <p:ext uri="{BB962C8B-B14F-4D97-AF65-F5344CB8AC3E}">
        <p14:creationId xmlns:p14="http://schemas.microsoft.com/office/powerpoint/2010/main" val="727233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a:t>contratto di somministrazione di lavoro</a:t>
            </a:r>
            <a:endParaRPr lang="en-US" dirty="0"/>
          </a:p>
        </p:txBody>
      </p:sp>
      <p:sp>
        <p:nvSpPr>
          <p:cNvPr id="3" name="Segnaposto contenuto 2"/>
          <p:cNvSpPr>
            <a:spLocks noGrp="1"/>
          </p:cNvSpPr>
          <p:nvPr>
            <p:ph idx="1"/>
          </p:nvPr>
        </p:nvSpPr>
        <p:spPr>
          <a:xfrm>
            <a:off x="683568" y="2323652"/>
            <a:ext cx="7704856" cy="3913660"/>
          </a:xfrm>
        </p:spPr>
        <p:txBody>
          <a:bodyPr>
            <a:normAutofit/>
          </a:bodyPr>
          <a:lstStyle/>
          <a:p>
            <a:pPr marL="68580" indent="0">
              <a:buNone/>
            </a:pPr>
            <a:r>
              <a:rPr lang="it-IT" dirty="0"/>
              <a:t>Il contratto di somministrazione di lavoro </a:t>
            </a:r>
            <a:r>
              <a:rPr lang="it-IT" dirty="0" smtClean="0"/>
              <a:t>è </a:t>
            </a:r>
            <a:r>
              <a:rPr lang="it-IT" dirty="0"/>
              <a:t>il contratto, a tempo indeterminato o determinato, con il quale un'agenzia di somministrazione </a:t>
            </a:r>
            <a:r>
              <a:rPr lang="it-IT" b="1" dirty="0" smtClean="0"/>
              <a:t>autorizzata</a:t>
            </a:r>
            <a:r>
              <a:rPr lang="it-IT" dirty="0" smtClean="0"/>
              <a:t> «mette </a:t>
            </a:r>
            <a:r>
              <a:rPr lang="it-IT" dirty="0"/>
              <a:t>a disposizione di un utilizzatore uno o </a:t>
            </a:r>
            <a:r>
              <a:rPr lang="it-IT" dirty="0" smtClean="0"/>
              <a:t>più </a:t>
            </a:r>
            <a:r>
              <a:rPr lang="it-IT" dirty="0"/>
              <a:t>lavoratori suoi dipendenti, i quali, per tutta la durata della missione, svolgono la propria </a:t>
            </a:r>
            <a:r>
              <a:rPr lang="it-IT" dirty="0" smtClean="0"/>
              <a:t>attività </a:t>
            </a:r>
            <a:r>
              <a:rPr lang="it-IT" dirty="0"/>
              <a:t>nell'interesse e sotto la direzione e il controllo </a:t>
            </a:r>
            <a:r>
              <a:rPr lang="it-IT" dirty="0" smtClean="0"/>
              <a:t>dell'utilizzatore» (art. 30 co. 1 d. </a:t>
            </a:r>
            <a:r>
              <a:rPr lang="it-IT" dirty="0" err="1" smtClean="0"/>
              <a:t>lgs</a:t>
            </a:r>
            <a:r>
              <a:rPr lang="it-IT" dirty="0" smtClean="0"/>
              <a:t>. 81/2015)</a:t>
            </a:r>
            <a:endParaRPr lang="it-IT" dirty="0"/>
          </a:p>
        </p:txBody>
      </p:sp>
    </p:spTree>
    <p:extLst>
      <p:ext uri="{BB962C8B-B14F-4D97-AF65-F5344CB8AC3E}">
        <p14:creationId xmlns:p14="http://schemas.microsoft.com/office/powerpoint/2010/main" val="591532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Recesso anticipato del lavoratore</a:t>
            </a:r>
            <a:endParaRPr lang="en-US" dirty="0"/>
          </a:p>
        </p:txBody>
      </p:sp>
      <p:sp>
        <p:nvSpPr>
          <p:cNvPr id="3" name="Segnaposto contenuto 2"/>
          <p:cNvSpPr>
            <a:spLocks noGrp="1"/>
          </p:cNvSpPr>
          <p:nvPr>
            <p:ph idx="1"/>
          </p:nvPr>
        </p:nvSpPr>
        <p:spPr/>
        <p:txBody>
          <a:bodyPr/>
          <a:lstStyle/>
          <a:p>
            <a:pPr marL="68580" indent="0">
              <a:buNone/>
            </a:pPr>
            <a:r>
              <a:rPr lang="it-IT" dirty="0">
                <a:solidFill>
                  <a:schemeClr val="tx1"/>
                </a:solidFill>
              </a:rPr>
              <a:t>In caso di </a:t>
            </a:r>
            <a:r>
              <a:rPr lang="it-IT" dirty="0" smtClean="0">
                <a:solidFill>
                  <a:schemeClr val="tx1"/>
                </a:solidFill>
              </a:rPr>
              <a:t>recesso anticipato </a:t>
            </a:r>
            <a:r>
              <a:rPr lang="it-IT" dirty="0">
                <a:solidFill>
                  <a:schemeClr val="tx1"/>
                </a:solidFill>
              </a:rPr>
              <a:t>del rapporto da parte del </a:t>
            </a:r>
            <a:r>
              <a:rPr lang="it-IT" b="1" dirty="0">
                <a:solidFill>
                  <a:schemeClr val="tx1"/>
                </a:solidFill>
              </a:rPr>
              <a:t>lavoratore </a:t>
            </a:r>
            <a:r>
              <a:rPr lang="it-IT" b="1" dirty="0" smtClean="0">
                <a:solidFill>
                  <a:schemeClr val="tx1"/>
                </a:solidFill>
              </a:rPr>
              <a:t>a tempo determinato</a:t>
            </a:r>
            <a:r>
              <a:rPr lang="it-IT" dirty="0" smtClean="0">
                <a:solidFill>
                  <a:schemeClr val="tx1"/>
                </a:solidFill>
              </a:rPr>
              <a:t> rispetto </a:t>
            </a:r>
            <a:r>
              <a:rPr lang="it-IT" dirty="0">
                <a:solidFill>
                  <a:schemeClr val="tx1"/>
                </a:solidFill>
              </a:rPr>
              <a:t>alla data di scadenza prevista nel contratto iniziale o nelle successive proroghe è stabilita una penalità di risoluzione (art. </a:t>
            </a:r>
            <a:r>
              <a:rPr lang="it-IT" dirty="0" smtClean="0">
                <a:solidFill>
                  <a:schemeClr val="tx1"/>
                </a:solidFill>
              </a:rPr>
              <a:t>36 CCNL 27/2/2014).</a:t>
            </a:r>
            <a:endParaRPr lang="it-IT" dirty="0">
              <a:solidFill>
                <a:schemeClr val="tx1"/>
              </a:solidFill>
            </a:endParaRPr>
          </a:p>
          <a:p>
            <a:pPr marL="68580" indent="0">
              <a:buNone/>
            </a:pPr>
            <a:endParaRPr lang="en-US" dirty="0"/>
          </a:p>
        </p:txBody>
      </p:sp>
    </p:spTree>
    <p:extLst>
      <p:ext uri="{BB962C8B-B14F-4D97-AF65-F5344CB8AC3E}">
        <p14:creationId xmlns:p14="http://schemas.microsoft.com/office/powerpoint/2010/main" val="11824078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Recesso dal contratto di lavoro in somministrazione a TI</a:t>
            </a:r>
            <a:endParaRPr lang="en-US" dirty="0"/>
          </a:p>
        </p:txBody>
      </p:sp>
      <p:sp>
        <p:nvSpPr>
          <p:cNvPr id="3" name="Segnaposto contenuto 2"/>
          <p:cNvSpPr>
            <a:spLocks noGrp="1"/>
          </p:cNvSpPr>
          <p:nvPr>
            <p:ph idx="1"/>
          </p:nvPr>
        </p:nvSpPr>
        <p:spPr>
          <a:xfrm>
            <a:off x="755576" y="2323652"/>
            <a:ext cx="7704856" cy="3841652"/>
          </a:xfrm>
        </p:spPr>
        <p:txBody>
          <a:bodyPr>
            <a:normAutofit/>
          </a:bodyPr>
          <a:lstStyle/>
          <a:p>
            <a:pPr marL="68580" indent="0">
              <a:buNone/>
            </a:pPr>
            <a:r>
              <a:rPr lang="it-IT" dirty="0" smtClean="0"/>
              <a:t>La disciplina dei licenziamenti collettivi e della mobilità non si applica in </a:t>
            </a:r>
            <a:r>
              <a:rPr lang="it-IT" dirty="0"/>
              <a:t>caso di fine dei lavori connessi alla </a:t>
            </a:r>
            <a:r>
              <a:rPr lang="it-IT" b="1" dirty="0"/>
              <a:t>somministrazione a tempo indeterminato</a:t>
            </a:r>
            <a:r>
              <a:rPr lang="it-IT" dirty="0"/>
              <a:t>. In questo caso </a:t>
            </a:r>
            <a:r>
              <a:rPr lang="it-IT" dirty="0" smtClean="0"/>
              <a:t>si applica la disciplina sui licenziamenti individuali (art. 3 l. 604/66) per cui il datore di lavoro potrà licenziare solo in caso di giustificato motivo oggettivo (art. 34 co. 4).</a:t>
            </a:r>
            <a:endParaRPr lang="en-US" dirty="0"/>
          </a:p>
        </p:txBody>
      </p:sp>
    </p:spTree>
    <p:extLst>
      <p:ext uri="{BB962C8B-B14F-4D97-AF65-F5344CB8AC3E}">
        <p14:creationId xmlns:p14="http://schemas.microsoft.com/office/powerpoint/2010/main" val="8305414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548680"/>
            <a:ext cx="7024744" cy="1296144"/>
          </a:xfrm>
        </p:spPr>
        <p:txBody>
          <a:bodyPr>
            <a:normAutofit fontScale="90000"/>
          </a:bodyPr>
          <a:lstStyle/>
          <a:p>
            <a:r>
              <a:rPr lang="it-IT" dirty="0"/>
              <a:t>Recesso dal contratto di lavoro in somministrazione a TI</a:t>
            </a:r>
            <a:endParaRPr lang="en-US" dirty="0"/>
          </a:p>
        </p:txBody>
      </p:sp>
      <p:sp>
        <p:nvSpPr>
          <p:cNvPr id="3" name="Segnaposto contenuto 2"/>
          <p:cNvSpPr>
            <a:spLocks noGrp="1"/>
          </p:cNvSpPr>
          <p:nvPr>
            <p:ph idx="1"/>
          </p:nvPr>
        </p:nvSpPr>
        <p:spPr>
          <a:xfrm>
            <a:off x="827584" y="2204864"/>
            <a:ext cx="7560840" cy="4104456"/>
          </a:xfrm>
        </p:spPr>
        <p:txBody>
          <a:bodyPr>
            <a:normAutofit/>
          </a:bodyPr>
          <a:lstStyle/>
          <a:p>
            <a:pPr marL="68580" indent="0">
              <a:buNone/>
            </a:pPr>
            <a:r>
              <a:rPr lang="it-IT" dirty="0" smtClean="0"/>
              <a:t>L'esaurimento </a:t>
            </a:r>
            <a:r>
              <a:rPr lang="it-IT" dirty="0"/>
              <a:t>del contratto di somministrazione non </a:t>
            </a:r>
            <a:r>
              <a:rPr lang="it-IT" dirty="0" smtClean="0"/>
              <a:t>può costituire </a:t>
            </a:r>
            <a:r>
              <a:rPr lang="it-IT" dirty="0"/>
              <a:t>di per sé </a:t>
            </a:r>
            <a:r>
              <a:rPr lang="it-IT" b="1" dirty="0"/>
              <a:t>giustificato motivo di </a:t>
            </a:r>
            <a:r>
              <a:rPr lang="it-IT" b="1" dirty="0" smtClean="0"/>
              <a:t>licenziamento </a:t>
            </a:r>
            <a:r>
              <a:rPr lang="it-IT" dirty="0" smtClean="0"/>
              <a:t>(circ. Min. Lav. 7/2005). </a:t>
            </a:r>
            <a:r>
              <a:rPr lang="it-IT" dirty="0"/>
              <a:t>Ne consegue che l'eventuale </a:t>
            </a:r>
            <a:r>
              <a:rPr lang="it-IT" b="1" dirty="0"/>
              <a:t>giusta causa</a:t>
            </a:r>
            <a:r>
              <a:rPr lang="it-IT" dirty="0"/>
              <a:t> o </a:t>
            </a:r>
            <a:r>
              <a:rPr lang="it-IT" b="1" dirty="0"/>
              <a:t>giustificato motivo</a:t>
            </a:r>
            <a:r>
              <a:rPr lang="it-IT" dirty="0"/>
              <a:t> di recesso dovranno consistere in </a:t>
            </a:r>
            <a:r>
              <a:rPr lang="it-IT" b="1" dirty="0"/>
              <a:t>fatti diversi</a:t>
            </a:r>
            <a:r>
              <a:rPr lang="it-IT" dirty="0"/>
              <a:t> o </a:t>
            </a:r>
            <a:r>
              <a:rPr lang="it-IT" b="1" dirty="0"/>
              <a:t>ulteriori</a:t>
            </a:r>
            <a:r>
              <a:rPr lang="it-IT" dirty="0"/>
              <a:t> dalla mera estinzione del contratto di somministrazione.</a:t>
            </a:r>
            <a:endParaRPr lang="en-US" dirty="0"/>
          </a:p>
        </p:txBody>
      </p:sp>
    </p:spTree>
    <p:extLst>
      <p:ext uri="{BB962C8B-B14F-4D97-AF65-F5344CB8AC3E}">
        <p14:creationId xmlns:p14="http://schemas.microsoft.com/office/powerpoint/2010/main" val="42047917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Recesso dal contratto di lavoro in somministrazione a TI</a:t>
            </a:r>
            <a:endParaRPr lang="en-US" dirty="0"/>
          </a:p>
        </p:txBody>
      </p:sp>
      <p:sp>
        <p:nvSpPr>
          <p:cNvPr id="3" name="Segnaposto contenuto 2"/>
          <p:cNvSpPr>
            <a:spLocks noGrp="1"/>
          </p:cNvSpPr>
          <p:nvPr>
            <p:ph idx="1"/>
          </p:nvPr>
        </p:nvSpPr>
        <p:spPr/>
        <p:txBody>
          <a:bodyPr>
            <a:normAutofit lnSpcReduction="10000"/>
          </a:bodyPr>
          <a:lstStyle/>
          <a:p>
            <a:pPr marL="68580" indent="0">
              <a:buNone/>
            </a:pPr>
            <a:r>
              <a:rPr lang="it-IT" dirty="0" smtClean="0">
                <a:solidFill>
                  <a:schemeClr val="tx1"/>
                </a:solidFill>
              </a:rPr>
              <a:t>Il </a:t>
            </a:r>
            <a:r>
              <a:rPr lang="it-IT" dirty="0">
                <a:solidFill>
                  <a:schemeClr val="tx1"/>
                </a:solidFill>
              </a:rPr>
              <a:t>licenziamento può essere </a:t>
            </a:r>
            <a:r>
              <a:rPr lang="it-IT" dirty="0" smtClean="0">
                <a:solidFill>
                  <a:schemeClr val="tx1"/>
                </a:solidFill>
              </a:rPr>
              <a:t>intimato per </a:t>
            </a:r>
            <a:r>
              <a:rPr lang="it-IT" dirty="0">
                <a:solidFill>
                  <a:schemeClr val="tx1"/>
                </a:solidFill>
              </a:rPr>
              <a:t>giusta causa (art. 2119 c.c. e lettera b) </a:t>
            </a:r>
            <a:r>
              <a:rPr lang="it-IT" dirty="0" smtClean="0">
                <a:solidFill>
                  <a:schemeClr val="tx1"/>
                </a:solidFill>
              </a:rPr>
              <a:t>dell’art. 53 CCNL) o </a:t>
            </a:r>
            <a:r>
              <a:rPr lang="it-IT" dirty="0">
                <a:solidFill>
                  <a:schemeClr val="tx1"/>
                </a:solidFill>
              </a:rPr>
              <a:t>per </a:t>
            </a:r>
            <a:r>
              <a:rPr lang="it-IT" dirty="0" smtClean="0">
                <a:solidFill>
                  <a:schemeClr val="tx1"/>
                </a:solidFill>
              </a:rPr>
              <a:t>giustificato </a:t>
            </a:r>
            <a:r>
              <a:rPr lang="it-IT" dirty="0">
                <a:solidFill>
                  <a:schemeClr val="tx1"/>
                </a:solidFill>
              </a:rPr>
              <a:t>motivo </a:t>
            </a:r>
            <a:r>
              <a:rPr lang="it-IT" dirty="0" smtClean="0">
                <a:solidFill>
                  <a:schemeClr val="tx1"/>
                </a:solidFill>
              </a:rPr>
              <a:t>con preavviso, intendendosi per tale il licenziamento determinato da un notevole inadempimento degli obblighi contrattuali del lavoratore o da ragioni </a:t>
            </a:r>
            <a:r>
              <a:rPr lang="it-IT" smtClean="0">
                <a:solidFill>
                  <a:schemeClr val="tx1"/>
                </a:solidFill>
              </a:rPr>
              <a:t>inerenti all’attività </a:t>
            </a:r>
            <a:r>
              <a:rPr lang="it-IT" dirty="0" smtClean="0">
                <a:solidFill>
                  <a:schemeClr val="tx1"/>
                </a:solidFill>
              </a:rPr>
              <a:t>produttiva, all’organizzazione del lavoro e al regolare funzionamento di essa</a:t>
            </a:r>
            <a:r>
              <a:rPr lang="en-US" dirty="0" smtClean="0">
                <a:solidFill>
                  <a:schemeClr val="tx1"/>
                </a:solidFill>
              </a:rPr>
              <a:t> (art. 53 CCNL)</a:t>
            </a:r>
            <a:endParaRPr lang="en-US" dirty="0">
              <a:solidFill>
                <a:schemeClr val="tx1"/>
              </a:solidFill>
            </a:endParaRPr>
          </a:p>
        </p:txBody>
      </p:sp>
    </p:spTree>
    <p:extLst>
      <p:ext uri="{BB962C8B-B14F-4D97-AF65-F5344CB8AC3E}">
        <p14:creationId xmlns:p14="http://schemas.microsoft.com/office/powerpoint/2010/main" val="31090559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424936" cy="1693992"/>
          </a:xfrm>
        </p:spPr>
        <p:txBody>
          <a:bodyPr>
            <a:normAutofit fontScale="90000"/>
          </a:bodyPr>
          <a:lstStyle/>
          <a:p>
            <a:r>
              <a:rPr lang="it-IT" dirty="0" smtClean="0"/>
              <a:t>Recesso dal contratto di lavoro in somministrazione a tempo indeterminato</a:t>
            </a:r>
            <a:endParaRPr lang="en-US" dirty="0"/>
          </a:p>
        </p:txBody>
      </p:sp>
      <p:sp>
        <p:nvSpPr>
          <p:cNvPr id="3" name="Segnaposto contenuto 2"/>
          <p:cNvSpPr>
            <a:spLocks noGrp="1"/>
          </p:cNvSpPr>
          <p:nvPr>
            <p:ph idx="1"/>
          </p:nvPr>
        </p:nvSpPr>
        <p:spPr>
          <a:xfrm>
            <a:off x="611560" y="2323652"/>
            <a:ext cx="7992888" cy="4201692"/>
          </a:xfrm>
        </p:spPr>
        <p:txBody>
          <a:bodyPr>
            <a:normAutofit fontScale="92500" lnSpcReduction="20000"/>
          </a:bodyPr>
          <a:lstStyle/>
          <a:p>
            <a:pPr marL="68580" indent="0">
              <a:buNone/>
            </a:pPr>
            <a:r>
              <a:rPr lang="it-IT" dirty="0">
                <a:solidFill>
                  <a:schemeClr val="tx1"/>
                </a:solidFill>
              </a:rPr>
              <a:t>L’</a:t>
            </a:r>
            <a:r>
              <a:rPr lang="it-IT" dirty="0" err="1">
                <a:solidFill>
                  <a:schemeClr val="tx1"/>
                </a:solidFill>
              </a:rPr>
              <a:t>ApL</a:t>
            </a:r>
            <a:r>
              <a:rPr lang="it-IT" dirty="0">
                <a:solidFill>
                  <a:schemeClr val="tx1"/>
                </a:solidFill>
              </a:rPr>
              <a:t>, nel caso in cui non possa più mantenere alle proprie </a:t>
            </a:r>
            <a:r>
              <a:rPr lang="it-IT" dirty="0" smtClean="0">
                <a:solidFill>
                  <a:schemeClr val="tx1"/>
                </a:solidFill>
              </a:rPr>
              <a:t>dipendenze il lavoratore assunto </a:t>
            </a:r>
            <a:r>
              <a:rPr lang="it-IT" dirty="0">
                <a:solidFill>
                  <a:schemeClr val="tx1"/>
                </a:solidFill>
              </a:rPr>
              <a:t>a tempo indeterminato per </a:t>
            </a:r>
            <a:r>
              <a:rPr lang="it-IT" dirty="0" smtClean="0">
                <a:solidFill>
                  <a:schemeClr val="tx1"/>
                </a:solidFill>
              </a:rPr>
              <a:t>mancanza di </a:t>
            </a:r>
            <a:r>
              <a:rPr lang="it-IT" dirty="0">
                <a:solidFill>
                  <a:schemeClr val="tx1"/>
                </a:solidFill>
              </a:rPr>
              <a:t>occasioni di lavoro, </a:t>
            </a:r>
            <a:r>
              <a:rPr lang="it-IT" dirty="0" smtClean="0">
                <a:solidFill>
                  <a:schemeClr val="tx1"/>
                </a:solidFill>
              </a:rPr>
              <a:t>è tenuta a promuovere l’attivazione della </a:t>
            </a:r>
            <a:r>
              <a:rPr lang="it-IT" dirty="0">
                <a:solidFill>
                  <a:schemeClr val="tx1"/>
                </a:solidFill>
              </a:rPr>
              <a:t>procedura di confronto </a:t>
            </a:r>
            <a:r>
              <a:rPr lang="it-IT" dirty="0" smtClean="0">
                <a:solidFill>
                  <a:schemeClr val="tx1"/>
                </a:solidFill>
              </a:rPr>
              <a:t>sindacale finalizzata alla </a:t>
            </a:r>
            <a:r>
              <a:rPr lang="it-IT" dirty="0">
                <a:solidFill>
                  <a:schemeClr val="tx1"/>
                </a:solidFill>
              </a:rPr>
              <a:t>definizione di un </a:t>
            </a:r>
            <a:r>
              <a:rPr lang="it-IT" b="1" dirty="0">
                <a:solidFill>
                  <a:schemeClr val="tx1"/>
                </a:solidFill>
              </a:rPr>
              <a:t>accordo per la promozione di </a:t>
            </a:r>
            <a:r>
              <a:rPr lang="it-IT" b="1" dirty="0" smtClean="0">
                <a:solidFill>
                  <a:schemeClr val="tx1"/>
                </a:solidFill>
              </a:rPr>
              <a:t>politiche attive </a:t>
            </a:r>
            <a:r>
              <a:rPr lang="it-IT" dirty="0">
                <a:solidFill>
                  <a:schemeClr val="tx1"/>
                </a:solidFill>
              </a:rPr>
              <a:t>idonee a favorire percorsi di riqualificazione e continuità </a:t>
            </a:r>
            <a:r>
              <a:rPr lang="it-IT" dirty="0" smtClean="0">
                <a:solidFill>
                  <a:schemeClr val="tx1"/>
                </a:solidFill>
              </a:rPr>
              <a:t>occupazionale, per </a:t>
            </a:r>
            <a:r>
              <a:rPr lang="it-IT" dirty="0">
                <a:solidFill>
                  <a:schemeClr val="tx1"/>
                </a:solidFill>
              </a:rPr>
              <a:t>una durata di 6 </a:t>
            </a:r>
            <a:r>
              <a:rPr lang="it-IT" dirty="0" smtClean="0">
                <a:solidFill>
                  <a:schemeClr val="tx1"/>
                </a:solidFill>
              </a:rPr>
              <a:t>mesi (7 </a:t>
            </a:r>
            <a:r>
              <a:rPr lang="it-IT" dirty="0">
                <a:solidFill>
                  <a:schemeClr val="tx1"/>
                </a:solidFill>
              </a:rPr>
              <a:t>mesi per i lavoratori </a:t>
            </a:r>
            <a:r>
              <a:rPr lang="it-IT" dirty="0" smtClean="0">
                <a:solidFill>
                  <a:schemeClr val="tx1"/>
                </a:solidFill>
              </a:rPr>
              <a:t>con più </a:t>
            </a:r>
            <a:r>
              <a:rPr lang="it-IT" dirty="0">
                <a:solidFill>
                  <a:schemeClr val="tx1"/>
                </a:solidFill>
              </a:rPr>
              <a:t>di 50 anni di </a:t>
            </a:r>
            <a:r>
              <a:rPr lang="it-IT" dirty="0" smtClean="0">
                <a:solidFill>
                  <a:schemeClr val="tx1"/>
                </a:solidFill>
              </a:rPr>
              <a:t>età). Ai </a:t>
            </a:r>
            <a:r>
              <a:rPr lang="it-IT" dirty="0">
                <a:solidFill>
                  <a:schemeClr val="tx1"/>
                </a:solidFill>
              </a:rPr>
              <a:t>lavoratori interessati </a:t>
            </a:r>
            <a:r>
              <a:rPr lang="it-IT" dirty="0" smtClean="0">
                <a:solidFill>
                  <a:schemeClr val="tx1"/>
                </a:solidFill>
              </a:rPr>
              <a:t>è corrisposta</a:t>
            </a:r>
            <a:r>
              <a:rPr lang="it-IT" dirty="0">
                <a:solidFill>
                  <a:schemeClr val="tx1"/>
                </a:solidFill>
              </a:rPr>
              <a:t>, per tutta la durata dei </a:t>
            </a:r>
            <a:r>
              <a:rPr lang="it-IT" dirty="0" smtClean="0">
                <a:solidFill>
                  <a:schemeClr val="tx1"/>
                </a:solidFill>
              </a:rPr>
              <a:t>suddetti </a:t>
            </a:r>
            <a:r>
              <a:rPr lang="en-US" dirty="0" err="1" smtClean="0">
                <a:solidFill>
                  <a:schemeClr val="tx1"/>
                </a:solidFill>
              </a:rPr>
              <a:t>periodi</a:t>
            </a:r>
            <a:r>
              <a:rPr lang="en-US" dirty="0">
                <a:solidFill>
                  <a:schemeClr val="tx1"/>
                </a:solidFill>
              </a:rPr>
              <a:t>, </a:t>
            </a:r>
            <a:r>
              <a:rPr lang="en-US" dirty="0" smtClean="0">
                <a:solidFill>
                  <a:schemeClr val="tx1"/>
                </a:solidFill>
              </a:rPr>
              <a:t>un </a:t>
            </a:r>
            <a:r>
              <a:rPr lang="en-US" dirty="0" err="1" smtClean="0">
                <a:solidFill>
                  <a:schemeClr val="tx1"/>
                </a:solidFill>
              </a:rPr>
              <a:t>compenso</a:t>
            </a:r>
            <a:r>
              <a:rPr lang="en-US" dirty="0" smtClean="0">
                <a:solidFill>
                  <a:schemeClr val="tx1"/>
                </a:solidFill>
              </a:rPr>
              <a:t> </a:t>
            </a:r>
            <a:r>
              <a:rPr lang="en-US" dirty="0" err="1" smtClean="0">
                <a:solidFill>
                  <a:schemeClr val="tx1"/>
                </a:solidFill>
              </a:rPr>
              <a:t>pari</a:t>
            </a:r>
            <a:r>
              <a:rPr lang="en-US" dirty="0" smtClean="0">
                <a:solidFill>
                  <a:schemeClr val="tx1"/>
                </a:solidFill>
              </a:rPr>
              <a:t> a € 850 (a </a:t>
            </a:r>
            <a:r>
              <a:rPr lang="en-US" dirty="0" err="1" smtClean="0">
                <a:solidFill>
                  <a:schemeClr val="tx1"/>
                </a:solidFill>
              </a:rPr>
              <a:t>carico</a:t>
            </a:r>
            <a:r>
              <a:rPr lang="en-US" dirty="0" smtClean="0">
                <a:solidFill>
                  <a:schemeClr val="tx1"/>
                </a:solidFill>
              </a:rPr>
              <a:t> di </a:t>
            </a:r>
            <a:r>
              <a:rPr lang="en-US" dirty="0" err="1" smtClean="0">
                <a:solidFill>
                  <a:schemeClr val="tx1"/>
                </a:solidFill>
              </a:rPr>
              <a:t>Formatemp</a:t>
            </a:r>
            <a:r>
              <a:rPr lang="en-US" dirty="0" smtClean="0">
                <a:solidFill>
                  <a:schemeClr val="tx1"/>
                </a:solidFill>
              </a:rPr>
              <a:t>). </a:t>
            </a:r>
            <a:r>
              <a:rPr lang="it-IT" dirty="0">
                <a:solidFill>
                  <a:schemeClr val="tx1"/>
                </a:solidFill>
              </a:rPr>
              <a:t>Al termine di detto periodo</a:t>
            </a:r>
            <a:r>
              <a:rPr lang="it-IT" dirty="0" smtClean="0">
                <a:solidFill>
                  <a:schemeClr val="tx1"/>
                </a:solidFill>
              </a:rPr>
              <a:t>, l’</a:t>
            </a:r>
            <a:r>
              <a:rPr lang="it-IT" dirty="0" err="1" smtClean="0">
                <a:solidFill>
                  <a:schemeClr val="tx1"/>
                </a:solidFill>
              </a:rPr>
              <a:t>ApL</a:t>
            </a:r>
            <a:r>
              <a:rPr lang="it-IT" dirty="0" smtClean="0">
                <a:solidFill>
                  <a:schemeClr val="tx1"/>
                </a:solidFill>
              </a:rPr>
              <a:t> recedere dal </a:t>
            </a:r>
            <a:r>
              <a:rPr lang="it-IT" dirty="0">
                <a:solidFill>
                  <a:schemeClr val="tx1"/>
                </a:solidFill>
              </a:rPr>
              <a:t>rapporto di </a:t>
            </a:r>
            <a:r>
              <a:rPr lang="it-IT" dirty="0" smtClean="0">
                <a:solidFill>
                  <a:schemeClr val="tx1"/>
                </a:solidFill>
              </a:rPr>
              <a:t>lavoro </a:t>
            </a:r>
            <a:r>
              <a:rPr lang="it-IT" dirty="0">
                <a:solidFill>
                  <a:schemeClr val="tx1"/>
                </a:solidFill>
              </a:rPr>
              <a:t>per giustificato motivo oggettivo </a:t>
            </a:r>
            <a:r>
              <a:rPr lang="it-IT" dirty="0" smtClean="0">
                <a:solidFill>
                  <a:schemeClr val="tx1"/>
                </a:solidFill>
              </a:rPr>
              <a:t>(art. 25 CCNL)</a:t>
            </a:r>
            <a:endParaRPr lang="en-US" dirty="0">
              <a:solidFill>
                <a:schemeClr val="tx1"/>
              </a:solidFill>
            </a:endParaRPr>
          </a:p>
        </p:txBody>
      </p:sp>
    </p:spTree>
    <p:extLst>
      <p:ext uri="{BB962C8B-B14F-4D97-AF65-F5344CB8AC3E}">
        <p14:creationId xmlns:p14="http://schemas.microsoft.com/office/powerpoint/2010/main" val="707167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27664"/>
            <a:ext cx="8352928" cy="601136"/>
          </a:xfrm>
        </p:spPr>
        <p:txBody>
          <a:bodyPr>
            <a:normAutofit fontScale="90000"/>
          </a:bodyPr>
          <a:lstStyle/>
          <a:p>
            <a:r>
              <a:rPr lang="it-IT" sz="3400" b="1" dirty="0"/>
              <a:t>CRISI AZIENDALI </a:t>
            </a:r>
            <a:r>
              <a:rPr lang="it-IT" sz="3400" b="1" dirty="0" smtClean="0"/>
              <a:t>OD OCCUPAZIONALI</a:t>
            </a:r>
            <a:endParaRPr lang="en-US" sz="3400" dirty="0"/>
          </a:p>
        </p:txBody>
      </p:sp>
      <p:sp>
        <p:nvSpPr>
          <p:cNvPr id="3" name="Segnaposto contenuto 2"/>
          <p:cNvSpPr>
            <a:spLocks noGrp="1"/>
          </p:cNvSpPr>
          <p:nvPr>
            <p:ph idx="1"/>
          </p:nvPr>
        </p:nvSpPr>
        <p:spPr>
          <a:xfrm>
            <a:off x="683568" y="1772816"/>
            <a:ext cx="7848872" cy="4680520"/>
          </a:xfrm>
        </p:spPr>
        <p:txBody>
          <a:bodyPr>
            <a:normAutofit fontScale="70000" lnSpcReduction="20000"/>
          </a:bodyPr>
          <a:lstStyle/>
          <a:p>
            <a:pPr marL="68580" indent="0">
              <a:buNone/>
            </a:pPr>
            <a:r>
              <a:rPr lang="it-IT" dirty="0" smtClean="0"/>
              <a:t>In </a:t>
            </a:r>
            <a:r>
              <a:rPr lang="it-IT" dirty="0"/>
              <a:t>caso di sospensioni dell'attività lavorativa riconducibili a situazioni di crisi aziendali od occupazionali </a:t>
            </a:r>
            <a:r>
              <a:rPr lang="it-IT" dirty="0" smtClean="0"/>
              <a:t>i </a:t>
            </a:r>
            <a:r>
              <a:rPr lang="it-IT" dirty="0"/>
              <a:t>lavoratori somministrati </a:t>
            </a:r>
            <a:r>
              <a:rPr lang="it-IT" b="1" dirty="0"/>
              <a:t>possono accedere</a:t>
            </a:r>
            <a:r>
              <a:rPr lang="it-IT" dirty="0"/>
              <a:t> agli ammortizzatori sociali in deroga previsti dall'art. 19 del D.L. 185/2008 (</a:t>
            </a:r>
            <a:r>
              <a:rPr lang="it-IT" dirty="0" err="1" smtClean="0"/>
              <a:t>conv</a:t>
            </a:r>
            <a:r>
              <a:rPr lang="it-IT" dirty="0" smtClean="0"/>
              <a:t>. </a:t>
            </a:r>
            <a:r>
              <a:rPr lang="it-IT" dirty="0"/>
              <a:t>L. 2/2009). Per sospensioni riconducibili a situazioni di crisi aziendali o occupazionali si intendono </a:t>
            </a:r>
            <a:r>
              <a:rPr lang="it-IT" b="1" dirty="0"/>
              <a:t>eventi transitori</a:t>
            </a:r>
            <a:r>
              <a:rPr lang="it-IT" dirty="0"/>
              <a:t> e di </a:t>
            </a:r>
            <a:r>
              <a:rPr lang="it-IT" b="1" dirty="0"/>
              <a:t>carattere temporaneo</a:t>
            </a:r>
            <a:r>
              <a:rPr lang="it-IT" dirty="0"/>
              <a:t> dovuti a </a:t>
            </a:r>
            <a:r>
              <a:rPr lang="it-IT" b="1" dirty="0"/>
              <a:t>situazioni di mercato</a:t>
            </a:r>
            <a:r>
              <a:rPr lang="it-IT" dirty="0"/>
              <a:t> o </a:t>
            </a:r>
            <a:r>
              <a:rPr lang="it-IT" b="1" dirty="0"/>
              <a:t>eventi naturali</a:t>
            </a:r>
            <a:r>
              <a:rPr lang="it-IT" dirty="0"/>
              <a:t> che </a:t>
            </a:r>
            <a:r>
              <a:rPr lang="it-IT" dirty="0" smtClean="0"/>
              <a:t>comportino mancanza </a:t>
            </a:r>
            <a:r>
              <a:rPr lang="it-IT" dirty="0"/>
              <a:t>di lavoro, di commesse, di ordini o clienti. N</a:t>
            </a:r>
            <a:r>
              <a:rPr lang="it-IT" dirty="0" smtClean="0"/>
              <a:t>el </a:t>
            </a:r>
            <a:r>
              <a:rPr lang="it-IT" dirty="0"/>
              <a:t>caso delle agenzie di somministrazione, si verifica tale situazione in caso di </a:t>
            </a:r>
            <a:r>
              <a:rPr lang="it-IT" b="1" dirty="0"/>
              <a:t>contrazione o cancellazione delle richieste di missioni</a:t>
            </a:r>
            <a:r>
              <a:rPr lang="it-IT" dirty="0"/>
              <a:t> (co. 1, art. 2, D.M. 20.5.2009; Inps, circ. 73/2009). </a:t>
            </a:r>
            <a:r>
              <a:rPr lang="it-IT" dirty="0" smtClean="0"/>
              <a:t>La </a:t>
            </a:r>
            <a:r>
              <a:rPr lang="it-IT" dirty="0"/>
              <a:t>valutazione dei </a:t>
            </a:r>
            <a:r>
              <a:rPr lang="it-IT" b="1" dirty="0"/>
              <a:t>requisiti</a:t>
            </a:r>
            <a:r>
              <a:rPr lang="it-IT" dirty="0"/>
              <a:t> per l'accesso a tali misure di sostegno al reddito da parte dei lavoratori somministrati avviene con le seguenti modalità:</a:t>
            </a:r>
          </a:p>
          <a:p>
            <a:pPr marL="68580" indent="0">
              <a:buNone/>
            </a:pPr>
            <a:r>
              <a:rPr lang="it-IT" dirty="0"/>
              <a:t>- l'anzianità di servizio utile va considerata come anzianità di lavoro maturata nel settore presso una o più </a:t>
            </a:r>
            <a:r>
              <a:rPr lang="it-IT" dirty="0" smtClean="0"/>
              <a:t>agenzie;</a:t>
            </a:r>
            <a:endParaRPr lang="it-IT" dirty="0"/>
          </a:p>
          <a:p>
            <a:pPr marL="68580" indent="0">
              <a:buNone/>
            </a:pPr>
            <a:r>
              <a:rPr lang="it-IT" dirty="0"/>
              <a:t>- i periodi di lavoro utili vanno </a:t>
            </a:r>
            <a:r>
              <a:rPr lang="it-IT" dirty="0" smtClean="0"/>
              <a:t>considerati </a:t>
            </a:r>
            <a:r>
              <a:rPr lang="it-IT" dirty="0"/>
              <a:t>come periodi cumulabili tra di loro all'interno del periodo di riferimento previsto;</a:t>
            </a:r>
          </a:p>
          <a:p>
            <a:pPr marL="68580" indent="0">
              <a:buNone/>
            </a:pPr>
            <a:r>
              <a:rPr lang="it-IT" dirty="0"/>
              <a:t>- ai fini della mobilità, l'anzianità di servizio va intesa a far data dall'instaurazione del primo rapporto di lavoro tra il lavoratore interessato e una agenzia (INPS, msg. 8255/2010</a:t>
            </a:r>
            <a:r>
              <a:rPr lang="it-IT" dirty="0" smtClean="0"/>
              <a:t>).</a:t>
            </a:r>
            <a:endParaRPr lang="it-IT" dirty="0"/>
          </a:p>
        </p:txBody>
      </p:sp>
    </p:spTree>
    <p:extLst>
      <p:ext uri="{BB962C8B-B14F-4D97-AF65-F5344CB8AC3E}">
        <p14:creationId xmlns:p14="http://schemas.microsoft.com/office/powerpoint/2010/main" val="224927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89168"/>
          </a:xfrm>
        </p:spPr>
        <p:txBody>
          <a:bodyPr/>
          <a:lstStyle/>
          <a:p>
            <a:r>
              <a:rPr lang="it-IT" b="1" dirty="0"/>
              <a:t>LIBRO UNICO DEL LAVORO</a:t>
            </a:r>
            <a:endParaRPr lang="en-US" dirty="0"/>
          </a:p>
        </p:txBody>
      </p:sp>
      <p:sp>
        <p:nvSpPr>
          <p:cNvPr id="3" name="Segnaposto contenuto 2"/>
          <p:cNvSpPr>
            <a:spLocks noGrp="1"/>
          </p:cNvSpPr>
          <p:nvPr>
            <p:ph idx="1"/>
          </p:nvPr>
        </p:nvSpPr>
        <p:spPr>
          <a:xfrm>
            <a:off x="755576" y="2323652"/>
            <a:ext cx="7776864" cy="3913660"/>
          </a:xfrm>
        </p:spPr>
        <p:txBody>
          <a:bodyPr>
            <a:normAutofit fontScale="85000" lnSpcReduction="20000"/>
          </a:bodyPr>
          <a:lstStyle/>
          <a:p>
            <a:pPr marL="68580" indent="0">
              <a:buNone/>
            </a:pPr>
            <a:r>
              <a:rPr lang="it-IT" dirty="0" smtClean="0"/>
              <a:t>Nel </a:t>
            </a:r>
            <a:r>
              <a:rPr lang="it-IT" dirty="0"/>
              <a:t>Libro </a:t>
            </a:r>
            <a:r>
              <a:rPr lang="it-IT" dirty="0" smtClean="0"/>
              <a:t>Unico devono </a:t>
            </a:r>
            <a:r>
              <a:rPr lang="it-IT" dirty="0"/>
              <a:t>essere </a:t>
            </a:r>
            <a:r>
              <a:rPr lang="it-IT" b="1" dirty="0"/>
              <a:t>registrati</a:t>
            </a:r>
            <a:r>
              <a:rPr lang="it-IT" dirty="0"/>
              <a:t> i dati relativi a </a:t>
            </a:r>
            <a:r>
              <a:rPr lang="it-IT" b="1" dirty="0"/>
              <a:t>tutti i lavoratori subordinati</a:t>
            </a:r>
            <a:r>
              <a:rPr lang="it-IT" dirty="0"/>
              <a:t>, </a:t>
            </a:r>
            <a:r>
              <a:rPr lang="it-IT" dirty="0" smtClean="0"/>
              <a:t>compresi </a:t>
            </a:r>
            <a:r>
              <a:rPr lang="it-IT" dirty="0"/>
              <a:t>i lavoratori </a:t>
            </a:r>
            <a:r>
              <a:rPr lang="it-IT" b="1" dirty="0" smtClean="0"/>
              <a:t>somministrati</a:t>
            </a:r>
            <a:r>
              <a:rPr lang="it-IT" dirty="0" smtClean="0"/>
              <a:t>:</a:t>
            </a:r>
            <a:endParaRPr lang="it-IT" dirty="0"/>
          </a:p>
          <a:p>
            <a:pPr marL="68580" indent="0">
              <a:buNone/>
            </a:pPr>
            <a:r>
              <a:rPr lang="it-IT" dirty="0"/>
              <a:t>- l'</a:t>
            </a:r>
            <a:r>
              <a:rPr lang="it-IT" b="1" dirty="0"/>
              <a:t>utilizzatore</a:t>
            </a:r>
            <a:r>
              <a:rPr lang="it-IT" dirty="0"/>
              <a:t>, quale beneficiario della prestazione di lavoro e soggetto titolare del potere di direzione e controllo, deve iscrivere nel proprio libro unico i lavoratori somministrati che operano presso la propria realtà aziendale limitandosi ad annotare i soli dati identificativi del lavoratore (nome, cognome, codice fiscale, qualifica, livello di inquadramento contrattuale e nominativo dell'agenzia di somministrazione);</a:t>
            </a:r>
          </a:p>
          <a:p>
            <a:pPr marL="68580" indent="0">
              <a:buNone/>
            </a:pPr>
            <a:r>
              <a:rPr lang="it-IT" dirty="0"/>
              <a:t>- l'</a:t>
            </a:r>
            <a:r>
              <a:rPr lang="it-IT" b="1" dirty="0"/>
              <a:t>agenzia di somministrazione</a:t>
            </a:r>
            <a:r>
              <a:rPr lang="it-IT" dirty="0"/>
              <a:t>, quale datore di lavoro dei lavoratori somministrati, deve procedere alle scritturazioni integrali sul proprio libro unico del lavoro con riguardo ai dati identificativi del lavoratore, al calendario delle presenze e ai dati retributivi, previdenziali, fiscali e assicurativi</a:t>
            </a:r>
            <a:r>
              <a:rPr lang="it-IT" dirty="0" smtClean="0"/>
              <a:t>.</a:t>
            </a:r>
            <a:r>
              <a:rPr lang="it-IT" dirty="0"/>
              <a:t> (Min. lav., circ. 13/2009)</a:t>
            </a:r>
          </a:p>
        </p:txBody>
      </p:sp>
    </p:spTree>
    <p:extLst>
      <p:ext uri="{BB962C8B-B14F-4D97-AF65-F5344CB8AC3E}">
        <p14:creationId xmlns:p14="http://schemas.microsoft.com/office/powerpoint/2010/main" val="23115481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836712"/>
            <a:ext cx="7024744" cy="889168"/>
          </a:xfrm>
        </p:spPr>
        <p:txBody>
          <a:bodyPr>
            <a:normAutofit fontScale="90000"/>
          </a:bodyPr>
          <a:lstStyle/>
          <a:p>
            <a:r>
              <a:rPr lang="it-IT" dirty="0" smtClean="0"/>
              <a:t>Diritti collettivi di informazione</a:t>
            </a:r>
            <a:endParaRPr lang="en-US" dirty="0"/>
          </a:p>
        </p:txBody>
      </p:sp>
      <p:sp>
        <p:nvSpPr>
          <p:cNvPr id="3" name="Segnaposto contenuto 2"/>
          <p:cNvSpPr>
            <a:spLocks noGrp="1"/>
          </p:cNvSpPr>
          <p:nvPr>
            <p:ph idx="1"/>
          </p:nvPr>
        </p:nvSpPr>
        <p:spPr>
          <a:xfrm>
            <a:off x="755576" y="1988840"/>
            <a:ext cx="7776864" cy="4392488"/>
          </a:xfrm>
        </p:spPr>
        <p:txBody>
          <a:bodyPr>
            <a:normAutofit fontScale="92500"/>
          </a:bodyPr>
          <a:lstStyle/>
          <a:p>
            <a:pPr marL="68580" indent="0">
              <a:buNone/>
            </a:pPr>
            <a:r>
              <a:rPr lang="it-IT" dirty="0"/>
              <a:t>Ogni </a:t>
            </a:r>
            <a:r>
              <a:rPr lang="it-IT" dirty="0" smtClean="0"/>
              <a:t>12 mesi </a:t>
            </a:r>
            <a:r>
              <a:rPr lang="it-IT" dirty="0"/>
              <a:t>l'utilizzatore, anche per il tramite della associazione dei datori di lavoro alla quale aderisce o conferisce mandato, comunica alle </a:t>
            </a:r>
            <a:r>
              <a:rPr lang="it-IT" dirty="0" err="1" smtClean="0"/>
              <a:t>r.s.a</a:t>
            </a:r>
            <a:r>
              <a:rPr lang="it-IT" dirty="0" smtClean="0"/>
              <a:t>. </a:t>
            </a:r>
            <a:r>
              <a:rPr lang="it-IT" dirty="0"/>
              <a:t>ovvero alla </a:t>
            </a:r>
            <a:r>
              <a:rPr lang="it-IT" dirty="0" err="1" smtClean="0"/>
              <a:t>r.s.u</a:t>
            </a:r>
            <a:r>
              <a:rPr lang="it-IT" dirty="0" smtClean="0"/>
              <a:t>. </a:t>
            </a:r>
            <a:r>
              <a:rPr lang="it-IT" dirty="0"/>
              <a:t>o, in mancanza, agli organismi territoriali di categoria delle associazioni sindacali comparativamente </a:t>
            </a:r>
            <a:r>
              <a:rPr lang="it-IT" dirty="0" smtClean="0"/>
              <a:t>più </a:t>
            </a:r>
            <a:r>
              <a:rPr lang="it-IT" dirty="0"/>
              <a:t>rappresentative sul piano nazionale, il numero dei contratti di somministrazione di lavoro conclusi, la durata degli stessi, il numero e la qualifica dei lavoratori </a:t>
            </a:r>
            <a:r>
              <a:rPr lang="it-IT" dirty="0" smtClean="0"/>
              <a:t>interessati (art. 36 co. 3)</a:t>
            </a:r>
          </a:p>
          <a:p>
            <a:pPr marL="68580" indent="0">
              <a:buNone/>
            </a:pPr>
            <a:r>
              <a:rPr lang="it-IT" dirty="0" smtClean="0"/>
              <a:t>La </a:t>
            </a:r>
            <a:r>
              <a:rPr lang="it-IT" dirty="0"/>
              <a:t>violazione </a:t>
            </a:r>
            <a:r>
              <a:rPr lang="it-IT" dirty="0" smtClean="0"/>
              <a:t>è </a:t>
            </a:r>
            <a:r>
              <a:rPr lang="it-IT" dirty="0"/>
              <a:t>punita con una </a:t>
            </a:r>
            <a:r>
              <a:rPr lang="it-IT" b="1" dirty="0"/>
              <a:t>sanzione amministrativa</a:t>
            </a:r>
            <a:r>
              <a:rPr lang="it-IT" dirty="0"/>
              <a:t> pecuniaria di importo compreso tra 250 e 1.250 </a:t>
            </a:r>
            <a:r>
              <a:rPr lang="it-IT" dirty="0" smtClean="0"/>
              <a:t>€ (art. 40 co. 2).</a:t>
            </a:r>
            <a:endParaRPr lang="en-US" dirty="0"/>
          </a:p>
        </p:txBody>
      </p:sp>
    </p:spTree>
    <p:extLst>
      <p:ext uri="{BB962C8B-B14F-4D97-AF65-F5344CB8AC3E}">
        <p14:creationId xmlns:p14="http://schemas.microsoft.com/office/powerpoint/2010/main" val="23042325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Diritti sindacali</a:t>
            </a:r>
            <a:endParaRPr lang="en-US" dirty="0"/>
          </a:p>
        </p:txBody>
      </p:sp>
      <p:sp>
        <p:nvSpPr>
          <p:cNvPr id="3" name="Segnaposto contenuto 2"/>
          <p:cNvSpPr>
            <a:spLocks noGrp="1"/>
          </p:cNvSpPr>
          <p:nvPr>
            <p:ph idx="1"/>
          </p:nvPr>
        </p:nvSpPr>
        <p:spPr>
          <a:xfrm>
            <a:off x="1043492" y="2323652"/>
            <a:ext cx="7128908" cy="3985668"/>
          </a:xfrm>
        </p:spPr>
        <p:txBody>
          <a:bodyPr>
            <a:normAutofit/>
          </a:bodyPr>
          <a:lstStyle/>
          <a:p>
            <a:pPr marL="68580" indent="0">
              <a:buNone/>
            </a:pPr>
            <a:r>
              <a:rPr lang="it-IT" dirty="0" smtClean="0"/>
              <a:t>Il lavoratore gode dei diritti sindacali nei confronti del somministratore.</a:t>
            </a:r>
          </a:p>
          <a:p>
            <a:pPr marL="68580" indent="0">
              <a:buNone/>
            </a:pPr>
            <a:r>
              <a:rPr lang="it-IT" dirty="0"/>
              <a:t>Il </a:t>
            </a:r>
            <a:r>
              <a:rPr lang="it-IT" dirty="0" smtClean="0"/>
              <a:t>lavoratore </a:t>
            </a:r>
            <a:r>
              <a:rPr lang="it-IT" dirty="0"/>
              <a:t>ha diritto a esercitare presso l'utilizzatore, per tutta la durata della somministrazione, i diritti di </a:t>
            </a:r>
            <a:r>
              <a:rPr lang="it-IT" dirty="0" smtClean="0"/>
              <a:t>libertà </a:t>
            </a:r>
            <a:r>
              <a:rPr lang="it-IT" dirty="0"/>
              <a:t>e di </a:t>
            </a:r>
            <a:r>
              <a:rPr lang="it-IT" dirty="0" smtClean="0"/>
              <a:t>attività </a:t>
            </a:r>
            <a:r>
              <a:rPr lang="it-IT" dirty="0"/>
              <a:t>sindacale </a:t>
            </a:r>
            <a:r>
              <a:rPr lang="it-IT" dirty="0" smtClean="0"/>
              <a:t>nonché </a:t>
            </a:r>
            <a:r>
              <a:rPr lang="it-IT" dirty="0"/>
              <a:t>a partecipare alle assemblee del personale dipendente delle imprese </a:t>
            </a:r>
            <a:r>
              <a:rPr lang="it-IT" dirty="0" smtClean="0"/>
              <a:t>utilizzatrici (art. 36 co. 1 e 2).</a:t>
            </a:r>
          </a:p>
        </p:txBody>
      </p:sp>
    </p:spTree>
    <p:extLst>
      <p:ext uri="{BB962C8B-B14F-4D97-AF65-F5344CB8AC3E}">
        <p14:creationId xmlns:p14="http://schemas.microsoft.com/office/powerpoint/2010/main" val="4328071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817160"/>
          </a:xfrm>
        </p:spPr>
        <p:txBody>
          <a:bodyPr/>
          <a:lstStyle/>
          <a:p>
            <a:r>
              <a:rPr lang="it-IT" dirty="0" smtClean="0"/>
              <a:t>Rappresentanti sindacali</a:t>
            </a:r>
            <a:endParaRPr lang="en-US" dirty="0"/>
          </a:p>
        </p:txBody>
      </p:sp>
      <p:sp>
        <p:nvSpPr>
          <p:cNvPr id="3" name="Segnaposto contenuto 2"/>
          <p:cNvSpPr>
            <a:spLocks noGrp="1"/>
          </p:cNvSpPr>
          <p:nvPr>
            <p:ph idx="1"/>
          </p:nvPr>
        </p:nvSpPr>
        <p:spPr>
          <a:xfrm>
            <a:off x="683568" y="1772816"/>
            <a:ext cx="7704856" cy="4608512"/>
          </a:xfrm>
        </p:spPr>
        <p:txBody>
          <a:bodyPr>
            <a:normAutofit fontScale="92500" lnSpcReduction="20000"/>
          </a:bodyPr>
          <a:lstStyle/>
          <a:p>
            <a:r>
              <a:rPr lang="en-US" dirty="0" err="1" smtClean="0">
                <a:solidFill>
                  <a:schemeClr val="tx1"/>
                </a:solidFill>
              </a:rPr>
              <a:t>Rappresentanza</a:t>
            </a:r>
            <a:r>
              <a:rPr lang="en-US" dirty="0" smtClean="0">
                <a:solidFill>
                  <a:schemeClr val="tx1"/>
                </a:solidFill>
              </a:rPr>
              <a:t> </a:t>
            </a:r>
            <a:r>
              <a:rPr lang="en-US" dirty="0" err="1" smtClean="0">
                <a:solidFill>
                  <a:schemeClr val="tx1"/>
                </a:solidFill>
              </a:rPr>
              <a:t>regionale</a:t>
            </a:r>
            <a:r>
              <a:rPr lang="en-US" dirty="0" smtClean="0">
                <a:solidFill>
                  <a:schemeClr val="tx1"/>
                </a:solidFill>
              </a:rPr>
              <a:t> di </a:t>
            </a:r>
            <a:r>
              <a:rPr lang="en-US" dirty="0" err="1" smtClean="0">
                <a:solidFill>
                  <a:schemeClr val="tx1"/>
                </a:solidFill>
              </a:rPr>
              <a:t>Agenzia</a:t>
            </a:r>
            <a:r>
              <a:rPr lang="en-US" dirty="0" smtClean="0">
                <a:solidFill>
                  <a:schemeClr val="tx1"/>
                </a:solidFill>
              </a:rPr>
              <a:t>: </a:t>
            </a:r>
            <a:r>
              <a:rPr lang="en-US" dirty="0" err="1" smtClean="0">
                <a:solidFill>
                  <a:schemeClr val="tx1"/>
                </a:solidFill>
              </a:rPr>
              <a:t>gestione</a:t>
            </a:r>
            <a:r>
              <a:rPr lang="en-US" dirty="0" smtClean="0">
                <a:solidFill>
                  <a:schemeClr val="tx1"/>
                </a:solidFill>
              </a:rPr>
              <a:t>, </a:t>
            </a:r>
            <a:r>
              <a:rPr lang="en-US" dirty="0" err="1" smtClean="0">
                <a:solidFill>
                  <a:schemeClr val="tx1"/>
                </a:solidFill>
              </a:rPr>
              <a:t>insieme</a:t>
            </a:r>
            <a:r>
              <a:rPr lang="en-US" dirty="0" smtClean="0">
                <a:solidFill>
                  <a:schemeClr val="tx1"/>
                </a:solidFill>
              </a:rPr>
              <a:t> </a:t>
            </a:r>
            <a:r>
              <a:rPr lang="en-US" dirty="0" err="1" smtClean="0">
                <a:solidFill>
                  <a:schemeClr val="tx1"/>
                </a:solidFill>
              </a:rPr>
              <a:t>alle</a:t>
            </a:r>
            <a:r>
              <a:rPr lang="en-US" dirty="0" smtClean="0">
                <a:solidFill>
                  <a:schemeClr val="tx1"/>
                </a:solidFill>
              </a:rPr>
              <a:t> </a:t>
            </a:r>
            <a:r>
              <a:rPr lang="it-IT" dirty="0" err="1" smtClean="0">
                <a:solidFill>
                  <a:schemeClr val="tx1"/>
                </a:solidFill>
              </a:rPr>
              <a:t>oo.ss</a:t>
            </a:r>
            <a:r>
              <a:rPr lang="it-IT" dirty="0" smtClean="0">
                <a:solidFill>
                  <a:schemeClr val="tx1"/>
                </a:solidFill>
              </a:rPr>
              <a:t>., delle </a:t>
            </a:r>
            <a:r>
              <a:rPr lang="it-IT" dirty="0">
                <a:solidFill>
                  <a:schemeClr val="tx1"/>
                </a:solidFill>
              </a:rPr>
              <a:t>attività </a:t>
            </a:r>
            <a:r>
              <a:rPr lang="it-IT" dirty="0" smtClean="0">
                <a:solidFill>
                  <a:schemeClr val="tx1"/>
                </a:solidFill>
              </a:rPr>
              <a:t>problematiche dell’</a:t>
            </a:r>
            <a:r>
              <a:rPr lang="it-IT" dirty="0" err="1" smtClean="0">
                <a:solidFill>
                  <a:schemeClr val="tx1"/>
                </a:solidFill>
              </a:rPr>
              <a:t>ApL</a:t>
            </a:r>
            <a:r>
              <a:rPr lang="it-IT" dirty="0" smtClean="0">
                <a:solidFill>
                  <a:schemeClr val="tx1"/>
                </a:solidFill>
              </a:rPr>
              <a:t> nel territorio; diritti di informazione nei confronti dell’Agenzia</a:t>
            </a:r>
            <a:r>
              <a:rPr lang="en-US" dirty="0" smtClean="0">
                <a:solidFill>
                  <a:schemeClr val="tx1"/>
                </a:solidFill>
              </a:rPr>
              <a:t>.</a:t>
            </a:r>
            <a:endParaRPr lang="it-IT" dirty="0" smtClean="0">
              <a:solidFill>
                <a:schemeClr val="tx1"/>
              </a:solidFill>
            </a:endParaRPr>
          </a:p>
          <a:p>
            <a:r>
              <a:rPr lang="it-IT" dirty="0" smtClean="0">
                <a:solidFill>
                  <a:schemeClr val="tx1"/>
                </a:solidFill>
              </a:rPr>
              <a:t>Delegati </a:t>
            </a:r>
            <a:r>
              <a:rPr lang="it-IT" dirty="0">
                <a:solidFill>
                  <a:schemeClr val="tx1"/>
                </a:solidFill>
              </a:rPr>
              <a:t>sindacali territoriali </a:t>
            </a:r>
            <a:r>
              <a:rPr lang="it-IT" dirty="0" smtClean="0">
                <a:solidFill>
                  <a:schemeClr val="tx1"/>
                </a:solidFill>
              </a:rPr>
              <a:t>: sono </a:t>
            </a:r>
            <a:r>
              <a:rPr lang="it-IT" dirty="0">
                <a:solidFill>
                  <a:schemeClr val="tx1"/>
                </a:solidFill>
              </a:rPr>
              <a:t>nominati dalle </a:t>
            </a:r>
            <a:r>
              <a:rPr lang="it-IT" dirty="0" err="1" smtClean="0">
                <a:solidFill>
                  <a:schemeClr val="tx1"/>
                </a:solidFill>
              </a:rPr>
              <a:t>oo.ss</a:t>
            </a:r>
            <a:r>
              <a:rPr lang="it-IT" dirty="0" smtClean="0">
                <a:solidFill>
                  <a:schemeClr val="tx1"/>
                </a:solidFill>
              </a:rPr>
              <a:t>.</a:t>
            </a:r>
            <a:r>
              <a:rPr lang="it-IT" dirty="0">
                <a:solidFill>
                  <a:schemeClr val="tx1"/>
                </a:solidFill>
              </a:rPr>
              <a:t> </a:t>
            </a:r>
            <a:r>
              <a:rPr lang="it-IT" dirty="0" smtClean="0">
                <a:solidFill>
                  <a:schemeClr val="tx1"/>
                </a:solidFill>
              </a:rPr>
              <a:t>a </a:t>
            </a:r>
            <a:r>
              <a:rPr lang="it-IT" dirty="0">
                <a:solidFill>
                  <a:schemeClr val="tx1"/>
                </a:solidFill>
              </a:rPr>
              <a:t>livello regionale o </a:t>
            </a:r>
            <a:r>
              <a:rPr lang="it-IT" dirty="0" smtClean="0">
                <a:solidFill>
                  <a:schemeClr val="tx1"/>
                </a:solidFill>
              </a:rPr>
              <a:t>provinciale. Hanno funzioni </a:t>
            </a:r>
            <a:r>
              <a:rPr lang="it-IT" dirty="0">
                <a:solidFill>
                  <a:schemeClr val="tx1"/>
                </a:solidFill>
              </a:rPr>
              <a:t>di </a:t>
            </a:r>
            <a:r>
              <a:rPr lang="it-IT" dirty="0" smtClean="0">
                <a:solidFill>
                  <a:schemeClr val="tx1"/>
                </a:solidFill>
              </a:rPr>
              <a:t>intervento nei </a:t>
            </a:r>
            <a:r>
              <a:rPr lang="it-IT" dirty="0">
                <a:solidFill>
                  <a:schemeClr val="tx1"/>
                </a:solidFill>
              </a:rPr>
              <a:t>confronti delle </a:t>
            </a:r>
            <a:r>
              <a:rPr lang="it-IT" dirty="0" err="1">
                <a:solidFill>
                  <a:schemeClr val="tx1"/>
                </a:solidFill>
              </a:rPr>
              <a:t>ApL</a:t>
            </a:r>
            <a:r>
              <a:rPr lang="it-IT" dirty="0">
                <a:solidFill>
                  <a:schemeClr val="tx1"/>
                </a:solidFill>
              </a:rPr>
              <a:t> per l’applicazione dei contratti e delle </a:t>
            </a:r>
            <a:r>
              <a:rPr lang="it-IT" dirty="0" smtClean="0">
                <a:solidFill>
                  <a:schemeClr val="tx1"/>
                </a:solidFill>
              </a:rPr>
              <a:t>norme in </a:t>
            </a:r>
            <a:r>
              <a:rPr lang="it-IT" dirty="0">
                <a:solidFill>
                  <a:schemeClr val="tx1"/>
                </a:solidFill>
              </a:rPr>
              <a:t>materia di lavoro e per l’applicazione dei diritti </a:t>
            </a:r>
            <a:r>
              <a:rPr lang="it-IT" dirty="0" smtClean="0">
                <a:solidFill>
                  <a:schemeClr val="tx1"/>
                </a:solidFill>
              </a:rPr>
              <a:t>sindacali.</a:t>
            </a:r>
          </a:p>
          <a:p>
            <a:r>
              <a:rPr lang="it-IT" dirty="0" smtClean="0">
                <a:solidFill>
                  <a:schemeClr val="tx1"/>
                </a:solidFill>
              </a:rPr>
              <a:t>Rappresentanti sindacali aziendali</a:t>
            </a:r>
            <a:r>
              <a:rPr lang="it-IT" dirty="0">
                <a:solidFill>
                  <a:schemeClr val="tx1"/>
                </a:solidFill>
              </a:rPr>
              <a:t>, </a:t>
            </a:r>
            <a:r>
              <a:rPr lang="it-IT" dirty="0" smtClean="0">
                <a:solidFill>
                  <a:schemeClr val="tx1"/>
                </a:solidFill>
              </a:rPr>
              <a:t>nominati o eletti dai </a:t>
            </a:r>
            <a:r>
              <a:rPr lang="it-IT" dirty="0">
                <a:solidFill>
                  <a:schemeClr val="tx1"/>
                </a:solidFill>
              </a:rPr>
              <a:t>lavoratori in somministrazione operanti </a:t>
            </a:r>
            <a:r>
              <a:rPr lang="it-IT" dirty="0" smtClean="0">
                <a:solidFill>
                  <a:schemeClr val="tx1"/>
                </a:solidFill>
              </a:rPr>
              <a:t>nella stessa </a:t>
            </a:r>
            <a:r>
              <a:rPr lang="it-IT" dirty="0">
                <a:solidFill>
                  <a:schemeClr val="tx1"/>
                </a:solidFill>
              </a:rPr>
              <a:t>impresa </a:t>
            </a:r>
            <a:r>
              <a:rPr lang="it-IT" dirty="0" smtClean="0">
                <a:solidFill>
                  <a:schemeClr val="tx1"/>
                </a:solidFill>
              </a:rPr>
              <a:t>utilizzatrice, qualora vi siano più di 15 lavoratori somministrati anche da </a:t>
            </a:r>
            <a:r>
              <a:rPr lang="it-IT" dirty="0" err="1" smtClean="0">
                <a:solidFill>
                  <a:schemeClr val="tx1"/>
                </a:solidFill>
              </a:rPr>
              <a:t>ApL</a:t>
            </a:r>
            <a:r>
              <a:rPr lang="it-IT" dirty="0" smtClean="0">
                <a:solidFill>
                  <a:schemeClr val="tx1"/>
                </a:solidFill>
              </a:rPr>
              <a:t> diverse. Hanno compiti </a:t>
            </a:r>
            <a:r>
              <a:rPr lang="it-IT" dirty="0">
                <a:solidFill>
                  <a:schemeClr val="tx1"/>
                </a:solidFill>
              </a:rPr>
              <a:t>di intervento nei </a:t>
            </a:r>
            <a:r>
              <a:rPr lang="it-IT" dirty="0" smtClean="0">
                <a:solidFill>
                  <a:schemeClr val="tx1"/>
                </a:solidFill>
              </a:rPr>
              <a:t>confronti delle </a:t>
            </a:r>
            <a:r>
              <a:rPr lang="it-IT" dirty="0" err="1">
                <a:solidFill>
                  <a:schemeClr val="tx1"/>
                </a:solidFill>
              </a:rPr>
              <a:t>ApL</a:t>
            </a:r>
            <a:r>
              <a:rPr lang="it-IT" dirty="0">
                <a:solidFill>
                  <a:schemeClr val="tx1"/>
                </a:solidFill>
              </a:rPr>
              <a:t> operanti nella specifica impresa </a:t>
            </a:r>
            <a:r>
              <a:rPr lang="it-IT" dirty="0" smtClean="0">
                <a:solidFill>
                  <a:schemeClr val="tx1"/>
                </a:solidFill>
              </a:rPr>
              <a:t>utilizzatrice.</a:t>
            </a:r>
          </a:p>
          <a:p>
            <a:pPr marL="68580" indent="0">
              <a:buNone/>
            </a:pPr>
            <a:r>
              <a:rPr lang="it-IT" dirty="0">
                <a:solidFill>
                  <a:schemeClr val="tx1"/>
                </a:solidFill>
              </a:rPr>
              <a:t>(art. </a:t>
            </a:r>
            <a:r>
              <a:rPr lang="it-IT" dirty="0" smtClean="0">
                <a:solidFill>
                  <a:schemeClr val="tx1"/>
                </a:solidFill>
              </a:rPr>
              <a:t>18 </a:t>
            </a:r>
            <a:r>
              <a:rPr lang="it-IT" dirty="0">
                <a:solidFill>
                  <a:schemeClr val="tx1"/>
                </a:solidFill>
              </a:rPr>
              <a:t>CCNL </a:t>
            </a:r>
            <a:r>
              <a:rPr lang="it-IT" dirty="0" smtClean="0">
                <a:solidFill>
                  <a:schemeClr val="tx1"/>
                </a:solidFill>
              </a:rPr>
              <a:t>27/2/2014)</a:t>
            </a:r>
            <a:endParaRPr lang="en-US" dirty="0">
              <a:solidFill>
                <a:schemeClr val="tx1"/>
              </a:solidFill>
            </a:endParaRPr>
          </a:p>
          <a:p>
            <a:pPr marL="68580" indent="0">
              <a:buNone/>
            </a:pPr>
            <a:endParaRPr lang="en-US" dirty="0"/>
          </a:p>
        </p:txBody>
      </p:sp>
    </p:spTree>
    <p:extLst>
      <p:ext uri="{BB962C8B-B14F-4D97-AF65-F5344CB8AC3E}">
        <p14:creationId xmlns:p14="http://schemas.microsoft.com/office/powerpoint/2010/main" val="2917004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89168"/>
          </a:xfrm>
        </p:spPr>
        <p:txBody>
          <a:bodyPr/>
          <a:lstStyle/>
          <a:p>
            <a:r>
              <a:rPr lang="it-IT" dirty="0" smtClean="0"/>
              <a:t>Somministratore </a:t>
            </a:r>
            <a:endParaRPr lang="en-US" dirty="0"/>
          </a:p>
        </p:txBody>
      </p:sp>
      <p:sp>
        <p:nvSpPr>
          <p:cNvPr id="3" name="Segnaposto contenuto 2"/>
          <p:cNvSpPr>
            <a:spLocks noGrp="1"/>
          </p:cNvSpPr>
          <p:nvPr>
            <p:ph idx="1"/>
          </p:nvPr>
        </p:nvSpPr>
        <p:spPr>
          <a:xfrm>
            <a:off x="899592" y="2132856"/>
            <a:ext cx="7272808" cy="4104456"/>
          </a:xfrm>
        </p:spPr>
        <p:txBody>
          <a:bodyPr>
            <a:normAutofit fontScale="92500" lnSpcReduction="20000"/>
          </a:bodyPr>
          <a:lstStyle/>
          <a:p>
            <a:pPr marL="68580" indent="0">
              <a:buNone/>
            </a:pPr>
            <a:r>
              <a:rPr lang="it-IT" dirty="0" smtClean="0"/>
              <a:t>Possono esercitare l’attività di somministrazione solo le agenzie iscritte all’apposita sezione nell’albo delle agenzie per il lavoro istituito presso il Ministero del lavoro (art. 4 d. </a:t>
            </a:r>
            <a:r>
              <a:rPr lang="it-IT" dirty="0" err="1" smtClean="0"/>
              <a:t>lgs</a:t>
            </a:r>
            <a:r>
              <a:rPr lang="it-IT" dirty="0" smtClean="0"/>
              <a:t>. 276/2003).</a:t>
            </a:r>
          </a:p>
          <a:p>
            <a:pPr marL="68580" indent="0">
              <a:buNone/>
            </a:pPr>
            <a:r>
              <a:rPr lang="it-IT" dirty="0" smtClean="0"/>
              <a:t>I requisiti per l’iscrizione all’albo sono indicati dall’art. 5 d. </a:t>
            </a:r>
            <a:r>
              <a:rPr lang="it-IT" dirty="0" err="1" smtClean="0"/>
              <a:t>lgs</a:t>
            </a:r>
            <a:r>
              <a:rPr lang="it-IT" dirty="0" smtClean="0"/>
              <a:t>. 276/2003 e sono diretti – tra l’altro – a garantire l’affidabilità dell’agenzia (competenze professionali, assenze di condanne penali, ecc.) e la solvibilità a garanzia dei crediti dei lavoratori (capitale versato, fideiussione bancaria o assicurativa).</a:t>
            </a:r>
          </a:p>
          <a:p>
            <a:pPr marL="68580" indent="0">
              <a:buNone/>
            </a:pPr>
            <a:r>
              <a:rPr lang="it-IT" dirty="0" smtClean="0"/>
              <a:t>La somministrazione non deve più essere l’oggetto sociale esclusivo.</a:t>
            </a:r>
            <a:endParaRPr lang="en-US" dirty="0"/>
          </a:p>
        </p:txBody>
      </p:sp>
    </p:spTree>
    <p:extLst>
      <p:ext uri="{BB962C8B-B14F-4D97-AF65-F5344CB8AC3E}">
        <p14:creationId xmlns:p14="http://schemas.microsoft.com/office/powerpoint/2010/main" val="24076824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smtClean="0"/>
              <a:t>Norme previdenziali</a:t>
            </a:r>
            <a:endParaRPr lang="en-US" dirty="0"/>
          </a:p>
        </p:txBody>
      </p:sp>
      <p:sp>
        <p:nvSpPr>
          <p:cNvPr id="3" name="Segnaposto contenuto 2"/>
          <p:cNvSpPr>
            <a:spLocks noGrp="1"/>
          </p:cNvSpPr>
          <p:nvPr>
            <p:ph idx="1"/>
          </p:nvPr>
        </p:nvSpPr>
        <p:spPr>
          <a:xfrm>
            <a:off x="899592" y="2323652"/>
            <a:ext cx="7344816" cy="3508977"/>
          </a:xfrm>
        </p:spPr>
        <p:txBody>
          <a:bodyPr>
            <a:normAutofit/>
          </a:bodyPr>
          <a:lstStyle/>
          <a:p>
            <a:pPr marL="68580" indent="0">
              <a:buNone/>
            </a:pPr>
            <a:r>
              <a:rPr lang="it-IT" dirty="0"/>
              <a:t>Gli oneri contributivi, previdenziali, assicurativi ed </a:t>
            </a:r>
            <a:r>
              <a:rPr lang="it-IT" dirty="0" smtClean="0"/>
              <a:t>assistenziali </a:t>
            </a:r>
            <a:r>
              <a:rPr lang="it-IT" dirty="0"/>
              <a:t>sono a carico del somministratore </a:t>
            </a:r>
            <a:r>
              <a:rPr lang="it-IT" dirty="0" smtClean="0"/>
              <a:t>che è </a:t>
            </a:r>
            <a:r>
              <a:rPr lang="it-IT" dirty="0"/>
              <a:t>inquadrato nel settore </a:t>
            </a:r>
            <a:r>
              <a:rPr lang="it-IT" dirty="0" smtClean="0"/>
              <a:t>terziario.</a:t>
            </a:r>
          </a:p>
          <a:p>
            <a:pPr marL="68580" indent="0">
              <a:buNone/>
            </a:pPr>
            <a:r>
              <a:rPr lang="it-IT" dirty="0"/>
              <a:t>Gli obblighi per l'assicurazione contro gli infortuni e le malattie professionali </a:t>
            </a:r>
            <a:r>
              <a:rPr lang="it-IT" dirty="0" smtClean="0"/>
              <a:t>sono </a:t>
            </a:r>
            <a:r>
              <a:rPr lang="it-IT" dirty="0"/>
              <a:t>determinati in relazione al tipo e al rischio delle lavorazioni </a:t>
            </a:r>
            <a:r>
              <a:rPr lang="it-IT" dirty="0" smtClean="0"/>
              <a:t>svolte(art. 37).</a:t>
            </a:r>
            <a:endParaRPr lang="en-US" dirty="0"/>
          </a:p>
        </p:txBody>
      </p:sp>
    </p:spTree>
    <p:extLst>
      <p:ext uri="{BB962C8B-B14F-4D97-AF65-F5344CB8AC3E}">
        <p14:creationId xmlns:p14="http://schemas.microsoft.com/office/powerpoint/2010/main" val="1724947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889168"/>
          </a:xfrm>
        </p:spPr>
        <p:txBody>
          <a:bodyPr/>
          <a:lstStyle/>
          <a:p>
            <a:r>
              <a:rPr lang="it-IT" dirty="0" smtClean="0"/>
              <a:t>Somministrazione irregolare</a:t>
            </a:r>
            <a:endParaRPr lang="en-US" dirty="0"/>
          </a:p>
        </p:txBody>
      </p:sp>
      <p:sp>
        <p:nvSpPr>
          <p:cNvPr id="3" name="Segnaposto contenuto 2"/>
          <p:cNvSpPr>
            <a:spLocks noGrp="1"/>
          </p:cNvSpPr>
          <p:nvPr>
            <p:ph idx="1"/>
          </p:nvPr>
        </p:nvSpPr>
        <p:spPr>
          <a:xfrm>
            <a:off x="755576" y="1772816"/>
            <a:ext cx="7632848" cy="4608512"/>
          </a:xfrm>
        </p:spPr>
        <p:txBody>
          <a:bodyPr>
            <a:normAutofit fontScale="85000" lnSpcReduction="10000"/>
          </a:bodyPr>
          <a:lstStyle/>
          <a:p>
            <a:pPr marL="68580" indent="0">
              <a:buNone/>
            </a:pPr>
            <a:r>
              <a:rPr lang="it-IT" dirty="0" smtClean="0"/>
              <a:t>Nel caso in cui il contratto di somministrazione viene stipulato </a:t>
            </a:r>
            <a:r>
              <a:rPr lang="it-IT" u="sng" dirty="0" smtClean="0"/>
              <a:t>al di fuori dei casi in cui </a:t>
            </a:r>
            <a:r>
              <a:rPr lang="it-IT" u="sng" dirty="0"/>
              <a:t>è </a:t>
            </a:r>
            <a:r>
              <a:rPr lang="it-IT" u="sng" dirty="0" smtClean="0"/>
              <a:t>consentito o nei casi in cui </a:t>
            </a:r>
            <a:r>
              <a:rPr lang="it-IT" u="sng" dirty="0"/>
              <a:t>è vietato</a:t>
            </a:r>
            <a:r>
              <a:rPr lang="it-IT" dirty="0"/>
              <a:t>, il lavoratore </a:t>
            </a:r>
            <a:r>
              <a:rPr lang="it-IT" b="1" dirty="0" smtClean="0"/>
              <a:t>può</a:t>
            </a:r>
            <a:r>
              <a:rPr lang="it-IT" dirty="0" smtClean="0"/>
              <a:t> chiedere </a:t>
            </a:r>
            <a:r>
              <a:rPr lang="it-IT" dirty="0"/>
              <a:t>la costituzione di un rapporto di lavoro alle dipendenze </a:t>
            </a:r>
            <a:r>
              <a:rPr lang="it-IT" dirty="0" smtClean="0"/>
              <a:t>dell’utilizzatore, </a:t>
            </a:r>
            <a:r>
              <a:rPr lang="it-IT" dirty="0"/>
              <a:t>con effetto dall'inizio della somministrazione</a:t>
            </a:r>
            <a:r>
              <a:rPr lang="it-IT" dirty="0" smtClean="0"/>
              <a:t>.</a:t>
            </a:r>
          </a:p>
          <a:p>
            <a:pPr marL="68580" indent="0">
              <a:buNone/>
            </a:pPr>
            <a:r>
              <a:rPr lang="it-IT" dirty="0" smtClean="0"/>
              <a:t>Tutti </a:t>
            </a:r>
            <a:r>
              <a:rPr lang="it-IT" dirty="0"/>
              <a:t>i pagamenti effettuati dal somministratore, a titolo retributivo o di contribuzione previdenziale, valgono a liberare il soggetto che ne ha effettivamente utilizzato la prestazione dal debito corrispondente fino a concorrenza della somma effettivamente pagata. Tutti gli atti compiuti dal somministratore per la costituzione o la gestione del rapporto, per il periodo durante il quale la somministrazione ha avuto luogo, si intendono come compiuti dal soggetto che ne ha effettivamente utilizzato la </a:t>
            </a:r>
            <a:r>
              <a:rPr lang="it-IT" dirty="0" smtClean="0"/>
              <a:t>prestazione (art. 38 co. 2).</a:t>
            </a:r>
            <a:endParaRPr lang="en-US" dirty="0"/>
          </a:p>
        </p:txBody>
      </p:sp>
    </p:spTree>
    <p:extLst>
      <p:ext uri="{BB962C8B-B14F-4D97-AF65-F5344CB8AC3E}">
        <p14:creationId xmlns:p14="http://schemas.microsoft.com/office/powerpoint/2010/main" val="23701281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548680"/>
            <a:ext cx="7024744" cy="817160"/>
          </a:xfrm>
        </p:spPr>
        <p:txBody>
          <a:bodyPr/>
          <a:lstStyle/>
          <a:p>
            <a:r>
              <a:rPr lang="it-IT" dirty="0"/>
              <a:t>Somministrazione irregolare</a:t>
            </a:r>
            <a:endParaRPr lang="en-US" dirty="0"/>
          </a:p>
        </p:txBody>
      </p:sp>
      <p:sp>
        <p:nvSpPr>
          <p:cNvPr id="3" name="Segnaposto contenuto 2"/>
          <p:cNvSpPr>
            <a:spLocks noGrp="1"/>
          </p:cNvSpPr>
          <p:nvPr>
            <p:ph idx="1"/>
          </p:nvPr>
        </p:nvSpPr>
        <p:spPr>
          <a:xfrm>
            <a:off x="683568" y="1484784"/>
            <a:ext cx="7848872" cy="4968552"/>
          </a:xfrm>
        </p:spPr>
        <p:txBody>
          <a:bodyPr>
            <a:normAutofit/>
          </a:bodyPr>
          <a:lstStyle/>
          <a:p>
            <a:pPr marL="68580" indent="0">
              <a:buNone/>
            </a:pPr>
            <a:r>
              <a:rPr lang="it-IT" dirty="0" smtClean="0"/>
              <a:t>Titolare dell’azione è il lavoratore. </a:t>
            </a:r>
          </a:p>
          <a:p>
            <a:pPr marL="68580" indent="0">
              <a:buNone/>
            </a:pPr>
            <a:r>
              <a:rPr lang="it-IT" dirty="0" smtClean="0"/>
              <a:t>Gli enti previdenziali possono agire per il riconoscimento di un rapporto di lavoro subordinato alle dipendenze dell’utilizzatore (in applicazione dello schema generale dell’art. 2094 c.c.)</a:t>
            </a:r>
            <a:endParaRPr lang="en-US" dirty="0"/>
          </a:p>
        </p:txBody>
      </p:sp>
    </p:spTree>
    <p:extLst>
      <p:ext uri="{BB962C8B-B14F-4D97-AF65-F5344CB8AC3E}">
        <p14:creationId xmlns:p14="http://schemas.microsoft.com/office/powerpoint/2010/main" val="487206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normAutofit fontScale="90000"/>
          </a:bodyPr>
          <a:lstStyle/>
          <a:p>
            <a:r>
              <a:rPr lang="it-IT" dirty="0" smtClean="0"/>
              <a:t>Divieto di rapporti interpositori</a:t>
            </a:r>
            <a:endParaRPr lang="en-US" dirty="0"/>
          </a:p>
        </p:txBody>
      </p:sp>
      <p:sp>
        <p:nvSpPr>
          <p:cNvPr id="3" name="Segnaposto contenuto 2"/>
          <p:cNvSpPr>
            <a:spLocks noGrp="1"/>
          </p:cNvSpPr>
          <p:nvPr>
            <p:ph idx="1"/>
          </p:nvPr>
        </p:nvSpPr>
        <p:spPr>
          <a:xfrm>
            <a:off x="827584" y="2323652"/>
            <a:ext cx="7344816" cy="3841652"/>
          </a:xfrm>
        </p:spPr>
        <p:txBody>
          <a:bodyPr>
            <a:normAutofit fontScale="92500" lnSpcReduction="20000"/>
          </a:bodyPr>
          <a:lstStyle/>
          <a:p>
            <a:pPr marL="68580" indent="0">
              <a:buNone/>
            </a:pPr>
            <a:r>
              <a:rPr lang="it-IT" dirty="0" smtClean="0"/>
              <a:t>La somministrazione costituisce una </a:t>
            </a:r>
            <a:r>
              <a:rPr lang="it-IT" b="1" i="1" dirty="0" smtClean="0"/>
              <a:t>eccezione</a:t>
            </a:r>
            <a:r>
              <a:rPr lang="it-IT" i="1" dirty="0" smtClean="0"/>
              <a:t> </a:t>
            </a:r>
            <a:r>
              <a:rPr lang="it-IT" dirty="0" smtClean="0"/>
              <a:t>alla regola generale secondo cui chi utilizza le prestazioni del lavoratore è di fatto datore di lavoro (art. 2094 c.c.).</a:t>
            </a:r>
          </a:p>
          <a:p>
            <a:pPr marL="68580" indent="0">
              <a:buNone/>
            </a:pPr>
            <a:r>
              <a:rPr lang="it-IT" dirty="0" smtClean="0"/>
              <a:t>L’esistenza di tale regola (dopo l’abrogazione della l. 1369/60) è così argomentata:</a:t>
            </a:r>
          </a:p>
          <a:p>
            <a:pPr>
              <a:buFontTx/>
              <a:buChar char="-"/>
            </a:pPr>
            <a:r>
              <a:rPr lang="it-IT" dirty="0" smtClean="0"/>
              <a:t>Il legislatore ha regolato minuziosamente la somministrazione; al di fuori di tale schema si ha interposizione illecita/somministrazione irregolare cui è ricollegata la costituzione di un rapporto con chi ha utilizzato la prestazione;</a:t>
            </a:r>
          </a:p>
          <a:p>
            <a:pPr>
              <a:buFontTx/>
              <a:buChar char="-"/>
            </a:pPr>
            <a:r>
              <a:rPr lang="it-IT" dirty="0" smtClean="0"/>
              <a:t>La medesima regola si applica in caso di appalto illecito e distacco illecito.</a:t>
            </a:r>
          </a:p>
          <a:p>
            <a:pPr>
              <a:buFontTx/>
              <a:buChar char="-"/>
            </a:pPr>
            <a:endParaRPr lang="en-US" dirty="0"/>
          </a:p>
        </p:txBody>
      </p:sp>
    </p:spTree>
    <p:extLst>
      <p:ext uri="{BB962C8B-B14F-4D97-AF65-F5344CB8AC3E}">
        <p14:creationId xmlns:p14="http://schemas.microsoft.com/office/powerpoint/2010/main" val="26935872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673144"/>
          </a:xfrm>
        </p:spPr>
        <p:txBody>
          <a:bodyPr>
            <a:normAutofit fontScale="90000"/>
          </a:bodyPr>
          <a:lstStyle/>
          <a:p>
            <a:r>
              <a:rPr lang="it-IT" dirty="0" smtClean="0"/>
              <a:t>Appalto</a:t>
            </a:r>
            <a:endParaRPr lang="en-US" dirty="0"/>
          </a:p>
        </p:txBody>
      </p:sp>
      <p:sp>
        <p:nvSpPr>
          <p:cNvPr id="3" name="Segnaposto contenuto 2"/>
          <p:cNvSpPr>
            <a:spLocks noGrp="1"/>
          </p:cNvSpPr>
          <p:nvPr>
            <p:ph idx="1"/>
          </p:nvPr>
        </p:nvSpPr>
        <p:spPr>
          <a:xfrm>
            <a:off x="755576" y="1772816"/>
            <a:ext cx="7488832" cy="4680520"/>
          </a:xfrm>
        </p:spPr>
        <p:txBody>
          <a:bodyPr>
            <a:normAutofit fontScale="92500" lnSpcReduction="10000"/>
          </a:bodyPr>
          <a:lstStyle/>
          <a:p>
            <a:pPr marL="68580" indent="0">
              <a:buNone/>
            </a:pPr>
            <a:r>
              <a:rPr lang="it-IT" dirty="0"/>
              <a:t>I</a:t>
            </a:r>
            <a:r>
              <a:rPr lang="it-IT" dirty="0" smtClean="0"/>
              <a:t>l </a:t>
            </a:r>
            <a:r>
              <a:rPr lang="it-IT" dirty="0"/>
              <a:t>contratto di </a:t>
            </a:r>
            <a:r>
              <a:rPr lang="it-IT" dirty="0" smtClean="0"/>
              <a:t>appalto si </a:t>
            </a:r>
            <a:r>
              <a:rPr lang="it-IT" dirty="0"/>
              <a:t>distingue dalla somministrazione di lavoro per la </a:t>
            </a:r>
            <a:r>
              <a:rPr lang="it-IT" u="sng" dirty="0"/>
              <a:t>organizzazione dei mezzi necessari da parte dell'appaltatore</a:t>
            </a:r>
            <a:r>
              <a:rPr lang="it-IT" dirty="0"/>
              <a:t>, che </a:t>
            </a:r>
            <a:r>
              <a:rPr lang="it-IT" dirty="0" smtClean="0"/>
              <a:t>può </a:t>
            </a:r>
            <a:r>
              <a:rPr lang="it-IT" dirty="0"/>
              <a:t>anche risultare, in relazione alle esigenze dell'opera o del servizio dedotti in contratto, dall'esercizio del potere organizzativo e direttivo nei confronti dei lavoratori utilizzati nell'appalto, </a:t>
            </a:r>
            <a:r>
              <a:rPr lang="it-IT" dirty="0" smtClean="0"/>
              <a:t>nonché </a:t>
            </a:r>
            <a:r>
              <a:rPr lang="it-IT" dirty="0"/>
              <a:t>per la </a:t>
            </a:r>
            <a:r>
              <a:rPr lang="it-IT" u="sng" dirty="0"/>
              <a:t>assunzione, da parte del medesimo appaltatore, del rischio </a:t>
            </a:r>
            <a:r>
              <a:rPr lang="it-IT" u="sng" dirty="0" smtClean="0"/>
              <a:t>d'impresa</a:t>
            </a:r>
            <a:r>
              <a:rPr lang="it-IT" dirty="0" smtClean="0"/>
              <a:t> (art. 29 co. 1 d. </a:t>
            </a:r>
            <a:r>
              <a:rPr lang="it-IT" dirty="0" err="1" smtClean="0"/>
              <a:t>lgs</a:t>
            </a:r>
            <a:r>
              <a:rPr lang="it-IT" dirty="0" smtClean="0"/>
              <a:t>. 276/2003).</a:t>
            </a:r>
          </a:p>
          <a:p>
            <a:pPr marL="68580" indent="0">
              <a:buNone/>
            </a:pPr>
            <a:r>
              <a:rPr lang="it-IT" dirty="0"/>
              <a:t>Quando il contratto di appalto sia stipulato in violazione di quanto disposto dal comma 1, il lavoratore </a:t>
            </a:r>
            <a:r>
              <a:rPr lang="it-IT" dirty="0" smtClean="0"/>
              <a:t>può chiedere la </a:t>
            </a:r>
            <a:r>
              <a:rPr lang="it-IT" dirty="0"/>
              <a:t>costituzione di un rapporto di lavoro alle dipendenze </a:t>
            </a:r>
            <a:r>
              <a:rPr lang="it-IT" dirty="0" smtClean="0"/>
              <a:t>del soggetto che ne ha utilizzato la prestazione (art. 29 co. 3 bis). </a:t>
            </a:r>
            <a:endParaRPr lang="en-US" dirty="0"/>
          </a:p>
        </p:txBody>
      </p:sp>
    </p:spTree>
    <p:extLst>
      <p:ext uri="{BB962C8B-B14F-4D97-AF65-F5344CB8AC3E}">
        <p14:creationId xmlns:p14="http://schemas.microsoft.com/office/powerpoint/2010/main" val="10202536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7987" y="188640"/>
            <a:ext cx="7024744" cy="936104"/>
          </a:xfrm>
        </p:spPr>
        <p:txBody>
          <a:bodyPr>
            <a:normAutofit/>
          </a:bodyPr>
          <a:lstStyle/>
          <a:p>
            <a:r>
              <a:rPr lang="it-IT" dirty="0" smtClean="0"/>
              <a:t>(segue)</a:t>
            </a:r>
            <a:endParaRPr lang="it-IT" dirty="0"/>
          </a:p>
        </p:txBody>
      </p:sp>
      <p:sp>
        <p:nvSpPr>
          <p:cNvPr id="3" name="Segnaposto contenuto 2"/>
          <p:cNvSpPr>
            <a:spLocks noGrp="1"/>
          </p:cNvSpPr>
          <p:nvPr>
            <p:ph idx="1"/>
          </p:nvPr>
        </p:nvSpPr>
        <p:spPr>
          <a:xfrm>
            <a:off x="1043492" y="1412776"/>
            <a:ext cx="6777317" cy="4419853"/>
          </a:xfrm>
        </p:spPr>
        <p:txBody>
          <a:bodyPr>
            <a:normAutofit fontScale="92500"/>
          </a:bodyPr>
          <a:lstStyle/>
          <a:p>
            <a:pPr marL="68580" indent="0">
              <a:buNone/>
            </a:pPr>
            <a:r>
              <a:rPr lang="it-IT" dirty="0" smtClean="0"/>
              <a:t>L’organizzazione </a:t>
            </a:r>
            <a:r>
              <a:rPr lang="it-IT" dirty="0"/>
              <a:t>dei mezzi </a:t>
            </a:r>
            <a:r>
              <a:rPr lang="it-IT" dirty="0" smtClean="0"/>
              <a:t>produttivi sussiste </a:t>
            </a:r>
            <a:r>
              <a:rPr lang="it-IT" dirty="0"/>
              <a:t>quando l’appaltatore, al fine di conseguire il risultato economico voluto dal committente, procura ed organizza il capitale, le macchine, le attrezzature ed il lavoro occorrenti; non sussiste </a:t>
            </a:r>
            <a:r>
              <a:rPr lang="it-IT" dirty="0" smtClean="0"/>
              <a:t>quando </a:t>
            </a:r>
            <a:r>
              <a:rPr lang="it-IT" dirty="0"/>
              <a:t>l’appaltatore si limita a mettere a disposizione dell’imprenditore le prestazioni dei propri dipendenti, di modo che costoro, pur rimanendo economicamente alle dipendenze dell’appaltatore, esplicano il lavoro nella sfera del committente sotto la direzione ed il controllo di </a:t>
            </a:r>
            <a:r>
              <a:rPr lang="it-IT" dirty="0" smtClean="0"/>
              <a:t>costui (T. Trento 13.12.2011).</a:t>
            </a:r>
          </a:p>
          <a:p>
            <a:pPr marL="68580" indent="0">
              <a:buNone/>
            </a:pPr>
            <a:endParaRPr lang="it-IT" dirty="0"/>
          </a:p>
        </p:txBody>
      </p:sp>
    </p:spTree>
    <p:extLst>
      <p:ext uri="{BB962C8B-B14F-4D97-AF65-F5344CB8AC3E}">
        <p14:creationId xmlns:p14="http://schemas.microsoft.com/office/powerpoint/2010/main" val="29236987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7116" y="548680"/>
            <a:ext cx="7024744" cy="529128"/>
          </a:xfrm>
        </p:spPr>
        <p:txBody>
          <a:bodyPr>
            <a:normAutofit fontScale="90000"/>
          </a:bodyPr>
          <a:lstStyle/>
          <a:p>
            <a:r>
              <a:rPr lang="it-IT" dirty="0" smtClean="0"/>
              <a:t>(segue)</a:t>
            </a:r>
            <a:endParaRPr lang="it-IT" dirty="0"/>
          </a:p>
        </p:txBody>
      </p:sp>
      <p:sp>
        <p:nvSpPr>
          <p:cNvPr id="3" name="Segnaposto contenuto 2"/>
          <p:cNvSpPr>
            <a:spLocks noGrp="1"/>
          </p:cNvSpPr>
          <p:nvPr>
            <p:ph idx="1"/>
          </p:nvPr>
        </p:nvSpPr>
        <p:spPr>
          <a:xfrm>
            <a:off x="1043492" y="1484784"/>
            <a:ext cx="6777317" cy="4347845"/>
          </a:xfrm>
        </p:spPr>
        <p:txBody>
          <a:bodyPr>
            <a:normAutofit/>
          </a:bodyPr>
          <a:lstStyle/>
          <a:p>
            <a:pPr marL="68580" indent="0">
              <a:buNone/>
            </a:pPr>
            <a:r>
              <a:rPr lang="it-IT" dirty="0" smtClean="0"/>
              <a:t>L’assunzione </a:t>
            </a:r>
            <a:r>
              <a:rPr lang="it-IT" dirty="0"/>
              <a:t>del rischio </a:t>
            </a:r>
            <a:r>
              <a:rPr lang="it-IT" dirty="0" smtClean="0"/>
              <a:t>d’impresa </a:t>
            </a:r>
            <a:r>
              <a:rPr lang="it-IT" dirty="0"/>
              <a:t>sussiste quando sull’appaltatore ricade l’alea di non coprire i costi di lavoro </a:t>
            </a:r>
            <a:r>
              <a:rPr lang="it-IT" dirty="0" smtClean="0"/>
              <a:t>e </a:t>
            </a:r>
            <a:r>
              <a:rPr lang="it-IT" dirty="0"/>
              <a:t>di capitale </a:t>
            </a:r>
            <a:r>
              <a:rPr lang="it-IT" dirty="0" smtClean="0"/>
              <a:t>con </a:t>
            </a:r>
            <a:r>
              <a:rPr lang="it-IT" dirty="0"/>
              <a:t>il ricavato dell’appalto; non </a:t>
            </a:r>
            <a:r>
              <a:rPr lang="it-IT"/>
              <a:t>sussiste </a:t>
            </a:r>
            <a:r>
              <a:rPr lang="it-IT" smtClean="0"/>
              <a:t>quando </a:t>
            </a:r>
            <a:r>
              <a:rPr lang="it-IT" dirty="0"/>
              <a:t>l’appaltatore è certo di lucrare la differenza tra il corrispettivo dell’appalto ricevuto dal committente e le retribuzioni erogate ai propri </a:t>
            </a:r>
            <a:r>
              <a:rPr lang="it-IT" dirty="0" smtClean="0"/>
              <a:t>dipendenti (T. Trento 1.2.2011)</a:t>
            </a:r>
            <a:endParaRPr lang="it-IT" dirty="0"/>
          </a:p>
        </p:txBody>
      </p:sp>
    </p:spTree>
    <p:extLst>
      <p:ext uri="{BB962C8B-B14F-4D97-AF65-F5344CB8AC3E}">
        <p14:creationId xmlns:p14="http://schemas.microsoft.com/office/powerpoint/2010/main" val="1472750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lstStyle/>
          <a:p>
            <a:r>
              <a:rPr lang="it-IT" dirty="0" smtClean="0"/>
              <a:t>Distacco </a:t>
            </a:r>
            <a:endParaRPr lang="en-US" dirty="0"/>
          </a:p>
        </p:txBody>
      </p:sp>
      <p:sp>
        <p:nvSpPr>
          <p:cNvPr id="3" name="Segnaposto contenuto 2"/>
          <p:cNvSpPr>
            <a:spLocks noGrp="1"/>
          </p:cNvSpPr>
          <p:nvPr>
            <p:ph idx="1"/>
          </p:nvPr>
        </p:nvSpPr>
        <p:spPr/>
        <p:txBody>
          <a:bodyPr>
            <a:normAutofit fontScale="92500" lnSpcReduction="20000"/>
          </a:bodyPr>
          <a:lstStyle/>
          <a:p>
            <a:pPr marL="68580" indent="0">
              <a:buNone/>
            </a:pPr>
            <a:r>
              <a:rPr lang="it-IT" dirty="0"/>
              <a:t>L'ipotesi del distacco si configura quando un datore di lavoro, per </a:t>
            </a:r>
            <a:r>
              <a:rPr lang="it-IT" u="sng" dirty="0"/>
              <a:t>soddisfare un proprio interesse</a:t>
            </a:r>
            <a:r>
              <a:rPr lang="it-IT" dirty="0"/>
              <a:t>, pone </a:t>
            </a:r>
            <a:r>
              <a:rPr lang="it-IT" u="sng" dirty="0"/>
              <a:t>temporaneamente</a:t>
            </a:r>
            <a:r>
              <a:rPr lang="it-IT" dirty="0"/>
              <a:t> uno o </a:t>
            </a:r>
            <a:r>
              <a:rPr lang="it-IT" dirty="0" smtClean="0"/>
              <a:t>più </a:t>
            </a:r>
            <a:r>
              <a:rPr lang="it-IT" dirty="0"/>
              <a:t>lavoratori a disposizione di altro soggetto per l'esecuzione di una determinata </a:t>
            </a:r>
            <a:r>
              <a:rPr lang="it-IT" dirty="0" smtClean="0"/>
              <a:t>attività lavorativa (art. 30 co. 1 d. </a:t>
            </a:r>
            <a:r>
              <a:rPr lang="it-IT" dirty="0" err="1" smtClean="0"/>
              <a:t>lgs</a:t>
            </a:r>
            <a:r>
              <a:rPr lang="it-IT" dirty="0" smtClean="0"/>
              <a:t>. 276/2003).</a:t>
            </a:r>
          </a:p>
          <a:p>
            <a:pPr marL="68580" indent="0">
              <a:buNone/>
            </a:pPr>
            <a:r>
              <a:rPr lang="it-IT" dirty="0"/>
              <a:t>Quando il distacco avvenga in violazione di quanto disposto dal comma 1, il lavoratore interessato </a:t>
            </a:r>
            <a:r>
              <a:rPr lang="it-IT" dirty="0" smtClean="0"/>
              <a:t>può chiedere la </a:t>
            </a:r>
            <a:r>
              <a:rPr lang="it-IT" dirty="0"/>
              <a:t>costituzione di un rapporto di lavoro alle dipendenze </a:t>
            </a:r>
            <a:r>
              <a:rPr lang="it-IT" dirty="0" smtClean="0"/>
              <a:t>del soggetto che ne ha utilizzato la prestazione (art. 30 co. 4 bis).</a:t>
            </a:r>
            <a:endParaRPr lang="en-US" dirty="0"/>
          </a:p>
        </p:txBody>
      </p:sp>
    </p:spTree>
    <p:extLst>
      <p:ext uri="{BB962C8B-B14F-4D97-AF65-F5344CB8AC3E}">
        <p14:creationId xmlns:p14="http://schemas.microsoft.com/office/powerpoint/2010/main" val="19319001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620688"/>
            <a:ext cx="7024744" cy="817160"/>
          </a:xfrm>
        </p:spPr>
        <p:txBody>
          <a:bodyPr>
            <a:normAutofit fontScale="90000"/>
          </a:bodyPr>
          <a:lstStyle/>
          <a:p>
            <a:r>
              <a:rPr lang="it-IT" dirty="0"/>
              <a:t>Divieto di rapporti interpositori</a:t>
            </a:r>
            <a:endParaRPr lang="en-US" dirty="0"/>
          </a:p>
        </p:txBody>
      </p:sp>
      <p:sp>
        <p:nvSpPr>
          <p:cNvPr id="3" name="Segnaposto contenuto 2"/>
          <p:cNvSpPr>
            <a:spLocks noGrp="1"/>
          </p:cNvSpPr>
          <p:nvPr>
            <p:ph idx="1"/>
          </p:nvPr>
        </p:nvSpPr>
        <p:spPr>
          <a:xfrm>
            <a:off x="539552" y="1700808"/>
            <a:ext cx="8136904" cy="4824536"/>
          </a:xfrm>
        </p:spPr>
        <p:txBody>
          <a:bodyPr>
            <a:normAutofit fontScale="77500" lnSpcReduction="20000"/>
          </a:bodyPr>
          <a:lstStyle/>
          <a:p>
            <a:pPr marL="68580" indent="0">
              <a:buNone/>
            </a:pPr>
            <a:r>
              <a:rPr lang="it-IT" dirty="0"/>
              <a:t>La disciplina dettata dal d. </a:t>
            </a:r>
            <a:r>
              <a:rPr lang="it-IT" dirty="0" err="1"/>
              <a:t>lgs</a:t>
            </a:r>
            <a:r>
              <a:rPr lang="it-IT" dirty="0"/>
              <a:t>. 276/03 in materia di somministrazione di lavoro si configura come “una </a:t>
            </a:r>
            <a:r>
              <a:rPr lang="it-IT" u="sng" dirty="0"/>
              <a:t>eccezione</a:t>
            </a:r>
            <a:r>
              <a:rPr lang="it-IT" dirty="0"/>
              <a:t>, non suscettibile né di applicazione analogica né di interpretazione estensiva, sicché </a:t>
            </a:r>
            <a:r>
              <a:rPr lang="it-IT" u="sng" dirty="0"/>
              <a:t>allorquando si fuoriesca dai rigidi schemi voluti dal legislatore si finisce per rientrare in forme illecite di somministrazione di lavoro </a:t>
            </a:r>
            <a:r>
              <a:rPr lang="it-IT" dirty="0"/>
              <a:t>come avviene in ipotesi di somministrazione irregolare </a:t>
            </a:r>
            <a:r>
              <a:rPr lang="it-IT" dirty="0" smtClean="0"/>
              <a:t>o </a:t>
            </a:r>
            <a:r>
              <a:rPr lang="it-IT" dirty="0"/>
              <a:t>di comando disposto in violazione di quanto prescritto dall’art. 30, fattispecie che continuano ad essere assoggettate ai principi enunciati in giurisprudenza in tema di divieto di intermediazione di manodopera” (</a:t>
            </a:r>
            <a:r>
              <a:rPr lang="it-IT" dirty="0" err="1"/>
              <a:t>Cass</a:t>
            </a:r>
            <a:r>
              <a:rPr lang="it-IT" dirty="0"/>
              <a:t>. S.U. 22910/06</a:t>
            </a:r>
            <a:r>
              <a:rPr lang="it-IT" dirty="0" smtClean="0"/>
              <a:t>).</a:t>
            </a:r>
          </a:p>
          <a:p>
            <a:pPr marL="68580" indent="0">
              <a:buNone/>
            </a:pPr>
            <a:r>
              <a:rPr lang="it-IT" dirty="0"/>
              <a:t>Il </a:t>
            </a:r>
            <a:r>
              <a:rPr lang="it-IT" u="sng" dirty="0"/>
              <a:t>divieto di intermediazione di manodopera, che continua a sussistere anche dopo l’abrogazione dell’art. 1 l. 1369/60</a:t>
            </a:r>
            <a:r>
              <a:rPr lang="it-IT" dirty="0"/>
              <a:t>, impone di individuare il vero datore di lavoro con “quello che effettivamente utilizza le prestazioni lavorative anche se i lavoratori sono stati formalmente assunti da un altro (datore apparente) e prescindendosi da ogni indagine (che tra l’altro risulterebbe particolarmente difficoltosa) sull’esistenza di accordi fraudolenti (tra interponente e interposto)” (</a:t>
            </a:r>
            <a:r>
              <a:rPr lang="it-IT" dirty="0" err="1"/>
              <a:t>Cass</a:t>
            </a:r>
            <a:r>
              <a:rPr lang="it-IT" dirty="0"/>
              <a:t>. S.U. 22910/2006). </a:t>
            </a:r>
            <a:endParaRPr lang="en-US" dirty="0"/>
          </a:p>
        </p:txBody>
      </p:sp>
    </p:spTree>
    <p:extLst>
      <p:ext uri="{BB962C8B-B14F-4D97-AF65-F5344CB8AC3E}">
        <p14:creationId xmlns:p14="http://schemas.microsoft.com/office/powerpoint/2010/main" val="10606677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Casistica</a:t>
            </a:r>
            <a:endParaRPr lang="en-US" dirty="0"/>
          </a:p>
        </p:txBody>
      </p:sp>
      <p:sp>
        <p:nvSpPr>
          <p:cNvPr id="3" name="Segnaposto contenuto 2"/>
          <p:cNvSpPr>
            <a:spLocks noGrp="1"/>
          </p:cNvSpPr>
          <p:nvPr>
            <p:ph idx="1"/>
          </p:nvPr>
        </p:nvSpPr>
        <p:spPr>
          <a:xfrm>
            <a:off x="683568" y="2323652"/>
            <a:ext cx="7560840" cy="3769644"/>
          </a:xfrm>
        </p:spPr>
        <p:txBody>
          <a:bodyPr>
            <a:normAutofit fontScale="92500" lnSpcReduction="20000"/>
          </a:bodyPr>
          <a:lstStyle/>
          <a:p>
            <a:pPr marL="68580" indent="0">
              <a:buNone/>
            </a:pPr>
            <a:r>
              <a:rPr lang="it-IT" dirty="0" err="1" smtClean="0"/>
              <a:t>Cass</a:t>
            </a:r>
            <a:r>
              <a:rPr lang="it-IT" dirty="0"/>
              <a:t>. 17438/2012: nel caso in cui l‘utilizzatore stipuli con il fornitore contratti per fornitura di prestazioni di lavoro temporaneo in numero eccedente rispetto alla percentuale indicata nel CCNL, detta violazione non determina l'instaurazione di un rapporto di lavoro subordinato tra lavoratore e </a:t>
            </a:r>
            <a:r>
              <a:rPr lang="en-US" dirty="0" err="1"/>
              <a:t>utilizzatore</a:t>
            </a:r>
            <a:r>
              <a:rPr lang="en-US" dirty="0"/>
              <a:t>. Q</a:t>
            </a:r>
            <a:r>
              <a:rPr lang="it-IT" dirty="0" err="1"/>
              <a:t>uando</a:t>
            </a:r>
            <a:r>
              <a:rPr lang="it-IT" dirty="0"/>
              <a:t> l’irregolarità dipende da vizi interni e non attiene né inficia il contratto tra fornitore e utilizzatore, questo spiega i suoi effetti "naturali", integrando lo schema legale che prevede obblighi di retribuzione e contribuzione a carico del fornitore, e impedisce di ricadere nel paradigma del rapporto di lavoro subordinato con </a:t>
            </a:r>
            <a:r>
              <a:rPr lang="en-US" dirty="0" err="1" smtClean="0"/>
              <a:t>l’utilizzatore</a:t>
            </a:r>
            <a:r>
              <a:rPr lang="en-US" dirty="0" smtClean="0"/>
              <a:t>.</a:t>
            </a:r>
            <a:endParaRPr lang="it-IT" dirty="0"/>
          </a:p>
        </p:txBody>
      </p:sp>
    </p:spTree>
    <p:extLst>
      <p:ext uri="{BB962C8B-B14F-4D97-AF65-F5344CB8AC3E}">
        <p14:creationId xmlns:p14="http://schemas.microsoft.com/office/powerpoint/2010/main" val="4260697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73144"/>
          </a:xfrm>
        </p:spPr>
        <p:txBody>
          <a:bodyPr>
            <a:normAutofit fontScale="90000"/>
          </a:bodyPr>
          <a:lstStyle/>
          <a:p>
            <a:r>
              <a:rPr lang="it-IT" dirty="0" smtClean="0"/>
              <a:t>Sanzioni penali</a:t>
            </a:r>
            <a:endParaRPr lang="en-US" dirty="0"/>
          </a:p>
        </p:txBody>
      </p:sp>
      <p:sp>
        <p:nvSpPr>
          <p:cNvPr id="3" name="Segnaposto contenuto 2"/>
          <p:cNvSpPr>
            <a:spLocks noGrp="1"/>
          </p:cNvSpPr>
          <p:nvPr>
            <p:ph idx="1"/>
          </p:nvPr>
        </p:nvSpPr>
        <p:spPr>
          <a:xfrm>
            <a:off x="1043492" y="1988840"/>
            <a:ext cx="6912884" cy="3843789"/>
          </a:xfrm>
        </p:spPr>
        <p:txBody>
          <a:bodyPr>
            <a:normAutofit lnSpcReduction="10000"/>
          </a:bodyPr>
          <a:lstStyle/>
          <a:p>
            <a:pPr marL="68580" indent="0">
              <a:buNone/>
            </a:pPr>
            <a:r>
              <a:rPr lang="it-IT" dirty="0"/>
              <a:t>L'</a:t>
            </a:r>
            <a:r>
              <a:rPr lang="it-IT" u="sng" dirty="0"/>
              <a:t>esercizio non autorizzato </a:t>
            </a:r>
            <a:r>
              <a:rPr lang="it-IT" dirty="0"/>
              <a:t>delle </a:t>
            </a:r>
            <a:r>
              <a:rPr lang="it-IT" dirty="0" smtClean="0"/>
              <a:t>attività </a:t>
            </a:r>
            <a:r>
              <a:rPr lang="it-IT" dirty="0"/>
              <a:t>di </a:t>
            </a:r>
            <a:r>
              <a:rPr lang="it-IT" dirty="0" smtClean="0"/>
              <a:t>somministrazione è </a:t>
            </a:r>
            <a:r>
              <a:rPr lang="it-IT" dirty="0"/>
              <a:t>punito con la pena dell'ammenda di </a:t>
            </a:r>
            <a:r>
              <a:rPr lang="it-IT" dirty="0" smtClean="0"/>
              <a:t>€ 50 </a:t>
            </a:r>
            <a:r>
              <a:rPr lang="it-IT" dirty="0"/>
              <a:t>per ogni lavoratore occupato e per ogni giornata di lavoro</a:t>
            </a:r>
            <a:r>
              <a:rPr lang="it-IT" dirty="0" smtClean="0"/>
              <a:t>.</a:t>
            </a:r>
          </a:p>
          <a:p>
            <a:pPr marL="68580" indent="0">
              <a:buNone/>
            </a:pPr>
            <a:r>
              <a:rPr lang="it-IT" dirty="0"/>
              <a:t>Nei confronti dell'utilizzatore che ricorra alla somministrazione </a:t>
            </a:r>
            <a:r>
              <a:rPr lang="it-IT" dirty="0" smtClean="0"/>
              <a:t>da </a:t>
            </a:r>
            <a:r>
              <a:rPr lang="it-IT" dirty="0"/>
              <a:t>parte di soggetti </a:t>
            </a:r>
            <a:r>
              <a:rPr lang="it-IT" dirty="0" smtClean="0"/>
              <a:t>non autorizzati </a:t>
            </a:r>
            <a:r>
              <a:rPr lang="it-IT" dirty="0"/>
              <a:t>o </a:t>
            </a:r>
            <a:r>
              <a:rPr lang="it-IT" dirty="0" smtClean="0"/>
              <a:t>al </a:t>
            </a:r>
            <a:r>
              <a:rPr lang="it-IT" dirty="0"/>
              <a:t>di fuori dei limiti </a:t>
            </a:r>
            <a:r>
              <a:rPr lang="it-IT" dirty="0" smtClean="0"/>
              <a:t>previsti</a:t>
            </a:r>
            <a:r>
              <a:rPr lang="it-IT" dirty="0"/>
              <a:t>, si applica la pena dell'ammenda di </a:t>
            </a:r>
            <a:r>
              <a:rPr lang="it-IT" dirty="0" smtClean="0"/>
              <a:t>€ 50 </a:t>
            </a:r>
            <a:r>
              <a:rPr lang="it-IT" dirty="0"/>
              <a:t>per ogni lavoratore occupato e per ogni giornata di </a:t>
            </a:r>
            <a:r>
              <a:rPr lang="it-IT" dirty="0" smtClean="0"/>
              <a:t>occupazione (art. 18 co. 1 e 2 d. </a:t>
            </a:r>
            <a:r>
              <a:rPr lang="it-IT" dirty="0" err="1" smtClean="0"/>
              <a:t>lgs</a:t>
            </a:r>
            <a:r>
              <a:rPr lang="it-IT" dirty="0" smtClean="0"/>
              <a:t>. 276/2003).</a:t>
            </a:r>
            <a:endParaRPr lang="en-US" dirty="0"/>
          </a:p>
        </p:txBody>
      </p:sp>
    </p:spTree>
    <p:extLst>
      <p:ext uri="{BB962C8B-B14F-4D97-AF65-F5344CB8AC3E}">
        <p14:creationId xmlns:p14="http://schemas.microsoft.com/office/powerpoint/2010/main" val="12608516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 Roma, 15/2/2013</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268" y="2996952"/>
            <a:ext cx="8671084" cy="1772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11247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TERMINI DI IMPUGNAZIONE</a:t>
            </a:r>
            <a:endParaRPr lang="en-US" dirty="0"/>
          </a:p>
        </p:txBody>
      </p:sp>
      <p:sp>
        <p:nvSpPr>
          <p:cNvPr id="3" name="Segnaposto contenuto 2"/>
          <p:cNvSpPr>
            <a:spLocks noGrp="1"/>
          </p:cNvSpPr>
          <p:nvPr>
            <p:ph idx="1"/>
          </p:nvPr>
        </p:nvSpPr>
        <p:spPr>
          <a:xfrm>
            <a:off x="683568" y="2323652"/>
            <a:ext cx="7848872" cy="3985668"/>
          </a:xfrm>
        </p:spPr>
        <p:txBody>
          <a:bodyPr>
            <a:normAutofit/>
          </a:bodyPr>
          <a:lstStyle/>
          <a:p>
            <a:pPr marL="68580" indent="0">
              <a:buNone/>
            </a:pPr>
            <a:r>
              <a:rPr lang="it-IT" dirty="0" smtClean="0"/>
              <a:t>Le </a:t>
            </a:r>
            <a:r>
              <a:rPr lang="it-IT" dirty="0"/>
              <a:t>disposizioni di cui </a:t>
            </a:r>
            <a:r>
              <a:rPr lang="it-IT" dirty="0" smtClean="0"/>
              <a:t>all’art. 6 l. 604/66, </a:t>
            </a:r>
            <a:r>
              <a:rPr lang="it-IT" dirty="0"/>
              <a:t>si applicano anche </a:t>
            </a:r>
            <a:r>
              <a:rPr lang="it-IT" dirty="0" smtClean="0"/>
              <a:t>«nel </a:t>
            </a:r>
            <a:r>
              <a:rPr lang="it-IT" dirty="0"/>
              <a:t>caso in cui il lavoratore chieda la costituzione del rapporto di lavoro con l'utilizzatore</a:t>
            </a:r>
            <a:r>
              <a:rPr lang="it-IT" dirty="0" smtClean="0"/>
              <a:t>». Alla </a:t>
            </a:r>
            <a:r>
              <a:rPr lang="it-IT" dirty="0"/>
              <a:t>somministrazione irregolare si applica </a:t>
            </a:r>
            <a:r>
              <a:rPr lang="it-IT" dirty="0" smtClean="0"/>
              <a:t>dunque il </a:t>
            </a:r>
            <a:r>
              <a:rPr lang="it-IT" b="1" dirty="0"/>
              <a:t>termine </a:t>
            </a:r>
            <a:r>
              <a:rPr lang="it-IT" b="1" dirty="0" smtClean="0"/>
              <a:t>di decadenza </a:t>
            </a:r>
            <a:r>
              <a:rPr lang="it-IT" b="1" dirty="0"/>
              <a:t>di 60 </a:t>
            </a:r>
            <a:r>
              <a:rPr lang="it-IT" b="1" dirty="0" smtClean="0"/>
              <a:t>giorni </a:t>
            </a:r>
            <a:r>
              <a:rPr lang="it-IT" dirty="0" smtClean="0"/>
              <a:t>che</a:t>
            </a:r>
            <a:r>
              <a:rPr lang="it-IT" b="1" dirty="0" smtClean="0"/>
              <a:t> </a:t>
            </a:r>
            <a:r>
              <a:rPr lang="it-IT" dirty="0" smtClean="0"/>
              <a:t>decorre </a:t>
            </a:r>
            <a:r>
              <a:rPr lang="it-IT" dirty="0"/>
              <a:t>dalla </a:t>
            </a:r>
            <a:r>
              <a:rPr lang="it-IT" dirty="0" smtClean="0"/>
              <a:t>data </a:t>
            </a:r>
            <a:r>
              <a:rPr lang="it-IT" dirty="0"/>
              <a:t>in cui il lavoratore ha cessato di svolgere la propria </a:t>
            </a:r>
            <a:r>
              <a:rPr lang="it-IT" dirty="0" smtClean="0"/>
              <a:t>attività </a:t>
            </a:r>
            <a:r>
              <a:rPr lang="it-IT" dirty="0"/>
              <a:t>presso </a:t>
            </a:r>
            <a:r>
              <a:rPr lang="it-IT" dirty="0" smtClean="0"/>
              <a:t>l'utilizzatore. L’impugnazione è inefficace se non è seguita, entro il successivo termine di 120 gg., dal deposito </a:t>
            </a:r>
            <a:r>
              <a:rPr lang="it-IT" smtClean="0"/>
              <a:t>del ricorso </a:t>
            </a:r>
            <a:r>
              <a:rPr lang="it-IT" dirty="0"/>
              <a:t>(art. 39 co. 1). </a:t>
            </a:r>
          </a:p>
        </p:txBody>
      </p:sp>
    </p:spTree>
    <p:extLst>
      <p:ext uri="{BB962C8B-B14F-4D97-AF65-F5344CB8AC3E}">
        <p14:creationId xmlns:p14="http://schemas.microsoft.com/office/powerpoint/2010/main" val="13702386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2" y="764704"/>
            <a:ext cx="7024744" cy="817160"/>
          </a:xfrm>
        </p:spPr>
        <p:txBody>
          <a:bodyPr/>
          <a:lstStyle/>
          <a:p>
            <a:r>
              <a:rPr lang="it-IT" dirty="0">
                <a:solidFill>
                  <a:srgbClr val="94C600"/>
                </a:solidFill>
              </a:rPr>
              <a:t>Risarcimento del danno</a:t>
            </a:r>
            <a:endParaRPr lang="it-IT" dirty="0"/>
          </a:p>
        </p:txBody>
      </p:sp>
      <p:sp>
        <p:nvSpPr>
          <p:cNvPr id="3" name="Segnaposto contenuto 2"/>
          <p:cNvSpPr>
            <a:spLocks noGrp="1"/>
          </p:cNvSpPr>
          <p:nvPr>
            <p:ph idx="1"/>
          </p:nvPr>
        </p:nvSpPr>
        <p:spPr>
          <a:xfrm>
            <a:off x="755576" y="1844824"/>
            <a:ext cx="7704856" cy="3987805"/>
          </a:xfrm>
        </p:spPr>
        <p:txBody>
          <a:bodyPr>
            <a:normAutofit fontScale="85000" lnSpcReduction="10000"/>
          </a:bodyPr>
          <a:lstStyle/>
          <a:p>
            <a:pPr marL="68580" indent="0">
              <a:buNone/>
            </a:pPr>
            <a:r>
              <a:rPr lang="it-IT" dirty="0" smtClean="0"/>
              <a:t>Nel caso in cui il giudice accoglie la domanda con cui si chiede </a:t>
            </a:r>
            <a:r>
              <a:rPr lang="it-IT" dirty="0"/>
              <a:t>la costituzione di un rapporto di lavoro alle dipendenze </a:t>
            </a:r>
            <a:r>
              <a:rPr lang="it-IT" dirty="0" smtClean="0"/>
              <a:t>dell’utilizzatore, </a:t>
            </a:r>
            <a:r>
              <a:rPr lang="it-IT" dirty="0"/>
              <a:t>condanna il datore di lavoro al risarcimento del danno in favore del lavoratore, stabilendo </a:t>
            </a:r>
            <a:r>
              <a:rPr lang="it-IT" dirty="0" smtClean="0"/>
              <a:t>un'indennità </a:t>
            </a:r>
            <a:r>
              <a:rPr lang="it-IT" dirty="0"/>
              <a:t>onnicomprensiva nella misura compresa tra un minimo di 2,5 e un massimo di 12 </a:t>
            </a:r>
            <a:r>
              <a:rPr lang="it-IT" dirty="0" smtClean="0"/>
              <a:t>mensilità </a:t>
            </a:r>
            <a:r>
              <a:rPr lang="it-IT" dirty="0"/>
              <a:t>dell'ultima retribuzione di riferimento per il calcolo del </a:t>
            </a:r>
            <a:r>
              <a:rPr lang="it-IT" dirty="0" smtClean="0"/>
              <a:t>TFR. </a:t>
            </a:r>
            <a:r>
              <a:rPr lang="it-IT" dirty="0"/>
              <a:t>La predetta </a:t>
            </a:r>
            <a:r>
              <a:rPr lang="it-IT" dirty="0" smtClean="0"/>
              <a:t>indennità </a:t>
            </a:r>
            <a:r>
              <a:rPr lang="it-IT" dirty="0"/>
              <a:t>ristora per intero il pregiudizio subito dal lavoratore, comprese le conseguenze retributive e contributive, relativo al periodo compreso tra la data in cui il lavoratore ha cessato di svolgere la propria </a:t>
            </a:r>
            <a:r>
              <a:rPr lang="it-IT" dirty="0" smtClean="0"/>
              <a:t>attività </a:t>
            </a:r>
            <a:r>
              <a:rPr lang="it-IT" dirty="0"/>
              <a:t>presso l'utilizzatore e la pronuncia con la quale il giudice ha ordinato la costituzione del rapporto di </a:t>
            </a:r>
            <a:r>
              <a:rPr lang="it-IT" dirty="0" smtClean="0"/>
              <a:t>lavoro (art. 39 co. 2). </a:t>
            </a:r>
            <a:endParaRPr lang="it-IT" dirty="0"/>
          </a:p>
        </p:txBody>
      </p:sp>
    </p:spTree>
    <p:extLst>
      <p:ext uri="{BB962C8B-B14F-4D97-AF65-F5344CB8AC3E}">
        <p14:creationId xmlns:p14="http://schemas.microsoft.com/office/powerpoint/2010/main" val="9201200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Risarcimento del danno</a:t>
            </a:r>
            <a:endParaRPr lang="en-US" dirty="0"/>
          </a:p>
        </p:txBody>
      </p:sp>
      <p:sp>
        <p:nvSpPr>
          <p:cNvPr id="3" name="Segnaposto contenuto 2"/>
          <p:cNvSpPr>
            <a:spLocks noGrp="1"/>
          </p:cNvSpPr>
          <p:nvPr>
            <p:ph idx="1"/>
          </p:nvPr>
        </p:nvSpPr>
        <p:spPr>
          <a:xfrm>
            <a:off x="1043492" y="2323652"/>
            <a:ext cx="7128908" cy="3841652"/>
          </a:xfrm>
        </p:spPr>
        <p:txBody>
          <a:bodyPr>
            <a:normAutofit fontScale="92500" lnSpcReduction="10000"/>
          </a:bodyPr>
          <a:lstStyle/>
          <a:p>
            <a:pPr marL="68580" indent="0">
              <a:buNone/>
            </a:pPr>
            <a:r>
              <a:rPr lang="it-IT" dirty="0"/>
              <a:t>In tutti i casi nei quali l'oggetto della domanda del lavoratore somministrato sia la </a:t>
            </a:r>
            <a:r>
              <a:rPr lang="it-IT" b="1" dirty="0"/>
              <a:t>conversione di un rapporto di lavoro a termine</a:t>
            </a:r>
            <a:r>
              <a:rPr lang="it-IT" dirty="0"/>
              <a:t>, al risarcimento del danno per i </a:t>
            </a:r>
            <a:r>
              <a:rPr lang="it-IT" b="1" dirty="0"/>
              <a:t>periodi non lavorati</a:t>
            </a:r>
            <a:r>
              <a:rPr lang="it-IT" dirty="0"/>
              <a:t> si applica la disposizione prevista in caso di </a:t>
            </a:r>
            <a:r>
              <a:rPr lang="it-IT" b="1" dirty="0"/>
              <a:t>conversione del contratto a termine illegittimo</a:t>
            </a:r>
            <a:r>
              <a:rPr lang="it-IT" dirty="0"/>
              <a:t>, e quindi una somma di importo variabile tra un </a:t>
            </a:r>
            <a:r>
              <a:rPr lang="it-IT" b="1" dirty="0"/>
              <a:t>minimo</a:t>
            </a:r>
            <a:r>
              <a:rPr lang="it-IT" dirty="0"/>
              <a:t> </a:t>
            </a:r>
            <a:r>
              <a:rPr lang="it-IT" b="1" dirty="0"/>
              <a:t>di 2,5 e un massimo di 12 mensilità</a:t>
            </a:r>
            <a:r>
              <a:rPr lang="it-IT" dirty="0"/>
              <a:t> dell'ultima retribuzione globale di fatto </a:t>
            </a:r>
            <a:r>
              <a:rPr lang="it-IT" dirty="0" smtClean="0"/>
              <a:t>(art. 32 co. 5 l. 183/2010), </a:t>
            </a:r>
            <a:r>
              <a:rPr lang="it-IT" dirty="0"/>
              <a:t>inclusa la possibilità, se provato dal datore di lavoro, di detrarre </a:t>
            </a:r>
            <a:r>
              <a:rPr lang="it-IT" b="1" dirty="0"/>
              <a:t>l'</a:t>
            </a:r>
            <a:r>
              <a:rPr lang="it-IT" b="1" dirty="0" err="1"/>
              <a:t>aliunde</a:t>
            </a:r>
            <a:r>
              <a:rPr lang="it-IT" b="1" dirty="0"/>
              <a:t> </a:t>
            </a:r>
            <a:r>
              <a:rPr lang="it-IT" b="1" dirty="0" err="1"/>
              <a:t>perceptum</a:t>
            </a:r>
            <a:r>
              <a:rPr lang="it-IT" dirty="0"/>
              <a:t> (</a:t>
            </a:r>
            <a:r>
              <a:rPr lang="it-IT" dirty="0" err="1"/>
              <a:t>Trib</a:t>
            </a:r>
            <a:r>
              <a:rPr lang="it-IT" dirty="0"/>
              <a:t>. Roma 30.11.2010; </a:t>
            </a:r>
            <a:r>
              <a:rPr lang="it-IT" dirty="0" err="1"/>
              <a:t>Trib</a:t>
            </a:r>
            <a:r>
              <a:rPr lang="it-IT" dirty="0"/>
              <a:t>. Roma </a:t>
            </a:r>
            <a:r>
              <a:rPr lang="it-IT" dirty="0" smtClean="0"/>
              <a:t>1.12.2010; </a:t>
            </a:r>
            <a:r>
              <a:rPr lang="it-IT" dirty="0" err="1" smtClean="0"/>
              <a:t>Cass</a:t>
            </a:r>
            <a:r>
              <a:rPr lang="it-IT" dirty="0" smtClean="0"/>
              <a:t>. 1148/2013).</a:t>
            </a:r>
            <a:endParaRPr lang="en-US" dirty="0"/>
          </a:p>
        </p:txBody>
      </p:sp>
    </p:spTree>
    <p:extLst>
      <p:ext uri="{BB962C8B-B14F-4D97-AF65-F5344CB8AC3E}">
        <p14:creationId xmlns:p14="http://schemas.microsoft.com/office/powerpoint/2010/main" val="28161858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36712"/>
            <a:ext cx="7024744" cy="792088"/>
          </a:xfrm>
        </p:spPr>
        <p:txBody>
          <a:bodyPr>
            <a:normAutofit/>
          </a:bodyPr>
          <a:lstStyle/>
          <a:p>
            <a:r>
              <a:rPr lang="it-IT" dirty="0" smtClean="0"/>
              <a:t>Risarcimento del danno</a:t>
            </a:r>
            <a:endParaRPr lang="en-US" dirty="0"/>
          </a:p>
        </p:txBody>
      </p:sp>
      <p:sp>
        <p:nvSpPr>
          <p:cNvPr id="3" name="Segnaposto contenuto 2"/>
          <p:cNvSpPr>
            <a:spLocks noGrp="1"/>
          </p:cNvSpPr>
          <p:nvPr>
            <p:ph idx="1"/>
          </p:nvPr>
        </p:nvSpPr>
        <p:spPr>
          <a:xfrm>
            <a:off x="683568" y="1700808"/>
            <a:ext cx="7920880" cy="4824536"/>
          </a:xfrm>
        </p:spPr>
        <p:txBody>
          <a:bodyPr>
            <a:normAutofit fontScale="85000" lnSpcReduction="20000"/>
          </a:bodyPr>
          <a:lstStyle/>
          <a:p>
            <a:pPr marL="68580" indent="0">
              <a:buNone/>
            </a:pPr>
            <a:r>
              <a:rPr lang="it-IT" dirty="0" smtClean="0"/>
              <a:t>Nell'ipotesi </a:t>
            </a:r>
            <a:r>
              <a:rPr lang="it-IT" dirty="0"/>
              <a:t>in cui sia accertata la irregolarità della </a:t>
            </a:r>
            <a:r>
              <a:rPr lang="it-IT" dirty="0" smtClean="0"/>
              <a:t>somministrazione</a:t>
            </a:r>
            <a:r>
              <a:rPr lang="it-IT" dirty="0"/>
              <a:t>, </a:t>
            </a:r>
            <a:r>
              <a:rPr lang="it-IT" dirty="0" smtClean="0"/>
              <a:t>il lavoratore ha diritto alla costituzione di un rapporto a tempo indeterminato con l'utilizzatore, nonché al </a:t>
            </a:r>
            <a:r>
              <a:rPr lang="it-IT" u="sng" dirty="0" smtClean="0"/>
              <a:t>risarcimento del danno quantificabile nelle retribuzioni che avrebbe percepito dal momento della messa in mora </a:t>
            </a:r>
            <a:r>
              <a:rPr lang="it-IT" dirty="0" smtClean="0"/>
              <a:t>(offerta della prestazione lavorativa: </a:t>
            </a:r>
            <a:r>
              <a:rPr lang="it-IT" dirty="0" err="1" smtClean="0"/>
              <a:t>Cass</a:t>
            </a:r>
            <a:r>
              <a:rPr lang="it-IT" dirty="0" smtClean="0"/>
              <a:t>. S.U. 14381/2002), non trovando applicazione l’indennità forfettaria introdotta dall'art. 32 co. 5 l. 183/2010, prevista esclusivamente ed eccezionalmente per il diverso caso della conversione del contratto a tempo determinato (</a:t>
            </a:r>
            <a:r>
              <a:rPr lang="it-IT" dirty="0" err="1" smtClean="0"/>
              <a:t>Trib</a:t>
            </a:r>
            <a:r>
              <a:rPr lang="it-IT" dirty="0" smtClean="0"/>
              <a:t>. Napoli 3 febbraio 2011).</a:t>
            </a:r>
          </a:p>
          <a:p>
            <a:pPr marL="68580" indent="0">
              <a:buNone/>
            </a:pPr>
            <a:r>
              <a:rPr lang="it-IT" dirty="0" smtClean="0"/>
              <a:t>I vizi che danno luogo alla costituzione di un rapporto di lavoro subordinato con l’utilizzatore attengono al contratto di somministrazione, quindi non è dato ravvisare una conversione del contratto a tempo determinato in contratto a tempo indeterminato tra le stesse parti ma si ha la </a:t>
            </a:r>
            <a:r>
              <a:rPr lang="it-IT" i="1" dirty="0" smtClean="0"/>
              <a:t>«costituzione ex novo di un rapporto di lavoro in capo ad un soggetto (la società utilizzatrice) diverso da quello che ha stipulato l’originario contratto di lavoro</a:t>
            </a:r>
            <a:r>
              <a:rPr lang="it-IT" dirty="0" smtClean="0"/>
              <a:t>» (T. Roma, 15/1/2013 e 6/2/2013).</a:t>
            </a:r>
            <a:endParaRPr lang="en-US" dirty="0"/>
          </a:p>
        </p:txBody>
      </p:sp>
    </p:spTree>
    <p:extLst>
      <p:ext uri="{BB962C8B-B14F-4D97-AF65-F5344CB8AC3E}">
        <p14:creationId xmlns:p14="http://schemas.microsoft.com/office/powerpoint/2010/main" val="13972702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764704"/>
            <a:ext cx="7024744" cy="673144"/>
          </a:xfrm>
        </p:spPr>
        <p:txBody>
          <a:bodyPr>
            <a:normAutofit fontScale="90000"/>
          </a:bodyPr>
          <a:lstStyle/>
          <a:p>
            <a:r>
              <a:rPr lang="it-IT" b="1" dirty="0"/>
              <a:t> ATTIVITÀ DI </a:t>
            </a:r>
            <a:r>
              <a:rPr lang="it-IT" b="1" dirty="0" smtClean="0"/>
              <a:t>CROWDSOURCING</a:t>
            </a:r>
            <a:endParaRPr lang="en-US" dirty="0"/>
          </a:p>
        </p:txBody>
      </p:sp>
      <p:sp>
        <p:nvSpPr>
          <p:cNvPr id="3" name="Segnaposto contenuto 2"/>
          <p:cNvSpPr>
            <a:spLocks noGrp="1"/>
          </p:cNvSpPr>
          <p:nvPr>
            <p:ph idx="1"/>
          </p:nvPr>
        </p:nvSpPr>
        <p:spPr>
          <a:xfrm>
            <a:off x="827584" y="1772816"/>
            <a:ext cx="7488832" cy="4464496"/>
          </a:xfrm>
        </p:spPr>
        <p:txBody>
          <a:bodyPr>
            <a:noAutofit/>
          </a:bodyPr>
          <a:lstStyle/>
          <a:p>
            <a:pPr marL="68580" indent="0">
              <a:buNone/>
            </a:pPr>
            <a:r>
              <a:rPr lang="it-IT" sz="1600" i="1" dirty="0" err="1" smtClean="0"/>
              <a:t>Crowdsourcing</a:t>
            </a:r>
            <a:r>
              <a:rPr lang="it-IT" sz="1600" dirty="0" smtClean="0"/>
              <a:t>: nuovo </a:t>
            </a:r>
            <a:r>
              <a:rPr lang="it-IT" sz="1600" dirty="0"/>
              <a:t>modello di business </a:t>
            </a:r>
            <a:r>
              <a:rPr lang="it-IT" sz="1600" dirty="0" smtClean="0"/>
              <a:t>aziendale in </a:t>
            </a:r>
            <a:r>
              <a:rPr lang="it-IT" sz="1600" dirty="0"/>
              <a:t>forza del quale un’impresa affida la </a:t>
            </a:r>
            <a:r>
              <a:rPr lang="it-IT" sz="1600" dirty="0" smtClean="0"/>
              <a:t>progettazione o </a:t>
            </a:r>
            <a:r>
              <a:rPr lang="it-IT" sz="1600" dirty="0"/>
              <a:t>la realizzazione di un </a:t>
            </a:r>
            <a:r>
              <a:rPr lang="it-IT" sz="1600" dirty="0" smtClean="0"/>
              <a:t>determinato bene </a:t>
            </a:r>
            <a:r>
              <a:rPr lang="it-IT" sz="1600" dirty="0"/>
              <a:t>immateriale ad un insieme indefinito di persone, tra le quali </a:t>
            </a:r>
            <a:r>
              <a:rPr lang="it-IT" sz="1600" dirty="0" smtClean="0"/>
              <a:t>volontari</a:t>
            </a:r>
            <a:r>
              <a:rPr lang="it-IT" sz="1600" dirty="0"/>
              <a:t>, intenditori del settore e </a:t>
            </a:r>
            <a:r>
              <a:rPr lang="it-IT" sz="1600" i="1" dirty="0" smtClean="0"/>
              <a:t>freelance</a:t>
            </a:r>
            <a:r>
              <a:rPr lang="it-IT" sz="1600" dirty="0" smtClean="0"/>
              <a:t>(c.d</a:t>
            </a:r>
            <a:r>
              <a:rPr lang="it-IT" sz="1600" dirty="0"/>
              <a:t>. </a:t>
            </a:r>
            <a:r>
              <a:rPr lang="it-IT" sz="1600" i="1" dirty="0"/>
              <a:t>community </a:t>
            </a:r>
            <a:r>
              <a:rPr lang="it-IT" sz="1600" dirty="0"/>
              <a:t>di utenti iscritti ai siti a titolo gratuito</a:t>
            </a:r>
            <a:r>
              <a:rPr lang="it-IT" sz="1600" dirty="0" smtClean="0"/>
              <a:t>).</a:t>
            </a:r>
          </a:p>
          <a:p>
            <a:pPr marL="68580" indent="0">
              <a:buNone/>
            </a:pPr>
            <a:r>
              <a:rPr lang="it-IT" sz="1600" dirty="0" smtClean="0"/>
              <a:t>Le </a:t>
            </a:r>
            <a:r>
              <a:rPr lang="it-IT" sz="1600" dirty="0"/>
              <a:t>attività </a:t>
            </a:r>
            <a:r>
              <a:rPr lang="it-IT" sz="1600" dirty="0" smtClean="0"/>
              <a:t>di intermediazione </a:t>
            </a:r>
            <a:r>
              <a:rPr lang="it-IT" sz="1600" dirty="0"/>
              <a:t>svolte in </a:t>
            </a:r>
            <a:r>
              <a:rPr lang="it-IT" sz="1600" i="1" dirty="0" err="1"/>
              <a:t>crowdsourcing</a:t>
            </a:r>
            <a:r>
              <a:rPr lang="it-IT" sz="1600" i="1" dirty="0"/>
              <a:t> </a:t>
            </a:r>
            <a:r>
              <a:rPr lang="it-IT" sz="1600" dirty="0"/>
              <a:t>risultano, in linea generale, </a:t>
            </a:r>
            <a:r>
              <a:rPr lang="it-IT" sz="1600" b="1" dirty="0"/>
              <a:t>finalizzate non </a:t>
            </a:r>
            <a:r>
              <a:rPr lang="it-IT" sz="1600" b="1" dirty="0" smtClean="0"/>
              <a:t>alla conclusione </a:t>
            </a:r>
            <a:r>
              <a:rPr lang="it-IT" sz="1600" b="1" dirty="0"/>
              <a:t>di contratti di lavoro ma alla mera stipulazione di contratti di </a:t>
            </a:r>
            <a:r>
              <a:rPr lang="it-IT" sz="1600" b="1" dirty="0" smtClean="0"/>
              <a:t>natura commerciale</a:t>
            </a:r>
            <a:r>
              <a:rPr lang="it-IT" sz="1600" b="1" dirty="0"/>
              <a:t>, </a:t>
            </a:r>
            <a:r>
              <a:rPr lang="it-IT" sz="1600" dirty="0"/>
              <a:t>tra i quali la compravendita </a:t>
            </a:r>
            <a:r>
              <a:rPr lang="it-IT" sz="1600" dirty="0" smtClean="0"/>
              <a:t>o l’appalto. </a:t>
            </a:r>
            <a:r>
              <a:rPr lang="it-IT" sz="1600" dirty="0"/>
              <a:t>Per </a:t>
            </a:r>
            <a:r>
              <a:rPr lang="it-IT" sz="1600" dirty="0" smtClean="0"/>
              <a:t>tali motivi </a:t>
            </a:r>
            <a:r>
              <a:rPr lang="it-IT" sz="1600" dirty="0"/>
              <a:t>non appare necessaria l’autorizzazione preventiva di cui </a:t>
            </a:r>
            <a:r>
              <a:rPr lang="it-IT" sz="1600" dirty="0" smtClean="0"/>
              <a:t>all’art</a:t>
            </a:r>
            <a:r>
              <a:rPr lang="it-IT" sz="1600" dirty="0"/>
              <a:t>. </a:t>
            </a:r>
            <a:r>
              <a:rPr lang="it-IT" sz="1600" dirty="0" smtClean="0"/>
              <a:t>4 e 6 </a:t>
            </a:r>
            <a:r>
              <a:rPr lang="it-IT" sz="1600" dirty="0" err="1"/>
              <a:t>D.Lgs.</a:t>
            </a:r>
            <a:r>
              <a:rPr lang="it-IT" sz="1600" dirty="0"/>
              <a:t> n. </a:t>
            </a:r>
            <a:r>
              <a:rPr lang="it-IT" sz="1600" dirty="0" smtClean="0"/>
              <a:t>276/2003 (Min</a:t>
            </a:r>
            <a:r>
              <a:rPr lang="it-IT" sz="1600" dirty="0"/>
              <a:t>. Lav</a:t>
            </a:r>
            <a:r>
              <a:rPr lang="it-IT" sz="1600" dirty="0" smtClean="0"/>
              <a:t>., Interpello n. 12/2013).</a:t>
            </a:r>
            <a:r>
              <a:rPr lang="it-IT" sz="1600" b="1" dirty="0" smtClean="0"/>
              <a:t> </a:t>
            </a:r>
          </a:p>
          <a:p>
            <a:pPr marL="68580" indent="0">
              <a:buNone/>
            </a:pPr>
            <a:endParaRPr lang="it-IT" sz="1600" b="1" dirty="0"/>
          </a:p>
          <a:p>
            <a:pPr marL="68580" indent="0">
              <a:buNone/>
            </a:pPr>
            <a:r>
              <a:rPr lang="en-US" sz="1600" dirty="0" smtClean="0"/>
              <a:t>Amazon Mechanical </a:t>
            </a:r>
            <a:r>
              <a:rPr lang="en-US" sz="1600" dirty="0"/>
              <a:t>Turk offers access to a virtual community of workers that are available to help you accomplish your business goals. A robust set of APIs and command line tools enable you to programmatically distribute tasks that require human intelligence to a widely distributed, on-demand workforce</a:t>
            </a:r>
            <a:r>
              <a:rPr lang="en-US" sz="1600" dirty="0" smtClean="0"/>
              <a:t>.</a:t>
            </a:r>
          </a:p>
          <a:p>
            <a:pPr marL="68580" indent="0">
              <a:buNone/>
            </a:pPr>
            <a:r>
              <a:rPr lang="en-US" sz="1600" dirty="0"/>
              <a:t>http://aws.amazon.com/mturk/</a:t>
            </a:r>
          </a:p>
        </p:txBody>
      </p:sp>
    </p:spTree>
    <p:extLst>
      <p:ext uri="{BB962C8B-B14F-4D97-AF65-F5344CB8AC3E}">
        <p14:creationId xmlns:p14="http://schemas.microsoft.com/office/powerpoint/2010/main" val="880387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Contratto di somministrazione a tempo indeterminato</a:t>
            </a:r>
            <a:endParaRPr lang="en-US" dirty="0"/>
          </a:p>
        </p:txBody>
      </p:sp>
      <p:sp>
        <p:nvSpPr>
          <p:cNvPr id="3" name="Segnaposto contenuto 2"/>
          <p:cNvSpPr>
            <a:spLocks noGrp="1"/>
          </p:cNvSpPr>
          <p:nvPr>
            <p:ph idx="1"/>
          </p:nvPr>
        </p:nvSpPr>
        <p:spPr>
          <a:xfrm>
            <a:off x="683568" y="2323652"/>
            <a:ext cx="7704856" cy="3913660"/>
          </a:xfrm>
        </p:spPr>
        <p:txBody>
          <a:bodyPr>
            <a:normAutofit fontScale="85000" lnSpcReduction="10000"/>
          </a:bodyPr>
          <a:lstStyle/>
          <a:p>
            <a:pPr marL="68580" indent="0">
              <a:buNone/>
            </a:pPr>
            <a:r>
              <a:rPr lang="it-IT" dirty="0" smtClean="0"/>
              <a:t>Salvo diversa previsione dei contratti collettivi applicati dall'utilizzatore, il numero dei lavoratori somministrati con contratto di somministrazione di lavoro a tempo indeterminato </a:t>
            </a:r>
            <a:r>
              <a:rPr lang="it-IT" u="sng" dirty="0" smtClean="0"/>
              <a:t>non può eccedere il 20 % del numero dei lavoratori a tempo indeterminato in forza presso l'utilizzatore</a:t>
            </a:r>
            <a:r>
              <a:rPr lang="it-IT" dirty="0" smtClean="0"/>
              <a:t>. Possono essere somministrati a tempo indeterminato </a:t>
            </a:r>
            <a:r>
              <a:rPr lang="it-IT" b="1" dirty="0" smtClean="0"/>
              <a:t>esclusivamente i lavoratori assunti dal somministratore a tempo indeterminato </a:t>
            </a:r>
            <a:r>
              <a:rPr lang="it-IT" dirty="0" smtClean="0"/>
              <a:t>(art. 31 co. 1).</a:t>
            </a:r>
          </a:p>
          <a:p>
            <a:pPr marL="68580" indent="0">
              <a:buNone/>
            </a:pPr>
            <a:r>
              <a:rPr lang="it-IT" dirty="0" smtClean="0"/>
              <a:t>Quando </a:t>
            </a:r>
            <a:r>
              <a:rPr lang="it-IT" dirty="0"/>
              <a:t>la somministrazione di lavoro </a:t>
            </a:r>
            <a:r>
              <a:rPr lang="it-IT" dirty="0" smtClean="0"/>
              <a:t>avviene </a:t>
            </a:r>
            <a:r>
              <a:rPr lang="it-IT" dirty="0"/>
              <a:t>al di fuori </a:t>
            </a:r>
            <a:r>
              <a:rPr lang="it-IT" dirty="0" smtClean="0"/>
              <a:t>di tali limiti, </a:t>
            </a:r>
            <a:r>
              <a:rPr lang="it-IT" dirty="0"/>
              <a:t>il lavoratore </a:t>
            </a:r>
            <a:r>
              <a:rPr lang="it-IT" dirty="0" smtClean="0"/>
              <a:t>può chiedere </a:t>
            </a:r>
            <a:r>
              <a:rPr lang="it-IT" dirty="0"/>
              <a:t>la costituzione di un rapporto di lavoro alle dipendenze </a:t>
            </a:r>
            <a:r>
              <a:rPr lang="it-IT" dirty="0" smtClean="0"/>
              <a:t>dell’utilizzatore, </a:t>
            </a:r>
            <a:r>
              <a:rPr lang="it-IT" dirty="0"/>
              <a:t>con effetto dall'inizio della </a:t>
            </a:r>
            <a:r>
              <a:rPr lang="it-IT" dirty="0" smtClean="0"/>
              <a:t>somministrazione (art. 38 co. 2).</a:t>
            </a:r>
          </a:p>
          <a:p>
            <a:pPr marL="68580" indent="0">
              <a:buNone/>
            </a:pPr>
            <a:r>
              <a:rPr lang="it-IT" dirty="0" smtClean="0"/>
              <a:t>Sanzione amministrativa (art. 40).</a:t>
            </a:r>
            <a:endParaRPr lang="it-IT" dirty="0"/>
          </a:p>
          <a:p>
            <a:pPr marL="68580" indent="0">
              <a:buNone/>
            </a:pPr>
            <a:endParaRPr lang="en-US" dirty="0"/>
          </a:p>
        </p:txBody>
      </p:sp>
    </p:spTree>
    <p:extLst>
      <p:ext uri="{BB962C8B-B14F-4D97-AF65-F5344CB8AC3E}">
        <p14:creationId xmlns:p14="http://schemas.microsoft.com/office/powerpoint/2010/main" val="173517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Contratto di somministrazione a tempo determinato</a:t>
            </a:r>
            <a:endParaRPr lang="en-US" dirty="0"/>
          </a:p>
        </p:txBody>
      </p:sp>
      <p:sp>
        <p:nvSpPr>
          <p:cNvPr id="3" name="Segnaposto contenuto 2"/>
          <p:cNvSpPr>
            <a:spLocks noGrp="1"/>
          </p:cNvSpPr>
          <p:nvPr>
            <p:ph idx="1"/>
          </p:nvPr>
        </p:nvSpPr>
        <p:spPr>
          <a:xfrm>
            <a:off x="683568" y="2323652"/>
            <a:ext cx="7848872" cy="4057676"/>
          </a:xfrm>
        </p:spPr>
        <p:txBody>
          <a:bodyPr>
            <a:normAutofit fontScale="85000" lnSpcReduction="10000"/>
          </a:bodyPr>
          <a:lstStyle/>
          <a:p>
            <a:pPr marL="68580" indent="0">
              <a:buNone/>
            </a:pPr>
            <a:r>
              <a:rPr lang="it-IT" dirty="0"/>
              <a:t>La somministrazione di lavoro a tempo determinato </a:t>
            </a:r>
            <a:r>
              <a:rPr lang="it-IT" dirty="0" smtClean="0"/>
              <a:t>è </a:t>
            </a:r>
            <a:r>
              <a:rPr lang="it-IT" dirty="0"/>
              <a:t>utilizzata nei </a:t>
            </a:r>
            <a:r>
              <a:rPr lang="it-IT" u="sng" dirty="0"/>
              <a:t>limiti quantitativi individuati dai contratti collettivi applicati dall'utilizzatore</a:t>
            </a:r>
            <a:r>
              <a:rPr lang="it-IT" dirty="0"/>
              <a:t>. E' in ogni caso esente da limiti quantitativi la somministrazione a tempo determinato di lavoratori </a:t>
            </a:r>
            <a:r>
              <a:rPr lang="it-IT" dirty="0" smtClean="0"/>
              <a:t>in mobilità, </a:t>
            </a:r>
            <a:r>
              <a:rPr lang="it-IT" dirty="0"/>
              <a:t>di soggetti disoccupati che godono, da almeno </a:t>
            </a:r>
            <a:r>
              <a:rPr lang="it-IT" dirty="0" smtClean="0"/>
              <a:t>6 mesi</a:t>
            </a:r>
            <a:r>
              <a:rPr lang="it-IT" dirty="0"/>
              <a:t>, di trattamenti di disoccupazione non agricola o di ammortizzatori sociali, e di lavoratori «svantaggiati» o «molto svantaggiati» </a:t>
            </a:r>
            <a:r>
              <a:rPr lang="it-IT" dirty="0" smtClean="0"/>
              <a:t>(art. 31 co. 2).</a:t>
            </a:r>
          </a:p>
          <a:p>
            <a:pPr marL="68580" indent="0">
              <a:buNone/>
            </a:pPr>
            <a:r>
              <a:rPr lang="it-IT" dirty="0"/>
              <a:t>Quando la somministrazione di lavoro </a:t>
            </a:r>
            <a:r>
              <a:rPr lang="it-IT" dirty="0" smtClean="0"/>
              <a:t>avviene </a:t>
            </a:r>
            <a:r>
              <a:rPr lang="it-IT" dirty="0"/>
              <a:t>al di fuori di tali limiti, il lavoratore può chiedere la costituzione di un rapporto di lavoro alle dipendenze dell’utilizzatore, con effetto dall'inizio della somministrazione (art. 38 co. 2</a:t>
            </a:r>
            <a:r>
              <a:rPr lang="it-IT" dirty="0" smtClean="0"/>
              <a:t>)</a:t>
            </a:r>
          </a:p>
          <a:p>
            <a:pPr marL="68580" indent="0">
              <a:buNone/>
            </a:pPr>
            <a:r>
              <a:rPr lang="it-IT" dirty="0"/>
              <a:t>Sanzione amministrativa (art. 40</a:t>
            </a:r>
            <a:r>
              <a:rPr lang="it-IT" dirty="0" smtClean="0"/>
              <a:t>).</a:t>
            </a:r>
            <a:endParaRPr lang="it-IT" dirty="0"/>
          </a:p>
        </p:txBody>
      </p:sp>
    </p:spTree>
    <p:extLst>
      <p:ext uri="{BB962C8B-B14F-4D97-AF65-F5344CB8AC3E}">
        <p14:creationId xmlns:p14="http://schemas.microsoft.com/office/powerpoint/2010/main" val="837472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692696"/>
            <a:ext cx="7024744" cy="1143000"/>
          </a:xfrm>
        </p:spPr>
        <p:txBody>
          <a:bodyPr>
            <a:normAutofit fontScale="90000"/>
          </a:bodyPr>
          <a:lstStyle/>
          <a:p>
            <a:r>
              <a:rPr lang="it-IT" dirty="0" smtClean="0"/>
              <a:t>Divieto di stipulare contratti di somministrazione</a:t>
            </a:r>
            <a:endParaRPr lang="en-US" dirty="0"/>
          </a:p>
        </p:txBody>
      </p:sp>
      <p:sp>
        <p:nvSpPr>
          <p:cNvPr id="3" name="Segnaposto contenuto 2"/>
          <p:cNvSpPr>
            <a:spLocks noGrp="1"/>
          </p:cNvSpPr>
          <p:nvPr>
            <p:ph idx="1"/>
          </p:nvPr>
        </p:nvSpPr>
        <p:spPr>
          <a:xfrm>
            <a:off x="467544" y="1844824"/>
            <a:ext cx="8280920" cy="4680520"/>
          </a:xfrm>
        </p:spPr>
        <p:txBody>
          <a:bodyPr>
            <a:noAutofit/>
          </a:bodyPr>
          <a:lstStyle/>
          <a:p>
            <a:pPr marL="68580" indent="0">
              <a:buNone/>
            </a:pPr>
            <a:r>
              <a:rPr lang="it-IT" sz="1700" dirty="0"/>
              <a:t>Il contratto di somministrazione di lavoro </a:t>
            </a:r>
            <a:r>
              <a:rPr lang="it-IT" sz="1700" dirty="0" smtClean="0"/>
              <a:t>è </a:t>
            </a:r>
            <a:r>
              <a:rPr lang="it-IT" sz="1700" dirty="0"/>
              <a:t>vietato: </a:t>
            </a:r>
            <a:endParaRPr lang="it-IT" sz="1700" dirty="0" smtClean="0"/>
          </a:p>
          <a:p>
            <a:pPr marL="525780" indent="-457200">
              <a:buAutoNum type="alphaLcParenR"/>
            </a:pPr>
            <a:r>
              <a:rPr lang="it-IT" sz="1700" dirty="0" smtClean="0"/>
              <a:t>per </a:t>
            </a:r>
            <a:r>
              <a:rPr lang="it-IT" sz="1700" dirty="0"/>
              <a:t>la sostituzione di lavoratori che esercitano il diritto di sciopero; </a:t>
            </a:r>
            <a:endParaRPr lang="it-IT" sz="1700" dirty="0" smtClean="0"/>
          </a:p>
          <a:p>
            <a:pPr marL="525780" indent="-457200">
              <a:buAutoNum type="alphaLcParenR"/>
            </a:pPr>
            <a:r>
              <a:rPr lang="it-IT" sz="1700" dirty="0" smtClean="0"/>
              <a:t>presso unità </a:t>
            </a:r>
            <a:r>
              <a:rPr lang="it-IT" sz="1700" dirty="0"/>
              <a:t>produttive nelle quali si sia proceduto, entro i </a:t>
            </a:r>
            <a:r>
              <a:rPr lang="it-IT" sz="1700" dirty="0" smtClean="0"/>
              <a:t>6 mesi </a:t>
            </a:r>
            <a:r>
              <a:rPr lang="it-IT" sz="1700" dirty="0"/>
              <a:t>precedenti, a licenziamenti collettivi </a:t>
            </a:r>
            <a:r>
              <a:rPr lang="it-IT" sz="1700" dirty="0" smtClean="0"/>
              <a:t>che </a:t>
            </a:r>
            <a:r>
              <a:rPr lang="it-IT" sz="1700" dirty="0"/>
              <a:t>abbiano riguardato lavoratori adibiti alle stesse mansioni cui si riferisce il contratto di somministrazione, a meno che tale contratto sia stipulato per provvedere alla sostituzione di lavoratori </a:t>
            </a:r>
            <a:r>
              <a:rPr lang="it-IT" sz="1700" dirty="0" smtClean="0"/>
              <a:t>ovvero </a:t>
            </a:r>
            <a:r>
              <a:rPr lang="it-IT" sz="1700" u="sng" dirty="0"/>
              <a:t>abbia una durata iniziale non superiore a </a:t>
            </a:r>
            <a:r>
              <a:rPr lang="it-IT" sz="1700" u="sng" dirty="0" smtClean="0"/>
              <a:t>3 mesi</a:t>
            </a:r>
            <a:r>
              <a:rPr lang="it-IT" sz="1700" dirty="0"/>
              <a:t>. </a:t>
            </a:r>
            <a:endParaRPr lang="it-IT" sz="1700" dirty="0" smtClean="0"/>
          </a:p>
          <a:p>
            <a:pPr marL="525780" indent="-457200">
              <a:buAutoNum type="alphaLcParenR"/>
            </a:pPr>
            <a:r>
              <a:rPr lang="it-IT" sz="1700" dirty="0" smtClean="0"/>
              <a:t>presso unità </a:t>
            </a:r>
            <a:r>
              <a:rPr lang="it-IT" sz="1700" dirty="0"/>
              <a:t>produttive nelle quali sia operante una sospensione dei rapporti o una riduzione dell'orario, con diritto al trattamento di integrazione salariale, che interessino lavoratori adibiti alle stesse mansioni cui si riferisce il contratto di somministrazione; </a:t>
            </a:r>
            <a:endParaRPr lang="it-IT" sz="1700" dirty="0" smtClean="0"/>
          </a:p>
          <a:p>
            <a:pPr marL="525780" indent="-457200">
              <a:buAutoNum type="alphaLcParenR"/>
            </a:pPr>
            <a:r>
              <a:rPr lang="it-IT" sz="1700" dirty="0" smtClean="0"/>
              <a:t>da </a:t>
            </a:r>
            <a:r>
              <a:rPr lang="it-IT" sz="1700" dirty="0"/>
              <a:t>parte </a:t>
            </a:r>
            <a:r>
              <a:rPr lang="it-IT" sz="1700" dirty="0" smtClean="0"/>
              <a:t>di datori di lavoro </a:t>
            </a:r>
            <a:r>
              <a:rPr lang="it-IT" sz="1700" dirty="0"/>
              <a:t>che non abbiano effettuato la valutazione dei rischi </a:t>
            </a:r>
            <a:r>
              <a:rPr lang="it-IT" sz="1700" dirty="0" smtClean="0"/>
              <a:t>prevista dalla normativa in materia di sicurezza sui luoghi di lavoro.  </a:t>
            </a:r>
          </a:p>
          <a:p>
            <a:pPr marL="68580" indent="0">
              <a:buNone/>
            </a:pPr>
            <a:r>
              <a:rPr lang="it-IT" sz="1700" dirty="0"/>
              <a:t>Quando la somministrazione di lavoro </a:t>
            </a:r>
            <a:r>
              <a:rPr lang="it-IT" sz="1700" dirty="0" smtClean="0"/>
              <a:t>avviene in tali ipotesi, </a:t>
            </a:r>
            <a:r>
              <a:rPr lang="it-IT" sz="1700" dirty="0"/>
              <a:t>il lavoratore può chiedere la costituzione di un rapporto di lavoro alle dipendenze dell’utilizzatore, con effetto dall'inizio della somministrazione (art. 38 co. 2</a:t>
            </a:r>
            <a:r>
              <a:rPr lang="it-IT" sz="1700" dirty="0" smtClean="0"/>
              <a:t>).</a:t>
            </a:r>
          </a:p>
          <a:p>
            <a:pPr marL="68580" indent="0">
              <a:buNone/>
            </a:pPr>
            <a:r>
              <a:rPr lang="it-IT" sz="1800" dirty="0"/>
              <a:t>Sanzione amministrativa (art. 40</a:t>
            </a:r>
            <a:r>
              <a:rPr lang="it-IT" sz="1800" dirty="0" smtClean="0"/>
              <a:t>).</a:t>
            </a:r>
            <a:endParaRPr lang="it-IT" sz="1800" dirty="0"/>
          </a:p>
        </p:txBody>
      </p:sp>
    </p:spTree>
    <p:extLst>
      <p:ext uri="{BB962C8B-B14F-4D97-AF65-F5344CB8AC3E}">
        <p14:creationId xmlns:p14="http://schemas.microsoft.com/office/powerpoint/2010/main" val="12454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Forma e contenuto del contratto di somministrazione</a:t>
            </a:r>
            <a:endParaRPr lang="en-US" dirty="0"/>
          </a:p>
        </p:txBody>
      </p:sp>
      <p:sp>
        <p:nvSpPr>
          <p:cNvPr id="3" name="Segnaposto contenuto 2"/>
          <p:cNvSpPr>
            <a:spLocks noGrp="1"/>
          </p:cNvSpPr>
          <p:nvPr>
            <p:ph idx="1"/>
          </p:nvPr>
        </p:nvSpPr>
        <p:spPr>
          <a:xfrm>
            <a:off x="827584" y="2323652"/>
            <a:ext cx="7560840" cy="4057676"/>
          </a:xfrm>
        </p:spPr>
        <p:txBody>
          <a:bodyPr>
            <a:normAutofit/>
          </a:bodyPr>
          <a:lstStyle/>
          <a:p>
            <a:pPr marL="68580" indent="0">
              <a:buNone/>
            </a:pPr>
            <a:r>
              <a:rPr lang="it-IT" dirty="0"/>
              <a:t>Il contratto di somministrazione </a:t>
            </a:r>
            <a:r>
              <a:rPr lang="it-IT" dirty="0" smtClean="0"/>
              <a:t>è stipulato </a:t>
            </a:r>
            <a:r>
              <a:rPr lang="it-IT" dirty="0"/>
              <a:t>in </a:t>
            </a:r>
            <a:r>
              <a:rPr lang="it-IT" b="1" dirty="0"/>
              <a:t>forma scritta </a:t>
            </a:r>
            <a:r>
              <a:rPr lang="it-IT" dirty="0"/>
              <a:t>e </a:t>
            </a:r>
            <a:r>
              <a:rPr lang="it-IT" dirty="0" smtClean="0"/>
              <a:t>deve contenere gli elementi indicati nell’art. 33.</a:t>
            </a:r>
          </a:p>
          <a:p>
            <a:pPr marL="68580" indent="0">
              <a:buNone/>
            </a:pPr>
            <a:r>
              <a:rPr lang="it-IT" dirty="0" smtClean="0"/>
              <a:t>In assenza di forma scritta, il contratto è </a:t>
            </a:r>
            <a:r>
              <a:rPr lang="it-IT" u="sng" dirty="0" smtClean="0"/>
              <a:t>nullo</a:t>
            </a:r>
            <a:r>
              <a:rPr lang="it-IT" dirty="0" smtClean="0"/>
              <a:t> e il lavoratore è considerato alle dipendenze dell’utilizzatore (art. 38 co. 1).</a:t>
            </a:r>
          </a:p>
          <a:p>
            <a:pPr marL="68580" indent="0">
              <a:buNone/>
            </a:pPr>
            <a:r>
              <a:rPr lang="it-IT" dirty="0"/>
              <a:t>Sanzione amministrativa (art. 40</a:t>
            </a:r>
            <a:r>
              <a:rPr lang="it-IT" dirty="0" smtClean="0"/>
              <a:t>).</a:t>
            </a:r>
            <a:endParaRPr lang="it-IT" dirty="0"/>
          </a:p>
        </p:txBody>
      </p:sp>
    </p:spTree>
    <p:extLst>
      <p:ext uri="{BB962C8B-B14F-4D97-AF65-F5344CB8AC3E}">
        <p14:creationId xmlns:p14="http://schemas.microsoft.com/office/powerpoint/2010/main" val="1505727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1722</TotalTime>
  <Words>5312</Words>
  <Application>Microsoft Office PowerPoint</Application>
  <PresentationFormat>Presentazione su schermo (4:3)</PresentationFormat>
  <Paragraphs>182</Paragraphs>
  <Slides>55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55</vt:i4>
      </vt:variant>
    </vt:vector>
  </HeadingPairs>
  <TitlesOfParts>
    <vt:vector size="58" baseType="lpstr">
      <vt:lpstr>Century Gothic</vt:lpstr>
      <vt:lpstr>Wingdings 2</vt:lpstr>
      <vt:lpstr>Austin</vt:lpstr>
      <vt:lpstr>Somministrazione di lavoro</vt:lpstr>
      <vt:lpstr>Evoluzione normativa</vt:lpstr>
      <vt:lpstr>contratto di somministrazione di lavoro</vt:lpstr>
      <vt:lpstr>Somministratore </vt:lpstr>
      <vt:lpstr>Sanzioni penali</vt:lpstr>
      <vt:lpstr>Contratto di somministrazione a tempo indeterminato</vt:lpstr>
      <vt:lpstr>Contratto di somministrazione a tempo determinato</vt:lpstr>
      <vt:lpstr>Divieto di stipulare contratti di somministrazione</vt:lpstr>
      <vt:lpstr>Forma e contenuto del contratto di somministrazione</vt:lpstr>
      <vt:lpstr>Principio di trasparenza</vt:lpstr>
      <vt:lpstr>Contratto di lavoro tra l’APL e il lavoratore</vt:lpstr>
      <vt:lpstr>Contratto di lavoro a tempo indeterminato</vt:lpstr>
      <vt:lpstr>Trasformazione del contratto a tempo indeterminato</vt:lpstr>
      <vt:lpstr>Contratto di lavoro a tempo determinato</vt:lpstr>
      <vt:lpstr>CONTRIBUTO ASPI DELL'1,4% E SOMMINISTRAZIONE A TERMINE</vt:lpstr>
      <vt:lpstr>Cgue, Della Rocca, C-290/12</vt:lpstr>
      <vt:lpstr>Rinnovo o proroga del contratto di somministrazione</vt:lpstr>
      <vt:lpstr>Proroghe del contratto di lavoro a tempo determinato</vt:lpstr>
      <vt:lpstr>CONTRATTI A TEMPO DETERMINATO E SOMMINISTRAZIONE</vt:lpstr>
      <vt:lpstr>Computo dei lavoratori</vt:lpstr>
      <vt:lpstr>Principio di non discriminazione</vt:lpstr>
      <vt:lpstr>Principio di non discriminazione</vt:lpstr>
      <vt:lpstr>Sicurezza sul luogo di lavoro</vt:lpstr>
      <vt:lpstr>Responsabilità solidale</vt:lpstr>
      <vt:lpstr>Mutamento di mansioni</vt:lpstr>
      <vt:lpstr>Potere disciplinare</vt:lpstr>
      <vt:lpstr>Diritto di informazione</vt:lpstr>
      <vt:lpstr>Clausola di divieto di assunzione</vt:lpstr>
      <vt:lpstr>Interruzione della missione</vt:lpstr>
      <vt:lpstr>Recesso anticipato del lavoratore</vt:lpstr>
      <vt:lpstr>Recesso dal contratto di lavoro in somministrazione a TI</vt:lpstr>
      <vt:lpstr>Recesso dal contratto di lavoro in somministrazione a TI</vt:lpstr>
      <vt:lpstr>Recesso dal contratto di lavoro in somministrazione a TI</vt:lpstr>
      <vt:lpstr>Recesso dal contratto di lavoro in somministrazione a tempo indeterminato</vt:lpstr>
      <vt:lpstr>CRISI AZIENDALI OD OCCUPAZIONALI</vt:lpstr>
      <vt:lpstr>LIBRO UNICO DEL LAVORO</vt:lpstr>
      <vt:lpstr>Diritti collettivi di informazione</vt:lpstr>
      <vt:lpstr>Diritti sindacali</vt:lpstr>
      <vt:lpstr>Rappresentanti sindacali</vt:lpstr>
      <vt:lpstr>Norme previdenziali</vt:lpstr>
      <vt:lpstr>Somministrazione irregolare</vt:lpstr>
      <vt:lpstr>Somministrazione irregolare</vt:lpstr>
      <vt:lpstr>Divieto di rapporti interpositori</vt:lpstr>
      <vt:lpstr>Appalto</vt:lpstr>
      <vt:lpstr>(segue)</vt:lpstr>
      <vt:lpstr>(segue)</vt:lpstr>
      <vt:lpstr>Distacco </vt:lpstr>
      <vt:lpstr>Divieto di rapporti interpositori</vt:lpstr>
      <vt:lpstr>Casistica</vt:lpstr>
      <vt:lpstr>T. Roma, 15/2/2013</vt:lpstr>
      <vt:lpstr>TERMINI DI IMPUGNAZIONE</vt:lpstr>
      <vt:lpstr>Risarcimento del danno</vt:lpstr>
      <vt:lpstr>Risarcimento del danno</vt:lpstr>
      <vt:lpstr>Risarcimento del danno</vt:lpstr>
      <vt:lpstr> ATTIVITÀ DI CROWDSOURCING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Somministrazione di lavoro</dc:title>
  <dc:creator>Silvia</dc:creator>
  <cp:lastModifiedBy>SilviaBorelli</cp:lastModifiedBy>
  <cp:revision>188</cp:revision>
  <dcterms:created xsi:type="dcterms:W3CDTF">2012-05-05T14:08:46Z</dcterms:created>
  <dcterms:modified xsi:type="dcterms:W3CDTF">2017-05-08T10:51:03Z</dcterms:modified>
</cp:coreProperties>
</file>