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9" r:id="rId3"/>
    <p:sldId id="260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58" r:id="rId12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156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4C86-B068-6344-B20E-80C3A58D4174}" type="datetimeFigureOut">
              <a:rPr lang="it-IT" smtClean="0"/>
              <a:t>02/12/2020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35ED4-AFB7-9E4F-A2B5-408A954231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5804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4C86-B068-6344-B20E-80C3A58D4174}" type="datetimeFigureOut">
              <a:rPr lang="it-IT" smtClean="0"/>
              <a:t>02/12/2020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35ED4-AFB7-9E4F-A2B5-408A954231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82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4C86-B068-6344-B20E-80C3A58D4174}" type="datetimeFigureOut">
              <a:rPr lang="it-IT" smtClean="0"/>
              <a:t>02/12/2020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35ED4-AFB7-9E4F-A2B5-408A954231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369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4C86-B068-6344-B20E-80C3A58D4174}" type="datetimeFigureOut">
              <a:rPr lang="it-IT" smtClean="0"/>
              <a:t>02/12/2020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35ED4-AFB7-9E4F-A2B5-408A954231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4088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4C86-B068-6344-B20E-80C3A58D4174}" type="datetimeFigureOut">
              <a:rPr lang="it-IT" smtClean="0"/>
              <a:t>02/12/2020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35ED4-AFB7-9E4F-A2B5-408A954231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4557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4C86-B068-6344-B20E-80C3A58D4174}" type="datetimeFigureOut">
              <a:rPr lang="it-IT" smtClean="0"/>
              <a:t>02/12/2020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35ED4-AFB7-9E4F-A2B5-408A954231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6008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4C86-B068-6344-B20E-80C3A58D4174}" type="datetimeFigureOut">
              <a:rPr lang="it-IT" smtClean="0"/>
              <a:t>02/12/2020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35ED4-AFB7-9E4F-A2B5-408A954231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8740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4C86-B068-6344-B20E-80C3A58D4174}" type="datetimeFigureOut">
              <a:rPr lang="it-IT" smtClean="0"/>
              <a:t>02/12/2020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35ED4-AFB7-9E4F-A2B5-408A954231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5347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4C86-B068-6344-B20E-80C3A58D4174}" type="datetimeFigureOut">
              <a:rPr lang="it-IT" smtClean="0"/>
              <a:t>02/12/2020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35ED4-AFB7-9E4F-A2B5-408A954231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5295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4C86-B068-6344-B20E-80C3A58D4174}" type="datetimeFigureOut">
              <a:rPr lang="it-IT" smtClean="0"/>
              <a:t>02/12/2020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35ED4-AFB7-9E4F-A2B5-408A954231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5949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4C86-B068-6344-B20E-80C3A58D4174}" type="datetimeFigureOut">
              <a:rPr lang="it-IT" smtClean="0"/>
              <a:t>02/12/2020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35ED4-AFB7-9E4F-A2B5-408A954231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3715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964C86-B068-6344-B20E-80C3A58D4174}" type="datetimeFigureOut">
              <a:rPr lang="it-IT" smtClean="0"/>
              <a:t>02/12/2020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F35ED4-AFB7-9E4F-A2B5-408A954231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6402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658498" y="127944"/>
            <a:ext cx="585561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dirty="0"/>
              <a:t>LEZIONE </a:t>
            </a:r>
            <a:r>
              <a:rPr lang="it-IT" dirty="0" smtClean="0"/>
              <a:t>30</a:t>
            </a:r>
            <a:endParaRPr lang="it-IT" dirty="0"/>
          </a:p>
          <a:p>
            <a:pPr algn="ctr"/>
            <a:r>
              <a:rPr lang="it-IT" b="1" dirty="0" smtClean="0"/>
              <a:t>IL GIUDIZIO DI AMMISSIBILITA’ DEL REFERENDUM;</a:t>
            </a:r>
          </a:p>
          <a:p>
            <a:pPr algn="ctr"/>
            <a:r>
              <a:rPr lang="it-IT" b="1" dirty="0" smtClean="0"/>
              <a:t>LA GIUSTIZIA POLITICA; IL SINDACATO DI RAGIONEVOLEZZA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410439" y="1074950"/>
            <a:ext cx="820102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it-IT" sz="1600" b="1" dirty="0" smtClean="0">
                <a:latin typeface="Arial"/>
                <a:cs typeface="Arial"/>
              </a:rPr>
              <a:t>Il giudizio di ammissibilità del referendum</a:t>
            </a:r>
            <a:r>
              <a:rPr lang="it-IT" sz="1600" dirty="0" smtClean="0">
                <a:latin typeface="Arial"/>
                <a:cs typeface="Arial"/>
              </a:rPr>
              <a:t>: cfr. lezione n. 15</a:t>
            </a:r>
          </a:p>
          <a:p>
            <a:endParaRPr lang="it-IT" sz="1600" b="1" dirty="0">
              <a:latin typeface="Arial"/>
              <a:cs typeface="Arial"/>
            </a:endParaRPr>
          </a:p>
          <a:p>
            <a:pPr marL="342900" indent="-342900">
              <a:buAutoNum type="arabicPeriod" startAt="2"/>
            </a:pPr>
            <a:r>
              <a:rPr lang="it-IT" sz="1600" b="1" dirty="0" smtClean="0">
                <a:latin typeface="Arial"/>
                <a:cs typeface="Arial"/>
              </a:rPr>
              <a:t>La giustizia politica:</a:t>
            </a:r>
            <a:r>
              <a:rPr lang="it-IT" sz="1600" dirty="0" smtClean="0">
                <a:latin typeface="Arial"/>
                <a:cs typeface="Arial"/>
              </a:rPr>
              <a:t> qual è la sua </a:t>
            </a:r>
            <a:r>
              <a:rPr lang="it-IT" sz="1600" i="1" dirty="0" smtClean="0">
                <a:latin typeface="Arial"/>
                <a:cs typeface="Arial"/>
              </a:rPr>
              <a:t>ratio</a:t>
            </a:r>
            <a:r>
              <a:rPr lang="it-IT" sz="1600" dirty="0" smtClean="0">
                <a:latin typeface="Arial"/>
                <a:cs typeface="Arial"/>
              </a:rPr>
              <a:t>?</a:t>
            </a:r>
          </a:p>
          <a:p>
            <a:pPr marL="342900" indent="-342900">
              <a:buAutoNum type="arabicPeriod" startAt="2"/>
            </a:pPr>
            <a:endParaRPr lang="it-IT" sz="1600" dirty="0">
              <a:latin typeface="Arial"/>
              <a:cs typeface="Arial"/>
            </a:endParaRPr>
          </a:p>
          <a:p>
            <a:r>
              <a:rPr lang="it-IT" sz="1600" b="1" dirty="0" smtClean="0">
                <a:latin typeface="Arial"/>
                <a:cs typeface="Arial"/>
              </a:rPr>
              <a:t>3.   Le fattispecie penali-costituzionali: </a:t>
            </a:r>
            <a:r>
              <a:rPr lang="it-IT" sz="1600" dirty="0" smtClean="0">
                <a:latin typeface="Arial"/>
                <a:cs typeface="Arial"/>
              </a:rPr>
              <a:t>come si definisce il reato di alto tradimento e</a:t>
            </a:r>
            <a:endParaRPr lang="it-IT" sz="1600" b="1" dirty="0" smtClean="0">
              <a:latin typeface="Arial"/>
              <a:cs typeface="Arial"/>
            </a:endParaRPr>
          </a:p>
          <a:p>
            <a:r>
              <a:rPr lang="it-IT" sz="1600" b="1" dirty="0" smtClean="0">
                <a:latin typeface="Arial"/>
                <a:cs typeface="Arial"/>
              </a:rPr>
              <a:t>      </a:t>
            </a:r>
            <a:r>
              <a:rPr lang="it-IT" sz="1600" dirty="0" smtClean="0">
                <a:latin typeface="Arial"/>
                <a:cs typeface="Arial"/>
              </a:rPr>
              <a:t>di attentato alla Costituzione?</a:t>
            </a:r>
            <a:endParaRPr lang="it-IT" sz="1600" b="1" dirty="0" smtClean="0">
              <a:latin typeface="Arial"/>
              <a:cs typeface="Arial"/>
            </a:endParaRPr>
          </a:p>
          <a:p>
            <a:endParaRPr lang="it-IT" sz="1600" b="1" dirty="0">
              <a:latin typeface="Arial"/>
              <a:cs typeface="Arial"/>
            </a:endParaRPr>
          </a:p>
          <a:p>
            <a:pPr marL="342900" indent="-342900">
              <a:buAutoNum type="arabicPeriod" startAt="4"/>
            </a:pPr>
            <a:r>
              <a:rPr lang="it-IT" sz="1600" b="1" dirty="0" smtClean="0">
                <a:latin typeface="Arial"/>
                <a:cs typeface="Arial"/>
              </a:rPr>
              <a:t>I profili processuali</a:t>
            </a:r>
            <a:r>
              <a:rPr lang="it-IT" sz="1600" dirty="0" smtClean="0">
                <a:latin typeface="Arial"/>
                <a:cs typeface="Arial"/>
              </a:rPr>
              <a:t>: come si svolge la messa in stato d’accusa del Presidente della</a:t>
            </a:r>
          </a:p>
          <a:p>
            <a:r>
              <a:rPr lang="it-IT" sz="1600" dirty="0" smtClean="0">
                <a:latin typeface="Arial"/>
                <a:cs typeface="Arial"/>
              </a:rPr>
              <a:t>      Repubblica in Parlamento? Quali sono i suoi possibili esiti?</a:t>
            </a:r>
          </a:p>
          <a:p>
            <a:endParaRPr lang="it-IT" sz="1600" b="1" dirty="0">
              <a:latin typeface="Arial"/>
              <a:cs typeface="Arial"/>
            </a:endParaRPr>
          </a:p>
          <a:p>
            <a:pPr marL="342900" indent="-342900">
              <a:buAutoNum type="arabicPeriod" startAt="5"/>
            </a:pPr>
            <a:r>
              <a:rPr lang="it-IT" sz="1600" dirty="0" smtClean="0">
                <a:latin typeface="Arial"/>
                <a:cs typeface="Arial"/>
              </a:rPr>
              <a:t>Come si svolge il processo davanti alla Corte costituzionale integrata?</a:t>
            </a:r>
          </a:p>
          <a:p>
            <a:r>
              <a:rPr lang="it-IT" sz="1600" dirty="0">
                <a:latin typeface="Arial"/>
                <a:cs typeface="Arial"/>
              </a:rPr>
              <a:t> </a:t>
            </a:r>
            <a:r>
              <a:rPr lang="it-IT" sz="1600" dirty="0" smtClean="0">
                <a:latin typeface="Arial"/>
                <a:cs typeface="Arial"/>
              </a:rPr>
              <a:t>     Di quali poteri decisori dispone il giudice costituzionale penale?</a:t>
            </a:r>
          </a:p>
          <a:p>
            <a:endParaRPr lang="it-IT" sz="1600" b="1" dirty="0">
              <a:latin typeface="Arial"/>
              <a:cs typeface="Arial"/>
            </a:endParaRPr>
          </a:p>
          <a:p>
            <a:pPr marL="342900" indent="-342900">
              <a:buAutoNum type="arabicPeriod" startAt="6"/>
            </a:pPr>
            <a:r>
              <a:rPr lang="it-IT" sz="1600" b="1" dirty="0" smtClean="0">
                <a:latin typeface="Arial"/>
                <a:cs typeface="Arial"/>
              </a:rPr>
              <a:t>I reati ministeriali</a:t>
            </a:r>
            <a:r>
              <a:rPr lang="it-IT" sz="1600" dirty="0" smtClean="0">
                <a:latin typeface="Arial"/>
                <a:cs typeface="Arial"/>
              </a:rPr>
              <a:t>: cosa prevedeva la previgente disciplina costituzionale?</a:t>
            </a:r>
          </a:p>
          <a:p>
            <a:r>
              <a:rPr lang="it-IT" sz="1600" b="1" dirty="0">
                <a:latin typeface="Arial"/>
                <a:cs typeface="Arial"/>
              </a:rPr>
              <a:t> </a:t>
            </a:r>
            <a:r>
              <a:rPr lang="it-IT" sz="1600" b="1" dirty="0" smtClean="0">
                <a:latin typeface="Arial"/>
                <a:cs typeface="Arial"/>
              </a:rPr>
              <a:t>     </a:t>
            </a:r>
            <a:r>
              <a:rPr lang="it-IT" sz="1600" dirty="0" smtClean="0">
                <a:latin typeface="Arial"/>
                <a:cs typeface="Arial"/>
              </a:rPr>
              <a:t> Cosa prevede l’odierna disciplina costituzionale?</a:t>
            </a:r>
          </a:p>
          <a:p>
            <a:endParaRPr lang="it-IT" sz="1600" b="1" dirty="0">
              <a:latin typeface="Arial"/>
              <a:cs typeface="Arial"/>
            </a:endParaRPr>
          </a:p>
          <a:p>
            <a:pPr marL="342900" indent="-342900">
              <a:buAutoNum type="arabicPeriod" startAt="7"/>
            </a:pPr>
            <a:r>
              <a:rPr lang="it-IT" sz="1600" b="1" dirty="0" smtClean="0">
                <a:latin typeface="Arial"/>
                <a:cs typeface="Arial"/>
              </a:rPr>
              <a:t>Il sindacato di ragionevolezza delle leggi: </a:t>
            </a:r>
            <a:r>
              <a:rPr lang="it-IT" sz="1600" dirty="0" smtClean="0">
                <a:latin typeface="Arial"/>
                <a:cs typeface="Arial"/>
              </a:rPr>
              <a:t>quali sono le declinazioni costituzionali</a:t>
            </a:r>
          </a:p>
          <a:p>
            <a:r>
              <a:rPr lang="it-IT" sz="1600" b="1" dirty="0">
                <a:latin typeface="Arial"/>
                <a:cs typeface="Arial"/>
              </a:rPr>
              <a:t> </a:t>
            </a:r>
            <a:r>
              <a:rPr lang="it-IT" sz="1600" b="1" dirty="0" smtClean="0">
                <a:latin typeface="Arial"/>
                <a:cs typeface="Arial"/>
              </a:rPr>
              <a:t>    </a:t>
            </a:r>
            <a:r>
              <a:rPr lang="it-IT" sz="1600" dirty="0" smtClean="0">
                <a:latin typeface="Arial"/>
                <a:cs typeface="Arial"/>
              </a:rPr>
              <a:t>del principio di eguaglianza, </a:t>
            </a:r>
            <a:r>
              <a:rPr lang="it-IT" sz="1600" i="1" dirty="0" smtClean="0">
                <a:latin typeface="Arial"/>
                <a:cs typeface="Arial"/>
              </a:rPr>
              <a:t>ex </a:t>
            </a:r>
            <a:r>
              <a:rPr lang="it-IT" sz="1600" dirty="0" smtClean="0">
                <a:latin typeface="Arial"/>
                <a:cs typeface="Arial"/>
              </a:rPr>
              <a:t>art. 3 Cost.? Qual è la struttura del giudizio di </a:t>
            </a:r>
          </a:p>
          <a:p>
            <a:r>
              <a:rPr lang="it-IT" sz="1600" dirty="0">
                <a:latin typeface="Arial"/>
                <a:cs typeface="Arial"/>
              </a:rPr>
              <a:t> </a:t>
            </a:r>
            <a:r>
              <a:rPr lang="it-IT" sz="1600" dirty="0" smtClean="0">
                <a:latin typeface="Arial"/>
                <a:cs typeface="Arial"/>
              </a:rPr>
              <a:t>    ragionevolezza? Che cos’è il </a:t>
            </a:r>
            <a:r>
              <a:rPr lang="it-IT" sz="1600" i="1" dirty="0" err="1" smtClean="0">
                <a:latin typeface="Arial"/>
                <a:cs typeface="Arial"/>
              </a:rPr>
              <a:t>tertium</a:t>
            </a:r>
            <a:r>
              <a:rPr lang="it-IT" sz="1600" i="1" dirty="0" smtClean="0">
                <a:latin typeface="Arial"/>
                <a:cs typeface="Arial"/>
              </a:rPr>
              <a:t> </a:t>
            </a:r>
            <a:r>
              <a:rPr lang="it-IT" sz="1600" i="1" dirty="0" err="1" smtClean="0">
                <a:latin typeface="Arial"/>
                <a:cs typeface="Arial"/>
              </a:rPr>
              <a:t>comparationis</a:t>
            </a:r>
            <a:r>
              <a:rPr lang="it-IT" sz="1600" dirty="0" smtClean="0">
                <a:latin typeface="Arial"/>
                <a:cs typeface="Arial"/>
              </a:rPr>
              <a:t>? Quali sono i corollari processuali</a:t>
            </a:r>
          </a:p>
          <a:p>
            <a:r>
              <a:rPr lang="it-IT" sz="1600" b="1" dirty="0">
                <a:latin typeface="Arial"/>
                <a:cs typeface="Arial"/>
              </a:rPr>
              <a:t> </a:t>
            </a:r>
            <a:r>
              <a:rPr lang="it-IT" sz="1600" b="1" dirty="0" smtClean="0">
                <a:latin typeface="Arial"/>
                <a:cs typeface="Arial"/>
              </a:rPr>
              <a:t>    </a:t>
            </a:r>
            <a:r>
              <a:rPr lang="it-IT" sz="1600" dirty="0" smtClean="0">
                <a:latin typeface="Arial"/>
                <a:cs typeface="Arial"/>
              </a:rPr>
              <a:t>della struttura trilaterale del sindacato di ragionevolezza?</a:t>
            </a:r>
            <a:endParaRPr lang="it-IT" sz="1600" b="1" dirty="0" smtClean="0">
              <a:latin typeface="Arial"/>
              <a:cs typeface="Arial"/>
            </a:endParaRPr>
          </a:p>
          <a:p>
            <a:r>
              <a:rPr lang="it-IT" sz="1600" dirty="0" smtClean="0">
                <a:latin typeface="Arial"/>
                <a:cs typeface="Arial"/>
              </a:rPr>
              <a:t> </a:t>
            </a:r>
            <a:endParaRPr lang="it-IT" sz="1600" b="1" dirty="0">
              <a:latin typeface="Arial"/>
              <a:cs typeface="Arial"/>
            </a:endParaRP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4070" y="-45650"/>
            <a:ext cx="1605954" cy="2193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51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2304662" y="307911"/>
            <a:ext cx="39285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 smtClean="0"/>
              <a:t>Il sindacato di ragionevolezza delle leggi</a:t>
            </a:r>
            <a:endParaRPr lang="it-IT" i="1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4688416" y="2261873"/>
            <a:ext cx="227902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CAPITOLO XIII</a:t>
            </a:r>
          </a:p>
          <a:p>
            <a:pPr algn="ctr"/>
            <a:r>
              <a:rPr lang="it-I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Diritti e libertà</a:t>
            </a:r>
          </a:p>
          <a:p>
            <a:pPr algn="ctr"/>
            <a:r>
              <a:rPr lang="it-I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§§ 1.1. e 1.2.</a:t>
            </a:r>
          </a:p>
          <a:p>
            <a:pPr algn="ctr"/>
            <a:r>
              <a:rPr lang="it-I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(pp. 515-521)</a:t>
            </a:r>
            <a:endParaRPr lang="it-IT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it-IT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2" descr="https://images-na.ssl-images-amazon.com/images/I/417HrU35ceL._SX353_BO1,204,203,200_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575" y="1349557"/>
            <a:ext cx="3381375" cy="475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6688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7200" y="1651000"/>
            <a:ext cx="5676900" cy="35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1860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1766495" y="420122"/>
            <a:ext cx="6086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 smtClean="0"/>
              <a:t>Il giudizio di ammissibilità del referendum abrogativo popolare</a:t>
            </a:r>
            <a:endParaRPr lang="it-IT" i="1" dirty="0"/>
          </a:p>
        </p:txBody>
      </p:sp>
      <p:sp>
        <p:nvSpPr>
          <p:cNvPr id="3" name="Rettangolo 2"/>
          <p:cNvSpPr/>
          <p:nvPr/>
        </p:nvSpPr>
        <p:spPr>
          <a:xfrm>
            <a:off x="448785" y="1248658"/>
            <a:ext cx="8135427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600" b="1" dirty="0">
                <a:latin typeface="Arial"/>
                <a:cs typeface="Arial"/>
              </a:rPr>
              <a:t>LEGGE COSTITUZIONALE 11 marzo 1953, n. 1</a:t>
            </a:r>
          </a:p>
          <a:p>
            <a:pPr algn="ctr"/>
            <a:r>
              <a:rPr lang="it-IT" sz="1600" i="1" dirty="0">
                <a:latin typeface="Arial"/>
                <a:cs typeface="Arial"/>
              </a:rPr>
              <a:t>Norme integrative della Costituzione concernenti la Corte </a:t>
            </a:r>
            <a:r>
              <a:rPr lang="it-IT" sz="1600" i="1" dirty="0" smtClean="0">
                <a:latin typeface="Arial"/>
                <a:cs typeface="Arial"/>
              </a:rPr>
              <a:t>costituzionale</a:t>
            </a:r>
          </a:p>
          <a:p>
            <a:endParaRPr lang="it-IT" i="1" dirty="0"/>
          </a:p>
          <a:p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1222224" y="1997839"/>
            <a:ext cx="663073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600" b="1" dirty="0">
                <a:latin typeface="Arial"/>
                <a:cs typeface="Arial"/>
              </a:rPr>
              <a:t>Art. 2</a:t>
            </a:r>
          </a:p>
          <a:p>
            <a:pPr algn="just"/>
            <a:r>
              <a:rPr lang="it-IT" sz="1600" dirty="0" smtClean="0">
                <a:latin typeface="Arial"/>
                <a:cs typeface="Arial"/>
              </a:rPr>
              <a:t>	Spetta </a:t>
            </a:r>
            <a:r>
              <a:rPr lang="it-IT" sz="1600" dirty="0">
                <a:latin typeface="Arial"/>
                <a:cs typeface="Arial"/>
              </a:rPr>
              <a:t>alla Corte costituzionale giudicare se le richieste di referendum </a:t>
            </a:r>
            <a:r>
              <a:rPr lang="it-IT" sz="1600" dirty="0" smtClean="0">
                <a:latin typeface="Arial"/>
                <a:cs typeface="Arial"/>
              </a:rPr>
              <a:t>abrogativo presentate </a:t>
            </a:r>
            <a:r>
              <a:rPr lang="it-IT" sz="1600" dirty="0">
                <a:latin typeface="Arial"/>
                <a:cs typeface="Arial"/>
              </a:rPr>
              <a:t>a norma dell’art. 75 della Costituzione siano ammissibili ai sensi del secondo</a:t>
            </a:r>
          </a:p>
          <a:p>
            <a:pPr algn="just"/>
            <a:r>
              <a:rPr lang="it-IT" sz="1600" dirty="0">
                <a:latin typeface="Arial"/>
                <a:cs typeface="Arial"/>
              </a:rPr>
              <a:t>comma dell’articolo stesso.</a:t>
            </a:r>
          </a:p>
          <a:p>
            <a:pPr algn="just"/>
            <a:r>
              <a:rPr lang="it-IT" sz="1600" dirty="0" smtClean="0">
                <a:latin typeface="Arial"/>
                <a:cs typeface="Arial"/>
              </a:rPr>
              <a:t>	Le </a:t>
            </a:r>
            <a:r>
              <a:rPr lang="it-IT" sz="1600" dirty="0">
                <a:latin typeface="Arial"/>
                <a:cs typeface="Arial"/>
              </a:rPr>
              <a:t>modalità di tale giudizio saranno stabilite dalla legge che disciplinerà </a:t>
            </a:r>
            <a:r>
              <a:rPr lang="it-IT" sz="1600" dirty="0" smtClean="0">
                <a:latin typeface="Arial"/>
                <a:cs typeface="Arial"/>
              </a:rPr>
              <a:t>lo svolgimento </a:t>
            </a:r>
            <a:r>
              <a:rPr lang="it-IT" sz="1600" dirty="0">
                <a:latin typeface="Arial"/>
                <a:cs typeface="Arial"/>
              </a:rPr>
              <a:t>del referendum </a:t>
            </a:r>
            <a:r>
              <a:rPr lang="it-IT" sz="1600" dirty="0" smtClean="0">
                <a:latin typeface="Arial"/>
                <a:cs typeface="Arial"/>
              </a:rPr>
              <a:t>popolare</a:t>
            </a:r>
            <a:endParaRPr lang="it-IT" sz="1600" dirty="0">
              <a:latin typeface="Arial"/>
              <a:cs typeface="Arial"/>
            </a:endParaRPr>
          </a:p>
        </p:txBody>
      </p:sp>
      <p:sp>
        <p:nvSpPr>
          <p:cNvPr id="5" name="Callout con freccia destra 4"/>
          <p:cNvSpPr/>
          <p:nvPr/>
        </p:nvSpPr>
        <p:spPr>
          <a:xfrm>
            <a:off x="1480036" y="4487658"/>
            <a:ext cx="2501739" cy="914400"/>
          </a:xfrm>
          <a:prstGeom prst="rightArrow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RINVIO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4258686" y="4629205"/>
            <a:ext cx="19294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 smtClean="0">
                <a:latin typeface="Arial"/>
                <a:cs typeface="Arial"/>
              </a:rPr>
              <a:t>LEZIONE 15</a:t>
            </a:r>
            <a:endParaRPr lang="it-IT" sz="2400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70970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466150" y="197262"/>
            <a:ext cx="1973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/>
              <a:t>l</a:t>
            </a:r>
            <a:r>
              <a:rPr lang="it-IT" i="1" dirty="0" smtClean="0"/>
              <a:t>a giustizia politica</a:t>
            </a:r>
            <a:endParaRPr lang="it-IT" i="1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429688" y="684221"/>
            <a:ext cx="8402788" cy="5539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latin typeface="Arial"/>
                <a:cs typeface="Arial"/>
              </a:rPr>
              <a:t>LE FONTI NORMATIVE</a:t>
            </a:r>
          </a:p>
          <a:p>
            <a:pPr algn="ctr"/>
            <a:endParaRPr lang="it-IT" b="1" dirty="0">
              <a:latin typeface="Arial"/>
              <a:cs typeface="Arial"/>
            </a:endParaRPr>
          </a:p>
          <a:p>
            <a:pPr algn="ctr"/>
            <a:r>
              <a:rPr lang="it-IT" sz="1200" b="1" dirty="0">
                <a:latin typeface="Arial" panose="020B0604020202020204" pitchFamily="34" charset="0"/>
                <a:cs typeface="Arial" panose="020B0604020202020204" pitchFamily="34" charset="0"/>
              </a:rPr>
              <a:t>Art. 134, </a:t>
            </a:r>
            <a:r>
              <a:rPr lang="it-IT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3° </a:t>
            </a:r>
            <a:r>
              <a:rPr lang="it-IT" sz="1200" b="1" dirty="0">
                <a:latin typeface="Arial" panose="020B0604020202020204" pitchFamily="34" charset="0"/>
                <a:cs typeface="Arial" panose="020B0604020202020204" pitchFamily="34" charset="0"/>
              </a:rPr>
              <a:t>alinea, Cost.</a:t>
            </a:r>
          </a:p>
          <a:p>
            <a:pPr algn="just"/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La Corte costituzionale giudica:</a:t>
            </a:r>
          </a:p>
          <a:p>
            <a:pPr algn="just"/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[…];</a:t>
            </a:r>
          </a:p>
          <a:p>
            <a:pPr algn="just"/>
            <a:r>
              <a:rPr lang="it-IT" sz="1200" b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it-IT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ulle accuse promosse contro il Presidente della Repubblica a norma della Costituzione</a:t>
            </a:r>
          </a:p>
          <a:p>
            <a:pPr algn="just"/>
            <a:endParaRPr lang="it-IT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it-IT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Art. 90 Cost.</a:t>
            </a:r>
          </a:p>
          <a:p>
            <a:pPr algn="just"/>
            <a:r>
              <a:rPr lang="it-IT" sz="12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it-IT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Il Presidente della repubblica non è responsabile degli atti compiuti nell’esercizio delle sue funzioni, </a:t>
            </a:r>
            <a:r>
              <a:rPr lang="it-IT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tranne che per altro tradimento o per attentato alla Costituzione.</a:t>
            </a:r>
          </a:p>
          <a:p>
            <a:pPr algn="just"/>
            <a:r>
              <a:rPr lang="it-IT" sz="12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it-IT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 tali casi è messo in stato d’accusa dal Parlamento in seduta comune, a maggioranza assoluta dei suoi membri </a:t>
            </a:r>
            <a:endParaRPr lang="it-IT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it-IT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200" dirty="0" smtClean="0">
                <a:latin typeface="Arial"/>
                <a:cs typeface="Arial"/>
              </a:rPr>
              <a:t>Altre fonti normative</a:t>
            </a:r>
          </a:p>
          <a:p>
            <a:pPr algn="ctr"/>
            <a:r>
              <a:rPr lang="it-IT" sz="1200" dirty="0">
                <a:latin typeface="Arial"/>
                <a:cs typeface="Arial"/>
              </a:rPr>
              <a:t>s</a:t>
            </a:r>
            <a:r>
              <a:rPr lang="it-IT" sz="1200" dirty="0" smtClean="0">
                <a:latin typeface="Arial"/>
                <a:cs typeface="Arial"/>
              </a:rPr>
              <a:t>tratificatesi nel tempo:</a:t>
            </a:r>
          </a:p>
          <a:p>
            <a:pPr algn="ctr"/>
            <a:endParaRPr lang="it-IT" sz="1400" dirty="0">
              <a:latin typeface="Arial"/>
              <a:cs typeface="Arial"/>
            </a:endParaRPr>
          </a:p>
          <a:p>
            <a:pPr algn="just"/>
            <a:r>
              <a:rPr lang="it-IT" sz="1200" b="1" dirty="0" smtClean="0">
                <a:latin typeface="Arial"/>
                <a:cs typeface="Arial"/>
              </a:rPr>
              <a:t>Legge costituzionale n. 1 del 1953</a:t>
            </a:r>
            <a:r>
              <a:rPr lang="it-IT" sz="1200" dirty="0" smtClean="0">
                <a:latin typeface="Arial"/>
                <a:cs typeface="Arial"/>
              </a:rPr>
              <a:t>, </a:t>
            </a:r>
            <a:r>
              <a:rPr lang="it-IT" sz="1200" i="1" dirty="0" smtClean="0">
                <a:latin typeface="Arial"/>
                <a:cs typeface="Arial"/>
              </a:rPr>
              <a:t>Norme integrative della Costituzione concernenti la Corte costituzionale</a:t>
            </a:r>
            <a:endParaRPr lang="it-IT" sz="1200" b="1" dirty="0" smtClean="0">
              <a:latin typeface="Arial"/>
              <a:cs typeface="Arial"/>
            </a:endParaRPr>
          </a:p>
          <a:p>
            <a:pPr algn="just"/>
            <a:r>
              <a:rPr lang="it-IT" sz="1200" b="1" dirty="0" smtClean="0">
                <a:latin typeface="Arial"/>
                <a:cs typeface="Arial"/>
              </a:rPr>
              <a:t>Legge costituzionale n. 1 del 1989</a:t>
            </a:r>
            <a:r>
              <a:rPr lang="it-IT" sz="1200" dirty="0" smtClean="0">
                <a:latin typeface="Arial"/>
                <a:cs typeface="Arial"/>
              </a:rPr>
              <a:t>, </a:t>
            </a:r>
            <a:r>
              <a:rPr lang="it-IT" sz="1200" i="1" dirty="0" smtClean="0">
                <a:latin typeface="Arial"/>
                <a:cs typeface="Arial"/>
              </a:rPr>
              <a:t>Modifiche agli artt. 96, 134 e 135 Cost. e della legge </a:t>
            </a:r>
            <a:r>
              <a:rPr lang="it-IT" sz="1200" i="1" dirty="0" err="1" smtClean="0">
                <a:latin typeface="Arial"/>
                <a:cs typeface="Arial"/>
              </a:rPr>
              <a:t>cost</a:t>
            </a:r>
            <a:r>
              <a:rPr lang="it-IT" sz="1200" i="1" dirty="0" smtClean="0">
                <a:latin typeface="Arial"/>
                <a:cs typeface="Arial"/>
              </a:rPr>
              <a:t>. 11 marzo 1953 n. 1, e norme in materia di procedimenti per i reati di cui all’art. 96 Cost.</a:t>
            </a:r>
            <a:endParaRPr lang="it-IT" sz="1200" b="1" dirty="0" smtClean="0">
              <a:latin typeface="Arial"/>
              <a:cs typeface="Arial"/>
            </a:endParaRPr>
          </a:p>
          <a:p>
            <a:pPr algn="just"/>
            <a:r>
              <a:rPr lang="it-IT" sz="1200" b="1" dirty="0" smtClean="0">
                <a:latin typeface="Arial"/>
                <a:cs typeface="Arial"/>
              </a:rPr>
              <a:t>Legge n. 20 del 1962</a:t>
            </a:r>
            <a:r>
              <a:rPr lang="it-IT" sz="1200" dirty="0" smtClean="0">
                <a:latin typeface="Arial"/>
                <a:cs typeface="Arial"/>
              </a:rPr>
              <a:t>, </a:t>
            </a:r>
            <a:r>
              <a:rPr lang="it-IT" sz="1200" i="1" dirty="0" smtClean="0">
                <a:latin typeface="Arial"/>
                <a:cs typeface="Arial"/>
              </a:rPr>
              <a:t>Norme sui procedimenti e giudizi d’accusa</a:t>
            </a:r>
            <a:endParaRPr lang="it-IT" sz="1200" b="1" dirty="0" smtClean="0">
              <a:latin typeface="Arial"/>
              <a:cs typeface="Arial"/>
            </a:endParaRPr>
          </a:p>
          <a:p>
            <a:pPr algn="just"/>
            <a:r>
              <a:rPr lang="it-IT" sz="1200" b="1" dirty="0" smtClean="0">
                <a:latin typeface="Arial"/>
                <a:cs typeface="Arial"/>
              </a:rPr>
              <a:t>Legge n. 219 del 1989</a:t>
            </a:r>
            <a:r>
              <a:rPr lang="it-IT" sz="1200" dirty="0" smtClean="0">
                <a:latin typeface="Arial"/>
                <a:cs typeface="Arial"/>
              </a:rPr>
              <a:t>, </a:t>
            </a:r>
            <a:r>
              <a:rPr lang="it-IT" sz="1200" i="1" dirty="0" smtClean="0">
                <a:latin typeface="Arial"/>
                <a:cs typeface="Arial"/>
              </a:rPr>
              <a:t>Nuove norme in tema di reati ministeriali e di reati previsti dall’art. 90 Cost.</a:t>
            </a:r>
            <a:endParaRPr lang="it-IT" sz="1200" b="1" dirty="0" smtClean="0">
              <a:latin typeface="Arial"/>
              <a:cs typeface="Arial"/>
            </a:endParaRPr>
          </a:p>
          <a:p>
            <a:pPr algn="just"/>
            <a:r>
              <a:rPr lang="it-IT" sz="1200" b="1" dirty="0" smtClean="0">
                <a:latin typeface="Arial"/>
                <a:cs typeface="Arial"/>
              </a:rPr>
              <a:t>Norme Integrative per i giudizi davanti alla Corte costituzionale</a:t>
            </a:r>
          </a:p>
          <a:p>
            <a:pPr algn="just"/>
            <a:r>
              <a:rPr lang="it-IT" sz="1200" b="1" dirty="0" smtClean="0">
                <a:latin typeface="Arial"/>
                <a:cs typeface="Arial"/>
              </a:rPr>
              <a:t>Regolamenti parlamentari per i procedimenti d’accusa</a:t>
            </a:r>
          </a:p>
          <a:p>
            <a:pPr algn="ctr"/>
            <a:endParaRPr lang="it-IT" sz="1200" b="1" dirty="0">
              <a:latin typeface="Arial"/>
              <a:cs typeface="Arial"/>
            </a:endParaRPr>
          </a:p>
          <a:p>
            <a:pPr algn="ctr"/>
            <a:endParaRPr lang="it-IT" b="1" dirty="0" smtClean="0">
              <a:latin typeface="Arial"/>
              <a:cs typeface="Arial"/>
            </a:endParaRPr>
          </a:p>
          <a:p>
            <a:pPr algn="ctr"/>
            <a:endParaRPr lang="it-IT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59137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isultati immagini per omino interrogativ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55570" y="2047876"/>
            <a:ext cx="5511800" cy="535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sellaDiTesto 1"/>
          <p:cNvSpPr txBox="1"/>
          <p:nvPr/>
        </p:nvSpPr>
        <p:spPr>
          <a:xfrm>
            <a:off x="3821799" y="1247775"/>
            <a:ext cx="491698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dirty="0" smtClean="0">
                <a:latin typeface="Arial" panose="020B0604020202020204" pitchFamily="34" charset="0"/>
                <a:cs typeface="Arial" panose="020B0604020202020204" pitchFamily="34" charset="0"/>
              </a:rPr>
              <a:t>QUAL E’ </a:t>
            </a:r>
            <a:r>
              <a:rPr lang="it-IT" b="1" dirty="0" smtClean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it-IT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RATIO</a:t>
            </a:r>
          </a:p>
          <a:p>
            <a:pPr algn="ctr"/>
            <a:r>
              <a:rPr lang="it-IT" dirty="0" smtClean="0">
                <a:latin typeface="Arial" panose="020B0604020202020204" pitchFamily="34" charset="0"/>
                <a:cs typeface="Arial" panose="020B0604020202020204" pitchFamily="34" charset="0"/>
              </a:rPr>
              <a:t>DELLA COMPETENZA</a:t>
            </a:r>
          </a:p>
          <a:p>
            <a:pPr algn="ctr"/>
            <a:r>
              <a:rPr lang="it-IT" dirty="0" smtClean="0">
                <a:latin typeface="Arial" panose="020B0604020202020204" pitchFamily="34" charset="0"/>
                <a:cs typeface="Arial" panose="020B0604020202020204" pitchFamily="34" charset="0"/>
              </a:rPr>
              <a:t>A GIUDICARE IL </a:t>
            </a:r>
            <a:r>
              <a:rPr lang="it-IT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PdR</a:t>
            </a:r>
            <a:endParaRPr lang="it-IT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dirty="0" smtClean="0">
                <a:latin typeface="Arial" panose="020B0604020202020204" pitchFamily="34" charset="0"/>
                <a:cs typeface="Arial" panose="020B0604020202020204" pitchFamily="34" charset="0"/>
              </a:rPr>
              <a:t>AFFIDATA ALLA CORTE COSTITUZIONALE?</a:t>
            </a:r>
          </a:p>
        </p:txBody>
      </p:sp>
      <p:sp>
        <p:nvSpPr>
          <p:cNvPr id="3" name="Freccia in giù 2"/>
          <p:cNvSpPr/>
          <p:nvPr/>
        </p:nvSpPr>
        <p:spPr>
          <a:xfrm>
            <a:off x="6248924" y="2534161"/>
            <a:ext cx="72893" cy="1743075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CasellaDiTesto 3"/>
          <p:cNvSpPr txBox="1"/>
          <p:nvPr/>
        </p:nvSpPr>
        <p:spPr>
          <a:xfrm>
            <a:off x="3954134" y="5409605"/>
            <a:ext cx="487825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it-I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b="1" dirty="0" smtClean="0">
                <a:latin typeface="Arial" panose="020B0604020202020204" pitchFamily="34" charset="0"/>
                <a:cs typeface="Arial" panose="020B0604020202020204" pitchFamily="34" charset="0"/>
              </a:rPr>
              <a:t>estensione della rigidità costituzionale</a:t>
            </a:r>
          </a:p>
          <a:p>
            <a:pPr algn="ctr"/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it-IT" b="1" dirty="0" smtClean="0">
                <a:latin typeface="Arial" panose="020B0604020202020204" pitchFamily="34" charset="0"/>
                <a:cs typeface="Arial" panose="020B0604020202020204" pitchFamily="34" charset="0"/>
              </a:rPr>
              <a:t>lle condotte eversive del Capo dello Stato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4255599" y="4572000"/>
            <a:ext cx="390363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sottrazione della competenza</a:t>
            </a:r>
          </a:p>
          <a:p>
            <a:pPr algn="ctr"/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alla giurisdizione penale ordinaria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69004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2921879" y="334187"/>
            <a:ext cx="3390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/>
              <a:t>l</a:t>
            </a:r>
            <a:r>
              <a:rPr lang="it-IT" i="1" dirty="0" smtClean="0"/>
              <a:t>e fattispecie penali-costituzionali</a:t>
            </a:r>
            <a:endParaRPr lang="it-IT" i="1" dirty="0"/>
          </a:p>
        </p:txBody>
      </p:sp>
      <p:sp>
        <p:nvSpPr>
          <p:cNvPr id="3" name="Rettangolo 2"/>
          <p:cNvSpPr/>
          <p:nvPr/>
        </p:nvSpPr>
        <p:spPr>
          <a:xfrm>
            <a:off x="467883" y="1169308"/>
            <a:ext cx="822136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400" b="1" dirty="0">
                <a:latin typeface="Arial" panose="020B0604020202020204" pitchFamily="34" charset="0"/>
                <a:cs typeface="Arial" panose="020B0604020202020204" pitchFamily="34" charset="0"/>
              </a:rPr>
              <a:t>Art. </a:t>
            </a:r>
            <a:r>
              <a:rPr lang="it-IT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90, comma 1, </a:t>
            </a:r>
            <a:r>
              <a:rPr lang="it-IT" sz="1400" b="1" dirty="0">
                <a:latin typeface="Arial" panose="020B0604020202020204" pitchFamily="34" charset="0"/>
                <a:cs typeface="Arial" panose="020B0604020202020204" pitchFamily="34" charset="0"/>
              </a:rPr>
              <a:t>Cost.</a:t>
            </a:r>
          </a:p>
          <a:p>
            <a:pPr algn="just"/>
            <a:r>
              <a:rPr lang="it-IT" sz="14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Il Presidente della repubblica non è responsabile degli atti compiuti nell’esercizio delle sue funzioni, tranne che per </a:t>
            </a:r>
            <a:r>
              <a:rPr lang="it-IT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alto </a:t>
            </a:r>
            <a:r>
              <a:rPr lang="it-IT" sz="1400" b="1" dirty="0">
                <a:latin typeface="Arial" panose="020B0604020202020204" pitchFamily="34" charset="0"/>
                <a:cs typeface="Arial" panose="020B0604020202020204" pitchFamily="34" charset="0"/>
              </a:rPr>
              <a:t>tradimento o </a:t>
            </a:r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lang="it-IT" sz="1400" b="1" dirty="0">
                <a:latin typeface="Arial" panose="020B0604020202020204" pitchFamily="34" charset="0"/>
                <a:cs typeface="Arial" panose="020B0604020202020204" pitchFamily="34" charset="0"/>
              </a:rPr>
              <a:t>attentato alla Costituzione.</a:t>
            </a:r>
          </a:p>
        </p:txBody>
      </p:sp>
      <p:cxnSp>
        <p:nvCxnSpPr>
          <p:cNvPr id="5" name="Connettore 2 4"/>
          <p:cNvCxnSpPr/>
          <p:nvPr/>
        </p:nvCxnSpPr>
        <p:spPr>
          <a:xfrm>
            <a:off x="3065108" y="1907972"/>
            <a:ext cx="0" cy="72733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2 6"/>
          <p:cNvCxnSpPr/>
          <p:nvPr/>
        </p:nvCxnSpPr>
        <p:spPr>
          <a:xfrm>
            <a:off x="5404521" y="1907972"/>
            <a:ext cx="9548" cy="64139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CasellaDiTesto 7"/>
          <p:cNvSpPr txBox="1"/>
          <p:nvPr/>
        </p:nvSpPr>
        <p:spPr>
          <a:xfrm>
            <a:off x="2041530" y="2644853"/>
            <a:ext cx="204715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600" dirty="0">
                <a:latin typeface="Arial"/>
                <a:cs typeface="Arial"/>
              </a:rPr>
              <a:t>n</a:t>
            </a:r>
            <a:r>
              <a:rPr lang="it-IT" sz="1600" dirty="0" smtClean="0">
                <a:latin typeface="Arial"/>
                <a:cs typeface="Arial"/>
              </a:rPr>
              <a:t>on corrisponde</a:t>
            </a:r>
          </a:p>
          <a:p>
            <a:pPr algn="ctr"/>
            <a:r>
              <a:rPr lang="it-IT" sz="1600" dirty="0" smtClean="0">
                <a:latin typeface="Arial"/>
                <a:cs typeface="Arial"/>
              </a:rPr>
              <a:t>all’</a:t>
            </a:r>
            <a:r>
              <a:rPr lang="it-IT" sz="1600" b="1" dirty="0" smtClean="0">
                <a:latin typeface="Arial"/>
                <a:cs typeface="Arial"/>
              </a:rPr>
              <a:t>ART. 77 C.P.M.P:</a:t>
            </a:r>
            <a:endParaRPr lang="it-IT" sz="1600" b="1" dirty="0">
              <a:latin typeface="Arial"/>
              <a:cs typeface="Arial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4751700" y="2635305"/>
            <a:ext cx="172044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600" dirty="0">
                <a:latin typeface="Arial"/>
                <a:cs typeface="Arial"/>
              </a:rPr>
              <a:t>n</a:t>
            </a:r>
            <a:r>
              <a:rPr lang="it-IT" sz="1600" dirty="0" smtClean="0">
                <a:latin typeface="Arial"/>
                <a:cs typeface="Arial"/>
              </a:rPr>
              <a:t>on corrisponde</a:t>
            </a:r>
          </a:p>
          <a:p>
            <a:pPr algn="ctr"/>
            <a:r>
              <a:rPr lang="it-IT" sz="1600" dirty="0" smtClean="0">
                <a:latin typeface="Arial"/>
                <a:cs typeface="Arial"/>
              </a:rPr>
              <a:t>all’</a:t>
            </a:r>
            <a:r>
              <a:rPr lang="it-IT" sz="1600" b="1" dirty="0" smtClean="0">
                <a:latin typeface="Arial"/>
                <a:cs typeface="Arial"/>
              </a:rPr>
              <a:t>ART. 283 C.P.</a:t>
            </a:r>
            <a:endParaRPr lang="it-IT" sz="1600" dirty="0">
              <a:latin typeface="Arial"/>
              <a:cs typeface="Arial"/>
            </a:endParaRPr>
          </a:p>
        </p:txBody>
      </p:sp>
      <p:sp>
        <p:nvSpPr>
          <p:cNvPr id="10" name="Callout con freccia destra 9"/>
          <p:cNvSpPr/>
          <p:nvPr/>
        </p:nvSpPr>
        <p:spPr>
          <a:xfrm>
            <a:off x="1069446" y="4468561"/>
            <a:ext cx="1776044" cy="914400"/>
          </a:xfrm>
          <a:prstGeom prst="rightArrow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L’ART. 90</a:t>
            </a:r>
          </a:p>
          <a:p>
            <a:pPr algn="ctr"/>
            <a:r>
              <a:rPr lang="it-IT" dirty="0" smtClean="0"/>
              <a:t>COST.</a:t>
            </a:r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3065108" y="4287145"/>
            <a:ext cx="5507637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>
                <a:latin typeface="Arial"/>
                <a:cs typeface="Arial"/>
              </a:rPr>
              <a:t>i</a:t>
            </a:r>
            <a:r>
              <a:rPr lang="it-IT" sz="1600" dirty="0" smtClean="0">
                <a:latin typeface="Arial"/>
                <a:cs typeface="Arial"/>
              </a:rPr>
              <a:t>ndica un’</a:t>
            </a:r>
            <a:r>
              <a:rPr lang="it-IT" sz="1600" b="1" dirty="0" smtClean="0">
                <a:latin typeface="Arial"/>
                <a:cs typeface="Arial"/>
              </a:rPr>
              <a:t>UNICA FATTISPECIE COMPLESSA</a:t>
            </a:r>
          </a:p>
          <a:p>
            <a:endParaRPr lang="it-IT" sz="1600" b="1" dirty="0">
              <a:latin typeface="Arial"/>
              <a:cs typeface="Arial"/>
            </a:endParaRPr>
          </a:p>
          <a:p>
            <a:r>
              <a:rPr lang="it-IT" sz="1600" dirty="0">
                <a:latin typeface="Arial"/>
                <a:cs typeface="Arial"/>
              </a:rPr>
              <a:t>v</a:t>
            </a:r>
            <a:r>
              <a:rPr lang="it-IT" sz="1600" dirty="0" smtClean="0">
                <a:latin typeface="Arial"/>
                <a:cs typeface="Arial"/>
              </a:rPr>
              <a:t>a interpretata </a:t>
            </a:r>
            <a:r>
              <a:rPr lang="it-IT" sz="1600" b="1" dirty="0" smtClean="0">
                <a:latin typeface="Arial"/>
                <a:cs typeface="Arial"/>
              </a:rPr>
              <a:t>RESTRITTIVAMENTE </a:t>
            </a:r>
            <a:r>
              <a:rPr lang="it-IT" sz="1600" dirty="0" smtClean="0">
                <a:latin typeface="Arial"/>
                <a:cs typeface="Arial"/>
              </a:rPr>
              <a:t>(richiedendosi quale </a:t>
            </a:r>
          </a:p>
          <a:p>
            <a:r>
              <a:rPr lang="it-IT" sz="1600" dirty="0" smtClean="0">
                <a:latin typeface="Arial"/>
                <a:cs typeface="Arial"/>
              </a:rPr>
              <a:t>elemento psicologico il </a:t>
            </a:r>
            <a:r>
              <a:rPr lang="it-IT" sz="1600" b="1" dirty="0" smtClean="0">
                <a:latin typeface="Arial"/>
                <a:cs typeface="Arial"/>
              </a:rPr>
              <a:t>DOLO SPECIFICO</a:t>
            </a:r>
            <a:r>
              <a:rPr lang="it-IT" sz="1600" dirty="0" smtClean="0">
                <a:latin typeface="Arial"/>
                <a:cs typeface="Arial"/>
              </a:rPr>
              <a:t>)</a:t>
            </a:r>
          </a:p>
          <a:p>
            <a:endParaRPr lang="it-IT" sz="1600" dirty="0">
              <a:latin typeface="Arial"/>
              <a:cs typeface="Arial"/>
            </a:endParaRPr>
          </a:p>
          <a:p>
            <a:r>
              <a:rPr lang="it-IT" sz="1600" dirty="0" smtClean="0">
                <a:latin typeface="Arial"/>
                <a:cs typeface="Arial"/>
              </a:rPr>
              <a:t>richiede un </a:t>
            </a:r>
            <a:r>
              <a:rPr lang="it-IT" sz="1600" b="1" dirty="0" smtClean="0">
                <a:latin typeface="Arial"/>
                <a:cs typeface="Arial"/>
              </a:rPr>
              <a:t>NESSO FUNZIONALE </a:t>
            </a:r>
            <a:r>
              <a:rPr lang="it-IT" sz="1600" dirty="0" smtClean="0">
                <a:latin typeface="Arial"/>
                <a:cs typeface="Arial"/>
              </a:rPr>
              <a:t>con l’ufficio </a:t>
            </a:r>
          </a:p>
          <a:p>
            <a:r>
              <a:rPr lang="it-IT" sz="1600" dirty="0" smtClean="0">
                <a:latin typeface="Arial"/>
                <a:cs typeface="Arial"/>
              </a:rPr>
              <a:t>di Presidente della Repubblica </a:t>
            </a:r>
          </a:p>
          <a:p>
            <a:r>
              <a:rPr lang="it-IT" sz="1600" dirty="0" smtClean="0">
                <a:latin typeface="Arial"/>
                <a:cs typeface="Arial"/>
              </a:rPr>
              <a:t> </a:t>
            </a:r>
            <a:endParaRPr lang="it-IT" sz="1600" dirty="0">
              <a:latin typeface="Arial"/>
              <a:cs typeface="Arial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2286000" y="2551837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it-IT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t-IT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4882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676220" y="467862"/>
            <a:ext cx="1992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 smtClean="0"/>
              <a:t>I profili processuali</a:t>
            </a:r>
            <a:endParaRPr lang="it-IT" i="1" dirty="0"/>
          </a:p>
        </p:txBody>
      </p:sp>
      <p:sp>
        <p:nvSpPr>
          <p:cNvPr id="4" name="Callout con freccia destra 3"/>
          <p:cNvSpPr/>
          <p:nvPr/>
        </p:nvSpPr>
        <p:spPr>
          <a:xfrm>
            <a:off x="391494" y="1396628"/>
            <a:ext cx="2387156" cy="572893"/>
          </a:xfrm>
          <a:prstGeom prst="rightArrow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 smtClean="0"/>
          </a:p>
          <a:p>
            <a:pPr algn="ctr"/>
            <a:r>
              <a:rPr lang="it-IT" dirty="0" smtClean="0"/>
              <a:t>PRIMA </a:t>
            </a:r>
          </a:p>
          <a:p>
            <a:pPr algn="ctr"/>
            <a:r>
              <a:rPr lang="it-IT" dirty="0" smtClean="0"/>
              <a:t>FASE</a:t>
            </a:r>
          </a:p>
          <a:p>
            <a:pPr algn="ctr"/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2950525" y="1100634"/>
            <a:ext cx="349954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b="1" dirty="0" smtClean="0">
                <a:latin typeface="Arial"/>
                <a:cs typeface="Arial"/>
              </a:rPr>
              <a:t>DENUNCIA</a:t>
            </a:r>
            <a:r>
              <a:rPr lang="it-IT" sz="1600" dirty="0" smtClean="0">
                <a:latin typeface="Arial"/>
                <a:cs typeface="Arial"/>
              </a:rPr>
              <a:t> contro il </a:t>
            </a:r>
            <a:r>
              <a:rPr lang="it-IT" sz="1600" dirty="0" err="1" smtClean="0">
                <a:latin typeface="Arial"/>
                <a:cs typeface="Arial"/>
              </a:rPr>
              <a:t>PdR</a:t>
            </a:r>
            <a:r>
              <a:rPr lang="it-IT" sz="1600" dirty="0" smtClean="0">
                <a:latin typeface="Arial"/>
                <a:cs typeface="Arial"/>
              </a:rPr>
              <a:t> per il reato</a:t>
            </a:r>
          </a:p>
          <a:p>
            <a:r>
              <a:rPr lang="it-IT" sz="1600" dirty="0">
                <a:latin typeface="Arial"/>
                <a:cs typeface="Arial"/>
              </a:rPr>
              <a:t>d</a:t>
            </a:r>
            <a:r>
              <a:rPr lang="it-IT" sz="1600" dirty="0" smtClean="0">
                <a:latin typeface="Arial"/>
                <a:cs typeface="Arial"/>
              </a:rPr>
              <a:t>i cui all’art. 90, comma 1, Cost.</a:t>
            </a:r>
          </a:p>
          <a:p>
            <a:endParaRPr lang="it-IT" sz="1600" b="1" dirty="0">
              <a:latin typeface="Arial"/>
              <a:cs typeface="Arial"/>
            </a:endParaRPr>
          </a:p>
          <a:p>
            <a:r>
              <a:rPr lang="it-IT" sz="1600" b="1" dirty="0" smtClean="0">
                <a:latin typeface="Arial"/>
                <a:cs typeface="Arial"/>
              </a:rPr>
              <a:t>INDAGINI</a:t>
            </a:r>
            <a:r>
              <a:rPr lang="it-IT" sz="1600" dirty="0" smtClean="0">
                <a:latin typeface="Arial"/>
                <a:cs typeface="Arial"/>
              </a:rPr>
              <a:t> svolte da un apposito </a:t>
            </a:r>
          </a:p>
          <a:p>
            <a:r>
              <a:rPr lang="it-IT" sz="1600" b="1" dirty="0" smtClean="0">
                <a:latin typeface="Arial"/>
                <a:cs typeface="Arial"/>
              </a:rPr>
              <a:t>COMITATO</a:t>
            </a:r>
            <a:r>
              <a:rPr lang="it-IT" sz="1600" dirty="0" smtClean="0">
                <a:latin typeface="Arial"/>
                <a:cs typeface="Arial"/>
              </a:rPr>
              <a:t> parlamentare</a:t>
            </a:r>
            <a:endParaRPr lang="it-IT" sz="1600" dirty="0">
              <a:latin typeface="Arial"/>
              <a:cs typeface="Arial"/>
            </a:endParaRPr>
          </a:p>
        </p:txBody>
      </p:sp>
      <p:sp>
        <p:nvSpPr>
          <p:cNvPr id="7" name="Freccia destra 6"/>
          <p:cNvSpPr/>
          <p:nvPr/>
        </p:nvSpPr>
        <p:spPr>
          <a:xfrm>
            <a:off x="3084206" y="2443282"/>
            <a:ext cx="1680556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esito possibile</a:t>
            </a: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4764762" y="2424073"/>
            <a:ext cx="426076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i="1" dirty="0" smtClean="0">
                <a:latin typeface="Arial"/>
                <a:cs typeface="Arial"/>
              </a:rPr>
              <a:t>a) </a:t>
            </a:r>
            <a:r>
              <a:rPr lang="it-IT" sz="1600" dirty="0" smtClean="0">
                <a:latin typeface="Arial"/>
                <a:cs typeface="Arial"/>
              </a:rPr>
              <a:t>archiviazione</a:t>
            </a:r>
          </a:p>
          <a:p>
            <a:r>
              <a:rPr lang="it-IT" sz="1600" i="1" dirty="0" smtClean="0">
                <a:latin typeface="Arial"/>
                <a:cs typeface="Arial"/>
              </a:rPr>
              <a:t>b) </a:t>
            </a:r>
            <a:r>
              <a:rPr lang="it-IT" sz="1600" dirty="0" smtClean="0">
                <a:latin typeface="Arial"/>
                <a:cs typeface="Arial"/>
              </a:rPr>
              <a:t>incompetenza del Comitato</a:t>
            </a:r>
          </a:p>
          <a:p>
            <a:r>
              <a:rPr lang="it-IT" sz="1600" i="1" dirty="0" smtClean="0">
                <a:latin typeface="Arial"/>
                <a:cs typeface="Arial"/>
              </a:rPr>
              <a:t>c) </a:t>
            </a:r>
            <a:r>
              <a:rPr lang="it-IT" sz="1600" b="1" dirty="0" smtClean="0">
                <a:latin typeface="Arial"/>
                <a:cs typeface="Arial"/>
              </a:rPr>
              <a:t>relazione sulla messa in stato d’accusa</a:t>
            </a:r>
            <a:endParaRPr lang="it-IT" sz="1600" b="1" dirty="0">
              <a:latin typeface="Arial"/>
              <a:cs typeface="Arial"/>
            </a:endParaRPr>
          </a:p>
        </p:txBody>
      </p:sp>
      <p:sp>
        <p:nvSpPr>
          <p:cNvPr id="9" name="Freccia giù 8"/>
          <p:cNvSpPr/>
          <p:nvPr/>
        </p:nvSpPr>
        <p:spPr>
          <a:xfrm>
            <a:off x="6273444" y="3255070"/>
            <a:ext cx="687501" cy="97840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c)</a:t>
            </a:r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5204001" y="4506755"/>
            <a:ext cx="28162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600" b="1" dirty="0" smtClean="0">
                <a:latin typeface="Arial"/>
                <a:cs typeface="Arial"/>
              </a:rPr>
              <a:t>VOTAZIONE</a:t>
            </a:r>
            <a:r>
              <a:rPr lang="it-IT" sz="1600" dirty="0" smtClean="0">
                <a:latin typeface="Arial"/>
                <a:cs typeface="Arial"/>
              </a:rPr>
              <a:t> del Parlamento</a:t>
            </a:r>
          </a:p>
          <a:p>
            <a:pPr algn="ctr"/>
            <a:r>
              <a:rPr lang="it-IT" sz="1600" dirty="0">
                <a:latin typeface="Arial"/>
                <a:cs typeface="Arial"/>
              </a:rPr>
              <a:t>i</a:t>
            </a:r>
            <a:r>
              <a:rPr lang="it-IT" sz="1600" dirty="0" smtClean="0">
                <a:latin typeface="Arial"/>
                <a:cs typeface="Arial"/>
              </a:rPr>
              <a:t>n seduta comune</a:t>
            </a:r>
          </a:p>
          <a:p>
            <a:pPr algn="ctr"/>
            <a:r>
              <a:rPr lang="it-IT" sz="1600" dirty="0" smtClean="0">
                <a:latin typeface="Arial"/>
                <a:cs typeface="Arial"/>
              </a:rPr>
              <a:t>(art. 90, comma 2, Cost.)</a:t>
            </a:r>
            <a:endParaRPr lang="it-IT" sz="1600" dirty="0">
              <a:latin typeface="Arial"/>
              <a:cs typeface="Arial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4348502" y="5478514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it-IT" sz="1600" dirty="0">
                <a:latin typeface="Arial"/>
                <a:cs typeface="Arial"/>
              </a:rPr>
              <a:t>L’atto di accusa deve contenere l’indicazione degli addebiti e delle prove su </a:t>
            </a:r>
            <a:r>
              <a:rPr lang="it-IT" sz="1600" dirty="0" smtClean="0">
                <a:latin typeface="Arial"/>
                <a:cs typeface="Arial"/>
              </a:rPr>
              <a:t>cui si fonda</a:t>
            </a:r>
          </a:p>
          <a:p>
            <a:pPr algn="ctr"/>
            <a:r>
              <a:rPr lang="it-IT" sz="1600" dirty="0" smtClean="0">
                <a:latin typeface="Arial"/>
                <a:cs typeface="Arial"/>
              </a:rPr>
              <a:t>(art. 17, comma 2, legge n. 20 del 1962)</a:t>
            </a:r>
            <a:endParaRPr lang="it-IT" sz="1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17463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llout con freccia destra 1"/>
          <p:cNvSpPr/>
          <p:nvPr/>
        </p:nvSpPr>
        <p:spPr>
          <a:xfrm>
            <a:off x="907118" y="1441779"/>
            <a:ext cx="2348961" cy="914400"/>
          </a:xfrm>
          <a:prstGeom prst="rightArrow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SECONDA </a:t>
            </a:r>
          </a:p>
          <a:p>
            <a:pPr algn="ctr"/>
            <a:r>
              <a:rPr lang="it-IT" dirty="0" smtClean="0"/>
              <a:t>FASE</a:t>
            </a:r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3943581" y="439218"/>
            <a:ext cx="1992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/>
              <a:t>i</a:t>
            </a:r>
            <a:r>
              <a:rPr lang="it-IT" i="1" dirty="0" smtClean="0"/>
              <a:t> profili processuali</a:t>
            </a:r>
            <a:endParaRPr lang="it-IT" i="1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3621010" y="1508617"/>
            <a:ext cx="276079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600" b="1" dirty="0" smtClean="0">
                <a:latin typeface="Arial"/>
                <a:cs typeface="Arial"/>
              </a:rPr>
              <a:t>CORTE COSTITUZIONALE</a:t>
            </a:r>
          </a:p>
          <a:p>
            <a:r>
              <a:rPr lang="it-IT" sz="1600" dirty="0" smtClean="0">
                <a:latin typeface="Arial"/>
                <a:cs typeface="Arial"/>
              </a:rPr>
              <a:t>in composizione </a:t>
            </a:r>
            <a:r>
              <a:rPr lang="it-IT" sz="1600" b="1" dirty="0" smtClean="0">
                <a:latin typeface="Arial"/>
                <a:cs typeface="Arial"/>
              </a:rPr>
              <a:t>integrata</a:t>
            </a:r>
          </a:p>
          <a:p>
            <a:r>
              <a:rPr lang="it-IT" sz="1600" dirty="0" smtClean="0">
                <a:latin typeface="Arial"/>
                <a:cs typeface="Arial"/>
              </a:rPr>
              <a:t>(art. 135, comma 7, Cost.)</a:t>
            </a:r>
          </a:p>
          <a:p>
            <a:endParaRPr lang="it-IT" sz="1600" b="1" dirty="0">
              <a:latin typeface="Arial"/>
              <a:cs typeface="Arial"/>
            </a:endParaRPr>
          </a:p>
        </p:txBody>
      </p:sp>
      <p:cxnSp>
        <p:nvCxnSpPr>
          <p:cNvPr id="6" name="Connettore 2 5"/>
          <p:cNvCxnSpPr/>
          <p:nvPr/>
        </p:nvCxnSpPr>
        <p:spPr>
          <a:xfrm flipH="1">
            <a:off x="3256079" y="2356179"/>
            <a:ext cx="1499135" cy="9284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asellaDiTesto 6"/>
          <p:cNvSpPr txBox="1"/>
          <p:nvPr/>
        </p:nvSpPr>
        <p:spPr>
          <a:xfrm>
            <a:off x="1730559" y="3504192"/>
            <a:ext cx="228319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600" b="1" dirty="0">
                <a:latin typeface="Arial"/>
                <a:cs typeface="Arial"/>
              </a:rPr>
              <a:t>p</a:t>
            </a:r>
            <a:r>
              <a:rPr lang="it-IT" sz="1600" b="1" dirty="0" smtClean="0">
                <a:latin typeface="Arial"/>
                <a:cs typeface="Arial"/>
              </a:rPr>
              <a:t>ossibile </a:t>
            </a:r>
            <a:r>
              <a:rPr lang="it-IT" sz="1600" dirty="0" smtClean="0">
                <a:latin typeface="Arial"/>
                <a:cs typeface="Arial"/>
              </a:rPr>
              <a:t>sospensione</a:t>
            </a:r>
          </a:p>
          <a:p>
            <a:pPr algn="ctr"/>
            <a:r>
              <a:rPr lang="it-IT" sz="1600" dirty="0">
                <a:latin typeface="Arial"/>
                <a:cs typeface="Arial"/>
              </a:rPr>
              <a:t>d</a:t>
            </a:r>
            <a:r>
              <a:rPr lang="it-IT" sz="1600" dirty="0" smtClean="0">
                <a:latin typeface="Arial"/>
                <a:cs typeface="Arial"/>
              </a:rPr>
              <a:t>alla carica del </a:t>
            </a:r>
            <a:r>
              <a:rPr lang="it-IT" sz="1600" dirty="0" err="1" smtClean="0">
                <a:latin typeface="Arial"/>
                <a:cs typeface="Arial"/>
              </a:rPr>
              <a:t>PdR</a:t>
            </a:r>
            <a:endParaRPr lang="it-IT" sz="1600" dirty="0">
              <a:latin typeface="Arial"/>
              <a:cs typeface="Arial"/>
            </a:endParaRPr>
          </a:p>
        </p:txBody>
      </p:sp>
      <p:cxnSp>
        <p:nvCxnSpPr>
          <p:cNvPr id="9" name="Connettore 2 8"/>
          <p:cNvCxnSpPr/>
          <p:nvPr/>
        </p:nvCxnSpPr>
        <p:spPr>
          <a:xfrm>
            <a:off x="4755214" y="2356179"/>
            <a:ext cx="1756947" cy="9284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asellaDiTesto 9"/>
          <p:cNvSpPr txBox="1"/>
          <p:nvPr/>
        </p:nvSpPr>
        <p:spPr>
          <a:xfrm>
            <a:off x="5540952" y="3580578"/>
            <a:ext cx="271600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600" dirty="0">
                <a:latin typeface="Arial"/>
                <a:cs typeface="Arial"/>
              </a:rPr>
              <a:t>l</a:t>
            </a:r>
            <a:r>
              <a:rPr lang="it-IT" sz="1600" dirty="0" smtClean="0">
                <a:latin typeface="Arial"/>
                <a:cs typeface="Arial"/>
              </a:rPr>
              <a:t>a sua sentenza</a:t>
            </a:r>
          </a:p>
          <a:p>
            <a:pPr algn="ctr"/>
            <a:r>
              <a:rPr lang="it-IT" sz="1600" b="1" dirty="0">
                <a:latin typeface="Arial"/>
                <a:cs typeface="Arial"/>
              </a:rPr>
              <a:t>n</a:t>
            </a:r>
            <a:r>
              <a:rPr lang="it-IT" sz="1600" b="1" dirty="0" smtClean="0">
                <a:latin typeface="Arial"/>
                <a:cs typeface="Arial"/>
              </a:rPr>
              <a:t>on è soggetta a gravame</a:t>
            </a:r>
            <a:endParaRPr lang="it-IT" sz="1600" b="1" dirty="0">
              <a:latin typeface="Arial"/>
              <a:cs typeface="Arial"/>
            </a:endParaRPr>
          </a:p>
        </p:txBody>
      </p:sp>
      <p:cxnSp>
        <p:nvCxnSpPr>
          <p:cNvPr id="12" name="Connettore 2 11"/>
          <p:cNvCxnSpPr/>
          <p:nvPr/>
        </p:nvCxnSpPr>
        <p:spPr>
          <a:xfrm>
            <a:off x="4755214" y="2356179"/>
            <a:ext cx="0" cy="25229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CasellaDiTesto 12"/>
          <p:cNvSpPr txBox="1"/>
          <p:nvPr/>
        </p:nvSpPr>
        <p:spPr>
          <a:xfrm>
            <a:off x="3380213" y="5108291"/>
            <a:ext cx="332144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600" b="1" dirty="0">
                <a:latin typeface="Arial"/>
                <a:cs typeface="Arial"/>
              </a:rPr>
              <a:t>l</a:t>
            </a:r>
            <a:r>
              <a:rPr lang="it-IT" sz="1600" b="1" dirty="0" smtClean="0">
                <a:latin typeface="Arial"/>
                <a:cs typeface="Arial"/>
              </a:rPr>
              <a:t>e possibili sanzioni</a:t>
            </a:r>
          </a:p>
          <a:p>
            <a:r>
              <a:rPr lang="it-IT" sz="1600" dirty="0" smtClean="0">
                <a:latin typeface="Arial"/>
                <a:cs typeface="Arial"/>
              </a:rPr>
              <a:t>(art. 15, Legge </a:t>
            </a:r>
            <a:r>
              <a:rPr lang="it-IT" sz="1600" dirty="0" err="1" smtClean="0">
                <a:latin typeface="Arial"/>
                <a:cs typeface="Arial"/>
              </a:rPr>
              <a:t>cost</a:t>
            </a:r>
            <a:r>
              <a:rPr lang="it-IT" sz="1600" dirty="0" smtClean="0">
                <a:latin typeface="Arial"/>
                <a:cs typeface="Arial"/>
              </a:rPr>
              <a:t>. n. 1 del 1953)</a:t>
            </a:r>
            <a:endParaRPr lang="it-IT" sz="1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08243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2911151" y="207220"/>
            <a:ext cx="2490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 smtClean="0"/>
              <a:t>i cc.dd. reati ministeriali</a:t>
            </a:r>
            <a:endParaRPr lang="it-IT" i="1" dirty="0"/>
          </a:p>
        </p:txBody>
      </p:sp>
      <p:sp>
        <p:nvSpPr>
          <p:cNvPr id="4" name="Callout con freccia a destra 3"/>
          <p:cNvSpPr/>
          <p:nvPr/>
        </p:nvSpPr>
        <p:spPr>
          <a:xfrm>
            <a:off x="177282" y="1782147"/>
            <a:ext cx="2388636" cy="914400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747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PRIMA DELLA  LEGGE COST.</a:t>
            </a:r>
          </a:p>
          <a:p>
            <a:pPr algn="ctr"/>
            <a:r>
              <a:rPr lang="it-I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n. 1 del 1989</a:t>
            </a:r>
          </a:p>
          <a:p>
            <a:pPr algn="just"/>
            <a:endParaRPr lang="it-IT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2642515" y="1654571"/>
            <a:ext cx="450155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Corte costituzionale integrata, quale giudice</a:t>
            </a:r>
          </a:p>
          <a:p>
            <a:pPr algn="just"/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el Presidente del Consiglio e dei Ministri per</a:t>
            </a:r>
          </a:p>
          <a:p>
            <a:pPr algn="just"/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eati commessi nell’esercizio delle loro funzioni,</a:t>
            </a:r>
          </a:p>
          <a:p>
            <a:pPr algn="just"/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revia messa in stato d’accusa del Parlamento</a:t>
            </a:r>
          </a:p>
          <a:p>
            <a:pPr algn="just"/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In seduta comune (</a:t>
            </a:r>
            <a:r>
              <a:rPr lang="it-IT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ex </a:t>
            </a:r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artt. 96 e 134 Cost.)</a:t>
            </a:r>
            <a:endParaRPr lang="it-IT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Connettore 2 6"/>
          <p:cNvCxnSpPr/>
          <p:nvPr/>
        </p:nvCxnSpPr>
        <p:spPr>
          <a:xfrm>
            <a:off x="1371600" y="2800728"/>
            <a:ext cx="0" cy="68892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asellaDiTesto 8"/>
          <p:cNvSpPr txBox="1"/>
          <p:nvPr/>
        </p:nvSpPr>
        <p:spPr>
          <a:xfrm>
            <a:off x="-64050" y="3500085"/>
            <a:ext cx="287129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1987</a:t>
            </a:r>
          </a:p>
          <a:p>
            <a:pPr algn="ctr"/>
            <a:r>
              <a:rPr lang="it-I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Referendum abrogativo popolare</a:t>
            </a:r>
          </a:p>
          <a:p>
            <a:pPr algn="ctr"/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it-I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ella c.d. Commissione inquirente</a:t>
            </a:r>
            <a:endParaRPr lang="it-IT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Connettore 2 10"/>
          <p:cNvCxnSpPr/>
          <p:nvPr/>
        </p:nvCxnSpPr>
        <p:spPr>
          <a:xfrm>
            <a:off x="1371600" y="4320073"/>
            <a:ext cx="0" cy="5971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allout con freccia a destra 11"/>
          <p:cNvSpPr/>
          <p:nvPr/>
        </p:nvSpPr>
        <p:spPr>
          <a:xfrm>
            <a:off x="251925" y="5215812"/>
            <a:ext cx="2313993" cy="914400"/>
          </a:xfrm>
          <a:prstGeom prst="rightArrow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LEGGE COST.</a:t>
            </a:r>
          </a:p>
          <a:p>
            <a:pPr algn="ctr"/>
            <a:r>
              <a:rPr lang="it-I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n. 1 del 1989</a:t>
            </a:r>
            <a:endParaRPr lang="it-IT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2733117" y="5149172"/>
            <a:ext cx="441095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Modifiche degli artt. 96, 134 e 135 Cost. e</a:t>
            </a:r>
          </a:p>
          <a:p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della Legge costituzionale 11 marzo 1953 n. 1,</a:t>
            </a:r>
          </a:p>
          <a:p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norme in materia di procedimento per i reati</a:t>
            </a:r>
          </a:p>
          <a:p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 cui all’art. 96 Cost.</a:t>
            </a:r>
          </a:p>
          <a:p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it-IT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5541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755779" y="499770"/>
            <a:ext cx="781147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latin typeface="Arial" panose="020B0604020202020204" pitchFamily="34" charset="0"/>
                <a:cs typeface="Arial" panose="020B0604020202020204" pitchFamily="34" charset="0"/>
              </a:rPr>
              <a:t>Articolo </a:t>
            </a:r>
            <a:r>
              <a:rPr lang="it-IT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96 Cost.</a:t>
            </a:r>
          </a:p>
          <a:p>
            <a:pPr algn="ctr"/>
            <a:endParaRPr lang="it-IT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Il Presidente del Consiglio dei Ministri ed i Ministri, anche se cessati dalla carica, sono sottoposti, per i </a:t>
            </a:r>
            <a:r>
              <a:rPr lang="it-IT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reati commessi nell'esercizio delle loro funzioni</a:t>
            </a: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, alla </a:t>
            </a:r>
            <a:r>
              <a:rPr lang="it-IT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giurisdizione ordinaria</a:t>
            </a: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previa autorizzazione</a:t>
            </a:r>
            <a:r>
              <a:rPr lang="it-IT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del </a:t>
            </a:r>
            <a:r>
              <a:rPr lang="it-IT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Senato della Repubblica o della Camera dei deputati</a:t>
            </a: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, secondo le </a:t>
            </a:r>
            <a:r>
              <a:rPr lang="it-IT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norme stabilite con legge costituzionale</a:t>
            </a:r>
          </a:p>
          <a:p>
            <a:pPr algn="ctr"/>
            <a:endParaRPr lang="it-IT" dirty="0"/>
          </a:p>
        </p:txBody>
      </p:sp>
      <p:cxnSp>
        <p:nvCxnSpPr>
          <p:cNvPr id="4" name="Connettore 2 3"/>
          <p:cNvCxnSpPr/>
          <p:nvPr/>
        </p:nvCxnSpPr>
        <p:spPr>
          <a:xfrm flipH="1">
            <a:off x="1903445" y="1744824"/>
            <a:ext cx="1782147" cy="175415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CasellaDiTesto 4"/>
          <p:cNvSpPr txBox="1"/>
          <p:nvPr/>
        </p:nvSpPr>
        <p:spPr>
          <a:xfrm>
            <a:off x="220032" y="3498980"/>
            <a:ext cx="435087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it-I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’autorizzazione può essere negata</a:t>
            </a:r>
          </a:p>
          <a:p>
            <a:pPr algn="ctr"/>
            <a:r>
              <a:rPr lang="it-IT" sz="1400" b="1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it-IT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sclusivamente </a:t>
            </a:r>
            <a:r>
              <a:rPr lang="it-I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se ricorre la scriminante</a:t>
            </a:r>
          </a:p>
          <a:p>
            <a:pPr algn="ctr"/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it-I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 cui all’</a:t>
            </a:r>
            <a:r>
              <a:rPr lang="it-IT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art. 9, comma 3, legge </a:t>
            </a:r>
            <a:r>
              <a:rPr lang="it-IT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cost</a:t>
            </a:r>
            <a:r>
              <a:rPr lang="it-IT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n. 1 del 1989</a:t>
            </a:r>
            <a:endParaRPr lang="it-IT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Connettore 2 6"/>
          <p:cNvCxnSpPr/>
          <p:nvPr/>
        </p:nvCxnSpPr>
        <p:spPr>
          <a:xfrm flipH="1">
            <a:off x="7725747" y="1744824"/>
            <a:ext cx="9331" cy="212348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CasellaDiTesto 7"/>
          <p:cNvSpPr txBox="1"/>
          <p:nvPr/>
        </p:nvSpPr>
        <p:spPr>
          <a:xfrm>
            <a:off x="6006389" y="3899090"/>
            <a:ext cx="30858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it-I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uale camera è competente?</a:t>
            </a:r>
          </a:p>
          <a:p>
            <a:pPr algn="ctr"/>
            <a:r>
              <a:rPr lang="it-I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Cfr. </a:t>
            </a:r>
            <a:r>
              <a:rPr lang="it-IT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art. 5, legge </a:t>
            </a:r>
            <a:r>
              <a:rPr lang="it-IT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cost</a:t>
            </a:r>
            <a:r>
              <a:rPr lang="it-IT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n. 1 del 1989</a:t>
            </a:r>
            <a:endParaRPr lang="it-IT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Connettore 2 9"/>
          <p:cNvCxnSpPr/>
          <p:nvPr/>
        </p:nvCxnSpPr>
        <p:spPr>
          <a:xfrm>
            <a:off x="5169159" y="1996751"/>
            <a:ext cx="37323" cy="302311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CasellaDiTesto 10"/>
          <p:cNvSpPr txBox="1"/>
          <p:nvPr/>
        </p:nvSpPr>
        <p:spPr>
          <a:xfrm>
            <a:off x="3481739" y="5215812"/>
            <a:ext cx="303480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it-I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 indagini sono condotte dal</a:t>
            </a:r>
          </a:p>
          <a:p>
            <a:pPr algn="ctr"/>
            <a:r>
              <a:rPr lang="it-I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c.d. Tribunale dei Ministri (cfr.</a:t>
            </a:r>
          </a:p>
          <a:p>
            <a:pPr algn="ctr"/>
            <a:r>
              <a:rPr lang="it-IT" sz="14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it-IT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rtt. 7-8, legge </a:t>
            </a:r>
            <a:r>
              <a:rPr lang="it-IT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cost</a:t>
            </a:r>
            <a:r>
              <a:rPr lang="it-IT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n. 1 del 1989</a:t>
            </a:r>
            <a:r>
              <a:rPr lang="it-I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it-IT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Connettore 2 12"/>
          <p:cNvCxnSpPr/>
          <p:nvPr/>
        </p:nvCxnSpPr>
        <p:spPr>
          <a:xfrm flipH="1">
            <a:off x="1726163" y="1483567"/>
            <a:ext cx="5495731" cy="376956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CasellaDiTesto 13"/>
          <p:cNvSpPr txBox="1"/>
          <p:nvPr/>
        </p:nvSpPr>
        <p:spPr>
          <a:xfrm>
            <a:off x="220032" y="5215813"/>
            <a:ext cx="273183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it-I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iversamente, </a:t>
            </a:r>
            <a:r>
              <a:rPr lang="it-IT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per i reati</a:t>
            </a:r>
          </a:p>
          <a:p>
            <a:pPr algn="ctr"/>
            <a:r>
              <a:rPr lang="it-IT" sz="14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it-IT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omuni</a:t>
            </a:r>
            <a:r>
              <a:rPr lang="it-I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il ministro risponde</a:t>
            </a:r>
          </a:p>
          <a:p>
            <a:pPr algn="ctr"/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it-I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ome un qualsiasi altro cittadino</a:t>
            </a:r>
            <a:endParaRPr lang="it-IT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6827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1" grpId="0"/>
      <p:bldP spid="14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1012</Words>
  <Application>Microsoft Office PowerPoint</Application>
  <PresentationFormat>Presentazione su schermo (4:3)</PresentationFormat>
  <Paragraphs>151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4" baseType="lpstr">
      <vt:lpstr>Arial</vt:lpstr>
      <vt:lpstr>Calibri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Apple Apple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Apple</dc:creator>
  <cp:lastModifiedBy>giuri</cp:lastModifiedBy>
  <cp:revision>22</cp:revision>
  <dcterms:created xsi:type="dcterms:W3CDTF">2015-12-02T09:56:37Z</dcterms:created>
  <dcterms:modified xsi:type="dcterms:W3CDTF">2020-12-02T13:31:56Z</dcterms:modified>
</cp:coreProperties>
</file>